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3" r:id="rId3"/>
    <p:sldId id="288" r:id="rId4"/>
    <p:sldId id="261" r:id="rId5"/>
    <p:sldId id="289" r:id="rId6"/>
    <p:sldId id="268" r:id="rId7"/>
    <p:sldId id="269" r:id="rId8"/>
    <p:sldId id="273" r:id="rId9"/>
    <p:sldId id="281" r:id="rId10"/>
    <p:sldId id="274" r:id="rId11"/>
    <p:sldId id="275" r:id="rId12"/>
    <p:sldId id="286"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E56152-A90C-4F86-B852-33CB1E52ABF1}" type="datetimeFigureOut">
              <a:rPr lang="en-IN" smtClean="0"/>
              <a:pPr/>
              <a:t>09-08-2017</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975EA-7336-4F90-AD51-FD19C006C4BF}" type="slidenum">
              <a:rPr lang="en-IN" smtClean="0"/>
              <a:pPr/>
              <a:t>‹#›</a:t>
            </a:fld>
            <a:endParaRPr lang="en-IN" dirty="0"/>
          </a:p>
        </p:txBody>
      </p:sp>
    </p:spTree>
    <p:extLst>
      <p:ext uri="{BB962C8B-B14F-4D97-AF65-F5344CB8AC3E}">
        <p14:creationId xmlns:p14="http://schemas.microsoft.com/office/powerpoint/2010/main" xmlns="" val="352911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7C23F6-0505-4C2A-829B-1287B2C53372}" type="slidenum">
              <a:rPr lang="en-US" smtClean="0"/>
              <a:pPr fontAlgn="base">
                <a:spcBef>
                  <a:spcPct val="0"/>
                </a:spcBef>
                <a:spcAft>
                  <a:spcPct val="0"/>
                </a:spcAft>
                <a:defRPr/>
              </a:pPr>
              <a:t>1</a:t>
            </a:fld>
            <a:endParaRPr lang="en-US" dirty="0"/>
          </a:p>
        </p:txBody>
      </p:sp>
    </p:spTree>
    <p:extLst>
      <p:ext uri="{BB962C8B-B14F-4D97-AF65-F5344CB8AC3E}">
        <p14:creationId xmlns:p14="http://schemas.microsoft.com/office/powerpoint/2010/main" xmlns="" val="1308949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B1B8F34-824A-4B0B-8DC4-CB3514291882}" type="datetime1">
              <a:rPr lang="en-IN" smtClean="0"/>
              <a:pPr/>
              <a:t>09-08-2017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31384F-D4C8-42AC-8756-D72A2598FDF3}" type="slidenum">
              <a:rPr lang="en-IN" smtClean="0"/>
              <a:pPr/>
              <a:t>‹#›</a:t>
            </a:fld>
            <a:endParaRPr lang="en-IN" dirty="0"/>
          </a:p>
        </p:txBody>
      </p:sp>
    </p:spTree>
    <p:extLst>
      <p:ext uri="{BB962C8B-B14F-4D97-AF65-F5344CB8AC3E}">
        <p14:creationId xmlns:p14="http://schemas.microsoft.com/office/powerpoint/2010/main" xmlns="" val="325968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73A832-4C4E-4530-BED8-354DF9FE6619}" type="datetime1">
              <a:rPr lang="en-IN" smtClean="0"/>
              <a:pPr/>
              <a:t>09-08-2017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31384F-D4C8-42AC-8756-D72A2598FDF3}" type="slidenum">
              <a:rPr lang="en-IN" smtClean="0"/>
              <a:pPr/>
              <a:t>‹#›</a:t>
            </a:fld>
            <a:endParaRPr lang="en-IN" dirty="0"/>
          </a:p>
        </p:txBody>
      </p:sp>
    </p:spTree>
    <p:extLst>
      <p:ext uri="{BB962C8B-B14F-4D97-AF65-F5344CB8AC3E}">
        <p14:creationId xmlns:p14="http://schemas.microsoft.com/office/powerpoint/2010/main" xmlns="" val="3608548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892CDE5-AD53-4958-9115-FB0346468682}" type="datetime1">
              <a:rPr lang="en-IN" smtClean="0"/>
              <a:pPr/>
              <a:t>09-08-2017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31384F-D4C8-42AC-8756-D72A2598FDF3}" type="slidenum">
              <a:rPr lang="en-IN" smtClean="0"/>
              <a:pPr/>
              <a:t>‹#›</a:t>
            </a:fld>
            <a:endParaRPr lang="en-IN" dirty="0"/>
          </a:p>
        </p:txBody>
      </p:sp>
    </p:spTree>
    <p:extLst>
      <p:ext uri="{BB962C8B-B14F-4D97-AF65-F5344CB8AC3E}">
        <p14:creationId xmlns:p14="http://schemas.microsoft.com/office/powerpoint/2010/main" xmlns="" val="366116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DE8233-34F0-404C-AB97-FECE561F44BF}" type="datetime1">
              <a:rPr lang="en-IN" smtClean="0"/>
              <a:pPr/>
              <a:t>09-08-2017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31384F-D4C8-42AC-8756-D72A2598FDF3}" type="slidenum">
              <a:rPr lang="en-IN" smtClean="0"/>
              <a:pPr/>
              <a:t>‹#›</a:t>
            </a:fld>
            <a:endParaRPr lang="en-IN" dirty="0"/>
          </a:p>
        </p:txBody>
      </p:sp>
    </p:spTree>
    <p:extLst>
      <p:ext uri="{BB962C8B-B14F-4D97-AF65-F5344CB8AC3E}">
        <p14:creationId xmlns:p14="http://schemas.microsoft.com/office/powerpoint/2010/main" xmlns="" val="241524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C1347-6A57-459D-B2F1-072FCB4B3BA7}" type="datetime1">
              <a:rPr lang="en-IN" smtClean="0"/>
              <a:pPr/>
              <a:t>09-08-2017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31384F-D4C8-42AC-8756-D72A2598FDF3}" type="slidenum">
              <a:rPr lang="en-IN" smtClean="0"/>
              <a:pPr/>
              <a:t>‹#›</a:t>
            </a:fld>
            <a:endParaRPr lang="en-IN" dirty="0"/>
          </a:p>
        </p:txBody>
      </p:sp>
    </p:spTree>
    <p:extLst>
      <p:ext uri="{BB962C8B-B14F-4D97-AF65-F5344CB8AC3E}">
        <p14:creationId xmlns:p14="http://schemas.microsoft.com/office/powerpoint/2010/main" xmlns="" val="4086293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2560C9A-70C3-4380-8977-888EC82C2341}" type="datetime1">
              <a:rPr lang="en-IN" smtClean="0"/>
              <a:pPr/>
              <a:t>09-08-2017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431384F-D4C8-42AC-8756-D72A2598FDF3}" type="slidenum">
              <a:rPr lang="en-IN" smtClean="0"/>
              <a:pPr/>
              <a:t>‹#›</a:t>
            </a:fld>
            <a:endParaRPr lang="en-IN" dirty="0"/>
          </a:p>
        </p:txBody>
      </p:sp>
    </p:spTree>
    <p:extLst>
      <p:ext uri="{BB962C8B-B14F-4D97-AF65-F5344CB8AC3E}">
        <p14:creationId xmlns:p14="http://schemas.microsoft.com/office/powerpoint/2010/main" xmlns="" val="382254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105E7F0-6886-4330-A1B5-A9B61E1CE28F}" type="datetime1">
              <a:rPr lang="en-IN" smtClean="0"/>
              <a:pPr/>
              <a:t>09-08-2017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431384F-D4C8-42AC-8756-D72A2598FDF3}" type="slidenum">
              <a:rPr lang="en-IN" smtClean="0"/>
              <a:pPr/>
              <a:t>‹#›</a:t>
            </a:fld>
            <a:endParaRPr lang="en-IN" dirty="0"/>
          </a:p>
        </p:txBody>
      </p:sp>
    </p:spTree>
    <p:extLst>
      <p:ext uri="{BB962C8B-B14F-4D97-AF65-F5344CB8AC3E}">
        <p14:creationId xmlns:p14="http://schemas.microsoft.com/office/powerpoint/2010/main" xmlns="" val="249070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3365382-7A9A-408C-BCF7-B1C2ED92405C}" type="datetime1">
              <a:rPr lang="en-IN" smtClean="0"/>
              <a:pPr/>
              <a:t>09-08-2017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431384F-D4C8-42AC-8756-D72A2598FDF3}" type="slidenum">
              <a:rPr lang="en-IN" smtClean="0"/>
              <a:pPr/>
              <a:t>‹#›</a:t>
            </a:fld>
            <a:endParaRPr lang="en-IN" dirty="0"/>
          </a:p>
        </p:txBody>
      </p:sp>
    </p:spTree>
    <p:extLst>
      <p:ext uri="{BB962C8B-B14F-4D97-AF65-F5344CB8AC3E}">
        <p14:creationId xmlns:p14="http://schemas.microsoft.com/office/powerpoint/2010/main" xmlns="" val="105345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A3CD1-B77A-4BAC-AB81-383C32A16F28}" type="datetime1">
              <a:rPr lang="en-IN" smtClean="0"/>
              <a:pPr/>
              <a:t>09-08-2017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431384F-D4C8-42AC-8756-D72A2598FDF3}" type="slidenum">
              <a:rPr lang="en-IN" smtClean="0"/>
              <a:pPr/>
              <a:t>‹#›</a:t>
            </a:fld>
            <a:endParaRPr lang="en-IN" dirty="0"/>
          </a:p>
        </p:txBody>
      </p:sp>
    </p:spTree>
    <p:extLst>
      <p:ext uri="{BB962C8B-B14F-4D97-AF65-F5344CB8AC3E}">
        <p14:creationId xmlns:p14="http://schemas.microsoft.com/office/powerpoint/2010/main" xmlns="" val="1961651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19CA06-C6F0-408A-B238-BBE81BE902FE}" type="datetime1">
              <a:rPr lang="en-IN" smtClean="0"/>
              <a:pPr/>
              <a:t>09-08-2017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431384F-D4C8-42AC-8756-D72A2598FDF3}" type="slidenum">
              <a:rPr lang="en-IN" smtClean="0"/>
              <a:pPr/>
              <a:t>‹#›</a:t>
            </a:fld>
            <a:endParaRPr lang="en-IN" dirty="0"/>
          </a:p>
        </p:txBody>
      </p:sp>
    </p:spTree>
    <p:extLst>
      <p:ext uri="{BB962C8B-B14F-4D97-AF65-F5344CB8AC3E}">
        <p14:creationId xmlns:p14="http://schemas.microsoft.com/office/powerpoint/2010/main" xmlns="" val="24778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8D8189-70EC-4068-B9A7-524689160C65}" type="datetime1">
              <a:rPr lang="en-IN" smtClean="0"/>
              <a:pPr/>
              <a:t>09-08-2017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431384F-D4C8-42AC-8756-D72A2598FDF3}" type="slidenum">
              <a:rPr lang="en-IN" smtClean="0"/>
              <a:pPr/>
              <a:t>‹#›</a:t>
            </a:fld>
            <a:endParaRPr lang="en-IN" dirty="0"/>
          </a:p>
        </p:txBody>
      </p:sp>
    </p:spTree>
    <p:extLst>
      <p:ext uri="{BB962C8B-B14F-4D97-AF65-F5344CB8AC3E}">
        <p14:creationId xmlns:p14="http://schemas.microsoft.com/office/powerpoint/2010/main" xmlns="" val="195534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E87C7-71D3-427E-9926-A51CE84249C4}" type="datetime1">
              <a:rPr lang="en-IN" smtClean="0"/>
              <a:pPr/>
              <a:t>09-08-2017</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1384F-D4C8-42AC-8756-D72A2598FDF3}" type="slidenum">
              <a:rPr lang="en-IN" smtClean="0"/>
              <a:pPr/>
              <a:t>‹#›</a:t>
            </a:fld>
            <a:endParaRPr lang="en-IN" dirty="0"/>
          </a:p>
        </p:txBody>
      </p:sp>
    </p:spTree>
    <p:extLst>
      <p:ext uri="{BB962C8B-B14F-4D97-AF65-F5344CB8AC3E}">
        <p14:creationId xmlns:p14="http://schemas.microsoft.com/office/powerpoint/2010/main" xmlns="" val="3609681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jigyasa@maynardleigh.in"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mailto:Vivek@Maynardleigh.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maynard leigh logo"/>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190833" y="5551291"/>
            <a:ext cx="4317023" cy="83750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2431384F-D4C8-42AC-8756-D72A2598FDF3}" type="slidenum">
              <a:rPr lang="en-IN" smtClean="0"/>
              <a:pPr/>
              <a:t>1</a:t>
            </a:fld>
            <a:endParaRPr lang="en-IN" dirty="0"/>
          </a:p>
        </p:txBody>
      </p:sp>
      <p:pic>
        <p:nvPicPr>
          <p:cNvPr id="2" name="Picture 2" descr="Image result for idfc logo"/>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10703" r="9435"/>
          <a:stretch/>
        </p:blipFill>
        <p:spPr bwMode="auto">
          <a:xfrm>
            <a:off x="172278" y="5236616"/>
            <a:ext cx="3803374" cy="1466851"/>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a:extLst>
              <a:ext uri="{FF2B5EF4-FFF2-40B4-BE49-F238E27FC236}">
                <a16:creationId xmlns:a16="http://schemas.microsoft.com/office/drawing/2014/main" xmlns="" id="{FACA495D-E567-4C73-AA19-45E5B4A3E709}"/>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0" y="0"/>
            <a:ext cx="12192000" cy="4937760"/>
          </a:xfrm>
          <a:prstGeom prst="rect">
            <a:avLst/>
          </a:prstGeom>
        </p:spPr>
      </p:pic>
    </p:spTree>
    <p:extLst>
      <p:ext uri="{BB962C8B-B14F-4D97-AF65-F5344CB8AC3E}">
        <p14:creationId xmlns:p14="http://schemas.microsoft.com/office/powerpoint/2010/main" xmlns="" val="1762746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3014608" cy="461665"/>
          </a:xfrm>
          <a:prstGeom prst="rect">
            <a:avLst/>
          </a:prstGeom>
          <a:noFill/>
        </p:spPr>
        <p:txBody>
          <a:bodyPr wrap="none" rtlCol="0">
            <a:spAutoFit/>
          </a:bodyPr>
          <a:lstStyle/>
          <a:p>
            <a:r>
              <a:rPr lang="en-IN" sz="2400" dirty="0"/>
              <a:t>Room Layout Required</a:t>
            </a:r>
          </a:p>
        </p:txBody>
      </p:sp>
      <p:sp>
        <p:nvSpPr>
          <p:cNvPr id="7" name="Rectangle 5"/>
          <p:cNvSpPr>
            <a:spLocks noChangeArrowheads="1"/>
          </p:cNvSpPr>
          <p:nvPr/>
        </p:nvSpPr>
        <p:spPr bwMode="auto">
          <a:xfrm>
            <a:off x="1201003" y="4821534"/>
            <a:ext cx="9771797" cy="1569660"/>
          </a:xfrm>
          <a:prstGeom prst="rect">
            <a:avLst/>
          </a:prstGeom>
          <a:noFill/>
          <a:ln w="9525">
            <a:noFill/>
            <a:miter lim="800000"/>
            <a:headEnd/>
            <a:tailEnd/>
          </a:ln>
        </p:spPr>
        <p:txBody>
          <a:bodyPr wrap="square" anchor="ctr">
            <a:spAutoFit/>
          </a:bodyPr>
          <a:lstStyle/>
          <a:p>
            <a:pPr algn="just" eaLnBrk="0" hangingPunct="0">
              <a:defRPr/>
            </a:pPr>
            <a:r>
              <a:rPr lang="en-GB" sz="1600" dirty="0">
                <a:latin typeface="+mj-lt"/>
              </a:rPr>
              <a:t>We love alternative ways of setting up a workshop! Creating an atmosphere where the participants feel absolutely comfortable, yet challenged. In this workshop, the use of theatre, team games and experiential methodologies are essential ingredients, hence we’d require ample place to move around and make noise. </a:t>
            </a:r>
          </a:p>
          <a:p>
            <a:pPr algn="just" eaLnBrk="0" hangingPunct="0">
              <a:defRPr/>
            </a:pPr>
            <a:endParaRPr lang="en-GB" sz="1600" dirty="0">
              <a:latin typeface="+mj-lt"/>
            </a:endParaRPr>
          </a:p>
          <a:p>
            <a:pPr algn="just" eaLnBrk="0" hangingPunct="0">
              <a:defRPr/>
            </a:pPr>
            <a:r>
              <a:rPr lang="en-GB" sz="1600" dirty="0">
                <a:latin typeface="+mj-lt"/>
              </a:rPr>
              <a:t>Please book a space with ample natural light (Yes, we want sunlight streaming in) and no fixed furniture for the participants to work with Maynard Leigh consultant.</a:t>
            </a:r>
          </a:p>
        </p:txBody>
      </p:sp>
      <p:pic>
        <p:nvPicPr>
          <p:cNvPr id="8" name="Picture 7" descr="C:\Users\Jigyasa\Desktop\Ballroom_0.jpg"/>
          <p:cNvPicPr/>
          <p:nvPr/>
        </p:nvPicPr>
        <p:blipFill>
          <a:blip r:embed="rId2"/>
          <a:srcRect/>
          <a:stretch>
            <a:fillRect/>
          </a:stretch>
        </p:blipFill>
        <p:spPr bwMode="auto">
          <a:xfrm>
            <a:off x="1378794" y="1467697"/>
            <a:ext cx="3956758" cy="25337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p:cNvSpPr>
            <a:spLocks noGrp="1"/>
          </p:cNvSpPr>
          <p:nvPr>
            <p:ph type="sldNum" sz="quarter" idx="12"/>
          </p:nvPr>
        </p:nvSpPr>
        <p:spPr/>
        <p:txBody>
          <a:bodyPr/>
          <a:lstStyle/>
          <a:p>
            <a:fld id="{2431384F-D4C8-42AC-8756-D72A2598FDF3}" type="slidenum">
              <a:rPr lang="en-IN" smtClean="0"/>
              <a:pPr/>
              <a:t>10</a:t>
            </a:fld>
            <a:endParaRPr lang="en-IN" dirty="0"/>
          </a:p>
        </p:txBody>
      </p:sp>
      <p:pic>
        <p:nvPicPr>
          <p:cNvPr id="11" name="Picture 10">
            <a:extLst>
              <a:ext uri="{FF2B5EF4-FFF2-40B4-BE49-F238E27FC236}">
                <a16:creationId xmlns:a16="http://schemas.microsoft.com/office/drawing/2014/main" xmlns="" id="{FB13150B-19FE-4E7D-AA04-5A52BC8C10B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488681" y="1338176"/>
            <a:ext cx="2424576" cy="263608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3888158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3855158" cy="461665"/>
          </a:xfrm>
          <a:prstGeom prst="rect">
            <a:avLst/>
          </a:prstGeom>
          <a:noFill/>
        </p:spPr>
        <p:txBody>
          <a:bodyPr wrap="none" rtlCol="0">
            <a:spAutoFit/>
          </a:bodyPr>
          <a:lstStyle/>
          <a:p>
            <a:r>
              <a:rPr lang="en-IN" sz="2400" dirty="0"/>
              <a:t>Things Required at the Venue</a:t>
            </a:r>
          </a:p>
        </p:txBody>
      </p:sp>
      <p:sp>
        <p:nvSpPr>
          <p:cNvPr id="2" name="Rectangle 1"/>
          <p:cNvSpPr/>
          <p:nvPr/>
        </p:nvSpPr>
        <p:spPr>
          <a:xfrm>
            <a:off x="419099" y="1433183"/>
            <a:ext cx="10934701" cy="3385542"/>
          </a:xfrm>
          <a:prstGeom prst="rect">
            <a:avLst/>
          </a:prstGeom>
        </p:spPr>
        <p:txBody>
          <a:bodyPr wrap="square">
            <a:spAutoFit/>
          </a:bodyPr>
          <a:lstStyle/>
          <a:p>
            <a:r>
              <a:rPr lang="en-US" sz="1600" dirty="0"/>
              <a:t>For the workshop, we will need the below mentioned:</a:t>
            </a:r>
          </a:p>
          <a:p>
            <a:endParaRPr lang="en-US" sz="1600" dirty="0"/>
          </a:p>
          <a:p>
            <a:pPr marL="285750" indent="-285750">
              <a:buFont typeface="Arial" panose="020B0604020202020204" pitchFamily="34" charset="0"/>
              <a:buChar char="•"/>
            </a:pPr>
            <a:r>
              <a:rPr lang="en-US" sz="1600" dirty="0"/>
              <a:t>LCD projector and projection screen </a:t>
            </a:r>
          </a:p>
          <a:p>
            <a:pPr marL="285750" indent="-285750">
              <a:buFont typeface="Arial" panose="020B0604020202020204" pitchFamily="34" charset="0"/>
              <a:buChar char="•"/>
            </a:pPr>
            <a:r>
              <a:rPr lang="en-US" sz="1600" dirty="0"/>
              <a:t>UPS Power Back-up for Laptop, LCD projector &amp; Laptop speakers </a:t>
            </a:r>
          </a:p>
          <a:p>
            <a:pPr marL="285750" indent="-285750">
              <a:buFont typeface="Arial" panose="020B0604020202020204" pitchFamily="34" charset="0"/>
              <a:buChar char="•"/>
            </a:pPr>
            <a:r>
              <a:rPr lang="en-US" sz="1600" dirty="0"/>
              <a:t>TV with Remote for Video playback (Day 1)</a:t>
            </a:r>
          </a:p>
          <a:p>
            <a:pPr marL="285750" indent="-285750">
              <a:buFont typeface="Arial" panose="020B0604020202020204" pitchFamily="34" charset="0"/>
              <a:buChar char="•"/>
            </a:pPr>
            <a:r>
              <a:rPr lang="en-US" sz="1600" dirty="0"/>
              <a:t>External speakers (for laptop connectivity). The external speakers should be loud enough for music playback</a:t>
            </a:r>
          </a:p>
          <a:p>
            <a:pPr marL="285750" indent="-285750">
              <a:buFont typeface="Arial" panose="020B0604020202020204" pitchFamily="34" charset="0"/>
              <a:buChar char="•"/>
            </a:pPr>
            <a:r>
              <a:rPr lang="en-US" sz="1600" dirty="0"/>
              <a:t>White board &amp; White board markers (2 blue, 2 black, 2 green)</a:t>
            </a:r>
          </a:p>
          <a:p>
            <a:pPr marL="285750" indent="-285750">
              <a:buFont typeface="Arial" panose="020B0604020202020204" pitchFamily="34" charset="0"/>
              <a:buChar char="•"/>
            </a:pPr>
            <a:r>
              <a:rPr lang="en-US" sz="1600" dirty="0"/>
              <a:t>Flip chart and Flip chart stand with suitable clips</a:t>
            </a:r>
          </a:p>
          <a:p>
            <a:pPr marL="285750" indent="-285750">
              <a:buFont typeface="Arial" panose="020B0604020202020204" pitchFamily="34" charset="0"/>
              <a:buChar char="•"/>
            </a:pPr>
            <a:r>
              <a:rPr lang="en-US" sz="1600" dirty="0"/>
              <a:t>Color pens (Normal sketch pens - about 30)</a:t>
            </a:r>
          </a:p>
          <a:p>
            <a:pPr marL="285750" indent="-285750">
              <a:buFont typeface="Arial" panose="020B0604020202020204" pitchFamily="34" charset="0"/>
              <a:buChar char="•"/>
            </a:pPr>
            <a:r>
              <a:rPr lang="en-US" sz="1600" dirty="0"/>
              <a:t>Notepads and pens (for participants)</a:t>
            </a:r>
          </a:p>
          <a:p>
            <a:pPr marL="285750" indent="-285750">
              <a:buFont typeface="Arial" panose="020B0604020202020204" pitchFamily="34" charset="0"/>
              <a:buChar char="•"/>
            </a:pPr>
            <a:r>
              <a:rPr lang="en-US" sz="1600" dirty="0"/>
              <a:t>Blu-Tac (This substance is used to stick things, posters or paper on the wall)</a:t>
            </a:r>
          </a:p>
          <a:p>
            <a:pPr marL="285750" indent="-285750">
              <a:buFont typeface="Arial" panose="020B0604020202020204" pitchFamily="34" charset="0"/>
              <a:buChar char="•"/>
            </a:pPr>
            <a:r>
              <a:rPr lang="en-US" sz="1600" dirty="0"/>
              <a:t>20 A4 Size normal and drawing sheets</a:t>
            </a:r>
          </a:p>
          <a:p>
            <a:pPr marL="285750" indent="-285750">
              <a:buFont typeface="Arial" panose="020B0604020202020204" pitchFamily="34" charset="0"/>
              <a:buChar char="•"/>
            </a:pPr>
            <a:r>
              <a:rPr lang="en-US" sz="1600" dirty="0"/>
              <a:t>2 tables for the consultant (one will be used for the projector and the other for keeping the handouts)</a:t>
            </a:r>
          </a:p>
        </p:txBody>
      </p:sp>
      <p:sp>
        <p:nvSpPr>
          <p:cNvPr id="4" name="Slide Number Placeholder 3"/>
          <p:cNvSpPr>
            <a:spLocks noGrp="1"/>
          </p:cNvSpPr>
          <p:nvPr>
            <p:ph type="sldNum" sz="quarter" idx="12"/>
          </p:nvPr>
        </p:nvSpPr>
        <p:spPr/>
        <p:txBody>
          <a:bodyPr/>
          <a:lstStyle/>
          <a:p>
            <a:fld id="{2431384F-D4C8-42AC-8756-D72A2598FDF3}" type="slidenum">
              <a:rPr lang="en-IN" smtClean="0"/>
              <a:pPr/>
              <a:t>11</a:t>
            </a:fld>
            <a:endParaRPr lang="en-IN" dirty="0"/>
          </a:p>
        </p:txBody>
      </p:sp>
    </p:spTree>
    <p:extLst>
      <p:ext uri="{BB962C8B-B14F-4D97-AF65-F5344CB8AC3E}">
        <p14:creationId xmlns:p14="http://schemas.microsoft.com/office/powerpoint/2010/main" xmlns="" val="3391994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1512978" cy="461665"/>
          </a:xfrm>
          <a:prstGeom prst="rect">
            <a:avLst/>
          </a:prstGeom>
          <a:noFill/>
        </p:spPr>
        <p:txBody>
          <a:bodyPr wrap="none" rtlCol="0">
            <a:spAutoFit/>
          </a:bodyPr>
          <a:lstStyle/>
          <a:p>
            <a:r>
              <a:rPr lang="en-IN" sz="2400" dirty="0"/>
              <a:t>Next Steps</a:t>
            </a:r>
          </a:p>
        </p:txBody>
      </p:sp>
      <p:sp>
        <p:nvSpPr>
          <p:cNvPr id="4" name="Slide Number Placeholder 3"/>
          <p:cNvSpPr>
            <a:spLocks noGrp="1"/>
          </p:cNvSpPr>
          <p:nvPr>
            <p:ph type="sldNum" sz="quarter" idx="12"/>
          </p:nvPr>
        </p:nvSpPr>
        <p:spPr/>
        <p:txBody>
          <a:bodyPr/>
          <a:lstStyle/>
          <a:p>
            <a:fld id="{2431384F-D4C8-42AC-8756-D72A2598FDF3}" type="slidenum">
              <a:rPr lang="en-IN" smtClean="0"/>
              <a:pPr/>
              <a:t>12</a:t>
            </a:fld>
            <a:endParaRPr lang="en-IN" dirty="0"/>
          </a:p>
        </p:txBody>
      </p:sp>
      <p:pic>
        <p:nvPicPr>
          <p:cNvPr id="8" name="Picture 4" descr="http://truelightworshipcenter.com/next_steps/images/next_steps.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2691" y="1223658"/>
            <a:ext cx="5472608" cy="2736304"/>
          </a:xfrm>
          <a:prstGeom prst="rect">
            <a:avLst/>
          </a:prstGeom>
          <a:noFill/>
          <a:effectLst>
            <a:softEdge rad="127000"/>
          </a:effectLst>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882886" y="4269221"/>
            <a:ext cx="10426227" cy="1323439"/>
          </a:xfrm>
          <a:prstGeom prst="rect">
            <a:avLst/>
          </a:prstGeom>
          <a:noFill/>
        </p:spPr>
        <p:txBody>
          <a:bodyPr wrap="square" rtlCol="0">
            <a:spAutoFit/>
          </a:bodyPr>
          <a:lstStyle/>
          <a:p>
            <a:pPr marL="285750" indent="-285750" algn="just">
              <a:buFont typeface="Arial" panose="020B0604020202020204" pitchFamily="34" charset="0"/>
              <a:buChar char="•"/>
              <a:defRPr/>
            </a:pPr>
            <a:r>
              <a:rPr lang="en-US" sz="1600" b="1" dirty="0"/>
              <a:t>Vendor Empanelment: </a:t>
            </a:r>
            <a:r>
              <a:rPr lang="en-US" sz="1600" dirty="0"/>
              <a:t>Since this is the first time we are working for you, let us start the process of vendor empanelment for smooth processing</a:t>
            </a:r>
          </a:p>
          <a:p>
            <a:pPr marL="285750" indent="-285750" algn="just">
              <a:buFont typeface="Arial" panose="020B0604020202020204" pitchFamily="34" charset="0"/>
              <a:buChar char="•"/>
              <a:defRPr/>
            </a:pPr>
            <a:r>
              <a:rPr lang="en-US" sz="1600" b="1" dirty="0"/>
              <a:t>GST information</a:t>
            </a:r>
            <a:r>
              <a:rPr lang="en-US" sz="1600" dirty="0"/>
              <a:t>: to expedite the commercial contract and PO, we would require the GST information</a:t>
            </a:r>
          </a:p>
          <a:p>
            <a:pPr marL="285750" indent="-285750" algn="just">
              <a:buFont typeface="Arial" panose="020B0604020202020204" pitchFamily="34" charset="0"/>
              <a:buChar char="•"/>
              <a:defRPr/>
            </a:pPr>
            <a:r>
              <a:rPr lang="en-US" sz="1600" b="1" dirty="0"/>
              <a:t>Travel: </a:t>
            </a:r>
            <a:r>
              <a:rPr lang="en-US" sz="1600" dirty="0"/>
              <a:t>since this workshop would be held on the 10</a:t>
            </a:r>
            <a:r>
              <a:rPr lang="en-US" sz="1600" baseline="30000" dirty="0"/>
              <a:t>th</a:t>
            </a:r>
            <a:r>
              <a:rPr lang="en-US" sz="1600" dirty="0"/>
              <a:t>, 11</a:t>
            </a:r>
            <a:r>
              <a:rPr lang="en-US" sz="1600" baseline="30000" dirty="0"/>
              <a:t>th</a:t>
            </a:r>
            <a:r>
              <a:rPr lang="en-US" sz="1600" dirty="0"/>
              <a:t> &amp; 12</a:t>
            </a:r>
            <a:r>
              <a:rPr lang="en-US" sz="1600" baseline="30000" dirty="0"/>
              <a:t>th</a:t>
            </a:r>
            <a:r>
              <a:rPr lang="en-US" sz="1600" dirty="0"/>
              <a:t> August, we would need to arrange for the consultant’s travel</a:t>
            </a:r>
          </a:p>
        </p:txBody>
      </p:sp>
    </p:spTree>
    <p:extLst>
      <p:ext uri="{BB962C8B-B14F-4D97-AF65-F5344CB8AC3E}">
        <p14:creationId xmlns:p14="http://schemas.microsoft.com/office/powerpoint/2010/main" xmlns="" val="244031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1534138" cy="461665"/>
          </a:xfrm>
          <a:prstGeom prst="rect">
            <a:avLst/>
          </a:prstGeom>
          <a:noFill/>
        </p:spPr>
        <p:txBody>
          <a:bodyPr wrap="none" rtlCol="0">
            <a:spAutoFit/>
          </a:bodyPr>
          <a:lstStyle/>
          <a:p>
            <a:r>
              <a:rPr lang="en-IN" sz="2400" dirty="0"/>
              <a:t>Contact Us</a:t>
            </a:r>
          </a:p>
        </p:txBody>
      </p:sp>
      <p:sp>
        <p:nvSpPr>
          <p:cNvPr id="4" name="Slide Number Placeholder 3"/>
          <p:cNvSpPr>
            <a:spLocks noGrp="1"/>
          </p:cNvSpPr>
          <p:nvPr>
            <p:ph type="sldNum" sz="quarter" idx="12"/>
          </p:nvPr>
        </p:nvSpPr>
        <p:spPr/>
        <p:txBody>
          <a:bodyPr/>
          <a:lstStyle/>
          <a:p>
            <a:fld id="{2431384F-D4C8-42AC-8756-D72A2598FDF3}" type="slidenum">
              <a:rPr lang="en-IN" smtClean="0"/>
              <a:pPr/>
              <a:t>13</a:t>
            </a:fld>
            <a:endParaRPr lang="en-IN" dirty="0"/>
          </a:p>
        </p:txBody>
      </p:sp>
      <p:sp>
        <p:nvSpPr>
          <p:cNvPr id="8" name="TextBox 7"/>
          <p:cNvSpPr txBox="1">
            <a:spLocks noChangeArrowheads="1"/>
          </p:cNvSpPr>
          <p:nvPr/>
        </p:nvSpPr>
        <p:spPr bwMode="auto">
          <a:xfrm>
            <a:off x="1873822" y="1291468"/>
            <a:ext cx="8444345" cy="461665"/>
          </a:xfrm>
          <a:prstGeom prst="rect">
            <a:avLst/>
          </a:prstGeom>
          <a:noFill/>
          <a:ln w="9525">
            <a:noFill/>
            <a:miter lim="800000"/>
            <a:headEnd/>
            <a:tailEnd/>
          </a:ln>
        </p:spPr>
        <p:txBody>
          <a:bodyPr wrap="square">
            <a:spAutoFit/>
          </a:bodyPr>
          <a:lstStyle/>
          <a:p>
            <a:pPr algn="ctr"/>
            <a:r>
              <a:rPr lang="en-US" sz="2400" b="1" dirty="0">
                <a:latin typeface="Calibri" pitchFamily="34" charset="0"/>
              </a:rPr>
              <a:t>Let’s work in partnership to create impact &amp; unlock potential</a:t>
            </a:r>
          </a:p>
        </p:txBody>
      </p:sp>
      <p:pic>
        <p:nvPicPr>
          <p:cNvPr id="9" name="Picture 4" descr="Description: thumbprint"/>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rot="-3438065">
            <a:off x="5183975" y="2220199"/>
            <a:ext cx="1824038" cy="2111375"/>
          </a:xfrm>
          <a:prstGeom prst="rect">
            <a:avLst/>
          </a:prstGeom>
          <a:noFill/>
          <a:ln w="9525">
            <a:noFill/>
            <a:miter lim="800000"/>
            <a:headEnd/>
            <a:tailEnd/>
          </a:ln>
        </p:spPr>
      </p:pic>
      <p:sp>
        <p:nvSpPr>
          <p:cNvPr id="11" name="Rectangle 3"/>
          <p:cNvSpPr>
            <a:spLocks noChangeArrowheads="1"/>
          </p:cNvSpPr>
          <p:nvPr/>
        </p:nvSpPr>
        <p:spPr bwMode="auto">
          <a:xfrm>
            <a:off x="1728783" y="4798637"/>
            <a:ext cx="8734425" cy="1328023"/>
          </a:xfrm>
          <a:prstGeom prst="roundRect">
            <a:avLst/>
          </a:prstGeom>
          <a:noFill/>
          <a:ln w="9525">
            <a:solidFill>
              <a:schemeClr val="bg1">
                <a:lumMod val="75000"/>
              </a:schemeClr>
            </a:solidFill>
            <a:miter lim="800000"/>
            <a:headEnd/>
            <a:tailEnd/>
          </a:ln>
          <a:effectLst/>
        </p:spPr>
        <p:txBody>
          <a:bodyPr wrap="square" anchor="ctr">
            <a:spAutoFit/>
          </a:bodyPr>
          <a:lstStyle/>
          <a:p>
            <a:pPr>
              <a:lnSpc>
                <a:spcPct val="150000"/>
              </a:lnSpc>
              <a:defRPr/>
            </a:pPr>
            <a:r>
              <a:rPr lang="en-GB" sz="1200" dirty="0">
                <a:latin typeface="Arial" charset="0"/>
              </a:rPr>
              <a:t>For further information please connect with:</a:t>
            </a:r>
          </a:p>
          <a:p>
            <a:pPr>
              <a:lnSpc>
                <a:spcPct val="150000"/>
              </a:lnSpc>
              <a:defRPr/>
            </a:pPr>
            <a:r>
              <a:rPr lang="en-GB" sz="1200" dirty="0">
                <a:latin typeface="Arial" charset="0"/>
              </a:rPr>
              <a:t>Jigyasa Sharma/ Vivek Arora</a:t>
            </a:r>
          </a:p>
          <a:p>
            <a:pPr>
              <a:lnSpc>
                <a:spcPct val="150000"/>
              </a:lnSpc>
              <a:defRPr/>
            </a:pPr>
            <a:r>
              <a:rPr lang="en-GB" sz="1200" dirty="0">
                <a:latin typeface="Arial" charset="0"/>
                <a:hlinkClick r:id="rId3"/>
              </a:rPr>
              <a:t>jigyasa@maynardleigh.in</a:t>
            </a:r>
            <a:r>
              <a:rPr lang="en-GB" sz="1200" dirty="0">
                <a:latin typeface="Arial" charset="0"/>
              </a:rPr>
              <a:t> / </a:t>
            </a:r>
            <a:r>
              <a:rPr lang="en-GB" sz="1200" dirty="0">
                <a:latin typeface="Arial" charset="0"/>
                <a:hlinkClick r:id="rId4"/>
              </a:rPr>
              <a:t>Vivek@Maynardleigh.in</a:t>
            </a:r>
            <a:r>
              <a:rPr lang="en-GB" sz="1200" dirty="0">
                <a:latin typeface="Arial" charset="0"/>
              </a:rPr>
              <a:t> </a:t>
            </a:r>
          </a:p>
          <a:p>
            <a:pPr>
              <a:lnSpc>
                <a:spcPct val="150000"/>
              </a:lnSpc>
              <a:defRPr/>
            </a:pPr>
            <a:r>
              <a:rPr lang="en-US" sz="1200" dirty="0"/>
              <a:t>+91 9717922445 / +91 9810811385</a:t>
            </a:r>
            <a:endParaRPr lang="en-GB" sz="1200" dirty="0">
              <a:latin typeface="Arial" charset="0"/>
            </a:endParaRPr>
          </a:p>
        </p:txBody>
      </p:sp>
    </p:spTree>
    <p:extLst>
      <p:ext uri="{BB962C8B-B14F-4D97-AF65-F5344CB8AC3E}">
        <p14:creationId xmlns:p14="http://schemas.microsoft.com/office/powerpoint/2010/main" xmlns="" val="161347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867673" cy="461665"/>
          </a:xfrm>
          <a:prstGeom prst="rect">
            <a:avLst/>
          </a:prstGeom>
          <a:noFill/>
        </p:spPr>
        <p:txBody>
          <a:bodyPr wrap="none" rtlCol="0">
            <a:spAutoFit/>
          </a:bodyPr>
          <a:lstStyle/>
          <a:p>
            <a:r>
              <a:rPr lang="en-IN" sz="2400" dirty="0"/>
              <a:t>Index</a:t>
            </a:r>
          </a:p>
        </p:txBody>
      </p:sp>
      <p:graphicFrame>
        <p:nvGraphicFramePr>
          <p:cNvPr id="2" name="Table 1"/>
          <p:cNvGraphicFramePr>
            <a:graphicFrameLocks noGrp="1"/>
          </p:cNvGraphicFramePr>
          <p:nvPr>
            <p:extLst>
              <p:ext uri="{D42A27DB-BD31-4B8C-83A1-F6EECF244321}">
                <p14:modId xmlns:p14="http://schemas.microsoft.com/office/powerpoint/2010/main" xmlns="" val="873174"/>
              </p:ext>
            </p:extLst>
          </p:nvPr>
        </p:nvGraphicFramePr>
        <p:xfrm>
          <a:off x="1313331" y="1490295"/>
          <a:ext cx="9565338" cy="4023360"/>
        </p:xfrm>
        <a:graphic>
          <a:graphicData uri="http://schemas.openxmlformats.org/drawingml/2006/table">
            <a:tbl>
              <a:tblPr firstRow="1" bandRow="1">
                <a:tableStyleId>{5C22544A-7EE6-4342-B048-85BDC9FD1C3A}</a:tableStyleId>
              </a:tblPr>
              <a:tblGrid>
                <a:gridCol w="4782669">
                  <a:extLst>
                    <a:ext uri="{9D8B030D-6E8A-4147-A177-3AD203B41FA5}">
                      <a16:colId xmlns:a16="http://schemas.microsoft.com/office/drawing/2014/main" xmlns="" val="20000"/>
                    </a:ext>
                  </a:extLst>
                </a:gridCol>
                <a:gridCol w="4782669">
                  <a:extLst>
                    <a:ext uri="{9D8B030D-6E8A-4147-A177-3AD203B41FA5}">
                      <a16:colId xmlns:a16="http://schemas.microsoft.com/office/drawing/2014/main" xmlns="" val="20001"/>
                    </a:ext>
                  </a:extLst>
                </a:gridCol>
              </a:tblGrid>
              <a:tr h="336252">
                <a:tc>
                  <a:txBody>
                    <a:bodyPr/>
                    <a:lstStyle/>
                    <a:p>
                      <a:r>
                        <a:rPr lang="en-US" dirty="0">
                          <a:latin typeface="+mn-lt"/>
                        </a:rPr>
                        <a:t>Title</a:t>
                      </a:r>
                    </a:p>
                  </a:txBody>
                  <a:tcPr>
                    <a:solidFill>
                      <a:schemeClr val="accent1">
                        <a:lumMod val="75000"/>
                      </a:schemeClr>
                    </a:solidFill>
                  </a:tcPr>
                </a:tc>
                <a:tc>
                  <a:txBody>
                    <a:bodyPr/>
                    <a:lstStyle/>
                    <a:p>
                      <a:pPr algn="r"/>
                      <a:r>
                        <a:rPr lang="en-US" dirty="0">
                          <a:latin typeface="+mn-lt"/>
                        </a:rPr>
                        <a:t>Page</a:t>
                      </a:r>
                      <a:r>
                        <a:rPr lang="en-US" baseline="0" dirty="0">
                          <a:latin typeface="+mn-lt"/>
                        </a:rPr>
                        <a:t> Number</a:t>
                      </a:r>
                      <a:endParaRPr lang="en-US" dirty="0">
                        <a:latin typeface="+mn-lt"/>
                      </a:endParaRPr>
                    </a:p>
                  </a:txBody>
                  <a:tcPr>
                    <a:solidFill>
                      <a:schemeClr val="accent1">
                        <a:lumMod val="75000"/>
                      </a:schemeClr>
                    </a:solidFill>
                  </a:tcPr>
                </a:tc>
                <a:extLst>
                  <a:ext uri="{0D108BD9-81ED-4DB2-BD59-A6C34878D82A}">
                    <a16:rowId xmlns:a16="http://schemas.microsoft.com/office/drawing/2014/main" xmlns="" val="10000"/>
                  </a:ext>
                </a:extLst>
              </a:tr>
              <a:tr h="336252">
                <a:tc>
                  <a:txBody>
                    <a:bodyPr/>
                    <a:lstStyle/>
                    <a:p>
                      <a:pPr algn="l"/>
                      <a:r>
                        <a:rPr lang="en-US" b="0" dirty="0">
                          <a:latin typeface="+mn-lt"/>
                        </a:rPr>
                        <a:t>Your Need As We</a:t>
                      </a:r>
                      <a:r>
                        <a:rPr lang="en-US" b="0" baseline="0" dirty="0">
                          <a:latin typeface="+mn-lt"/>
                        </a:rPr>
                        <a:t> Understand</a:t>
                      </a:r>
                      <a:endParaRPr lang="en-US" b="0" dirty="0">
                        <a:latin typeface="+mn-lt"/>
                      </a:endParaRPr>
                    </a:p>
                  </a:txBody>
                  <a:tcPr/>
                </a:tc>
                <a:tc>
                  <a:txBody>
                    <a:bodyPr/>
                    <a:lstStyle/>
                    <a:p>
                      <a:pPr algn="r"/>
                      <a:r>
                        <a:rPr lang="en-US" b="0" dirty="0">
                          <a:latin typeface="+mn-lt"/>
                        </a:rPr>
                        <a:t>3</a:t>
                      </a:r>
                    </a:p>
                  </a:txBody>
                  <a:tcPr/>
                </a:tc>
                <a:extLst>
                  <a:ext uri="{0D108BD9-81ED-4DB2-BD59-A6C34878D82A}">
                    <a16:rowId xmlns:a16="http://schemas.microsoft.com/office/drawing/2014/main" xmlns="" val="10001"/>
                  </a:ext>
                </a:extLst>
              </a:tr>
              <a:tr h="336252">
                <a:tc>
                  <a:txBody>
                    <a:bodyPr/>
                    <a:lstStyle/>
                    <a:p>
                      <a:pPr algn="l"/>
                      <a:r>
                        <a:rPr lang="en-US" b="0" dirty="0">
                          <a:latin typeface="+mn-lt"/>
                        </a:rPr>
                        <a:t>Our Approach</a:t>
                      </a:r>
                    </a:p>
                  </a:txBody>
                  <a:tcPr/>
                </a:tc>
                <a:tc>
                  <a:txBody>
                    <a:bodyPr/>
                    <a:lstStyle/>
                    <a:p>
                      <a:pPr algn="r"/>
                      <a:r>
                        <a:rPr lang="en-US" b="0" dirty="0">
                          <a:latin typeface="+mn-lt"/>
                        </a:rPr>
                        <a:t>4 </a:t>
                      </a:r>
                    </a:p>
                  </a:txBody>
                  <a:tcPr/>
                </a:tc>
                <a:extLst>
                  <a:ext uri="{0D108BD9-81ED-4DB2-BD59-A6C34878D82A}">
                    <a16:rowId xmlns:a16="http://schemas.microsoft.com/office/drawing/2014/main" xmlns="" val="10002"/>
                  </a:ext>
                </a:extLst>
              </a:tr>
              <a:tr h="336252">
                <a:tc>
                  <a:txBody>
                    <a:bodyPr/>
                    <a:lstStyle/>
                    <a:p>
                      <a:pPr algn="l"/>
                      <a:r>
                        <a:rPr lang="en-US" b="0" dirty="0">
                          <a:latin typeface="+mn-lt"/>
                        </a:rPr>
                        <a:t>Tentative workshop learning outcomes</a:t>
                      </a:r>
                    </a:p>
                  </a:txBody>
                  <a:tcPr/>
                </a:tc>
                <a:tc>
                  <a:txBody>
                    <a:bodyPr/>
                    <a:lstStyle/>
                    <a:p>
                      <a:pPr algn="r"/>
                      <a:r>
                        <a:rPr lang="en-US" b="0" dirty="0">
                          <a:latin typeface="+mn-lt"/>
                        </a:rPr>
                        <a:t>6</a:t>
                      </a:r>
                    </a:p>
                  </a:txBody>
                  <a:tcPr/>
                </a:tc>
                <a:extLst>
                  <a:ext uri="{0D108BD9-81ED-4DB2-BD59-A6C34878D82A}">
                    <a16:rowId xmlns:a16="http://schemas.microsoft.com/office/drawing/2014/main" xmlns="" val="2718950322"/>
                  </a:ext>
                </a:extLst>
              </a:tr>
              <a:tr h="336252">
                <a:tc>
                  <a:txBody>
                    <a:bodyPr/>
                    <a:lstStyle/>
                    <a:p>
                      <a:pPr algn="l"/>
                      <a:r>
                        <a:rPr lang="en-US" b="0" dirty="0">
                          <a:latin typeface="+mn-lt"/>
                        </a:rPr>
                        <a:t>Tentative workshop design</a:t>
                      </a:r>
                    </a:p>
                  </a:txBody>
                  <a:tcPr/>
                </a:tc>
                <a:tc>
                  <a:txBody>
                    <a:bodyPr/>
                    <a:lstStyle/>
                    <a:p>
                      <a:pPr algn="r"/>
                      <a:r>
                        <a:rPr lang="en-US" b="0" dirty="0">
                          <a:latin typeface="+mn-lt"/>
                        </a:rPr>
                        <a:t>5,7</a:t>
                      </a:r>
                    </a:p>
                  </a:txBody>
                  <a:tcPr/>
                </a:tc>
                <a:extLst>
                  <a:ext uri="{0D108BD9-81ED-4DB2-BD59-A6C34878D82A}">
                    <a16:rowId xmlns:a16="http://schemas.microsoft.com/office/drawing/2014/main" xmlns="" val="228124076"/>
                  </a:ext>
                </a:extLst>
              </a:tr>
              <a:tr h="336252">
                <a:tc>
                  <a:txBody>
                    <a:bodyPr/>
                    <a:lstStyle/>
                    <a:p>
                      <a:pPr algn="l"/>
                      <a:r>
                        <a:rPr lang="en-US" b="0" dirty="0">
                          <a:latin typeface="+mn-lt"/>
                        </a:rPr>
                        <a:t>Tentative</a:t>
                      </a:r>
                      <a:r>
                        <a:rPr lang="en-US" b="0" baseline="0" dirty="0">
                          <a:latin typeface="+mn-lt"/>
                        </a:rPr>
                        <a:t> Commercial Investment</a:t>
                      </a:r>
                      <a:endParaRPr lang="en-US" b="0" dirty="0">
                        <a:latin typeface="+mn-lt"/>
                      </a:endParaRPr>
                    </a:p>
                  </a:txBody>
                  <a:tcPr/>
                </a:tc>
                <a:tc>
                  <a:txBody>
                    <a:bodyPr/>
                    <a:lstStyle/>
                    <a:p>
                      <a:pPr algn="r"/>
                      <a:r>
                        <a:rPr lang="en-US" b="0" dirty="0">
                          <a:latin typeface="+mn-lt"/>
                        </a:rPr>
                        <a:t>8</a:t>
                      </a:r>
                    </a:p>
                  </a:txBody>
                  <a:tcPr/>
                </a:tc>
                <a:extLst>
                  <a:ext uri="{0D108BD9-81ED-4DB2-BD59-A6C34878D82A}">
                    <a16:rowId xmlns:a16="http://schemas.microsoft.com/office/drawing/2014/main" xmlns="" val="10010"/>
                  </a:ext>
                </a:extLst>
              </a:tr>
              <a:tr h="336252">
                <a:tc>
                  <a:txBody>
                    <a:bodyPr/>
                    <a:lstStyle/>
                    <a:p>
                      <a:pPr algn="l"/>
                      <a:r>
                        <a:rPr lang="en-US" b="0" dirty="0">
                          <a:latin typeface="+mn-lt"/>
                        </a:rPr>
                        <a:t>Terms &amp; Conditions</a:t>
                      </a:r>
                    </a:p>
                  </a:txBody>
                  <a:tcPr/>
                </a:tc>
                <a:tc>
                  <a:txBody>
                    <a:bodyPr/>
                    <a:lstStyle/>
                    <a:p>
                      <a:pPr algn="r"/>
                      <a:r>
                        <a:rPr lang="en-US" b="0" dirty="0">
                          <a:latin typeface="+mn-lt"/>
                        </a:rPr>
                        <a:t>9</a:t>
                      </a:r>
                    </a:p>
                  </a:txBody>
                  <a:tcPr/>
                </a:tc>
                <a:extLst>
                  <a:ext uri="{0D108BD9-81ED-4DB2-BD59-A6C34878D82A}">
                    <a16:rowId xmlns:a16="http://schemas.microsoft.com/office/drawing/2014/main" xmlns="" val="10011"/>
                  </a:ext>
                </a:extLst>
              </a:tr>
              <a:tr h="336252">
                <a:tc>
                  <a:txBody>
                    <a:bodyPr/>
                    <a:lstStyle/>
                    <a:p>
                      <a:pPr algn="l"/>
                      <a:r>
                        <a:rPr lang="en-US" b="0" dirty="0">
                          <a:latin typeface="+mn-lt"/>
                        </a:rPr>
                        <a:t>Room Layout Required</a:t>
                      </a:r>
                    </a:p>
                  </a:txBody>
                  <a:tcPr/>
                </a:tc>
                <a:tc>
                  <a:txBody>
                    <a:bodyPr/>
                    <a:lstStyle/>
                    <a:p>
                      <a:pPr algn="r"/>
                      <a:r>
                        <a:rPr lang="en-US" b="0" dirty="0">
                          <a:latin typeface="+mn-lt"/>
                        </a:rPr>
                        <a:t>10</a:t>
                      </a:r>
                    </a:p>
                  </a:txBody>
                  <a:tcPr/>
                </a:tc>
                <a:extLst>
                  <a:ext uri="{0D108BD9-81ED-4DB2-BD59-A6C34878D82A}">
                    <a16:rowId xmlns:a16="http://schemas.microsoft.com/office/drawing/2014/main" xmlns="" val="10012"/>
                  </a:ext>
                </a:extLst>
              </a:tr>
              <a:tr h="336252">
                <a:tc>
                  <a:txBody>
                    <a:bodyPr/>
                    <a:lstStyle/>
                    <a:p>
                      <a:pPr algn="l"/>
                      <a:r>
                        <a:rPr lang="en-US" b="0" dirty="0">
                          <a:latin typeface="+mn-lt"/>
                        </a:rPr>
                        <a:t>Things Required at the Venue</a:t>
                      </a:r>
                    </a:p>
                  </a:txBody>
                  <a:tcPr/>
                </a:tc>
                <a:tc>
                  <a:txBody>
                    <a:bodyPr/>
                    <a:lstStyle/>
                    <a:p>
                      <a:pPr algn="r"/>
                      <a:r>
                        <a:rPr lang="en-US" b="0" dirty="0">
                          <a:latin typeface="+mn-lt"/>
                        </a:rPr>
                        <a:t>11</a:t>
                      </a:r>
                    </a:p>
                  </a:txBody>
                  <a:tcPr/>
                </a:tc>
                <a:extLst>
                  <a:ext uri="{0D108BD9-81ED-4DB2-BD59-A6C34878D82A}">
                    <a16:rowId xmlns:a16="http://schemas.microsoft.com/office/drawing/2014/main" xmlns="" val="10013"/>
                  </a:ext>
                </a:extLst>
              </a:tr>
              <a:tr h="336252">
                <a:tc>
                  <a:txBody>
                    <a:bodyPr/>
                    <a:lstStyle/>
                    <a:p>
                      <a:pPr algn="l"/>
                      <a:r>
                        <a:rPr lang="en-US" b="0" dirty="0">
                          <a:latin typeface="+mn-lt"/>
                        </a:rPr>
                        <a:t>Next Steps</a:t>
                      </a:r>
                    </a:p>
                  </a:txBody>
                  <a:tcPr/>
                </a:tc>
                <a:tc>
                  <a:txBody>
                    <a:bodyPr/>
                    <a:lstStyle/>
                    <a:p>
                      <a:pPr algn="r"/>
                      <a:r>
                        <a:rPr lang="en-US" b="0" dirty="0">
                          <a:latin typeface="+mn-lt"/>
                        </a:rPr>
                        <a:t>12</a:t>
                      </a:r>
                    </a:p>
                  </a:txBody>
                  <a:tcPr/>
                </a:tc>
                <a:extLst>
                  <a:ext uri="{0D108BD9-81ED-4DB2-BD59-A6C34878D82A}">
                    <a16:rowId xmlns:a16="http://schemas.microsoft.com/office/drawing/2014/main" xmlns="" val="10014"/>
                  </a:ext>
                </a:extLst>
              </a:tr>
              <a:tr h="336252">
                <a:tc>
                  <a:txBody>
                    <a:bodyPr/>
                    <a:lstStyle/>
                    <a:p>
                      <a:pPr algn="l"/>
                      <a:r>
                        <a:rPr lang="en-US" b="0" dirty="0">
                          <a:latin typeface="+mn-lt"/>
                        </a:rPr>
                        <a:t>Contact Us</a:t>
                      </a:r>
                    </a:p>
                  </a:txBody>
                  <a:tcPr/>
                </a:tc>
                <a:tc>
                  <a:txBody>
                    <a:bodyPr/>
                    <a:lstStyle/>
                    <a:p>
                      <a:pPr algn="r"/>
                      <a:r>
                        <a:rPr lang="en-US" b="0" dirty="0">
                          <a:latin typeface="+mn-lt"/>
                        </a:rPr>
                        <a:t>13</a:t>
                      </a:r>
                    </a:p>
                  </a:txBody>
                  <a:tcPr/>
                </a:tc>
                <a:extLst>
                  <a:ext uri="{0D108BD9-81ED-4DB2-BD59-A6C34878D82A}">
                    <a16:rowId xmlns:a16="http://schemas.microsoft.com/office/drawing/2014/main" xmlns="" val="10015"/>
                  </a:ext>
                </a:extLst>
              </a:tr>
            </a:tbl>
          </a:graphicData>
        </a:graphic>
      </p:graphicFrame>
      <p:sp>
        <p:nvSpPr>
          <p:cNvPr id="4" name="Slide Number Placeholder 3"/>
          <p:cNvSpPr>
            <a:spLocks noGrp="1"/>
          </p:cNvSpPr>
          <p:nvPr>
            <p:ph type="sldNum" sz="quarter" idx="12"/>
          </p:nvPr>
        </p:nvSpPr>
        <p:spPr/>
        <p:txBody>
          <a:bodyPr/>
          <a:lstStyle/>
          <a:p>
            <a:fld id="{2431384F-D4C8-42AC-8756-D72A2598FDF3}" type="slidenum">
              <a:rPr lang="en-IN" smtClean="0"/>
              <a:pPr/>
              <a:t>2</a:t>
            </a:fld>
            <a:endParaRPr lang="en-IN" dirty="0"/>
          </a:p>
        </p:txBody>
      </p:sp>
    </p:spTree>
    <p:extLst>
      <p:ext uri="{BB962C8B-B14F-4D97-AF65-F5344CB8AC3E}">
        <p14:creationId xmlns:p14="http://schemas.microsoft.com/office/powerpoint/2010/main" xmlns="" val="126790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2497296" y="5953742"/>
            <a:ext cx="8201465" cy="8052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There is a need to create an intervention for alignment between the team members and enrich their executive presence. Maynardleigh recommends a 2.5 day workshop to create this transformation in the asset management sales team.</a:t>
            </a:r>
          </a:p>
        </p:txBody>
      </p:sp>
      <p:sp>
        <p:nvSpPr>
          <p:cNvPr id="6" name="Rectangle 4"/>
          <p:cNvSpPr>
            <a:spLocks noChangeArrowheads="1"/>
          </p:cNvSpPr>
          <p:nvPr/>
        </p:nvSpPr>
        <p:spPr bwMode="auto">
          <a:xfrm>
            <a:off x="0" y="1051663"/>
            <a:ext cx="2778522" cy="521681"/>
          </a:xfrm>
          <a:prstGeom prst="rect">
            <a:avLst/>
          </a:prstGeom>
          <a:extLst/>
        </p:spPr>
        <p:txBody>
          <a:bodyPr vert="horz" lIns="91440" tIns="45720" rIns="91440" bIns="45720" rtlCol="0" anchor="ctr">
            <a:noAutofit/>
          </a:bodyPr>
          <a:lstStyle/>
          <a:p>
            <a:pPr algn="ctr" eaLnBrk="0" hangingPunct="0">
              <a:lnSpc>
                <a:spcPct val="90000"/>
              </a:lnSpc>
            </a:pPr>
            <a:r>
              <a:rPr lang="en-US" altLang="en-US" sz="2400" b="1" dirty="0">
                <a:solidFill>
                  <a:schemeClr val="tx2"/>
                </a:solidFill>
                <a:ea typeface="+mj-ea"/>
                <a:cs typeface="+mj-cs"/>
              </a:rPr>
              <a:t>Background</a:t>
            </a:r>
          </a:p>
        </p:txBody>
      </p:sp>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3866443" cy="461665"/>
          </a:xfrm>
          <a:prstGeom prst="rect">
            <a:avLst/>
          </a:prstGeom>
          <a:noFill/>
        </p:spPr>
        <p:txBody>
          <a:bodyPr wrap="none" rtlCol="0">
            <a:spAutoFit/>
          </a:bodyPr>
          <a:lstStyle/>
          <a:p>
            <a:r>
              <a:rPr lang="en-IN" sz="2400" dirty="0"/>
              <a:t>Your Need As We Understand</a:t>
            </a:r>
          </a:p>
        </p:txBody>
      </p:sp>
      <p:sp>
        <p:nvSpPr>
          <p:cNvPr id="31" name="Rounded Rectangle 30"/>
          <p:cNvSpPr/>
          <p:nvPr/>
        </p:nvSpPr>
        <p:spPr>
          <a:xfrm>
            <a:off x="2497295" y="2055330"/>
            <a:ext cx="8201465" cy="75125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ea typeface="Times New Roman" pitchFamily="18" charset="0"/>
              </a:rPr>
              <a:t>The target audience includes 12 members of the asset management sales team headed by </a:t>
            </a:r>
            <a:r>
              <a:rPr lang="en-US" sz="1400" dirty="0" err="1">
                <a:solidFill>
                  <a:schemeClr val="tx1"/>
                </a:solidFill>
                <a:ea typeface="Times New Roman" pitchFamily="18" charset="0"/>
              </a:rPr>
              <a:t>Gourab</a:t>
            </a:r>
            <a:r>
              <a:rPr lang="en-US" sz="1400" dirty="0">
                <a:solidFill>
                  <a:schemeClr val="tx1"/>
                </a:solidFill>
                <a:ea typeface="Times New Roman" pitchFamily="18" charset="0"/>
              </a:rPr>
              <a:t> and have an experience of 15-20 years. The are team leaders who have been working together 5-6 years.</a:t>
            </a:r>
            <a:endParaRPr lang="en-IN" sz="1400" dirty="0">
              <a:solidFill>
                <a:schemeClr val="tx1"/>
              </a:solidFill>
            </a:endParaRPr>
          </a:p>
        </p:txBody>
      </p:sp>
      <p:sp>
        <p:nvSpPr>
          <p:cNvPr id="33" name="Rounded Rectangle 32"/>
          <p:cNvSpPr/>
          <p:nvPr/>
        </p:nvSpPr>
        <p:spPr>
          <a:xfrm>
            <a:off x="2497294" y="2946925"/>
            <a:ext cx="8201465" cy="13276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ea typeface="Times New Roman" pitchFamily="18" charset="0"/>
              </a:rPr>
              <a:t>There is an opportunity for them:</a:t>
            </a:r>
          </a:p>
          <a:p>
            <a:pPr marL="285750" indent="-285750">
              <a:buFont typeface="Arial" panose="020B0604020202020204" pitchFamily="34" charset="0"/>
              <a:buChar char="•"/>
            </a:pPr>
            <a:r>
              <a:rPr lang="en-IN" sz="1400" dirty="0">
                <a:solidFill>
                  <a:schemeClr val="tx1"/>
                </a:solidFill>
              </a:rPr>
              <a:t>Work cohesively as a team</a:t>
            </a:r>
          </a:p>
          <a:p>
            <a:pPr marL="285750" indent="-285750">
              <a:buFont typeface="Arial" panose="020B0604020202020204" pitchFamily="34" charset="0"/>
              <a:buChar char="•"/>
            </a:pPr>
            <a:r>
              <a:rPr lang="en-IN" sz="1400" dirty="0">
                <a:solidFill>
                  <a:schemeClr val="tx1"/>
                </a:solidFill>
              </a:rPr>
              <a:t>Align to the leader’s vision of high performance</a:t>
            </a:r>
          </a:p>
          <a:p>
            <a:pPr marL="285750" indent="-285750">
              <a:buFont typeface="Arial" panose="020B0604020202020204" pitchFamily="34" charset="0"/>
              <a:buChar char="•"/>
            </a:pPr>
            <a:r>
              <a:rPr lang="en-IN" sz="1400" dirty="0">
                <a:solidFill>
                  <a:schemeClr val="tx1"/>
                </a:solidFill>
              </a:rPr>
              <a:t>Build skills to better relationships with channel partners</a:t>
            </a:r>
          </a:p>
          <a:p>
            <a:pPr marL="285750" indent="-285750">
              <a:buFont typeface="Arial" panose="020B0604020202020204" pitchFamily="34" charset="0"/>
              <a:buChar char="•"/>
            </a:pPr>
            <a:r>
              <a:rPr lang="en-IN" sz="1400" dirty="0">
                <a:solidFill>
                  <a:schemeClr val="tx1"/>
                </a:solidFill>
              </a:rPr>
              <a:t>Improve on Executive Presence</a:t>
            </a:r>
          </a:p>
        </p:txBody>
      </p:sp>
      <p:sp>
        <p:nvSpPr>
          <p:cNvPr id="38" name="Rectangle 4"/>
          <p:cNvSpPr>
            <a:spLocks noChangeArrowheads="1"/>
          </p:cNvSpPr>
          <p:nvPr/>
        </p:nvSpPr>
        <p:spPr bwMode="auto">
          <a:xfrm>
            <a:off x="240887" y="2053777"/>
            <a:ext cx="2778522" cy="521681"/>
          </a:xfrm>
          <a:prstGeom prst="rect">
            <a:avLst/>
          </a:prstGeom>
          <a:extLst/>
        </p:spPr>
        <p:txBody>
          <a:bodyPr vert="horz" lIns="91440" tIns="45720" rIns="91440" bIns="45720" rtlCol="0" anchor="ctr">
            <a:noAutofit/>
          </a:bodyPr>
          <a:lstStyle/>
          <a:p>
            <a:pPr algn="ctr" eaLnBrk="0" hangingPunct="0">
              <a:lnSpc>
                <a:spcPct val="90000"/>
              </a:lnSpc>
            </a:pPr>
            <a:r>
              <a:rPr lang="en-US" altLang="en-US" sz="2400" b="1" dirty="0">
                <a:solidFill>
                  <a:schemeClr val="tx2"/>
                </a:solidFill>
                <a:ea typeface="+mj-ea"/>
                <a:cs typeface="+mj-cs"/>
              </a:rPr>
              <a:t>Situation</a:t>
            </a:r>
          </a:p>
        </p:txBody>
      </p:sp>
      <p:sp>
        <p:nvSpPr>
          <p:cNvPr id="39" name="Rectangle 4"/>
          <p:cNvSpPr>
            <a:spLocks noChangeArrowheads="1"/>
          </p:cNvSpPr>
          <p:nvPr/>
        </p:nvSpPr>
        <p:spPr bwMode="auto">
          <a:xfrm>
            <a:off x="174757" y="3298914"/>
            <a:ext cx="2778522" cy="521681"/>
          </a:xfrm>
          <a:prstGeom prst="rect">
            <a:avLst/>
          </a:prstGeom>
          <a:extLst/>
        </p:spPr>
        <p:txBody>
          <a:bodyPr vert="horz" lIns="91440" tIns="45720" rIns="91440" bIns="45720" rtlCol="0" anchor="ctr">
            <a:noAutofit/>
          </a:bodyPr>
          <a:lstStyle/>
          <a:p>
            <a:pPr algn="ctr" eaLnBrk="0" hangingPunct="0">
              <a:lnSpc>
                <a:spcPct val="90000"/>
              </a:lnSpc>
            </a:pPr>
            <a:r>
              <a:rPr lang="en-US" altLang="en-US" sz="2400" b="1" dirty="0">
                <a:solidFill>
                  <a:schemeClr val="tx2"/>
                </a:solidFill>
                <a:ea typeface="+mj-ea"/>
                <a:cs typeface="+mj-cs"/>
              </a:rPr>
              <a:t>Opportunity</a:t>
            </a:r>
          </a:p>
        </p:txBody>
      </p:sp>
      <p:sp>
        <p:nvSpPr>
          <p:cNvPr id="40" name="Rectangle 4"/>
          <p:cNvSpPr>
            <a:spLocks noChangeArrowheads="1"/>
          </p:cNvSpPr>
          <p:nvPr/>
        </p:nvSpPr>
        <p:spPr bwMode="auto">
          <a:xfrm>
            <a:off x="-156679" y="5916260"/>
            <a:ext cx="2778522" cy="521681"/>
          </a:xfrm>
          <a:prstGeom prst="rect">
            <a:avLst/>
          </a:prstGeom>
          <a:extLst/>
        </p:spPr>
        <p:txBody>
          <a:bodyPr vert="horz" lIns="91440" tIns="45720" rIns="91440" bIns="45720" rtlCol="0" anchor="ctr">
            <a:noAutofit/>
          </a:bodyPr>
          <a:lstStyle/>
          <a:p>
            <a:pPr algn="ctr" eaLnBrk="0" hangingPunct="0">
              <a:lnSpc>
                <a:spcPct val="90000"/>
              </a:lnSpc>
            </a:pPr>
            <a:r>
              <a:rPr lang="en-US" altLang="en-US" sz="2400" b="1" dirty="0">
                <a:solidFill>
                  <a:schemeClr val="tx2"/>
                </a:solidFill>
                <a:ea typeface="+mj-ea"/>
                <a:cs typeface="+mj-cs"/>
              </a:rPr>
              <a:t>Need</a:t>
            </a:r>
          </a:p>
        </p:txBody>
      </p:sp>
      <p:sp>
        <p:nvSpPr>
          <p:cNvPr id="2" name="Slide Number Placeholder 1"/>
          <p:cNvSpPr>
            <a:spLocks noGrp="1"/>
          </p:cNvSpPr>
          <p:nvPr>
            <p:ph type="sldNum" sz="quarter" idx="12"/>
          </p:nvPr>
        </p:nvSpPr>
        <p:spPr/>
        <p:txBody>
          <a:bodyPr/>
          <a:lstStyle/>
          <a:p>
            <a:fld id="{2431384F-D4C8-42AC-8756-D72A2598FDF3}" type="slidenum">
              <a:rPr lang="en-IN" smtClean="0"/>
              <a:pPr/>
              <a:t>3</a:t>
            </a:fld>
            <a:endParaRPr lang="en-IN" dirty="0"/>
          </a:p>
        </p:txBody>
      </p:sp>
      <p:sp>
        <p:nvSpPr>
          <p:cNvPr id="21" name="Rounded Rectangle 30">
            <a:extLst>
              <a:ext uri="{FF2B5EF4-FFF2-40B4-BE49-F238E27FC236}">
                <a16:creationId xmlns:a16="http://schemas.microsoft.com/office/drawing/2014/main" xmlns="" id="{4A4092F6-305D-4FC9-B59B-096B2709D595}"/>
              </a:ext>
            </a:extLst>
          </p:cNvPr>
          <p:cNvSpPr/>
          <p:nvPr/>
        </p:nvSpPr>
        <p:spPr>
          <a:xfrm>
            <a:off x="2497295" y="932972"/>
            <a:ext cx="8201465" cy="9563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ea typeface="Times New Roman" pitchFamily="18" charset="0"/>
              </a:rPr>
              <a:t>IDFC Bank Ltd. (Infrastructure Development Finance Company) is an Indian banking company with headquarters in Mumbai that forms part of IDFC, an integrated infrastructure finance company. The bank started operations on 1st October 2015. IDFC received a universal banking </a:t>
            </a:r>
            <a:r>
              <a:rPr lang="en-US" sz="1400" dirty="0" err="1">
                <a:solidFill>
                  <a:schemeClr val="tx1"/>
                </a:solidFill>
                <a:ea typeface="Times New Roman" pitchFamily="18" charset="0"/>
              </a:rPr>
              <a:t>licence</a:t>
            </a:r>
            <a:r>
              <a:rPr lang="en-US" sz="1400" dirty="0">
                <a:solidFill>
                  <a:schemeClr val="tx1"/>
                </a:solidFill>
                <a:ea typeface="Times New Roman" pitchFamily="18" charset="0"/>
              </a:rPr>
              <a:t> from the Reserve Bank of India (RBI) in July 2015. </a:t>
            </a:r>
            <a:endParaRPr lang="en-IN" sz="1400" b="1" dirty="0">
              <a:solidFill>
                <a:schemeClr val="tx1"/>
              </a:solidFill>
            </a:endParaRPr>
          </a:p>
        </p:txBody>
      </p:sp>
      <p:sp>
        <p:nvSpPr>
          <p:cNvPr id="22" name="Rounded Rectangle 32">
            <a:extLst>
              <a:ext uri="{FF2B5EF4-FFF2-40B4-BE49-F238E27FC236}">
                <a16:creationId xmlns:a16="http://schemas.microsoft.com/office/drawing/2014/main" xmlns="" id="{61EC450E-C876-4EAA-8662-76914205F27F}"/>
              </a:ext>
            </a:extLst>
          </p:cNvPr>
          <p:cNvSpPr/>
          <p:nvPr/>
        </p:nvSpPr>
        <p:spPr>
          <a:xfrm>
            <a:off x="2497293" y="4381380"/>
            <a:ext cx="8201465" cy="15348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You would like to do this intervention to:</a:t>
            </a: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Improve the ranking of IDFC fund</a:t>
            </a:r>
          </a:p>
          <a:p>
            <a:pPr marL="285750" indent="-285750">
              <a:buFont typeface="Arial" panose="020B0604020202020204" pitchFamily="34" charset="0"/>
              <a:buChar char="•"/>
            </a:pPr>
            <a:r>
              <a:rPr lang="en-US" sz="1400" dirty="0">
                <a:solidFill>
                  <a:schemeClr val="tx1"/>
                </a:solidFill>
              </a:rPr>
              <a:t>Have a committed and motivated team</a:t>
            </a:r>
          </a:p>
          <a:p>
            <a:pPr marL="285750" indent="-285750">
              <a:buFont typeface="Arial" panose="020B0604020202020204" pitchFamily="34" charset="0"/>
              <a:buChar char="•"/>
            </a:pPr>
            <a:r>
              <a:rPr lang="en-US" sz="1400" dirty="0">
                <a:solidFill>
                  <a:schemeClr val="tx1"/>
                </a:solidFill>
              </a:rPr>
              <a:t>Innovate processes of the team</a:t>
            </a:r>
          </a:p>
          <a:p>
            <a:pPr marL="285750" indent="-285750">
              <a:buFont typeface="Arial" panose="020B0604020202020204" pitchFamily="34" charset="0"/>
              <a:buChar char="•"/>
            </a:pPr>
            <a:r>
              <a:rPr lang="en-US" sz="1400" dirty="0">
                <a:solidFill>
                  <a:schemeClr val="tx1"/>
                </a:solidFill>
              </a:rPr>
              <a:t>Accept new changes that </a:t>
            </a:r>
            <a:r>
              <a:rPr lang="en-US" sz="1400" dirty="0" err="1">
                <a:solidFill>
                  <a:schemeClr val="tx1"/>
                </a:solidFill>
              </a:rPr>
              <a:t>Gourab</a:t>
            </a:r>
            <a:r>
              <a:rPr lang="en-US" sz="1400" dirty="0">
                <a:solidFill>
                  <a:schemeClr val="tx1"/>
                </a:solidFill>
              </a:rPr>
              <a:t> is proposing</a:t>
            </a:r>
          </a:p>
        </p:txBody>
      </p:sp>
    </p:spTree>
    <p:extLst>
      <p:ext uri="{BB962C8B-B14F-4D97-AF65-F5344CB8AC3E}">
        <p14:creationId xmlns:p14="http://schemas.microsoft.com/office/powerpoint/2010/main" xmlns="" val="195884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3983655" cy="461665"/>
          </a:xfrm>
          <a:prstGeom prst="rect">
            <a:avLst/>
          </a:prstGeom>
          <a:noFill/>
        </p:spPr>
        <p:txBody>
          <a:bodyPr wrap="none" rtlCol="0">
            <a:spAutoFit/>
          </a:bodyPr>
          <a:lstStyle/>
          <a:p>
            <a:r>
              <a:rPr lang="en-IN" sz="2400" dirty="0"/>
              <a:t>Our Approach – The 4D Model</a:t>
            </a:r>
          </a:p>
        </p:txBody>
      </p:sp>
      <p:sp>
        <p:nvSpPr>
          <p:cNvPr id="13" name="Rectangle 3"/>
          <p:cNvSpPr>
            <a:spLocks noChangeArrowheads="1"/>
          </p:cNvSpPr>
          <p:nvPr/>
        </p:nvSpPr>
        <p:spPr bwMode="auto">
          <a:xfrm>
            <a:off x="6277021" y="1782355"/>
            <a:ext cx="5603631" cy="3439239"/>
          </a:xfrm>
          <a:prstGeom prst="roundRect">
            <a:avLst/>
          </a:prstGeom>
          <a:noFill/>
          <a:ln w="9525">
            <a:solidFill>
              <a:schemeClr val="bg1">
                <a:lumMod val="75000"/>
              </a:schemeClr>
            </a:solidFill>
            <a:miter lim="800000"/>
            <a:headEnd/>
            <a:tailEnd/>
          </a:ln>
          <a:effectLst/>
        </p:spPr>
        <p:txBody>
          <a:bodyPr wrap="square" anchor="ctr">
            <a:spAutoFit/>
          </a:bodyPr>
          <a:lstStyle/>
          <a:p>
            <a:pPr algn="just" eaLnBrk="0" hangingPunct="0">
              <a:defRPr/>
            </a:pPr>
            <a:r>
              <a:rPr lang="en-GB" sz="1400" dirty="0">
                <a:solidFill>
                  <a:srgbClr val="1D1B11"/>
                </a:solidFill>
                <a:latin typeface="+mn-lt"/>
                <a:ea typeface="Times New Roman" pitchFamily="18" charset="0"/>
                <a:cs typeface="Arial" pitchFamily="34" charset="0"/>
              </a:rPr>
              <a:t>We would start with a further </a:t>
            </a:r>
            <a:r>
              <a:rPr lang="en-GB" sz="1400" b="1" dirty="0">
                <a:solidFill>
                  <a:srgbClr val="548DD4"/>
                </a:solidFill>
                <a:latin typeface="+mn-lt"/>
                <a:ea typeface="Times New Roman" pitchFamily="18" charset="0"/>
                <a:cs typeface="Arial" pitchFamily="34" charset="0"/>
              </a:rPr>
              <a:t>diagnostic</a:t>
            </a:r>
            <a:r>
              <a:rPr lang="en-GB" sz="1400" b="1" dirty="0">
                <a:solidFill>
                  <a:srgbClr val="1F497D"/>
                </a:solidFill>
                <a:latin typeface="+mn-lt"/>
                <a:ea typeface="Times New Roman" pitchFamily="18" charset="0"/>
                <a:cs typeface="Arial" pitchFamily="34" charset="0"/>
              </a:rPr>
              <a:t> </a:t>
            </a:r>
            <a:r>
              <a:rPr lang="en-GB" sz="1400" dirty="0">
                <a:solidFill>
                  <a:srgbClr val="1D1B11"/>
                </a:solidFill>
                <a:latin typeface="+mn-lt"/>
                <a:ea typeface="Times New Roman" pitchFamily="18" charset="0"/>
                <a:cs typeface="Arial" pitchFamily="34" charset="0"/>
              </a:rPr>
              <a:t>conversation with different </a:t>
            </a:r>
            <a:r>
              <a:rPr lang="en-GB" sz="1400" dirty="0">
                <a:solidFill>
                  <a:srgbClr val="1D1B11"/>
                </a:solidFill>
                <a:ea typeface="Times New Roman" pitchFamily="18" charset="0"/>
                <a:cs typeface="Arial" pitchFamily="34" charset="0"/>
              </a:rPr>
              <a:t>participants in</a:t>
            </a:r>
            <a:r>
              <a:rPr lang="en-GB" sz="1400" dirty="0">
                <a:solidFill>
                  <a:srgbClr val="1D1B11"/>
                </a:solidFill>
                <a:latin typeface="+mn-lt"/>
                <a:ea typeface="Times New Roman" pitchFamily="18" charset="0"/>
                <a:cs typeface="Arial" pitchFamily="34" charset="0"/>
              </a:rPr>
              <a:t> your organization . We may also run an online profile to gauge the feedback for individuals to then </a:t>
            </a:r>
            <a:r>
              <a:rPr lang="en-GB" sz="1400" b="1" dirty="0">
                <a:solidFill>
                  <a:srgbClr val="548DD4"/>
                </a:solidFill>
                <a:latin typeface="+mn-lt"/>
                <a:ea typeface="Times New Roman" pitchFamily="18" charset="0"/>
                <a:cs typeface="Arial" pitchFamily="34" charset="0"/>
              </a:rPr>
              <a:t>design</a:t>
            </a:r>
            <a:r>
              <a:rPr lang="en-GB" sz="1400" dirty="0">
                <a:solidFill>
                  <a:srgbClr val="1F497D"/>
                </a:solidFill>
                <a:latin typeface="+mn-lt"/>
                <a:ea typeface="Times New Roman" pitchFamily="18" charset="0"/>
                <a:cs typeface="Arial" pitchFamily="34" charset="0"/>
              </a:rPr>
              <a:t> </a:t>
            </a:r>
            <a:r>
              <a:rPr lang="en-GB" sz="1400" dirty="0">
                <a:solidFill>
                  <a:srgbClr val="1D1B11"/>
                </a:solidFill>
                <a:latin typeface="+mn-lt"/>
                <a:ea typeface="Times New Roman" pitchFamily="18" charset="0"/>
                <a:cs typeface="Arial" pitchFamily="34" charset="0"/>
              </a:rPr>
              <a:t>experiences delivered using theatre methodologies in the workshop along the lines indicated in this proposal.</a:t>
            </a:r>
          </a:p>
          <a:p>
            <a:pPr algn="just" eaLnBrk="0" hangingPunct="0">
              <a:defRPr/>
            </a:pPr>
            <a:endParaRPr lang="en-GB" sz="1400" dirty="0">
              <a:solidFill>
                <a:srgbClr val="1D1B11"/>
              </a:solidFill>
              <a:latin typeface="+mn-lt"/>
              <a:ea typeface="Times New Roman" pitchFamily="18" charset="0"/>
              <a:cs typeface="Arial" pitchFamily="34" charset="0"/>
            </a:endParaRPr>
          </a:p>
          <a:p>
            <a:pPr algn="just" eaLnBrk="0" hangingPunct="0">
              <a:defRPr/>
            </a:pPr>
            <a:r>
              <a:rPr lang="en-GB" sz="1400" dirty="0">
                <a:solidFill>
                  <a:srgbClr val="1D1B11"/>
                </a:solidFill>
                <a:latin typeface="+mn-lt"/>
                <a:ea typeface="Times New Roman" pitchFamily="18" charset="0"/>
                <a:cs typeface="Arial" pitchFamily="34" charset="0"/>
              </a:rPr>
              <a:t>The experience for the leaders would be </a:t>
            </a:r>
            <a:r>
              <a:rPr lang="en-GB" sz="1400" b="1" dirty="0">
                <a:solidFill>
                  <a:srgbClr val="4F81BD"/>
                </a:solidFill>
                <a:latin typeface="+mn-lt"/>
                <a:ea typeface="Times New Roman" pitchFamily="18" charset="0"/>
                <a:cs typeface="Arial" pitchFamily="34" charset="0"/>
              </a:rPr>
              <a:t>delivered </a:t>
            </a:r>
            <a:r>
              <a:rPr lang="en-GB" sz="1400" dirty="0">
                <a:solidFill>
                  <a:srgbClr val="1D1B11"/>
                </a:solidFill>
                <a:latin typeface="+mn-lt"/>
                <a:ea typeface="Times New Roman" pitchFamily="18" charset="0"/>
                <a:cs typeface="Arial" pitchFamily="34" charset="0"/>
              </a:rPr>
              <a:t>by an experienced MaynardLeigh facilitator. We pride in creating unique experiences which would help the team connect back to their behaviour's at work and otherwise.</a:t>
            </a:r>
          </a:p>
          <a:p>
            <a:pPr algn="just" eaLnBrk="0" hangingPunct="0">
              <a:defRPr/>
            </a:pPr>
            <a:endParaRPr lang="en-US" sz="1400" dirty="0">
              <a:latin typeface="+mn-lt"/>
            </a:endParaRPr>
          </a:p>
          <a:p>
            <a:pPr algn="just" eaLnBrk="0" hangingPunct="0">
              <a:defRPr/>
            </a:pPr>
            <a:r>
              <a:rPr lang="en-GB" sz="1400" dirty="0">
                <a:solidFill>
                  <a:srgbClr val="1D1B11"/>
                </a:solidFill>
                <a:latin typeface="+mn-lt"/>
                <a:ea typeface="Times New Roman" pitchFamily="18" charset="0"/>
                <a:cs typeface="Arial" pitchFamily="34" charset="0"/>
              </a:rPr>
              <a:t>We would recommend a</a:t>
            </a:r>
            <a:r>
              <a:rPr lang="en-GB" sz="1400" dirty="0">
                <a:solidFill>
                  <a:srgbClr val="1F497D"/>
                </a:solidFill>
                <a:latin typeface="+mn-lt"/>
                <a:ea typeface="Times New Roman" pitchFamily="18" charset="0"/>
                <a:cs typeface="Arial" pitchFamily="34" charset="0"/>
              </a:rPr>
              <a:t> </a:t>
            </a:r>
            <a:r>
              <a:rPr lang="en-GB" sz="1400" b="1" dirty="0">
                <a:solidFill>
                  <a:srgbClr val="548DD4"/>
                </a:solidFill>
                <a:latin typeface="+mn-lt"/>
                <a:ea typeface="Times New Roman" pitchFamily="18" charset="0"/>
                <a:cs typeface="Arial" pitchFamily="34" charset="0"/>
              </a:rPr>
              <a:t>discovery meeting</a:t>
            </a:r>
            <a:r>
              <a:rPr lang="en-GB" sz="1400" dirty="0">
                <a:solidFill>
                  <a:srgbClr val="1F497D"/>
                </a:solidFill>
                <a:latin typeface="+mn-lt"/>
                <a:ea typeface="Times New Roman" pitchFamily="18" charset="0"/>
                <a:cs typeface="Arial" pitchFamily="34" charset="0"/>
              </a:rPr>
              <a:t> </a:t>
            </a:r>
            <a:r>
              <a:rPr lang="en-GB" sz="1400" dirty="0">
                <a:solidFill>
                  <a:srgbClr val="1D1B11"/>
                </a:solidFill>
                <a:latin typeface="+mn-lt"/>
                <a:ea typeface="Times New Roman" pitchFamily="18" charset="0"/>
                <a:cs typeface="Arial" pitchFamily="34" charset="0"/>
              </a:rPr>
              <a:t>with you after the workshop has been completed in order to get feedback on the themes and issues that were uncovered. </a:t>
            </a:r>
            <a:endParaRPr lang="en-GB" sz="1400" dirty="0">
              <a:latin typeface="+mn-lt"/>
            </a:endParaRPr>
          </a:p>
        </p:txBody>
      </p:sp>
      <p:sp>
        <p:nvSpPr>
          <p:cNvPr id="2" name="Slide Number Placeholder 1"/>
          <p:cNvSpPr>
            <a:spLocks noGrp="1"/>
          </p:cNvSpPr>
          <p:nvPr>
            <p:ph type="sldNum" sz="quarter" idx="12"/>
          </p:nvPr>
        </p:nvSpPr>
        <p:spPr/>
        <p:txBody>
          <a:bodyPr/>
          <a:lstStyle/>
          <a:p>
            <a:fld id="{2431384F-D4C8-42AC-8756-D72A2598FDF3}" type="slidenum">
              <a:rPr lang="en-IN" smtClean="0"/>
              <a:pPr/>
              <a:t>4</a:t>
            </a:fld>
            <a:endParaRPr lang="en-IN" dirty="0"/>
          </a:p>
        </p:txBody>
      </p:sp>
      <p:pic>
        <p:nvPicPr>
          <p:cNvPr id="7" name="Picture 2" descr="C:\Users\Administrator\Desktop\Maynard Leigh assignment\dddd-4ds-process-303.JPG">
            <a:extLst>
              <a:ext uri="{FF2B5EF4-FFF2-40B4-BE49-F238E27FC236}">
                <a16:creationId xmlns:a16="http://schemas.microsoft.com/office/drawing/2014/main" xmlns="" id="{0D87DF87-BD89-4AF4-9A10-4565458A26EB}"/>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844332" y="1503680"/>
            <a:ext cx="5064175" cy="48526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88807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57210" y="48162"/>
            <a:ext cx="11029879" cy="461665"/>
          </a:xfrm>
          <a:prstGeom prst="rect">
            <a:avLst/>
          </a:prstGeom>
          <a:noFill/>
        </p:spPr>
        <p:txBody>
          <a:bodyPr wrap="none" rtlCol="0">
            <a:spAutoFit/>
          </a:bodyPr>
          <a:lstStyle/>
          <a:p>
            <a:r>
              <a:rPr lang="en-IN" sz="2400" dirty="0"/>
              <a:t>Vital Leader Journey –Workshop – Day 1, </a:t>
            </a:r>
            <a:r>
              <a:rPr lang="en-IN" sz="2400" dirty="0" err="1"/>
              <a:t>Upto</a:t>
            </a:r>
            <a:r>
              <a:rPr lang="en-IN" sz="2400" dirty="0"/>
              <a:t> 11 participants per batch per consultant</a:t>
            </a:r>
          </a:p>
        </p:txBody>
      </p:sp>
      <p:graphicFrame>
        <p:nvGraphicFramePr>
          <p:cNvPr id="8" name="Content Placeholder 3"/>
          <p:cNvGraphicFramePr>
            <a:graphicFrameLocks noGrp="1"/>
          </p:cNvGraphicFramePr>
          <p:nvPr>
            <p:ph idx="1"/>
            <p:extLst>
              <p:ext uri="{D42A27DB-BD31-4B8C-83A1-F6EECF244321}">
                <p14:modId xmlns:p14="http://schemas.microsoft.com/office/powerpoint/2010/main" xmlns="" val="1857216439"/>
              </p:ext>
            </p:extLst>
          </p:nvPr>
        </p:nvGraphicFramePr>
        <p:xfrm>
          <a:off x="668890" y="1016898"/>
          <a:ext cx="10590478" cy="4588772"/>
        </p:xfrm>
        <a:graphic>
          <a:graphicData uri="http://schemas.openxmlformats.org/drawingml/2006/table">
            <a:tbl>
              <a:tblPr firstRow="1" bandRow="1">
                <a:tableStyleId>{BDBED569-4797-4DF1-A0F4-6AAB3CD982D8}</a:tableStyleId>
              </a:tblPr>
              <a:tblGrid>
                <a:gridCol w="1606658">
                  <a:extLst>
                    <a:ext uri="{9D8B030D-6E8A-4147-A177-3AD203B41FA5}">
                      <a16:colId xmlns:a16="http://schemas.microsoft.com/office/drawing/2014/main" xmlns="" val="1246057815"/>
                    </a:ext>
                  </a:extLst>
                </a:gridCol>
                <a:gridCol w="1500577">
                  <a:extLst>
                    <a:ext uri="{9D8B030D-6E8A-4147-A177-3AD203B41FA5}">
                      <a16:colId xmlns:a16="http://schemas.microsoft.com/office/drawing/2014/main" xmlns="" val="20001"/>
                    </a:ext>
                  </a:extLst>
                </a:gridCol>
                <a:gridCol w="4006910">
                  <a:extLst>
                    <a:ext uri="{9D8B030D-6E8A-4147-A177-3AD203B41FA5}">
                      <a16:colId xmlns:a16="http://schemas.microsoft.com/office/drawing/2014/main" xmlns="" val="20002"/>
                    </a:ext>
                  </a:extLst>
                </a:gridCol>
                <a:gridCol w="1609577">
                  <a:extLst>
                    <a:ext uri="{9D8B030D-6E8A-4147-A177-3AD203B41FA5}">
                      <a16:colId xmlns:a16="http://schemas.microsoft.com/office/drawing/2014/main" xmlns="" val="20003"/>
                    </a:ext>
                  </a:extLst>
                </a:gridCol>
                <a:gridCol w="1866756">
                  <a:extLst>
                    <a:ext uri="{9D8B030D-6E8A-4147-A177-3AD203B41FA5}">
                      <a16:colId xmlns:a16="http://schemas.microsoft.com/office/drawing/2014/main" xmlns="" val="20004"/>
                    </a:ext>
                  </a:extLst>
                </a:gridCol>
              </a:tblGrid>
              <a:tr h="367447">
                <a:tc>
                  <a:txBody>
                    <a:bodyPr/>
                    <a:lstStyle/>
                    <a:p>
                      <a:r>
                        <a:rPr lang="en-US" dirty="0"/>
                        <a:t>Time</a:t>
                      </a:r>
                    </a:p>
                  </a:txBody>
                  <a:tcPr anchor="ctr"/>
                </a:tc>
                <a:tc>
                  <a:txBody>
                    <a:bodyPr/>
                    <a:lstStyle/>
                    <a:p>
                      <a:r>
                        <a:rPr lang="en-US" dirty="0"/>
                        <a:t>Session</a:t>
                      </a:r>
                    </a:p>
                  </a:txBody>
                  <a:tcPr anchor="ctr"/>
                </a:tc>
                <a:tc>
                  <a:txBody>
                    <a:bodyPr/>
                    <a:lstStyle/>
                    <a:p>
                      <a:r>
                        <a:rPr lang="en-US" dirty="0"/>
                        <a:t>Session Details</a:t>
                      </a:r>
                    </a:p>
                  </a:txBody>
                  <a:tcPr anchor="ctr"/>
                </a:tc>
                <a:tc>
                  <a:txBody>
                    <a:bodyPr/>
                    <a:lstStyle/>
                    <a:p>
                      <a:r>
                        <a:rPr lang="en-US" dirty="0"/>
                        <a:t>Methodology</a:t>
                      </a:r>
                    </a:p>
                  </a:txBody>
                  <a:tcPr anchor="ctr"/>
                </a:tc>
                <a:tc>
                  <a:txBody>
                    <a:bodyPr/>
                    <a:lstStyle/>
                    <a:p>
                      <a:r>
                        <a:rPr lang="en-US" dirty="0"/>
                        <a:t>Outcome</a:t>
                      </a:r>
                    </a:p>
                  </a:txBody>
                  <a:tcPr anchor="ctr"/>
                </a:tc>
                <a:extLst>
                  <a:ext uri="{0D108BD9-81ED-4DB2-BD59-A6C34878D82A}">
                    <a16:rowId xmlns:a16="http://schemas.microsoft.com/office/drawing/2014/main" xmlns="" val="10000"/>
                  </a:ext>
                </a:extLst>
              </a:tr>
              <a:tr h="605786">
                <a:tc>
                  <a:txBody>
                    <a:bodyPr/>
                    <a:lstStyle/>
                    <a:p>
                      <a:pPr lvl="0" rtl="0" fontAlgn="ctr"/>
                      <a:r>
                        <a:rPr lang="en-US" sz="1100" dirty="0">
                          <a:solidFill>
                            <a:srgbClr val="000000"/>
                          </a:solidFill>
                          <a:effectLst/>
                          <a:latin typeface="+mj-lt"/>
                        </a:rPr>
                        <a:t>9:30 am to 10:00 am</a:t>
                      </a:r>
                    </a:p>
                  </a:txBody>
                  <a:tcPr marL="22860" marR="22860" marT="0" marB="0" anchor="ctr"/>
                </a:tc>
                <a:tc>
                  <a:txBody>
                    <a:bodyPr/>
                    <a:lstStyle/>
                    <a:p>
                      <a:pPr lvl="0" rtl="0" fontAlgn="ctr"/>
                      <a:r>
                        <a:rPr lang="en-US" sz="1100" dirty="0">
                          <a:solidFill>
                            <a:srgbClr val="000000"/>
                          </a:solidFill>
                          <a:effectLst/>
                          <a:latin typeface="+mj-lt"/>
                        </a:rPr>
                        <a:t>Brief encounters ( Ice Breaker)</a:t>
                      </a:r>
                    </a:p>
                  </a:txBody>
                  <a:tcPr marL="22860" marR="22860" marT="0" marB="0" anchor="ctr"/>
                </a:tc>
                <a:tc>
                  <a:txBody>
                    <a:bodyPr/>
                    <a:lstStyle/>
                    <a:p>
                      <a:pPr rtl="0" fontAlgn="ctr"/>
                      <a:r>
                        <a:rPr lang="en-US" sz="1100" dirty="0">
                          <a:solidFill>
                            <a:srgbClr val="000000"/>
                          </a:solidFill>
                          <a:effectLst/>
                          <a:latin typeface="+mj-lt"/>
                        </a:rPr>
                        <a:t>Participant Introductions – done in a very fun &amp; creative way. Permissive Encouragement – Play &amp; Express yourself </a:t>
                      </a:r>
                    </a:p>
                  </a:txBody>
                  <a:tcPr marL="22860" marR="22860" marT="0" marB="0" anchor="ctr"/>
                </a:tc>
                <a:tc>
                  <a:txBody>
                    <a:bodyPr/>
                    <a:lstStyle/>
                    <a:p>
                      <a:pPr rtl="0" fontAlgn="ctr"/>
                      <a:r>
                        <a:rPr lang="en-US" sz="1100" dirty="0">
                          <a:solidFill>
                            <a:srgbClr val="000000"/>
                          </a:solidFill>
                          <a:effectLst/>
                          <a:latin typeface="+mj-lt"/>
                        </a:rPr>
                        <a:t>Activity done in Pairs</a:t>
                      </a:r>
                    </a:p>
                  </a:txBody>
                  <a:tcPr marL="22860" marR="22860" marT="0" marB="0" anchor="ctr"/>
                </a:tc>
                <a:tc>
                  <a:txBody>
                    <a:bodyPr/>
                    <a:lstStyle/>
                    <a:p>
                      <a:pPr algn="l" rtl="0" fontAlgn="b"/>
                      <a:r>
                        <a:rPr lang="en-US" sz="1100" dirty="0">
                          <a:effectLst/>
                          <a:latin typeface="+mj-lt"/>
                        </a:rPr>
                        <a:t>Getting to know each other</a:t>
                      </a:r>
                    </a:p>
                  </a:txBody>
                  <a:tcPr marL="22860" marR="22860" marT="0" marB="0" anchor="ctr"/>
                </a:tc>
                <a:extLst>
                  <a:ext uri="{0D108BD9-81ED-4DB2-BD59-A6C34878D82A}">
                    <a16:rowId xmlns:a16="http://schemas.microsoft.com/office/drawing/2014/main" xmlns="" val="10002"/>
                  </a:ext>
                </a:extLst>
              </a:tr>
              <a:tr h="459170">
                <a:tc gridSpan="5">
                  <a:txBody>
                    <a:bodyPr/>
                    <a:lstStyle/>
                    <a:p>
                      <a:pPr lvl="0" algn="ctr" rtl="0" fontAlgn="ctr"/>
                      <a:r>
                        <a:rPr lang="en-US" sz="1600" b="1" dirty="0">
                          <a:solidFill>
                            <a:srgbClr val="000000"/>
                          </a:solidFill>
                          <a:effectLst/>
                          <a:latin typeface="+mn-lt"/>
                        </a:rPr>
                        <a:t>Review Meetings ( 10:00 am to 12:00 pm)</a:t>
                      </a:r>
                    </a:p>
                  </a:txBody>
                  <a:tcPr marL="22860" marR="22860" marT="0" marB="0" anchor="ctr"/>
                </a:tc>
                <a:tc hMerge="1">
                  <a:txBody>
                    <a:bodyPr/>
                    <a:lstStyle/>
                    <a:p>
                      <a:pPr lvl="0" rtl="0" fontAlgn="ctr"/>
                      <a:endParaRPr lang="en-US" sz="1100" dirty="0">
                        <a:solidFill>
                          <a:srgbClr val="000000"/>
                        </a:solidFill>
                        <a:effectLst/>
                        <a:latin typeface="+mj-lt"/>
                      </a:endParaRPr>
                    </a:p>
                  </a:txBody>
                  <a:tcPr marL="22860" marR="22860" marT="0" marB="0" anchor="ctr"/>
                </a:tc>
                <a:tc hMerge="1">
                  <a:txBody>
                    <a:bodyPr/>
                    <a:lstStyle/>
                    <a:p>
                      <a:pPr rtl="0" fontAlgn="ctr"/>
                      <a:endParaRPr lang="en-US" sz="1100" dirty="0">
                        <a:solidFill>
                          <a:srgbClr val="000000"/>
                        </a:solidFill>
                        <a:effectLst/>
                        <a:latin typeface="+mj-lt"/>
                      </a:endParaRPr>
                    </a:p>
                  </a:txBody>
                  <a:tcPr marL="22860" marR="22860" marT="0" marB="0" anchor="ctr"/>
                </a:tc>
                <a:tc hMerge="1">
                  <a:txBody>
                    <a:bodyPr/>
                    <a:lstStyle/>
                    <a:p>
                      <a:pPr rtl="0" fontAlgn="ctr"/>
                      <a:endParaRPr lang="en-US" sz="1100" dirty="0">
                        <a:solidFill>
                          <a:srgbClr val="000000"/>
                        </a:solidFill>
                        <a:effectLst/>
                        <a:latin typeface="+mj-lt"/>
                      </a:endParaRPr>
                    </a:p>
                  </a:txBody>
                  <a:tcPr marL="22860" marR="22860" marT="0" marB="0" anchor="ctr"/>
                </a:tc>
                <a:tc hMerge="1">
                  <a:txBody>
                    <a:bodyPr/>
                    <a:lstStyle/>
                    <a:p>
                      <a:pPr rtl="0" fontAlgn="ctr"/>
                      <a:endParaRPr lang="en-US" sz="1100" dirty="0">
                        <a:solidFill>
                          <a:srgbClr val="000000"/>
                        </a:solidFill>
                        <a:effectLst/>
                        <a:latin typeface="+mj-lt"/>
                      </a:endParaRPr>
                    </a:p>
                  </a:txBody>
                  <a:tcPr marL="22860" marR="22860" marT="0" marB="0" anchor="ctr"/>
                </a:tc>
                <a:extLst>
                  <a:ext uri="{0D108BD9-81ED-4DB2-BD59-A6C34878D82A}">
                    <a16:rowId xmlns:a16="http://schemas.microsoft.com/office/drawing/2014/main" xmlns="" val="3988345805"/>
                  </a:ext>
                </a:extLst>
              </a:tr>
              <a:tr h="673654">
                <a:tc>
                  <a:txBody>
                    <a:bodyPr/>
                    <a:lstStyle/>
                    <a:p>
                      <a:pPr lvl="0" rtl="0" fontAlgn="ctr"/>
                      <a:r>
                        <a:rPr lang="en-US" sz="1100" dirty="0">
                          <a:solidFill>
                            <a:srgbClr val="000000"/>
                          </a:solidFill>
                          <a:effectLst/>
                          <a:latin typeface="+mj-lt"/>
                        </a:rPr>
                        <a:t>12:00 pm to 1;00 pm</a:t>
                      </a:r>
                    </a:p>
                  </a:txBody>
                  <a:tcPr marL="22860" marR="22860" marT="0" marB="0" anchor="ctr"/>
                </a:tc>
                <a:tc>
                  <a:txBody>
                    <a:bodyPr/>
                    <a:lstStyle/>
                    <a:p>
                      <a:pPr lvl="0" rtl="0" fontAlgn="ctr"/>
                      <a:r>
                        <a:rPr lang="en-US" sz="1100" dirty="0">
                          <a:solidFill>
                            <a:srgbClr val="000000"/>
                          </a:solidFill>
                          <a:effectLst/>
                          <a:latin typeface="+mj-lt"/>
                        </a:rPr>
                        <a:t>Team DNA: Blood Test</a:t>
                      </a:r>
                    </a:p>
                  </a:txBody>
                  <a:tcPr marL="22860" marR="22860" marT="0" marB="0" anchor="ctr"/>
                </a:tc>
                <a:tc>
                  <a:txBody>
                    <a:bodyPr/>
                    <a:lstStyle/>
                    <a:p>
                      <a:pPr rtl="0" fontAlgn="ctr"/>
                      <a:r>
                        <a:rPr lang="en-US" sz="1100" dirty="0">
                          <a:solidFill>
                            <a:srgbClr val="000000"/>
                          </a:solidFill>
                          <a:effectLst/>
                          <a:latin typeface="+mj-lt"/>
                        </a:rPr>
                        <a:t>To create a highly engaged atmosphere where leaders/team members can gauge their current state &amp; then talk about key excellence, leadership and cross-functional team co-ordination attributes like communicating to increase co-ordination, strategizing for effectiveness, planning, cascading vision, building an internal service culture, being proactive and focusing on process orientation for implementing goals.</a:t>
                      </a:r>
                    </a:p>
                  </a:txBody>
                  <a:tcPr marL="22860" marR="22860" marT="0" marB="0" anchor="ctr"/>
                </a:tc>
                <a:tc>
                  <a:txBody>
                    <a:bodyPr/>
                    <a:lstStyle/>
                    <a:p>
                      <a:pPr rtl="0" fontAlgn="ctr"/>
                      <a:r>
                        <a:rPr lang="en-US" sz="1100" dirty="0">
                          <a:solidFill>
                            <a:srgbClr val="000000"/>
                          </a:solidFill>
                          <a:effectLst/>
                          <a:latin typeface="+mj-lt"/>
                        </a:rPr>
                        <a:t>A high adrenalin team game, to check team’s behaviors.</a:t>
                      </a:r>
                    </a:p>
                  </a:txBody>
                  <a:tcPr marL="22860" marR="22860" marT="0" marB="0" anchor="ctr"/>
                </a:tc>
                <a:tc>
                  <a:txBody>
                    <a:bodyPr/>
                    <a:lstStyle/>
                    <a:p>
                      <a:pPr rtl="0" fontAlgn="ctr"/>
                      <a:r>
                        <a:rPr lang="en-US" sz="1100" dirty="0">
                          <a:solidFill>
                            <a:srgbClr val="000000"/>
                          </a:solidFill>
                          <a:effectLst/>
                          <a:latin typeface="+mj-lt"/>
                        </a:rPr>
                        <a:t>To be able to collaborate with each other, and build positive relationships, we need to check the behaviors around how everyone is currently working together.</a:t>
                      </a:r>
                    </a:p>
                  </a:txBody>
                  <a:tcPr marL="22860" marR="22860" marT="0" marB="0" anchor="ctr"/>
                </a:tc>
                <a:extLst>
                  <a:ext uri="{0D108BD9-81ED-4DB2-BD59-A6C34878D82A}">
                    <a16:rowId xmlns:a16="http://schemas.microsoft.com/office/drawing/2014/main" xmlns="" val="10003"/>
                  </a:ext>
                </a:extLst>
              </a:tr>
              <a:tr h="443286">
                <a:tc gridSpan="5">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1" dirty="0">
                          <a:solidFill>
                            <a:srgbClr val="000000"/>
                          </a:solidFill>
                          <a:effectLst/>
                          <a:latin typeface="+mn-lt"/>
                        </a:rPr>
                        <a:t>Lunch and Review meetings ( 1:00 pm – 4:15 pm)</a:t>
                      </a:r>
                      <a:endParaRPr lang="en-US" sz="1600" b="1" dirty="0">
                        <a:solidFill>
                          <a:srgbClr val="000000"/>
                        </a:solidFill>
                        <a:effectLst/>
                        <a:latin typeface="+mj-lt"/>
                      </a:endParaRPr>
                    </a:p>
                  </a:txBody>
                  <a:tcPr marL="22860" marR="22860" marT="0" marB="0" anchor="ctr"/>
                </a:tc>
                <a:tc hMerge="1">
                  <a:txBody>
                    <a:bodyPr/>
                    <a:lstStyle/>
                    <a:p>
                      <a:pPr lvl="0" rtl="0" fontAlgn="ctr"/>
                      <a:endParaRPr lang="en-US" sz="1100" dirty="0">
                        <a:solidFill>
                          <a:srgbClr val="000000"/>
                        </a:solidFill>
                        <a:effectLst/>
                        <a:latin typeface="+mj-lt"/>
                      </a:endParaRPr>
                    </a:p>
                  </a:txBody>
                  <a:tcPr marL="22860" marR="22860" marT="0" marB="0" anchor="ctr"/>
                </a:tc>
                <a:tc hMerge="1">
                  <a:txBody>
                    <a:bodyPr/>
                    <a:lstStyle/>
                    <a:p>
                      <a:pPr rtl="0" fontAlgn="ctr"/>
                      <a:endParaRPr lang="en-US" sz="1100" dirty="0">
                        <a:solidFill>
                          <a:srgbClr val="000000"/>
                        </a:solidFill>
                        <a:effectLst/>
                        <a:latin typeface="+mj-lt"/>
                      </a:endParaRPr>
                    </a:p>
                  </a:txBody>
                  <a:tcPr marL="22860" marR="22860" marT="0" marB="0" anchor="ctr"/>
                </a:tc>
                <a:tc hMerge="1">
                  <a:txBody>
                    <a:bodyPr/>
                    <a:lstStyle/>
                    <a:p>
                      <a:pPr rtl="0" fontAlgn="ctr"/>
                      <a:endParaRPr lang="en-US" sz="1100" dirty="0">
                        <a:solidFill>
                          <a:srgbClr val="000000"/>
                        </a:solidFill>
                        <a:effectLst/>
                        <a:latin typeface="+mj-lt"/>
                      </a:endParaRPr>
                    </a:p>
                  </a:txBody>
                  <a:tcPr marL="22860" marR="22860" marT="0" marB="0" anchor="ctr"/>
                </a:tc>
                <a:tc hMerge="1">
                  <a:txBody>
                    <a:bodyPr/>
                    <a:lstStyle/>
                    <a:p>
                      <a:pPr rtl="0" fontAlgn="ctr"/>
                      <a:endParaRPr lang="en-US" sz="1100" dirty="0">
                        <a:solidFill>
                          <a:srgbClr val="000000"/>
                        </a:solidFill>
                        <a:effectLst/>
                        <a:latin typeface="+mj-lt"/>
                      </a:endParaRPr>
                    </a:p>
                  </a:txBody>
                  <a:tcPr marL="22860" marR="22860" marT="0" marB="0" anchor="ctr"/>
                </a:tc>
                <a:extLst>
                  <a:ext uri="{0D108BD9-81ED-4DB2-BD59-A6C34878D82A}">
                    <a16:rowId xmlns:a16="http://schemas.microsoft.com/office/drawing/2014/main" xmlns="" val="3381109863"/>
                  </a:ext>
                </a:extLst>
              </a:tr>
              <a:tr h="747504">
                <a:tc>
                  <a:txBody>
                    <a:bodyPr/>
                    <a:lstStyle/>
                    <a:p>
                      <a:pPr lvl="0" rtl="0" fontAlgn="ctr"/>
                      <a:r>
                        <a:rPr lang="en-US" sz="1100" kern="1200" dirty="0">
                          <a:solidFill>
                            <a:srgbClr val="000000"/>
                          </a:solidFill>
                          <a:effectLst/>
                          <a:latin typeface="+mj-lt"/>
                          <a:ea typeface="+mn-ea"/>
                          <a:cs typeface="+mn-cs"/>
                        </a:rPr>
                        <a:t>4:15 pm to 5:30 pm</a:t>
                      </a:r>
                    </a:p>
                  </a:txBody>
                  <a:tcPr marL="22860" marR="22860" marT="0" marB="0" anchor="ctr"/>
                </a:tc>
                <a:tc>
                  <a:txBody>
                    <a:bodyPr/>
                    <a:lstStyle/>
                    <a:p>
                      <a:pPr lvl="0" rtl="0" fontAlgn="ctr"/>
                      <a:r>
                        <a:rPr lang="en-US" sz="1100" kern="1200" dirty="0">
                          <a:solidFill>
                            <a:srgbClr val="000000"/>
                          </a:solidFill>
                          <a:effectLst/>
                          <a:latin typeface="+mj-lt"/>
                          <a:ea typeface="+mn-ea"/>
                          <a:cs typeface="+mn-cs"/>
                        </a:rPr>
                        <a:t>Spy</a:t>
                      </a:r>
                    </a:p>
                  </a:txBody>
                  <a:tcPr marL="22860" marR="22860" marT="0" marB="0" anchor="ctr"/>
                </a:tc>
                <a:tc>
                  <a:txBody>
                    <a:bodyPr/>
                    <a:lstStyle/>
                    <a:p>
                      <a:pPr rtl="0" fontAlgn="ctr"/>
                      <a:r>
                        <a:rPr lang="en-US" sz="1100" kern="1200" dirty="0">
                          <a:solidFill>
                            <a:srgbClr val="000000"/>
                          </a:solidFill>
                          <a:effectLst/>
                          <a:latin typeface="+mj-lt"/>
                          <a:ea typeface="+mn-ea"/>
                          <a:cs typeface="+mn-cs"/>
                        </a:rPr>
                        <a:t>Teams will be competing with each other. Job is to replicate the model that has been kept in the cupboard in 15 minutes. Powerful way to uncover that we live in assumptions and our subjective reality may be guided by our perceptions. A total shake up experience for participants.</a:t>
                      </a:r>
                    </a:p>
                  </a:txBody>
                  <a:tcPr marL="22860" marR="22860" marT="0" marB="0" anchor="ctr"/>
                </a:tc>
                <a:tc>
                  <a:txBody>
                    <a:bodyPr/>
                    <a:lstStyle/>
                    <a:p>
                      <a:pPr rtl="0" fontAlgn="ctr"/>
                      <a:r>
                        <a:rPr lang="en-US" sz="1100" kern="1200" dirty="0">
                          <a:solidFill>
                            <a:srgbClr val="000000"/>
                          </a:solidFill>
                          <a:effectLst/>
                          <a:latin typeface="+mj-lt"/>
                          <a:ea typeface="+mn-ea"/>
                          <a:cs typeface="+mn-cs"/>
                        </a:rPr>
                        <a:t>Facilitator led activity</a:t>
                      </a:r>
                    </a:p>
                  </a:txBody>
                  <a:tcPr marL="22860" marR="22860" marT="0" marB="0" anchor="ctr"/>
                </a:tc>
                <a:tc>
                  <a:txBody>
                    <a:bodyPr/>
                    <a:lstStyle/>
                    <a:p>
                      <a:pPr rtl="0" fontAlgn="ctr"/>
                      <a:r>
                        <a:rPr lang="en-US" sz="1100" kern="1200" dirty="0">
                          <a:solidFill>
                            <a:srgbClr val="000000"/>
                          </a:solidFill>
                          <a:effectLst/>
                          <a:latin typeface="+mj-lt"/>
                          <a:ea typeface="+mn-ea"/>
                          <a:cs typeface="+mn-cs"/>
                        </a:rPr>
                        <a:t>While the teams have gotten an understanding on the pillars of collaboration, we create an experience where the leaders learn to share their feeling with each other and not create perceptions</a:t>
                      </a:r>
                    </a:p>
                  </a:txBody>
                  <a:tcPr marL="22860" marR="22860" marT="0" marB="0" anchor="ctr"/>
                </a:tc>
                <a:extLst>
                  <a:ext uri="{0D108BD9-81ED-4DB2-BD59-A6C34878D82A}">
                    <a16:rowId xmlns:a16="http://schemas.microsoft.com/office/drawing/2014/main" xmlns="" val="10008"/>
                  </a:ext>
                </a:extLst>
              </a:tr>
              <a:tr h="366123">
                <a:tc>
                  <a:txBody>
                    <a:bodyPr/>
                    <a:lstStyle/>
                    <a:p>
                      <a:pPr lvl="0" rtl="0" fontAlgn="ctr"/>
                      <a:endParaRPr lang="en-US" sz="1100" kern="1200" dirty="0">
                        <a:solidFill>
                          <a:srgbClr val="000000"/>
                        </a:solidFill>
                        <a:effectLst/>
                        <a:latin typeface="+mj-lt"/>
                        <a:ea typeface="+mn-ea"/>
                        <a:cs typeface="+mn-cs"/>
                      </a:endParaRPr>
                    </a:p>
                  </a:txBody>
                  <a:tcPr marL="22860" marR="22860" marT="0" marB="0" anchor="ctr"/>
                </a:tc>
                <a:tc>
                  <a:txBody>
                    <a:bodyPr/>
                    <a:lstStyle/>
                    <a:p>
                      <a:pPr lvl="0" rtl="0" fontAlgn="ctr"/>
                      <a:r>
                        <a:rPr lang="en-US" sz="1100" kern="1200" dirty="0">
                          <a:solidFill>
                            <a:srgbClr val="000000"/>
                          </a:solidFill>
                          <a:effectLst/>
                          <a:latin typeface="+mj-lt"/>
                          <a:ea typeface="+mn-ea"/>
                          <a:cs typeface="+mn-cs"/>
                        </a:rPr>
                        <a:t>Wrap Up</a:t>
                      </a:r>
                    </a:p>
                  </a:txBody>
                  <a:tcPr marL="22860" marR="22860" marT="0" marB="0" anchor="ctr"/>
                </a:tc>
                <a:tc>
                  <a:txBody>
                    <a:bodyPr/>
                    <a:lstStyle/>
                    <a:p>
                      <a:pPr rtl="0" fontAlgn="ctr"/>
                      <a:endParaRPr lang="en-US" sz="1100" kern="1200" dirty="0">
                        <a:solidFill>
                          <a:srgbClr val="000000"/>
                        </a:solidFill>
                        <a:effectLst/>
                        <a:latin typeface="+mj-lt"/>
                        <a:ea typeface="+mn-ea"/>
                        <a:cs typeface="+mn-cs"/>
                      </a:endParaRPr>
                    </a:p>
                  </a:txBody>
                  <a:tcPr marL="22860" marR="22860" marT="0" marB="0" anchor="ctr"/>
                </a:tc>
                <a:tc>
                  <a:txBody>
                    <a:bodyPr/>
                    <a:lstStyle/>
                    <a:p>
                      <a:pPr rtl="0" fontAlgn="ctr"/>
                      <a:endParaRPr lang="en-US" sz="1100" kern="1200" dirty="0">
                        <a:solidFill>
                          <a:srgbClr val="000000"/>
                        </a:solidFill>
                        <a:effectLst/>
                        <a:latin typeface="+mj-lt"/>
                        <a:ea typeface="+mn-ea"/>
                        <a:cs typeface="+mn-cs"/>
                      </a:endParaRPr>
                    </a:p>
                  </a:txBody>
                  <a:tcPr marL="22860" marR="22860" marT="0" marB="0" anchor="ctr"/>
                </a:tc>
                <a:tc>
                  <a:txBody>
                    <a:bodyPr/>
                    <a:lstStyle/>
                    <a:p>
                      <a:pPr rtl="0" fontAlgn="ctr"/>
                      <a:endParaRPr lang="en-US" sz="1100" kern="1200" dirty="0">
                        <a:solidFill>
                          <a:srgbClr val="000000"/>
                        </a:solidFill>
                        <a:effectLst/>
                        <a:latin typeface="+mj-lt"/>
                        <a:ea typeface="+mn-ea"/>
                        <a:cs typeface="+mn-cs"/>
                      </a:endParaRPr>
                    </a:p>
                  </a:txBody>
                  <a:tcPr marL="22860" marR="22860" marT="0" marB="0" anchor="ctr"/>
                </a:tc>
                <a:extLst>
                  <a:ext uri="{0D108BD9-81ED-4DB2-BD59-A6C34878D82A}">
                    <a16:rowId xmlns:a16="http://schemas.microsoft.com/office/drawing/2014/main" xmlns="" val="291815160"/>
                  </a:ext>
                </a:extLst>
              </a:tr>
            </a:tbl>
          </a:graphicData>
        </a:graphic>
      </p:graphicFrame>
      <p:sp>
        <p:nvSpPr>
          <p:cNvPr id="2" name="Slide Number Placeholder 1"/>
          <p:cNvSpPr>
            <a:spLocks noGrp="1"/>
          </p:cNvSpPr>
          <p:nvPr>
            <p:ph type="sldNum" sz="quarter" idx="12"/>
          </p:nvPr>
        </p:nvSpPr>
        <p:spPr/>
        <p:txBody>
          <a:bodyPr/>
          <a:lstStyle/>
          <a:p>
            <a:fld id="{2431384F-D4C8-42AC-8756-D72A2598FDF3}" type="slidenum">
              <a:rPr lang="en-IN" smtClean="0"/>
              <a:pPr/>
              <a:t>5</a:t>
            </a:fld>
            <a:endParaRPr lang="en-IN" dirty="0"/>
          </a:p>
        </p:txBody>
      </p:sp>
    </p:spTree>
    <p:extLst>
      <p:ext uri="{BB962C8B-B14F-4D97-AF65-F5344CB8AC3E}">
        <p14:creationId xmlns:p14="http://schemas.microsoft.com/office/powerpoint/2010/main" xmlns="" val="276315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5226495" cy="461665"/>
          </a:xfrm>
          <a:prstGeom prst="rect">
            <a:avLst/>
          </a:prstGeom>
          <a:noFill/>
        </p:spPr>
        <p:txBody>
          <a:bodyPr wrap="none" rtlCol="0">
            <a:spAutoFit/>
          </a:bodyPr>
          <a:lstStyle/>
          <a:p>
            <a:r>
              <a:rPr lang="en-IN" sz="2400" dirty="0"/>
              <a:t>Tentative Workshop Learning Outcomes </a:t>
            </a:r>
          </a:p>
        </p:txBody>
      </p:sp>
      <p:sp>
        <p:nvSpPr>
          <p:cNvPr id="11" name="Rectangle 10"/>
          <p:cNvSpPr/>
          <p:nvPr/>
        </p:nvSpPr>
        <p:spPr>
          <a:xfrm>
            <a:off x="2530757" y="1446628"/>
            <a:ext cx="9455834" cy="4431983"/>
          </a:xfrm>
          <a:prstGeom prst="rect">
            <a:avLst/>
          </a:prstGeom>
        </p:spPr>
        <p:txBody>
          <a:bodyPr wrap="square">
            <a:spAutoFit/>
          </a:bodyPr>
          <a:lstStyle/>
          <a:p>
            <a:pPr lvl="1" fontAlgn="base">
              <a:spcBef>
                <a:spcPct val="0"/>
              </a:spcBef>
              <a:spcAft>
                <a:spcPct val="0"/>
              </a:spcAft>
              <a:defRPr/>
            </a:pPr>
            <a:r>
              <a:rPr lang="en-GB" b="1" i="1" dirty="0">
                <a:solidFill>
                  <a:srgbClr val="006699"/>
                </a:solidFill>
                <a:cs typeface="Arial" charset="0"/>
              </a:rPr>
              <a:t>Think:</a:t>
            </a:r>
            <a:endParaRPr lang="en-IN" b="1" i="1" dirty="0">
              <a:solidFill>
                <a:srgbClr val="006699"/>
              </a:solidFill>
              <a:cs typeface="Arial" charset="0"/>
            </a:endParaRPr>
          </a:p>
          <a:p>
            <a:pPr lvl="1" fontAlgn="base">
              <a:spcBef>
                <a:spcPct val="0"/>
              </a:spcBef>
              <a:spcAft>
                <a:spcPct val="0"/>
              </a:spcAft>
              <a:buFont typeface="Arial" pitchFamily="34" charset="0"/>
              <a:buChar char="•"/>
              <a:defRPr/>
            </a:pPr>
            <a:r>
              <a:rPr lang="en-IN" dirty="0">
                <a:cs typeface="Arial" charset="0"/>
              </a:rPr>
              <a:t> People notice my impact, no matter when &amp; where I am and I can grab their attention</a:t>
            </a:r>
          </a:p>
          <a:p>
            <a:pPr lvl="1" fontAlgn="base">
              <a:spcBef>
                <a:spcPct val="0"/>
              </a:spcBef>
              <a:spcAft>
                <a:spcPct val="0"/>
              </a:spcAft>
              <a:buFont typeface="Arial" pitchFamily="34" charset="0"/>
              <a:buChar char="•"/>
              <a:defRPr/>
            </a:pPr>
            <a:r>
              <a:rPr lang="en-IN" dirty="0">
                <a:cs typeface="Arial" charset="0"/>
              </a:rPr>
              <a:t> I need to be clearer on my branding and who I am</a:t>
            </a:r>
          </a:p>
          <a:p>
            <a:pPr lvl="1" fontAlgn="base">
              <a:spcBef>
                <a:spcPct val="0"/>
              </a:spcBef>
              <a:spcAft>
                <a:spcPct val="0"/>
              </a:spcAft>
              <a:buFont typeface="Arial" pitchFamily="34" charset="0"/>
              <a:buChar char="•"/>
              <a:defRPr/>
            </a:pPr>
            <a:r>
              <a:rPr lang="en-IN" dirty="0">
                <a:cs typeface="Arial" charset="0"/>
              </a:rPr>
              <a:t> I need to be clearer on my aim and how I come across</a:t>
            </a:r>
          </a:p>
          <a:p>
            <a:pPr lvl="1" fontAlgn="base">
              <a:spcBef>
                <a:spcPct val="0"/>
              </a:spcBef>
              <a:spcAft>
                <a:spcPct val="0"/>
              </a:spcAft>
              <a:buFont typeface="Arial" pitchFamily="34" charset="0"/>
              <a:buChar char="•"/>
              <a:defRPr/>
            </a:pPr>
            <a:r>
              <a:rPr lang="en-IN" dirty="0">
                <a:cs typeface="Arial" charset="0"/>
              </a:rPr>
              <a:t> </a:t>
            </a:r>
            <a:r>
              <a:rPr lang="en-US" dirty="0">
                <a:cs typeface="Arial" charset="0"/>
              </a:rPr>
              <a:t>I now understand the importance of executive presence</a:t>
            </a:r>
            <a:endParaRPr lang="en-IN" dirty="0">
              <a:cs typeface="Arial" charset="0"/>
            </a:endParaRPr>
          </a:p>
          <a:p>
            <a:pPr lvl="1" fontAlgn="base">
              <a:spcBef>
                <a:spcPct val="0"/>
              </a:spcBef>
              <a:spcAft>
                <a:spcPct val="0"/>
              </a:spcAft>
              <a:defRPr/>
            </a:pPr>
            <a:r>
              <a:rPr lang="en-US" dirty="0">
                <a:solidFill>
                  <a:srgbClr val="4BACC6">
                    <a:lumMod val="75000"/>
                  </a:srgbClr>
                </a:solidFill>
                <a:cs typeface="Arial" charset="0"/>
              </a:rPr>
              <a:t> </a:t>
            </a:r>
            <a:endParaRPr lang="en-IN" dirty="0">
              <a:solidFill>
                <a:srgbClr val="4BACC6">
                  <a:lumMod val="75000"/>
                </a:srgbClr>
              </a:solidFill>
              <a:cs typeface="Arial" charset="0"/>
            </a:endParaRPr>
          </a:p>
          <a:p>
            <a:pPr lvl="3" fontAlgn="base">
              <a:spcBef>
                <a:spcPct val="0"/>
              </a:spcBef>
              <a:spcAft>
                <a:spcPct val="0"/>
              </a:spcAft>
              <a:defRPr/>
            </a:pPr>
            <a:r>
              <a:rPr lang="en-GB" b="1" i="1" dirty="0">
                <a:solidFill>
                  <a:srgbClr val="F79646">
                    <a:lumMod val="75000"/>
                  </a:srgbClr>
                </a:solidFill>
                <a:cs typeface="Arial" charset="0"/>
              </a:rPr>
              <a:t>Feel</a:t>
            </a:r>
            <a:r>
              <a:rPr lang="en-GB" b="1" dirty="0">
                <a:solidFill>
                  <a:srgbClr val="F79646">
                    <a:lumMod val="75000"/>
                  </a:srgbClr>
                </a:solidFill>
                <a:cs typeface="Arial" charset="0"/>
              </a:rPr>
              <a:t>:</a:t>
            </a:r>
            <a:endParaRPr lang="en-IN" dirty="0">
              <a:solidFill>
                <a:srgbClr val="F79646">
                  <a:lumMod val="75000"/>
                </a:srgbClr>
              </a:solidFill>
              <a:cs typeface="Arial" charset="0"/>
            </a:endParaRPr>
          </a:p>
          <a:p>
            <a:pPr marL="1436688" lvl="3" indent="-65088" fontAlgn="base">
              <a:spcBef>
                <a:spcPct val="0"/>
              </a:spcBef>
              <a:spcAft>
                <a:spcPct val="0"/>
              </a:spcAft>
              <a:buFont typeface="Arial" pitchFamily="34" charset="0"/>
              <a:buChar char="•"/>
              <a:defRPr/>
            </a:pPr>
            <a:r>
              <a:rPr lang="en-IN" sz="1600" b="1" dirty="0">
                <a:cs typeface="Arial" charset="0"/>
              </a:rPr>
              <a:t> </a:t>
            </a:r>
            <a:r>
              <a:rPr lang="en-IN" sz="1600" dirty="0">
                <a:cs typeface="Arial" charset="0"/>
              </a:rPr>
              <a:t>Energized to make an impact</a:t>
            </a:r>
          </a:p>
          <a:p>
            <a:pPr marL="1436688" lvl="3" indent="-65088" fontAlgn="base">
              <a:spcBef>
                <a:spcPct val="0"/>
              </a:spcBef>
              <a:spcAft>
                <a:spcPct val="0"/>
              </a:spcAft>
              <a:buFont typeface="Arial" pitchFamily="34" charset="0"/>
              <a:buChar char="•"/>
              <a:defRPr/>
            </a:pPr>
            <a:r>
              <a:rPr lang="en-IN" sz="1600" dirty="0">
                <a:cs typeface="Arial" charset="0"/>
              </a:rPr>
              <a:t>Confident in pushing for sales</a:t>
            </a:r>
          </a:p>
          <a:p>
            <a:pPr marL="1436688" lvl="3" indent="-65088" fontAlgn="base">
              <a:spcBef>
                <a:spcPct val="0"/>
              </a:spcBef>
              <a:spcAft>
                <a:spcPct val="0"/>
              </a:spcAft>
              <a:buFont typeface="Arial" pitchFamily="34" charset="0"/>
              <a:buChar char="•"/>
              <a:defRPr/>
            </a:pPr>
            <a:r>
              <a:rPr lang="en-IN" sz="1600" dirty="0">
                <a:cs typeface="Arial" charset="0"/>
              </a:rPr>
              <a:t>Connected to their personal brand</a:t>
            </a:r>
            <a:endParaRPr lang="en-IN" dirty="0">
              <a:cs typeface="Arial" charset="0"/>
            </a:endParaRPr>
          </a:p>
          <a:p>
            <a:pPr fontAlgn="base">
              <a:spcBef>
                <a:spcPct val="0"/>
              </a:spcBef>
              <a:spcAft>
                <a:spcPct val="0"/>
              </a:spcAft>
              <a:defRPr/>
            </a:pPr>
            <a:endParaRPr lang="en-IN" dirty="0">
              <a:solidFill>
                <a:srgbClr val="4BACC6">
                  <a:lumMod val="75000"/>
                </a:srgbClr>
              </a:solidFill>
              <a:cs typeface="Arial" charset="0"/>
            </a:endParaRPr>
          </a:p>
          <a:p>
            <a:pPr lvl="6">
              <a:defRPr/>
            </a:pPr>
            <a:r>
              <a:rPr lang="en-GB" b="1" i="1" dirty="0">
                <a:solidFill>
                  <a:srgbClr val="753805"/>
                </a:solidFill>
                <a:cs typeface="Arial" pitchFamily="34" charset="0"/>
              </a:rPr>
              <a:t>Be more able to: </a:t>
            </a:r>
          </a:p>
          <a:p>
            <a:pPr lvl="6">
              <a:buFont typeface="Arial" pitchFamily="34" charset="0"/>
              <a:buChar char="•"/>
              <a:defRPr/>
            </a:pPr>
            <a:r>
              <a:rPr lang="en-GB" dirty="0">
                <a:cs typeface="Arial" pitchFamily="34" charset="0"/>
              </a:rPr>
              <a:t> Build a stronger executive presence </a:t>
            </a:r>
          </a:p>
          <a:p>
            <a:pPr lvl="6">
              <a:buFont typeface="Arial" pitchFamily="34" charset="0"/>
              <a:buChar char="•"/>
              <a:defRPr/>
            </a:pPr>
            <a:r>
              <a:rPr lang="en-GB" dirty="0">
                <a:cs typeface="Arial" pitchFamily="34" charset="0"/>
              </a:rPr>
              <a:t> </a:t>
            </a:r>
            <a:r>
              <a:rPr lang="en-US" dirty="0">
                <a:cs typeface="Arial" pitchFamily="34" charset="0"/>
              </a:rPr>
              <a:t>Be more impactful conversations that lead sales</a:t>
            </a:r>
          </a:p>
          <a:p>
            <a:pPr lvl="6">
              <a:buFont typeface="Arial" pitchFamily="34" charset="0"/>
              <a:buChar char="•"/>
              <a:defRPr/>
            </a:pPr>
            <a:r>
              <a:rPr lang="en-US" dirty="0">
                <a:cs typeface="Arial" pitchFamily="34" charset="0"/>
              </a:rPr>
              <a:t>Convery a sense of quality and gravitas</a:t>
            </a:r>
          </a:p>
          <a:p>
            <a:pPr lvl="6">
              <a:buFont typeface="Arial" pitchFamily="34" charset="0"/>
              <a:buChar char="•"/>
              <a:defRPr/>
            </a:pPr>
            <a:r>
              <a:rPr lang="en-US" dirty="0">
                <a:cs typeface="Arial" pitchFamily="34" charset="0"/>
              </a:rPr>
              <a:t>Reflect the IDFC brand better</a:t>
            </a:r>
          </a:p>
        </p:txBody>
      </p:sp>
      <p:pic>
        <p:nvPicPr>
          <p:cNvPr id="12" name="Picture 1" descr="think-circle.gif"/>
          <p:cNvPicPr>
            <a:picLocks noChangeArrowheads="1"/>
          </p:cNvPicPr>
          <p:nvPr/>
        </p:nvPicPr>
        <p:blipFill>
          <a:blip r:embed="rId2" cstate="print"/>
          <a:srcRect/>
          <a:stretch>
            <a:fillRect/>
          </a:stretch>
        </p:blipFill>
        <p:spPr bwMode="auto">
          <a:xfrm>
            <a:off x="1483836" y="1693088"/>
            <a:ext cx="1292225" cy="1257300"/>
          </a:xfrm>
          <a:prstGeom prst="rect">
            <a:avLst/>
          </a:prstGeom>
          <a:noFill/>
          <a:ln w="9525">
            <a:noFill/>
            <a:miter lim="800000"/>
            <a:headEnd/>
            <a:tailEnd/>
          </a:ln>
        </p:spPr>
      </p:pic>
      <p:pic>
        <p:nvPicPr>
          <p:cNvPr id="13" name="Picture 2" descr="feel.gif"/>
          <p:cNvPicPr>
            <a:picLocks noChangeArrowheads="1"/>
          </p:cNvPicPr>
          <p:nvPr/>
        </p:nvPicPr>
        <p:blipFill>
          <a:blip r:embed="rId3" cstate="print"/>
          <a:srcRect/>
          <a:stretch>
            <a:fillRect/>
          </a:stretch>
        </p:blipFill>
        <p:spPr bwMode="auto">
          <a:xfrm>
            <a:off x="2281918" y="3196848"/>
            <a:ext cx="1347788" cy="1300163"/>
          </a:xfrm>
          <a:prstGeom prst="rect">
            <a:avLst/>
          </a:prstGeom>
          <a:noFill/>
          <a:ln w="9525">
            <a:noFill/>
            <a:miter lim="800000"/>
            <a:headEnd/>
            <a:tailEnd/>
          </a:ln>
        </p:spPr>
      </p:pic>
      <p:pic>
        <p:nvPicPr>
          <p:cNvPr id="14" name="Picture 3" descr="act.gif"/>
          <p:cNvPicPr>
            <a:picLocks noChangeArrowheads="1"/>
          </p:cNvPicPr>
          <p:nvPr/>
        </p:nvPicPr>
        <p:blipFill>
          <a:blip r:embed="rId4" cstate="print"/>
          <a:srcRect/>
          <a:stretch>
            <a:fillRect/>
          </a:stretch>
        </p:blipFill>
        <p:spPr bwMode="auto">
          <a:xfrm>
            <a:off x="3511419" y="4603688"/>
            <a:ext cx="1447800" cy="1284288"/>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2431384F-D4C8-42AC-8756-D72A2598FDF3}" type="slidenum">
              <a:rPr lang="en-IN" smtClean="0"/>
              <a:pPr/>
              <a:t>6</a:t>
            </a:fld>
            <a:endParaRPr lang="en-IN" dirty="0"/>
          </a:p>
        </p:txBody>
      </p:sp>
    </p:spTree>
    <p:extLst>
      <p:ext uri="{BB962C8B-B14F-4D97-AF65-F5344CB8AC3E}">
        <p14:creationId xmlns:p14="http://schemas.microsoft.com/office/powerpoint/2010/main" xmlns="" val="4258711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9062609" cy="461665"/>
          </a:xfrm>
          <a:prstGeom prst="rect">
            <a:avLst/>
          </a:prstGeom>
          <a:noFill/>
        </p:spPr>
        <p:txBody>
          <a:bodyPr wrap="none" rtlCol="0">
            <a:spAutoFit/>
          </a:bodyPr>
          <a:lstStyle/>
          <a:p>
            <a:r>
              <a:rPr lang="en-IN" sz="2400" dirty="0"/>
              <a:t>Vital Leader Journey- Workshop – Day 2, </a:t>
            </a:r>
            <a:r>
              <a:rPr lang="en-IN" sz="2400" dirty="0" err="1"/>
              <a:t>upto</a:t>
            </a:r>
            <a:r>
              <a:rPr lang="en-IN" sz="2400" dirty="0"/>
              <a:t> 11 participants per batch</a:t>
            </a:r>
          </a:p>
        </p:txBody>
      </p:sp>
      <p:graphicFrame>
        <p:nvGraphicFramePr>
          <p:cNvPr id="8" name="Content Placeholder 3"/>
          <p:cNvGraphicFramePr>
            <a:graphicFrameLocks noGrp="1"/>
          </p:cNvGraphicFramePr>
          <p:nvPr>
            <p:ph idx="1"/>
            <p:extLst>
              <p:ext uri="{D42A27DB-BD31-4B8C-83A1-F6EECF244321}">
                <p14:modId xmlns:p14="http://schemas.microsoft.com/office/powerpoint/2010/main" xmlns="" val="1464766546"/>
              </p:ext>
            </p:extLst>
          </p:nvPr>
        </p:nvGraphicFramePr>
        <p:xfrm>
          <a:off x="364024" y="647599"/>
          <a:ext cx="11463952" cy="6094907"/>
        </p:xfrm>
        <a:graphic>
          <a:graphicData uri="http://schemas.openxmlformats.org/drawingml/2006/table">
            <a:tbl>
              <a:tblPr firstRow="1" bandRow="1">
                <a:tableStyleId>{BDBED569-4797-4DF1-A0F4-6AAB3CD982D8}</a:tableStyleId>
              </a:tblPr>
              <a:tblGrid>
                <a:gridCol w="1808964">
                  <a:extLst>
                    <a:ext uri="{9D8B030D-6E8A-4147-A177-3AD203B41FA5}">
                      <a16:colId xmlns:a16="http://schemas.microsoft.com/office/drawing/2014/main" xmlns="" val="20001"/>
                    </a:ext>
                  </a:extLst>
                </a:gridCol>
                <a:gridCol w="5298142">
                  <a:extLst>
                    <a:ext uri="{9D8B030D-6E8A-4147-A177-3AD203B41FA5}">
                      <a16:colId xmlns:a16="http://schemas.microsoft.com/office/drawing/2014/main" xmlns="" val="20002"/>
                    </a:ext>
                  </a:extLst>
                </a:gridCol>
                <a:gridCol w="2017264">
                  <a:extLst>
                    <a:ext uri="{9D8B030D-6E8A-4147-A177-3AD203B41FA5}">
                      <a16:colId xmlns:a16="http://schemas.microsoft.com/office/drawing/2014/main" xmlns="" val="20003"/>
                    </a:ext>
                  </a:extLst>
                </a:gridCol>
                <a:gridCol w="2339582">
                  <a:extLst>
                    <a:ext uri="{9D8B030D-6E8A-4147-A177-3AD203B41FA5}">
                      <a16:colId xmlns:a16="http://schemas.microsoft.com/office/drawing/2014/main" xmlns="" val="20004"/>
                    </a:ext>
                  </a:extLst>
                </a:gridCol>
              </a:tblGrid>
              <a:tr h="333370">
                <a:tc>
                  <a:txBody>
                    <a:bodyPr/>
                    <a:lstStyle/>
                    <a:p>
                      <a:r>
                        <a:rPr lang="en-US" dirty="0"/>
                        <a:t>Session</a:t>
                      </a:r>
                    </a:p>
                  </a:txBody>
                  <a:tcPr anchor="ctr"/>
                </a:tc>
                <a:tc>
                  <a:txBody>
                    <a:bodyPr/>
                    <a:lstStyle/>
                    <a:p>
                      <a:r>
                        <a:rPr lang="en-US" dirty="0"/>
                        <a:t>Session Details</a:t>
                      </a:r>
                    </a:p>
                  </a:txBody>
                  <a:tcPr anchor="ctr"/>
                </a:tc>
                <a:tc>
                  <a:txBody>
                    <a:bodyPr/>
                    <a:lstStyle/>
                    <a:p>
                      <a:r>
                        <a:rPr lang="en-US" dirty="0"/>
                        <a:t>Methodology</a:t>
                      </a:r>
                    </a:p>
                  </a:txBody>
                  <a:tcPr anchor="ctr"/>
                </a:tc>
                <a:tc>
                  <a:txBody>
                    <a:bodyPr/>
                    <a:lstStyle/>
                    <a:p>
                      <a:r>
                        <a:rPr lang="en-US" dirty="0"/>
                        <a:t>Outcome</a:t>
                      </a:r>
                    </a:p>
                  </a:txBody>
                  <a:tcPr anchor="ctr"/>
                </a:tc>
                <a:extLst>
                  <a:ext uri="{0D108BD9-81ED-4DB2-BD59-A6C34878D82A}">
                    <a16:rowId xmlns:a16="http://schemas.microsoft.com/office/drawing/2014/main" xmlns="" val="10000"/>
                  </a:ext>
                </a:extLst>
              </a:tr>
              <a:tr h="583397">
                <a:tc>
                  <a:txBody>
                    <a:bodyPr/>
                    <a:lstStyle/>
                    <a:p>
                      <a:r>
                        <a:rPr lang="en-US" sz="1200" dirty="0"/>
                        <a:t>Introduction</a:t>
                      </a:r>
                      <a:endParaRPr lang="en-US" sz="1200" dirty="0">
                        <a:solidFill>
                          <a:schemeClr val="accent5">
                            <a:lumMod val="50000"/>
                          </a:schemeClr>
                        </a:solidFill>
                        <a:latin typeface="+mj-lt"/>
                      </a:endParaRPr>
                    </a:p>
                  </a:txBody>
                  <a:tcPr/>
                </a:tc>
                <a:tc>
                  <a:txBody>
                    <a:bodyPr/>
                    <a:lstStyle/>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GB" sz="1200" u="none" strike="noStrike" cap="none" normalizeH="0" baseline="0" dirty="0">
                          <a:ln>
                            <a:noFill/>
                          </a:ln>
                          <a:effectLst/>
                        </a:rPr>
                        <a:t>Welcome and context setting</a:t>
                      </a:r>
                      <a:endParaRPr kumimoji="0" lang="en-US" sz="1200" u="none" strike="noStrike" cap="none" normalizeH="0" baseline="0" dirty="0">
                        <a:ln>
                          <a:noFill/>
                        </a:ln>
                        <a:effectLst/>
                      </a:endParaRP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u="none" strike="noStrike" cap="none" normalizeH="0" baseline="0" dirty="0">
                          <a:ln>
                            <a:noFill/>
                          </a:ln>
                          <a:effectLst/>
                        </a:rPr>
                        <a:t>Maynardleigh &amp; participant Introductions</a:t>
                      </a: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u="none" strike="noStrike" cap="none" normalizeH="0" baseline="0" dirty="0">
                          <a:ln>
                            <a:noFill/>
                          </a:ln>
                          <a:effectLst/>
                        </a:rPr>
                        <a:t>Permissive Encouragement – Play &amp; Express yourself </a:t>
                      </a:r>
                      <a:endParaRPr lang="en-US" sz="1200" dirty="0">
                        <a:solidFill>
                          <a:schemeClr val="accent5">
                            <a:lumMod val="50000"/>
                          </a:schemeClr>
                        </a:solidFill>
                        <a:latin typeface="+mj-lt"/>
                      </a:endParaRPr>
                    </a:p>
                  </a:txBody>
                  <a:tcPr/>
                </a:tc>
                <a:tc>
                  <a:txBody>
                    <a:bodyPr/>
                    <a:lstStyle/>
                    <a:p>
                      <a:r>
                        <a:rPr lang="en-US" sz="1200" dirty="0"/>
                        <a:t>Theatrical warm ups</a:t>
                      </a:r>
                    </a:p>
                    <a:p>
                      <a:r>
                        <a:rPr lang="en-US" sz="1200" dirty="0"/>
                        <a:t>Experiential Context</a:t>
                      </a:r>
                      <a:r>
                        <a:rPr lang="en-US" sz="1200" baseline="0" dirty="0"/>
                        <a:t> setting</a:t>
                      </a:r>
                      <a:endParaRPr lang="en-US" sz="1200" dirty="0">
                        <a:solidFill>
                          <a:schemeClr val="accent5">
                            <a:lumMod val="50000"/>
                          </a:schemeClr>
                        </a:solidFill>
                        <a:latin typeface="+mj-lt"/>
                      </a:endParaRPr>
                    </a:p>
                  </a:txBody>
                  <a:tcPr/>
                </a:tc>
                <a:tc>
                  <a:txBody>
                    <a:bodyPr/>
                    <a:lstStyle/>
                    <a:p>
                      <a:endParaRPr lang="en-IN" sz="1200" dirty="0">
                        <a:latin typeface="+mj-lt"/>
                      </a:endParaRPr>
                    </a:p>
                  </a:txBody>
                  <a:tcPr/>
                </a:tc>
                <a:extLst>
                  <a:ext uri="{0D108BD9-81ED-4DB2-BD59-A6C34878D82A}">
                    <a16:rowId xmlns:a16="http://schemas.microsoft.com/office/drawing/2014/main" xmlns="" val="10001"/>
                  </a:ext>
                </a:extLst>
              </a:tr>
              <a:tr h="555617">
                <a:tc>
                  <a:txBody>
                    <a:bodyPr/>
                    <a:lstStyle/>
                    <a:p>
                      <a:pPr marL="0" algn="l" defTabSz="914400" rtl="0" eaLnBrk="1" latinLnBrk="0" hangingPunct="1"/>
                      <a:r>
                        <a:rPr kumimoji="0" lang="en-US" sz="1200" u="none" strike="noStrike" kern="1200" cap="none" normalizeH="0" baseline="0" dirty="0">
                          <a:ln>
                            <a:noFill/>
                          </a:ln>
                          <a:solidFill>
                            <a:schemeClr val="dk1"/>
                          </a:solidFill>
                          <a:effectLst/>
                          <a:latin typeface="+mn-lt"/>
                          <a:ea typeface="+mn-ea"/>
                          <a:cs typeface="+mn-cs"/>
                        </a:rPr>
                        <a:t>Entrance Impact Presentation</a:t>
                      </a:r>
                    </a:p>
                  </a:txBody>
                  <a:tcPr anchor="ctr"/>
                </a:tc>
                <a:tc>
                  <a:txBody>
                    <a:bodyPr/>
                    <a:lstStyle/>
                    <a:p>
                      <a:pPr marL="342900" marR="0" lvl="0" indent="-342900" algn="l" defTabSz="914400" rtl="0" eaLnBrk="1" latinLnBrk="0" hangingPunct="1">
                        <a:lnSpc>
                          <a:spcPts val="1200"/>
                        </a:lnSpc>
                        <a:spcBef>
                          <a:spcPts val="0"/>
                        </a:spcBef>
                        <a:spcAft>
                          <a:spcPts val="0"/>
                        </a:spcAft>
                        <a:buFont typeface="Arial"/>
                        <a:buChar char="•"/>
                        <a:tabLst>
                          <a:tab pos="457200" algn="l"/>
                        </a:tabLst>
                      </a:pPr>
                      <a:endParaRPr kumimoji="0" lang="en-US" sz="1200" u="none" strike="noStrike" kern="1200" cap="none" normalizeH="0" baseline="0" dirty="0">
                        <a:ln>
                          <a:noFill/>
                        </a:ln>
                        <a:solidFill>
                          <a:schemeClr val="dk1"/>
                        </a:solidFill>
                        <a:effectLst/>
                        <a:latin typeface="+mn-lt"/>
                        <a:ea typeface="+mn-ea"/>
                        <a:cs typeface="+mn-cs"/>
                      </a:endParaRPr>
                    </a:p>
                    <a:p>
                      <a:pPr marL="342900" marR="0" lvl="0" indent="-342900" algn="l" defTabSz="914400" rtl="0" eaLnBrk="1" latinLnBrk="0" hangingPunct="1">
                        <a:lnSpc>
                          <a:spcPts val="1200"/>
                        </a:lnSpc>
                        <a:spcBef>
                          <a:spcPts val="0"/>
                        </a:spcBef>
                        <a:spcAft>
                          <a:spcPts val="0"/>
                        </a:spcAft>
                        <a:buFont typeface="Arial"/>
                        <a:buChar char="•"/>
                        <a:tabLst>
                          <a:tab pos="457200" algn="l"/>
                        </a:tabLst>
                      </a:pPr>
                      <a:r>
                        <a:rPr kumimoji="0" lang="en-US" sz="1200" u="none" strike="noStrike" kern="1200" cap="none" normalizeH="0" baseline="0" dirty="0">
                          <a:ln>
                            <a:noFill/>
                          </a:ln>
                          <a:solidFill>
                            <a:schemeClr val="dk1"/>
                          </a:solidFill>
                          <a:effectLst/>
                          <a:latin typeface="+mn-lt"/>
                          <a:ea typeface="+mn-ea"/>
                          <a:cs typeface="+mn-cs"/>
                        </a:rPr>
                        <a:t>“Make a pitch and present for 60 seconds as someone who is making an impact” </a:t>
                      </a:r>
                    </a:p>
                    <a:p>
                      <a:pPr marL="342900" marR="0" lvl="0" indent="-342900" algn="l" defTabSz="914400" rtl="0" eaLnBrk="1" latinLnBrk="0" hangingPunct="1">
                        <a:lnSpc>
                          <a:spcPts val="1200"/>
                        </a:lnSpc>
                        <a:spcBef>
                          <a:spcPts val="0"/>
                        </a:spcBef>
                        <a:spcAft>
                          <a:spcPts val="0"/>
                        </a:spcAft>
                        <a:buFont typeface="Arial"/>
                        <a:buChar char="•"/>
                        <a:tabLst>
                          <a:tab pos="457200" algn="l"/>
                        </a:tabLst>
                      </a:pPr>
                      <a:r>
                        <a:rPr kumimoji="0" lang="en-US" sz="1200" u="none" strike="noStrike" kern="1200" cap="none" normalizeH="0" baseline="0" dirty="0">
                          <a:ln>
                            <a:noFill/>
                          </a:ln>
                          <a:solidFill>
                            <a:schemeClr val="dk1"/>
                          </a:solidFill>
                          <a:effectLst/>
                          <a:latin typeface="+mn-lt"/>
                          <a:ea typeface="+mn-ea"/>
                          <a:cs typeface="+mn-cs"/>
                        </a:rPr>
                        <a:t>Video graphed feedback</a:t>
                      </a:r>
                    </a:p>
                  </a:txBody>
                  <a:tcPr marL="114300" marR="114300" marT="0" marB="0" anchor="ctr"/>
                </a:tc>
                <a:tc>
                  <a:txBody>
                    <a:bodyPr/>
                    <a:lstStyle/>
                    <a:p>
                      <a:pPr marL="0" algn="l" defTabSz="914400" rtl="0" eaLnBrk="1" latinLnBrk="0" hangingPunct="1"/>
                      <a:r>
                        <a:rPr kumimoji="0" lang="en-US" sz="1200" u="none" strike="noStrike" kern="1200" cap="none" normalizeH="0" baseline="0" dirty="0">
                          <a:ln>
                            <a:noFill/>
                          </a:ln>
                          <a:solidFill>
                            <a:schemeClr val="dk1"/>
                          </a:solidFill>
                          <a:effectLst/>
                          <a:latin typeface="+mn-lt"/>
                          <a:ea typeface="+mn-ea"/>
                          <a:cs typeface="+mn-cs"/>
                        </a:rPr>
                        <a:t>Video Playback in the room</a:t>
                      </a:r>
                    </a:p>
                  </a:txBody>
                  <a:tcPr anchor="ctr"/>
                </a:tc>
                <a:tc>
                  <a:txBody>
                    <a:bodyPr/>
                    <a:lstStyle/>
                    <a:p>
                      <a:r>
                        <a:rPr kumimoji="0" lang="en-US" sz="1200" u="none" strike="noStrike" kern="1200" cap="none" normalizeH="0" baseline="0" dirty="0">
                          <a:ln>
                            <a:noFill/>
                          </a:ln>
                          <a:solidFill>
                            <a:schemeClr val="dk1"/>
                          </a:solidFill>
                          <a:effectLst/>
                          <a:latin typeface="+mn-lt"/>
                          <a:ea typeface="+mn-ea"/>
                          <a:cs typeface="+mn-cs"/>
                        </a:rPr>
                        <a:t>Establish credibility in professional encounters</a:t>
                      </a:r>
                    </a:p>
                  </a:txBody>
                  <a:tcPr anchor="ctr"/>
                </a:tc>
                <a:extLst>
                  <a:ext uri="{0D108BD9-81ED-4DB2-BD59-A6C34878D82A}">
                    <a16:rowId xmlns:a16="http://schemas.microsoft.com/office/drawing/2014/main" xmlns="" val="10004"/>
                  </a:ext>
                </a:extLst>
              </a:tr>
              <a:tr h="652670">
                <a:tc>
                  <a:txBody>
                    <a:bodyPr/>
                    <a:lstStyle/>
                    <a:p>
                      <a:pPr marL="0" marR="0" lvl="0" indent="0" algn="l" defTabSz="914400" rtl="0" eaLnBrk="1" fontAlgn="base" latinLnBrk="0" hangingPunct="1">
                        <a:lnSpc>
                          <a:spcPct val="90000"/>
                        </a:lnSpc>
                        <a:spcBef>
                          <a:spcPct val="0"/>
                        </a:spcBef>
                        <a:spcAft>
                          <a:spcPct val="0"/>
                        </a:spcAft>
                        <a:buClrTx/>
                        <a:buSzTx/>
                        <a:buFont typeface="Arial" pitchFamily="34" charset="0"/>
                        <a:buNone/>
                        <a:tabLst/>
                      </a:pPr>
                      <a:r>
                        <a:rPr kumimoji="0" lang="en-US" sz="1200" u="none" strike="noStrike" kern="1200" cap="none" normalizeH="0" baseline="0" dirty="0">
                          <a:ln>
                            <a:noFill/>
                          </a:ln>
                          <a:solidFill>
                            <a:schemeClr val="tx1"/>
                          </a:solidFill>
                          <a:effectLst/>
                          <a:latin typeface="+mn-lt"/>
                          <a:ea typeface="+mn-ea"/>
                          <a:cs typeface="+mn-cs"/>
                        </a:rPr>
                        <a:t>Issues List &amp; Buddy Up</a:t>
                      </a:r>
                    </a:p>
                  </a:txBody>
                  <a:tcPr marL="28575" marR="28575" marT="0" marB="0" anchor="ctr"/>
                </a:tc>
                <a:tc>
                  <a:txBody>
                    <a:bodyPr/>
                    <a:lstStyle/>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200" u="none" strike="noStrike" kern="1200" cap="none" normalizeH="0" baseline="0" dirty="0">
                          <a:ln>
                            <a:noFill/>
                          </a:ln>
                          <a:solidFill>
                            <a:schemeClr val="tx1"/>
                          </a:solidFill>
                          <a:effectLst/>
                          <a:latin typeface="+mn-lt"/>
                          <a:ea typeface="+mn-ea"/>
                          <a:cs typeface="+mn-cs"/>
                        </a:rPr>
                        <a:t>Based on the experiences above participants narrow down on the 2-3 things they need to work on in order to increase their impact.</a:t>
                      </a:r>
                      <a:br>
                        <a:rPr kumimoji="0" lang="en-US" sz="1200" u="none" strike="noStrike" kern="1200" cap="none" normalizeH="0" baseline="0" dirty="0">
                          <a:ln>
                            <a:noFill/>
                          </a:ln>
                          <a:solidFill>
                            <a:schemeClr val="tx1"/>
                          </a:solidFill>
                          <a:effectLst/>
                          <a:latin typeface="+mn-lt"/>
                          <a:ea typeface="+mn-ea"/>
                          <a:cs typeface="+mn-cs"/>
                        </a:rPr>
                      </a:br>
                      <a:r>
                        <a:rPr kumimoji="0" lang="en-US" sz="1200" u="none" strike="noStrike" kern="1200" cap="none" normalizeH="0" baseline="0" dirty="0">
                          <a:ln>
                            <a:noFill/>
                          </a:ln>
                          <a:solidFill>
                            <a:schemeClr val="tx1"/>
                          </a:solidFill>
                          <a:effectLst/>
                          <a:latin typeface="+mn-lt"/>
                          <a:ea typeface="+mn-ea"/>
                          <a:cs typeface="+mn-cs"/>
                        </a:rPr>
                        <a:t>Coaching pairs are made.</a:t>
                      </a:r>
                    </a:p>
                  </a:txBody>
                  <a:tcPr marL="28575" marR="28575" marT="0" marB="0" anchor="ctr"/>
                </a:tc>
                <a:tc>
                  <a:txBody>
                    <a:bodyPr/>
                    <a:lstStyle/>
                    <a:p>
                      <a:pPr marL="0" marR="0" lvl="0" indent="0" algn="l" defTabSz="914400" rtl="0" eaLnBrk="1" fontAlgn="base" latinLnBrk="0" hangingPunct="1">
                        <a:lnSpc>
                          <a:spcPct val="90000"/>
                        </a:lnSpc>
                        <a:spcBef>
                          <a:spcPct val="0"/>
                        </a:spcBef>
                        <a:spcAft>
                          <a:spcPct val="0"/>
                        </a:spcAft>
                        <a:buClrTx/>
                        <a:buSzTx/>
                        <a:buFont typeface="Arial" pitchFamily="34" charset="0"/>
                        <a:buNone/>
                        <a:tabLst/>
                      </a:pPr>
                      <a:r>
                        <a:rPr kumimoji="0" lang="en-US" sz="1200" u="none" strike="noStrike" kern="1200" cap="none" normalizeH="0" baseline="0" dirty="0">
                          <a:ln>
                            <a:noFill/>
                          </a:ln>
                          <a:solidFill>
                            <a:schemeClr val="tx1"/>
                          </a:solidFill>
                          <a:effectLst/>
                          <a:latin typeface="+mn-lt"/>
                          <a:ea typeface="+mn-ea"/>
                          <a:cs typeface="+mn-cs"/>
                        </a:rPr>
                        <a:t>Discussion with coach and putting issues on a flipchart</a:t>
                      </a:r>
                    </a:p>
                  </a:txBody>
                  <a:tcPr marL="28575" marR="28575" marT="0" marB="0" anchor="ctr"/>
                </a:tc>
                <a:tc>
                  <a:txBody>
                    <a:bodyPr/>
                    <a:lstStyle/>
                    <a:p>
                      <a:pPr marL="0" marR="0" lvl="0" indent="0" algn="l" defTabSz="914400" rtl="0" eaLnBrk="1" fontAlgn="base" latinLnBrk="0" hangingPunct="1">
                        <a:lnSpc>
                          <a:spcPct val="90000"/>
                        </a:lnSpc>
                        <a:spcBef>
                          <a:spcPct val="0"/>
                        </a:spcBef>
                        <a:spcAft>
                          <a:spcPct val="0"/>
                        </a:spcAft>
                        <a:buClrTx/>
                        <a:buSzTx/>
                        <a:buFont typeface="Arial" pitchFamily="34" charset="0"/>
                        <a:buNone/>
                        <a:tabLst/>
                        <a:defRPr/>
                      </a:pPr>
                      <a:r>
                        <a:rPr kumimoji="0" lang="en-IN" sz="1200" u="none" strike="noStrike" kern="1200" cap="none" normalizeH="0" baseline="0" dirty="0">
                          <a:ln>
                            <a:noFill/>
                          </a:ln>
                          <a:solidFill>
                            <a:schemeClr val="tx1"/>
                          </a:solidFill>
                          <a:effectLst/>
                          <a:latin typeface="+mn-lt"/>
                          <a:ea typeface="+mn-ea"/>
                          <a:cs typeface="+mn-cs"/>
                        </a:rPr>
                        <a:t>Participant led</a:t>
                      </a:r>
                    </a:p>
                  </a:txBody>
                  <a:tcPr anchor="ctr"/>
                </a:tc>
                <a:extLst>
                  <a:ext uri="{0D108BD9-81ED-4DB2-BD59-A6C34878D82A}">
                    <a16:rowId xmlns:a16="http://schemas.microsoft.com/office/drawing/2014/main" xmlns="" val="618324930"/>
                  </a:ext>
                </a:extLst>
              </a:tr>
              <a:tr h="68340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200" u="none" strike="noStrike" cap="none" normalizeH="0" baseline="0" dirty="0">
                          <a:ln>
                            <a:noFill/>
                          </a:ln>
                          <a:effectLst/>
                        </a:rPr>
                        <a:t>AIM</a:t>
                      </a:r>
                      <a:endParaRPr kumimoji="0" lang="en-US" sz="1200" b="0" i="0" u="none" strike="noStrike" cap="none" normalizeH="0" baseline="0" dirty="0">
                        <a:ln>
                          <a:noFill/>
                        </a:ln>
                        <a:solidFill>
                          <a:schemeClr val="accent5">
                            <a:lumMod val="50000"/>
                          </a:schemeClr>
                        </a:solidFill>
                        <a:effectLst/>
                        <a:latin typeface="+mj-lt"/>
                        <a:ea typeface="ＭＳ Ｐゴシック" pitchFamily="34" charset="-128"/>
                      </a:endParaRPr>
                    </a:p>
                  </a:txBody>
                  <a:tcPr/>
                </a:tc>
                <a:tc>
                  <a:txBody>
                    <a:bodyPr/>
                    <a:lstStyle/>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200" u="none" strike="noStrike" kern="1200" cap="none" normalizeH="0" baseline="0" dirty="0">
                          <a:ln>
                            <a:noFill/>
                          </a:ln>
                          <a:effectLst/>
                        </a:rPr>
                        <a:t> Clarifying objectives.</a:t>
                      </a:r>
                      <a:r>
                        <a:rPr kumimoji="0" lang="en-IN" sz="1200" u="none" strike="noStrike" kern="1200" cap="none" normalizeH="0" baseline="0" dirty="0">
                          <a:ln>
                            <a:noFill/>
                          </a:ln>
                          <a:effectLst/>
                        </a:rPr>
                        <a:t> </a:t>
                      </a:r>
                      <a:r>
                        <a:rPr kumimoji="0" lang="en-US" sz="1200" u="none" strike="noStrike" kern="1200" cap="none" normalizeH="0" baseline="0" dirty="0">
                          <a:ln>
                            <a:noFill/>
                          </a:ln>
                          <a:effectLst/>
                        </a:rPr>
                        <a:t>What is the purpose of any communication?</a:t>
                      </a:r>
                      <a:r>
                        <a:rPr kumimoji="0" lang="en-IN" sz="1200" u="none" strike="noStrike" kern="1200" cap="none" normalizeH="0" baseline="0" dirty="0">
                          <a:ln>
                            <a:noFill/>
                          </a:ln>
                          <a:effectLst/>
                        </a:rPr>
                        <a:t> </a:t>
                      </a:r>
                      <a:r>
                        <a:rPr kumimoji="0" lang="en-US" sz="1200" u="none" strike="noStrike" kern="1200" cap="none" normalizeH="0" baseline="0" dirty="0">
                          <a:ln>
                            <a:noFill/>
                          </a:ln>
                          <a:effectLst/>
                        </a:rPr>
                        <a:t>What would a positive outcome look like?</a:t>
                      </a:r>
                      <a:endParaRPr kumimoji="0" lang="en-IN" sz="1200" u="none" strike="noStrike" kern="1200" cap="none" normalizeH="0" baseline="0" dirty="0">
                        <a:ln>
                          <a:noFill/>
                        </a:ln>
                        <a:effectLst/>
                      </a:endParaRPr>
                    </a:p>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200" u="none" strike="noStrike" kern="1200" cap="none" normalizeH="0" baseline="0" dirty="0">
                          <a:ln>
                            <a:noFill/>
                          </a:ln>
                          <a:effectLst/>
                        </a:rPr>
                        <a:t>Working with purpose and performance objectives.</a:t>
                      </a:r>
                    </a:p>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200" u="none" strike="noStrike" kern="1200" cap="none" normalizeH="0" baseline="0" dirty="0">
                          <a:ln>
                            <a:noFill/>
                          </a:ln>
                          <a:effectLst/>
                        </a:rPr>
                        <a:t> Structuring communication for Impact</a:t>
                      </a:r>
                      <a:endParaRPr kumimoji="0" lang="en-IN" sz="1200" b="0" i="0" u="none" strike="noStrike" kern="1200" cap="none" normalizeH="0" baseline="0" dirty="0">
                        <a:ln>
                          <a:noFill/>
                        </a:ln>
                        <a:solidFill>
                          <a:schemeClr val="accent5">
                            <a:lumMod val="50000"/>
                          </a:schemeClr>
                        </a:solidFill>
                        <a:effectLst/>
                        <a:latin typeface="+mj-lt"/>
                        <a:ea typeface="ＭＳ Ｐゴシック" pitchFamily="-32" charset="-128"/>
                        <a:cs typeface="+mn-cs"/>
                      </a:endParaRPr>
                    </a:p>
                  </a:txBody>
                  <a:tcPr/>
                </a:tc>
                <a:tc>
                  <a:txBody>
                    <a:bodyPr/>
                    <a:lstStyle/>
                    <a:p>
                      <a:r>
                        <a:rPr kumimoji="0" lang="en-US" sz="1200" u="none" strike="noStrike" kern="1200" cap="none" normalizeH="0" baseline="0" dirty="0">
                          <a:ln>
                            <a:noFill/>
                          </a:ln>
                          <a:effectLst/>
                        </a:rPr>
                        <a:t>Facilitator led presentation. </a:t>
                      </a:r>
                    </a:p>
                    <a:p>
                      <a:r>
                        <a:rPr kumimoji="0" lang="en-US" sz="1200" u="none" strike="noStrike" kern="1200" cap="none" normalizeH="0" baseline="0" dirty="0">
                          <a:ln>
                            <a:noFill/>
                          </a:ln>
                          <a:effectLst/>
                        </a:rPr>
                        <a:t>Participant exercises.</a:t>
                      </a:r>
                      <a:endParaRPr kumimoji="0" lang="en-US" sz="1200" b="0" i="0" u="none" strike="noStrike" kern="1200" cap="none" normalizeH="0" baseline="0" dirty="0">
                        <a:ln>
                          <a:noFill/>
                        </a:ln>
                        <a:solidFill>
                          <a:schemeClr val="accent5">
                            <a:lumMod val="50000"/>
                          </a:schemeClr>
                        </a:solidFill>
                        <a:effectLst/>
                        <a:latin typeface="+mj-lt"/>
                        <a:ea typeface="ＭＳ Ｐゴシック" pitchFamily="-32" charset="-128"/>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I will</a:t>
                      </a:r>
                      <a:r>
                        <a:rPr lang="en-US" sz="1200" kern="1200" baseline="0" dirty="0">
                          <a:solidFill>
                            <a:schemeClr val="dk1"/>
                          </a:solidFill>
                          <a:latin typeface="+mn-lt"/>
                          <a:ea typeface="+mn-ea"/>
                          <a:cs typeface="+mn-cs"/>
                        </a:rPr>
                        <a:t> </a:t>
                      </a:r>
                      <a:r>
                        <a:rPr lang="en-US" sz="1200" kern="1200" dirty="0">
                          <a:solidFill>
                            <a:schemeClr val="dk1"/>
                          </a:solidFill>
                          <a:latin typeface="+mn-lt"/>
                          <a:ea typeface="+mn-ea"/>
                          <a:cs typeface="+mn-cs"/>
                        </a:rPr>
                        <a:t>clarify</a:t>
                      </a:r>
                      <a:r>
                        <a:rPr lang="en-US" sz="1200" kern="1200" baseline="0" dirty="0">
                          <a:solidFill>
                            <a:schemeClr val="dk1"/>
                          </a:solidFill>
                          <a:latin typeface="+mn-lt"/>
                          <a:ea typeface="+mn-ea"/>
                          <a:cs typeface="+mn-cs"/>
                        </a:rPr>
                        <a:t> the impact  I want to have before any communication</a:t>
                      </a:r>
                      <a:endParaRPr lang="en-IN" sz="1200" dirty="0"/>
                    </a:p>
                  </a:txBody>
                  <a:tcPr/>
                </a:tc>
                <a:extLst>
                  <a:ext uri="{0D108BD9-81ED-4DB2-BD59-A6C34878D82A}">
                    <a16:rowId xmlns:a16="http://schemas.microsoft.com/office/drawing/2014/main" xmlns="" val="10005"/>
                  </a:ext>
                </a:extLst>
              </a:tr>
              <a:tr h="583397">
                <a:tc>
                  <a:txBody>
                    <a:bodyPr/>
                    <a:lstStyle/>
                    <a:p>
                      <a:pPr rtl="0" fontAlgn="ctr"/>
                      <a:r>
                        <a:rPr kumimoji="0" lang="en-US" sz="1200" u="none" strike="noStrike" kern="1200" cap="none" normalizeH="0" baseline="0" dirty="0">
                          <a:ln>
                            <a:noFill/>
                          </a:ln>
                          <a:solidFill>
                            <a:schemeClr val="dk1"/>
                          </a:solidFill>
                          <a:effectLst/>
                          <a:latin typeface="+mn-lt"/>
                          <a:ea typeface="+mn-ea"/>
                          <a:cs typeface="+mn-cs"/>
                        </a:rPr>
                        <a:t>Personal Branding</a:t>
                      </a:r>
                    </a:p>
                  </a:txBody>
                  <a:tcPr marL="28575" marR="28575" marT="0" marB="0" anchor="ctr"/>
                </a:tc>
                <a:tc>
                  <a:txBody>
                    <a:bodyPr/>
                    <a:lstStyle/>
                    <a:p>
                      <a:pPr rtl="0" fontAlgn="ctr"/>
                      <a:r>
                        <a:rPr kumimoji="0" lang="en-US" sz="1200" u="none" strike="noStrike" kern="1200" cap="none" normalizeH="0" baseline="0" dirty="0">
                          <a:ln>
                            <a:noFill/>
                          </a:ln>
                          <a:solidFill>
                            <a:schemeClr val="dk1"/>
                          </a:solidFill>
                          <a:effectLst/>
                          <a:latin typeface="+mn-lt"/>
                          <a:ea typeface="+mn-ea"/>
                          <a:cs typeface="+mn-cs"/>
                        </a:rPr>
                        <a:t>Answering questions about self and finding a symbol that defines 'me'.</a:t>
                      </a:r>
                    </a:p>
                  </a:txBody>
                  <a:tcPr marL="28575" marR="28575" marT="0" marB="0" anchor="ctr"/>
                </a:tc>
                <a:tc>
                  <a:txBody>
                    <a:bodyPr/>
                    <a:lstStyle/>
                    <a:p>
                      <a:pPr rtl="0" fontAlgn="ctr"/>
                      <a:r>
                        <a:rPr kumimoji="0" lang="en-US" sz="1200" u="none" strike="noStrike" kern="1200" cap="none" normalizeH="0" baseline="0" dirty="0">
                          <a:ln>
                            <a:noFill/>
                          </a:ln>
                          <a:solidFill>
                            <a:schemeClr val="dk1"/>
                          </a:solidFill>
                          <a:effectLst/>
                          <a:latin typeface="+mn-lt"/>
                          <a:ea typeface="+mn-ea"/>
                          <a:cs typeface="+mn-cs"/>
                        </a:rPr>
                        <a:t>Reflective Exercise and Sharing</a:t>
                      </a:r>
                    </a:p>
                  </a:txBody>
                  <a:tcPr marL="28575" marR="28575" marT="0" marB="0" anchor="ct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a:ln>
                            <a:noFill/>
                          </a:ln>
                          <a:solidFill>
                            <a:schemeClr val="dk1"/>
                          </a:solidFill>
                          <a:effectLst/>
                          <a:latin typeface="+mn-lt"/>
                          <a:ea typeface="+mn-ea"/>
                          <a:cs typeface="+mn-cs"/>
                        </a:rPr>
                        <a:t>What is the point of you? What is your point of view? What are your values? What makes you, you?</a:t>
                      </a:r>
                      <a:endParaRPr kumimoji="0" lang="en-IN" sz="1200" u="none" strike="noStrike" kern="1200" cap="none" normalizeH="0" baseline="0" dirty="0">
                        <a:ln>
                          <a:noFill/>
                        </a:ln>
                        <a:solidFill>
                          <a:schemeClr val="dk1"/>
                        </a:solidFill>
                        <a:effectLst/>
                        <a:latin typeface="+mn-lt"/>
                        <a:ea typeface="+mn-ea"/>
                        <a:cs typeface="+mn-cs"/>
                      </a:endParaRPr>
                    </a:p>
                  </a:txBody>
                  <a:tcPr/>
                </a:tc>
                <a:extLst>
                  <a:ext uri="{0D108BD9-81ED-4DB2-BD59-A6C34878D82A}">
                    <a16:rowId xmlns:a16="http://schemas.microsoft.com/office/drawing/2014/main" xmlns="" val="673138380"/>
                  </a:ext>
                </a:extLst>
              </a:tr>
              <a:tr h="583397">
                <a:tc>
                  <a:txBody>
                    <a:bodyPr/>
                    <a:lstStyle/>
                    <a:p>
                      <a:pPr marL="0" marR="0" algn="l">
                        <a:lnSpc>
                          <a:spcPts val="1200"/>
                        </a:lnSpc>
                        <a:spcBef>
                          <a:spcPts val="0"/>
                        </a:spcBef>
                        <a:spcAft>
                          <a:spcPts val="0"/>
                        </a:spcAft>
                      </a:pPr>
                      <a:endParaRPr kumimoji="0" lang="en-US" sz="1200" u="none" strike="noStrike" kern="1200" cap="none" normalizeH="0" baseline="0" dirty="0">
                        <a:ln>
                          <a:noFill/>
                        </a:ln>
                        <a:solidFill>
                          <a:schemeClr val="dk1"/>
                        </a:solidFill>
                        <a:effectLst/>
                        <a:latin typeface="+mn-lt"/>
                        <a:ea typeface="+mn-ea"/>
                        <a:cs typeface="+mn-cs"/>
                      </a:endParaRPr>
                    </a:p>
                    <a:p>
                      <a:pPr marL="0" marR="0" algn="l">
                        <a:lnSpc>
                          <a:spcPts val="1200"/>
                        </a:lnSpc>
                        <a:spcBef>
                          <a:spcPts val="0"/>
                        </a:spcBef>
                        <a:spcAft>
                          <a:spcPts val="0"/>
                        </a:spcAft>
                      </a:pPr>
                      <a:r>
                        <a:rPr kumimoji="0" lang="en-US" sz="1200" u="none" strike="noStrike" kern="1200" cap="none" normalizeH="0" baseline="0" dirty="0">
                          <a:ln>
                            <a:noFill/>
                          </a:ln>
                          <a:solidFill>
                            <a:schemeClr val="dk1"/>
                          </a:solidFill>
                          <a:effectLst/>
                          <a:latin typeface="+mn-lt"/>
                          <a:ea typeface="+mn-ea"/>
                          <a:cs typeface="+mn-cs"/>
                        </a:rPr>
                        <a:t>B = Be Yourself</a:t>
                      </a:r>
                    </a:p>
                  </a:txBody>
                  <a:tcPr marL="114300" marR="114300" marT="0" marB="0"/>
                </a:tc>
                <a:tc>
                  <a:txBody>
                    <a:bodyPr/>
                    <a:lstStyle/>
                    <a:p>
                      <a:pPr marL="0" marR="0" algn="l">
                        <a:lnSpc>
                          <a:spcPts val="1200"/>
                        </a:lnSpc>
                        <a:spcBef>
                          <a:spcPts val="0"/>
                        </a:spcBef>
                        <a:spcAft>
                          <a:spcPts val="0"/>
                        </a:spcAft>
                      </a:pPr>
                      <a:r>
                        <a:rPr kumimoji="0" lang="en-US" sz="1200" u="none" strike="noStrike" kern="1200" cap="none" normalizeH="0" baseline="0" dirty="0">
                          <a:ln>
                            <a:noFill/>
                          </a:ln>
                          <a:solidFill>
                            <a:schemeClr val="dk1"/>
                          </a:solidFill>
                          <a:effectLst/>
                          <a:latin typeface="+mn-lt"/>
                          <a:ea typeface="+mn-ea"/>
                          <a:cs typeface="+mn-cs"/>
                        </a:rPr>
                        <a:t>Preparing all your resources to create a Personal Impact </a:t>
                      </a:r>
                    </a:p>
                    <a:p>
                      <a:pPr marL="342900" marR="0" lvl="0" indent="-342900" algn="l">
                        <a:lnSpc>
                          <a:spcPts val="1200"/>
                        </a:lnSpc>
                        <a:spcBef>
                          <a:spcPts val="0"/>
                        </a:spcBef>
                        <a:spcAft>
                          <a:spcPts val="0"/>
                        </a:spcAft>
                        <a:buFont typeface="Wingdings"/>
                        <a:buChar char=""/>
                      </a:pPr>
                      <a:r>
                        <a:rPr kumimoji="0" lang="en-US" sz="1200" u="none" strike="noStrike" kern="1200" cap="none" normalizeH="0" baseline="0" dirty="0">
                          <a:ln>
                            <a:noFill/>
                          </a:ln>
                          <a:solidFill>
                            <a:schemeClr val="dk1"/>
                          </a:solidFill>
                          <a:effectLst/>
                          <a:latin typeface="+mn-lt"/>
                          <a:ea typeface="+mn-ea"/>
                          <a:cs typeface="+mn-cs"/>
                        </a:rPr>
                        <a:t>MIND –BODY – BREATH –VOICE – EMOTIONS </a:t>
                      </a:r>
                    </a:p>
                  </a:txBody>
                  <a:tcPr marL="114300" marR="114300" marT="0" marB="0"/>
                </a:tc>
                <a:tc>
                  <a:txBody>
                    <a:bodyPr/>
                    <a:lstStyle/>
                    <a:p>
                      <a:r>
                        <a:rPr kumimoji="0" lang="en-US" sz="1200" u="none" strike="noStrike" kern="1200" cap="none" normalizeH="0" baseline="0" dirty="0">
                          <a:ln>
                            <a:noFill/>
                          </a:ln>
                          <a:solidFill>
                            <a:schemeClr val="dk1"/>
                          </a:solidFill>
                          <a:effectLst/>
                          <a:latin typeface="+mn-lt"/>
                          <a:ea typeface="+mn-ea"/>
                          <a:cs typeface="+mn-cs"/>
                        </a:rPr>
                        <a:t>Rehearsals</a:t>
                      </a:r>
                    </a:p>
                    <a:p>
                      <a:r>
                        <a:rPr kumimoji="0" lang="en-US" sz="1200" u="none" strike="noStrike" kern="1200" cap="none" normalizeH="0" baseline="0" dirty="0">
                          <a:ln>
                            <a:noFill/>
                          </a:ln>
                          <a:solidFill>
                            <a:schemeClr val="dk1"/>
                          </a:solidFill>
                          <a:effectLst/>
                          <a:latin typeface="+mn-lt"/>
                          <a:ea typeface="+mn-ea"/>
                          <a:cs typeface="+mn-cs"/>
                        </a:rPr>
                        <a:t>Coaching</a:t>
                      </a:r>
                    </a:p>
                    <a:p>
                      <a:r>
                        <a:rPr kumimoji="0" lang="en-US" sz="1200" u="none" strike="noStrike" kern="1200" cap="none" normalizeH="0" baseline="0" dirty="0">
                          <a:ln>
                            <a:noFill/>
                          </a:ln>
                          <a:solidFill>
                            <a:schemeClr val="dk1"/>
                          </a:solidFill>
                          <a:effectLst/>
                          <a:latin typeface="+mn-lt"/>
                          <a:ea typeface="+mn-ea"/>
                          <a:cs typeface="+mn-cs"/>
                        </a:rPr>
                        <a:t>Experiential activity</a:t>
                      </a:r>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IN" sz="1200" u="none" strike="noStrike" kern="1200" cap="none" normalizeH="0" baseline="0" dirty="0">
                          <a:ln>
                            <a:noFill/>
                          </a:ln>
                          <a:solidFill>
                            <a:schemeClr val="dk1"/>
                          </a:solidFill>
                          <a:effectLst/>
                          <a:latin typeface="+mn-lt"/>
                          <a:ea typeface="+mn-ea"/>
                          <a:cs typeface="+mn-cs"/>
                        </a:rPr>
                        <a:t>Tools that help us build presence and stature with our audiences. </a:t>
                      </a:r>
                    </a:p>
                  </a:txBody>
                  <a:tcPr/>
                </a:tc>
                <a:extLst>
                  <a:ext uri="{0D108BD9-81ED-4DB2-BD59-A6C34878D82A}">
                    <a16:rowId xmlns:a16="http://schemas.microsoft.com/office/drawing/2014/main" xmlns="" val="10006"/>
                  </a:ext>
                </a:extLst>
              </a:tr>
              <a:tr h="557157">
                <a:tc>
                  <a:txBody>
                    <a:bodyPr/>
                    <a:lstStyle/>
                    <a:p>
                      <a:pPr rtl="0" fontAlgn="ctr"/>
                      <a:r>
                        <a:rPr lang="en-US" sz="1200" kern="1200" dirty="0">
                          <a:solidFill>
                            <a:schemeClr val="tx1"/>
                          </a:solidFill>
                          <a:latin typeface="+mn-lt"/>
                          <a:ea typeface="+mn-ea"/>
                          <a:cs typeface="+mn-cs"/>
                        </a:rPr>
                        <a:t>Status</a:t>
                      </a:r>
                    </a:p>
                  </a:txBody>
                  <a:tcPr marL="28575" marR="28575" marT="0" marB="0" anchor="ctr"/>
                </a:tc>
                <a:tc>
                  <a:txBody>
                    <a:bodyPr/>
                    <a:lstStyle/>
                    <a:p>
                      <a:pPr rtl="0" fontAlgn="ctr"/>
                      <a:r>
                        <a:rPr lang="en-US" sz="1200" kern="1200" dirty="0">
                          <a:solidFill>
                            <a:schemeClr val="tx1"/>
                          </a:solidFill>
                          <a:latin typeface="+mn-lt"/>
                          <a:ea typeface="+mn-ea"/>
                          <a:cs typeface="+mn-cs"/>
                        </a:rPr>
                        <a:t>Mind-body-breath are connected. Any one of these affects the other two. Just changing your body, voice, eye </a:t>
                      </a:r>
                      <a:r>
                        <a:rPr lang="en-US" sz="1200" kern="1200" dirty="0" err="1">
                          <a:solidFill>
                            <a:schemeClr val="tx1"/>
                          </a:solidFill>
                          <a:latin typeface="+mn-lt"/>
                          <a:ea typeface="+mn-ea"/>
                          <a:cs typeface="+mn-cs"/>
                        </a:rPr>
                        <a:t>contect</a:t>
                      </a:r>
                      <a:r>
                        <a:rPr lang="en-US" sz="1200" kern="1200" dirty="0">
                          <a:solidFill>
                            <a:schemeClr val="tx1"/>
                          </a:solidFill>
                          <a:latin typeface="+mn-lt"/>
                          <a:ea typeface="+mn-ea"/>
                          <a:cs typeface="+mn-cs"/>
                        </a:rPr>
                        <a:t>, pace, can affect the level of confidence you feel. Just learning to tweak these can make you a status expert.</a:t>
                      </a:r>
                    </a:p>
                  </a:txBody>
                  <a:tcPr marL="28575" marR="28575" marT="0" marB="0" anchor="ctr"/>
                </a:tc>
                <a:tc>
                  <a:txBody>
                    <a:bodyPr/>
                    <a:lstStyle/>
                    <a:p>
                      <a:pPr rtl="0" fontAlgn="ctr"/>
                      <a:r>
                        <a:rPr lang="en-US" sz="1200" kern="1200" dirty="0">
                          <a:solidFill>
                            <a:schemeClr val="tx1"/>
                          </a:solidFill>
                          <a:latin typeface="+mn-lt"/>
                          <a:ea typeface="+mn-ea"/>
                          <a:cs typeface="+mn-cs"/>
                        </a:rPr>
                        <a:t>Role Plays.</a:t>
                      </a:r>
                    </a:p>
                  </a:txBody>
                  <a:tcPr marL="28575" marR="28575" marT="0" marB="0" anchor="ctr"/>
                </a:tc>
                <a:tc>
                  <a:txBody>
                    <a:bodyPr/>
                    <a:lstStyle/>
                    <a:p>
                      <a:pPr rtl="0" fontAlgn="ctr"/>
                      <a:r>
                        <a:rPr lang="en-US" sz="1200" kern="1200" dirty="0">
                          <a:solidFill>
                            <a:schemeClr val="tx1"/>
                          </a:solidFill>
                          <a:latin typeface="+mn-lt"/>
                          <a:ea typeface="+mn-ea"/>
                          <a:cs typeface="+mn-cs"/>
                        </a:rPr>
                        <a:t>Exhibiting high self esteem</a:t>
                      </a:r>
                    </a:p>
                  </a:txBody>
                  <a:tcPr marL="28575" marR="28575" marT="0" marB="0" anchor="ctr"/>
                </a:tc>
                <a:extLst>
                  <a:ext uri="{0D108BD9-81ED-4DB2-BD59-A6C34878D82A}">
                    <a16:rowId xmlns:a16="http://schemas.microsoft.com/office/drawing/2014/main" xmlns="" val="3818257164"/>
                  </a:ext>
                </a:extLst>
              </a:tr>
              <a:tr h="819220">
                <a:tc>
                  <a:txBody>
                    <a:bodyPr/>
                    <a:lstStyle/>
                    <a:p>
                      <a:r>
                        <a:rPr lang="en-US" sz="1200" kern="1200" dirty="0">
                          <a:solidFill>
                            <a:schemeClr val="tx1"/>
                          </a:solidFill>
                          <a:latin typeface="+mn-lt"/>
                          <a:ea typeface="+mn-ea"/>
                          <a:cs typeface="+mn-cs"/>
                        </a:rPr>
                        <a:t>Chemistry</a:t>
                      </a:r>
                    </a:p>
                  </a:txBody>
                  <a:tcPr/>
                </a:tc>
                <a:tc>
                  <a:txBody>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tab pos="-457200" algn="l"/>
                        </a:tabLst>
                      </a:pPr>
                      <a:r>
                        <a:rPr lang="en-GB" sz="1200" kern="1200" dirty="0">
                          <a:solidFill>
                            <a:schemeClr val="tx1"/>
                          </a:solidFill>
                          <a:latin typeface="+mn-lt"/>
                          <a:ea typeface="+mn-ea"/>
                          <a:cs typeface="+mn-cs"/>
                        </a:rPr>
                        <a:t>ATTENTION</a:t>
                      </a:r>
                      <a:endParaRPr lang="en-US" sz="1200" kern="1200" dirty="0">
                        <a:solidFill>
                          <a:schemeClr val="tx1"/>
                        </a:solidFill>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lang="en-GB" sz="1200" kern="1200" dirty="0">
                          <a:solidFill>
                            <a:schemeClr val="tx1"/>
                          </a:solidFill>
                          <a:latin typeface="+mn-lt"/>
                          <a:ea typeface="+mn-ea"/>
                          <a:cs typeface="+mn-cs"/>
                        </a:rPr>
                        <a:t>Focusing attention on the other person or people.</a:t>
                      </a:r>
                      <a:endParaRPr lang="en-US" sz="1200" kern="1200" dirty="0">
                        <a:solidFill>
                          <a:schemeClr val="tx1"/>
                        </a:solidFill>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tab pos="-457200" algn="l"/>
                        </a:tabLst>
                      </a:pPr>
                      <a:r>
                        <a:rPr lang="en-GB" sz="1200" kern="1200" dirty="0">
                          <a:solidFill>
                            <a:schemeClr val="tx1"/>
                          </a:solidFill>
                          <a:latin typeface="+mn-lt"/>
                          <a:ea typeface="+mn-ea"/>
                          <a:cs typeface="+mn-cs"/>
                        </a:rPr>
                        <a:t>RAPPORT</a:t>
                      </a:r>
                      <a:endParaRPr lang="en-US" sz="1200" kern="1200" dirty="0">
                        <a:solidFill>
                          <a:schemeClr val="tx1"/>
                        </a:solidFill>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lang="en-GB" sz="1200" kern="1200" dirty="0">
                          <a:solidFill>
                            <a:schemeClr val="tx1"/>
                          </a:solidFill>
                          <a:latin typeface="+mn-lt"/>
                          <a:ea typeface="+mn-ea"/>
                          <a:cs typeface="+mn-cs"/>
                        </a:rPr>
                        <a:t>Mirroring and developing sensitivity to others</a:t>
                      </a:r>
                    </a:p>
                  </a:txBody>
                  <a:tcPr/>
                </a:tc>
                <a:tc>
                  <a:txBody>
                    <a:bodyPr/>
                    <a:lstStyle/>
                    <a:p>
                      <a:r>
                        <a:rPr lang="en-US" sz="1200" kern="1200" dirty="0">
                          <a:solidFill>
                            <a:schemeClr val="tx1"/>
                          </a:solidFill>
                          <a:latin typeface="+mn-lt"/>
                          <a:ea typeface="+mn-ea"/>
                          <a:cs typeface="+mn-cs"/>
                        </a:rPr>
                        <a:t>Experiential exercises.</a:t>
                      </a:r>
                    </a:p>
                    <a:p>
                      <a:r>
                        <a:rPr lang="en-US" sz="1200" kern="1200" dirty="0">
                          <a:solidFill>
                            <a:schemeClr val="tx1"/>
                          </a:solidFill>
                          <a:latin typeface="+mn-lt"/>
                          <a:ea typeface="+mn-ea"/>
                          <a:cs typeface="+mn-cs"/>
                        </a:rPr>
                        <a:t>Participant practice exercise.</a:t>
                      </a:r>
                    </a:p>
                    <a:p>
                      <a:r>
                        <a:rPr lang="en-US" sz="1200" kern="1200" dirty="0">
                          <a:solidFill>
                            <a:schemeClr val="tx1"/>
                          </a:solidFill>
                          <a:latin typeface="+mn-lt"/>
                          <a:ea typeface="+mn-ea"/>
                          <a:cs typeface="+mn-cs"/>
                        </a:rPr>
                        <a:t>Participant led peer coaching </a:t>
                      </a:r>
                    </a:p>
                  </a:txBody>
                  <a:tcPr/>
                </a:tc>
                <a:tc>
                  <a:txBody>
                    <a:bodyPr/>
                    <a:lstStyle/>
                    <a:p>
                      <a:r>
                        <a:rPr lang="en-IN" sz="1200" kern="1200" dirty="0">
                          <a:solidFill>
                            <a:schemeClr val="tx1"/>
                          </a:solidFill>
                          <a:latin typeface="+mn-lt"/>
                          <a:ea typeface="+mn-ea"/>
                          <a:cs typeface="+mn-cs"/>
                        </a:rPr>
                        <a:t>Able to create/build productive relationships. Exhibit greater empathy.</a:t>
                      </a:r>
                    </a:p>
                  </a:txBody>
                  <a:tcPr/>
                </a:tc>
                <a:extLst>
                  <a:ext uri="{0D108BD9-81ED-4DB2-BD59-A6C34878D82A}">
                    <a16:rowId xmlns:a16="http://schemas.microsoft.com/office/drawing/2014/main" xmlns="" val="10007"/>
                  </a:ext>
                </a:extLst>
              </a:tr>
              <a:tr h="416712">
                <a:tc>
                  <a:txBody>
                    <a:bodyPr/>
                    <a:lstStyle/>
                    <a:p>
                      <a:r>
                        <a:rPr lang="en-US" sz="1200" dirty="0"/>
                        <a:t>Homework</a:t>
                      </a:r>
                      <a:endParaRPr lang="en-US" sz="1200" dirty="0">
                        <a:solidFill>
                          <a:schemeClr val="accent5">
                            <a:lumMod val="50000"/>
                          </a:schemeClr>
                        </a:solidFill>
                        <a:latin typeface="+mj-lt"/>
                      </a:endParaRPr>
                    </a:p>
                  </a:txBody>
                  <a:tcPr/>
                </a:tc>
                <a:tc>
                  <a:txBody>
                    <a:bodyPr/>
                    <a:lstStyle/>
                    <a:p>
                      <a:pPr marL="88900" indent="-88900">
                        <a:buFont typeface="Arial" pitchFamily="34" charset="0"/>
                        <a:buChar char="•"/>
                      </a:pPr>
                      <a:r>
                        <a:rPr lang="en-US" sz="1200" dirty="0"/>
                        <a:t>Participants get a homework to come prepared with quality pieces</a:t>
                      </a:r>
                      <a:endParaRPr lang="en-US" sz="1200" baseline="0" dirty="0"/>
                    </a:p>
                  </a:txBody>
                  <a:tcPr/>
                </a:tc>
                <a:tc>
                  <a:txBody>
                    <a:bodyPr/>
                    <a:lstStyle/>
                    <a:p>
                      <a:endParaRPr lang="en-US" sz="1200" dirty="0">
                        <a:solidFill>
                          <a:schemeClr val="accent5">
                            <a:lumMod val="50000"/>
                          </a:schemeClr>
                        </a:solidFill>
                        <a:latin typeface="+mj-lt"/>
                      </a:endParaRPr>
                    </a:p>
                  </a:txBody>
                  <a:tcPr/>
                </a:tc>
                <a:tc>
                  <a:txBody>
                    <a:bodyPr/>
                    <a:lstStyle/>
                    <a:p>
                      <a:endParaRPr lang="en-IN" sz="1200" dirty="0">
                        <a:latin typeface="+mj-lt"/>
                      </a:endParaRPr>
                    </a:p>
                  </a:txBody>
                  <a:tcPr/>
                </a:tc>
                <a:extLst>
                  <a:ext uri="{0D108BD9-81ED-4DB2-BD59-A6C34878D82A}">
                    <a16:rowId xmlns:a16="http://schemas.microsoft.com/office/drawing/2014/main" xmlns="" val="10008"/>
                  </a:ext>
                </a:extLst>
              </a:tr>
            </a:tbl>
          </a:graphicData>
        </a:graphic>
      </p:graphicFrame>
      <p:sp>
        <p:nvSpPr>
          <p:cNvPr id="2" name="Slide Number Placeholder 1"/>
          <p:cNvSpPr>
            <a:spLocks noGrp="1"/>
          </p:cNvSpPr>
          <p:nvPr>
            <p:ph type="sldNum" sz="quarter" idx="12"/>
          </p:nvPr>
        </p:nvSpPr>
        <p:spPr/>
        <p:txBody>
          <a:bodyPr/>
          <a:lstStyle/>
          <a:p>
            <a:fld id="{2431384F-D4C8-42AC-8756-D72A2598FDF3}" type="slidenum">
              <a:rPr lang="en-IN" smtClean="0"/>
              <a:pPr/>
              <a:t>7</a:t>
            </a:fld>
            <a:endParaRPr lang="en-IN" dirty="0"/>
          </a:p>
        </p:txBody>
      </p:sp>
    </p:spTree>
    <p:extLst>
      <p:ext uri="{BB962C8B-B14F-4D97-AF65-F5344CB8AC3E}">
        <p14:creationId xmlns:p14="http://schemas.microsoft.com/office/powerpoint/2010/main" xmlns="" val="360289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4360874" cy="461665"/>
          </a:xfrm>
          <a:prstGeom prst="rect">
            <a:avLst/>
          </a:prstGeom>
          <a:noFill/>
        </p:spPr>
        <p:txBody>
          <a:bodyPr wrap="none" rtlCol="0">
            <a:spAutoFit/>
          </a:bodyPr>
          <a:lstStyle/>
          <a:p>
            <a:r>
              <a:rPr lang="en-IN" sz="2400" dirty="0"/>
              <a:t>Tentative Commercial Investment</a:t>
            </a:r>
          </a:p>
        </p:txBody>
      </p:sp>
      <p:graphicFrame>
        <p:nvGraphicFramePr>
          <p:cNvPr id="6" name="Table 5"/>
          <p:cNvGraphicFramePr>
            <a:graphicFrameLocks noGrp="1"/>
          </p:cNvGraphicFramePr>
          <p:nvPr>
            <p:extLst>
              <p:ext uri="{D42A27DB-BD31-4B8C-83A1-F6EECF244321}">
                <p14:modId xmlns:p14="http://schemas.microsoft.com/office/powerpoint/2010/main" xmlns="" val="4112434715"/>
              </p:ext>
            </p:extLst>
          </p:nvPr>
        </p:nvGraphicFramePr>
        <p:xfrm>
          <a:off x="1145883" y="1383656"/>
          <a:ext cx="9900233" cy="2699609"/>
        </p:xfrm>
        <a:graphic>
          <a:graphicData uri="http://schemas.openxmlformats.org/drawingml/2006/table">
            <a:tbl>
              <a:tblPr>
                <a:tableStyleId>{BC89EF96-8CEA-46FF-86C4-4CE0E7609802}</a:tableStyleId>
              </a:tblPr>
              <a:tblGrid>
                <a:gridCol w="4302417">
                  <a:extLst>
                    <a:ext uri="{9D8B030D-6E8A-4147-A177-3AD203B41FA5}">
                      <a16:colId xmlns:a16="http://schemas.microsoft.com/office/drawing/2014/main" xmlns="" val="20000"/>
                    </a:ext>
                  </a:extLst>
                </a:gridCol>
                <a:gridCol w="3595874">
                  <a:extLst>
                    <a:ext uri="{9D8B030D-6E8A-4147-A177-3AD203B41FA5}">
                      <a16:colId xmlns:a16="http://schemas.microsoft.com/office/drawing/2014/main" xmlns="" val="20001"/>
                    </a:ext>
                  </a:extLst>
                </a:gridCol>
                <a:gridCol w="2001942">
                  <a:extLst>
                    <a:ext uri="{9D8B030D-6E8A-4147-A177-3AD203B41FA5}">
                      <a16:colId xmlns:a16="http://schemas.microsoft.com/office/drawing/2014/main" xmlns="" val="20002"/>
                    </a:ext>
                  </a:extLst>
                </a:gridCol>
              </a:tblGrid>
              <a:tr h="347415">
                <a:tc gridSpan="3">
                  <a:txBody>
                    <a:bodyPr/>
                    <a:lstStyle/>
                    <a:p>
                      <a:pPr algn="ctr" fontAlgn="ctr"/>
                      <a:r>
                        <a:rPr lang="en-US" sz="1600" u="sng" strike="noStrike" dirty="0">
                          <a:effectLst/>
                        </a:rPr>
                        <a:t>Diagnose &amp; Design</a:t>
                      </a:r>
                      <a:r>
                        <a:rPr lang="en-US" sz="1600" u="sng" strike="noStrike" baseline="0" dirty="0">
                          <a:effectLst/>
                        </a:rPr>
                        <a:t> | For The Whole Intervention</a:t>
                      </a:r>
                      <a:endParaRPr lang="en-US" sz="1600" b="1" i="0" u="sng" strike="noStrike" dirty="0">
                        <a:solidFill>
                          <a:schemeClr val="bg1"/>
                        </a:solidFill>
                        <a:effectLst/>
                        <a:latin typeface="Calibri" panose="020F0502020204030204" pitchFamily="34" charset="0"/>
                      </a:endParaRPr>
                    </a:p>
                  </a:txBody>
                  <a:tcPr marL="8532" marR="8532" marT="8532"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19307">
                <a:tc gridSpan="3">
                  <a:txBody>
                    <a:bodyPr/>
                    <a:lstStyle/>
                    <a:p>
                      <a:pPr algn="ctr" fontAlgn="t"/>
                      <a:r>
                        <a:rPr lang="en-US" sz="1600" u="sng" strike="noStrike" dirty="0">
                          <a:effectLst/>
                        </a:rPr>
                        <a:t>Delivery</a:t>
                      </a:r>
                      <a:r>
                        <a:rPr lang="en-US" sz="1600" u="sng" strike="noStrike" baseline="0" dirty="0">
                          <a:effectLst/>
                        </a:rPr>
                        <a:t> (Max </a:t>
                      </a:r>
                      <a:r>
                        <a:rPr lang="en-US" sz="1600" u="sng" strike="noStrike" baseline="0" dirty="0" smtClean="0">
                          <a:effectLst/>
                        </a:rPr>
                        <a:t>12 </a:t>
                      </a:r>
                      <a:r>
                        <a:rPr lang="en-US" sz="1600" u="sng" strike="noStrike" baseline="0" dirty="0">
                          <a:effectLst/>
                        </a:rPr>
                        <a:t>Participants Per Batch)</a:t>
                      </a:r>
                      <a:endParaRPr lang="en-US" sz="1600" b="1" i="0" u="sng" strike="noStrike" dirty="0">
                        <a:solidFill>
                          <a:schemeClr val="bg1"/>
                        </a:solidFill>
                        <a:effectLst/>
                        <a:latin typeface="Calibri" panose="020F0502020204030204" pitchFamily="34" charset="0"/>
                      </a:endParaRPr>
                    </a:p>
                  </a:txBody>
                  <a:tcPr marL="8532" marR="8532" marT="8532"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319307">
                <a:tc>
                  <a:txBody>
                    <a:bodyPr/>
                    <a:lstStyle/>
                    <a:p>
                      <a:pPr algn="ctr" fontAlgn="t"/>
                      <a:r>
                        <a:rPr lang="en-US" sz="1400" u="sng" strike="noStrike" dirty="0">
                          <a:effectLst/>
                        </a:rPr>
                        <a:t>Activity </a:t>
                      </a:r>
                      <a:endParaRPr lang="en-US" sz="1400" b="1" i="0" u="sng" strike="noStrike" dirty="0">
                        <a:solidFill>
                          <a:schemeClr val="bg1"/>
                        </a:solidFill>
                        <a:effectLst/>
                        <a:latin typeface="Calibri" panose="020F0502020204030204" pitchFamily="34" charset="0"/>
                      </a:endParaRPr>
                    </a:p>
                  </a:txBody>
                  <a:tcPr marL="8532" marR="8532" marT="8532" marB="0" anchor="ctr"/>
                </a:tc>
                <a:tc>
                  <a:txBody>
                    <a:bodyPr/>
                    <a:lstStyle/>
                    <a:p>
                      <a:pPr algn="ctr" fontAlgn="t"/>
                      <a:r>
                        <a:rPr lang="en-US" sz="1400" u="sng" strike="noStrike" dirty="0">
                          <a:effectLst/>
                        </a:rPr>
                        <a:t>Investment</a:t>
                      </a:r>
                      <a:endParaRPr lang="en-US" sz="1400" b="1" i="0" u="sng" strike="noStrike" dirty="0">
                        <a:solidFill>
                          <a:schemeClr val="bg1"/>
                        </a:solidFill>
                        <a:effectLst/>
                        <a:latin typeface="Calibri" panose="020F0502020204030204" pitchFamily="34" charset="0"/>
                      </a:endParaRPr>
                    </a:p>
                  </a:txBody>
                  <a:tcPr marL="8532" marR="8532" marT="8532" marB="0" anchor="ctr"/>
                </a:tc>
                <a:tc>
                  <a:txBody>
                    <a:bodyPr/>
                    <a:lstStyle/>
                    <a:p>
                      <a:pPr algn="ctr" fontAlgn="t"/>
                      <a:r>
                        <a:rPr lang="en-US" sz="1400" u="sng" strike="noStrike" kern="1200" dirty="0">
                          <a:solidFill>
                            <a:schemeClr val="tx1"/>
                          </a:solidFill>
                          <a:effectLst/>
                          <a:latin typeface="+mn-lt"/>
                          <a:ea typeface="+mn-ea"/>
                          <a:cs typeface="+mn-cs"/>
                        </a:rPr>
                        <a:t>Total Cost </a:t>
                      </a:r>
                    </a:p>
                  </a:txBody>
                  <a:tcPr marL="8532" marR="8532" marT="8532" marB="0" anchor="ctr"/>
                </a:tc>
                <a:extLst>
                  <a:ext uri="{0D108BD9-81ED-4DB2-BD59-A6C34878D82A}">
                    <a16:rowId xmlns:a16="http://schemas.microsoft.com/office/drawing/2014/main" xmlns="" val="10003"/>
                  </a:ext>
                </a:extLst>
              </a:tr>
              <a:tr h="512127">
                <a:tc>
                  <a:txBody>
                    <a:bodyPr/>
                    <a:lstStyle/>
                    <a:p>
                      <a:pPr algn="ctr" fontAlgn="t"/>
                      <a:r>
                        <a:rPr lang="en-US" sz="1300" u="none" strike="noStrike" dirty="0">
                          <a:effectLst/>
                        </a:rPr>
                        <a:t>Professional Fee for delivery</a:t>
                      </a:r>
                      <a:endParaRPr lang="en-US" sz="1300" b="0" i="0" u="none" strike="noStrike" dirty="0">
                        <a:solidFill>
                          <a:schemeClr val="bg1"/>
                        </a:solidFill>
                        <a:effectLst/>
                        <a:latin typeface="Calibri" panose="020F0502020204030204" pitchFamily="34" charset="0"/>
                      </a:endParaRPr>
                    </a:p>
                  </a:txBody>
                  <a:tcPr marL="8532" marR="8532" marT="8532" marB="0" anchor="ctr"/>
                </a:tc>
                <a:tc>
                  <a:txBody>
                    <a:bodyPr/>
                    <a:lstStyle/>
                    <a:p>
                      <a:pPr algn="ctr" fontAlgn="t"/>
                      <a:r>
                        <a:rPr lang="en-US" sz="1300" u="none" strike="noStrike" dirty="0">
                          <a:effectLst/>
                        </a:rPr>
                        <a:t>75,000 Per Day Per consultant X 2</a:t>
                      </a:r>
                      <a:r>
                        <a:rPr lang="en-US" sz="1300" u="none" strike="noStrike" baseline="0" dirty="0">
                          <a:effectLst/>
                        </a:rPr>
                        <a:t> Days X 1 Consultant</a:t>
                      </a:r>
                      <a:endParaRPr lang="en-US" sz="1300" b="0" i="0" u="none" strike="noStrike" dirty="0">
                        <a:solidFill>
                          <a:schemeClr val="bg1"/>
                        </a:solidFill>
                        <a:effectLst/>
                        <a:latin typeface="Calibri" panose="020F0502020204030204" pitchFamily="34" charset="0"/>
                      </a:endParaRPr>
                    </a:p>
                  </a:txBody>
                  <a:tcPr marL="8532" marR="8532" marT="8532" marB="0" anchor="ctr"/>
                </a:tc>
                <a:tc>
                  <a:txBody>
                    <a:bodyPr/>
                    <a:lstStyle/>
                    <a:p>
                      <a:pPr algn="ctr" fontAlgn="t"/>
                      <a:r>
                        <a:rPr lang="en-US" sz="1300" u="none" strike="noStrike" dirty="0">
                          <a:effectLst/>
                        </a:rPr>
                        <a:t>INR </a:t>
                      </a:r>
                      <a:r>
                        <a:rPr lang="en-US" sz="1300" u="none" strike="noStrike" dirty="0" smtClean="0">
                          <a:effectLst/>
                        </a:rPr>
                        <a:t>1,50,000</a:t>
                      </a:r>
                      <a:r>
                        <a:rPr lang="en-US" sz="1300" u="none" strike="noStrike" dirty="0">
                          <a:effectLst/>
                        </a:rPr>
                        <a:t>/-</a:t>
                      </a:r>
                      <a:endParaRPr lang="en-US" sz="1300" b="0" i="0" u="none" strike="noStrike" dirty="0">
                        <a:solidFill>
                          <a:schemeClr val="bg1"/>
                        </a:solidFill>
                        <a:effectLst/>
                        <a:latin typeface="Calibri" panose="020F0502020204030204" pitchFamily="34" charset="0"/>
                      </a:endParaRPr>
                    </a:p>
                  </a:txBody>
                  <a:tcPr marL="8532" marR="8532" marT="8532" marB="0" anchor="ctr"/>
                </a:tc>
                <a:extLst>
                  <a:ext uri="{0D108BD9-81ED-4DB2-BD59-A6C34878D82A}">
                    <a16:rowId xmlns:a16="http://schemas.microsoft.com/office/drawing/2014/main" xmlns="" val="10006"/>
                  </a:ext>
                </a:extLst>
              </a:tr>
              <a:tr h="382973">
                <a:tc>
                  <a:txBody>
                    <a:bodyPr/>
                    <a:lstStyle/>
                    <a:p>
                      <a:pPr algn="ctr" fontAlgn="t"/>
                      <a:r>
                        <a:rPr lang="en-US" sz="1300" u="none" strike="noStrike" baseline="0" dirty="0">
                          <a:effectLst/>
                        </a:rPr>
                        <a:t>Folders, Handouts, DO IT NOW Cards, Charisma Effect Book</a:t>
                      </a:r>
                      <a:endParaRPr lang="en-US" sz="1300" b="0" i="0" u="none" strike="noStrike" dirty="0">
                        <a:solidFill>
                          <a:schemeClr val="bg1"/>
                        </a:solidFill>
                        <a:effectLst/>
                        <a:latin typeface="Calibri" panose="020F0502020204030204" pitchFamily="34" charset="0"/>
                      </a:endParaRPr>
                    </a:p>
                  </a:txBody>
                  <a:tcPr marL="8532" marR="8532" marT="8532" marB="0" anchor="ctr"/>
                </a:tc>
                <a:tc>
                  <a:txBody>
                    <a:bodyPr/>
                    <a:lstStyle/>
                    <a:p>
                      <a:pPr algn="ctr" fontAlgn="t"/>
                      <a:r>
                        <a:rPr lang="en-US" sz="1300" u="none" strike="noStrike" dirty="0">
                          <a:effectLst/>
                        </a:rPr>
                        <a:t>INR 930 X </a:t>
                      </a:r>
                      <a:r>
                        <a:rPr lang="en-US" sz="1300" u="none" strike="noStrike" dirty="0" smtClean="0">
                          <a:effectLst/>
                        </a:rPr>
                        <a:t>12 </a:t>
                      </a:r>
                      <a:r>
                        <a:rPr lang="en-US" sz="1300" u="none" strike="noStrike" dirty="0">
                          <a:effectLst/>
                        </a:rPr>
                        <a:t>Participants</a:t>
                      </a:r>
                      <a:endParaRPr lang="en-US" sz="1300" b="0" i="0" u="none" strike="noStrike" dirty="0">
                        <a:solidFill>
                          <a:schemeClr val="bg1"/>
                        </a:solidFill>
                        <a:effectLst/>
                        <a:latin typeface="Calibri" panose="020F0502020204030204" pitchFamily="34" charset="0"/>
                      </a:endParaRPr>
                    </a:p>
                  </a:txBody>
                  <a:tcPr marL="8532" marR="8532" marT="8532" marB="0" anchor="ctr"/>
                </a:tc>
                <a:tc>
                  <a:txBody>
                    <a:bodyPr/>
                    <a:lstStyle/>
                    <a:p>
                      <a:pPr algn="ctr" fontAlgn="t"/>
                      <a:r>
                        <a:rPr lang="en-US" sz="1300" u="none" strike="noStrike" dirty="0">
                          <a:effectLst/>
                        </a:rPr>
                        <a:t>INR </a:t>
                      </a:r>
                      <a:r>
                        <a:rPr lang="en-US" sz="1300" u="none" strike="noStrike" dirty="0" smtClean="0">
                          <a:effectLst/>
                        </a:rPr>
                        <a:t>11,160/-</a:t>
                      </a:r>
                      <a:endParaRPr lang="en-US" sz="1300" b="0" i="0" u="none" strike="noStrike" dirty="0">
                        <a:solidFill>
                          <a:schemeClr val="bg1"/>
                        </a:solidFill>
                        <a:effectLst/>
                        <a:latin typeface="Calibri" panose="020F0502020204030204" pitchFamily="34" charset="0"/>
                      </a:endParaRPr>
                    </a:p>
                  </a:txBody>
                  <a:tcPr marL="8532" marR="8532" marT="8532" marB="0" anchor="ctr"/>
                </a:tc>
                <a:extLst>
                  <a:ext uri="{0D108BD9-81ED-4DB2-BD59-A6C34878D82A}">
                    <a16:rowId xmlns:a16="http://schemas.microsoft.com/office/drawing/2014/main" xmlns="" val="10007"/>
                  </a:ext>
                </a:extLst>
              </a:tr>
              <a:tr h="368753">
                <a:tc gridSpan="2">
                  <a:txBody>
                    <a:bodyPr/>
                    <a:lstStyle/>
                    <a:p>
                      <a:pPr algn="ctr" fontAlgn="t"/>
                      <a:r>
                        <a:rPr lang="en-US" sz="1300" b="1" u="none" strike="noStrike" dirty="0">
                          <a:effectLst/>
                        </a:rPr>
                        <a:t>Total Investment for </a:t>
                      </a:r>
                      <a:r>
                        <a:rPr lang="en-US" sz="1300" b="1" u="none" strike="noStrike" dirty="0" smtClean="0">
                          <a:effectLst/>
                        </a:rPr>
                        <a:t>12</a:t>
                      </a:r>
                      <a:r>
                        <a:rPr lang="en-US" sz="1300" b="1" u="none" strike="noStrike" baseline="0" dirty="0" smtClean="0">
                          <a:effectLst/>
                        </a:rPr>
                        <a:t> </a:t>
                      </a:r>
                      <a:r>
                        <a:rPr lang="en-US" sz="1300" b="1" u="none" strike="noStrike" baseline="0" dirty="0">
                          <a:effectLst/>
                        </a:rPr>
                        <a:t>Participants</a:t>
                      </a:r>
                      <a:endParaRPr lang="en-US" sz="1600" b="1" i="0" u="none" strike="noStrike" dirty="0">
                        <a:solidFill>
                          <a:schemeClr val="bg1"/>
                        </a:solidFill>
                        <a:effectLst/>
                        <a:latin typeface="Arial" panose="020B0604020202020204" pitchFamily="34" charset="0"/>
                      </a:endParaRPr>
                    </a:p>
                  </a:txBody>
                  <a:tcPr marL="8532" marR="8532" marT="8532" marB="0" anchor="ctr">
                    <a:solidFill>
                      <a:schemeClr val="accent6">
                        <a:lumMod val="20000"/>
                        <a:lumOff val="80000"/>
                      </a:schemeClr>
                    </a:solidFill>
                  </a:tcPr>
                </a:tc>
                <a:tc hMerge="1">
                  <a:txBody>
                    <a:bodyPr/>
                    <a:lstStyle/>
                    <a:p>
                      <a:pPr algn="just" fontAlgn="b"/>
                      <a:endParaRPr lang="en-US" sz="1600" b="0" i="0" u="none" strike="noStrike" dirty="0">
                        <a:solidFill>
                          <a:srgbClr val="000000"/>
                        </a:solidFill>
                        <a:effectLst/>
                        <a:latin typeface="Arial" panose="020B0604020202020204" pitchFamily="34" charset="0"/>
                      </a:endParaRPr>
                    </a:p>
                  </a:txBody>
                  <a:tcPr marL="8532" marR="8532" marT="8532" marB="0" anchor="b">
                    <a:solidFill>
                      <a:srgbClr val="92D050"/>
                    </a:solidFill>
                  </a:tcPr>
                </a:tc>
                <a:tc>
                  <a:txBody>
                    <a:bodyPr/>
                    <a:lstStyle/>
                    <a:p>
                      <a:pPr algn="ctr" fontAlgn="t"/>
                      <a:r>
                        <a:rPr lang="en-US" sz="1300" b="1" u="none" strike="noStrike" dirty="0">
                          <a:solidFill>
                            <a:schemeClr val="tx1"/>
                          </a:solidFill>
                          <a:effectLst/>
                        </a:rPr>
                        <a:t>INR</a:t>
                      </a:r>
                      <a:r>
                        <a:rPr lang="en-US" sz="1300" b="1" u="none" strike="noStrike" baseline="0" dirty="0">
                          <a:solidFill>
                            <a:schemeClr val="tx1"/>
                          </a:solidFill>
                          <a:effectLst/>
                        </a:rPr>
                        <a:t> </a:t>
                      </a:r>
                      <a:r>
                        <a:rPr lang="en-US" sz="1300" b="1" u="none" strike="noStrike" baseline="0" dirty="0" smtClean="0">
                          <a:solidFill>
                            <a:schemeClr val="tx1"/>
                          </a:solidFill>
                          <a:effectLst/>
                        </a:rPr>
                        <a:t>1,61,160</a:t>
                      </a:r>
                      <a:endParaRPr lang="en-US" sz="1300" b="1" u="none" strike="noStrike" dirty="0">
                        <a:solidFill>
                          <a:schemeClr val="tx1"/>
                        </a:solidFill>
                        <a:effectLst/>
                      </a:endParaRPr>
                    </a:p>
                  </a:txBody>
                  <a:tcPr marL="8532" marR="8532" marT="8532" marB="0" anchor="ctr">
                    <a:solidFill>
                      <a:schemeClr val="accent6">
                        <a:lumMod val="20000"/>
                        <a:lumOff val="80000"/>
                      </a:schemeClr>
                    </a:solidFill>
                  </a:tcPr>
                </a:tc>
                <a:extLst>
                  <a:ext uri="{0D108BD9-81ED-4DB2-BD59-A6C34878D82A}">
                    <a16:rowId xmlns:a16="http://schemas.microsoft.com/office/drawing/2014/main" xmlns="" val="10008"/>
                  </a:ext>
                </a:extLst>
              </a:tr>
              <a:tr h="449727">
                <a:tc gridSpan="2">
                  <a:txBody>
                    <a:bodyPr/>
                    <a:lstStyle/>
                    <a:p>
                      <a:pPr algn="ctr" fontAlgn="t"/>
                      <a:r>
                        <a:rPr lang="en-US" sz="1300" b="1" u="none" strike="noStrike" kern="1200" dirty="0">
                          <a:effectLst/>
                        </a:rPr>
                        <a:t>Cost per participant</a:t>
                      </a:r>
                      <a:endParaRPr lang="en-US" sz="1300" b="1" u="none" strike="noStrike" kern="1200" dirty="0">
                        <a:solidFill>
                          <a:schemeClr val="bg1"/>
                        </a:solidFill>
                        <a:effectLst/>
                        <a:latin typeface="+mn-lt"/>
                        <a:ea typeface="+mn-ea"/>
                        <a:cs typeface="+mn-cs"/>
                      </a:endParaRPr>
                    </a:p>
                  </a:txBody>
                  <a:tcPr marL="8532" marR="8532" marT="8532" marB="0" anchor="ctr">
                    <a:solidFill>
                      <a:schemeClr val="accent6">
                        <a:lumMod val="20000"/>
                        <a:lumOff val="80000"/>
                      </a:schemeClr>
                    </a:solidFill>
                  </a:tcPr>
                </a:tc>
                <a:tc hMerge="1">
                  <a:txBody>
                    <a:bodyPr/>
                    <a:lstStyle/>
                    <a:p>
                      <a:endParaRPr lang="en-US"/>
                    </a:p>
                  </a:txBody>
                  <a:tcPr/>
                </a:tc>
                <a:tc>
                  <a:txBody>
                    <a:bodyPr/>
                    <a:lstStyle/>
                    <a:p>
                      <a:pPr algn="ctr" fontAlgn="t"/>
                      <a:r>
                        <a:rPr lang="en-US" sz="1300" b="1" u="none" strike="noStrike" dirty="0">
                          <a:effectLst/>
                        </a:rPr>
                        <a:t>INR </a:t>
                      </a:r>
                      <a:r>
                        <a:rPr lang="en-US" sz="1300" b="1" u="none" strike="noStrike" dirty="0" smtClean="0">
                          <a:effectLst/>
                        </a:rPr>
                        <a:t>13,430</a:t>
                      </a:r>
                      <a:endParaRPr lang="en-US" sz="1300" b="1" u="none" strike="noStrike" dirty="0">
                        <a:solidFill>
                          <a:schemeClr val="bg1"/>
                        </a:solidFill>
                        <a:effectLst/>
                      </a:endParaRPr>
                    </a:p>
                  </a:txBody>
                  <a:tcPr marL="8532" marR="8532" marT="8532" marB="0" anchor="ctr">
                    <a:solidFill>
                      <a:schemeClr val="accent6">
                        <a:lumMod val="20000"/>
                        <a:lumOff val="80000"/>
                      </a:schemeClr>
                    </a:solidFill>
                  </a:tcPr>
                </a:tc>
                <a:extLst>
                  <a:ext uri="{0D108BD9-81ED-4DB2-BD59-A6C34878D82A}">
                    <a16:rowId xmlns:a16="http://schemas.microsoft.com/office/drawing/2014/main" xmlns="" val="2876472215"/>
                  </a:ext>
                </a:extLst>
              </a:tr>
            </a:tbl>
          </a:graphicData>
        </a:graphic>
      </p:graphicFrame>
      <p:sp>
        <p:nvSpPr>
          <p:cNvPr id="4" name="Slide Number Placeholder 3"/>
          <p:cNvSpPr>
            <a:spLocks noGrp="1"/>
          </p:cNvSpPr>
          <p:nvPr>
            <p:ph type="sldNum" sz="quarter" idx="12"/>
          </p:nvPr>
        </p:nvSpPr>
        <p:spPr/>
        <p:txBody>
          <a:bodyPr/>
          <a:lstStyle/>
          <a:p>
            <a:fld id="{2431384F-D4C8-42AC-8756-D72A2598FDF3}" type="slidenum">
              <a:rPr lang="en-IN" smtClean="0"/>
              <a:pPr/>
              <a:t>8</a:t>
            </a:fld>
            <a:endParaRPr lang="en-IN" dirty="0"/>
          </a:p>
        </p:txBody>
      </p:sp>
    </p:spTree>
    <p:extLst>
      <p:ext uri="{BB962C8B-B14F-4D97-AF65-F5344CB8AC3E}">
        <p14:creationId xmlns:p14="http://schemas.microsoft.com/office/powerpoint/2010/main" xmlns="" val="4238984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4621"/>
            <a:ext cx="12192000" cy="66222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p:nvSpPr>
        <p:spPr>
          <a:xfrm>
            <a:off x="342565" y="85656"/>
            <a:ext cx="4179542" cy="461665"/>
          </a:xfrm>
          <a:prstGeom prst="rect">
            <a:avLst/>
          </a:prstGeom>
          <a:noFill/>
        </p:spPr>
        <p:txBody>
          <a:bodyPr wrap="none" rtlCol="0">
            <a:spAutoFit/>
          </a:bodyPr>
          <a:lstStyle/>
          <a:p>
            <a:r>
              <a:rPr lang="en-IN" sz="2400" dirty="0"/>
              <a:t>Commercial Terms &amp; Conditions</a:t>
            </a:r>
          </a:p>
        </p:txBody>
      </p:sp>
      <p:sp>
        <p:nvSpPr>
          <p:cNvPr id="5" name="TextBox 4"/>
          <p:cNvSpPr txBox="1"/>
          <p:nvPr/>
        </p:nvSpPr>
        <p:spPr>
          <a:xfrm>
            <a:off x="547490" y="1598470"/>
            <a:ext cx="10389452" cy="3252172"/>
          </a:xfrm>
          <a:prstGeom prst="rect">
            <a:avLst/>
          </a:prstGeom>
          <a:noFill/>
        </p:spPr>
        <p:txBody>
          <a:bodyPr wrap="square" rtlCol="0">
            <a:spAutoFit/>
          </a:bodyPr>
          <a:lstStyle/>
          <a:p>
            <a:pPr marL="266700" indent="-266700">
              <a:spcAft>
                <a:spcPts val="200"/>
              </a:spcAft>
              <a:buFont typeface="Arial" panose="020B0604020202020204" pitchFamily="34" charset="0"/>
              <a:buChar char="•"/>
              <a:defRPr/>
            </a:pPr>
            <a:r>
              <a:rPr lang="en-US" sz="1600" dirty="0"/>
              <a:t>Client is responsible for providing venue, conference facilities, AV equipment.</a:t>
            </a:r>
          </a:p>
          <a:p>
            <a:pPr marL="266700" indent="-266700">
              <a:spcAft>
                <a:spcPts val="200"/>
              </a:spcAft>
              <a:buFont typeface="Arial" panose="020B0604020202020204" pitchFamily="34" charset="0"/>
              <a:buChar char="•"/>
              <a:defRPr/>
            </a:pPr>
            <a:r>
              <a:rPr lang="en-US" sz="1600" dirty="0"/>
              <a:t>Travel outside Delhi NCR - Air, stay &amp; airport/ venue cab transfers to be taken care by the client. </a:t>
            </a:r>
          </a:p>
          <a:p>
            <a:pPr marL="266700" indent="-266700">
              <a:spcAft>
                <a:spcPts val="200"/>
              </a:spcAft>
              <a:buFont typeface="Arial" panose="020B0604020202020204" pitchFamily="34" charset="0"/>
              <a:buChar char="•"/>
              <a:defRPr/>
            </a:pPr>
            <a:r>
              <a:rPr lang="en-US" sz="1600" dirty="0"/>
              <a:t>Travel inside Delhi NCR - at Rest 12.00 Per Km.</a:t>
            </a:r>
          </a:p>
          <a:p>
            <a:pPr marL="266700" indent="-266700">
              <a:spcAft>
                <a:spcPts val="200"/>
              </a:spcAft>
              <a:buFont typeface="Arial" panose="020B0604020202020204" pitchFamily="34" charset="0"/>
              <a:buChar char="•"/>
              <a:defRPr/>
            </a:pPr>
            <a:r>
              <a:rPr lang="en-US" sz="1600" dirty="0"/>
              <a:t>Not inclusive of applicable taxes (GST applicable at 18%). </a:t>
            </a:r>
          </a:p>
          <a:p>
            <a:pPr marL="266700" indent="-266700">
              <a:spcAft>
                <a:spcPts val="200"/>
              </a:spcAft>
              <a:buFont typeface="Arial" panose="020B0604020202020204" pitchFamily="34" charset="0"/>
              <a:buChar char="•"/>
              <a:defRPr/>
            </a:pPr>
            <a:r>
              <a:rPr lang="en-US" sz="1600" dirty="0"/>
              <a:t>A commercial contract will be signed before the execution of the project. </a:t>
            </a:r>
          </a:p>
          <a:p>
            <a:pPr marL="266700" indent="-266700">
              <a:spcAft>
                <a:spcPts val="200"/>
              </a:spcAft>
              <a:buFont typeface="Arial" panose="020B0604020202020204" pitchFamily="34" charset="0"/>
              <a:buChar char="•"/>
              <a:defRPr/>
            </a:pPr>
            <a:r>
              <a:rPr lang="en-US" sz="1600" dirty="0"/>
              <a:t>50% of cancellation fee will be charged on any cancellation or postponements that occur within 3 to 20 working days of the confirmed date of delivery. </a:t>
            </a:r>
          </a:p>
          <a:p>
            <a:pPr marL="266700" indent="-266700">
              <a:spcAft>
                <a:spcPts val="200"/>
              </a:spcAft>
              <a:buFont typeface="Arial" panose="020B0604020202020204" pitchFamily="34" charset="0"/>
              <a:buChar char="•"/>
              <a:defRPr/>
            </a:pPr>
            <a:r>
              <a:rPr lang="en-US" sz="1600" dirty="0"/>
              <a:t>100% of cancellation fee will be charged on any cancellation or postponements that occur within 0 to 2 working days of the confirmed date of delivery.</a:t>
            </a:r>
          </a:p>
          <a:p>
            <a:pPr marL="266700" indent="-266700">
              <a:spcAft>
                <a:spcPts val="200"/>
              </a:spcAft>
              <a:buFont typeface="Arial" panose="020B0604020202020204" pitchFamily="34" charset="0"/>
              <a:buChar char="•"/>
              <a:defRPr/>
            </a:pPr>
            <a:r>
              <a:rPr lang="en-US" sz="1600" dirty="0"/>
              <a:t>The above commercials are valid till the 31</a:t>
            </a:r>
            <a:r>
              <a:rPr lang="en-US" sz="1600" baseline="30000" dirty="0"/>
              <a:t>st</a:t>
            </a:r>
            <a:r>
              <a:rPr lang="en-US" sz="1600" dirty="0"/>
              <a:t> March 2018</a:t>
            </a:r>
          </a:p>
          <a:p>
            <a:pPr marL="266700" indent="-266700">
              <a:spcAft>
                <a:spcPts val="200"/>
              </a:spcAft>
              <a:buFont typeface="Arial" panose="020B0604020202020204" pitchFamily="34" charset="0"/>
              <a:buChar char="•"/>
              <a:defRPr/>
            </a:pPr>
            <a:r>
              <a:rPr lang="en-US" sz="1600" dirty="0"/>
              <a:t>Contracts, legal &amp; accounting paperwork (including billing &amp; payments) will be in the name of “Life Strategies Humancare Pvt. Ltd.”  </a:t>
            </a:r>
          </a:p>
        </p:txBody>
      </p:sp>
      <p:sp>
        <p:nvSpPr>
          <p:cNvPr id="2" name="Slide Number Placeholder 1"/>
          <p:cNvSpPr>
            <a:spLocks noGrp="1"/>
          </p:cNvSpPr>
          <p:nvPr>
            <p:ph type="sldNum" sz="quarter" idx="12"/>
          </p:nvPr>
        </p:nvSpPr>
        <p:spPr/>
        <p:txBody>
          <a:bodyPr/>
          <a:lstStyle/>
          <a:p>
            <a:fld id="{2431384F-D4C8-42AC-8756-D72A2598FDF3}" type="slidenum">
              <a:rPr lang="en-IN" smtClean="0"/>
              <a:pPr/>
              <a:t>9</a:t>
            </a:fld>
            <a:endParaRPr lang="en-IN" dirty="0"/>
          </a:p>
        </p:txBody>
      </p:sp>
    </p:spTree>
    <p:extLst>
      <p:ext uri="{BB962C8B-B14F-4D97-AF65-F5344CB8AC3E}">
        <p14:creationId xmlns:p14="http://schemas.microsoft.com/office/powerpoint/2010/main" xmlns="" val="779100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5982</TotalTime>
  <Words>1654</Words>
  <Application>Microsoft Office PowerPoint</Application>
  <PresentationFormat>Custom</PresentationFormat>
  <Paragraphs>212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vineeth@maynardleigh.in</dc:creator>
  <cp:lastModifiedBy>MAC</cp:lastModifiedBy>
  <cp:revision>89</cp:revision>
  <dcterms:created xsi:type="dcterms:W3CDTF">2017-04-28T12:49:47Z</dcterms:created>
  <dcterms:modified xsi:type="dcterms:W3CDTF">2017-08-09T12:21:07Z</dcterms:modified>
</cp:coreProperties>
</file>