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B58611-5553-48FF-8473-7B6862827DF7}" type="doc">
      <dgm:prSet loTypeId="urn:microsoft.com/office/officeart/2005/8/layout/cycle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3D7B720-09DF-4DF8-8482-1EBC0F495637}" type="pres">
      <dgm:prSet presAssocID="{5FB58611-5553-48FF-8473-7B6862827DF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CCB24BC-67D9-4BD4-80CD-C3DABEF6752E}" type="pres">
      <dgm:prSet presAssocID="{5FB58611-5553-48FF-8473-7B6862827DF7}" presName="cycle" presStyleCnt="0"/>
      <dgm:spPr/>
    </dgm:pt>
  </dgm:ptLst>
  <dgm:cxnLst>
    <dgm:cxn modelId="{5789C9F6-94EF-45A4-9D83-5CEFEAA9EB05}" type="presOf" srcId="{5FB58611-5553-48FF-8473-7B6862827DF7}" destId="{B3D7B720-09DF-4DF8-8482-1EBC0F495637}" srcOrd="0" destOrd="0" presId="urn:microsoft.com/office/officeart/2005/8/layout/cycle3"/>
    <dgm:cxn modelId="{76123701-FF49-4FD1-9C89-4B67407F7EFA}" type="presParOf" srcId="{B3D7B720-09DF-4DF8-8482-1EBC0F495637}" destId="{7CCB24BC-67D9-4BD4-80CD-C3DABEF6752E}" srcOrd="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05AC1-7B2C-4101-9D82-D1370DAAA611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5281C-3A97-4912-BF42-1046D2E2CD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78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Title presentation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  <a:endParaRPr lang="en-GB" noProof="0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199"/>
              <a:endParaRPr lang="fr-FR">
                <a:solidFill>
                  <a:srgbClr val="232323"/>
                </a:solidFill>
              </a:endParaRPr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199"/>
              <a:endParaRPr lang="fr-FR">
                <a:solidFill>
                  <a:srgbClr val="232323"/>
                </a:solidFill>
              </a:endParaRPr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99"/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99"/>
            <a:r>
              <a:rPr lang="fr-FR" sz="1200" dirty="0" err="1">
                <a:solidFill>
                  <a:srgbClr val="CF022B"/>
                </a:solidFill>
              </a:rPr>
              <a:t>Delivering</a:t>
            </a:r>
            <a:r>
              <a:rPr lang="fr-FR" sz="1200" dirty="0">
                <a:solidFill>
                  <a:srgbClr val="CF022B"/>
                </a:solidFill>
              </a:rPr>
              <a:t> Transformation. Together.</a:t>
            </a:r>
          </a:p>
        </p:txBody>
      </p:sp>
    </p:spTree>
    <p:extLst>
      <p:ext uri="{BB962C8B-B14F-4D97-AF65-F5344CB8AC3E}">
        <p14:creationId xmlns:p14="http://schemas.microsoft.com/office/powerpoint/2010/main" val="3896843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indent="-266700" defTabSz="914199">
              <a:spcBef>
                <a:spcPts val="1234"/>
              </a:spcBef>
              <a:buSzPct val="70000"/>
              <a:buFontTx/>
              <a:buBlip>
                <a:blip r:embed="rId2"/>
              </a:buBlip>
            </a:pPr>
            <a:endParaRPr lang="en-GB" sz="2400">
              <a:solidFill>
                <a:srgbClr val="232323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indent="-266700" defTabSz="914199">
              <a:spcBef>
                <a:spcPts val="1234"/>
              </a:spcBef>
              <a:buSzPct val="70000"/>
              <a:buFontTx/>
              <a:buBlip>
                <a:blip r:embed="rId2"/>
              </a:buBlip>
            </a:pPr>
            <a:endParaRPr lang="en-GB" sz="2400">
              <a:solidFill>
                <a:srgbClr val="232323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indent="-266700" defTabSz="914199">
              <a:spcBef>
                <a:spcPts val="1234"/>
              </a:spcBef>
              <a:buSzPct val="70000"/>
              <a:buFontTx/>
              <a:buBlip>
                <a:blip r:embed="rId2"/>
              </a:buBlip>
            </a:pPr>
            <a:endParaRPr lang="en-GB" sz="2400">
              <a:solidFill>
                <a:srgbClr val="232323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indent="-266700" defTabSz="914199">
              <a:spcBef>
                <a:spcPts val="1234"/>
              </a:spcBef>
              <a:buSzPct val="70000"/>
              <a:buFontTx/>
              <a:buBlip>
                <a:blip r:embed="rId2"/>
              </a:buBlip>
            </a:pPr>
            <a:endParaRPr lang="en-GB" sz="2400">
              <a:solidFill>
                <a:srgbClr val="232323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 hasCustomPrompt="1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 hasCustomPrompt="1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 hasCustomPrompt="1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</p:txBody>
      </p:sp>
    </p:spTree>
    <p:extLst>
      <p:ext uri="{BB962C8B-B14F-4D97-AF65-F5344CB8AC3E}">
        <p14:creationId xmlns:p14="http://schemas.microsoft.com/office/powerpoint/2010/main" val="1741897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indent="-266700" defTabSz="914199">
              <a:spcBef>
                <a:spcPts val="1234"/>
              </a:spcBef>
              <a:buSzPct val="70000"/>
              <a:buFontTx/>
              <a:buBlip>
                <a:blip r:embed="rId2"/>
              </a:buBlip>
            </a:pPr>
            <a:endParaRPr lang="en-GB" sz="2400">
              <a:solidFill>
                <a:srgbClr val="232323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indent="-266700" defTabSz="914199">
              <a:spcBef>
                <a:spcPts val="1234"/>
              </a:spcBef>
              <a:buSzPct val="70000"/>
              <a:buFontTx/>
              <a:buBlip>
                <a:blip r:embed="rId2"/>
              </a:buBlip>
            </a:pPr>
            <a:endParaRPr lang="en-GB" sz="2400">
              <a:solidFill>
                <a:srgbClr val="232323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indent="-266700" defTabSz="914199">
              <a:spcBef>
                <a:spcPts val="1234"/>
              </a:spcBef>
              <a:buSzPct val="70000"/>
              <a:buFontTx/>
              <a:buBlip>
                <a:blip r:embed="rId2"/>
              </a:buBlip>
            </a:pPr>
            <a:endParaRPr lang="en-GB" sz="2400">
              <a:solidFill>
                <a:srgbClr val="232323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 smtClean="0"/>
              <a:t>Text level one</a:t>
            </a:r>
          </a:p>
          <a:p>
            <a:pPr lvl="1"/>
            <a:r>
              <a:rPr lang="en-GB" dirty="0" smtClean="0"/>
              <a:t>Text level two</a:t>
            </a:r>
          </a:p>
          <a:p>
            <a:pPr lvl="2"/>
            <a:r>
              <a:rPr lang="en-GB" dirty="0" smtClean="0"/>
              <a:t>Text level three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 hasCustomPrompt="1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en-GB" dirty="0" smtClean="0"/>
              <a:t>Text level one</a:t>
            </a:r>
          </a:p>
          <a:p>
            <a:pPr lvl="1"/>
            <a:r>
              <a:rPr lang="en-GB" dirty="0" smtClean="0"/>
              <a:t>Text level two</a:t>
            </a:r>
          </a:p>
          <a:p>
            <a:pPr lvl="2"/>
            <a:r>
              <a:rPr lang="en-GB" dirty="0" smtClean="0"/>
              <a:t>Text level three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 hasCustomPrompt="1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 smtClean="0"/>
              <a:t>Text level one</a:t>
            </a:r>
          </a:p>
          <a:p>
            <a:pPr lvl="1"/>
            <a:r>
              <a:rPr lang="en-GB" dirty="0" smtClean="0"/>
              <a:t>Text level two</a:t>
            </a:r>
          </a:p>
          <a:p>
            <a:pPr lvl="2"/>
            <a:r>
              <a:rPr lang="en-GB" dirty="0" smtClean="0"/>
              <a:t>Text level three</a:t>
            </a:r>
          </a:p>
        </p:txBody>
      </p:sp>
    </p:spTree>
    <p:extLst>
      <p:ext uri="{BB962C8B-B14F-4D97-AF65-F5344CB8AC3E}">
        <p14:creationId xmlns:p14="http://schemas.microsoft.com/office/powerpoint/2010/main" val="2874693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indent="-266700" defTabSz="914199">
              <a:spcBef>
                <a:spcPts val="1234"/>
              </a:spcBef>
              <a:buSzPct val="70000"/>
              <a:buFontTx/>
              <a:buBlip>
                <a:blip r:embed="rId2"/>
              </a:buBlip>
            </a:pPr>
            <a:endParaRPr lang="en-GB" sz="2400">
              <a:solidFill>
                <a:srgbClr val="232323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 smtClean="0"/>
              <a:t>Text level one</a:t>
            </a:r>
          </a:p>
          <a:p>
            <a:pPr lvl="1"/>
            <a:r>
              <a:rPr lang="en-GB" dirty="0" smtClean="0"/>
              <a:t>Text level two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indent="-266700" defTabSz="914199">
              <a:spcBef>
                <a:spcPts val="1234"/>
              </a:spcBef>
              <a:buSzPct val="70000"/>
              <a:buFontTx/>
              <a:buBlip>
                <a:blip r:embed="rId2"/>
              </a:buBlip>
            </a:pPr>
            <a:endParaRPr lang="en-GB" sz="2400">
              <a:solidFill>
                <a:srgbClr val="232323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indent="-266700" defTabSz="914199">
              <a:spcBef>
                <a:spcPts val="1234"/>
              </a:spcBef>
              <a:buSzPct val="70000"/>
              <a:buFontTx/>
              <a:buBlip>
                <a:blip r:embed="rId2"/>
              </a:buBlip>
            </a:pPr>
            <a:endParaRPr lang="en-GB" sz="2400">
              <a:solidFill>
                <a:srgbClr val="232323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 hasCustomPrompt="1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 smtClean="0"/>
              <a:t>Text level one</a:t>
            </a:r>
          </a:p>
          <a:p>
            <a:pPr lvl="1"/>
            <a:r>
              <a:rPr lang="en-GB" dirty="0" smtClean="0"/>
              <a:t>Text level two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 hasCustomPrompt="1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 smtClean="0"/>
              <a:t>Text level one</a:t>
            </a:r>
          </a:p>
          <a:p>
            <a:pPr lvl="1"/>
            <a:r>
              <a:rPr lang="en-GB" dirty="0" smtClean="0"/>
              <a:t>Text level two</a:t>
            </a:r>
          </a:p>
        </p:txBody>
      </p:sp>
    </p:spTree>
    <p:extLst>
      <p:ext uri="{BB962C8B-B14F-4D97-AF65-F5344CB8AC3E}">
        <p14:creationId xmlns:p14="http://schemas.microsoft.com/office/powerpoint/2010/main" val="666370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80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99"/>
            <a:endParaRPr lang="en-GB">
              <a:solidFill>
                <a:srgbClr val="FFFFFF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49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199"/>
              <a:endParaRPr lang="fr-FR">
                <a:solidFill>
                  <a:srgbClr val="232323"/>
                </a:solidFill>
              </a:endParaRPr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199"/>
              <a:endParaRPr lang="fr-FR">
                <a:solidFill>
                  <a:srgbClr val="232323"/>
                </a:solidFill>
              </a:endParaRPr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199"/>
            <a:endParaRPr lang="fr-FR">
              <a:solidFill>
                <a:srgbClr val="232323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99"/>
            <a:r>
              <a:rPr lang="it-IT" sz="2800" dirty="0">
                <a:solidFill>
                  <a:srgbClr val="FFFFFF"/>
                </a:solidFill>
              </a:rPr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3882092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199"/>
              <a:endParaRPr lang="fr-FR">
                <a:solidFill>
                  <a:srgbClr val="232323"/>
                </a:solidFill>
              </a:endParaRPr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199"/>
              <a:endParaRPr lang="fr-FR">
                <a:solidFill>
                  <a:srgbClr val="232323"/>
                </a:solidFill>
              </a:endParaRPr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199"/>
            <a:endParaRPr lang="fr-FR">
              <a:solidFill>
                <a:srgbClr val="232323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852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5852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170655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8" y="1484313"/>
            <a:ext cx="8088511" cy="44649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2" name="Espace réservé du titre 1"/>
          <p:cNvSpPr>
            <a:spLocks noGrp="1"/>
          </p:cNvSpPr>
          <p:nvPr>
            <p:ph type="title"/>
          </p:nvPr>
        </p:nvSpPr>
        <p:spPr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7238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Title presentation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  <a:endParaRPr lang="en-GB" noProof="0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199"/>
              <a:endParaRPr lang="fr-FR">
                <a:solidFill>
                  <a:srgbClr val="232323"/>
                </a:solidFill>
              </a:endParaRPr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199"/>
              <a:endParaRPr lang="fr-FR">
                <a:solidFill>
                  <a:srgbClr val="232323"/>
                </a:solidFill>
              </a:endParaRPr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99"/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99"/>
            <a:r>
              <a:rPr lang="fr-FR" sz="1200" dirty="0" err="1">
                <a:solidFill>
                  <a:srgbClr val="CF022B"/>
                </a:solidFill>
              </a:rPr>
              <a:t>Delivering</a:t>
            </a:r>
            <a:r>
              <a:rPr lang="fr-FR" sz="1200" dirty="0">
                <a:solidFill>
                  <a:srgbClr val="CF022B"/>
                </a:solidFill>
              </a:rPr>
              <a:t> Transformation. Together.</a:t>
            </a:r>
          </a:p>
        </p:txBody>
      </p:sp>
    </p:spTree>
    <p:extLst>
      <p:ext uri="{BB962C8B-B14F-4D97-AF65-F5344CB8AC3E}">
        <p14:creationId xmlns:p14="http://schemas.microsoft.com/office/powerpoint/2010/main" val="1814477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Title presentation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  <a:endParaRPr lang="en-GB" noProof="0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199"/>
              <a:endParaRPr lang="fr-FR">
                <a:solidFill>
                  <a:srgbClr val="232323"/>
                </a:solidFill>
              </a:endParaRPr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199"/>
              <a:endParaRPr lang="fr-FR">
                <a:solidFill>
                  <a:srgbClr val="232323"/>
                </a:solidFill>
              </a:endParaRPr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99"/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99"/>
            <a:r>
              <a:rPr lang="fr-FR" sz="1200" dirty="0" err="1">
                <a:solidFill>
                  <a:srgbClr val="CF022B"/>
                </a:solidFill>
              </a:rPr>
              <a:t>Delivering</a:t>
            </a:r>
            <a:r>
              <a:rPr lang="fr-FR" sz="1200" dirty="0">
                <a:solidFill>
                  <a:srgbClr val="CF022B"/>
                </a:solidFill>
              </a:rPr>
              <a:t> Transformation. Together.</a:t>
            </a:r>
          </a:p>
        </p:txBody>
      </p:sp>
    </p:spTree>
    <p:extLst>
      <p:ext uri="{BB962C8B-B14F-4D97-AF65-F5344CB8AC3E}">
        <p14:creationId xmlns:p14="http://schemas.microsoft.com/office/powerpoint/2010/main" val="3008114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 hasCustomPrompt="1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  <a:p>
            <a:pPr lvl="2"/>
            <a:r>
              <a:rPr lang="en-GB" noProof="0" dirty="0" smtClean="0"/>
              <a:t>Text level three</a:t>
            </a:r>
          </a:p>
        </p:txBody>
      </p:sp>
    </p:spTree>
    <p:extLst>
      <p:ext uri="{BB962C8B-B14F-4D97-AF65-F5344CB8AC3E}">
        <p14:creationId xmlns:p14="http://schemas.microsoft.com/office/powerpoint/2010/main" val="3191687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199"/>
              <a:endParaRPr lang="fr-FR">
                <a:solidFill>
                  <a:srgbClr val="232323"/>
                </a:solidFill>
              </a:endParaRPr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199"/>
              <a:endParaRPr lang="fr-FR">
                <a:solidFill>
                  <a:srgbClr val="232323"/>
                </a:solidFill>
              </a:endParaRPr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199"/>
            <a:endParaRPr lang="fr-FR">
              <a:solidFill>
                <a:srgbClr val="232323"/>
              </a:solidFill>
            </a:endParaRP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r>
              <a:rPr lang="en-GB" noProof="0" dirty="0" smtClean="0"/>
              <a:t>Chapter title</a:t>
            </a:r>
          </a:p>
          <a:p>
            <a:pPr lvl="1"/>
            <a:r>
              <a:rPr lang="en-GB" noProof="0" dirty="0" smtClean="0"/>
              <a:t>Chapter title in bold 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99"/>
            <a:r>
              <a:rPr lang="it-IT" sz="2800" dirty="0">
                <a:solidFill>
                  <a:srgbClr val="FFFFFF"/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120766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en-GB" dirty="0" smtClean="0"/>
              <a:t>Click on the icon to insert a picture</a:t>
            </a:r>
          </a:p>
          <a:p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199"/>
              <a:endParaRPr lang="fr-FR">
                <a:solidFill>
                  <a:srgbClr val="232323"/>
                </a:solidFill>
              </a:endParaRPr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199"/>
              <a:endParaRPr lang="fr-FR">
                <a:solidFill>
                  <a:srgbClr val="232323"/>
                </a:solidFill>
              </a:endParaRPr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551884" y="4218559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Title presentation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  <a:endParaRPr lang="en-GB" noProof="0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20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  <a:p>
            <a:pPr lvl="2"/>
            <a:r>
              <a:rPr lang="en-GB" noProof="0" dirty="0" smtClean="0"/>
              <a:t>Text level three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en-GB" noProof="0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2843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 hasCustomPrompt="1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  <a:p>
            <a:pPr lvl="2"/>
            <a:r>
              <a:rPr lang="en-GB" noProof="0" dirty="0" smtClean="0"/>
              <a:t>Text level three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  <a:p>
            <a:pPr lvl="2"/>
            <a:r>
              <a:rPr lang="en-GB" noProof="0" dirty="0" smtClean="0"/>
              <a:t>Text level three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9182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rectangula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  <a:p>
            <a:pPr lvl="2"/>
            <a:r>
              <a:rPr lang="en-GB" noProof="0" dirty="0" smtClean="0"/>
              <a:t>Text level three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on the icon to insert a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002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pPr defTabSz="914199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pPr defTabSz="914199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pPr defTabSz="914199"/>
            <a:fld id="{AF43E6FD-AB27-4108-A2FC-346BB5F75E3F}" type="slidenum">
              <a:rPr lang="fr-FR" smtClean="0"/>
              <a:pPr defTabSz="914199"/>
              <a:t>‹#›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99"/>
            <a:endParaRPr lang="en-GB">
              <a:solidFill>
                <a:srgbClr val="FFFFFF"/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  <a:p>
            <a:pPr lvl="2"/>
            <a:r>
              <a:rPr lang="en-GB" noProof="0" dirty="0" smtClean="0"/>
              <a:t>Text level three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6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22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Sopra </a:t>
            </a:r>
            <a:r>
              <a:rPr lang="en-US" dirty="0" err="1"/>
              <a:t>steria</a:t>
            </a:r>
            <a:r>
              <a:rPr lang="en-US" dirty="0"/>
              <a:t> values</a:t>
            </a:r>
            <a:endParaRPr lang="en-GB" dirty="0"/>
          </a:p>
        </p:txBody>
      </p:sp>
      <p:sp>
        <p:nvSpPr>
          <p:cNvPr id="5" name="Ellipse 15"/>
          <p:cNvSpPr/>
          <p:nvPr/>
        </p:nvSpPr>
        <p:spPr>
          <a:xfrm>
            <a:off x="2269311" y="1518692"/>
            <a:ext cx="4731539" cy="4424413"/>
          </a:xfrm>
          <a:prstGeom prst="ellipse">
            <a:avLst/>
          </a:prstGeom>
          <a:gradFill flip="none" rotWithShape="1">
            <a:gsLst>
              <a:gs pos="46000">
                <a:schemeClr val="bg1"/>
              </a:gs>
              <a:gs pos="75000">
                <a:schemeClr val="tx1">
                  <a:lumMod val="10000"/>
                  <a:lumOff val="9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99"/>
            <a:endParaRPr lang="en-GB" dirty="0">
              <a:solidFill>
                <a:srgbClr val="FFFFFF"/>
              </a:solidFill>
            </a:endParaRPr>
          </a:p>
        </p:txBody>
      </p:sp>
      <p:grpSp>
        <p:nvGrpSpPr>
          <p:cNvPr id="6" name="Groupe 16"/>
          <p:cNvGrpSpPr/>
          <p:nvPr/>
        </p:nvGrpSpPr>
        <p:grpSpPr>
          <a:xfrm>
            <a:off x="1085850" y="1334146"/>
            <a:ext cx="7211144" cy="4952354"/>
            <a:chOff x="1303167" y="1372246"/>
            <a:chExt cx="6365177" cy="4433018"/>
          </a:xfrm>
        </p:grpSpPr>
        <p:graphicFrame>
          <p:nvGraphicFramePr>
            <p:cNvPr id="7" name="Diagramme 17"/>
            <p:cNvGraphicFramePr/>
            <p:nvPr/>
          </p:nvGraphicFramePr>
          <p:xfrm>
            <a:off x="1572344" y="1557962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8" name="Rectangle à coins arrondis 19"/>
            <p:cNvSpPr/>
            <p:nvPr/>
          </p:nvSpPr>
          <p:spPr bwMode="auto">
            <a:xfrm>
              <a:off x="3369477" y="1372246"/>
              <a:ext cx="1900052" cy="7200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chemeClr val="tx1">
                  <a:alpha val="35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120650" h="88900"/>
              <a:bevelB w="88900" h="3175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99"/>
              <a:r>
                <a:rPr lang="en-GB" b="1" dirty="0">
                  <a:solidFill>
                    <a:srgbClr val="FFFFFF"/>
                  </a:solidFill>
                </a:rPr>
                <a:t>Customer Focus</a:t>
              </a:r>
            </a:p>
          </p:txBody>
        </p:sp>
        <p:sp>
          <p:nvSpPr>
            <p:cNvPr id="9" name="Rectangle à coins arrondis 20"/>
            <p:cNvSpPr/>
            <p:nvPr/>
          </p:nvSpPr>
          <p:spPr bwMode="auto">
            <a:xfrm>
              <a:off x="5459536" y="2425191"/>
              <a:ext cx="1900052" cy="7200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chemeClr val="tx1">
                  <a:alpha val="35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120650" h="88900"/>
              <a:bevelB w="88900" h="3175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99"/>
              <a:r>
                <a:rPr lang="en-GB" b="1" dirty="0">
                  <a:solidFill>
                    <a:srgbClr val="FFFFFF"/>
                  </a:solidFill>
                </a:rPr>
                <a:t>Professional Excellence</a:t>
              </a:r>
            </a:p>
          </p:txBody>
        </p:sp>
        <p:sp>
          <p:nvSpPr>
            <p:cNvPr id="10" name="Rectangle à coins arrondis 21"/>
            <p:cNvSpPr/>
            <p:nvPr/>
          </p:nvSpPr>
          <p:spPr bwMode="auto">
            <a:xfrm>
              <a:off x="5459536" y="4040236"/>
              <a:ext cx="1900052" cy="7200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chemeClr val="tx1">
                  <a:alpha val="35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120650" h="88900"/>
              <a:bevelB w="88900" h="3175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99"/>
              <a:r>
                <a:rPr lang="en-GB" b="1" dirty="0">
                  <a:solidFill>
                    <a:srgbClr val="FFFFFF"/>
                  </a:solidFill>
                </a:rPr>
                <a:t>Respect For Others</a:t>
              </a:r>
            </a:p>
          </p:txBody>
        </p:sp>
        <p:sp>
          <p:nvSpPr>
            <p:cNvPr id="11" name="Rectangle à coins arrondis 22"/>
            <p:cNvSpPr/>
            <p:nvPr/>
          </p:nvSpPr>
          <p:spPr bwMode="auto">
            <a:xfrm>
              <a:off x="3369477" y="5085264"/>
              <a:ext cx="1900052" cy="7200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chemeClr val="tx1">
                  <a:alpha val="35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120650" h="88900"/>
              <a:bevelB w="88900" h="3175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99"/>
              <a:r>
                <a:rPr lang="en-GB" b="1" dirty="0">
                  <a:solidFill>
                    <a:srgbClr val="FFFFFF"/>
                  </a:solidFill>
                </a:rPr>
                <a:t>Team Spirit</a:t>
              </a:r>
            </a:p>
          </p:txBody>
        </p:sp>
        <p:sp>
          <p:nvSpPr>
            <p:cNvPr id="12" name="Rectangle à coins arrondis 23"/>
            <p:cNvSpPr/>
            <p:nvPr/>
          </p:nvSpPr>
          <p:spPr bwMode="auto">
            <a:xfrm>
              <a:off x="1303167" y="4040236"/>
              <a:ext cx="1900052" cy="7200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chemeClr val="tx1">
                  <a:alpha val="35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120650" h="88900"/>
              <a:bevelB w="88900" h="3175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99"/>
              <a:r>
                <a:rPr lang="en-GB" b="1" dirty="0">
                  <a:solidFill>
                    <a:srgbClr val="FFFFFF"/>
                  </a:solidFill>
                </a:rPr>
                <a:t>Willingness to Act Positively</a:t>
              </a:r>
            </a:p>
          </p:txBody>
        </p:sp>
        <p:sp>
          <p:nvSpPr>
            <p:cNvPr id="13" name="Rectangle à coins arrondis 24"/>
            <p:cNvSpPr/>
            <p:nvPr/>
          </p:nvSpPr>
          <p:spPr bwMode="auto">
            <a:xfrm>
              <a:off x="1303167" y="2425191"/>
              <a:ext cx="1900052" cy="7200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chemeClr val="tx1">
                  <a:alpha val="35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120650" h="88900"/>
              <a:bevelB w="88900" h="3175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99"/>
              <a:r>
                <a:rPr lang="en-GB" b="1" dirty="0">
                  <a:solidFill>
                    <a:srgbClr val="FFFFFF"/>
                  </a:solidFill>
                </a:rPr>
                <a:t>Openness And Curiosity</a:t>
              </a:r>
            </a:p>
          </p:txBody>
        </p:sp>
      </p:grpSp>
      <p:pic>
        <p:nvPicPr>
          <p:cNvPr id="14" name="Imag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607654" y="3076129"/>
            <a:ext cx="1960762" cy="1434624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86500"/>
            <a:ext cx="5334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402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_Template_SopraSteria_Consulting_SopraHR_v2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19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EN_Template_SopraSteria_Consulting_SopraHR_v2</vt:lpstr>
      <vt:lpstr>Sopra steria values</vt:lpstr>
    </vt:vector>
  </TitlesOfParts>
  <Company>Sopra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resources</dc:title>
  <dc:creator>dphutela</dc:creator>
  <cp:lastModifiedBy>akaul</cp:lastModifiedBy>
  <cp:revision>3</cp:revision>
  <dcterms:created xsi:type="dcterms:W3CDTF">2016-11-10T12:30:22Z</dcterms:created>
  <dcterms:modified xsi:type="dcterms:W3CDTF">2016-11-16T06:54:30Z</dcterms:modified>
</cp:coreProperties>
</file>