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8" r:id="rId2"/>
    <p:sldId id="327" r:id="rId3"/>
    <p:sldId id="256" r:id="rId4"/>
    <p:sldId id="257" r:id="rId5"/>
    <p:sldId id="269" r:id="rId6"/>
    <p:sldId id="258" r:id="rId7"/>
    <p:sldId id="268" r:id="rId8"/>
    <p:sldId id="259" r:id="rId9"/>
    <p:sldId id="261" r:id="rId10"/>
    <p:sldId id="279" r:id="rId11"/>
    <p:sldId id="287" r:id="rId12"/>
    <p:sldId id="288" r:id="rId13"/>
    <p:sldId id="329" r:id="rId14"/>
    <p:sldId id="289" r:id="rId15"/>
    <p:sldId id="330" r:id="rId16"/>
    <p:sldId id="292" r:id="rId17"/>
    <p:sldId id="293" r:id="rId18"/>
    <p:sldId id="297" r:id="rId19"/>
    <p:sldId id="298" r:id="rId20"/>
    <p:sldId id="296" r:id="rId21"/>
    <p:sldId id="294" r:id="rId22"/>
    <p:sldId id="280" r:id="rId23"/>
    <p:sldId id="281" r:id="rId24"/>
    <p:sldId id="304" r:id="rId25"/>
    <p:sldId id="303" r:id="rId26"/>
    <p:sldId id="305" r:id="rId27"/>
    <p:sldId id="306" r:id="rId28"/>
    <p:sldId id="307" r:id="rId29"/>
    <p:sldId id="308" r:id="rId30"/>
    <p:sldId id="315" r:id="rId31"/>
    <p:sldId id="309" r:id="rId32"/>
    <p:sldId id="313" r:id="rId33"/>
    <p:sldId id="310" r:id="rId34"/>
    <p:sldId id="311" r:id="rId35"/>
    <p:sldId id="312" r:id="rId36"/>
    <p:sldId id="314" r:id="rId37"/>
    <p:sldId id="316" r:id="rId38"/>
    <p:sldId id="317" r:id="rId39"/>
    <p:sldId id="318" r:id="rId40"/>
    <p:sldId id="319" r:id="rId41"/>
    <p:sldId id="320" r:id="rId42"/>
    <p:sldId id="321" r:id="rId43"/>
    <p:sldId id="322" r:id="rId44"/>
    <p:sldId id="323" r:id="rId45"/>
    <p:sldId id="324" r:id="rId46"/>
    <p:sldId id="325" r:id="rId47"/>
    <p:sldId id="262" r:id="rId48"/>
    <p:sldId id="263" r:id="rId49"/>
    <p:sldId id="264" r:id="rId50"/>
    <p:sldId id="265" r:id="rId51"/>
    <p:sldId id="334" r:id="rId52"/>
    <p:sldId id="331" r:id="rId53"/>
    <p:sldId id="266" r:id="rId54"/>
    <p:sldId id="270" r:id="rId55"/>
    <p:sldId id="274"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684" y="1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85750"/>
            <a:ext cx="7215238" cy="4616648"/>
          </a:xfrm>
          <a:prstGeom prst="rect">
            <a:avLst/>
          </a:prstGeom>
        </p:spPr>
        <p:txBody>
          <a:bodyPr wrap="square">
            <a:spAutoFit/>
          </a:bodyPr>
          <a:lstStyle/>
          <a:p>
            <a:r>
              <a:rPr lang="en-US" sz="1400">
                <a:latin typeface="Consolas" pitchFamily="49" charset="0"/>
              </a:rPr>
              <a:t>#include &lt;stdio.h&gt;</a:t>
            </a:r>
          </a:p>
          <a:p>
            <a:r>
              <a:rPr lang="en-US" sz="1400">
                <a:latin typeface="Consolas" pitchFamily="49" charset="0"/>
              </a:rPr>
              <a:t>#include &lt;stdlib.h&gt;</a:t>
            </a:r>
          </a:p>
          <a:p>
            <a:r>
              <a:rPr lang="en-US" sz="1400">
                <a:latin typeface="Consolas" pitchFamily="49" charset="0"/>
              </a:rPr>
              <a:t>#include &lt;time.h&gt;</a:t>
            </a:r>
          </a:p>
          <a:p>
            <a:r>
              <a:rPr lang="en-US" sz="1400">
                <a:latin typeface="Consolas" pitchFamily="49" charset="0"/>
              </a:rPr>
              <a:t>#define MAX 1000</a:t>
            </a:r>
          </a:p>
          <a:p>
            <a:r>
              <a:rPr lang="en-US" sz="1400">
                <a:solidFill>
                  <a:srgbClr val="00B050"/>
                </a:solidFill>
                <a:latin typeface="Consolas" pitchFamily="49" charset="0"/>
              </a:rPr>
              <a:t>int </a:t>
            </a:r>
            <a:r>
              <a:rPr lang="sr-Latn-RS" sz="1400">
                <a:solidFill>
                  <a:srgbClr val="00B050"/>
                </a:solidFill>
                <a:latin typeface="Consolas" pitchFamily="49" charset="0"/>
              </a:rPr>
              <a:t>poredi</a:t>
            </a:r>
            <a:r>
              <a:rPr lang="en-US" sz="1400">
                <a:solidFill>
                  <a:srgbClr val="00B050"/>
                </a:solidFill>
                <a:latin typeface="Consolas" pitchFamily="49" charset="0"/>
              </a:rPr>
              <a:t>(const void *a, const void *b){</a:t>
            </a:r>
          </a:p>
          <a:p>
            <a:r>
              <a:rPr lang="en-US" sz="1400">
                <a:solidFill>
                  <a:srgbClr val="00B050"/>
                </a:solidFill>
                <a:latin typeface="Consolas" pitchFamily="49" charset="0"/>
              </a:rPr>
              <a:t>   </a:t>
            </a:r>
            <a:r>
              <a:rPr lang="sr-Cyrl-RS" sz="1400">
                <a:solidFill>
                  <a:srgbClr val="00B050"/>
                </a:solidFill>
                <a:latin typeface="Consolas" pitchFamily="49" charset="0"/>
              </a:rPr>
              <a:t> </a:t>
            </a:r>
            <a:r>
              <a:rPr lang="en-US" sz="1400">
                <a:solidFill>
                  <a:srgbClr val="00B050"/>
                </a:solidFill>
                <a:latin typeface="Consolas" pitchFamily="49" charset="0"/>
              </a:rPr>
              <a:t>return *((int *)a) - *((int *)b);}</a:t>
            </a:r>
          </a:p>
          <a:p>
            <a:r>
              <a:rPr lang="en-US" sz="1400">
                <a:latin typeface="Consolas" pitchFamily="49" charset="0"/>
              </a:rPr>
              <a:t>int main(){</a:t>
            </a:r>
          </a:p>
          <a:p>
            <a:r>
              <a:rPr lang="sr-Cyrl-RS" sz="1400">
                <a:latin typeface="Consolas" pitchFamily="49" charset="0"/>
              </a:rPr>
              <a:t>    </a:t>
            </a:r>
            <a:r>
              <a:rPr lang="en-US" sz="1400">
                <a:latin typeface="Consolas" pitchFamily="49" charset="0"/>
              </a:rPr>
              <a:t>int n, i, x;</a:t>
            </a:r>
          </a:p>
          <a:p>
            <a:r>
              <a:rPr lang="sr-Cyrl-RS" sz="1400">
                <a:latin typeface="Consolas" pitchFamily="49" charset="0"/>
              </a:rPr>
              <a:t>    </a:t>
            </a:r>
            <a:r>
              <a:rPr lang="en-US" sz="1400">
                <a:latin typeface="Consolas" pitchFamily="49" charset="0"/>
              </a:rPr>
              <a:t>int a[MAX], *p;</a:t>
            </a:r>
          </a:p>
          <a:p>
            <a:r>
              <a:rPr lang="sr-Cyrl-RS" sz="1400">
                <a:solidFill>
                  <a:srgbClr val="002060"/>
                </a:solidFill>
                <a:latin typeface="Consolas" pitchFamily="49" charset="0"/>
              </a:rPr>
              <a:t>    </a:t>
            </a:r>
            <a:r>
              <a:rPr lang="en-US" sz="1400">
                <a:solidFill>
                  <a:srgbClr val="002060"/>
                </a:solidFill>
                <a:latin typeface="Consolas" pitchFamily="49" charset="0"/>
              </a:rPr>
              <a:t>srand(time(NULL));</a:t>
            </a:r>
          </a:p>
          <a:p>
            <a:r>
              <a:rPr lang="sr-Cyrl-RS" sz="1400">
                <a:latin typeface="Consolas" pitchFamily="49" charset="0"/>
              </a:rPr>
              <a:t>    </a:t>
            </a:r>
            <a:r>
              <a:rPr lang="en-US" sz="1400">
                <a:latin typeface="Consolas" pitchFamily="49" charset="0"/>
              </a:rPr>
              <a:t>printf("Uneti dimenziju niza: "); scanf("%d", &amp;n);</a:t>
            </a:r>
          </a:p>
          <a:p>
            <a:r>
              <a:rPr lang="sr-Cyrl-RS" sz="1400">
                <a:latin typeface="Consolas" pitchFamily="49" charset="0"/>
              </a:rPr>
              <a:t>    </a:t>
            </a:r>
            <a:r>
              <a:rPr lang="en-US" sz="1400">
                <a:latin typeface="Consolas" pitchFamily="49" charset="0"/>
              </a:rPr>
              <a:t>for(i = 0; i &lt; n; i++) a[i] = </a:t>
            </a:r>
            <a:r>
              <a:rPr lang="en-US" sz="1400">
                <a:solidFill>
                  <a:srgbClr val="002060"/>
                </a:solidFill>
                <a:latin typeface="Consolas" pitchFamily="49" charset="0"/>
              </a:rPr>
              <a:t>rand() % 100;</a:t>
            </a:r>
          </a:p>
          <a:p>
            <a:r>
              <a:rPr lang="sr-Cyrl-RS" sz="1400">
                <a:latin typeface="Consolas" pitchFamily="49" charset="0"/>
              </a:rPr>
              <a:t>    </a:t>
            </a:r>
            <a:r>
              <a:rPr lang="en-US" sz="1400">
                <a:latin typeface="Consolas" pitchFamily="49" charset="0"/>
              </a:rPr>
              <a:t>for(i = 0; i &lt; n; i++) printf("%d ", a[i]);</a:t>
            </a:r>
          </a:p>
          <a:p>
            <a:r>
              <a:rPr lang="en-US" sz="1400">
                <a:latin typeface="Consolas" pitchFamily="49" charset="0"/>
              </a:rPr>
              <a:t>   </a:t>
            </a:r>
            <a:r>
              <a:rPr lang="sr-Cyrl-RS" sz="1400">
                <a:latin typeface="Consolas" pitchFamily="49" charset="0"/>
              </a:rPr>
              <a:t> </a:t>
            </a:r>
            <a:r>
              <a:rPr lang="en-US" sz="1400">
                <a:solidFill>
                  <a:srgbClr val="FF0000"/>
                </a:solidFill>
                <a:latin typeface="Consolas" pitchFamily="49" charset="0"/>
              </a:rPr>
              <a:t>qsort(a, n, sizeof(int), &amp;</a:t>
            </a:r>
            <a:r>
              <a:rPr lang="sr-Latn-RS" sz="1400">
                <a:solidFill>
                  <a:srgbClr val="FF0000"/>
                </a:solidFill>
                <a:latin typeface="Consolas" pitchFamily="49" charset="0"/>
              </a:rPr>
              <a:t>poredi</a:t>
            </a:r>
            <a:r>
              <a:rPr lang="en-US" sz="1400">
                <a:solidFill>
                  <a:srgbClr val="FF0000"/>
                </a:solidFill>
                <a:latin typeface="Consolas" pitchFamily="49" charset="0"/>
              </a:rPr>
              <a:t>);</a:t>
            </a:r>
          </a:p>
          <a:p>
            <a:r>
              <a:rPr lang="sr-Cyrl-RS" sz="1400">
                <a:latin typeface="Consolas" pitchFamily="49" charset="0"/>
              </a:rPr>
              <a:t>    </a:t>
            </a:r>
            <a:r>
              <a:rPr lang="en-US" sz="1400">
                <a:latin typeface="Consolas" pitchFamily="49" charset="0"/>
              </a:rPr>
              <a:t>printf("\nSortirani niz:\n");</a:t>
            </a:r>
          </a:p>
          <a:p>
            <a:r>
              <a:rPr lang="sr-Cyrl-RS" sz="1400">
                <a:latin typeface="Consolas" pitchFamily="49" charset="0"/>
              </a:rPr>
              <a:t>    </a:t>
            </a:r>
            <a:r>
              <a:rPr lang="en-US" sz="1400">
                <a:latin typeface="Consolas" pitchFamily="49" charset="0"/>
              </a:rPr>
              <a:t>for(i = 0; i &lt; n; i++) printf("%d ", a[i]);  putchar('\n');</a:t>
            </a:r>
          </a:p>
          <a:p>
            <a:r>
              <a:rPr lang="en-US" sz="1400">
                <a:latin typeface="Consolas" pitchFamily="49" charset="0"/>
              </a:rPr>
              <a:t> </a:t>
            </a:r>
            <a:r>
              <a:rPr lang="sr-Cyrl-RS" sz="1400">
                <a:latin typeface="Consolas" pitchFamily="49" charset="0"/>
              </a:rPr>
              <a:t>   </a:t>
            </a:r>
            <a:r>
              <a:rPr lang="en-US" sz="1400">
                <a:latin typeface="Consolas" pitchFamily="49" charset="0"/>
              </a:rPr>
              <a:t>printf("Uneti trazeni broj: ");    scanf("%d", &amp;x);</a:t>
            </a:r>
          </a:p>
          <a:p>
            <a:r>
              <a:rPr lang="en-US" sz="1400">
                <a:latin typeface="Consolas" pitchFamily="49" charset="0"/>
              </a:rPr>
              <a:t>   </a:t>
            </a:r>
            <a:r>
              <a:rPr lang="sr-Cyrl-RS" sz="1400">
                <a:latin typeface="Consolas" pitchFamily="49" charset="0"/>
              </a:rPr>
              <a:t> </a:t>
            </a:r>
            <a:r>
              <a:rPr lang="en-US" sz="1400">
                <a:solidFill>
                  <a:srgbClr val="FF0000"/>
                </a:solidFill>
                <a:latin typeface="Consolas" pitchFamily="49" charset="0"/>
              </a:rPr>
              <a:t>p = bsearch(&amp;x, a, n, sizeof(int), &amp;</a:t>
            </a:r>
            <a:r>
              <a:rPr lang="sr-Latn-RS" sz="1400">
                <a:solidFill>
                  <a:srgbClr val="FF0000"/>
                </a:solidFill>
                <a:latin typeface="Consolas" pitchFamily="49" charset="0"/>
              </a:rPr>
              <a:t>poredi</a:t>
            </a:r>
            <a:r>
              <a:rPr lang="en-US" sz="1400">
                <a:solidFill>
                  <a:srgbClr val="FF0000"/>
                </a:solidFill>
                <a:latin typeface="Consolas" pitchFamily="49" charset="0"/>
              </a:rPr>
              <a:t>);</a:t>
            </a:r>
          </a:p>
          <a:p>
            <a:r>
              <a:rPr lang="en-US" sz="1400">
                <a:latin typeface="Consolas" pitchFamily="49" charset="0"/>
              </a:rPr>
              <a:t>   </a:t>
            </a:r>
            <a:r>
              <a:rPr lang="sr-Cyrl-RS" sz="1400">
                <a:latin typeface="Consolas" pitchFamily="49" charset="0"/>
              </a:rPr>
              <a:t> </a:t>
            </a:r>
            <a:r>
              <a:rPr lang="en-US" sz="1400">
                <a:latin typeface="Consolas" pitchFamily="49" charset="0"/>
              </a:rPr>
              <a:t>if(p != NULL) printf("Element %d je na poz. %d\n", *p, p - a);</a:t>
            </a:r>
          </a:p>
          <a:p>
            <a:r>
              <a:rPr lang="en-US" sz="1400">
                <a:latin typeface="Consolas" pitchFamily="49" charset="0"/>
              </a:rPr>
              <a:t>   </a:t>
            </a:r>
            <a:r>
              <a:rPr lang="sr-Cyrl-RS" sz="1400">
                <a:latin typeface="Consolas" pitchFamily="49" charset="0"/>
              </a:rPr>
              <a:t> </a:t>
            </a:r>
            <a:r>
              <a:rPr lang="en-US" sz="1400">
                <a:latin typeface="Consolas" pitchFamily="49" charset="0"/>
              </a:rPr>
              <a:t>else printf("Element nije pronadjen u nizu\n");</a:t>
            </a:r>
          </a:p>
          <a:p>
            <a:r>
              <a:rPr lang="en-US" sz="1400">
                <a:latin typeface="Consolas" pitchFamily="49" charset="0"/>
              </a:rPr>
              <a:t>   </a:t>
            </a:r>
            <a:r>
              <a:rPr lang="sr-Cyrl-RS" sz="1400">
                <a:latin typeface="Consolas" pitchFamily="49" charset="0"/>
              </a:rPr>
              <a:t> </a:t>
            </a:r>
            <a:r>
              <a:rPr lang="en-US" sz="1400">
                <a:latin typeface="Consolas" pitchFamily="49" charset="0"/>
              </a:rPr>
              <a:t>return 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276350"/>
            <a:ext cx="6019800" cy="3539430"/>
          </a:xfrm>
          <a:prstGeom prst="rect">
            <a:avLst/>
          </a:prstGeom>
        </p:spPr>
        <p:txBody>
          <a:bodyPr wrap="square">
            <a:spAutoFit/>
          </a:bodyPr>
          <a:lstStyle/>
          <a:p>
            <a:pPr fontAlgn="base"/>
            <a:r>
              <a:rPr lang="sr-Cyrl-CS" sz="2800">
                <a:latin typeface="Consolas" pitchFamily="49" charset="0"/>
              </a:rPr>
              <a:t>Египатски разломак</a:t>
            </a:r>
            <a:endParaRPr lang="en-US" sz="2800">
              <a:latin typeface="Consolas" pitchFamily="49" charset="0"/>
            </a:endParaRPr>
          </a:p>
          <a:p>
            <a:pPr fontAlgn="base"/>
            <a:r>
              <a:rPr lang="sr-Cyrl-RS" sz="2800">
                <a:latin typeface="Consolas" pitchFamily="49" charset="0"/>
              </a:rPr>
              <a:t> Избор активности</a:t>
            </a:r>
            <a:endParaRPr lang="en-US" sz="2800">
              <a:latin typeface="Consolas" pitchFamily="49" charset="0"/>
            </a:endParaRPr>
          </a:p>
          <a:p>
            <a:pPr fontAlgn="base"/>
            <a:r>
              <a:rPr lang="sr-Cyrl-RS" sz="2800">
                <a:latin typeface="Consolas" pitchFamily="49" charset="0"/>
              </a:rPr>
              <a:t>  Избор посла</a:t>
            </a:r>
            <a:endParaRPr lang="en-US" sz="2800">
              <a:latin typeface="Consolas" pitchFamily="49" charset="0"/>
            </a:endParaRPr>
          </a:p>
          <a:p>
            <a:pPr fontAlgn="base"/>
            <a:r>
              <a:rPr lang="sr-Cyrl-CS" sz="2800">
                <a:latin typeface="Consolas" pitchFamily="49" charset="0"/>
              </a:rPr>
              <a:t>   </a:t>
            </a:r>
            <a:r>
              <a:rPr lang="sr-Cyrl-RS" sz="2800">
                <a:latin typeface="Consolas" pitchFamily="49" charset="0"/>
              </a:rPr>
              <a:t>Жандар - лопов</a:t>
            </a:r>
            <a:endParaRPr lang="en-US" sz="2800">
              <a:latin typeface="Consolas" pitchFamily="49" charset="0"/>
            </a:endParaRPr>
          </a:p>
          <a:p>
            <a:pPr fontAlgn="base"/>
            <a:r>
              <a:rPr lang="sr-Cyrl-CS" sz="2800">
                <a:latin typeface="Consolas" pitchFamily="49" charset="0"/>
              </a:rPr>
              <a:t>     Балансиране заграде</a:t>
            </a:r>
          </a:p>
          <a:p>
            <a:pPr fontAlgn="base"/>
            <a:r>
              <a:rPr lang="sr-Cyrl-CS" sz="2800">
                <a:latin typeface="Consolas" pitchFamily="49" charset="0"/>
              </a:rPr>
              <a:t>      Попуњавање полица</a:t>
            </a:r>
            <a:endParaRPr lang="en-US" sz="2800">
              <a:latin typeface="Consolas" pitchFamily="49" charset="0"/>
            </a:endParaRPr>
          </a:p>
          <a:p>
            <a:pPr fontAlgn="base"/>
            <a:r>
              <a:rPr lang="sr-Cyrl-RS" sz="2800">
                <a:latin typeface="Consolas" pitchFamily="49" charset="0"/>
              </a:rPr>
              <a:t>       Мишје рупе</a:t>
            </a:r>
          </a:p>
          <a:p>
            <a:pPr fontAlgn="base"/>
            <a:r>
              <a:rPr lang="sr-Cyrl-CS" sz="2800">
                <a:latin typeface="Consolas" pitchFamily="49" charset="0"/>
              </a:rPr>
              <a:t>        </a:t>
            </a:r>
            <a:r>
              <a:rPr lang="sr-Cyrl-CS" sz="2800" i="1">
                <a:latin typeface="Consolas" pitchFamily="49" charset="0"/>
              </a:rPr>
              <a:t>Хофманов код</a:t>
            </a:r>
            <a:endParaRPr lang="en-US" sz="2800" i="1">
              <a:latin typeface="Consolas" pitchFamily="49" charset="0"/>
            </a:endParaRPr>
          </a:p>
        </p:txBody>
      </p:sp>
      <p:sp>
        <p:nvSpPr>
          <p:cNvPr id="3" name="Rectangle 2"/>
          <p:cNvSpPr/>
          <p:nvPr/>
        </p:nvSpPr>
        <p:spPr>
          <a:xfrm>
            <a:off x="2057400" y="361950"/>
            <a:ext cx="4522392" cy="523220"/>
          </a:xfrm>
          <a:prstGeom prst="rect">
            <a:avLst/>
          </a:prstGeom>
        </p:spPr>
        <p:txBody>
          <a:bodyPr wrap="none">
            <a:spAutoFit/>
          </a:bodyPr>
          <a:lstStyle/>
          <a:p>
            <a:pPr fontAlgn="base"/>
            <a:r>
              <a:rPr lang="sr-Cyrl-RS" sz="2800" b="1">
                <a:latin typeface="Consolas" pitchFamily="49" charset="0"/>
              </a:rPr>
              <a:t>Стандардни алгоритми</a:t>
            </a:r>
            <a:r>
              <a:rPr lang="en-US" sz="2800" b="1">
                <a:latin typeface="Consolas" pitchFamily="49" charset="0"/>
              </a:rPr>
              <a:t> :</a:t>
            </a:r>
            <a:endParaRPr lang="en-US" sz="2800">
              <a:latin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61950"/>
            <a:ext cx="4325223" cy="523220"/>
          </a:xfrm>
          <a:prstGeom prst="rect">
            <a:avLst/>
          </a:prstGeom>
        </p:spPr>
        <p:txBody>
          <a:bodyPr wrap="none">
            <a:spAutoFit/>
          </a:bodyPr>
          <a:lstStyle/>
          <a:p>
            <a:pPr fontAlgn="base"/>
            <a:r>
              <a:rPr lang="sr-Latn-RS" sz="2800">
                <a:latin typeface="Consolas" pitchFamily="49" charset="0"/>
              </a:rPr>
              <a:t>2. </a:t>
            </a:r>
            <a:r>
              <a:rPr lang="sr-Cyrl-CS" sz="2800">
                <a:latin typeface="Consolas" pitchFamily="49" charset="0"/>
              </a:rPr>
              <a:t>Египатски разломак</a:t>
            </a:r>
            <a:endParaRPr lang="en-US" sz="2800">
              <a:latin typeface="Consolas" pitchFamily="49" charset="0"/>
            </a:endParaRPr>
          </a:p>
        </p:txBody>
      </p:sp>
      <p:sp>
        <p:nvSpPr>
          <p:cNvPr id="3" name="Rectangle 2"/>
          <p:cNvSpPr/>
          <p:nvPr/>
        </p:nvSpPr>
        <p:spPr>
          <a:xfrm>
            <a:off x="228600" y="1028701"/>
            <a:ext cx="8610600" cy="707886"/>
          </a:xfrm>
          <a:prstGeom prst="rect">
            <a:avLst/>
          </a:prstGeom>
        </p:spPr>
        <p:txBody>
          <a:bodyPr wrap="square">
            <a:spAutoFit/>
          </a:bodyPr>
          <a:lstStyle/>
          <a:p>
            <a:r>
              <a:rPr lang="ru-RU" sz="2000">
                <a:latin typeface="Consolas" pitchFamily="49" charset="0"/>
              </a:rPr>
              <a:t>представљање несводљивог разломка као суме јединичних</a:t>
            </a:r>
            <a:r>
              <a:rPr lang="sr-Latn-CS" sz="2000">
                <a:latin typeface="Consolas" pitchFamily="49" charset="0"/>
              </a:rPr>
              <a:t> </a:t>
            </a:r>
            <a:r>
              <a:rPr lang="sr-Latn-CS" sz="1400">
                <a:latin typeface="Consolas" pitchFamily="49" charset="0"/>
              </a:rPr>
              <a:t>(1/...)</a:t>
            </a:r>
            <a:r>
              <a:rPr lang="ru-RU" sz="1400">
                <a:latin typeface="Consolas" pitchFamily="49" charset="0"/>
              </a:rPr>
              <a:t> </a:t>
            </a:r>
            <a:r>
              <a:rPr lang="ru-RU" sz="2000">
                <a:latin typeface="Consolas" pitchFamily="49" charset="0"/>
              </a:rPr>
              <a:t>разломака,  нпр. 5/6 = 1/2 + 1/3</a:t>
            </a:r>
            <a:endParaRPr lang="en-US" sz="2000">
              <a:latin typeface="Consolas" pitchFamily="49" charset="0"/>
            </a:endParaRPr>
          </a:p>
        </p:txBody>
      </p:sp>
      <p:sp>
        <p:nvSpPr>
          <p:cNvPr id="4" name="Rectangle 3"/>
          <p:cNvSpPr/>
          <p:nvPr/>
        </p:nvSpPr>
        <p:spPr>
          <a:xfrm>
            <a:off x="304800" y="2571750"/>
            <a:ext cx="8610600" cy="1323439"/>
          </a:xfrm>
          <a:prstGeom prst="rect">
            <a:avLst/>
          </a:prstGeom>
        </p:spPr>
        <p:txBody>
          <a:bodyPr wrap="square">
            <a:spAutoFit/>
          </a:bodyPr>
          <a:lstStyle/>
          <a:p>
            <a:r>
              <a:rPr lang="sr-Cyrl-CS" sz="2000">
                <a:latin typeface="Consolas" pitchFamily="49" charset="0"/>
              </a:rPr>
              <a:t>За дати разломак </a:t>
            </a:r>
            <a:r>
              <a:rPr lang="sr-Latn-CS" sz="2000">
                <a:latin typeface="Consolas" pitchFamily="49" charset="0"/>
              </a:rPr>
              <a:t>br</a:t>
            </a:r>
            <a:r>
              <a:rPr lang="en-US" sz="2000">
                <a:latin typeface="Consolas" pitchFamily="49" charset="0"/>
              </a:rPr>
              <a:t>/</a:t>
            </a:r>
            <a:r>
              <a:rPr lang="sr-Latn-CS" sz="2000">
                <a:latin typeface="Consolas" pitchFamily="49" charset="0"/>
              </a:rPr>
              <a:t>im</a:t>
            </a:r>
            <a:r>
              <a:rPr lang="sr-Cyrl-CS" sz="2000">
                <a:latin typeface="Consolas" pitchFamily="49" charset="0"/>
              </a:rPr>
              <a:t>, где је</a:t>
            </a:r>
            <a:r>
              <a:rPr lang="en-US" sz="2000">
                <a:latin typeface="Consolas" pitchFamily="49" charset="0"/>
              </a:rPr>
              <a:t> </a:t>
            </a:r>
            <a:r>
              <a:rPr lang="sr-Latn-CS" sz="2000">
                <a:latin typeface="Consolas" pitchFamily="49" charset="0"/>
              </a:rPr>
              <a:t>im</a:t>
            </a:r>
            <a:r>
              <a:rPr lang="en-US" sz="2000">
                <a:latin typeface="Consolas" pitchFamily="49" charset="0"/>
              </a:rPr>
              <a:t> &gt; </a:t>
            </a:r>
            <a:r>
              <a:rPr lang="sr-Latn-CS" sz="2000">
                <a:latin typeface="Consolas" pitchFamily="49" charset="0"/>
              </a:rPr>
              <a:t>br</a:t>
            </a:r>
            <a:r>
              <a:rPr lang="en-US" sz="2000">
                <a:latin typeface="Consolas" pitchFamily="49" charset="0"/>
              </a:rPr>
              <a:t>, </a:t>
            </a:r>
            <a:r>
              <a:rPr lang="sr-Cyrl-CS" sz="2000">
                <a:latin typeface="Consolas" pitchFamily="49" charset="0"/>
              </a:rPr>
              <a:t>прво се одреди највећи јединични разломак, онда се рачуна преостали део.</a:t>
            </a:r>
          </a:p>
          <a:p>
            <a:r>
              <a:rPr lang="sr-Cyrl-CS" sz="2000">
                <a:latin typeface="Consolas" pitchFamily="49" charset="0"/>
              </a:rPr>
              <a:t>Нпр. </a:t>
            </a:r>
            <a:r>
              <a:rPr lang="en-US" sz="2000">
                <a:latin typeface="Consolas" pitchFamily="49" charset="0"/>
              </a:rPr>
              <a:t>6/14, </a:t>
            </a:r>
            <a:r>
              <a:rPr lang="sr-Cyrl-CS" sz="2000">
                <a:latin typeface="Consolas" pitchFamily="49" charset="0"/>
              </a:rPr>
              <a:t>подели се</a:t>
            </a:r>
            <a:r>
              <a:rPr lang="en-US" sz="2000">
                <a:latin typeface="Consolas" pitchFamily="49" charset="0"/>
              </a:rPr>
              <a:t> 14/6</a:t>
            </a:r>
            <a:r>
              <a:rPr lang="sr-Cyrl-CS" sz="2000">
                <a:latin typeface="Consolas" pitchFamily="49" charset="0"/>
              </a:rPr>
              <a:t> и заокружи на већи број</a:t>
            </a:r>
            <a:r>
              <a:rPr lang="en-US" sz="2000">
                <a:latin typeface="Consolas" pitchFamily="49" charset="0"/>
              </a:rPr>
              <a:t>, 3. </a:t>
            </a:r>
            <a:r>
              <a:rPr lang="sr-Cyrl-CS" sz="2000">
                <a:latin typeface="Consolas" pitchFamily="49" charset="0"/>
              </a:rPr>
              <a:t>Први разломак је 1</a:t>
            </a:r>
            <a:r>
              <a:rPr lang="en-US" sz="2000">
                <a:latin typeface="Consolas" pitchFamily="49" charset="0"/>
              </a:rPr>
              <a:t>/3,</a:t>
            </a:r>
            <a:r>
              <a:rPr lang="sr-Cyrl-CS" sz="2000">
                <a:latin typeface="Consolas" pitchFamily="49" charset="0"/>
              </a:rPr>
              <a:t> следећи за рачунање: </a:t>
            </a:r>
            <a:r>
              <a:rPr lang="en-US" sz="2000">
                <a:latin typeface="Consolas" pitchFamily="49" charset="0"/>
              </a:rPr>
              <a:t>6/14 – 1/3, </a:t>
            </a:r>
            <a:r>
              <a:rPr lang="sr-Cyrl-CS" sz="2000">
                <a:latin typeface="Consolas" pitchFamily="49" charset="0"/>
              </a:rPr>
              <a:t>тј. </a:t>
            </a:r>
            <a:r>
              <a:rPr lang="en-US" sz="2000">
                <a:latin typeface="Consolas" pitchFamily="49" charset="0"/>
              </a:rPr>
              <a:t>4/42.</a:t>
            </a:r>
          </a:p>
        </p:txBody>
      </p:sp>
      <p:sp>
        <p:nvSpPr>
          <p:cNvPr id="5" name="Rectangle 4"/>
          <p:cNvSpPr/>
          <p:nvPr/>
        </p:nvSpPr>
        <p:spPr>
          <a:xfrm>
            <a:off x="381000" y="4019550"/>
            <a:ext cx="8153400" cy="707886"/>
          </a:xfrm>
          <a:prstGeom prst="rect">
            <a:avLst/>
          </a:prstGeom>
        </p:spPr>
        <p:txBody>
          <a:bodyPr wrap="square">
            <a:spAutoFit/>
          </a:bodyPr>
          <a:lstStyle/>
          <a:p>
            <a:r>
              <a:rPr lang="sr-Cyrl-CS" sz="2000">
                <a:latin typeface="Consolas" pitchFamily="49" charset="0"/>
              </a:rPr>
              <a:t>Похлепни алгоритам функционише, јер је бројилац мањи од имениоца и нису дељиви. У задњем разломку је бројилац 1.</a:t>
            </a:r>
            <a:endParaRPr lang="en-US" sz="2000">
              <a:latin typeface="Consolas" pitchFamily="49" charset="0"/>
            </a:endParaRPr>
          </a:p>
        </p:txBody>
      </p:sp>
      <p:sp>
        <p:nvSpPr>
          <p:cNvPr id="5121" name="Rectangle 1"/>
          <p:cNvSpPr>
            <a:spLocks noChangeArrowheads="1"/>
          </p:cNvSpPr>
          <p:nvPr/>
        </p:nvSpPr>
        <p:spPr bwMode="auto">
          <a:xfrm>
            <a:off x="762000" y="1809750"/>
            <a:ext cx="3505200" cy="713636"/>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2/3 </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1/2 + 1/6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6/14 </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1/3 + 1/11 + 1/231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12/13 </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1/2 + 1/3 + 1/12 + 1/156</a:t>
            </a:r>
            <a:r>
              <a:rPr kumimoji="0" lang="en-US" sz="1000" b="0" i="0" u="none" strike="noStrike" cap="none" normalizeH="0" baseline="0">
                <a:ln>
                  <a:noFill/>
                </a:ln>
                <a:solidFill>
                  <a:schemeClr val="tx1"/>
                </a:solidFill>
                <a:effectLst/>
                <a:latin typeface="Consolas" pitchFamily="49" charset="0"/>
                <a:cs typeface="Arial" pitchFamily="34" charset="0"/>
              </a:rPr>
              <a:t> </a:t>
            </a:r>
            <a:endParaRPr kumimoji="0" lang="en-US" sz="2400" b="0" i="0" u="none" strike="noStrike" cap="none" normalizeH="0" baseline="0">
              <a:ln>
                <a:noFill/>
              </a:ln>
              <a:solidFill>
                <a:schemeClr val="tx1"/>
              </a:solidFill>
              <a:effectLst/>
              <a:latin typeface="Consolas" pitchFamily="49"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to="" calcmode="lin" valueType="num">
                                      <p:cBhvr>
                                        <p:cTn id="10"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209550"/>
            <a:ext cx="3413114" cy="461665"/>
          </a:xfrm>
          <a:prstGeom prst="rect">
            <a:avLst/>
          </a:prstGeom>
        </p:spPr>
        <p:txBody>
          <a:bodyPr wrap="none">
            <a:spAutoFit/>
          </a:bodyPr>
          <a:lstStyle/>
          <a:p>
            <a:pPr fontAlgn="base"/>
            <a:r>
              <a:rPr lang="sr-Latn-RS" sz="2400">
                <a:latin typeface="Consolas" pitchFamily="49" charset="0"/>
              </a:rPr>
              <a:t>3. </a:t>
            </a:r>
            <a:r>
              <a:rPr lang="sr-Cyrl-CS" sz="2400">
                <a:latin typeface="Consolas" pitchFamily="49" charset="0"/>
              </a:rPr>
              <a:t>Избор активности</a:t>
            </a:r>
            <a:endParaRPr lang="en-US" sz="2400">
              <a:latin typeface="Consolas" pitchFamily="49" charset="0"/>
            </a:endParaRPr>
          </a:p>
        </p:txBody>
      </p:sp>
      <p:sp>
        <p:nvSpPr>
          <p:cNvPr id="3" name="Rectangle 2"/>
          <p:cNvSpPr/>
          <p:nvPr/>
        </p:nvSpPr>
        <p:spPr>
          <a:xfrm>
            <a:off x="152400" y="742950"/>
            <a:ext cx="8382000" cy="584775"/>
          </a:xfrm>
          <a:prstGeom prst="rect">
            <a:avLst/>
          </a:prstGeom>
        </p:spPr>
        <p:txBody>
          <a:bodyPr wrap="square">
            <a:spAutoFit/>
          </a:bodyPr>
          <a:lstStyle/>
          <a:p>
            <a:r>
              <a:rPr lang="sr-Cyrl-CS" sz="1600">
                <a:latin typeface="Consolas" pitchFamily="49" charset="0"/>
              </a:rPr>
              <a:t>Дато је </a:t>
            </a:r>
            <a:r>
              <a:rPr lang="en-US" sz="1600">
                <a:latin typeface="Consolas" pitchFamily="49" charset="0"/>
              </a:rPr>
              <a:t>n </a:t>
            </a:r>
            <a:r>
              <a:rPr lang="sr-Cyrl-CS" sz="1600">
                <a:latin typeface="Consolas" pitchFamily="49" charset="0"/>
              </a:rPr>
              <a:t>активности са почетним и крајњим временима. Одреди највећи могући број активности ако се у једном тренутку извршава једна активност.</a:t>
            </a:r>
            <a:endParaRPr lang="en-US" sz="1600">
              <a:latin typeface="Consolas" pitchFamily="49" charset="0"/>
            </a:endParaRPr>
          </a:p>
        </p:txBody>
      </p:sp>
      <p:sp>
        <p:nvSpPr>
          <p:cNvPr id="4" name="Rectangle 3"/>
          <p:cNvSpPr/>
          <p:nvPr/>
        </p:nvSpPr>
        <p:spPr>
          <a:xfrm>
            <a:off x="152400" y="3028950"/>
            <a:ext cx="8305800" cy="2062103"/>
          </a:xfrm>
          <a:prstGeom prst="rect">
            <a:avLst/>
          </a:prstGeom>
        </p:spPr>
        <p:txBody>
          <a:bodyPr wrap="square">
            <a:spAutoFit/>
          </a:bodyPr>
          <a:lstStyle/>
          <a:p>
            <a:pPr fontAlgn="base"/>
            <a:r>
              <a:rPr lang="sr-Cyrl-CS" sz="1600">
                <a:latin typeface="Consolas" pitchFamily="49" charset="0"/>
              </a:rPr>
              <a:t>Изабери активност са најмањим крајњим временом </a:t>
            </a:r>
            <a:r>
              <a:rPr lang="sr-Cyrl-RS" sz="1600">
                <a:latin typeface="Consolas" pitchFamily="49" charset="0"/>
              </a:rPr>
              <a:t>д</a:t>
            </a:r>
            <a:r>
              <a:rPr lang="sr-Cyrl-CS" sz="1600">
                <a:latin typeface="Consolas" pitchFamily="49" charset="0"/>
              </a:rPr>
              <a:t>а је почетно време веће или једнако крајњем времену претходне активности. Активности се зато сортирају по крајњем времену.</a:t>
            </a:r>
            <a:endParaRPr lang="en-US" sz="1600">
              <a:latin typeface="Consolas" pitchFamily="49" charset="0"/>
            </a:endParaRPr>
          </a:p>
          <a:p>
            <a:pPr fontAlgn="base"/>
            <a:r>
              <a:rPr lang="en-US" sz="1600">
                <a:latin typeface="Consolas" pitchFamily="49" charset="0"/>
              </a:rPr>
              <a:t>1) </a:t>
            </a:r>
            <a:r>
              <a:rPr lang="sr-Cyrl-CS" sz="1600">
                <a:latin typeface="Consolas" pitchFamily="49" charset="0"/>
              </a:rPr>
              <a:t>Сортирај активности по крајњем времену</a:t>
            </a:r>
            <a:br>
              <a:rPr lang="en-US" sz="1600">
                <a:latin typeface="Consolas" pitchFamily="49" charset="0"/>
              </a:rPr>
            </a:br>
            <a:r>
              <a:rPr lang="en-US" sz="1600">
                <a:latin typeface="Consolas" pitchFamily="49" charset="0"/>
              </a:rPr>
              <a:t>2) </a:t>
            </a:r>
            <a:r>
              <a:rPr lang="sr-Cyrl-CS" sz="1600">
                <a:latin typeface="Consolas" pitchFamily="49" charset="0"/>
              </a:rPr>
              <a:t>Штампај прву активност.</a:t>
            </a:r>
            <a:br>
              <a:rPr lang="en-US" sz="1600">
                <a:latin typeface="Consolas" pitchFamily="49" charset="0"/>
              </a:rPr>
            </a:br>
            <a:r>
              <a:rPr lang="en-US" sz="1600">
                <a:latin typeface="Consolas" pitchFamily="49" charset="0"/>
              </a:rPr>
              <a:t>3) </a:t>
            </a:r>
            <a:r>
              <a:rPr lang="sr-Cyrl-CS" sz="1600">
                <a:latin typeface="Consolas" pitchFamily="49" charset="0"/>
              </a:rPr>
              <a:t>Са осталим сортираним активностима:</a:t>
            </a:r>
            <a:br>
              <a:rPr lang="en-US" sz="1600">
                <a:latin typeface="Consolas" pitchFamily="49" charset="0"/>
              </a:rPr>
            </a:br>
            <a:r>
              <a:rPr lang="sr-Cyrl-CS" sz="1600">
                <a:latin typeface="Consolas" pitchFamily="49" charset="0"/>
              </a:rPr>
              <a:t>   </a:t>
            </a:r>
            <a:r>
              <a:rPr lang="en-US" sz="1600">
                <a:latin typeface="Consolas" pitchFamily="49" charset="0"/>
              </a:rPr>
              <a:t>a) </a:t>
            </a:r>
            <a:r>
              <a:rPr lang="sr-Cyrl-CS" sz="1600">
                <a:latin typeface="Consolas" pitchFamily="49" charset="0"/>
              </a:rPr>
              <a:t>Ако је почетно време активности веће или једнако претходном крајњем времену, штампај.</a:t>
            </a:r>
            <a:endParaRPr lang="en-US" sz="1600">
              <a:latin typeface="Consolas" pitchFamily="49" charset="0"/>
            </a:endParaRPr>
          </a:p>
        </p:txBody>
      </p:sp>
      <p:sp>
        <p:nvSpPr>
          <p:cNvPr id="4097" name="Rectangle 1"/>
          <p:cNvSpPr>
            <a:spLocks noChangeArrowheads="1"/>
          </p:cNvSpPr>
          <p:nvPr/>
        </p:nvSpPr>
        <p:spPr bwMode="auto">
          <a:xfrm>
            <a:off x="304800" y="1352550"/>
            <a:ext cx="7086600" cy="646331"/>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400" b="1" i="0" u="none" strike="noStrike" cap="none" normalizeH="0" baseline="0">
                <a:ln>
                  <a:noFill/>
                </a:ln>
                <a:solidFill>
                  <a:schemeClr val="tx1"/>
                </a:solidFill>
                <a:effectLst/>
                <a:latin typeface="Consolas" pitchFamily="49" charset="0"/>
                <a:cs typeface="Arial" pitchFamily="34" charset="0"/>
              </a:rPr>
              <a:t>Пример</a:t>
            </a:r>
            <a:r>
              <a:rPr kumimoji="0" lang="en-US" sz="1400" b="1" i="0" u="none" strike="noStrike" cap="none" normalizeH="0" baseline="0">
                <a:ln>
                  <a:noFill/>
                </a:ln>
                <a:solidFill>
                  <a:schemeClr val="tx1"/>
                </a:solidFill>
                <a:effectLst/>
                <a:latin typeface="Consolas" pitchFamily="49" charset="0"/>
                <a:cs typeface="Arial" pitchFamily="34" charset="0"/>
              </a:rPr>
              <a:t> 1 :</a:t>
            </a:r>
            <a:r>
              <a:rPr kumimoji="0" lang="en-US" sz="1400" b="0" i="0" u="none" strike="noStrike" cap="none" normalizeH="0" baseline="0">
                <a:ln>
                  <a:noFill/>
                </a:ln>
                <a:solidFill>
                  <a:schemeClr val="tx1"/>
                </a:solidFill>
                <a:effectLst/>
                <a:latin typeface="Consolas" pitchFamily="49" charset="0"/>
                <a:cs typeface="Arial" pitchFamily="34" charset="0"/>
              </a:rPr>
              <a:t> 3 </a:t>
            </a:r>
            <a:r>
              <a:rPr kumimoji="0" lang="sr-Cyrl-CS" sz="1400" b="0" i="0" u="none" strike="noStrike" cap="none" normalizeH="0" baseline="0">
                <a:ln>
                  <a:noFill/>
                </a:ln>
                <a:solidFill>
                  <a:schemeClr val="tx1"/>
                </a:solidFill>
                <a:effectLst/>
                <a:latin typeface="Consolas" pitchFamily="49" charset="0"/>
                <a:cs typeface="Arial" pitchFamily="34" charset="0"/>
              </a:rPr>
              <a:t>активности су поређане по крајњим временима</a:t>
            </a:r>
            <a:r>
              <a:rPr kumimoji="0" lang="en-US" sz="1400" b="0" i="0" u="none" strike="noStrike" cap="none" normalizeH="0" baseline="0">
                <a:ln>
                  <a:noFill/>
                </a:ln>
                <a:solidFill>
                  <a:schemeClr val="tx1"/>
                </a:solidFill>
                <a:effectLst/>
                <a:latin typeface="Consolas" pitchFamily="49" charset="0"/>
                <a:cs typeface="Arial" pitchFamily="34" charset="0"/>
              </a:rPr>
              <a:t>. </a:t>
            </a:r>
            <a:endParaRPr kumimoji="0" lang="sr-Cyrl-C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start[] = {10, 12, 20}; finish[] = {20, 25, 30}; </a:t>
            </a:r>
            <a:endParaRPr kumimoji="0" lang="sr-Cyrl-C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400" b="0" i="0" u="none" strike="noStrike" cap="none" normalizeH="0" baseline="0">
                <a:ln>
                  <a:noFill/>
                </a:ln>
                <a:solidFill>
                  <a:schemeClr val="tx1"/>
                </a:solidFill>
                <a:effectLst/>
                <a:latin typeface="Consolas" pitchFamily="49" charset="0"/>
                <a:cs typeface="Arial" pitchFamily="34" charset="0"/>
              </a:rPr>
              <a:t>Највише 2 активности</a:t>
            </a:r>
            <a:r>
              <a:rPr lang="sr-Cyrl-CS" sz="1400">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{0, 2} </a:t>
            </a:r>
            <a:r>
              <a:rPr kumimoji="0" lang="sr-Cyrl-CS" sz="1400" b="0" i="0" u="none" strike="noStrike" cap="none" normalizeH="0" baseline="0">
                <a:ln>
                  <a:noFill/>
                </a:ln>
                <a:solidFill>
                  <a:schemeClr val="tx1"/>
                </a:solidFill>
                <a:effectLst/>
                <a:latin typeface="Consolas" pitchFamily="49" charset="0"/>
                <a:cs typeface="Arial" pitchFamily="34" charset="0"/>
              </a:rPr>
              <a:t>индекси су у низовима </a:t>
            </a:r>
            <a:r>
              <a:rPr kumimoji="0" lang="en-US" sz="1400" b="0" i="0" u="none" strike="noStrike" cap="none" normalizeH="0" baseline="0">
                <a:ln>
                  <a:noFill/>
                </a:ln>
                <a:solidFill>
                  <a:schemeClr val="tx1"/>
                </a:solidFill>
                <a:effectLst/>
                <a:latin typeface="Consolas" pitchFamily="49" charset="0"/>
                <a:cs typeface="Arial" pitchFamily="34" charset="0"/>
              </a:rPr>
              <a:t>start[] </a:t>
            </a:r>
            <a:r>
              <a:rPr kumimoji="0" lang="sr-Cyrl-CS" sz="1400" b="0" i="0" u="none" strike="noStrike" cap="none" normalizeH="0" baseline="0">
                <a:ln>
                  <a:noFill/>
                </a:ln>
                <a:solidFill>
                  <a:schemeClr val="tx1"/>
                </a:solidFill>
                <a:effectLst/>
                <a:latin typeface="Consolas" pitchFamily="49" charset="0"/>
                <a:cs typeface="Arial" pitchFamily="34" charset="0"/>
              </a:rPr>
              <a:t>и </a:t>
            </a:r>
            <a:r>
              <a:rPr kumimoji="0" lang="en-US" sz="1400" b="0" i="0" u="none" strike="noStrike" cap="none" normalizeH="0" baseline="0">
                <a:ln>
                  <a:noFill/>
                </a:ln>
                <a:solidFill>
                  <a:schemeClr val="tx1"/>
                </a:solidFill>
                <a:effectLst/>
                <a:latin typeface="Consolas" pitchFamily="49" charset="0"/>
                <a:cs typeface="Arial" pitchFamily="34" charset="0"/>
              </a:rPr>
              <a:t>finish[]</a:t>
            </a:r>
            <a:r>
              <a:rPr kumimoji="0" lang="en-US" sz="1000" b="0" i="0" u="none" strike="noStrike" cap="none" normalizeH="0" baseline="0">
                <a:ln>
                  <a:noFill/>
                </a:ln>
                <a:solidFill>
                  <a:schemeClr val="tx1"/>
                </a:solidFill>
                <a:effectLst/>
                <a:latin typeface="Consolas" pitchFamily="49" charset="0"/>
                <a:cs typeface="Arial" pitchFamily="34" charset="0"/>
              </a:rPr>
              <a:t> </a:t>
            </a:r>
            <a:endParaRPr kumimoji="0" lang="en-US" sz="2400" b="0" i="0" u="none" strike="noStrike" cap="none" normalizeH="0" baseline="0">
              <a:ln>
                <a:noFill/>
              </a:ln>
              <a:solidFill>
                <a:schemeClr val="tx1"/>
              </a:solidFill>
              <a:effectLst/>
              <a:latin typeface="Consolas" pitchFamily="49" charset="0"/>
              <a:cs typeface="Arial" pitchFamily="34" charset="0"/>
            </a:endParaRPr>
          </a:p>
        </p:txBody>
      </p:sp>
      <p:sp>
        <p:nvSpPr>
          <p:cNvPr id="4098" name="Rectangle 2"/>
          <p:cNvSpPr>
            <a:spLocks noChangeArrowheads="1"/>
          </p:cNvSpPr>
          <p:nvPr/>
        </p:nvSpPr>
        <p:spPr bwMode="auto">
          <a:xfrm>
            <a:off x="304800" y="2190750"/>
            <a:ext cx="6324600" cy="861774"/>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sr-Cyrl-CS" sz="1400" b="1">
                <a:latin typeface="Consolas" pitchFamily="49" charset="0"/>
                <a:cs typeface="Arial" pitchFamily="34" charset="0"/>
              </a:rPr>
              <a:t>Пример</a:t>
            </a:r>
            <a:r>
              <a:rPr lang="en-US" sz="1400" b="1">
                <a:latin typeface="Consolas" pitchFamily="49" charset="0"/>
                <a:cs typeface="Arial" pitchFamily="34" charset="0"/>
              </a:rPr>
              <a:t> 1 :</a:t>
            </a:r>
            <a:r>
              <a:rPr lang="en-US" sz="1400">
                <a:latin typeface="Consolas" pitchFamily="49" charset="0"/>
                <a:cs typeface="Arial" pitchFamily="34" charset="0"/>
              </a:rPr>
              <a:t> 3 </a:t>
            </a:r>
            <a:r>
              <a:rPr lang="sr-Cyrl-CS" sz="1400">
                <a:latin typeface="Consolas" pitchFamily="49" charset="0"/>
                <a:cs typeface="Arial" pitchFamily="34" charset="0"/>
              </a:rPr>
              <a:t>активности су поређане по крајњим временима</a:t>
            </a:r>
            <a:r>
              <a:rPr lang="en-US" sz="1400">
                <a:latin typeface="Consolas" pitchFamily="49" charset="0"/>
                <a:cs typeface="Arial" pitchFamily="34" charset="0"/>
              </a:rPr>
              <a:t>. </a:t>
            </a:r>
            <a:endParaRPr lang="sr-Cyrl-CS" sz="1400">
              <a:latin typeface="Consolas" pitchFamily="49" charset="0"/>
              <a:cs typeface="Arial" pitchFamily="34" charset="0"/>
            </a:endParaRPr>
          </a:p>
          <a:p>
            <a:pPr lvl="0" fontAlgn="base">
              <a:spcBef>
                <a:spcPct val="0"/>
              </a:spcBef>
              <a:spcAft>
                <a:spcPct val="0"/>
              </a:spcAft>
            </a:pPr>
            <a:r>
              <a:rPr lang="en-US" sz="1400">
                <a:latin typeface="Consolas" pitchFamily="49" charset="0"/>
                <a:cs typeface="Arial" pitchFamily="34" charset="0"/>
              </a:rPr>
              <a:t>start[] = {10, 12, 20}; finish[] = {20, 25, 30}; </a:t>
            </a:r>
            <a:endParaRPr lang="sr-Cyrl-CS" sz="1400">
              <a:latin typeface="Consolas" pitchFamily="49" charset="0"/>
              <a:cs typeface="Arial" pitchFamily="34" charset="0"/>
            </a:endParaRPr>
          </a:p>
          <a:p>
            <a:pPr lvl="0" fontAlgn="base">
              <a:spcBef>
                <a:spcPct val="0"/>
              </a:spcBef>
              <a:spcAft>
                <a:spcPct val="0"/>
              </a:spcAft>
            </a:pPr>
            <a:r>
              <a:rPr lang="sr-Cyrl-CS" sz="1400">
                <a:latin typeface="Consolas" pitchFamily="49" charset="0"/>
                <a:cs typeface="Arial" pitchFamily="34" charset="0"/>
              </a:rPr>
              <a:t>Највише 2 активности: </a:t>
            </a:r>
            <a:r>
              <a:rPr lang="en-US" sz="1400">
                <a:latin typeface="Consolas" pitchFamily="49" charset="0"/>
                <a:cs typeface="Arial" pitchFamily="34" charset="0"/>
              </a:rPr>
              <a:t>{0, 2} </a:t>
            </a:r>
            <a:r>
              <a:rPr lang="sr-Cyrl-CS" sz="1400">
                <a:latin typeface="Consolas" pitchFamily="49" charset="0"/>
                <a:cs typeface="Arial" pitchFamily="34" charset="0"/>
              </a:rPr>
              <a:t>индекси су у низовима </a:t>
            </a:r>
            <a:r>
              <a:rPr lang="en-US" sz="1400">
                <a:latin typeface="Consolas" pitchFamily="49" charset="0"/>
                <a:cs typeface="Arial" pitchFamily="34" charset="0"/>
              </a:rPr>
              <a:t>start[] </a:t>
            </a:r>
            <a:r>
              <a:rPr lang="sr-Cyrl-CS" sz="1400">
                <a:latin typeface="Consolas" pitchFamily="49" charset="0"/>
                <a:cs typeface="Arial" pitchFamily="34" charset="0"/>
              </a:rPr>
              <a:t>и </a:t>
            </a:r>
            <a:r>
              <a:rPr lang="en-US" sz="1400">
                <a:latin typeface="Consolas" pitchFamily="49" charset="0"/>
                <a:cs typeface="Arial" pitchFamily="34" charset="0"/>
              </a:rPr>
              <a:t>finish[]</a:t>
            </a:r>
            <a:r>
              <a:rPr lang="en-US" sz="1000">
                <a:latin typeface="Consolas" pitchFamily="49" charset="0"/>
                <a:cs typeface="Arial" pitchFamily="34" charset="0"/>
              </a:rPr>
              <a:t> </a:t>
            </a:r>
            <a:endParaRPr lang="en-US" sz="2400">
              <a:latin typeface="Consolas" pitchFamily="49"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85750"/>
            <a:ext cx="8458200" cy="4401205"/>
          </a:xfrm>
          <a:prstGeom prst="rect">
            <a:avLst/>
          </a:prstGeom>
        </p:spPr>
        <p:txBody>
          <a:bodyPr wrap="square">
            <a:spAutoFit/>
          </a:bodyPr>
          <a:lstStyle/>
          <a:p>
            <a:r>
              <a:rPr lang="en-US" sz="1400">
                <a:latin typeface="Consolas" pitchFamily="49" charset="0"/>
              </a:rPr>
              <a:t>#include &lt;time.h&gt;</a:t>
            </a:r>
          </a:p>
          <a:p>
            <a:r>
              <a:rPr lang="en-US" sz="1400">
                <a:latin typeface="Consolas" pitchFamily="49" charset="0"/>
              </a:rPr>
              <a:t>#define MAX 1000</a:t>
            </a:r>
          </a:p>
          <a:p>
            <a:r>
              <a:rPr lang="en-US" sz="1400">
                <a:solidFill>
                  <a:schemeClr val="tx2">
                    <a:lumMod val="60000"/>
                    <a:lumOff val="40000"/>
                  </a:schemeClr>
                </a:solidFill>
                <a:latin typeface="Consolas" pitchFamily="49" charset="0"/>
              </a:rPr>
              <a:t>typedef struct {</a:t>
            </a:r>
          </a:p>
          <a:p>
            <a:r>
              <a:rPr lang="en-US" sz="1400">
                <a:solidFill>
                  <a:schemeClr val="tx2">
                    <a:lumMod val="60000"/>
                    <a:lumOff val="40000"/>
                  </a:schemeClr>
                </a:solidFill>
                <a:latin typeface="Consolas" pitchFamily="49" charset="0"/>
              </a:rPr>
              <a:t>    int start;</a:t>
            </a:r>
          </a:p>
          <a:p>
            <a:r>
              <a:rPr lang="en-US" sz="1400">
                <a:solidFill>
                  <a:schemeClr val="tx2">
                    <a:lumMod val="60000"/>
                    <a:lumOff val="40000"/>
                  </a:schemeClr>
                </a:solidFill>
                <a:latin typeface="Consolas" pitchFamily="49" charset="0"/>
              </a:rPr>
              <a:t>    int finish; } intervali;</a:t>
            </a:r>
          </a:p>
          <a:p>
            <a:r>
              <a:rPr lang="en-US" sz="1400">
                <a:solidFill>
                  <a:schemeClr val="tx2">
                    <a:lumMod val="60000"/>
                    <a:lumOff val="40000"/>
                  </a:schemeClr>
                </a:solidFill>
                <a:latin typeface="Consolas" pitchFamily="49" charset="0"/>
              </a:rPr>
              <a:t>int poredi(const void *a, const void *b){</a:t>
            </a:r>
          </a:p>
          <a:p>
            <a:r>
              <a:rPr lang="en-US" sz="1400">
                <a:solidFill>
                  <a:schemeClr val="tx2">
                    <a:lumMod val="60000"/>
                    <a:lumOff val="40000"/>
                  </a:schemeClr>
                </a:solidFill>
                <a:latin typeface="Consolas" pitchFamily="49" charset="0"/>
              </a:rPr>
              <a:t>    intervali *intervalA = (intervali *)a;</a:t>
            </a:r>
          </a:p>
          <a:p>
            <a:r>
              <a:rPr lang="en-US" sz="1400">
                <a:solidFill>
                  <a:schemeClr val="tx2">
                    <a:lumMod val="60000"/>
                    <a:lumOff val="40000"/>
                  </a:schemeClr>
                </a:solidFill>
                <a:latin typeface="Consolas" pitchFamily="49" charset="0"/>
              </a:rPr>
              <a:t>    intervali *intervalB = (intervali *)b;</a:t>
            </a:r>
          </a:p>
          <a:p>
            <a:r>
              <a:rPr lang="en-US" sz="1400">
                <a:solidFill>
                  <a:schemeClr val="tx2">
                    <a:lumMod val="60000"/>
                    <a:lumOff val="40000"/>
                  </a:schemeClr>
                </a:solidFill>
                <a:latin typeface="Consolas" pitchFamily="49" charset="0"/>
              </a:rPr>
              <a:t>    return ( intervalA-&gt;finish - intervalB-&gt;finish );}</a:t>
            </a:r>
          </a:p>
          <a:p>
            <a:r>
              <a:rPr lang="en-US" sz="1400">
                <a:latin typeface="Consolas" pitchFamily="49" charset="0"/>
              </a:rPr>
              <a:t>    int main(){</a:t>
            </a:r>
          </a:p>
          <a:p>
            <a:r>
              <a:rPr lang="en-US" sz="1400">
                <a:latin typeface="Consolas" pitchFamily="49" charset="0"/>
              </a:rPr>
              <a:t>    int n, i; </a:t>
            </a:r>
            <a:r>
              <a:rPr lang="en-US" sz="1400">
                <a:solidFill>
                  <a:schemeClr val="tx2">
                    <a:lumMod val="60000"/>
                    <a:lumOff val="40000"/>
                  </a:schemeClr>
                </a:solidFill>
                <a:latin typeface="Consolas" pitchFamily="49" charset="0"/>
              </a:rPr>
              <a:t>intervali interval[MAX];</a:t>
            </a:r>
          </a:p>
          <a:p>
            <a:r>
              <a:rPr lang="en-US" sz="1400">
                <a:latin typeface="Consolas" pitchFamily="49" charset="0"/>
              </a:rPr>
              <a:t>    </a:t>
            </a:r>
            <a:r>
              <a:rPr lang="en-US" sz="1400">
                <a:solidFill>
                  <a:srgbClr val="FF0000"/>
                </a:solidFill>
                <a:latin typeface="Consolas" pitchFamily="49" charset="0"/>
              </a:rPr>
              <a:t>srand(time(NULL));</a:t>
            </a:r>
          </a:p>
          <a:p>
            <a:r>
              <a:rPr lang="en-US" sz="1400">
                <a:solidFill>
                  <a:srgbClr val="FF0000"/>
                </a:solidFill>
                <a:latin typeface="Consolas" pitchFamily="49" charset="0"/>
              </a:rPr>
              <a:t>    printf("Uneti dimenziju niza: "); scanf("%d", &amp;n);</a:t>
            </a:r>
          </a:p>
          <a:p>
            <a:r>
              <a:rPr lang="en-US" sz="1400">
                <a:latin typeface="Consolas" pitchFamily="49" charset="0"/>
              </a:rPr>
              <a:t>    </a:t>
            </a:r>
            <a:r>
              <a:rPr lang="en-US" sz="1400">
                <a:solidFill>
                  <a:srgbClr val="FF0000"/>
                </a:solidFill>
                <a:latin typeface="Consolas" pitchFamily="49" charset="0"/>
              </a:rPr>
              <a:t>for(i = 0; i &lt; n; i++) {interval[i].start = rand() % 1000; interval[i].finish = interval[i].start + rand() % 1000;}</a:t>
            </a:r>
          </a:p>
          <a:p>
            <a:r>
              <a:rPr lang="en-US" sz="1400">
                <a:latin typeface="Consolas" pitchFamily="49" charset="0"/>
              </a:rPr>
              <a:t>    </a:t>
            </a:r>
            <a:r>
              <a:rPr lang="en-US" sz="1400">
                <a:solidFill>
                  <a:srgbClr val="FF0000"/>
                </a:solidFill>
                <a:latin typeface="Consolas" pitchFamily="49" charset="0"/>
              </a:rPr>
              <a:t>for(i = 0; i &lt; n; i++) printf("%d %d\n", interval[i].start, interval[i].finish);</a:t>
            </a:r>
          </a:p>
          <a:p>
            <a:r>
              <a:rPr lang="en-US" sz="1400">
                <a:latin typeface="Consolas" pitchFamily="49" charset="0"/>
              </a:rPr>
              <a:t>    </a:t>
            </a:r>
            <a:r>
              <a:rPr lang="en-US" sz="1400">
                <a:solidFill>
                  <a:schemeClr val="tx2">
                    <a:lumMod val="60000"/>
                    <a:lumOff val="40000"/>
                  </a:schemeClr>
                </a:solidFill>
                <a:latin typeface="Consolas" pitchFamily="49" charset="0"/>
              </a:rPr>
              <a:t>qsort(interval, n, sizeof(intervali), &amp;poredi);</a:t>
            </a:r>
          </a:p>
          <a:p>
            <a:r>
              <a:rPr lang="en-US" sz="1400">
                <a:latin typeface="Consolas" pitchFamily="49" charset="0"/>
              </a:rPr>
              <a:t>    </a:t>
            </a:r>
            <a:r>
              <a:rPr lang="en-US" sz="1400">
                <a:solidFill>
                  <a:srgbClr val="FF0000"/>
                </a:solidFill>
                <a:latin typeface="Consolas" pitchFamily="49" charset="0"/>
              </a:rPr>
              <a:t>printf("\nSortirani niz:\n");</a:t>
            </a:r>
          </a:p>
          <a:p>
            <a:r>
              <a:rPr lang="en-US" sz="1400">
                <a:solidFill>
                  <a:srgbClr val="FF0000"/>
                </a:solidFill>
                <a:latin typeface="Consolas" pitchFamily="49" charset="0"/>
              </a:rPr>
              <a:t>    for(i = 0; i &lt; n; i++) printf("%d %d\n", interval[i].start, interval[i].finish);</a:t>
            </a:r>
          </a:p>
          <a:p>
            <a:r>
              <a:rPr lang="en-US" sz="1400">
                <a:latin typeface="Consolas" pitchFamily="49" charset="0"/>
              </a:rPr>
              <a:t>    return 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133350"/>
            <a:ext cx="2563522" cy="461665"/>
          </a:xfrm>
          <a:prstGeom prst="rect">
            <a:avLst/>
          </a:prstGeom>
        </p:spPr>
        <p:txBody>
          <a:bodyPr wrap="none">
            <a:spAutoFit/>
          </a:bodyPr>
          <a:lstStyle/>
          <a:p>
            <a:pPr fontAlgn="base"/>
            <a:r>
              <a:rPr lang="sr-Latn-RS" sz="2400">
                <a:latin typeface="Consolas" pitchFamily="49" charset="0"/>
              </a:rPr>
              <a:t>4. </a:t>
            </a:r>
            <a:r>
              <a:rPr lang="sr-Cyrl-CS" sz="2400">
                <a:latin typeface="Consolas" pitchFamily="49" charset="0"/>
              </a:rPr>
              <a:t>Избор посла</a:t>
            </a:r>
            <a:endParaRPr lang="en-US" sz="2400">
              <a:latin typeface="Consolas" pitchFamily="49" charset="0"/>
            </a:endParaRPr>
          </a:p>
        </p:txBody>
      </p:sp>
      <p:sp>
        <p:nvSpPr>
          <p:cNvPr id="3" name="Rectangle 2"/>
          <p:cNvSpPr/>
          <p:nvPr/>
        </p:nvSpPr>
        <p:spPr>
          <a:xfrm>
            <a:off x="304800" y="514350"/>
            <a:ext cx="8229600" cy="830997"/>
          </a:xfrm>
          <a:prstGeom prst="rect">
            <a:avLst/>
          </a:prstGeom>
        </p:spPr>
        <p:txBody>
          <a:bodyPr wrap="square">
            <a:spAutoFit/>
          </a:bodyPr>
          <a:lstStyle/>
          <a:p>
            <a:r>
              <a:rPr lang="sr-Cyrl-CS" sz="1600">
                <a:latin typeface="Consolas" pitchFamily="49" charset="0"/>
              </a:rPr>
              <a:t>Дат је низ са пословима. Сваки посао има рок и зараду. Сваки посао се обавља за јединично време, најмањи рок је 1. Одреди највећу зараду ако у једном временском интервалу може да се изврши само 1 посао.</a:t>
            </a:r>
            <a:endParaRPr lang="en-US" sz="1600">
              <a:latin typeface="Consolas" pitchFamily="49" charset="0"/>
            </a:endParaRPr>
          </a:p>
        </p:txBody>
      </p:sp>
      <p:sp>
        <p:nvSpPr>
          <p:cNvPr id="3073" name="Rectangle 1"/>
          <p:cNvSpPr>
            <a:spLocks noChangeArrowheads="1"/>
          </p:cNvSpPr>
          <p:nvPr/>
        </p:nvSpPr>
        <p:spPr bwMode="auto">
          <a:xfrm>
            <a:off x="152400" y="1504950"/>
            <a:ext cx="4343400" cy="1575410"/>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400" b="0" i="0" u="none" strike="noStrike" cap="none" normalizeH="0" baseline="0">
                <a:ln>
                  <a:noFill/>
                </a:ln>
                <a:solidFill>
                  <a:schemeClr val="tx1"/>
                </a:solidFill>
                <a:effectLst/>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CS" sz="1400" b="0" i="0" u="none" strike="noStrike" cap="none" normalizeH="0" baseline="0">
                <a:ln>
                  <a:noFill/>
                </a:ln>
                <a:solidFill>
                  <a:schemeClr val="tx1"/>
                </a:solidFill>
                <a:effectLst/>
                <a:latin typeface="Consolas" pitchFamily="49" charset="0"/>
                <a:cs typeface="Arial" pitchFamily="34" charset="0"/>
              </a:rPr>
              <a:t>(4 посла са роковима и зарадама</a:t>
            </a:r>
            <a:r>
              <a:rPr lang="sr-Cyrl-CS" sz="1400">
                <a:latin typeface="Consolas" pitchFamily="49" charset="0"/>
                <a:cs typeface="Arial" pitchFamily="34" charset="0"/>
              </a:rPr>
              <a:t>)</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400" b="0" i="0" u="none" strike="noStrike" cap="none" normalizeH="0" baseline="0">
                <a:ln>
                  <a:noFill/>
                </a:ln>
                <a:solidFill>
                  <a:schemeClr val="tx1"/>
                </a:solidFill>
                <a:effectLst/>
                <a:latin typeface="Consolas" pitchFamily="49" charset="0"/>
                <a:cs typeface="Arial" pitchFamily="34" charset="0"/>
              </a:rPr>
              <a:t>Посао</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CS" sz="1400" b="0" i="0" u="none" strike="noStrike" cap="none" normalizeH="0" baseline="0">
                <a:ln>
                  <a:noFill/>
                </a:ln>
                <a:solidFill>
                  <a:schemeClr val="tx1"/>
                </a:solidFill>
                <a:effectLst/>
                <a:latin typeface="Consolas" pitchFamily="49" charset="0"/>
                <a:cs typeface="Arial" pitchFamily="34" charset="0"/>
              </a:rPr>
              <a:t>	Рок</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CS" sz="1400" b="0" i="0" u="none" strike="noStrike" cap="none" normalizeH="0" baseline="0">
                <a:ln>
                  <a:noFill/>
                </a:ln>
                <a:solidFill>
                  <a:schemeClr val="tx1"/>
                </a:solidFill>
                <a:effectLst/>
                <a:latin typeface="Consolas" pitchFamily="49" charset="0"/>
                <a:cs typeface="Arial" pitchFamily="34" charset="0"/>
              </a:rPr>
              <a:t>	Зарада</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a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4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20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b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1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10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c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1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40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d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1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30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CS" sz="1400" b="0" i="0" u="none" strike="noStrike" cap="none" normalizeH="0" baseline="0">
                <a:ln>
                  <a:noFill/>
                </a:ln>
                <a:solidFill>
                  <a:schemeClr val="tx1"/>
                </a:solidFill>
                <a:effectLst/>
                <a:latin typeface="Consolas" pitchFamily="49" charset="0"/>
                <a:cs typeface="Arial" pitchFamily="34" charset="0"/>
              </a:rPr>
              <a:t>највећа зарада је са пословима: </a:t>
            </a:r>
            <a:r>
              <a:rPr kumimoji="0" lang="en-US" sz="1400" b="0" i="0" u="none" strike="noStrike" cap="none" normalizeH="0" baseline="0">
                <a:ln>
                  <a:noFill/>
                </a:ln>
                <a:solidFill>
                  <a:schemeClr val="tx1"/>
                </a:solidFill>
                <a:effectLst/>
                <a:latin typeface="Consolas" pitchFamily="49" charset="0"/>
                <a:cs typeface="Arial" pitchFamily="34" charset="0"/>
              </a:rPr>
              <a:t>c, a </a:t>
            </a:r>
            <a:endParaRPr kumimoji="0" lang="en-US" sz="2400" b="0" i="0" u="none" strike="noStrike" cap="none" normalizeH="0" baseline="0">
              <a:ln>
                <a:noFill/>
              </a:ln>
              <a:solidFill>
                <a:schemeClr val="tx1"/>
              </a:solidFill>
              <a:effectLst/>
              <a:latin typeface="Consolas" pitchFamily="49" charset="0"/>
              <a:cs typeface="Arial" pitchFamily="34" charset="0"/>
            </a:endParaRPr>
          </a:p>
        </p:txBody>
      </p:sp>
      <p:sp>
        <p:nvSpPr>
          <p:cNvPr id="3074" name="Rectangle 2"/>
          <p:cNvSpPr>
            <a:spLocks noChangeArrowheads="1"/>
          </p:cNvSpPr>
          <p:nvPr/>
        </p:nvSpPr>
        <p:spPr bwMode="auto">
          <a:xfrm>
            <a:off x="609600" y="3409950"/>
            <a:ext cx="7620000" cy="1052190"/>
          </a:xfrm>
          <a:prstGeom prst="rect">
            <a:avLst/>
          </a:prstGeom>
          <a:no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nsolas" pitchFamily="49" charset="0"/>
                <a:cs typeface="Arial" pitchFamily="34" charset="0"/>
              </a:rPr>
              <a:t>1) </a:t>
            </a:r>
            <a:r>
              <a:rPr kumimoji="0" lang="sr-Cyrl-CS" sz="1600" b="0" i="0" u="none" strike="noStrike" cap="none" normalizeH="0" baseline="0">
                <a:ln>
                  <a:noFill/>
                </a:ln>
                <a:solidFill>
                  <a:schemeClr val="tx1"/>
                </a:solidFill>
                <a:effectLst/>
                <a:latin typeface="Consolas" pitchFamily="49" charset="0"/>
                <a:cs typeface="Arial" pitchFamily="34" charset="0"/>
              </a:rPr>
              <a:t>Поређај послове по опадајућој заради</a:t>
            </a:r>
            <a:r>
              <a:rPr kumimoji="0" lang="en-US" sz="1600" b="0" i="0" u="none" strike="noStrike" cap="none" normalizeH="0" baseline="0">
                <a:ln>
                  <a:noFill/>
                </a:ln>
                <a:solidFill>
                  <a:schemeClr val="tx1"/>
                </a:solidFill>
                <a:effectLst/>
                <a:latin typeface="Consolas" pitchFamily="49" charset="0"/>
                <a:cs typeface="Arial" pitchFamily="34" charset="0"/>
              </a:rPr>
              <a:t>. </a:t>
            </a:r>
            <a:endParaRPr kumimoji="0" lang="sr-Cyrl-CS" sz="16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nsolas" pitchFamily="49" charset="0"/>
                <a:cs typeface="Arial" pitchFamily="34" charset="0"/>
              </a:rPr>
              <a:t>2) </a:t>
            </a:r>
            <a:r>
              <a:rPr kumimoji="0" lang="sr-Cyrl-CS" sz="1600" b="0" i="0" u="none" strike="noStrike" cap="none" normalizeH="0" baseline="0">
                <a:ln>
                  <a:noFill/>
                </a:ln>
                <a:solidFill>
                  <a:schemeClr val="tx1"/>
                </a:solidFill>
                <a:effectLst/>
                <a:latin typeface="Consolas" pitchFamily="49" charset="0"/>
                <a:cs typeface="Arial" pitchFamily="34" charset="0"/>
              </a:rPr>
              <a:t>Постави први посао.</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nsolas" pitchFamily="49" charset="0"/>
                <a:cs typeface="Arial" pitchFamily="34" charset="0"/>
              </a:rPr>
              <a:t>3) </a:t>
            </a:r>
            <a:r>
              <a:rPr kumimoji="0" lang="sr-Cyrl-CS" sz="1600" b="0" i="0" u="none" strike="noStrike" cap="none" normalizeH="0" baseline="0">
                <a:ln>
                  <a:noFill/>
                </a:ln>
                <a:solidFill>
                  <a:schemeClr val="tx1"/>
                </a:solidFill>
                <a:effectLst/>
                <a:latin typeface="Consolas" pitchFamily="49" charset="0"/>
                <a:cs typeface="Arial" pitchFamily="34" charset="0"/>
              </a:rPr>
              <a:t>Уради за преосталих</a:t>
            </a:r>
            <a:r>
              <a:rPr kumimoji="0" lang="en-US" sz="1600" b="0" i="0" u="none" strike="noStrike" cap="none" normalizeH="0" baseline="0">
                <a:ln>
                  <a:noFill/>
                </a:ln>
                <a:solidFill>
                  <a:schemeClr val="tx1"/>
                </a:solidFill>
                <a:effectLst/>
                <a:latin typeface="Consolas" pitchFamily="49" charset="0"/>
                <a:cs typeface="Arial" pitchFamily="34" charset="0"/>
              </a:rPr>
              <a:t> n-1 </a:t>
            </a:r>
            <a:r>
              <a:rPr kumimoji="0" lang="sr-Cyrl-CS" sz="1600" b="0" i="0" u="none" strike="noStrike" cap="none" normalizeH="0" baseline="0">
                <a:ln>
                  <a:noFill/>
                </a:ln>
                <a:solidFill>
                  <a:schemeClr val="tx1"/>
                </a:solidFill>
                <a:effectLst/>
                <a:latin typeface="Consolas" pitchFamily="49" charset="0"/>
                <a:cs typeface="Arial" pitchFamily="34" charset="0"/>
              </a:rPr>
              <a:t>послова:</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600" b="0" i="0" u="none" strike="noStrike" cap="none" normalizeH="0" baseline="0">
                <a:ln>
                  <a:noFill/>
                </a:ln>
                <a:solidFill>
                  <a:schemeClr val="tx1"/>
                </a:solidFill>
                <a:effectLst/>
                <a:latin typeface="Consolas" pitchFamily="49" charset="0"/>
                <a:cs typeface="Arial" pitchFamily="34" charset="0"/>
              </a:rPr>
              <a:t>    </a:t>
            </a:r>
            <a:r>
              <a:rPr kumimoji="0" lang="en-US" sz="1600" b="0" i="0" u="none" strike="noStrike" cap="none" normalizeH="0" baseline="0">
                <a:ln>
                  <a:noFill/>
                </a:ln>
                <a:solidFill>
                  <a:schemeClr val="tx1"/>
                </a:solidFill>
                <a:effectLst/>
                <a:latin typeface="Consolas" pitchFamily="49" charset="0"/>
                <a:cs typeface="Arial" pitchFamily="34" charset="0"/>
              </a:rPr>
              <a:t>a) </a:t>
            </a:r>
            <a:r>
              <a:rPr kumimoji="0" lang="sr-Cyrl-CS" sz="1600" b="0" i="0" u="none" strike="noStrike" cap="none" normalizeH="0" baseline="0">
                <a:ln>
                  <a:noFill/>
                </a:ln>
                <a:solidFill>
                  <a:schemeClr val="tx1"/>
                </a:solidFill>
                <a:effectLst/>
                <a:latin typeface="Consolas" pitchFamily="49" charset="0"/>
                <a:cs typeface="Arial" pitchFamily="34" charset="0"/>
              </a:rPr>
              <a:t>Ако посао може да се заврши пре рока, додај га. Иначе не.</a:t>
            </a:r>
            <a:endParaRPr kumimoji="0" lang="en-US" sz="2800" b="0" i="0" u="none" strike="noStrike" cap="none" normalizeH="0" baseline="0">
              <a:ln>
                <a:noFill/>
              </a:ln>
              <a:solidFill>
                <a:schemeClr val="tx1"/>
              </a:solidFill>
              <a:effectLst/>
              <a:latin typeface="Consolas" pitchFamily="49" charset="0"/>
              <a:cs typeface="Arial" pitchFamily="34" charset="0"/>
            </a:endParaRPr>
          </a:p>
        </p:txBody>
      </p:sp>
      <p:sp>
        <p:nvSpPr>
          <p:cNvPr id="3075" name="Rectangle 3"/>
          <p:cNvSpPr>
            <a:spLocks noChangeArrowheads="1"/>
          </p:cNvSpPr>
          <p:nvPr/>
        </p:nvSpPr>
        <p:spPr bwMode="auto">
          <a:xfrm>
            <a:off x="4648200" y="1352550"/>
            <a:ext cx="4267200" cy="1790854"/>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lvl="0" fontAlgn="base">
              <a:spcBef>
                <a:spcPct val="0"/>
              </a:spcBef>
              <a:spcAft>
                <a:spcPct val="0"/>
              </a:spcAft>
            </a:pPr>
            <a:r>
              <a:rPr lang="sr-Cyrl-CS" sz="1400">
                <a:latin typeface="Consolas" pitchFamily="49" charset="0"/>
                <a:cs typeface="Arial" pitchFamily="34" charset="0"/>
              </a:rPr>
              <a:t>Улаз</a:t>
            </a:r>
            <a:r>
              <a:rPr lang="en-US" sz="1400">
                <a:latin typeface="Consolas" pitchFamily="49" charset="0"/>
                <a:cs typeface="Arial" pitchFamily="34" charset="0"/>
              </a:rPr>
              <a:t>: </a:t>
            </a:r>
            <a:r>
              <a:rPr lang="sr-Cyrl-CS" sz="1400">
                <a:latin typeface="Consolas" pitchFamily="49" charset="0"/>
                <a:cs typeface="Arial" pitchFamily="34" charset="0"/>
              </a:rPr>
              <a:t>(5 послова са роковима и зарадама)</a:t>
            </a:r>
            <a:endParaRPr lang="sr-Cyrl-RS" sz="1400">
              <a:latin typeface="Consolas" pitchFamily="49" charset="0"/>
              <a:cs typeface="Arial" pitchFamily="34" charset="0"/>
            </a:endParaRPr>
          </a:p>
          <a:p>
            <a:pPr lvl="0" fontAlgn="base">
              <a:spcBef>
                <a:spcPct val="0"/>
              </a:spcBef>
              <a:spcAft>
                <a:spcPct val="0"/>
              </a:spcAft>
            </a:pPr>
            <a:r>
              <a:rPr lang="sr-Cyrl-CS" sz="1400">
                <a:latin typeface="Consolas" pitchFamily="49" charset="0"/>
                <a:cs typeface="Arial" pitchFamily="34" charset="0"/>
              </a:rPr>
              <a:t>Посао</a:t>
            </a:r>
            <a:r>
              <a:rPr lang="en-US" sz="1400">
                <a:latin typeface="Consolas" pitchFamily="49" charset="0"/>
                <a:cs typeface="Arial" pitchFamily="34" charset="0"/>
              </a:rPr>
              <a:t> </a:t>
            </a:r>
            <a:r>
              <a:rPr lang="sr-Cyrl-CS" sz="1400">
                <a:latin typeface="Consolas" pitchFamily="49" charset="0"/>
                <a:cs typeface="Arial" pitchFamily="34" charset="0"/>
              </a:rPr>
              <a:t>	Рок</a:t>
            </a:r>
            <a:r>
              <a:rPr lang="en-US" sz="1400">
                <a:latin typeface="Consolas" pitchFamily="49" charset="0"/>
                <a:cs typeface="Arial" pitchFamily="34" charset="0"/>
              </a:rPr>
              <a:t> </a:t>
            </a:r>
            <a:r>
              <a:rPr lang="sr-Cyrl-CS" sz="1400">
                <a:latin typeface="Consolas" pitchFamily="49" charset="0"/>
                <a:cs typeface="Arial" pitchFamily="34" charset="0"/>
              </a:rPr>
              <a:t>	Зарада</a:t>
            </a:r>
            <a:endParaRPr lang="sr-Cyrl-RS" sz="1400">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a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2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100 </a:t>
            </a:r>
            <a:endParaRPr kumimoji="0" lang="sr-Cyrl-C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b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1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19 </a:t>
            </a:r>
            <a:endParaRPr kumimoji="0" lang="sr-Cyrl-C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c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2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27 </a:t>
            </a:r>
            <a:endParaRPr kumimoji="0" lang="sr-Cyrl-C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d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1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25 </a:t>
            </a:r>
            <a:endParaRPr kumimoji="0" lang="sr-Cyrl-C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nsolas" pitchFamily="49" charset="0"/>
                <a:cs typeface="Arial" pitchFamily="34" charset="0"/>
              </a:rPr>
              <a:t>e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3 </a:t>
            </a:r>
            <a:r>
              <a:rPr kumimoji="0" lang="sr-Cyrl-C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15 </a:t>
            </a:r>
            <a:endParaRPr kumimoji="0" lang="sr-Cyrl-CS" sz="1400" b="0" i="0" u="none" strike="noStrike" cap="none" normalizeH="0" baseline="0">
              <a:ln>
                <a:noFill/>
              </a:ln>
              <a:solidFill>
                <a:schemeClr val="tx1"/>
              </a:solidFill>
              <a:effectLst/>
              <a:latin typeface="Consolas" pitchFamily="49" charset="0"/>
              <a:cs typeface="Arial" pitchFamily="34" charset="0"/>
            </a:endParaRPr>
          </a:p>
          <a:p>
            <a:pPr lvl="0" fontAlgn="base">
              <a:spcBef>
                <a:spcPct val="0"/>
              </a:spcBef>
              <a:spcAft>
                <a:spcPct val="0"/>
              </a:spcAft>
            </a:pPr>
            <a:r>
              <a:rPr lang="sr-Cyrl-CS" sz="1400">
                <a:latin typeface="Consolas" pitchFamily="49" charset="0"/>
                <a:cs typeface="Arial" pitchFamily="34" charset="0"/>
              </a:rPr>
              <a:t>Излаз</a:t>
            </a:r>
            <a:r>
              <a:rPr lang="en-US" sz="1400">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c, a, e</a:t>
            </a:r>
            <a:r>
              <a:rPr kumimoji="0" lang="en-US" sz="1000" b="0" i="0" u="none" strike="noStrike" cap="none" normalizeH="0" baseline="0">
                <a:ln>
                  <a:noFill/>
                </a:ln>
                <a:solidFill>
                  <a:schemeClr val="tx1"/>
                </a:solidFill>
                <a:effectLst/>
                <a:latin typeface="Consolas" pitchFamily="49" charset="0"/>
                <a:cs typeface="Arial" pitchFamily="34" charset="0"/>
              </a:rPr>
              <a:t> </a:t>
            </a:r>
            <a:endParaRPr kumimoji="0" lang="en-US" sz="2400" b="0" i="0" u="none" strike="noStrike" cap="none" normalizeH="0" baseline="0">
              <a:ln>
                <a:noFill/>
              </a:ln>
              <a:solidFill>
                <a:schemeClr val="tx1"/>
              </a:solidFill>
              <a:effectLst/>
              <a:latin typeface="Consolas" pitchFamily="49"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to="" calcmode="lin" valueType="num">
                                      <p:cBhvr>
                                        <p:cTn id="7" dur="1" fill="hold"/>
                                        <p:tgtEl>
                                          <p:spTgt spid="30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85750"/>
            <a:ext cx="8686800" cy="4616648"/>
          </a:xfrm>
          <a:prstGeom prst="rect">
            <a:avLst/>
          </a:prstGeom>
        </p:spPr>
        <p:txBody>
          <a:bodyPr wrap="square">
            <a:spAutoFit/>
          </a:bodyPr>
          <a:lstStyle/>
          <a:p>
            <a:r>
              <a:rPr lang="en-US" sz="1400">
                <a:solidFill>
                  <a:srgbClr val="FF0000"/>
                </a:solidFill>
                <a:latin typeface="Consolas" pitchFamily="49" charset="0"/>
              </a:rPr>
              <a:t>typedef struct {</a:t>
            </a:r>
          </a:p>
          <a:p>
            <a:r>
              <a:rPr lang="en-US" sz="1400">
                <a:solidFill>
                  <a:srgbClr val="FF0000"/>
                </a:solidFill>
                <a:latin typeface="Consolas" pitchFamily="49" charset="0"/>
              </a:rPr>
              <a:t>    char ime;</a:t>
            </a:r>
          </a:p>
          <a:p>
            <a:r>
              <a:rPr lang="en-US" sz="1400">
                <a:solidFill>
                  <a:srgbClr val="FF0000"/>
                </a:solidFill>
                <a:latin typeface="Consolas" pitchFamily="49" charset="0"/>
              </a:rPr>
              <a:t>    int rok;</a:t>
            </a:r>
          </a:p>
          <a:p>
            <a:r>
              <a:rPr lang="en-US" sz="1400">
                <a:solidFill>
                  <a:srgbClr val="FF0000"/>
                </a:solidFill>
                <a:latin typeface="Consolas" pitchFamily="49" charset="0"/>
              </a:rPr>
              <a:t>    int zarada; } poslovi;</a:t>
            </a:r>
          </a:p>
          <a:p>
            <a:r>
              <a:rPr lang="en-US" sz="1400">
                <a:solidFill>
                  <a:srgbClr val="FF0000"/>
                </a:solidFill>
                <a:latin typeface="Consolas" pitchFamily="49" charset="0"/>
              </a:rPr>
              <a:t>int poredi(const void *a, const void *b){</a:t>
            </a:r>
          </a:p>
          <a:p>
            <a:r>
              <a:rPr lang="en-US" sz="1400">
                <a:solidFill>
                  <a:srgbClr val="FF0000"/>
                </a:solidFill>
                <a:latin typeface="Consolas" pitchFamily="49" charset="0"/>
              </a:rPr>
              <a:t>    poslovi *posaoA = (poslovi *)a;</a:t>
            </a:r>
          </a:p>
          <a:p>
            <a:r>
              <a:rPr lang="en-US" sz="1400">
                <a:solidFill>
                  <a:srgbClr val="FF0000"/>
                </a:solidFill>
                <a:latin typeface="Consolas" pitchFamily="49" charset="0"/>
              </a:rPr>
              <a:t>    poslovi *posaoB = (poslovi *)b;</a:t>
            </a:r>
          </a:p>
          <a:p>
            <a:r>
              <a:rPr lang="en-US" sz="1400">
                <a:solidFill>
                  <a:srgbClr val="FF0000"/>
                </a:solidFill>
                <a:latin typeface="Consolas" pitchFamily="49" charset="0"/>
              </a:rPr>
              <a:t>    return ( posaoB-&gt;zarada - posaoA-&gt;zarada );}</a:t>
            </a:r>
          </a:p>
          <a:p>
            <a:r>
              <a:rPr lang="en-US" sz="1400">
                <a:latin typeface="Consolas" pitchFamily="49" charset="0"/>
              </a:rPr>
              <a:t>    int main(){</a:t>
            </a:r>
          </a:p>
          <a:p>
            <a:r>
              <a:rPr lang="en-US" sz="1400">
                <a:latin typeface="Consolas" pitchFamily="49" charset="0"/>
              </a:rPr>
              <a:t>    int n, i; poslovi posao[MAX];</a:t>
            </a:r>
          </a:p>
          <a:p>
            <a:r>
              <a:rPr lang="en-US" sz="1400">
                <a:latin typeface="Consolas" pitchFamily="49" charset="0"/>
              </a:rPr>
              <a:t>    srand(time(NULL));</a:t>
            </a:r>
          </a:p>
          <a:p>
            <a:r>
              <a:rPr lang="en-US" sz="1400">
                <a:latin typeface="Consolas" pitchFamily="49" charset="0"/>
              </a:rPr>
              <a:t>    printf("Uneti dimenziju niza: "); scanf("%d", &amp;n);</a:t>
            </a:r>
          </a:p>
          <a:p>
            <a:r>
              <a:rPr lang="en-US" sz="1400">
                <a:latin typeface="Consolas" pitchFamily="49" charset="0"/>
              </a:rPr>
              <a:t>    for(i = 0; i &lt; n; i++) {posao[i].rok = rand() % n + 1; posao[i].zarada = rand() % 100; posao[i].ime = 'a' + i;}</a:t>
            </a:r>
          </a:p>
          <a:p>
            <a:r>
              <a:rPr lang="en-US" sz="1400">
                <a:latin typeface="Consolas" pitchFamily="49" charset="0"/>
              </a:rPr>
              <a:t>    for(i = 0; i &lt; n; i++) printf("%c %d %d\n", posao[i].ime, posao[i].rok, posao[i].zarada);</a:t>
            </a:r>
          </a:p>
          <a:p>
            <a:r>
              <a:rPr lang="en-US" sz="1400">
                <a:latin typeface="Consolas" pitchFamily="49" charset="0"/>
              </a:rPr>
              <a:t>    </a:t>
            </a:r>
            <a:r>
              <a:rPr lang="en-US" sz="1400">
                <a:solidFill>
                  <a:srgbClr val="FF0000"/>
                </a:solidFill>
                <a:latin typeface="Consolas" pitchFamily="49" charset="0"/>
              </a:rPr>
              <a:t>qsort(posao, n, sizeof(poslovi), &amp;poredi);</a:t>
            </a:r>
          </a:p>
          <a:p>
            <a:r>
              <a:rPr lang="en-US" sz="1400">
                <a:latin typeface="Consolas" pitchFamily="49" charset="0"/>
              </a:rPr>
              <a:t>    printf("\nSortirani niz:\n");</a:t>
            </a:r>
          </a:p>
          <a:p>
            <a:r>
              <a:rPr lang="en-US" sz="1400">
                <a:latin typeface="Consolas" pitchFamily="49" charset="0"/>
              </a:rPr>
              <a:t>    for(i = 0; i &lt; n; i++) printf("%c %d %d\n", posao[i].ime, posao[i].rok, posao[i].zarada);</a:t>
            </a:r>
          </a:p>
          <a:p>
            <a:r>
              <a:rPr lang="en-US" sz="1400">
                <a:latin typeface="Consolas" pitchFamily="49" charset="0"/>
              </a:rPr>
              <a:t>    return 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9550"/>
            <a:ext cx="8915400" cy="1846659"/>
          </a:xfrm>
          <a:prstGeom prst="rect">
            <a:avLst/>
          </a:prstGeom>
        </p:spPr>
        <p:txBody>
          <a:bodyPr wrap="square">
            <a:spAutoFit/>
          </a:bodyPr>
          <a:lstStyle/>
          <a:p>
            <a:pPr algn="ctr" fontAlgn="base"/>
            <a:r>
              <a:rPr lang="sr-Latn-RS" sz="2400">
                <a:latin typeface="Consolas" pitchFamily="49" charset="0"/>
              </a:rPr>
              <a:t>5. </a:t>
            </a:r>
            <a:r>
              <a:rPr lang="sr-Cyrl-RS" sz="2400">
                <a:latin typeface="Consolas" pitchFamily="49" charset="0"/>
              </a:rPr>
              <a:t>Жандар - лопов</a:t>
            </a:r>
            <a:endParaRPr lang="en-US" sz="2400">
              <a:latin typeface="Consolas" pitchFamily="49" charset="0"/>
            </a:endParaRPr>
          </a:p>
          <a:p>
            <a:pPr fontAlgn="base"/>
            <a:r>
              <a:rPr lang="sr-Cyrl-RS">
                <a:latin typeface="Consolas" pitchFamily="49" charset="0"/>
              </a:rPr>
              <a:t>Дат је низ од </a:t>
            </a:r>
            <a:r>
              <a:rPr lang="en-US">
                <a:latin typeface="Consolas" pitchFamily="49" charset="0"/>
              </a:rPr>
              <a:t>n </a:t>
            </a:r>
            <a:r>
              <a:rPr lang="sr-Cyrl-RS">
                <a:latin typeface="Consolas" pitchFamily="49" charset="0"/>
              </a:rPr>
              <a:t>елемената</a:t>
            </a:r>
            <a:r>
              <a:rPr lang="en-US">
                <a:latin typeface="Consolas" pitchFamily="49" charset="0"/>
              </a:rPr>
              <a:t>:</a:t>
            </a:r>
          </a:p>
          <a:p>
            <a:pPr fontAlgn="base"/>
            <a:r>
              <a:rPr lang="sr-Cyrl-CS">
                <a:latin typeface="Consolas" pitchFamily="49" charset="0"/>
              </a:rPr>
              <a:t>Сваки елеменат може бити </a:t>
            </a:r>
            <a:r>
              <a:rPr lang="en-US">
                <a:latin typeface="Consolas" pitchFamily="49" charset="0"/>
                <a:cs typeface="Arial" pitchFamily="34" charset="0"/>
              </a:rPr>
              <a:t>'</a:t>
            </a:r>
            <a:r>
              <a:rPr lang="sr-Latn-RS">
                <a:latin typeface="Consolas" pitchFamily="49" charset="0"/>
                <a:cs typeface="Arial" pitchFamily="34" charset="0"/>
              </a:rPr>
              <a:t>Z</a:t>
            </a:r>
            <a:r>
              <a:rPr lang="en-US">
                <a:latin typeface="Consolas" pitchFamily="49" charset="0"/>
                <a:cs typeface="Arial" pitchFamily="34" charset="0"/>
              </a:rPr>
              <a:t>'</a:t>
            </a:r>
            <a:r>
              <a:rPr lang="sr-Cyrl-CS">
                <a:latin typeface="Consolas" pitchFamily="49" charset="0"/>
                <a:cs typeface="Arial" pitchFamily="34" charset="0"/>
              </a:rPr>
              <a:t> </a:t>
            </a:r>
            <a:r>
              <a:rPr lang="sr-Latn-RS">
                <a:latin typeface="Consolas" pitchFamily="49" charset="0"/>
                <a:cs typeface="Arial" pitchFamily="34" charset="0"/>
              </a:rPr>
              <a:t>- </a:t>
            </a:r>
            <a:r>
              <a:rPr lang="sr-Cyrl-CS">
                <a:latin typeface="Consolas" pitchFamily="49" charset="0"/>
              </a:rPr>
              <a:t>жандар или </a:t>
            </a:r>
            <a:r>
              <a:rPr lang="en-US">
                <a:latin typeface="Consolas" pitchFamily="49" charset="0"/>
                <a:cs typeface="Arial" pitchFamily="34" charset="0"/>
              </a:rPr>
              <a:t>'</a:t>
            </a:r>
            <a:r>
              <a:rPr lang="sr-Latn-RS">
                <a:latin typeface="Consolas" pitchFamily="49" charset="0"/>
                <a:cs typeface="Arial" pitchFamily="34" charset="0"/>
              </a:rPr>
              <a:t>L</a:t>
            </a:r>
            <a:r>
              <a:rPr lang="en-US">
                <a:latin typeface="Consolas" pitchFamily="49" charset="0"/>
                <a:cs typeface="Arial" pitchFamily="34" charset="0"/>
              </a:rPr>
              <a:t>'</a:t>
            </a:r>
            <a:r>
              <a:rPr lang="sr-Cyrl-CS">
                <a:latin typeface="Consolas" pitchFamily="49" charset="0"/>
              </a:rPr>
              <a:t> </a:t>
            </a:r>
            <a:r>
              <a:rPr lang="sr-Latn-RS">
                <a:latin typeface="Consolas" pitchFamily="49" charset="0"/>
              </a:rPr>
              <a:t>-</a:t>
            </a:r>
            <a:r>
              <a:rPr lang="sr-Cyrl-CS">
                <a:latin typeface="Consolas" pitchFamily="49" charset="0"/>
              </a:rPr>
              <a:t> лопов.</a:t>
            </a:r>
            <a:endParaRPr lang="en-US">
              <a:latin typeface="Consolas" pitchFamily="49" charset="0"/>
            </a:endParaRPr>
          </a:p>
          <a:p>
            <a:pPr fontAlgn="base"/>
            <a:r>
              <a:rPr lang="sr-Cyrl-RS">
                <a:latin typeface="Consolas" pitchFamily="49" charset="0"/>
              </a:rPr>
              <a:t>Сваки жандар може да ухвати само једног лопова</a:t>
            </a:r>
            <a:r>
              <a:rPr lang="en-US">
                <a:latin typeface="Consolas" pitchFamily="49" charset="0"/>
              </a:rPr>
              <a:t>.</a:t>
            </a:r>
          </a:p>
          <a:p>
            <a:pPr fontAlgn="base"/>
            <a:r>
              <a:rPr lang="sr-Cyrl-RS">
                <a:latin typeface="Consolas" pitchFamily="49" charset="0"/>
              </a:rPr>
              <a:t>Жандар не може да ухвати лопова ако је међусобна удаљеност већа од </a:t>
            </a:r>
            <a:r>
              <a:rPr lang="en-US">
                <a:latin typeface="Consolas" pitchFamily="49" charset="0"/>
              </a:rPr>
              <a:t>K.</a:t>
            </a:r>
          </a:p>
          <a:p>
            <a:pPr fontAlgn="base"/>
            <a:r>
              <a:rPr lang="sr-Cyrl-RS">
                <a:latin typeface="Consolas" pitchFamily="49" charset="0"/>
              </a:rPr>
              <a:t>Нађи највећи број ухваћених лопова</a:t>
            </a:r>
            <a:r>
              <a:rPr lang="en-US">
                <a:latin typeface="Consolas" pitchFamily="49" charset="0"/>
              </a:rPr>
              <a:t>.</a:t>
            </a:r>
          </a:p>
        </p:txBody>
      </p:sp>
      <p:sp>
        <p:nvSpPr>
          <p:cNvPr id="48129" name="Rectangle 1"/>
          <p:cNvSpPr>
            <a:spLocks noChangeArrowheads="1"/>
          </p:cNvSpPr>
          <p:nvPr/>
        </p:nvSpPr>
        <p:spPr bwMode="auto">
          <a:xfrm>
            <a:off x="762000" y="2571750"/>
            <a:ext cx="6781800" cy="1544632"/>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lvl="0" fontAlgn="base">
              <a:spcBef>
                <a:spcPct val="0"/>
              </a:spcBef>
              <a:spcAft>
                <a:spcPct val="0"/>
              </a:spcAft>
            </a:pPr>
            <a:r>
              <a:rPr kumimoji="0" lang="sr-Cyrl-RS" sz="1600" b="0" i="0" u="none" strike="noStrike" cap="none" normalizeH="0" baseline="0">
                <a:ln>
                  <a:noFill/>
                </a:ln>
                <a:solidFill>
                  <a:schemeClr val="tx1"/>
                </a:solidFill>
                <a:effectLst/>
                <a:latin typeface="Consolas" pitchFamily="49" charset="0"/>
                <a:cs typeface="Arial" pitchFamily="34" charset="0"/>
              </a:rPr>
              <a:t>Улаз</a:t>
            </a:r>
            <a:r>
              <a:rPr kumimoji="0" lang="en-US" sz="1600" b="0" i="0" u="none" strike="noStrike" cap="none" normalizeH="0" baseline="0">
                <a:ln>
                  <a:noFill/>
                </a:ln>
                <a:solidFill>
                  <a:schemeClr val="tx1"/>
                </a:solidFill>
                <a:effectLst/>
                <a:latin typeface="Consolas" pitchFamily="49" charset="0"/>
                <a:cs typeface="Arial" pitchFamily="34" charset="0"/>
              </a:rPr>
              <a:t>: a[] = {'</a:t>
            </a:r>
            <a:r>
              <a:rPr lang="sr-Latn-RS" sz="1600">
                <a:latin typeface="Consolas" pitchFamily="49" charset="0"/>
                <a:cs typeface="Arial" pitchFamily="34" charset="0"/>
              </a:rPr>
              <a:t>Z</a:t>
            </a:r>
            <a:r>
              <a:rPr kumimoji="0" lang="en-US" sz="1600" b="0" i="0" u="none" strike="noStrike" cap="none" normalizeH="0" baseline="0">
                <a:ln>
                  <a:noFill/>
                </a:ln>
                <a:solidFill>
                  <a:schemeClr val="tx1"/>
                </a:solidFill>
                <a:effectLst/>
                <a:latin typeface="Consolas" pitchFamily="49" charset="0"/>
                <a:cs typeface="Arial" pitchFamily="34" charset="0"/>
              </a:rPr>
              <a:t>', </a:t>
            </a:r>
            <a:r>
              <a:rPr lang="en-US" sz="1600">
                <a:latin typeface="Consolas" pitchFamily="49" charset="0"/>
                <a:cs typeface="Arial" pitchFamily="34" charset="0"/>
              </a:rPr>
              <a:t>'</a:t>
            </a:r>
            <a:r>
              <a:rPr lang="sr-Latn-RS" sz="1600">
                <a:latin typeface="Consolas" pitchFamily="49" charset="0"/>
                <a:cs typeface="Arial" pitchFamily="34" charset="0"/>
              </a:rPr>
              <a:t>L</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a:t>
            </a:r>
            <a:r>
              <a:rPr lang="en-US" sz="1600">
                <a:latin typeface="Consolas" pitchFamily="49" charset="0"/>
                <a:cs typeface="Arial" pitchFamily="34" charset="0"/>
              </a:rPr>
              <a:t>'</a:t>
            </a:r>
            <a:r>
              <a:rPr lang="sr-Latn-RS" sz="1600">
                <a:latin typeface="Consolas" pitchFamily="49" charset="0"/>
                <a:cs typeface="Arial" pitchFamily="34" charset="0"/>
              </a:rPr>
              <a:t>L</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a:t>
            </a:r>
            <a:r>
              <a:rPr lang="en-US" sz="1600">
                <a:latin typeface="Consolas" pitchFamily="49" charset="0"/>
                <a:cs typeface="Arial" pitchFamily="34" charset="0"/>
              </a:rPr>
              <a:t>'</a:t>
            </a:r>
            <a:r>
              <a:rPr lang="sr-Latn-RS" sz="1600">
                <a:latin typeface="Consolas" pitchFamily="49" charset="0"/>
                <a:cs typeface="Arial" pitchFamily="34" charset="0"/>
              </a:rPr>
              <a:t>Z</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a:t>
            </a:r>
            <a:r>
              <a:rPr lang="en-US" sz="1600">
                <a:latin typeface="Consolas" pitchFamily="49" charset="0"/>
                <a:cs typeface="Arial" pitchFamily="34" charset="0"/>
              </a:rPr>
              <a:t>'</a:t>
            </a:r>
            <a:r>
              <a:rPr lang="sr-Latn-RS" sz="1600">
                <a:latin typeface="Consolas" pitchFamily="49" charset="0"/>
                <a:cs typeface="Arial" pitchFamily="34" charset="0"/>
              </a:rPr>
              <a:t>L</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k = 1</a:t>
            </a:r>
            <a:endParaRPr kumimoji="0" lang="sr-Cyrl-RS" sz="1600" b="0" i="0" u="none" strike="noStrike" cap="none" normalizeH="0" baseline="0">
              <a:ln>
                <a:noFill/>
              </a:ln>
              <a:solidFill>
                <a:schemeClr val="tx1"/>
              </a:solidFill>
              <a:effectLst/>
              <a:latin typeface="Consolas" pitchFamily="49" charset="0"/>
              <a:cs typeface="Arial" pitchFamily="34" charset="0"/>
            </a:endParaRPr>
          </a:p>
          <a:p>
            <a:pPr lvl="0" fontAlgn="base">
              <a:spcBef>
                <a:spcPct val="0"/>
              </a:spcBef>
              <a:spcAft>
                <a:spcPct val="0"/>
              </a:spcAft>
            </a:pPr>
            <a:r>
              <a:rPr kumimoji="0" lang="sr-Cyrl-RS" sz="1600" b="0" i="0" u="none" strike="noStrike" cap="none" normalizeH="0" baseline="0">
                <a:ln>
                  <a:noFill/>
                </a:ln>
                <a:solidFill>
                  <a:schemeClr val="tx1"/>
                </a:solidFill>
                <a:effectLst/>
                <a:latin typeface="Consolas" pitchFamily="49" charset="0"/>
                <a:cs typeface="Arial" pitchFamily="34" charset="0"/>
              </a:rPr>
              <a:t>Излаз</a:t>
            </a:r>
            <a:r>
              <a:rPr kumimoji="0" lang="en-US" sz="1600" b="0" i="0" u="none" strike="noStrike" cap="none" normalizeH="0" baseline="0">
                <a:ln>
                  <a:noFill/>
                </a:ln>
                <a:solidFill>
                  <a:schemeClr val="tx1"/>
                </a:solidFill>
                <a:effectLst/>
                <a:latin typeface="Consolas" pitchFamily="49" charset="0"/>
                <a:cs typeface="Arial" pitchFamily="34" charset="0"/>
              </a:rPr>
              <a:t>: 2. </a:t>
            </a:r>
            <a:r>
              <a:rPr kumimoji="0" lang="sr-Cyrl-RS" sz="1600" b="0" i="0" u="none" strike="noStrike" cap="none" normalizeH="0" baseline="0">
                <a:ln>
                  <a:noFill/>
                </a:ln>
                <a:solidFill>
                  <a:schemeClr val="tx1"/>
                </a:solidFill>
                <a:effectLst/>
                <a:latin typeface="Consolas" pitchFamily="49" charset="0"/>
                <a:cs typeface="Arial" pitchFamily="34" charset="0"/>
              </a:rPr>
              <a:t>Први жандар хвата првог лопова, други било ког</a:t>
            </a:r>
            <a:r>
              <a:rPr kumimoji="0" lang="en-US" sz="1600" b="0" i="0" u="none" strike="noStrike" cap="none" normalizeH="0" baseline="0">
                <a:ln>
                  <a:noFill/>
                </a:ln>
                <a:solidFill>
                  <a:schemeClr val="tx1"/>
                </a:solidFill>
                <a:effectLst/>
                <a:latin typeface="Consolas" pitchFamily="49" charset="0"/>
                <a:cs typeface="Arial" pitchFamily="34" charset="0"/>
              </a:rPr>
              <a:t>. </a:t>
            </a:r>
            <a:endParaRPr kumimoji="0" lang="sr-Cyrl-RS" sz="1600" b="0" i="0" u="none" strike="noStrike" cap="none" normalizeH="0" baseline="0">
              <a:ln>
                <a:noFill/>
              </a:ln>
              <a:solidFill>
                <a:schemeClr val="tx1"/>
              </a:solidFill>
              <a:effectLst/>
              <a:latin typeface="Consolas" pitchFamily="49" charset="0"/>
              <a:cs typeface="Arial" pitchFamily="34" charset="0"/>
            </a:endParaRPr>
          </a:p>
          <a:p>
            <a:pPr lvl="0" fontAlgn="base">
              <a:spcBef>
                <a:spcPct val="0"/>
              </a:spcBef>
              <a:spcAft>
                <a:spcPct val="0"/>
              </a:spcAft>
            </a:pPr>
            <a:r>
              <a:rPr kumimoji="0" lang="sr-Cyrl-RS" sz="1600" b="0" i="0" u="none" strike="noStrike" cap="none" normalizeH="0" baseline="0">
                <a:ln>
                  <a:noFill/>
                </a:ln>
                <a:solidFill>
                  <a:schemeClr val="tx1"/>
                </a:solidFill>
                <a:effectLst/>
                <a:latin typeface="Consolas" pitchFamily="49" charset="0"/>
                <a:cs typeface="Arial" pitchFamily="34" charset="0"/>
              </a:rPr>
              <a:t>Улаз</a:t>
            </a:r>
            <a:r>
              <a:rPr kumimoji="0" lang="en-US" sz="1600" b="0" i="0" u="none" strike="noStrike" cap="none" normalizeH="0" baseline="0">
                <a:ln>
                  <a:noFill/>
                </a:ln>
                <a:solidFill>
                  <a:schemeClr val="tx1"/>
                </a:solidFill>
                <a:effectLst/>
                <a:latin typeface="Consolas" pitchFamily="49" charset="0"/>
                <a:cs typeface="Arial" pitchFamily="34" charset="0"/>
              </a:rPr>
              <a:t>: a[] = {</a:t>
            </a:r>
            <a:r>
              <a:rPr lang="en-US" sz="1600">
                <a:latin typeface="Consolas" pitchFamily="49" charset="0"/>
                <a:cs typeface="Arial" pitchFamily="34" charset="0"/>
              </a:rPr>
              <a:t>'</a:t>
            </a:r>
            <a:r>
              <a:rPr lang="sr-Latn-RS" sz="1600">
                <a:latin typeface="Consolas" pitchFamily="49" charset="0"/>
                <a:cs typeface="Arial" pitchFamily="34" charset="0"/>
              </a:rPr>
              <a:t>L</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a:t>
            </a:r>
            <a:r>
              <a:rPr lang="en-US" sz="1600">
                <a:latin typeface="Consolas" pitchFamily="49" charset="0"/>
                <a:cs typeface="Arial" pitchFamily="34" charset="0"/>
              </a:rPr>
              <a:t>'</a:t>
            </a:r>
            <a:r>
              <a:rPr lang="sr-Latn-RS" sz="1600">
                <a:latin typeface="Consolas" pitchFamily="49" charset="0"/>
                <a:cs typeface="Arial" pitchFamily="34" charset="0"/>
              </a:rPr>
              <a:t>L</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a:t>
            </a:r>
            <a:r>
              <a:rPr lang="en-US" sz="1600">
                <a:latin typeface="Consolas" pitchFamily="49" charset="0"/>
                <a:cs typeface="Arial" pitchFamily="34" charset="0"/>
              </a:rPr>
              <a:t>'</a:t>
            </a:r>
            <a:r>
              <a:rPr lang="sr-Latn-RS" sz="1600">
                <a:latin typeface="Consolas" pitchFamily="49" charset="0"/>
                <a:cs typeface="Arial" pitchFamily="34" charset="0"/>
              </a:rPr>
              <a:t>Z</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a:t>
            </a:r>
            <a:r>
              <a:rPr lang="en-US" sz="1600">
                <a:latin typeface="Consolas" pitchFamily="49" charset="0"/>
                <a:cs typeface="Arial" pitchFamily="34" charset="0"/>
              </a:rPr>
              <a:t>'</a:t>
            </a:r>
            <a:r>
              <a:rPr lang="sr-Latn-RS" sz="1600">
                <a:latin typeface="Consolas" pitchFamily="49" charset="0"/>
                <a:cs typeface="Arial" pitchFamily="34" charset="0"/>
              </a:rPr>
              <a:t>Z</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a:t>
            </a:r>
            <a:r>
              <a:rPr lang="en-US" sz="1600">
                <a:latin typeface="Consolas" pitchFamily="49" charset="0"/>
                <a:cs typeface="Arial" pitchFamily="34" charset="0"/>
              </a:rPr>
              <a:t>'</a:t>
            </a:r>
            <a:r>
              <a:rPr lang="sr-Latn-RS" sz="1600">
                <a:latin typeface="Consolas" pitchFamily="49" charset="0"/>
                <a:cs typeface="Arial" pitchFamily="34" charset="0"/>
              </a:rPr>
              <a:t>L</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a:t>
            </a:r>
            <a:r>
              <a:rPr lang="en-US" sz="1600">
                <a:latin typeface="Consolas" pitchFamily="49" charset="0"/>
                <a:cs typeface="Arial" pitchFamily="34" charset="0"/>
              </a:rPr>
              <a:t>'</a:t>
            </a:r>
            <a:r>
              <a:rPr lang="sr-Latn-RS" sz="1600">
                <a:latin typeface="Consolas" pitchFamily="49" charset="0"/>
                <a:cs typeface="Arial" pitchFamily="34" charset="0"/>
              </a:rPr>
              <a:t>Z</a:t>
            </a:r>
            <a:r>
              <a:rPr lang="en-US" sz="1600">
                <a:latin typeface="Consolas" pitchFamily="49" charset="0"/>
                <a:cs typeface="Arial" pitchFamily="34" charset="0"/>
              </a:rPr>
              <a:t>'</a:t>
            </a:r>
            <a:r>
              <a:rPr kumimoji="0" lang="en-US" sz="1600" b="0" i="0" u="none" strike="noStrike" cap="none" normalizeH="0" baseline="0">
                <a:ln>
                  <a:noFill/>
                </a:ln>
                <a:solidFill>
                  <a:schemeClr val="tx1"/>
                </a:solidFill>
                <a:effectLst/>
                <a:latin typeface="Consolas" pitchFamily="49" charset="0"/>
                <a:cs typeface="Arial" pitchFamily="34" charset="0"/>
              </a:rPr>
              <a:t>}, k = 2</a:t>
            </a:r>
            <a:endParaRPr kumimoji="0" lang="sr-Cyrl-RS" sz="1600" b="0" i="0" u="none" strike="noStrike" cap="none" normalizeH="0" baseline="0">
              <a:ln>
                <a:noFill/>
              </a:ln>
              <a:solidFill>
                <a:schemeClr val="tx1"/>
              </a:solidFill>
              <a:effectLst/>
              <a:latin typeface="Consolas" pitchFamily="49" charset="0"/>
              <a:cs typeface="Arial" pitchFamily="34" charset="0"/>
            </a:endParaRPr>
          </a:p>
          <a:p>
            <a:pPr lvl="0" fontAlgn="base">
              <a:spcBef>
                <a:spcPct val="0"/>
              </a:spcBef>
              <a:spcAft>
                <a:spcPct val="0"/>
              </a:spcAft>
            </a:pPr>
            <a:r>
              <a:rPr lang="sr-Cyrl-RS" sz="1600">
                <a:latin typeface="Consolas" pitchFamily="49" charset="0"/>
                <a:cs typeface="Arial" pitchFamily="34" charset="0"/>
              </a:rPr>
              <a:t>Излаз</a:t>
            </a:r>
            <a:r>
              <a:rPr kumimoji="0" lang="en-US" sz="1600" b="0" i="0" u="none" strike="noStrike" cap="none" normalizeH="0" baseline="0">
                <a:ln>
                  <a:noFill/>
                </a:ln>
                <a:solidFill>
                  <a:schemeClr val="tx1"/>
                </a:solidFill>
                <a:effectLst/>
                <a:latin typeface="Consolas" pitchFamily="49" charset="0"/>
                <a:cs typeface="Arial" pitchFamily="34" charset="0"/>
              </a:rPr>
              <a:t>: 3</a:t>
            </a:r>
            <a:endParaRPr kumimoji="0" lang="sr-Cyrl-RS" sz="1050" b="0" i="0" u="none" strike="noStrike" cap="none" normalizeH="0" baseline="0">
              <a:ln>
                <a:noFill/>
              </a:ln>
              <a:solidFill>
                <a:schemeClr val="tx1"/>
              </a:solidFill>
              <a:effectLst/>
              <a:latin typeface="Consolas" pitchFamily="49" charset="0"/>
              <a:cs typeface="Arial" pitchFamily="34" charset="0"/>
            </a:endParaRPr>
          </a:p>
          <a:p>
            <a:pPr lvl="0" fontAlgn="base">
              <a:spcBef>
                <a:spcPct val="0"/>
              </a:spcBef>
              <a:spcAft>
                <a:spcPct val="0"/>
              </a:spcAft>
            </a:pPr>
            <a:r>
              <a:rPr lang="sr-Cyrl-RS" sz="1600">
                <a:latin typeface="Consolas" pitchFamily="49" charset="0"/>
                <a:cs typeface="Arial" pitchFamily="34" charset="0"/>
              </a:rPr>
              <a:t>Улаз</a:t>
            </a:r>
            <a:r>
              <a:rPr lang="en-US" sz="1600">
                <a:latin typeface="Consolas" pitchFamily="49" charset="0"/>
              </a:rPr>
              <a:t>: a[] = {</a:t>
            </a:r>
            <a:r>
              <a:rPr lang="en-US" sz="1600">
                <a:latin typeface="Consolas" pitchFamily="49" charset="0"/>
                <a:cs typeface="Arial" pitchFamily="34" charset="0"/>
              </a:rPr>
              <a:t>'</a:t>
            </a:r>
            <a:r>
              <a:rPr lang="sr-Latn-RS" sz="1600">
                <a:latin typeface="Consolas" pitchFamily="49" charset="0"/>
                <a:cs typeface="Arial" pitchFamily="34" charset="0"/>
              </a:rPr>
              <a:t>Z</a:t>
            </a:r>
            <a:r>
              <a:rPr lang="en-US" sz="1600">
                <a:latin typeface="Consolas" pitchFamily="49" charset="0"/>
                <a:cs typeface="Arial" pitchFamily="34" charset="0"/>
              </a:rPr>
              <a:t>'</a:t>
            </a:r>
            <a:r>
              <a:rPr lang="en-US" sz="1600">
                <a:latin typeface="Consolas" pitchFamily="49" charset="0"/>
              </a:rPr>
              <a:t>, </a:t>
            </a:r>
            <a:r>
              <a:rPr lang="en-US" sz="1600">
                <a:latin typeface="Consolas" pitchFamily="49" charset="0"/>
                <a:cs typeface="Arial" pitchFamily="34" charset="0"/>
              </a:rPr>
              <a:t>'</a:t>
            </a:r>
            <a:r>
              <a:rPr lang="sr-Latn-RS" sz="1600">
                <a:latin typeface="Consolas" pitchFamily="49" charset="0"/>
                <a:cs typeface="Arial" pitchFamily="34" charset="0"/>
              </a:rPr>
              <a:t>L</a:t>
            </a:r>
            <a:r>
              <a:rPr lang="en-US" sz="1600">
                <a:latin typeface="Consolas" pitchFamily="49" charset="0"/>
                <a:cs typeface="Arial" pitchFamily="34" charset="0"/>
              </a:rPr>
              <a:t>'</a:t>
            </a:r>
            <a:r>
              <a:rPr lang="en-US" sz="1600">
                <a:latin typeface="Consolas" pitchFamily="49" charset="0"/>
              </a:rPr>
              <a:t>, </a:t>
            </a:r>
            <a:r>
              <a:rPr lang="en-US" sz="1600">
                <a:latin typeface="Consolas" pitchFamily="49" charset="0"/>
                <a:cs typeface="Arial" pitchFamily="34" charset="0"/>
              </a:rPr>
              <a:t>'</a:t>
            </a:r>
            <a:r>
              <a:rPr lang="sr-Latn-RS" sz="1600">
                <a:latin typeface="Consolas" pitchFamily="49" charset="0"/>
                <a:cs typeface="Arial" pitchFamily="34" charset="0"/>
              </a:rPr>
              <a:t>Z</a:t>
            </a:r>
            <a:r>
              <a:rPr lang="en-US" sz="1600">
                <a:latin typeface="Consolas" pitchFamily="49" charset="0"/>
                <a:cs typeface="Arial" pitchFamily="34" charset="0"/>
              </a:rPr>
              <a:t>'</a:t>
            </a:r>
            <a:r>
              <a:rPr lang="en-US" sz="1600">
                <a:latin typeface="Consolas" pitchFamily="49" charset="0"/>
              </a:rPr>
              <a:t>, </a:t>
            </a:r>
            <a:r>
              <a:rPr lang="en-US" sz="1600">
                <a:latin typeface="Consolas" pitchFamily="49" charset="0"/>
                <a:cs typeface="Arial" pitchFamily="34" charset="0"/>
              </a:rPr>
              <a:t>'</a:t>
            </a:r>
            <a:r>
              <a:rPr lang="sr-Latn-RS" sz="1600">
                <a:latin typeface="Consolas" pitchFamily="49" charset="0"/>
                <a:cs typeface="Arial" pitchFamily="34" charset="0"/>
              </a:rPr>
              <a:t>L</a:t>
            </a:r>
            <a:r>
              <a:rPr lang="en-US" sz="1600">
                <a:latin typeface="Consolas" pitchFamily="49" charset="0"/>
                <a:cs typeface="Arial" pitchFamily="34" charset="0"/>
              </a:rPr>
              <a:t>'</a:t>
            </a:r>
            <a:r>
              <a:rPr lang="en-US" sz="1600">
                <a:latin typeface="Consolas" pitchFamily="49" charset="0"/>
              </a:rPr>
              <a:t>, </a:t>
            </a:r>
            <a:r>
              <a:rPr lang="en-US" sz="1600">
                <a:latin typeface="Consolas" pitchFamily="49" charset="0"/>
                <a:cs typeface="Arial" pitchFamily="34" charset="0"/>
              </a:rPr>
              <a:t>'</a:t>
            </a:r>
            <a:r>
              <a:rPr lang="sr-Latn-RS" sz="1600">
                <a:latin typeface="Consolas" pitchFamily="49" charset="0"/>
                <a:cs typeface="Arial" pitchFamily="34" charset="0"/>
              </a:rPr>
              <a:t>L</a:t>
            </a:r>
            <a:r>
              <a:rPr lang="en-US" sz="1600">
                <a:latin typeface="Consolas" pitchFamily="49" charset="0"/>
                <a:cs typeface="Arial" pitchFamily="34" charset="0"/>
              </a:rPr>
              <a:t>'</a:t>
            </a:r>
            <a:r>
              <a:rPr lang="en-US" sz="1600">
                <a:latin typeface="Consolas" pitchFamily="49" charset="0"/>
              </a:rPr>
              <a:t>, </a:t>
            </a:r>
            <a:r>
              <a:rPr lang="en-US" sz="1600">
                <a:latin typeface="Consolas" pitchFamily="49" charset="0"/>
                <a:cs typeface="Arial" pitchFamily="34" charset="0"/>
              </a:rPr>
              <a:t>'</a:t>
            </a:r>
            <a:r>
              <a:rPr lang="sr-Latn-RS" sz="1600">
                <a:latin typeface="Consolas" pitchFamily="49" charset="0"/>
                <a:cs typeface="Arial" pitchFamily="34" charset="0"/>
              </a:rPr>
              <a:t>Z</a:t>
            </a:r>
            <a:r>
              <a:rPr lang="en-US" sz="1600">
                <a:latin typeface="Consolas" pitchFamily="49" charset="0"/>
                <a:cs typeface="Arial" pitchFamily="34" charset="0"/>
              </a:rPr>
              <a:t>'</a:t>
            </a:r>
            <a:r>
              <a:rPr lang="en-US" sz="1600">
                <a:latin typeface="Consolas" pitchFamily="49" charset="0"/>
              </a:rPr>
              <a:t>}, k = 3</a:t>
            </a:r>
            <a:endParaRPr lang="sr-Cyrl-RS" sz="1600">
              <a:latin typeface="Consolas" pitchFamily="49" charset="0"/>
            </a:endParaRPr>
          </a:p>
          <a:p>
            <a:pPr lvl="0" fontAlgn="base">
              <a:spcBef>
                <a:spcPct val="0"/>
              </a:spcBef>
              <a:spcAft>
                <a:spcPct val="0"/>
              </a:spcAft>
            </a:pPr>
            <a:r>
              <a:rPr lang="sr-Cyrl-RS" sz="1600">
                <a:latin typeface="Consolas" pitchFamily="49" charset="0"/>
                <a:cs typeface="Arial" pitchFamily="34" charset="0"/>
              </a:rPr>
              <a:t>Излаз</a:t>
            </a:r>
            <a:r>
              <a:rPr lang="en-US" sz="1600">
                <a:latin typeface="Consolas" pitchFamily="49" charset="0"/>
              </a:rPr>
              <a:t>: 3</a:t>
            </a:r>
            <a:endParaRPr kumimoji="0" lang="en-US" sz="1600" b="0" i="0" u="none" strike="noStrike" cap="none" normalizeH="0" baseline="0">
              <a:ln>
                <a:noFill/>
              </a:ln>
              <a:solidFill>
                <a:schemeClr val="tx1"/>
              </a:solidFill>
              <a:effectLst/>
              <a:latin typeface="Consolas" pitchFamily="49"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90550"/>
            <a:ext cx="8763000" cy="1754326"/>
          </a:xfrm>
          <a:prstGeom prst="rect">
            <a:avLst/>
          </a:prstGeom>
        </p:spPr>
        <p:txBody>
          <a:bodyPr wrap="square">
            <a:spAutoFit/>
          </a:bodyPr>
          <a:lstStyle/>
          <a:p>
            <a:pPr fontAlgn="base"/>
            <a:r>
              <a:rPr lang="en-US" b="1">
                <a:latin typeface="Consolas" pitchFamily="49" charset="0"/>
              </a:rPr>
              <a:t>brute force</a:t>
            </a:r>
            <a:r>
              <a:rPr lang="sr-Cyrl-RS" b="1">
                <a:latin typeface="Consolas" pitchFamily="49" charset="0"/>
              </a:rPr>
              <a:t>:</a:t>
            </a:r>
            <a:r>
              <a:rPr lang="en-US">
                <a:latin typeface="Consolas" pitchFamily="49" charset="0"/>
              </a:rPr>
              <a:t> </a:t>
            </a:r>
            <a:r>
              <a:rPr lang="sr-Cyrl-RS">
                <a:latin typeface="Consolas" pitchFamily="49" charset="0"/>
              </a:rPr>
              <a:t>провери све могуће комбинације жандара и лопова и испиши највећу. Велика временска сложеност.</a:t>
            </a:r>
            <a:endParaRPr lang="en-US">
              <a:latin typeface="Consolas" pitchFamily="49" charset="0"/>
            </a:endParaRPr>
          </a:p>
          <a:p>
            <a:pPr fontAlgn="base"/>
            <a:r>
              <a:rPr lang="en-US" b="1">
                <a:latin typeface="Consolas" pitchFamily="49" charset="0"/>
              </a:rPr>
              <a:t>greedy</a:t>
            </a:r>
            <a:r>
              <a:rPr lang="sr-Cyrl-RS" b="1">
                <a:latin typeface="Consolas" pitchFamily="49" charset="0"/>
              </a:rPr>
              <a:t>:</a:t>
            </a:r>
            <a:r>
              <a:rPr lang="en-US">
                <a:latin typeface="Consolas" pitchFamily="49" charset="0"/>
              </a:rPr>
              <a:t> </a:t>
            </a:r>
            <a:r>
              <a:rPr lang="sr-Cyrl-RS">
                <a:latin typeface="Consolas" pitchFamily="49" charset="0"/>
              </a:rPr>
              <a:t>покушај 1</a:t>
            </a:r>
            <a:r>
              <a:rPr lang="en-US">
                <a:latin typeface="Consolas" pitchFamily="49" charset="0"/>
              </a:rPr>
              <a:t>: “</a:t>
            </a:r>
            <a:r>
              <a:rPr lang="sr-Cyrl-RS">
                <a:latin typeface="Consolas" pitchFamily="49" charset="0"/>
              </a:rPr>
              <a:t>Сваки жандар слева хвата најближег лопова</a:t>
            </a:r>
            <a:r>
              <a:rPr lang="en-US">
                <a:latin typeface="Consolas" pitchFamily="49" charset="0"/>
              </a:rPr>
              <a:t>.” </a:t>
            </a:r>
            <a:r>
              <a:rPr lang="sr-Cyrl-RS">
                <a:latin typeface="Consolas" pitchFamily="49" charset="0"/>
              </a:rPr>
              <a:t>Пример 3 ради, 2 не.</a:t>
            </a:r>
            <a:br>
              <a:rPr lang="en-US">
                <a:latin typeface="Consolas" pitchFamily="49" charset="0"/>
              </a:rPr>
            </a:br>
            <a:r>
              <a:rPr lang="sr-Cyrl-RS">
                <a:latin typeface="Consolas" pitchFamily="49" charset="0"/>
              </a:rPr>
              <a:t>покушај 2</a:t>
            </a:r>
            <a:r>
              <a:rPr lang="en-US">
                <a:latin typeface="Consolas" pitchFamily="49" charset="0"/>
              </a:rPr>
              <a:t>:</a:t>
            </a:r>
            <a:r>
              <a:rPr lang="sr-Cyrl-RS">
                <a:latin typeface="Consolas" pitchFamily="49" charset="0"/>
              </a:rPr>
              <a:t> </a:t>
            </a:r>
            <a:r>
              <a:rPr lang="en-US">
                <a:latin typeface="Consolas" pitchFamily="49" charset="0"/>
              </a:rPr>
              <a:t>“</a:t>
            </a:r>
            <a:r>
              <a:rPr lang="sr-Cyrl-RS">
                <a:latin typeface="Consolas" pitchFamily="49" charset="0"/>
              </a:rPr>
              <a:t>Сваки жандар слева хвата најдаљег лопова</a:t>
            </a:r>
            <a:r>
              <a:rPr lang="en-US">
                <a:latin typeface="Consolas" pitchFamily="49" charset="0"/>
              </a:rPr>
              <a:t>”. </a:t>
            </a:r>
            <a:r>
              <a:rPr lang="sr-Cyrl-RS">
                <a:latin typeface="Consolas" pitchFamily="49" charset="0"/>
              </a:rPr>
              <a:t>Пример 2 ради, 3 не. Слично је и за покушаје сдесна. </a:t>
            </a:r>
          </a:p>
        </p:txBody>
      </p:sp>
      <p:sp>
        <p:nvSpPr>
          <p:cNvPr id="3" name="Rectangle 2"/>
          <p:cNvSpPr/>
          <p:nvPr/>
        </p:nvSpPr>
        <p:spPr>
          <a:xfrm>
            <a:off x="152400" y="2800350"/>
            <a:ext cx="8763000" cy="1754326"/>
          </a:xfrm>
          <a:prstGeom prst="rect">
            <a:avLst/>
          </a:prstGeom>
        </p:spPr>
        <p:txBody>
          <a:bodyPr wrap="square">
            <a:spAutoFit/>
          </a:bodyPr>
          <a:lstStyle/>
          <a:p>
            <a:pPr fontAlgn="base"/>
            <a:r>
              <a:rPr lang="sr-Cyrl-RS">
                <a:latin typeface="Consolas" pitchFamily="49" charset="0"/>
              </a:rPr>
              <a:t>Уместо жандара посматрају се потенцијална хватања:</a:t>
            </a:r>
          </a:p>
          <a:p>
            <a:pPr marL="342900" indent="-342900" fontAlgn="base">
              <a:buAutoNum type="arabicPeriod"/>
            </a:pPr>
            <a:r>
              <a:rPr lang="sr-Cyrl-RS">
                <a:latin typeface="Consolas" pitchFamily="49" charset="0"/>
              </a:rPr>
              <a:t>Узми најмање индексе жандара </a:t>
            </a:r>
            <a:r>
              <a:rPr lang="sr-Latn-CS">
                <a:latin typeface="Consolas" pitchFamily="49" charset="0"/>
              </a:rPr>
              <a:t>(z) </a:t>
            </a:r>
            <a:r>
              <a:rPr lang="sr-Cyrl-RS">
                <a:latin typeface="Consolas" pitchFamily="49" charset="0"/>
              </a:rPr>
              <a:t>и лопова</a:t>
            </a:r>
            <a:r>
              <a:rPr lang="sr-Latn-CS">
                <a:latin typeface="Consolas" pitchFamily="49" charset="0"/>
              </a:rPr>
              <a:t> (l)</a:t>
            </a:r>
            <a:r>
              <a:rPr lang="en-US">
                <a:latin typeface="Consolas" pitchFamily="49" charset="0"/>
              </a:rPr>
              <a:t>. </a:t>
            </a:r>
            <a:endParaRPr lang="sr-Latn-CS">
              <a:latin typeface="Consolas" pitchFamily="49" charset="0"/>
            </a:endParaRPr>
          </a:p>
          <a:p>
            <a:pPr marL="342900" indent="-342900" fontAlgn="base">
              <a:buAutoNum type="arabicPeriod"/>
            </a:pPr>
            <a:r>
              <a:rPr lang="sr-Cyrl-RS">
                <a:latin typeface="Consolas" pitchFamily="49" charset="0"/>
              </a:rPr>
              <a:t>За сваки пар </a:t>
            </a:r>
            <a:r>
              <a:rPr lang="sr-Latn-CS">
                <a:latin typeface="Consolas" pitchFamily="49" charset="0"/>
              </a:rPr>
              <a:t>z</a:t>
            </a:r>
            <a:r>
              <a:rPr lang="sr-Cyrl-RS">
                <a:latin typeface="Consolas" pitchFamily="49" charset="0"/>
              </a:rPr>
              <a:t> и </a:t>
            </a:r>
            <a:r>
              <a:rPr lang="sr-Latn-CS">
                <a:latin typeface="Consolas" pitchFamily="49" charset="0"/>
              </a:rPr>
              <a:t>l</a:t>
            </a:r>
            <a:r>
              <a:rPr lang="sr-Cyrl-RS">
                <a:latin typeface="Consolas" pitchFamily="49" charset="0"/>
              </a:rPr>
              <a:t>:</a:t>
            </a:r>
            <a:endParaRPr lang="sr-Latn-CS">
              <a:latin typeface="Consolas" pitchFamily="49" charset="0"/>
            </a:endParaRPr>
          </a:p>
          <a:p>
            <a:pPr fontAlgn="base"/>
            <a:r>
              <a:rPr lang="sr-Latn-CS">
                <a:latin typeface="Consolas" pitchFamily="49" charset="0"/>
              </a:rPr>
              <a:t>3.    </a:t>
            </a:r>
            <a:r>
              <a:rPr lang="sr-Cyrl-RS">
                <a:latin typeface="Consolas" pitchFamily="49" charset="0"/>
              </a:rPr>
              <a:t>	Ако је </a:t>
            </a:r>
            <a:r>
              <a:rPr lang="en-US">
                <a:latin typeface="Consolas" pitchFamily="49" charset="0"/>
              </a:rPr>
              <a:t>|</a:t>
            </a:r>
            <a:r>
              <a:rPr lang="sr-Latn-CS">
                <a:latin typeface="Consolas" pitchFamily="49" charset="0"/>
              </a:rPr>
              <a:t>z</a:t>
            </a:r>
            <a:r>
              <a:rPr lang="en-US">
                <a:latin typeface="Consolas" pitchFamily="49" charset="0"/>
              </a:rPr>
              <a:t>-</a:t>
            </a:r>
            <a:r>
              <a:rPr lang="sr-Latn-CS">
                <a:latin typeface="Consolas" pitchFamily="49" charset="0"/>
              </a:rPr>
              <a:t>l</a:t>
            </a:r>
            <a:r>
              <a:rPr lang="en-US">
                <a:latin typeface="Consolas" pitchFamily="49" charset="0"/>
              </a:rPr>
              <a:t>| &lt;= k</a:t>
            </a:r>
            <a:r>
              <a:rPr lang="sr-Cyrl-RS">
                <a:latin typeface="Consolas" pitchFamily="49" charset="0"/>
              </a:rPr>
              <a:t>, хватање је могуће, нађи следеће </a:t>
            </a:r>
            <a:r>
              <a:rPr lang="sr-Latn-CS">
                <a:latin typeface="Consolas" pitchFamily="49" charset="0"/>
              </a:rPr>
              <a:t>(z) </a:t>
            </a:r>
            <a:r>
              <a:rPr lang="sr-Cyrl-RS">
                <a:latin typeface="Consolas" pitchFamily="49" charset="0"/>
              </a:rPr>
              <a:t>и </a:t>
            </a:r>
            <a:r>
              <a:rPr lang="sr-Latn-CS">
                <a:latin typeface="Consolas" pitchFamily="49" charset="0"/>
              </a:rPr>
              <a:t>(l)</a:t>
            </a:r>
            <a:r>
              <a:rPr lang="en-US">
                <a:latin typeface="Consolas" pitchFamily="49" charset="0"/>
              </a:rPr>
              <a:t>. </a:t>
            </a:r>
            <a:br>
              <a:rPr lang="en-US">
                <a:latin typeface="Consolas" pitchFamily="49" charset="0"/>
              </a:rPr>
            </a:br>
            <a:r>
              <a:rPr lang="sr-Latn-CS">
                <a:latin typeface="Consolas" pitchFamily="49" charset="0"/>
              </a:rPr>
              <a:t>4</a:t>
            </a:r>
            <a:r>
              <a:rPr lang="en-US">
                <a:latin typeface="Consolas" pitchFamily="49" charset="0"/>
              </a:rPr>
              <a:t>. </a:t>
            </a:r>
            <a:r>
              <a:rPr lang="sr-Cyrl-RS">
                <a:latin typeface="Consolas" pitchFamily="49" charset="0"/>
              </a:rPr>
              <a:t>   	Иначе</a:t>
            </a:r>
            <a:r>
              <a:rPr lang="en-US">
                <a:latin typeface="Consolas" pitchFamily="49" charset="0"/>
              </a:rPr>
              <a:t> </a:t>
            </a:r>
            <a:r>
              <a:rPr lang="sr-Cyrl-RS">
                <a:latin typeface="Consolas" pitchFamily="49" charset="0"/>
              </a:rPr>
              <a:t>нађи следећи индекс за </a:t>
            </a:r>
            <a:r>
              <a:rPr lang="en-US">
                <a:latin typeface="Consolas" pitchFamily="49" charset="0"/>
              </a:rPr>
              <a:t>min(</a:t>
            </a:r>
            <a:r>
              <a:rPr lang="sr-Latn-CS">
                <a:latin typeface="Consolas" pitchFamily="49" charset="0"/>
              </a:rPr>
              <a:t>z</a:t>
            </a:r>
            <a:r>
              <a:rPr lang="sr-Cyrl-RS">
                <a:latin typeface="Consolas" pitchFamily="49" charset="0"/>
              </a:rPr>
              <a:t>, </a:t>
            </a:r>
            <a:r>
              <a:rPr lang="sr-Latn-CS">
                <a:latin typeface="Consolas" pitchFamily="49" charset="0"/>
              </a:rPr>
              <a:t>l</a:t>
            </a:r>
            <a:r>
              <a:rPr lang="en-US">
                <a:latin typeface="Consolas" pitchFamily="49" charset="0"/>
              </a:rPr>
              <a:t>)</a:t>
            </a:r>
            <a:r>
              <a:rPr lang="sr-Cyrl-RS">
                <a:latin typeface="Consolas" pitchFamily="49" charset="0"/>
              </a:rPr>
              <a:t>.</a:t>
            </a:r>
            <a:br>
              <a:rPr lang="en-US">
                <a:latin typeface="Consolas" pitchFamily="49" charset="0"/>
              </a:rPr>
            </a:br>
            <a:r>
              <a:rPr lang="sr-Latn-CS">
                <a:latin typeface="Consolas" pitchFamily="49" charset="0"/>
              </a:rPr>
              <a:t>5</a:t>
            </a:r>
            <a:r>
              <a:rPr lang="en-US">
                <a:latin typeface="Consolas" pitchFamily="49" charset="0"/>
              </a:rPr>
              <a:t>. </a:t>
            </a:r>
            <a:r>
              <a:rPr lang="sr-Cyrl-RS">
                <a:latin typeface="Consolas" pitchFamily="49" charset="0"/>
              </a:rPr>
              <a:t>Испис броја хватања</a:t>
            </a:r>
            <a:r>
              <a:rPr lang="en-US">
                <a:latin typeface="Consolas" pitchFamily="49" charset="0"/>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85750"/>
            <a:ext cx="8763000" cy="1384995"/>
          </a:xfrm>
          <a:prstGeom prst="rect">
            <a:avLst/>
          </a:prstGeom>
        </p:spPr>
        <p:txBody>
          <a:bodyPr wrap="square">
            <a:spAutoFit/>
          </a:bodyPr>
          <a:lstStyle/>
          <a:p>
            <a:pPr algn="ctr" fontAlgn="base"/>
            <a:r>
              <a:rPr lang="sr-Cyrl-RS" sz="2000">
                <a:latin typeface="Consolas" pitchFamily="49" charset="0"/>
              </a:rPr>
              <a:t>6. Најмањи број замена за балансиране заграде</a:t>
            </a:r>
            <a:endParaRPr lang="en-US" sz="2000">
              <a:latin typeface="Consolas" pitchFamily="49" charset="0"/>
            </a:endParaRPr>
          </a:p>
          <a:p>
            <a:pPr fontAlgn="base"/>
            <a:r>
              <a:rPr lang="sr-Cyrl-RS" sz="1600">
                <a:latin typeface="Consolas" pitchFamily="49" charset="0"/>
              </a:rPr>
              <a:t>Дат је стринг од</a:t>
            </a:r>
            <a:r>
              <a:rPr lang="en-US" sz="1600">
                <a:latin typeface="Consolas" pitchFamily="49" charset="0"/>
              </a:rPr>
              <a:t> 2N </a:t>
            </a:r>
            <a:r>
              <a:rPr lang="sr-Cyrl-RS" sz="1600">
                <a:latin typeface="Consolas" pitchFamily="49" charset="0"/>
              </a:rPr>
              <a:t>знакова (састоји се од </a:t>
            </a:r>
            <a:r>
              <a:rPr lang="en-US" sz="1600">
                <a:latin typeface="Consolas" pitchFamily="49" charset="0"/>
              </a:rPr>
              <a:t>N ‘[‘ </a:t>
            </a:r>
            <a:r>
              <a:rPr lang="sr-Cyrl-RS" sz="1600">
                <a:latin typeface="Consolas" pitchFamily="49" charset="0"/>
              </a:rPr>
              <a:t>и</a:t>
            </a:r>
            <a:r>
              <a:rPr lang="en-US" sz="1600">
                <a:latin typeface="Consolas" pitchFamily="49" charset="0"/>
              </a:rPr>
              <a:t> N ‘]’ </a:t>
            </a:r>
            <a:r>
              <a:rPr lang="sr-Cyrl-RS" sz="1600">
                <a:latin typeface="Consolas" pitchFamily="49" charset="0"/>
              </a:rPr>
              <a:t>заграда</a:t>
            </a:r>
            <a:r>
              <a:rPr lang="en-US" sz="1600">
                <a:latin typeface="Consolas" pitchFamily="49" charset="0"/>
              </a:rPr>
              <a:t>. </a:t>
            </a:r>
            <a:r>
              <a:rPr lang="sr-Cyrl-RS" sz="1600">
                <a:latin typeface="Consolas" pitchFamily="49" charset="0"/>
              </a:rPr>
              <a:t>Стринг је балансиран ако може да се представи</a:t>
            </a:r>
            <a:r>
              <a:rPr lang="en-US" sz="1600">
                <a:latin typeface="Consolas" pitchFamily="49" charset="0"/>
              </a:rPr>
              <a:t> S2[S1] </a:t>
            </a:r>
            <a:r>
              <a:rPr lang="sr-Cyrl-RS" sz="1600">
                <a:latin typeface="Consolas" pitchFamily="49" charset="0"/>
              </a:rPr>
              <a:t>где су </a:t>
            </a:r>
            <a:r>
              <a:rPr lang="en-US" sz="1600">
                <a:latin typeface="Consolas" pitchFamily="49" charset="0"/>
              </a:rPr>
              <a:t>S1 </a:t>
            </a:r>
            <a:r>
              <a:rPr lang="sr-Cyrl-RS" sz="1600">
                <a:latin typeface="Consolas" pitchFamily="49" charset="0"/>
              </a:rPr>
              <a:t>и</a:t>
            </a:r>
            <a:r>
              <a:rPr lang="en-US" sz="1600">
                <a:latin typeface="Consolas" pitchFamily="49" charset="0"/>
              </a:rPr>
              <a:t> S2 </a:t>
            </a:r>
            <a:r>
              <a:rPr lang="sr-Cyrl-RS" sz="1600">
                <a:latin typeface="Consolas" pitchFamily="49" charset="0"/>
              </a:rPr>
              <a:t>балансирани стрингови</a:t>
            </a:r>
            <a:r>
              <a:rPr lang="en-US" sz="1600">
                <a:latin typeface="Consolas" pitchFamily="49" charset="0"/>
              </a:rPr>
              <a:t>. </a:t>
            </a:r>
            <a:r>
              <a:rPr lang="sr-Cyrl-RS" sz="1600">
                <a:latin typeface="Consolas" pitchFamily="49" charset="0"/>
              </a:rPr>
              <a:t>Небалансирани стринг се претвара у балансирани заменом суседних знакова</a:t>
            </a:r>
            <a:r>
              <a:rPr lang="en-US" sz="1600">
                <a:latin typeface="Consolas" pitchFamily="49" charset="0"/>
              </a:rPr>
              <a:t>. </a:t>
            </a:r>
            <a:r>
              <a:rPr lang="sr-Cyrl-RS" sz="1600">
                <a:latin typeface="Consolas" pitchFamily="49" charset="0"/>
              </a:rPr>
              <a:t>Одреди најмањи број потребних замена</a:t>
            </a:r>
            <a:r>
              <a:rPr lang="en-US" sz="1600">
                <a:latin typeface="Consolas" pitchFamily="49" charset="0"/>
              </a:rPr>
              <a:t>.</a:t>
            </a:r>
          </a:p>
        </p:txBody>
      </p:sp>
      <p:sp>
        <p:nvSpPr>
          <p:cNvPr id="55297" name="Rectangle 1"/>
          <p:cNvSpPr>
            <a:spLocks noChangeArrowheads="1"/>
          </p:cNvSpPr>
          <p:nvPr/>
        </p:nvSpPr>
        <p:spPr bwMode="auto">
          <a:xfrm>
            <a:off x="762000" y="1733550"/>
            <a:ext cx="6553200" cy="436637"/>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200" b="0" i="0" u="none" strike="noStrike" cap="none" normalizeH="0" baseline="0">
                <a:ln>
                  <a:noFill/>
                </a:ln>
                <a:solidFill>
                  <a:schemeClr val="tx1"/>
                </a:solidFill>
                <a:effectLst/>
                <a:latin typeface="Consolas" pitchFamily="49" charset="0"/>
                <a:cs typeface="Arial" pitchFamily="34" charset="0"/>
              </a:rPr>
              <a:t>Улаз</a:t>
            </a:r>
            <a:r>
              <a:rPr kumimoji="0" lang="en-US" sz="1200" b="0" i="0" u="none" strike="noStrike" cap="none" normalizeH="0" baseline="0">
                <a:ln>
                  <a:noFill/>
                </a:ln>
                <a:solidFill>
                  <a:schemeClr val="tx1"/>
                </a:solidFill>
                <a:effectLst/>
                <a:latin typeface="Consolas" pitchFamily="49" charset="0"/>
                <a:cs typeface="Arial" pitchFamily="34" charset="0"/>
              </a:rPr>
              <a:t>: []][][ </a:t>
            </a:r>
            <a:r>
              <a:rPr kumimoji="0" lang="sr-Cyrl-RS" sz="1200" b="0" i="0" u="none" strike="noStrike" cap="none" normalizeH="0" baseline="0">
                <a:ln>
                  <a:noFill/>
                </a:ln>
                <a:solidFill>
                  <a:schemeClr val="tx1"/>
                </a:solidFill>
                <a:effectLst/>
                <a:latin typeface="Consolas" pitchFamily="49" charset="0"/>
                <a:cs typeface="Arial" pitchFamily="34" charset="0"/>
              </a:rPr>
              <a:t>Излаз</a:t>
            </a:r>
            <a:r>
              <a:rPr kumimoji="0" lang="en-US" sz="1200" b="0" i="0" u="none" strike="noStrike" cap="none" normalizeH="0" baseline="0">
                <a:ln>
                  <a:noFill/>
                </a:ln>
                <a:solidFill>
                  <a:schemeClr val="tx1"/>
                </a:solidFill>
                <a:effectLst/>
                <a:latin typeface="Consolas" pitchFamily="49" charset="0"/>
                <a:cs typeface="Arial" pitchFamily="34" charset="0"/>
              </a:rPr>
              <a:t>: 2 </a:t>
            </a:r>
            <a:r>
              <a:rPr kumimoji="0" lang="sr-Cyrl-RS" sz="1200" b="0" i="0" u="none" strike="noStrike" cap="none" normalizeH="0" baseline="0">
                <a:ln>
                  <a:noFill/>
                </a:ln>
                <a:solidFill>
                  <a:schemeClr val="tx1"/>
                </a:solidFill>
                <a:effectLst/>
                <a:latin typeface="Consolas" pitchFamily="49" charset="0"/>
                <a:cs typeface="Arial" pitchFamily="34" charset="0"/>
              </a:rPr>
              <a:t>Прва замена</a:t>
            </a:r>
            <a:r>
              <a:rPr kumimoji="0" lang="en-US" sz="1200" b="0" i="0" u="none" strike="noStrike" cap="none" normalizeH="0" baseline="0">
                <a:ln>
                  <a:noFill/>
                </a:ln>
                <a:solidFill>
                  <a:schemeClr val="tx1"/>
                </a:solidFill>
                <a:effectLst/>
                <a:latin typeface="Consolas" pitchFamily="49" charset="0"/>
                <a:cs typeface="Arial" pitchFamily="34" charset="0"/>
              </a:rPr>
              <a:t>: 3 </a:t>
            </a:r>
            <a:r>
              <a:rPr kumimoji="0" lang="sr-Cyrl-RS" sz="1200" b="0" i="0" u="none" strike="noStrike" cap="none" normalizeH="0" baseline="0">
                <a:ln>
                  <a:noFill/>
                </a:ln>
                <a:solidFill>
                  <a:schemeClr val="tx1"/>
                </a:solidFill>
                <a:effectLst/>
                <a:latin typeface="Consolas" pitchFamily="49" charset="0"/>
                <a:cs typeface="Arial" pitchFamily="34" charset="0"/>
              </a:rPr>
              <a:t>и</a:t>
            </a:r>
            <a:r>
              <a:rPr kumimoji="0" lang="en-US" sz="1200" b="0" i="0" u="none" strike="noStrike" cap="none" normalizeH="0" baseline="0">
                <a:ln>
                  <a:noFill/>
                </a:ln>
                <a:solidFill>
                  <a:schemeClr val="tx1"/>
                </a:solidFill>
                <a:effectLst/>
                <a:latin typeface="Consolas" pitchFamily="49" charset="0"/>
                <a:cs typeface="Arial" pitchFamily="34" charset="0"/>
              </a:rPr>
              <a:t> 4 [][]][ </a:t>
            </a:r>
            <a:r>
              <a:rPr kumimoji="0" lang="sr-Cyrl-RS" sz="1200" b="0" i="0" u="none" strike="noStrike" cap="none" normalizeH="0" baseline="0">
                <a:ln>
                  <a:noFill/>
                </a:ln>
                <a:solidFill>
                  <a:schemeClr val="tx1"/>
                </a:solidFill>
                <a:effectLst/>
                <a:latin typeface="Consolas" pitchFamily="49" charset="0"/>
                <a:cs typeface="Arial" pitchFamily="34" charset="0"/>
              </a:rPr>
              <a:t>Друга замена</a:t>
            </a:r>
            <a:r>
              <a:rPr kumimoji="0" lang="en-US" sz="1200" b="0" i="0" u="none" strike="noStrike" cap="none" normalizeH="0" baseline="0">
                <a:ln>
                  <a:noFill/>
                </a:ln>
                <a:solidFill>
                  <a:schemeClr val="tx1"/>
                </a:solidFill>
                <a:effectLst/>
                <a:latin typeface="Consolas" pitchFamily="49" charset="0"/>
                <a:cs typeface="Arial" pitchFamily="34" charset="0"/>
              </a:rPr>
              <a:t>: 5 </a:t>
            </a:r>
            <a:r>
              <a:rPr kumimoji="0" lang="sr-Cyrl-RS" sz="1200" b="0" i="0" u="none" strike="noStrike" cap="none" normalizeH="0" baseline="0">
                <a:ln>
                  <a:noFill/>
                </a:ln>
                <a:solidFill>
                  <a:schemeClr val="tx1"/>
                </a:solidFill>
                <a:effectLst/>
                <a:latin typeface="Consolas" pitchFamily="49" charset="0"/>
                <a:cs typeface="Arial" pitchFamily="34" charset="0"/>
              </a:rPr>
              <a:t>и</a:t>
            </a:r>
            <a:r>
              <a:rPr kumimoji="0" lang="en-US" sz="1200" b="0" i="0" u="none" strike="noStrike" cap="none" normalizeH="0" baseline="0">
                <a:ln>
                  <a:noFill/>
                </a:ln>
                <a:solidFill>
                  <a:schemeClr val="tx1"/>
                </a:solidFill>
                <a:effectLst/>
                <a:latin typeface="Consolas" pitchFamily="49" charset="0"/>
                <a:cs typeface="Arial" pitchFamily="34" charset="0"/>
              </a:rPr>
              <a:t> 6 [][][] </a:t>
            </a:r>
            <a:endParaRPr kumimoji="0" lang="sr-Cyrl-RS" sz="1200" b="0" i="0" u="none" strike="noStrike" cap="none" normalizeH="0" baseline="0">
              <a:ln>
                <a:noFill/>
              </a:ln>
              <a:solidFill>
                <a:schemeClr val="tx1"/>
              </a:solidFill>
              <a:effectLst/>
              <a:latin typeface="Consolas" pitchFamily="49" charset="0"/>
              <a:cs typeface="Arial" pitchFamily="34" charset="0"/>
            </a:endParaRPr>
          </a:p>
          <a:p>
            <a:pPr lvl="0" fontAlgn="base">
              <a:spcBef>
                <a:spcPct val="0"/>
              </a:spcBef>
              <a:spcAft>
                <a:spcPct val="0"/>
              </a:spcAft>
            </a:pPr>
            <a:r>
              <a:rPr lang="sr-Cyrl-RS" sz="1200">
                <a:latin typeface="Consolas" pitchFamily="49" charset="0"/>
                <a:cs typeface="Arial" pitchFamily="34" charset="0"/>
              </a:rPr>
              <a:t>Улаз</a:t>
            </a:r>
            <a:r>
              <a:rPr kumimoji="0" lang="en-US" sz="1200" b="0" i="0" u="none" strike="noStrike" cap="none" normalizeH="0" baseline="0">
                <a:ln>
                  <a:noFill/>
                </a:ln>
                <a:solidFill>
                  <a:schemeClr val="tx1"/>
                </a:solidFill>
                <a:effectLst/>
                <a:latin typeface="Consolas" pitchFamily="49" charset="0"/>
                <a:cs typeface="Arial" pitchFamily="34" charset="0"/>
              </a:rPr>
              <a:t>: [[][]] </a:t>
            </a:r>
            <a:r>
              <a:rPr kumimoji="0" lang="sr-Cyrl-RS" sz="1200" b="0" i="0" u="none" strike="noStrike" cap="none" normalizeH="0" baseline="0">
                <a:ln>
                  <a:noFill/>
                </a:ln>
                <a:solidFill>
                  <a:schemeClr val="tx1"/>
                </a:solidFill>
                <a:effectLst/>
                <a:latin typeface="Consolas" pitchFamily="49" charset="0"/>
                <a:cs typeface="Arial" pitchFamily="34" charset="0"/>
              </a:rPr>
              <a:t>Излаз:</a:t>
            </a:r>
            <a:r>
              <a:rPr kumimoji="0" lang="en-US" sz="1200" b="0" i="0" u="none" strike="noStrike" cap="none" normalizeH="0" baseline="0">
                <a:ln>
                  <a:noFill/>
                </a:ln>
                <a:solidFill>
                  <a:schemeClr val="tx1"/>
                </a:solidFill>
                <a:effectLst/>
                <a:latin typeface="Consolas" pitchFamily="49" charset="0"/>
                <a:cs typeface="Arial" pitchFamily="34" charset="0"/>
              </a:rPr>
              <a:t> 0 </a:t>
            </a:r>
            <a:r>
              <a:rPr kumimoji="0" lang="sr-Cyrl-RS" sz="1200" b="0" i="0" u="none" strike="noStrike" cap="none" normalizeH="0" baseline="0">
                <a:ln>
                  <a:noFill/>
                </a:ln>
                <a:solidFill>
                  <a:schemeClr val="tx1"/>
                </a:solidFill>
                <a:effectLst/>
                <a:latin typeface="Consolas" pitchFamily="49" charset="0"/>
                <a:cs typeface="Arial" pitchFamily="34" charset="0"/>
              </a:rPr>
              <a:t>Већ је балансиран</a:t>
            </a:r>
            <a:r>
              <a:rPr kumimoji="0" lang="en-US" sz="1200" b="0" i="0" u="none" strike="noStrike" cap="none" normalizeH="0" baseline="0">
                <a:ln>
                  <a:noFill/>
                </a:ln>
                <a:solidFill>
                  <a:schemeClr val="tx1"/>
                </a:solidFill>
                <a:effectLst/>
                <a:latin typeface="Consolas" pitchFamily="49" charset="0"/>
                <a:cs typeface="Arial" pitchFamily="34" charset="0"/>
              </a:rPr>
              <a:t>.</a:t>
            </a:r>
            <a:r>
              <a:rPr kumimoji="0" lang="en-US" sz="900" b="0" i="0" u="none" strike="noStrike" cap="none" normalizeH="0" baseline="0">
                <a:ln>
                  <a:noFill/>
                </a:ln>
                <a:solidFill>
                  <a:schemeClr val="tx1"/>
                </a:solidFill>
                <a:effectLst/>
                <a:latin typeface="Arial" pitchFamily="34" charset="0"/>
                <a:cs typeface="Arial" pitchFamily="34" charset="0"/>
              </a:rPr>
              <a:t> </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152400" y="2266950"/>
            <a:ext cx="8763000" cy="2062103"/>
          </a:xfrm>
          <a:prstGeom prst="rect">
            <a:avLst/>
          </a:prstGeom>
        </p:spPr>
        <p:txBody>
          <a:bodyPr wrap="square">
            <a:spAutoFit/>
          </a:bodyPr>
          <a:lstStyle/>
          <a:p>
            <a:pPr fontAlgn="base"/>
            <a:r>
              <a:rPr lang="sr-Cyrl-RS" sz="1600">
                <a:latin typeface="Consolas" pitchFamily="49" charset="0"/>
              </a:rPr>
              <a:t>Ако је првих </a:t>
            </a:r>
            <a:r>
              <a:rPr lang="en-US" sz="1600">
                <a:latin typeface="Consolas" pitchFamily="49" charset="0"/>
              </a:rPr>
              <a:t>X </a:t>
            </a:r>
            <a:r>
              <a:rPr lang="sr-Cyrl-RS" sz="1600">
                <a:latin typeface="Consolas" pitchFamily="49" charset="0"/>
              </a:rPr>
              <a:t>знакова балансирано, могу да се занемаре.</a:t>
            </a:r>
            <a:r>
              <a:rPr lang="sr-Latn-RS" sz="1600">
                <a:latin typeface="Consolas" pitchFamily="49" charset="0"/>
              </a:rPr>
              <a:t> Ako </a:t>
            </a:r>
            <a:r>
              <a:rPr lang="sr-Cyrl-RS" sz="1600">
                <a:latin typeface="Consolas" pitchFamily="49" charset="0"/>
              </a:rPr>
              <a:t>је </a:t>
            </a:r>
            <a:r>
              <a:rPr lang="en-US" sz="1600">
                <a:latin typeface="Consolas" pitchFamily="49" charset="0"/>
              </a:rPr>
              <a:t>‘]’ </a:t>
            </a:r>
            <a:r>
              <a:rPr lang="sr-Cyrl-RS" sz="1600">
                <a:latin typeface="Consolas" pitchFamily="49" charset="0"/>
              </a:rPr>
              <a:t>испред </a:t>
            </a:r>
            <a:r>
              <a:rPr lang="en-US" sz="1600">
                <a:latin typeface="Consolas" pitchFamily="49" charset="0"/>
              </a:rPr>
              <a:t>‘[‘, </a:t>
            </a:r>
            <a:r>
              <a:rPr lang="sr-Cyrl-RS" sz="1600">
                <a:latin typeface="Consolas" pitchFamily="49" charset="0"/>
              </a:rPr>
              <a:t>потребно је балансирање.</a:t>
            </a:r>
            <a:endParaRPr lang="en-US" sz="1600">
              <a:latin typeface="Consolas" pitchFamily="49" charset="0"/>
            </a:endParaRPr>
          </a:p>
          <a:p>
            <a:pPr fontAlgn="base"/>
            <a:r>
              <a:rPr lang="sr-Cyrl-RS" sz="1600" b="1">
                <a:latin typeface="Consolas" pitchFamily="49" charset="0"/>
              </a:rPr>
              <a:t>Наивни приступ: </a:t>
            </a:r>
            <a:r>
              <a:rPr lang="sr-Cyrl-RS" sz="1600">
                <a:latin typeface="Consolas" pitchFamily="49" charset="0"/>
              </a:rPr>
              <a:t>Постави</a:t>
            </a:r>
            <a:r>
              <a:rPr lang="en-US" sz="1600">
                <a:latin typeface="Consolas" pitchFamily="49" charset="0"/>
              </a:rPr>
              <a:t> s</a:t>
            </a:r>
            <a:r>
              <a:rPr lang="sr-Cyrl-RS" sz="1600" b="1">
                <a:latin typeface="Consolas" pitchFamily="49" charset="0"/>
              </a:rPr>
              <a:t> </a:t>
            </a:r>
            <a:r>
              <a:rPr lang="en-US" sz="1600">
                <a:latin typeface="Consolas" pitchFamily="49" charset="0"/>
              </a:rPr>
              <a:t>= 0</a:t>
            </a:r>
            <a:r>
              <a:rPr lang="sr-Cyrl-RS" sz="1600">
                <a:latin typeface="Consolas" pitchFamily="49" charset="0"/>
              </a:rPr>
              <a:t>, где је </a:t>
            </a:r>
            <a:r>
              <a:rPr lang="en-US" sz="1600">
                <a:latin typeface="Consolas" pitchFamily="49" charset="0"/>
              </a:rPr>
              <a:t>s</a:t>
            </a:r>
            <a:r>
              <a:rPr lang="sr-Cyrl-RS" sz="1600">
                <a:latin typeface="Consolas" pitchFamily="49" charset="0"/>
              </a:rPr>
              <a:t> решење. Прођи кроз стринг бројећи</a:t>
            </a:r>
            <a:r>
              <a:rPr lang="en-US" sz="1600">
                <a:latin typeface="Consolas" pitchFamily="49" charset="0"/>
              </a:rPr>
              <a:t> ‘[‘</a:t>
            </a:r>
            <a:r>
              <a:rPr lang="sr-Cyrl-RS" sz="1600">
                <a:latin typeface="Consolas" pitchFamily="49" charset="0"/>
              </a:rPr>
              <a:t>.</a:t>
            </a:r>
            <a:r>
              <a:rPr lang="en-US" sz="1600">
                <a:latin typeface="Consolas" pitchFamily="49" charset="0"/>
              </a:rPr>
              <a:t> </a:t>
            </a:r>
            <a:r>
              <a:rPr lang="sr-Cyrl-RS" sz="1600">
                <a:latin typeface="Consolas" pitchFamily="49" charset="0"/>
              </a:rPr>
              <a:t>Смањи збир кад наиђеш на знак </a:t>
            </a:r>
            <a:r>
              <a:rPr lang="en-US" sz="1600">
                <a:latin typeface="Consolas" pitchFamily="49" charset="0"/>
              </a:rPr>
              <a:t> ‘]’. </a:t>
            </a:r>
            <a:r>
              <a:rPr lang="sr-Cyrl-RS" sz="1600">
                <a:latin typeface="Consolas" pitchFamily="49" charset="0"/>
              </a:rPr>
              <a:t>Ако збир постане негативан, потребно је балансирање. Нека индекс</a:t>
            </a:r>
            <a:r>
              <a:rPr lang="en-US" sz="1600">
                <a:latin typeface="Consolas" pitchFamily="49" charset="0"/>
              </a:rPr>
              <a:t> ‘i’ </a:t>
            </a:r>
            <a:r>
              <a:rPr lang="sr-Cyrl-RS" sz="1600">
                <a:latin typeface="Consolas" pitchFamily="49" charset="0"/>
              </a:rPr>
              <a:t>представља тренутну позицију</a:t>
            </a:r>
            <a:r>
              <a:rPr lang="en-US" sz="1600">
                <a:latin typeface="Consolas" pitchFamily="49" charset="0"/>
              </a:rPr>
              <a:t>. </a:t>
            </a:r>
            <a:r>
              <a:rPr lang="sr-Cyrl-RS" sz="1600">
                <a:latin typeface="Consolas" pitchFamily="49" charset="0"/>
              </a:rPr>
              <a:t>Иде се даље до следећег</a:t>
            </a:r>
            <a:r>
              <a:rPr lang="en-US" sz="1600">
                <a:latin typeface="Consolas" pitchFamily="49" charset="0"/>
              </a:rPr>
              <a:t> ‘[‘ </a:t>
            </a:r>
            <a:r>
              <a:rPr lang="sr-Cyrl-RS" sz="1600">
                <a:latin typeface="Consolas" pitchFamily="49" charset="0"/>
              </a:rPr>
              <a:t>са индексом</a:t>
            </a:r>
            <a:r>
              <a:rPr lang="en-US" sz="1600">
                <a:latin typeface="Consolas" pitchFamily="49" charset="0"/>
              </a:rPr>
              <a:t> j. </a:t>
            </a:r>
            <a:r>
              <a:rPr lang="sr-Cyrl-RS" sz="1600">
                <a:latin typeface="Consolas" pitchFamily="49" charset="0"/>
              </a:rPr>
              <a:t>Збир се повећава за </a:t>
            </a:r>
            <a:r>
              <a:rPr lang="en-US" sz="1600">
                <a:latin typeface="Consolas" pitchFamily="49" charset="0"/>
              </a:rPr>
              <a:t>j – i. </a:t>
            </a:r>
            <a:r>
              <a:rPr lang="sr-Cyrl-RS" sz="1600">
                <a:latin typeface="Consolas" pitchFamily="49" charset="0"/>
              </a:rPr>
              <a:t>Помери </a:t>
            </a:r>
            <a:r>
              <a:rPr lang="en-US" sz="1600">
                <a:latin typeface="Consolas" pitchFamily="49" charset="0"/>
              </a:rPr>
              <a:t>‘[‘ </a:t>
            </a:r>
            <a:r>
              <a:rPr lang="sr-Cyrl-RS" sz="1600">
                <a:latin typeface="Consolas" pitchFamily="49" charset="0"/>
              </a:rPr>
              <a:t>са позиције</a:t>
            </a:r>
            <a:r>
              <a:rPr lang="en-US" sz="1600">
                <a:latin typeface="Consolas" pitchFamily="49" charset="0"/>
              </a:rPr>
              <a:t> j, </a:t>
            </a:r>
            <a:r>
              <a:rPr lang="sr-Cyrl-RS" sz="1600">
                <a:latin typeface="Consolas" pitchFamily="49" charset="0"/>
              </a:rPr>
              <a:t>на позицију</a:t>
            </a:r>
            <a:r>
              <a:rPr lang="en-US" sz="1600">
                <a:latin typeface="Consolas" pitchFamily="49" charset="0"/>
              </a:rPr>
              <a:t> i, </a:t>
            </a:r>
            <a:r>
              <a:rPr lang="sr-Cyrl-RS" sz="1600">
                <a:latin typeface="Consolas" pitchFamily="49" charset="0"/>
              </a:rPr>
              <a:t>и помери остале знакове удесно. Постави бројач опет на 0 и настави обилазак стринга</a:t>
            </a:r>
            <a:r>
              <a:rPr lang="en-US" sz="1600">
                <a:latin typeface="Consolas" pitchFamily="49" charset="0"/>
              </a:rPr>
              <a:t>.</a:t>
            </a:r>
            <a:r>
              <a:rPr lang="sr-Cyrl-RS" sz="1600">
                <a:latin typeface="Consolas" pitchFamily="49" charset="0"/>
              </a:rPr>
              <a:t> На крају</a:t>
            </a:r>
            <a:r>
              <a:rPr lang="en-US" sz="1600">
                <a:latin typeface="Consolas" pitchFamily="49" charset="0"/>
              </a:rPr>
              <a:t> ‘s’ </a:t>
            </a:r>
            <a:r>
              <a:rPr lang="sr-Cyrl-RS" sz="1600">
                <a:latin typeface="Consolas" pitchFamily="49" charset="0"/>
              </a:rPr>
              <a:t>садржи резултат</a:t>
            </a:r>
            <a:r>
              <a:rPr lang="en-US" sz="1600">
                <a:latin typeface="Consolas" pitchFamily="49" charset="0"/>
              </a:rPr>
              <a:t>.</a:t>
            </a:r>
          </a:p>
        </p:txBody>
      </p:sp>
      <p:sp>
        <p:nvSpPr>
          <p:cNvPr id="5" name="Rectangle 4"/>
          <p:cNvSpPr/>
          <p:nvPr/>
        </p:nvSpPr>
        <p:spPr>
          <a:xfrm>
            <a:off x="2209800" y="4476750"/>
            <a:ext cx="4572000" cy="338554"/>
          </a:xfrm>
          <a:prstGeom prst="rect">
            <a:avLst/>
          </a:prstGeom>
        </p:spPr>
        <p:txBody>
          <a:bodyPr>
            <a:spAutoFit/>
          </a:bodyPr>
          <a:lstStyle/>
          <a:p>
            <a:r>
              <a:rPr lang="sr-Cyrl-RS" sz="1600"/>
              <a:t>Време</a:t>
            </a:r>
            <a:r>
              <a:rPr lang="en-US" sz="1600"/>
              <a:t> = O(N^2)</a:t>
            </a:r>
            <a:r>
              <a:rPr lang="sr-Cyrl-RS" sz="1600"/>
              <a:t>, додатна меморија</a:t>
            </a:r>
            <a:r>
              <a:rPr lang="en-US" sz="1600"/>
              <a:t> = O(1)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09550"/>
            <a:ext cx="8610600" cy="2308324"/>
          </a:xfrm>
          <a:prstGeom prst="rect">
            <a:avLst/>
          </a:prstGeom>
        </p:spPr>
        <p:txBody>
          <a:bodyPr wrap="square">
            <a:spAutoFit/>
          </a:bodyPr>
          <a:lstStyle/>
          <a:p>
            <a:pPr fontAlgn="base"/>
            <a:r>
              <a:rPr lang="sr-Cyrl-RS" b="1"/>
              <a:t>Оптимизација: </a:t>
            </a:r>
            <a:r>
              <a:rPr lang="sr-Cyrl-RS"/>
              <a:t>Прођи кроз стринг и упиши позиције </a:t>
            </a:r>
            <a:r>
              <a:rPr lang="en-US"/>
              <a:t>‘[‘ </a:t>
            </a:r>
            <a:r>
              <a:rPr lang="sr-Cyrl-RS"/>
              <a:t>у вектор</a:t>
            </a:r>
            <a:r>
              <a:rPr lang="en-US"/>
              <a:t> ‘</a:t>
            </a:r>
            <a:r>
              <a:rPr lang="en-US" b="1"/>
              <a:t>po</a:t>
            </a:r>
            <a:r>
              <a:rPr lang="sr-Latn-RS" b="1"/>
              <a:t>z</a:t>
            </a:r>
            <a:r>
              <a:rPr lang="en-US"/>
              <a:t>‘. </a:t>
            </a:r>
            <a:r>
              <a:rPr lang="sr-Cyrl-RS"/>
              <a:t>Постави </a:t>
            </a:r>
            <a:r>
              <a:rPr lang="en-US"/>
              <a:t>‘p’ </a:t>
            </a:r>
            <a:r>
              <a:rPr lang="sr-Cyrl-RS"/>
              <a:t>на</a:t>
            </a:r>
            <a:r>
              <a:rPr lang="en-US"/>
              <a:t> 0. </a:t>
            </a:r>
            <a:endParaRPr lang="sr-Cyrl-RS"/>
          </a:p>
          <a:p>
            <a:pPr fontAlgn="base"/>
            <a:r>
              <a:rPr lang="en-US"/>
              <a:t>p </a:t>
            </a:r>
            <a:r>
              <a:rPr lang="sr-Cyrl-RS"/>
              <a:t>се користи за пролазак кроз вектор</a:t>
            </a:r>
            <a:r>
              <a:rPr lang="en-US"/>
              <a:t> ‘po</a:t>
            </a:r>
            <a:r>
              <a:rPr lang="sr-Latn-RS"/>
              <a:t>z</a:t>
            </a:r>
            <a:r>
              <a:rPr lang="en-US"/>
              <a:t>’. </a:t>
            </a:r>
            <a:r>
              <a:rPr lang="sr-Cyrl-RS"/>
              <a:t>Слично наивном, броји се</a:t>
            </a:r>
            <a:r>
              <a:rPr lang="en-US"/>
              <a:t> ‘[‘. </a:t>
            </a:r>
            <a:r>
              <a:rPr lang="sr-Cyrl-RS"/>
              <a:t>Кад се наиђе на</a:t>
            </a:r>
            <a:r>
              <a:rPr lang="en-US"/>
              <a:t> ‘[‘ </a:t>
            </a:r>
            <a:r>
              <a:rPr lang="sr-Cyrl-RS"/>
              <a:t>бројач се повећа, као и </a:t>
            </a:r>
            <a:r>
              <a:rPr lang="en-US"/>
              <a:t>‘p’ </a:t>
            </a:r>
            <a:r>
              <a:rPr lang="sr-Cyrl-RS"/>
              <a:t>за</a:t>
            </a:r>
            <a:r>
              <a:rPr lang="en-US"/>
              <a:t> 1. </a:t>
            </a:r>
            <a:r>
              <a:rPr lang="sr-Cyrl-RS"/>
              <a:t>Кад се наиђе на</a:t>
            </a:r>
            <a:r>
              <a:rPr lang="en-US"/>
              <a:t> ‘]’</a:t>
            </a:r>
            <a:r>
              <a:rPr lang="sr-Cyrl-RS"/>
              <a:t>, бројач се смањи</a:t>
            </a:r>
            <a:r>
              <a:rPr lang="en-US"/>
              <a:t>. </a:t>
            </a:r>
            <a:r>
              <a:rPr lang="sr-Cyrl-RS"/>
              <a:t>Ако је бројач негативан, требају замене.</a:t>
            </a:r>
            <a:r>
              <a:rPr lang="en-US"/>
              <a:t> </a:t>
            </a:r>
            <a:r>
              <a:rPr lang="sr-Cyrl-RS"/>
              <a:t>Елемент </a:t>
            </a:r>
            <a:r>
              <a:rPr lang="en-US"/>
              <a:t>[p] </a:t>
            </a:r>
            <a:r>
              <a:rPr lang="sr-Cyrl-RS"/>
              <a:t>показује индекс следећег </a:t>
            </a:r>
            <a:r>
              <a:rPr lang="en-US"/>
              <a:t>‘[‘. </a:t>
            </a:r>
            <a:r>
              <a:rPr lang="sr-Cyrl-RS"/>
              <a:t>Сума се повећа за </a:t>
            </a:r>
            <a:r>
              <a:rPr lang="en-US" b="1"/>
              <a:t>po</a:t>
            </a:r>
            <a:r>
              <a:rPr lang="sr-Latn-RS" b="1"/>
              <a:t>z</a:t>
            </a:r>
            <a:r>
              <a:rPr lang="en-US" b="1"/>
              <a:t>[p] – i</a:t>
            </a:r>
            <a:r>
              <a:rPr lang="en-US"/>
              <a:t>, </a:t>
            </a:r>
            <a:r>
              <a:rPr lang="sr-Cyrl-RS"/>
              <a:t>где је </a:t>
            </a:r>
            <a:r>
              <a:rPr lang="en-US"/>
              <a:t>i </a:t>
            </a:r>
            <a:r>
              <a:rPr lang="sr-Cyrl-RS"/>
              <a:t>тренутни индекс</a:t>
            </a:r>
            <a:r>
              <a:rPr lang="en-US"/>
              <a:t>. </a:t>
            </a:r>
            <a:r>
              <a:rPr lang="sr-Cyrl-RS"/>
              <a:t>Елементи са тренутним индексом и </a:t>
            </a:r>
            <a:r>
              <a:rPr lang="en-US"/>
              <a:t>po</a:t>
            </a:r>
            <a:r>
              <a:rPr lang="sr-Latn-RS"/>
              <a:t>z</a:t>
            </a:r>
            <a:r>
              <a:rPr lang="en-US"/>
              <a:t>[p] </a:t>
            </a:r>
            <a:r>
              <a:rPr lang="sr-Cyrl-RS"/>
              <a:t>се замене и бројач ресетује на</a:t>
            </a:r>
            <a:r>
              <a:rPr lang="en-US"/>
              <a:t> 0.</a:t>
            </a:r>
          </a:p>
          <a:p>
            <a:pPr fontAlgn="base"/>
            <a:r>
              <a:rPr lang="sr-Cyrl-RS"/>
              <a:t>Како је промењен корак</a:t>
            </a:r>
            <a:r>
              <a:rPr lang="en-US"/>
              <a:t> O(N) </a:t>
            </a:r>
            <a:r>
              <a:rPr lang="sr-Cyrl-RS"/>
              <a:t>у наивном приступу у</a:t>
            </a:r>
            <a:r>
              <a:rPr lang="en-US"/>
              <a:t> O(1)</a:t>
            </a:r>
            <a:r>
              <a:rPr lang="sr-Cyrl-RS"/>
              <a:t>:</a:t>
            </a:r>
            <a:br>
              <a:rPr lang="en-US"/>
            </a:br>
            <a:r>
              <a:rPr lang="sr-Cyrl-RS"/>
              <a:t>Време</a:t>
            </a:r>
            <a:r>
              <a:rPr lang="en-US"/>
              <a:t> = O(N)</a:t>
            </a:r>
            <a:r>
              <a:rPr lang="sr-Cyrl-RS"/>
              <a:t>, додатна меморија</a:t>
            </a:r>
            <a:r>
              <a:rPr lang="en-US"/>
              <a:t> = O(N)</a:t>
            </a:r>
          </a:p>
        </p:txBody>
      </p:sp>
      <p:sp>
        <p:nvSpPr>
          <p:cNvPr id="3" name="Rectangle 2"/>
          <p:cNvSpPr/>
          <p:nvPr/>
        </p:nvSpPr>
        <p:spPr>
          <a:xfrm>
            <a:off x="914400" y="2647950"/>
            <a:ext cx="3429144" cy="1938992"/>
          </a:xfrm>
          <a:prstGeom prst="rect">
            <a:avLst/>
          </a:prstGeom>
        </p:spPr>
        <p:txBody>
          <a:bodyPr wrap="none">
            <a:spAutoFit/>
          </a:bodyPr>
          <a:lstStyle/>
          <a:p>
            <a:r>
              <a:rPr lang="sr-Cyrl-RS" sz="2000">
                <a:latin typeface="Consolas" pitchFamily="49" charset="0"/>
                <a:cs typeface="Arial" pitchFamily="34" charset="0"/>
              </a:rPr>
              <a:t>улаз: </a:t>
            </a:r>
            <a:r>
              <a:rPr lang="en-US" sz="2000">
                <a:latin typeface="Consolas" pitchFamily="49" charset="0"/>
                <a:cs typeface="Arial" pitchFamily="34" charset="0"/>
              </a:rPr>
              <a:t>[]][][</a:t>
            </a:r>
            <a:r>
              <a:rPr lang="sr-Cyrl-RS" sz="2000">
                <a:latin typeface="Consolas" pitchFamily="49" charset="0"/>
                <a:cs typeface="Arial" pitchFamily="34" charset="0"/>
              </a:rPr>
              <a:t>;</a:t>
            </a:r>
            <a:endParaRPr lang="sr-Latn-RS" sz="2000">
              <a:latin typeface="Consolas" pitchFamily="49" charset="0"/>
              <a:cs typeface="Arial" pitchFamily="34" charset="0"/>
            </a:endParaRPr>
          </a:p>
          <a:p>
            <a:r>
              <a:rPr lang="sr-Latn-RS" sz="2000">
                <a:latin typeface="Consolas" pitchFamily="49" charset="0"/>
                <a:cs typeface="Arial" pitchFamily="34" charset="0"/>
              </a:rPr>
              <a:t>      012345</a:t>
            </a:r>
            <a:endParaRPr lang="sr-Cyrl-RS" sz="2000">
              <a:latin typeface="Consolas" pitchFamily="49" charset="0"/>
              <a:cs typeface="Arial" pitchFamily="34" charset="0"/>
            </a:endParaRPr>
          </a:p>
          <a:p>
            <a:r>
              <a:rPr lang="sr-Latn-RS" sz="2000">
                <a:latin typeface="Consolas" pitchFamily="49" charset="0"/>
                <a:cs typeface="Arial" pitchFamily="34" charset="0"/>
              </a:rPr>
              <a:t>poz = </a:t>
            </a:r>
            <a:r>
              <a:rPr lang="en-US" sz="2000">
                <a:latin typeface="Consolas" pitchFamily="49" charset="0"/>
                <a:cs typeface="Arial" pitchFamily="34" charset="0"/>
              </a:rPr>
              <a:t>[0, 3, 5]</a:t>
            </a:r>
            <a:r>
              <a:rPr lang="sr-Latn-RS" sz="2000">
                <a:latin typeface="Consolas" pitchFamily="49" charset="0"/>
                <a:cs typeface="Arial" pitchFamily="34" charset="0"/>
              </a:rPr>
              <a:t>;</a:t>
            </a:r>
            <a:r>
              <a:rPr lang="sr-Cyrl-RS" sz="2000">
                <a:latin typeface="Consolas" pitchFamily="49" charset="0"/>
                <a:cs typeface="Arial" pitchFamily="34" charset="0"/>
              </a:rPr>
              <a:t> </a:t>
            </a:r>
          </a:p>
          <a:p>
            <a:r>
              <a:rPr lang="sr-Latn-RS" sz="2000">
                <a:latin typeface="Consolas" pitchFamily="49" charset="0"/>
                <a:cs typeface="Arial" pitchFamily="34" charset="0"/>
              </a:rPr>
              <a:t>i = 0, 1,  2, 3,  4, 5;</a:t>
            </a:r>
            <a:endParaRPr lang="sr-Cyrl-RS" sz="2000">
              <a:latin typeface="Consolas" pitchFamily="49" charset="0"/>
              <a:cs typeface="Arial" pitchFamily="34" charset="0"/>
            </a:endParaRPr>
          </a:p>
          <a:p>
            <a:r>
              <a:rPr lang="sr-Latn-RS" sz="2000">
                <a:latin typeface="Consolas" pitchFamily="49" charset="0"/>
                <a:cs typeface="Arial" pitchFamily="34" charset="0"/>
              </a:rPr>
              <a:t>b = </a:t>
            </a:r>
            <a:r>
              <a:rPr lang="sr-Cyrl-RS" sz="2000">
                <a:latin typeface="Consolas" pitchFamily="49" charset="0"/>
                <a:cs typeface="Arial" pitchFamily="34" charset="0"/>
              </a:rPr>
              <a:t>1, 0, </a:t>
            </a:r>
            <a:r>
              <a:rPr lang="sr-Cyrl-RS" sz="2000">
                <a:solidFill>
                  <a:srgbClr val="FF0000"/>
                </a:solidFill>
                <a:latin typeface="Consolas" pitchFamily="49" charset="0"/>
                <a:cs typeface="Arial" pitchFamily="34" charset="0"/>
              </a:rPr>
              <a:t>-1</a:t>
            </a:r>
            <a:r>
              <a:rPr lang="sr-Cyrl-RS" sz="2000">
                <a:latin typeface="Consolas" pitchFamily="49" charset="0"/>
                <a:cs typeface="Arial" pitchFamily="34" charset="0"/>
              </a:rPr>
              <a:t>, 0, </a:t>
            </a:r>
            <a:r>
              <a:rPr lang="sr-Cyrl-RS" sz="2000">
                <a:solidFill>
                  <a:srgbClr val="FF0000"/>
                </a:solidFill>
                <a:latin typeface="Consolas" pitchFamily="49" charset="0"/>
                <a:cs typeface="Arial" pitchFamily="34" charset="0"/>
              </a:rPr>
              <a:t>-1</a:t>
            </a:r>
            <a:r>
              <a:rPr lang="sr-Cyrl-RS" sz="2000">
                <a:latin typeface="Consolas" pitchFamily="49" charset="0"/>
                <a:cs typeface="Arial" pitchFamily="34" charset="0"/>
              </a:rPr>
              <a:t>, 0;</a:t>
            </a:r>
            <a:endParaRPr lang="sr-Latn-RS" sz="2000">
              <a:latin typeface="Consolas" pitchFamily="49" charset="0"/>
              <a:cs typeface="Arial" pitchFamily="34" charset="0"/>
            </a:endParaRPr>
          </a:p>
          <a:p>
            <a:r>
              <a:rPr lang="sr-Latn-RS" sz="2000">
                <a:latin typeface="Consolas" pitchFamily="49" charset="0"/>
                <a:cs typeface="Arial" pitchFamily="34" charset="0"/>
              </a:rPr>
              <a:t>p = 1, 1,  1, 2,  2, 3;</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38150"/>
            <a:ext cx="8305800" cy="3970318"/>
          </a:xfrm>
          <a:prstGeom prst="rect">
            <a:avLst/>
          </a:prstGeom>
        </p:spPr>
        <p:txBody>
          <a:bodyPr wrap="square">
            <a:spAutoFit/>
          </a:bodyPr>
          <a:lstStyle/>
          <a:p>
            <a:pPr algn="ctr"/>
            <a:r>
              <a:rPr lang="sr-Latn-RS" b="1"/>
              <a:t>7 </a:t>
            </a:r>
            <a:r>
              <a:rPr lang="en-US" b="1"/>
              <a:t>Sins</a:t>
            </a:r>
            <a:endParaRPr lang="en-US"/>
          </a:p>
          <a:p>
            <a:r>
              <a:rPr lang="en-US"/>
              <a:t>People have always been immoral, shiftless, and self-gratifying. For ages, humankind struggled to find a conceptual system to operationalize their spiritual shortcomings.</a:t>
            </a:r>
          </a:p>
          <a:p>
            <a:r>
              <a:rPr lang="en-US" b="1"/>
              <a:t>Pride</a:t>
            </a:r>
            <a:r>
              <a:rPr lang="en-US"/>
              <a:t> is excessive belief in one's own abilities, that interferes with the individual's recognition of the grace of God. It has been called the sin from which all others arise. Pride is also known as Vanity.</a:t>
            </a:r>
          </a:p>
          <a:p>
            <a:r>
              <a:rPr lang="en-US" b="1"/>
              <a:t>Envy</a:t>
            </a:r>
            <a:r>
              <a:rPr lang="en-US"/>
              <a:t> is the desire for others' traits, status, abilities, or situation.</a:t>
            </a:r>
          </a:p>
          <a:p>
            <a:r>
              <a:rPr lang="en-US" b="1"/>
              <a:t>Gluttony</a:t>
            </a:r>
            <a:r>
              <a:rPr lang="en-US"/>
              <a:t> is an inordinate desire to consume more than that which one requires.</a:t>
            </a:r>
          </a:p>
          <a:p>
            <a:r>
              <a:rPr lang="en-US" b="1"/>
              <a:t>Lust</a:t>
            </a:r>
            <a:r>
              <a:rPr lang="en-US"/>
              <a:t> is an inordinate craving for the pleasures of the body.</a:t>
            </a:r>
          </a:p>
          <a:p>
            <a:r>
              <a:rPr lang="en-US" b="1"/>
              <a:t>Anger</a:t>
            </a:r>
            <a:r>
              <a:rPr lang="en-US"/>
              <a:t> is manifested in the individual who spurns love and opts instead for fury. It is also known as Wrath.</a:t>
            </a:r>
          </a:p>
          <a:p>
            <a:r>
              <a:rPr lang="en-US" b="1"/>
              <a:t>Greed</a:t>
            </a:r>
            <a:r>
              <a:rPr lang="en-US"/>
              <a:t> is the desire for material wealth or gain, ignoring the realm of the spiritual. It is also called Avarice or Covetousness.</a:t>
            </a:r>
          </a:p>
          <a:p>
            <a:r>
              <a:rPr lang="en-US" b="1"/>
              <a:t>Sloth</a:t>
            </a:r>
            <a:r>
              <a:rPr lang="en-US"/>
              <a:t> is the avoidance of physical or spiritual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33350"/>
            <a:ext cx="8763000" cy="1138773"/>
          </a:xfrm>
          <a:prstGeom prst="rect">
            <a:avLst/>
          </a:prstGeom>
        </p:spPr>
        <p:txBody>
          <a:bodyPr wrap="square">
            <a:spAutoFit/>
          </a:bodyPr>
          <a:lstStyle/>
          <a:p>
            <a:pPr algn="ctr" fontAlgn="base"/>
            <a:r>
              <a:rPr lang="sr-Latn-RS" sz="2000">
                <a:latin typeface="Consolas" pitchFamily="49" charset="0"/>
              </a:rPr>
              <a:t>7. </a:t>
            </a:r>
            <a:r>
              <a:rPr lang="sr-Cyrl-CS" sz="2000">
                <a:latin typeface="Consolas" pitchFamily="49" charset="0"/>
              </a:rPr>
              <a:t>Попуњавање полица</a:t>
            </a:r>
            <a:endParaRPr lang="en-US" sz="2000">
              <a:latin typeface="Consolas" pitchFamily="49" charset="0"/>
            </a:endParaRPr>
          </a:p>
          <a:p>
            <a:pPr fontAlgn="base"/>
            <a:r>
              <a:rPr lang="sr-Cyrl-RS" sz="1600">
                <a:latin typeface="Consolas" pitchFamily="49" charset="0"/>
              </a:rPr>
              <a:t>Дата је дужина зида</a:t>
            </a:r>
            <a:r>
              <a:rPr lang="en-US" sz="1600">
                <a:latin typeface="Consolas" pitchFamily="49" charset="0"/>
              </a:rPr>
              <a:t> w </a:t>
            </a:r>
            <a:r>
              <a:rPr lang="sr-Cyrl-RS" sz="1600">
                <a:latin typeface="Consolas" pitchFamily="49" charset="0"/>
              </a:rPr>
              <a:t>и дужине полица </a:t>
            </a:r>
            <a:r>
              <a:rPr lang="en-US" sz="1600">
                <a:latin typeface="Consolas" pitchFamily="49" charset="0"/>
              </a:rPr>
              <a:t>m </a:t>
            </a:r>
            <a:r>
              <a:rPr lang="sr-Cyrl-RS" sz="1600">
                <a:latin typeface="Consolas" pitchFamily="49" charset="0"/>
              </a:rPr>
              <a:t>и </a:t>
            </a:r>
            <a:r>
              <a:rPr lang="en-US" sz="1600">
                <a:latin typeface="Consolas" pitchFamily="49" charset="0"/>
              </a:rPr>
              <a:t>n</a:t>
            </a:r>
            <a:r>
              <a:rPr lang="sr-Cyrl-RS" sz="1600">
                <a:latin typeface="Consolas" pitchFamily="49" charset="0"/>
              </a:rPr>
              <a:t>. Одреди колико којих полица треба да се употребе да би се зид оптимално попунио. Дуже полице су јефтиније, ако може да се бира, бирај њих.</a:t>
            </a:r>
            <a:r>
              <a:rPr lang="en-US" sz="1600">
                <a:latin typeface="Consolas" pitchFamily="49" charset="0"/>
              </a:rPr>
              <a:t> </a:t>
            </a:r>
          </a:p>
        </p:txBody>
      </p:sp>
      <p:sp>
        <p:nvSpPr>
          <p:cNvPr id="54273" name="Rectangle 1"/>
          <p:cNvSpPr>
            <a:spLocks noChangeArrowheads="1"/>
          </p:cNvSpPr>
          <p:nvPr/>
        </p:nvSpPr>
        <p:spPr bwMode="auto">
          <a:xfrm>
            <a:off x="152400" y="1276350"/>
            <a:ext cx="8763000" cy="575136"/>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0" i="0" u="none" strike="noStrike" cap="none" normalizeH="0" baseline="0">
                <a:ln>
                  <a:noFill/>
                </a:ln>
                <a:solidFill>
                  <a:schemeClr val="tx1"/>
                </a:solidFill>
                <a:effectLst/>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w = 24 m = 3 n = 5 </a:t>
            </a:r>
            <a:r>
              <a:rPr kumimoji="0" lang="sr-Cyrl-RS" sz="1100" b="0" i="0" u="none" strike="noStrike" cap="none" normalizeH="0" baseline="0">
                <a:ln>
                  <a:noFill/>
                </a:ln>
                <a:solidFill>
                  <a:schemeClr val="tx1"/>
                </a:solidFill>
                <a:effectLst/>
                <a:latin typeface="Consolas" pitchFamily="49" charset="0"/>
                <a:cs typeface="Arial" pitchFamily="34" charset="0"/>
              </a:rPr>
              <a:t>Излаз</a:t>
            </a:r>
            <a:r>
              <a:rPr kumimoji="0" lang="en-US" sz="1100" b="0" i="0" u="none" strike="noStrike" cap="none" normalizeH="0" baseline="0">
                <a:ln>
                  <a:noFill/>
                </a:ln>
                <a:solidFill>
                  <a:schemeClr val="tx1"/>
                </a:solidFill>
                <a:effectLst/>
                <a:latin typeface="Consolas" pitchFamily="49" charset="0"/>
                <a:cs typeface="Arial" pitchFamily="34" charset="0"/>
              </a:rPr>
              <a:t>: 3 3 0</a:t>
            </a:r>
            <a:r>
              <a:rPr kumimoji="0" lang="sr-Cyrl-RS" sz="1100" b="0" i="0" u="none" strike="noStrike" cap="none" normalizeH="0" baseline="0">
                <a:ln>
                  <a:noFill/>
                </a:ln>
                <a:solidFill>
                  <a:schemeClr val="tx1"/>
                </a:solidFill>
                <a:effectLst/>
                <a:latin typeface="Consolas" pitchFamily="49" charset="0"/>
                <a:cs typeface="Arial" pitchFamily="34" charset="0"/>
              </a:rPr>
              <a:t>, по 3 полице, остало ништа. </a:t>
            </a:r>
            <a:r>
              <a:rPr kumimoji="0" lang="en-US" sz="1100" b="0" i="0" u="none" strike="noStrike" cap="none" normalizeH="0" baseline="0">
                <a:ln>
                  <a:noFill/>
                </a:ln>
                <a:solidFill>
                  <a:schemeClr val="tx1"/>
                </a:solidFill>
                <a:effectLst/>
                <a:latin typeface="Consolas" pitchFamily="49" charset="0"/>
                <a:cs typeface="Arial" pitchFamily="34" charset="0"/>
              </a:rPr>
              <a:t>3 * 3 + 3 * 5 = 24</a:t>
            </a:r>
            <a:r>
              <a:rPr kumimoji="0" lang="sr-Cyrl-RS" sz="1100" b="0" i="0" u="none" strike="noStrike" cap="none" normalizeH="0" baseline="0">
                <a:ln>
                  <a:noFill/>
                </a:ln>
                <a:solidFill>
                  <a:schemeClr val="tx1"/>
                </a:solidFill>
                <a:effectLst/>
                <a:latin typeface="Consolas" pitchFamily="49" charset="0"/>
                <a:cs typeface="Arial" pitchFamily="34" charset="0"/>
              </a:rPr>
              <a:t>, празно</a:t>
            </a:r>
            <a:r>
              <a:rPr kumimoji="0" lang="en-US" sz="1100" b="0" i="0" u="none" strike="noStrike" cap="none" normalizeH="0" baseline="0">
                <a:ln>
                  <a:noFill/>
                </a:ln>
                <a:solidFill>
                  <a:schemeClr val="tx1"/>
                </a:solidFill>
                <a:effectLst/>
                <a:latin typeface="Consolas" pitchFamily="49" charset="0"/>
                <a:cs typeface="Arial" pitchFamily="34" charset="0"/>
              </a:rPr>
              <a:t> 24 - 24 = 0</a:t>
            </a:r>
            <a:r>
              <a:rPr kumimoji="0" lang="sr-Cyrl-RS" sz="1100" b="0" i="0" u="none" strike="noStrike" cap="none" normalizeH="0" baseline="0">
                <a:ln>
                  <a:noFill/>
                </a:ln>
                <a:solidFill>
                  <a:schemeClr val="tx1"/>
                </a:solidFill>
                <a:effectLst/>
                <a:latin typeface="Consolas" pitchFamily="49" charset="0"/>
                <a:cs typeface="Arial" pitchFamily="34" charset="0"/>
              </a:rPr>
              <a:t>. друго решење је </a:t>
            </a:r>
            <a:r>
              <a:rPr kumimoji="0" lang="en-US" sz="1100" b="0" i="0" u="none" strike="noStrike" cap="none" normalizeH="0" baseline="0">
                <a:ln>
                  <a:noFill/>
                </a:ln>
                <a:solidFill>
                  <a:schemeClr val="tx1"/>
                </a:solidFill>
                <a:effectLst/>
                <a:latin typeface="Consolas" pitchFamily="49" charset="0"/>
                <a:cs typeface="Arial" pitchFamily="34" charset="0"/>
              </a:rPr>
              <a:t>8 0 0</a:t>
            </a:r>
            <a:r>
              <a:rPr kumimoji="0" lang="sr-Cyrl-RS" sz="1100" b="0" i="0" u="none" strike="noStrike" cap="none" normalizeH="0" baseline="0">
                <a:ln>
                  <a:noFill/>
                </a:ln>
                <a:solidFill>
                  <a:schemeClr val="tx1"/>
                </a:solidFill>
                <a:effectLst/>
                <a:latin typeface="Consolas" pitchFamily="49" charset="0"/>
                <a:cs typeface="Arial" pitchFamily="34" charset="0"/>
              </a:rPr>
              <a:t>, али се користе скупље полице</a:t>
            </a:r>
            <a:r>
              <a:rPr kumimoji="0" lang="en-US" sz="1100" b="0" i="0" u="none" strike="noStrike" cap="none" normalizeH="0" baseline="0">
                <a:ln>
                  <a:noFill/>
                </a:ln>
                <a:solidFill>
                  <a:schemeClr val="tx1"/>
                </a:solidFill>
                <a:effectLst/>
                <a:latin typeface="Consolas" pitchFamily="49" charset="0"/>
                <a:cs typeface="Arial" pitchFamily="34" charset="0"/>
              </a:rPr>
              <a:t>. </a:t>
            </a:r>
            <a:endParaRPr kumimoji="0" lang="sr-Cyrl-RS" sz="11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0" i="0" u="none" strike="noStrike" cap="none" normalizeH="0" baseline="0">
                <a:ln>
                  <a:noFill/>
                </a:ln>
                <a:solidFill>
                  <a:schemeClr val="tx1"/>
                </a:solidFill>
                <a:effectLst/>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w = 29 m = 3 n = 9 </a:t>
            </a:r>
            <a:r>
              <a:rPr kumimoji="0" lang="sr-Cyrl-RS" sz="1100" b="0" i="0" u="none" strike="noStrike" cap="none" normalizeH="0" baseline="0">
                <a:ln>
                  <a:noFill/>
                </a:ln>
                <a:solidFill>
                  <a:schemeClr val="tx1"/>
                </a:solidFill>
                <a:effectLst/>
                <a:latin typeface="Consolas" pitchFamily="49" charset="0"/>
                <a:cs typeface="Arial" pitchFamily="34" charset="0"/>
              </a:rPr>
              <a:t>Излаз</a:t>
            </a:r>
            <a:r>
              <a:rPr kumimoji="0" lang="en-US" sz="1100" b="0" i="0" u="none" strike="noStrike" cap="none" normalizeH="0" baseline="0">
                <a:ln>
                  <a:noFill/>
                </a:ln>
                <a:solidFill>
                  <a:schemeClr val="tx1"/>
                </a:solidFill>
                <a:effectLst/>
                <a:latin typeface="Consolas" pitchFamily="49" charset="0"/>
                <a:cs typeface="Arial" pitchFamily="34" charset="0"/>
              </a:rPr>
              <a:t>: 0 3 2</a:t>
            </a:r>
            <a:r>
              <a:rPr kumimoji="0" lang="sr-Cyrl-RS" sz="1100" b="0"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0 * 3 + 3 * 9 = 27 29 - 27 = 2</a:t>
            </a:r>
            <a:r>
              <a:rPr kumimoji="0" lang="en-US" sz="800" b="0" i="0" u="none" strike="noStrike" cap="none" normalizeH="0" baseline="0">
                <a:ln>
                  <a:noFill/>
                </a:ln>
                <a:solidFill>
                  <a:schemeClr val="tx1"/>
                </a:solidFill>
                <a:effectLst/>
                <a:latin typeface="Consolas" pitchFamily="49" charset="0"/>
                <a:cs typeface="Arial" pitchFamily="34" charset="0"/>
              </a:rPr>
              <a:t> </a:t>
            </a:r>
            <a:endParaRPr kumimoji="0" lang="en-US" sz="18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228600" y="2038350"/>
            <a:ext cx="8382000" cy="1323439"/>
          </a:xfrm>
          <a:prstGeom prst="rect">
            <a:avLst/>
          </a:prstGeom>
        </p:spPr>
        <p:txBody>
          <a:bodyPr wrap="square">
            <a:spAutoFit/>
          </a:bodyPr>
          <a:lstStyle/>
          <a:p>
            <a:r>
              <a:rPr lang="sr-Cyrl-RS" sz="1600">
                <a:latin typeface="Consolas" pitchFamily="49" charset="0"/>
              </a:rPr>
              <a:t>Пробај све комбинације полица које се уклапају у дужину зида.</a:t>
            </a:r>
            <a:r>
              <a:rPr lang="en-US" sz="1600">
                <a:latin typeface="Consolas" pitchFamily="49" charset="0"/>
              </a:rPr>
              <a:t> </a:t>
            </a:r>
            <a:br>
              <a:rPr lang="en-US" sz="1600">
                <a:latin typeface="Consolas" pitchFamily="49" charset="0"/>
              </a:rPr>
            </a:br>
            <a:r>
              <a:rPr lang="sr-Cyrl-RS" sz="1600">
                <a:latin typeface="Consolas" pitchFamily="49" charset="0"/>
              </a:rPr>
              <a:t>Додатни услов: Почне се са 0 већих. </a:t>
            </a:r>
            <a:endParaRPr lang="en-US" sz="1600">
              <a:latin typeface="Consolas" pitchFamily="49" charset="0"/>
            </a:endParaRPr>
          </a:p>
          <a:p>
            <a:r>
              <a:rPr lang="sr-Cyrl-RS" sz="1600">
                <a:latin typeface="Consolas" pitchFamily="49" charset="0"/>
              </a:rPr>
              <a:t>Онда се израчуна број мањих и празан простор. </a:t>
            </a:r>
            <a:endParaRPr lang="en-US" sz="1600">
              <a:latin typeface="Consolas" pitchFamily="49" charset="0"/>
            </a:endParaRPr>
          </a:p>
          <a:p>
            <a:r>
              <a:rPr lang="sr-Cyrl-RS" sz="1600">
                <a:latin typeface="Consolas" pitchFamily="49" charset="0"/>
              </a:rPr>
              <a:t>Број већих се увећава за 1 и опет број мањих и празно. </a:t>
            </a:r>
            <a:endParaRPr lang="en-US" sz="1600">
              <a:latin typeface="Consolas" pitchFamily="49" charset="0"/>
            </a:endParaRPr>
          </a:p>
          <a:p>
            <a:r>
              <a:rPr lang="sr-Cyrl-RS" sz="1600">
                <a:latin typeface="Consolas" pitchFamily="49" charset="0"/>
              </a:rPr>
              <a:t>На крају се испише број већих. </a:t>
            </a:r>
            <a:endParaRPr lang="en-US" sz="1600">
              <a:latin typeface="Consolas" pitchFamily="49" charset="0"/>
            </a:endParaRPr>
          </a:p>
        </p:txBody>
      </p:sp>
      <p:sp>
        <p:nvSpPr>
          <p:cNvPr id="6" name="TextBox 5"/>
          <p:cNvSpPr txBox="1"/>
          <p:nvPr/>
        </p:nvSpPr>
        <p:spPr>
          <a:xfrm>
            <a:off x="6324600" y="2343150"/>
            <a:ext cx="2514600" cy="2554545"/>
          </a:xfrm>
          <a:prstGeom prst="rect">
            <a:avLst/>
          </a:prstGeom>
          <a:noFill/>
        </p:spPr>
        <p:txBody>
          <a:bodyPr wrap="square" rtlCol="0">
            <a:spAutoFit/>
          </a:bodyPr>
          <a:lstStyle/>
          <a:p>
            <a:r>
              <a:rPr lang="en-US" sz="1600"/>
              <a:t>nn</a:t>
            </a:r>
            <a:r>
              <a:rPr lang="sr-Latn-RS" sz="1600"/>
              <a:t> = 0;</a:t>
            </a:r>
            <a:r>
              <a:rPr lang="en-US" sz="1600"/>
              <a:t> min = w;</a:t>
            </a:r>
            <a:endParaRPr lang="sr-Latn-RS" sz="1600"/>
          </a:p>
          <a:p>
            <a:r>
              <a:rPr lang="sr-Latn-RS" sz="1600"/>
              <a:t>while (</a:t>
            </a:r>
            <a:r>
              <a:rPr lang="en-US" sz="1600"/>
              <a:t>nn</a:t>
            </a:r>
            <a:r>
              <a:rPr lang="sr-Latn-RS" sz="1600"/>
              <a:t> * n &lt;= w) </a:t>
            </a:r>
            <a:r>
              <a:rPr lang="en-US" sz="1600"/>
              <a:t>{</a:t>
            </a:r>
          </a:p>
          <a:p>
            <a:r>
              <a:rPr lang="en-US" sz="1600"/>
              <a:t>    nm = w / m;</a:t>
            </a:r>
          </a:p>
          <a:p>
            <a:r>
              <a:rPr lang="en-US" sz="1600"/>
              <a:t>    ost = w % m;</a:t>
            </a:r>
          </a:p>
          <a:p>
            <a:r>
              <a:rPr lang="en-US" sz="1600"/>
              <a:t>    if ( ost &lt; min) {</a:t>
            </a:r>
          </a:p>
          <a:p>
            <a:r>
              <a:rPr lang="en-US" sz="1600"/>
              <a:t>        brm = nm; brn = nn;</a:t>
            </a:r>
          </a:p>
          <a:p>
            <a:r>
              <a:rPr lang="en-US" sz="1600"/>
              <a:t>        min = ost; }</a:t>
            </a:r>
          </a:p>
          <a:p>
            <a:r>
              <a:rPr lang="en-US" sz="1600"/>
              <a:t>    nn++;</a:t>
            </a:r>
          </a:p>
          <a:p>
            <a:r>
              <a:rPr lang="en-US" sz="1600"/>
              <a:t>    w -= n; }       </a:t>
            </a:r>
          </a:p>
          <a:p>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to="" calcmode="lin" valueType="num">
                                      <p:cBhvr>
                                        <p:cTn id="10"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9550"/>
            <a:ext cx="9144000" cy="1107996"/>
          </a:xfrm>
          <a:prstGeom prst="rect">
            <a:avLst/>
          </a:prstGeom>
        </p:spPr>
        <p:txBody>
          <a:bodyPr wrap="square">
            <a:spAutoFit/>
          </a:bodyPr>
          <a:lstStyle/>
          <a:p>
            <a:pPr algn="ctr" fontAlgn="base"/>
            <a:r>
              <a:rPr lang="sr-Latn-RS">
                <a:latin typeface="Consolas" pitchFamily="49" charset="0"/>
              </a:rPr>
              <a:t>8. </a:t>
            </a:r>
            <a:r>
              <a:rPr lang="sr-Cyrl-RS">
                <a:latin typeface="Consolas" pitchFamily="49" charset="0"/>
              </a:rPr>
              <a:t>Мишје рупе</a:t>
            </a:r>
            <a:endParaRPr lang="en-US">
              <a:latin typeface="Consolas" pitchFamily="49" charset="0"/>
            </a:endParaRPr>
          </a:p>
          <a:p>
            <a:pPr fontAlgn="base"/>
            <a:r>
              <a:rPr lang="en-US" sz="1600">
                <a:latin typeface="Consolas" pitchFamily="49" charset="0"/>
              </a:rPr>
              <a:t>N </a:t>
            </a:r>
            <a:r>
              <a:rPr lang="sr-Cyrl-RS" sz="1600">
                <a:latin typeface="Consolas" pitchFamily="49" charset="0"/>
              </a:rPr>
              <a:t>мишева и </a:t>
            </a:r>
            <a:r>
              <a:rPr lang="en-US" sz="1600">
                <a:latin typeface="Consolas" pitchFamily="49" charset="0"/>
              </a:rPr>
              <a:t>N </a:t>
            </a:r>
            <a:r>
              <a:rPr lang="sr-Cyrl-RS" sz="1600">
                <a:latin typeface="Consolas" pitchFamily="49" charset="0"/>
              </a:rPr>
              <a:t>рупа су на правој.</a:t>
            </a:r>
            <a:r>
              <a:rPr lang="en-US" sz="1600">
                <a:latin typeface="Consolas" pitchFamily="49" charset="0"/>
              </a:rPr>
              <a:t> </a:t>
            </a:r>
            <a:r>
              <a:rPr lang="sr-Cyrl-RS" sz="1600">
                <a:latin typeface="Consolas" pitchFamily="49" charset="0"/>
              </a:rPr>
              <a:t>Свака рупа прима једног миша</a:t>
            </a:r>
            <a:r>
              <a:rPr lang="en-US" sz="1600">
                <a:latin typeface="Consolas" pitchFamily="49" charset="0"/>
              </a:rPr>
              <a:t>. </a:t>
            </a:r>
            <a:r>
              <a:rPr lang="sr-Cyrl-RS" sz="1600">
                <a:latin typeface="Consolas" pitchFamily="49" charset="0"/>
              </a:rPr>
              <a:t>Миш може да остане на позицији, помери корак десно од </a:t>
            </a:r>
            <a:r>
              <a:rPr lang="en-US" sz="1600">
                <a:latin typeface="Consolas" pitchFamily="49" charset="0"/>
              </a:rPr>
              <a:t>x </a:t>
            </a:r>
            <a:r>
              <a:rPr lang="sr-Cyrl-RS" sz="1600">
                <a:latin typeface="Consolas" pitchFamily="49" charset="0"/>
              </a:rPr>
              <a:t>на</a:t>
            </a:r>
            <a:r>
              <a:rPr lang="en-US" sz="1600">
                <a:latin typeface="Consolas" pitchFamily="49" charset="0"/>
              </a:rPr>
              <a:t> x+1, </a:t>
            </a:r>
            <a:r>
              <a:rPr lang="sr-Cyrl-RS" sz="1600">
                <a:latin typeface="Consolas" pitchFamily="49" charset="0"/>
              </a:rPr>
              <a:t>или лево од </a:t>
            </a:r>
            <a:r>
              <a:rPr lang="en-US" sz="1600">
                <a:latin typeface="Consolas" pitchFamily="49" charset="0"/>
              </a:rPr>
              <a:t>x </a:t>
            </a:r>
            <a:r>
              <a:rPr lang="sr-Cyrl-RS" sz="1600">
                <a:latin typeface="Consolas" pitchFamily="49" charset="0"/>
              </a:rPr>
              <a:t>на</a:t>
            </a:r>
            <a:r>
              <a:rPr lang="en-US" sz="1600">
                <a:latin typeface="Consolas" pitchFamily="49" charset="0"/>
              </a:rPr>
              <a:t> x-1. </a:t>
            </a:r>
            <a:r>
              <a:rPr lang="sr-Cyrl-RS" sz="1600">
                <a:latin typeface="Consolas" pitchFamily="49" charset="0"/>
              </a:rPr>
              <a:t>Сваки потез </a:t>
            </a:r>
            <a:r>
              <a:rPr lang="en-US" sz="1600">
                <a:latin typeface="Consolas" pitchFamily="49" charset="0"/>
              </a:rPr>
              <a:t>je</a:t>
            </a:r>
            <a:r>
              <a:rPr lang="sr-Cyrl-RS" sz="1600">
                <a:latin typeface="Consolas" pitchFamily="49" charset="0"/>
              </a:rPr>
              <a:t> 1 мин. Убаци мишеве у рупе, тако да задњи миш уђе у рупу за најкраће време</a:t>
            </a:r>
            <a:r>
              <a:rPr lang="en-US" sz="1600">
                <a:latin typeface="Consolas" pitchFamily="49" charset="0"/>
              </a:rPr>
              <a:t>.</a:t>
            </a:r>
          </a:p>
        </p:txBody>
      </p:sp>
      <p:sp>
        <p:nvSpPr>
          <p:cNvPr id="51201" name="Rectangle 1"/>
          <p:cNvSpPr>
            <a:spLocks noChangeArrowheads="1"/>
          </p:cNvSpPr>
          <p:nvPr/>
        </p:nvSpPr>
        <p:spPr bwMode="auto">
          <a:xfrm>
            <a:off x="228600" y="1428750"/>
            <a:ext cx="8763000" cy="1144523"/>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sr-Cyrl-RS" sz="1400">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RS" sz="1400" b="0" i="0" u="none" strike="noStrike" cap="none" normalizeH="0" baseline="0">
                <a:ln>
                  <a:noFill/>
                </a:ln>
                <a:solidFill>
                  <a:schemeClr val="tx1"/>
                </a:solidFill>
                <a:effectLst/>
                <a:latin typeface="Consolas" pitchFamily="49" charset="0"/>
                <a:cs typeface="Arial" pitchFamily="34" charset="0"/>
              </a:rPr>
              <a:t>позиције мишева су</a:t>
            </a:r>
            <a:r>
              <a:rPr kumimoji="0" lang="en-US" sz="1400" b="0" i="0" u="none" strike="noStrike" cap="none" normalizeH="0" baseline="0">
                <a:ln>
                  <a:noFill/>
                </a:ln>
                <a:solidFill>
                  <a:schemeClr val="tx1"/>
                </a:solidFill>
                <a:effectLst/>
                <a:latin typeface="Consolas" pitchFamily="49" charset="0"/>
                <a:cs typeface="Arial" pitchFamily="34" charset="0"/>
              </a:rPr>
              <a:t>: 4 -4 2 </a:t>
            </a:r>
            <a:r>
              <a:rPr kumimoji="0" lang="sr-Cyrl-RS" sz="1400" b="0" i="0" u="none" strike="noStrike" cap="none" normalizeH="0" baseline="0">
                <a:ln>
                  <a:noFill/>
                </a:ln>
                <a:solidFill>
                  <a:schemeClr val="tx1"/>
                </a:solidFill>
                <a:effectLst/>
                <a:latin typeface="Consolas" pitchFamily="49" charset="0"/>
                <a:cs typeface="Arial" pitchFamily="34" charset="0"/>
              </a:rPr>
              <a:t>позиције рупа</a:t>
            </a:r>
            <a:r>
              <a:rPr kumimoji="0" lang="en-US" sz="1400" b="0" i="0" u="none" strike="noStrike" cap="none" normalizeH="0" baseline="0">
                <a:ln>
                  <a:noFill/>
                </a:ln>
                <a:solidFill>
                  <a:schemeClr val="tx1"/>
                </a:solidFill>
                <a:effectLst/>
                <a:latin typeface="Consolas" pitchFamily="49" charset="0"/>
                <a:cs typeface="Arial" pitchFamily="34" charset="0"/>
              </a:rPr>
              <a:t>: 4 0 5 ,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 4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0" i="0" u="none" strike="noStrike" cap="none" normalizeH="0" baseline="0">
                <a:ln>
                  <a:noFill/>
                </a:ln>
                <a:solidFill>
                  <a:schemeClr val="tx1"/>
                </a:solidFill>
                <a:effectLst/>
                <a:latin typeface="Consolas" pitchFamily="49" charset="0"/>
                <a:cs typeface="Arial" pitchFamily="34" charset="0"/>
              </a:rPr>
              <a:t>Убаци миша са позиције</a:t>
            </a:r>
            <a:r>
              <a:rPr kumimoji="0" lang="en-US" sz="1400" b="0" i="0" u="none" strike="noStrike" cap="none" normalizeH="0" baseline="0">
                <a:ln>
                  <a:noFill/>
                </a:ln>
                <a:solidFill>
                  <a:schemeClr val="tx1"/>
                </a:solidFill>
                <a:effectLst/>
                <a:latin typeface="Consolas" pitchFamily="49" charset="0"/>
                <a:cs typeface="Arial" pitchFamily="34" charset="0"/>
              </a:rPr>
              <a:t> x = 4 </a:t>
            </a:r>
            <a:r>
              <a:rPr kumimoji="0" lang="sr-Cyrl-RS" sz="1400" b="0" i="0" u="none" strike="noStrike" cap="none" normalizeH="0" baseline="0">
                <a:ln>
                  <a:noFill/>
                </a:ln>
                <a:solidFill>
                  <a:schemeClr val="tx1"/>
                </a:solidFill>
                <a:effectLst/>
                <a:latin typeface="Consolas" pitchFamily="49" charset="0"/>
                <a:cs typeface="Arial" pitchFamily="34" charset="0"/>
              </a:rPr>
              <a:t>у рупу</a:t>
            </a:r>
            <a:r>
              <a:rPr kumimoji="0" lang="en-US" sz="1400" b="0" i="0" u="none" strike="noStrike" cap="none" normalizeH="0" baseline="0">
                <a:ln>
                  <a:noFill/>
                </a:ln>
                <a:solidFill>
                  <a:schemeClr val="tx1"/>
                </a:solidFill>
                <a:effectLst/>
                <a:latin typeface="Consolas" pitchFamily="49" charset="0"/>
                <a:cs typeface="Arial" pitchFamily="34" charset="0"/>
              </a:rPr>
              <a:t> x = 4</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a:t>
            </a:r>
            <a:r>
              <a:rPr lang="sr-Cyrl-RS" sz="1400">
                <a:latin typeface="Consolas" pitchFamily="49" charset="0"/>
                <a:cs typeface="Arial" pitchFamily="34" charset="0"/>
              </a:rPr>
              <a:t>потребно в</a:t>
            </a:r>
            <a:r>
              <a:rPr kumimoji="0" lang="sr-Cyrl-RS" sz="1400" b="0" i="0" u="none" strike="noStrike" cap="none" normalizeH="0" baseline="0">
                <a:ln>
                  <a:noFill/>
                </a:ln>
                <a:solidFill>
                  <a:schemeClr val="tx1"/>
                </a:solidFill>
                <a:effectLst/>
                <a:latin typeface="Consolas" pitchFamily="49" charset="0"/>
                <a:cs typeface="Arial" pitchFamily="34" charset="0"/>
              </a:rPr>
              <a:t>реме</a:t>
            </a:r>
            <a:r>
              <a:rPr kumimoji="0" lang="en-US" sz="1400" b="0" i="0" u="none" strike="noStrike" cap="none" normalizeH="0" baseline="0">
                <a:ln>
                  <a:noFill/>
                </a:ln>
                <a:solidFill>
                  <a:schemeClr val="tx1"/>
                </a:solidFill>
                <a:effectLst/>
                <a:latin typeface="Consolas" pitchFamily="49" charset="0"/>
                <a:cs typeface="Arial" pitchFamily="34" charset="0"/>
              </a:rPr>
              <a:t> 0 </a:t>
            </a:r>
            <a:r>
              <a:rPr kumimoji="0" lang="sr-Cyrl-RS" sz="1400" b="0" i="0" u="none" strike="noStrike" cap="none" normalizeH="0" baseline="0">
                <a:ln>
                  <a:noFill/>
                </a:ln>
                <a:solidFill>
                  <a:schemeClr val="tx1"/>
                </a:solidFill>
                <a:effectLst/>
                <a:latin typeface="Consolas" pitchFamily="49" charset="0"/>
                <a:cs typeface="Arial" pitchFamily="34" charset="0"/>
              </a:rPr>
              <a:t>мин, миш</a:t>
            </a:r>
            <a:r>
              <a:rPr kumimoji="0" lang="en-US" sz="1400" b="0" i="0" u="none" strike="noStrike" cap="none" normalizeH="0" baseline="0">
                <a:ln>
                  <a:noFill/>
                </a:ln>
                <a:solidFill>
                  <a:schemeClr val="tx1"/>
                </a:solidFill>
                <a:effectLst/>
                <a:latin typeface="Consolas" pitchFamily="49" charset="0"/>
                <a:cs typeface="Arial" pitchFamily="34" charset="0"/>
              </a:rPr>
              <a:t> x=-4 </a:t>
            </a:r>
            <a:r>
              <a:rPr kumimoji="0" lang="sr-Cyrl-RS" sz="1400" b="0" i="0" u="none" strike="noStrike" cap="none" normalizeH="0" baseline="0">
                <a:ln>
                  <a:noFill/>
                </a:ln>
                <a:solidFill>
                  <a:schemeClr val="tx1"/>
                </a:solidFill>
                <a:effectLst/>
                <a:latin typeface="Consolas" pitchFamily="49" charset="0"/>
                <a:cs typeface="Arial" pitchFamily="34" charset="0"/>
              </a:rPr>
              <a:t>у </a:t>
            </a:r>
            <a:r>
              <a:rPr kumimoji="0" lang="en-US" sz="1400" b="0" i="0" u="none" strike="noStrike" cap="none" normalizeH="0" baseline="0">
                <a:ln>
                  <a:noFill/>
                </a:ln>
                <a:solidFill>
                  <a:schemeClr val="tx1"/>
                </a:solidFill>
                <a:effectLst/>
                <a:latin typeface="Consolas" pitchFamily="49" charset="0"/>
                <a:cs typeface="Arial" pitchFamily="34" charset="0"/>
              </a:rPr>
              <a:t>x = 0</a:t>
            </a:r>
            <a:r>
              <a:rPr kumimoji="0" lang="sr-Cyrl-RS" sz="1400" b="0" i="0" u="none" strike="noStrike" cap="none" normalizeH="0" baseline="0">
                <a:ln>
                  <a:noFill/>
                </a:ln>
                <a:solidFill>
                  <a:schemeClr val="tx1"/>
                </a:solidFill>
                <a:effectLst/>
                <a:latin typeface="Consolas" pitchFamily="49" charset="0"/>
                <a:cs typeface="Arial" pitchFamily="34" charset="0"/>
              </a:rPr>
              <a:t>, време </a:t>
            </a:r>
            <a:r>
              <a:rPr kumimoji="0" lang="en-US" sz="1400" b="0" i="0" u="none" strike="noStrike" cap="none" normalizeH="0" baseline="0">
                <a:ln>
                  <a:noFill/>
                </a:ln>
                <a:solidFill>
                  <a:schemeClr val="tx1"/>
                </a:solidFill>
                <a:effectLst/>
                <a:latin typeface="Consolas" pitchFamily="49" charset="0"/>
                <a:cs typeface="Arial" pitchFamily="34" charset="0"/>
              </a:rPr>
              <a:t> 4 </a:t>
            </a:r>
            <a:r>
              <a:rPr kumimoji="0" lang="sr-Cyrl-RS" sz="1400" b="0" i="0" u="none" strike="noStrike" cap="none" normalizeH="0" baseline="0">
                <a:ln>
                  <a:noFill/>
                </a:ln>
                <a:solidFill>
                  <a:schemeClr val="tx1"/>
                </a:solidFill>
                <a:effectLst/>
                <a:latin typeface="Consolas" pitchFamily="49" charset="0"/>
                <a:cs typeface="Arial" pitchFamily="34" charset="0"/>
              </a:rPr>
              <a:t>мин, миш </a:t>
            </a:r>
            <a:r>
              <a:rPr kumimoji="0" lang="en-US" sz="1400" b="0" i="0" u="none" strike="noStrike" cap="none" normalizeH="0" baseline="0">
                <a:ln>
                  <a:noFill/>
                </a:ln>
                <a:solidFill>
                  <a:schemeClr val="tx1"/>
                </a:solidFill>
                <a:effectLst/>
                <a:latin typeface="Consolas" pitchFamily="49" charset="0"/>
                <a:cs typeface="Arial" pitchFamily="34" charset="0"/>
              </a:rPr>
              <a:t>x</a:t>
            </a:r>
            <a:r>
              <a:rPr kumimoji="0" lang="sr-Cyrl-R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a:t>
            </a:r>
            <a:r>
              <a:rPr kumimoji="0" lang="sr-Cyrl-RS" sz="1400" b="0" i="0" u="none" strike="noStrike" cap="none" normalizeH="0" baseline="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2 </a:t>
            </a:r>
            <a:r>
              <a:rPr kumimoji="0" lang="sr-Cyrl-RS" sz="1400" b="0" i="0" u="none" strike="noStrike" cap="none" normalizeH="0" baseline="0">
                <a:ln>
                  <a:noFill/>
                </a:ln>
                <a:solidFill>
                  <a:schemeClr val="tx1"/>
                </a:solidFill>
                <a:effectLst/>
                <a:latin typeface="Consolas" pitchFamily="49" charset="0"/>
                <a:cs typeface="Arial" pitchFamily="34" charset="0"/>
              </a:rPr>
              <a:t>у рупу</a:t>
            </a:r>
            <a:r>
              <a:rPr kumimoji="0" lang="en-US" sz="1400" b="0" i="0" u="none" strike="noStrike" cap="none" normalizeH="0" baseline="0">
                <a:ln>
                  <a:noFill/>
                </a:ln>
                <a:solidFill>
                  <a:schemeClr val="tx1"/>
                </a:solidFill>
                <a:effectLst/>
                <a:latin typeface="Consolas" pitchFamily="49" charset="0"/>
                <a:cs typeface="Arial" pitchFamily="34" charset="0"/>
              </a:rPr>
              <a:t> x = 5</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RS" sz="1400" b="0" i="0" u="none" strike="noStrike" cap="none" normalizeH="0" baseline="0">
                <a:ln>
                  <a:noFill/>
                </a:ln>
                <a:solidFill>
                  <a:schemeClr val="tx1"/>
                </a:solidFill>
                <a:effectLst/>
                <a:latin typeface="Consolas" pitchFamily="49" charset="0"/>
                <a:cs typeface="Arial" pitchFamily="34" charset="0"/>
              </a:rPr>
              <a:t>време </a:t>
            </a:r>
            <a:r>
              <a:rPr kumimoji="0" lang="en-US" sz="1400" b="0" i="0" u="none" strike="noStrike" cap="none" normalizeH="0" baseline="0">
                <a:ln>
                  <a:noFill/>
                </a:ln>
                <a:solidFill>
                  <a:schemeClr val="tx1"/>
                </a:solidFill>
                <a:effectLst/>
                <a:latin typeface="Consolas" pitchFamily="49" charset="0"/>
                <a:cs typeface="Arial" pitchFamily="34" charset="0"/>
              </a:rPr>
              <a:t>3 </a:t>
            </a:r>
            <a:r>
              <a:rPr kumimoji="0" lang="sr-Cyrl-RS" sz="1400" b="0" i="0" u="none" strike="noStrike" cap="none" normalizeH="0" baseline="0">
                <a:ln>
                  <a:noFill/>
                </a:ln>
                <a:solidFill>
                  <a:schemeClr val="tx1"/>
                </a:solidFill>
                <a:effectLst/>
                <a:latin typeface="Consolas" pitchFamily="49" charset="0"/>
                <a:cs typeface="Arial" pitchFamily="34" charset="0"/>
              </a:rPr>
              <a:t>мин. После </a:t>
            </a:r>
            <a:r>
              <a:rPr kumimoji="0" lang="en-US" sz="1400" b="0" i="0" u="none" strike="noStrike" cap="none" normalizeH="0" baseline="0">
                <a:ln>
                  <a:noFill/>
                </a:ln>
                <a:solidFill>
                  <a:schemeClr val="tx1"/>
                </a:solidFill>
                <a:effectLst/>
                <a:latin typeface="Consolas" pitchFamily="49" charset="0"/>
                <a:cs typeface="Arial" pitchFamily="34" charset="0"/>
              </a:rPr>
              <a:t>4 </a:t>
            </a:r>
            <a:r>
              <a:rPr kumimoji="0" lang="sr-Cyrl-RS" sz="1400" b="0" i="0" u="none" strike="noStrike" cap="none" normalizeH="0" baseline="0">
                <a:ln>
                  <a:noFill/>
                </a:ln>
                <a:solidFill>
                  <a:schemeClr val="tx1"/>
                </a:solidFill>
                <a:effectLst/>
                <a:latin typeface="Consolas" pitchFamily="49" charset="0"/>
                <a:cs typeface="Arial" pitchFamily="34" charset="0"/>
              </a:rPr>
              <a:t>мин сви мишеви су у рупама.</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0" i="0" u="none" strike="noStrike" cap="none" normalizeH="0" baseline="0">
                <a:ln>
                  <a:noFill/>
                </a:ln>
                <a:solidFill>
                  <a:schemeClr val="tx1"/>
                </a:solidFill>
                <a:effectLst/>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 </a:t>
            </a:r>
            <a:r>
              <a:rPr kumimoji="0" lang="sr-Cyrl-RS" sz="1400" b="0" i="0" u="none" strike="noStrike" cap="none" normalizeH="0" baseline="0">
                <a:ln>
                  <a:noFill/>
                </a:ln>
                <a:solidFill>
                  <a:schemeClr val="tx1"/>
                </a:solidFill>
                <a:effectLst/>
                <a:latin typeface="Consolas" pitchFamily="49" charset="0"/>
                <a:cs typeface="Arial" pitchFamily="34" charset="0"/>
              </a:rPr>
              <a:t>мишеви</a:t>
            </a:r>
            <a:r>
              <a:rPr kumimoji="0" lang="en-US" sz="1400" b="0" i="0" u="none" strike="noStrike" cap="none" normalizeH="0" baseline="0">
                <a:ln>
                  <a:noFill/>
                </a:ln>
                <a:solidFill>
                  <a:schemeClr val="tx1"/>
                </a:solidFill>
                <a:effectLst/>
                <a:latin typeface="Consolas" pitchFamily="49" charset="0"/>
                <a:cs typeface="Arial" pitchFamily="34" charset="0"/>
              </a:rPr>
              <a:t>: -10, -79, -79, 67, 93, -85, -28, -94 </a:t>
            </a:r>
            <a:r>
              <a:rPr kumimoji="0" lang="sr-Cyrl-RS" sz="1400" b="0" i="0" u="none" strike="noStrike" cap="none" normalizeH="0" baseline="0">
                <a:ln>
                  <a:noFill/>
                </a:ln>
                <a:solidFill>
                  <a:schemeClr val="tx1"/>
                </a:solidFill>
                <a:effectLst/>
                <a:latin typeface="Consolas" pitchFamily="49" charset="0"/>
                <a:cs typeface="Arial" pitchFamily="34" charset="0"/>
              </a:rPr>
              <a:t>рупе</a:t>
            </a:r>
            <a:r>
              <a:rPr kumimoji="0" lang="en-US" sz="1400" b="0" i="0" u="none" strike="noStrike" cap="none" normalizeH="0" baseline="0">
                <a:ln>
                  <a:noFill/>
                </a:ln>
                <a:solidFill>
                  <a:schemeClr val="tx1"/>
                </a:solidFill>
                <a:effectLst/>
                <a:latin typeface="Consolas" pitchFamily="49" charset="0"/>
                <a:cs typeface="Arial" pitchFamily="34" charset="0"/>
              </a:rPr>
              <a:t>: -2, 9, 69, 25, -31, 23, 50, 78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 102</a:t>
            </a:r>
            <a:r>
              <a:rPr kumimoji="0" lang="en-US" sz="1000" b="0" i="0" u="none" strike="noStrike" cap="none" normalizeH="0" baseline="0">
                <a:ln>
                  <a:noFill/>
                </a:ln>
                <a:solidFill>
                  <a:schemeClr val="tx1"/>
                </a:solidFill>
                <a:effectLst/>
                <a:latin typeface="Consolas" pitchFamily="49" charset="0"/>
                <a:cs typeface="Arial" pitchFamily="34" charset="0"/>
              </a:rPr>
              <a:t> </a:t>
            </a:r>
            <a:endParaRPr kumimoji="0" lang="en-US" sz="24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0" y="2647950"/>
            <a:ext cx="9144000" cy="1077218"/>
          </a:xfrm>
          <a:prstGeom prst="rect">
            <a:avLst/>
          </a:prstGeom>
        </p:spPr>
        <p:txBody>
          <a:bodyPr wrap="square">
            <a:spAutoFit/>
          </a:bodyPr>
          <a:lstStyle/>
          <a:p>
            <a:r>
              <a:rPr lang="sr-Cyrl-RS" sz="1600">
                <a:latin typeface="Consolas" pitchFamily="49" charset="0"/>
              </a:rPr>
              <a:t>Сваки миш се постави поред најближе рупе</a:t>
            </a:r>
            <a:r>
              <a:rPr lang="en-US" sz="1600">
                <a:latin typeface="Consolas" pitchFamily="49" charset="0"/>
              </a:rPr>
              <a:t>. </a:t>
            </a:r>
            <a:r>
              <a:rPr lang="sr-Cyrl-RS" sz="1600">
                <a:latin typeface="Consolas" pitchFamily="49" charset="0"/>
              </a:rPr>
              <a:t>То се постиже сортирањем позиција мишева и рупа. То омугућава да се постави </a:t>
            </a:r>
            <a:r>
              <a:rPr lang="en-US" sz="1600">
                <a:latin typeface="Consolas" pitchFamily="49" charset="0"/>
              </a:rPr>
              <a:t>i</a:t>
            </a:r>
            <a:r>
              <a:rPr lang="sr-Cyrl-RS" sz="1600">
                <a:latin typeface="Consolas" pitchFamily="49" charset="0"/>
              </a:rPr>
              <a:t>-ти миш у одговарајућу рупу. Онда се нађе највећа разлика између миша и одговарајуће рупе.</a:t>
            </a:r>
            <a:r>
              <a:rPr lang="en-US" sz="1600">
                <a:latin typeface="Consolas" pitchFamily="49" charset="0"/>
              </a:rPr>
              <a:t> </a:t>
            </a:r>
            <a:r>
              <a:rPr lang="sr-Cyrl-RS" sz="1600">
                <a:latin typeface="Consolas" pitchFamily="49" charset="0"/>
              </a:rPr>
              <a:t>У примеру </a:t>
            </a:r>
            <a:r>
              <a:rPr lang="en-US" sz="1600">
                <a:latin typeface="Consolas" pitchFamily="49" charset="0"/>
              </a:rPr>
              <a:t>2, </a:t>
            </a:r>
            <a:r>
              <a:rPr lang="sr-Cyrl-RS" sz="1600">
                <a:latin typeface="Consolas" pitchFamily="49" charset="0"/>
              </a:rPr>
              <a:t>са сортираним листама, миш са позиције</a:t>
            </a:r>
            <a:r>
              <a:rPr lang="en-US" sz="1600">
                <a:latin typeface="Consolas" pitchFamily="49" charset="0"/>
              </a:rPr>
              <a:t> -79 </a:t>
            </a:r>
            <a:r>
              <a:rPr lang="sr-Cyrl-RS" sz="1600">
                <a:latin typeface="Consolas" pitchFamily="49" charset="0"/>
              </a:rPr>
              <a:t>задњи путује до рупе </a:t>
            </a:r>
            <a:r>
              <a:rPr lang="en-US" sz="1600">
                <a:latin typeface="Consolas" pitchFamily="49" charset="0"/>
              </a:rPr>
              <a:t>23 </a:t>
            </a:r>
            <a:r>
              <a:rPr lang="sr-Cyrl-RS" sz="1600">
                <a:latin typeface="Consolas" pitchFamily="49" charset="0"/>
              </a:rPr>
              <a:t>за време </a:t>
            </a:r>
            <a:r>
              <a:rPr lang="en-US" sz="1600">
                <a:latin typeface="Consolas" pitchFamily="49" charset="0"/>
              </a:rPr>
              <a:t>102.</a:t>
            </a:r>
          </a:p>
        </p:txBody>
      </p:sp>
      <p:sp>
        <p:nvSpPr>
          <p:cNvPr id="5" name="Rectangle 2"/>
          <p:cNvSpPr>
            <a:spLocks noChangeArrowheads="1"/>
          </p:cNvSpPr>
          <p:nvPr/>
        </p:nvSpPr>
        <p:spPr bwMode="auto">
          <a:xfrm>
            <a:off x="1676400" y="3790950"/>
            <a:ext cx="5638800" cy="1052190"/>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600" b="0" i="0" u="none" strike="noStrike" cap="none" normalizeH="0" baseline="0">
                <a:ln>
                  <a:noFill/>
                </a:ln>
                <a:solidFill>
                  <a:schemeClr val="tx1"/>
                </a:solidFill>
                <a:effectLst/>
                <a:latin typeface="Consolas" pitchFamily="49" charset="0"/>
                <a:cs typeface="Arial" pitchFamily="34" charset="0"/>
              </a:rPr>
              <a:t>сортирај позиције мишева</a:t>
            </a:r>
            <a:r>
              <a:rPr kumimoji="0" lang="en-US" sz="1600" b="0" i="0" u="none" strike="noStrike" cap="none" normalizeH="0" baseline="0">
                <a:ln>
                  <a:noFill/>
                </a:ln>
                <a:solidFill>
                  <a:schemeClr val="tx1"/>
                </a:solidFill>
                <a:effectLst/>
                <a:latin typeface="Consolas" pitchFamily="49" charset="0"/>
                <a:cs typeface="Arial" pitchFamily="34" charset="0"/>
              </a:rPr>
              <a:t> (</a:t>
            </a:r>
            <a:r>
              <a:rPr kumimoji="0" lang="sr-Cyrl-RS" sz="1600" b="0" i="0" u="none" strike="noStrike" cap="none" normalizeH="0" baseline="0">
                <a:ln>
                  <a:noFill/>
                </a:ln>
                <a:solidFill>
                  <a:schemeClr val="tx1"/>
                </a:solidFill>
                <a:effectLst/>
                <a:latin typeface="Consolas" pitchFamily="49" charset="0"/>
                <a:cs typeface="Arial" pitchFamily="34" charset="0"/>
              </a:rPr>
              <a:t>у било ком редоследу</a:t>
            </a:r>
            <a:r>
              <a:rPr kumimoji="0" lang="en-US" sz="1600" b="0" i="0" u="none" strike="noStrike" cap="none" normalizeH="0" baseline="0">
                <a:ln>
                  <a:noFill/>
                </a:ln>
                <a:solidFill>
                  <a:schemeClr val="tx1"/>
                </a:solidFill>
                <a:effectLst/>
                <a:latin typeface="Consolas" pitchFamily="49" charset="0"/>
                <a:cs typeface="Arial" pitchFamily="34" charset="0"/>
              </a:rPr>
              <a:t>) </a:t>
            </a:r>
            <a:endParaRPr kumimoji="0" lang="sr-Cyrl-RS" sz="16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600" b="0" i="0" u="none" strike="noStrike" cap="none" normalizeH="0" baseline="0">
                <a:ln>
                  <a:noFill/>
                </a:ln>
                <a:solidFill>
                  <a:schemeClr val="tx1"/>
                </a:solidFill>
                <a:effectLst/>
                <a:latin typeface="Consolas" pitchFamily="49" charset="0"/>
                <a:cs typeface="Arial" pitchFamily="34" charset="0"/>
              </a:rPr>
              <a:t>сортирај позиције рупа</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600" b="0" i="0" u="none" strike="noStrike" cap="none" normalizeH="0" baseline="0">
                <a:ln>
                  <a:noFill/>
                </a:ln>
                <a:solidFill>
                  <a:schemeClr val="tx1"/>
                </a:solidFill>
                <a:effectLst/>
                <a:latin typeface="Consolas" pitchFamily="49" charset="0"/>
                <a:cs typeface="Arial" pitchFamily="34" charset="0"/>
              </a:rPr>
              <a:t>За</a:t>
            </a:r>
            <a:r>
              <a:rPr kumimoji="0" lang="sr-Cyrl-RS" sz="1600" b="0" i="0" u="none" strike="noStrike" cap="none" normalizeH="0">
                <a:ln>
                  <a:noFill/>
                </a:ln>
                <a:solidFill>
                  <a:schemeClr val="tx1"/>
                </a:solidFill>
                <a:effectLst/>
                <a:latin typeface="Consolas" pitchFamily="49" charset="0"/>
                <a:cs typeface="Arial" pitchFamily="34" charset="0"/>
              </a:rPr>
              <a:t> свако </a:t>
            </a:r>
            <a:r>
              <a:rPr kumimoji="0" lang="en-US" sz="1600" b="0" i="0" u="none" strike="noStrike" cap="none" normalizeH="0" baseline="0">
                <a:ln>
                  <a:noFill/>
                </a:ln>
                <a:solidFill>
                  <a:schemeClr val="tx1"/>
                </a:solidFill>
                <a:effectLst/>
                <a:latin typeface="Consolas" pitchFamily="49" charset="0"/>
                <a:cs typeface="Arial" pitchFamily="34" charset="0"/>
              </a:rPr>
              <a:t>i </a:t>
            </a:r>
            <a:r>
              <a:rPr kumimoji="0" lang="sr-Cyrl-RS" sz="1600" b="0" i="0" u="none" strike="noStrike" cap="none" normalizeH="0" baseline="0">
                <a:ln>
                  <a:noFill/>
                </a:ln>
                <a:solidFill>
                  <a:schemeClr val="tx1"/>
                </a:solidFill>
                <a:effectLst/>
                <a:latin typeface="Consolas" pitchFamily="49" charset="0"/>
                <a:cs typeface="Arial" pitchFamily="34" charset="0"/>
              </a:rPr>
              <a:t>од</a:t>
            </a:r>
            <a:r>
              <a:rPr kumimoji="0" lang="en-US" sz="1600" b="0" i="0" u="none" strike="noStrike" cap="none" normalizeH="0" baseline="0">
                <a:ln>
                  <a:noFill/>
                </a:ln>
                <a:solidFill>
                  <a:schemeClr val="tx1"/>
                </a:solidFill>
                <a:effectLst/>
                <a:latin typeface="Consolas" pitchFamily="49" charset="0"/>
                <a:cs typeface="Arial" pitchFamily="34" charset="0"/>
              </a:rPr>
              <a:t> 1 </a:t>
            </a:r>
            <a:r>
              <a:rPr kumimoji="0" lang="sr-Cyrl-RS" sz="1600" b="0" i="0" u="none" strike="noStrike" cap="none" normalizeH="0" baseline="0">
                <a:ln>
                  <a:noFill/>
                </a:ln>
                <a:solidFill>
                  <a:schemeClr val="tx1"/>
                </a:solidFill>
                <a:effectLst/>
                <a:latin typeface="Consolas" pitchFamily="49" charset="0"/>
                <a:cs typeface="Arial" pitchFamily="34" charset="0"/>
              </a:rPr>
              <a:t>до</a:t>
            </a:r>
            <a:r>
              <a:rPr kumimoji="0" lang="en-US" sz="1600" b="0" i="0" u="none" strike="noStrike" cap="none" normalizeH="0" baseline="0">
                <a:ln>
                  <a:noFill/>
                </a:ln>
                <a:solidFill>
                  <a:schemeClr val="tx1"/>
                </a:solidFill>
                <a:effectLst/>
                <a:latin typeface="Consolas" pitchFamily="49" charset="0"/>
                <a:cs typeface="Arial" pitchFamily="34" charset="0"/>
              </a:rPr>
              <a:t> N: </a:t>
            </a:r>
            <a:endParaRPr kumimoji="0" lang="sr-Cyrl-RS" sz="16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sr-Cyrl-RS" sz="1600">
                <a:latin typeface="Consolas" pitchFamily="49" charset="0"/>
                <a:cs typeface="Arial" pitchFamily="34" charset="0"/>
              </a:rPr>
              <a:t>пронађи највећу</a:t>
            </a:r>
            <a:r>
              <a:rPr kumimoji="0" lang="en-US" sz="1600" b="0" i="0" u="none" strike="noStrike" cap="none" normalizeH="0" baseline="0">
                <a:ln>
                  <a:noFill/>
                </a:ln>
                <a:solidFill>
                  <a:schemeClr val="tx1"/>
                </a:solidFill>
                <a:effectLst/>
                <a:latin typeface="Consolas" pitchFamily="49" charset="0"/>
                <a:cs typeface="Arial" pitchFamily="34" charset="0"/>
              </a:rPr>
              <a:t> |</a:t>
            </a:r>
            <a:r>
              <a:rPr kumimoji="0" lang="sr-Cyrl-RS" sz="1600" b="0" i="0" u="none" strike="noStrike" cap="none" normalizeH="0" baseline="0">
                <a:ln>
                  <a:noFill/>
                </a:ln>
                <a:solidFill>
                  <a:schemeClr val="tx1"/>
                </a:solidFill>
                <a:effectLst/>
                <a:latin typeface="Consolas" pitchFamily="49" charset="0"/>
                <a:cs typeface="Arial" pitchFamily="34" charset="0"/>
              </a:rPr>
              <a:t>миш</a:t>
            </a:r>
            <a:r>
              <a:rPr kumimoji="0" lang="en-US" sz="1600" b="0" i="0" u="none" strike="noStrike" cap="none" normalizeH="0" baseline="0">
                <a:ln>
                  <a:noFill/>
                </a:ln>
                <a:solidFill>
                  <a:schemeClr val="tx1"/>
                </a:solidFill>
                <a:effectLst/>
                <a:latin typeface="Consolas" pitchFamily="49" charset="0"/>
                <a:cs typeface="Arial" pitchFamily="34" charset="0"/>
              </a:rPr>
              <a:t>(i) - </a:t>
            </a:r>
            <a:r>
              <a:rPr kumimoji="0" lang="sr-Cyrl-RS" sz="1600" b="0" i="0" u="none" strike="noStrike" cap="none" normalizeH="0" baseline="0">
                <a:ln>
                  <a:noFill/>
                </a:ln>
                <a:solidFill>
                  <a:schemeClr val="tx1"/>
                </a:solidFill>
                <a:effectLst/>
                <a:latin typeface="Consolas" pitchFamily="49" charset="0"/>
                <a:cs typeface="Arial" pitchFamily="34" charset="0"/>
              </a:rPr>
              <a:t>рупа</a:t>
            </a:r>
            <a:r>
              <a:rPr kumimoji="0" lang="en-US" sz="1600" b="0" i="0" u="none" strike="noStrike" cap="none" normalizeH="0" baseline="0">
                <a:ln>
                  <a:noFill/>
                </a:ln>
                <a:solidFill>
                  <a:schemeClr val="tx1"/>
                </a:solidFill>
                <a:effectLst/>
                <a:latin typeface="Consolas" pitchFamily="49" charset="0"/>
                <a:cs typeface="Arial" pitchFamily="34" charset="0"/>
              </a:rPr>
              <a:t>(i)|</a:t>
            </a:r>
            <a:r>
              <a:rPr kumimoji="0" lang="en-US" sz="1050" b="0" i="0" u="none" strike="noStrike" cap="none" normalizeH="0" baseline="0">
                <a:ln>
                  <a:noFill/>
                </a:ln>
                <a:solidFill>
                  <a:schemeClr val="tx1"/>
                </a:solidFill>
                <a:effectLst/>
                <a:latin typeface="Consolas" pitchFamily="49" charset="0"/>
                <a:cs typeface="Arial" pitchFamily="34" charset="0"/>
              </a:rPr>
              <a:t> </a:t>
            </a:r>
            <a:endParaRPr kumimoji="0" lang="en-US" sz="2800" b="0" i="0" u="none" strike="noStrike" cap="none" normalizeH="0" baseline="0">
              <a:ln>
                <a:noFill/>
              </a:ln>
              <a:solidFill>
                <a:schemeClr val="tx1"/>
              </a:solidFill>
              <a:effectLst/>
              <a:latin typeface="Consolas" pitchFamily="49"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to="" calcmode="lin" valueType="num">
                                      <p:cBhvr>
                                        <p:cTn id="10"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42186"/>
            <a:ext cx="8382000" cy="4247317"/>
          </a:xfrm>
          <a:prstGeom prst="rect">
            <a:avLst/>
          </a:prstGeom>
        </p:spPr>
        <p:txBody>
          <a:bodyPr wrap="square">
            <a:spAutoFit/>
          </a:bodyPr>
          <a:lstStyle/>
          <a:p>
            <a:pPr fontAlgn="base"/>
            <a:r>
              <a:rPr lang="sr-Cyrl-RS" b="1">
                <a:latin typeface="Consolas" pitchFamily="49" charset="0"/>
              </a:rPr>
              <a:t>Похлепни алгоритми и графови</a:t>
            </a:r>
            <a:r>
              <a:rPr lang="en-US" b="1">
                <a:latin typeface="Consolas" pitchFamily="49" charset="0"/>
              </a:rPr>
              <a:t> :</a:t>
            </a:r>
            <a:endParaRPr lang="sr-Cyrl-RS" b="1">
              <a:latin typeface="Consolas" pitchFamily="49" charset="0"/>
            </a:endParaRPr>
          </a:p>
          <a:p>
            <a:pPr fontAlgn="base"/>
            <a:endParaRPr lang="en-US">
              <a:latin typeface="Consolas" pitchFamily="49" charset="0"/>
            </a:endParaRPr>
          </a:p>
          <a:p>
            <a:pPr fontAlgn="base"/>
            <a:r>
              <a:rPr lang="en-US" i="1">
                <a:latin typeface="Consolas" pitchFamily="49" charset="0"/>
              </a:rPr>
              <a:t>Kruskal’s Minimum Spanning Tree</a:t>
            </a:r>
          </a:p>
          <a:p>
            <a:pPr fontAlgn="base"/>
            <a:r>
              <a:rPr lang="en-US" i="1">
                <a:latin typeface="Consolas" pitchFamily="49" charset="0"/>
              </a:rPr>
              <a:t>Prim’s Minimum Spanning Tree</a:t>
            </a:r>
          </a:p>
          <a:p>
            <a:pPr fontAlgn="base"/>
            <a:r>
              <a:rPr lang="en-US" i="1">
                <a:latin typeface="Consolas" pitchFamily="49" charset="0"/>
              </a:rPr>
              <a:t>Boruvka’s Minimum Spanning Tree</a:t>
            </a:r>
          </a:p>
          <a:p>
            <a:pPr fontAlgn="base"/>
            <a:r>
              <a:rPr lang="en-US" i="1">
                <a:latin typeface="Consolas" pitchFamily="49" charset="0"/>
              </a:rPr>
              <a:t>Reverse delete algorithm for MST</a:t>
            </a:r>
          </a:p>
          <a:p>
            <a:pPr fontAlgn="base"/>
            <a:r>
              <a:rPr lang="en-US" i="1">
                <a:latin typeface="Consolas" pitchFamily="49" charset="0"/>
              </a:rPr>
              <a:t>Problem Solving for Minimum Spanning Trees (Kruskal’s and Prim’s)</a:t>
            </a:r>
          </a:p>
          <a:p>
            <a:pPr fontAlgn="base"/>
            <a:r>
              <a:rPr lang="en-US" i="1">
                <a:latin typeface="Consolas" pitchFamily="49" charset="0"/>
              </a:rPr>
              <a:t>Dijkastra’s Shortest Path Algorithm</a:t>
            </a:r>
          </a:p>
          <a:p>
            <a:pPr fontAlgn="base"/>
            <a:r>
              <a:rPr lang="en-US" i="1">
                <a:latin typeface="Consolas" pitchFamily="49" charset="0"/>
              </a:rPr>
              <a:t>Dial’s Algorithm</a:t>
            </a:r>
          </a:p>
          <a:p>
            <a:pPr fontAlgn="base"/>
            <a:r>
              <a:rPr lang="en-US" i="1">
                <a:latin typeface="Consolas" pitchFamily="49" charset="0"/>
              </a:rPr>
              <a:t>Dijkstra’s Algorithm for Adjacency List Representation</a:t>
            </a:r>
          </a:p>
          <a:p>
            <a:pPr fontAlgn="base"/>
            <a:r>
              <a:rPr lang="en-US" i="1">
                <a:latin typeface="Consolas" pitchFamily="49" charset="0"/>
              </a:rPr>
              <a:t>Prim’s MST for adjacency list representation</a:t>
            </a:r>
          </a:p>
          <a:p>
            <a:pPr fontAlgn="base"/>
            <a:r>
              <a:rPr lang="en-US" i="1">
                <a:latin typeface="Consolas" pitchFamily="49" charset="0"/>
              </a:rPr>
              <a:t>Correctness of Greedy Algorithms</a:t>
            </a:r>
          </a:p>
          <a:p>
            <a:pPr fontAlgn="base"/>
            <a:r>
              <a:rPr lang="en-US" i="1">
                <a:latin typeface="Consolas" pitchFamily="49" charset="0"/>
              </a:rPr>
              <a:t>Minimum cost to connect all cities</a:t>
            </a:r>
          </a:p>
          <a:p>
            <a:pPr fontAlgn="base"/>
            <a:r>
              <a:rPr lang="en-US" i="1">
                <a:latin typeface="Consolas" pitchFamily="49" charset="0"/>
              </a:rPr>
              <a:t>Max Flow Problem Introduction</a:t>
            </a:r>
          </a:p>
          <a:p>
            <a:pPr fontAlgn="base"/>
            <a:r>
              <a:rPr lang="en-US" i="1">
                <a:latin typeface="Consolas" pitchFamily="49" charset="0"/>
              </a:rPr>
              <a:t>Number of single cycle components in an undirected graph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85750"/>
            <a:ext cx="8229600" cy="4062651"/>
          </a:xfrm>
          <a:prstGeom prst="rect">
            <a:avLst/>
          </a:prstGeom>
        </p:spPr>
        <p:txBody>
          <a:bodyPr wrap="square">
            <a:spAutoFit/>
          </a:bodyPr>
          <a:lstStyle/>
          <a:p>
            <a:pPr algn="ctr" fontAlgn="base"/>
            <a:r>
              <a:rPr lang="sr-Cyrl-RS" sz="2400" b="1">
                <a:latin typeface="Consolas" pitchFamily="49" charset="0"/>
              </a:rPr>
              <a:t>Похлепни алгоритми и низови</a:t>
            </a:r>
            <a:r>
              <a:rPr lang="en-US" sz="2400" b="1">
                <a:latin typeface="Consolas" pitchFamily="49" charset="0"/>
              </a:rPr>
              <a:t>:</a:t>
            </a:r>
            <a:endParaRPr lang="sr-Cyrl-RS" sz="2400" b="1">
              <a:latin typeface="Consolas" pitchFamily="49" charset="0"/>
            </a:endParaRPr>
          </a:p>
          <a:p>
            <a:pPr fontAlgn="base"/>
            <a:endParaRPr lang="en-US">
              <a:latin typeface="Consolas" pitchFamily="49" charset="0"/>
            </a:endParaRPr>
          </a:p>
          <a:p>
            <a:pPr fontAlgn="base"/>
            <a:r>
              <a:rPr lang="sr-Cyrl-CS">
                <a:latin typeface="Consolas" pitchFamily="49" charset="0"/>
              </a:rPr>
              <a:t>Подниз са најмањим производом</a:t>
            </a:r>
            <a:r>
              <a:rPr lang="sr-Latn-RS">
                <a:latin typeface="Consolas" pitchFamily="49" charset="0"/>
              </a:rPr>
              <a:t>, </a:t>
            </a:r>
            <a:r>
              <a:rPr lang="sr-Cyrl-CS">
                <a:latin typeface="Consolas" pitchFamily="49" charset="0"/>
              </a:rPr>
              <a:t>Подниз са највећим производом</a:t>
            </a:r>
            <a:endParaRPr lang="en-US">
              <a:latin typeface="Consolas" pitchFamily="49" charset="0"/>
            </a:endParaRPr>
          </a:p>
          <a:p>
            <a:pPr fontAlgn="base"/>
            <a:r>
              <a:rPr lang="sr-Cyrl-CS">
                <a:latin typeface="Consolas" pitchFamily="49" charset="0"/>
              </a:rPr>
              <a:t>Највећи збир после </a:t>
            </a:r>
            <a:r>
              <a:rPr lang="en-US">
                <a:latin typeface="Consolas" pitchFamily="49" charset="0"/>
              </a:rPr>
              <a:t>K </a:t>
            </a:r>
            <a:r>
              <a:rPr lang="sr-Cyrl-CS">
                <a:latin typeface="Consolas" pitchFamily="49" charset="0"/>
              </a:rPr>
              <a:t>инверзија</a:t>
            </a:r>
            <a:endParaRPr lang="en-US">
              <a:latin typeface="Consolas" pitchFamily="49" charset="0"/>
            </a:endParaRPr>
          </a:p>
          <a:p>
            <a:pPr fontAlgn="base"/>
            <a:r>
              <a:rPr lang="sr-Cyrl-CS">
                <a:latin typeface="Consolas" pitchFamily="49" charset="0"/>
              </a:rPr>
              <a:t>Највећи збир</a:t>
            </a:r>
            <a:r>
              <a:rPr lang="en-US">
                <a:latin typeface="Consolas" pitchFamily="49" charset="0"/>
              </a:rPr>
              <a:t> a[i]*i</a:t>
            </a:r>
          </a:p>
          <a:p>
            <a:pPr fontAlgn="base"/>
            <a:r>
              <a:rPr lang="sr-Cyrl-CS">
                <a:latin typeface="Consolas" pitchFamily="49" charset="0"/>
              </a:rPr>
              <a:t>Највећи збир растућих елемената </a:t>
            </a:r>
            <a:r>
              <a:rPr lang="en-US">
                <a:latin typeface="Consolas" pitchFamily="49" charset="0"/>
              </a:rPr>
              <a:t>n </a:t>
            </a:r>
            <a:r>
              <a:rPr lang="sr-Cyrl-CS">
                <a:latin typeface="Consolas" pitchFamily="49" charset="0"/>
              </a:rPr>
              <a:t>низова</a:t>
            </a:r>
            <a:endParaRPr lang="en-US">
              <a:latin typeface="Consolas" pitchFamily="49" charset="0"/>
            </a:endParaRPr>
          </a:p>
          <a:p>
            <a:pPr fontAlgn="base"/>
            <a:r>
              <a:rPr lang="sr-Cyrl-RS">
                <a:latin typeface="Consolas" pitchFamily="49" charset="0"/>
              </a:rPr>
              <a:t>Највећи збир апсолутних разлика у низу</a:t>
            </a:r>
            <a:endParaRPr lang="en-US">
              <a:latin typeface="Consolas" pitchFamily="49" charset="0"/>
            </a:endParaRPr>
          </a:p>
          <a:p>
            <a:pPr fontAlgn="base"/>
            <a:r>
              <a:rPr lang="sr-Cyrl-RS">
                <a:latin typeface="Consolas" pitchFamily="49" charset="0"/>
              </a:rPr>
              <a:t>Највећи збир узастопних разлика у кружном низу</a:t>
            </a:r>
            <a:endParaRPr lang="en-US">
              <a:latin typeface="Consolas" pitchFamily="49" charset="0"/>
            </a:endParaRPr>
          </a:p>
          <a:p>
            <a:pPr fontAlgn="base"/>
            <a:r>
              <a:rPr lang="sr-Cyrl-RS">
                <a:latin typeface="Consolas" pitchFamily="49" charset="0"/>
              </a:rPr>
              <a:t>Пирамида највеће висине од датог низа</a:t>
            </a:r>
            <a:endParaRPr lang="en-US">
              <a:latin typeface="Consolas" pitchFamily="49" charset="0"/>
            </a:endParaRPr>
          </a:p>
          <a:p>
            <a:pPr fontAlgn="base"/>
            <a:r>
              <a:rPr lang="sr-Cyrl-RS">
                <a:latin typeface="Consolas" pitchFamily="49" charset="0"/>
              </a:rPr>
              <a:t>Два подниза дужина </a:t>
            </a:r>
            <a:r>
              <a:rPr lang="en-US">
                <a:latin typeface="Consolas" pitchFamily="49" charset="0"/>
              </a:rPr>
              <a:t>k </a:t>
            </a:r>
            <a:r>
              <a:rPr lang="sr-Cyrl-RS">
                <a:latin typeface="Consolas" pitchFamily="49" charset="0"/>
              </a:rPr>
              <a:t>и </a:t>
            </a:r>
            <a:r>
              <a:rPr lang="en-US">
                <a:latin typeface="Consolas" pitchFamily="49" charset="0"/>
              </a:rPr>
              <a:t>(N – k) </a:t>
            </a:r>
            <a:r>
              <a:rPr lang="sr-Cyrl-RS">
                <a:latin typeface="Consolas" pitchFamily="49" charset="0"/>
              </a:rPr>
              <a:t>са највећом разликом збирова </a:t>
            </a:r>
          </a:p>
          <a:p>
            <a:pPr fontAlgn="base"/>
            <a:r>
              <a:rPr lang="sr-Cyrl-RS">
                <a:latin typeface="Consolas" pitchFamily="49" charset="0"/>
              </a:rPr>
              <a:t>Најмањи збир производа два низа</a:t>
            </a:r>
          </a:p>
          <a:p>
            <a:pPr fontAlgn="base"/>
            <a:r>
              <a:rPr lang="sr-Cyrl-CS">
                <a:latin typeface="Consolas" pitchFamily="49" charset="0"/>
              </a:rPr>
              <a:t>Најмањи збир бирањем пара из низа</a:t>
            </a:r>
          </a:p>
          <a:p>
            <a:pPr fontAlgn="base"/>
            <a:r>
              <a:rPr lang="sr-Cyrl-RS">
                <a:latin typeface="Consolas" pitchFamily="49" charset="0"/>
              </a:rPr>
              <a:t>Најмањи збир апсолутне разлике парова два низа</a:t>
            </a:r>
          </a:p>
          <a:p>
            <a:pPr fontAlgn="base"/>
            <a:r>
              <a:rPr lang="sr-Cyrl-RS">
                <a:latin typeface="Consolas" pitchFamily="49" charset="0"/>
              </a:rPr>
              <a:t>Најмањи број операција да НЗД низа буде дељив са</a:t>
            </a:r>
            <a:r>
              <a:rPr lang="en-US">
                <a:latin typeface="Consolas" pitchFamily="49" charset="0"/>
              </a:rPr>
              <a:t> 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33350"/>
            <a:ext cx="8305800" cy="892552"/>
          </a:xfrm>
          <a:prstGeom prst="rect">
            <a:avLst/>
          </a:prstGeom>
        </p:spPr>
        <p:txBody>
          <a:bodyPr wrap="square">
            <a:spAutoFit/>
          </a:bodyPr>
          <a:lstStyle/>
          <a:p>
            <a:pPr algn="ctr" fontAlgn="base"/>
            <a:r>
              <a:rPr lang="sr-Cyrl-CS" sz="2000">
                <a:latin typeface="Consolas" pitchFamily="49" charset="0"/>
              </a:rPr>
              <a:t>9. Подниз са најмањим производом</a:t>
            </a:r>
            <a:endParaRPr lang="en-US" sz="2000">
              <a:latin typeface="Consolas" pitchFamily="49" charset="0"/>
            </a:endParaRPr>
          </a:p>
          <a:p>
            <a:pPr fontAlgn="base"/>
            <a:r>
              <a:rPr lang="sr-Cyrl-RS" sz="1600">
                <a:latin typeface="Consolas" pitchFamily="49" charset="0"/>
              </a:rPr>
              <a:t>Дат је низ</a:t>
            </a:r>
            <a:r>
              <a:rPr lang="en-US" sz="1600">
                <a:latin typeface="Consolas" pitchFamily="49" charset="0"/>
              </a:rPr>
              <a:t> a, </a:t>
            </a:r>
            <a:r>
              <a:rPr lang="sr-Cyrl-RS" sz="1600">
                <a:latin typeface="Consolas" pitchFamily="49" charset="0"/>
              </a:rPr>
              <a:t>нађи најмањи могући производ  који може да се добије од неког подниза низа. Може бити и само 1 елемент.</a:t>
            </a:r>
            <a:endParaRPr lang="en-US" sz="1600">
              <a:latin typeface="Consolas" pitchFamily="49" charset="0"/>
            </a:endParaRPr>
          </a:p>
        </p:txBody>
      </p:sp>
      <p:sp>
        <p:nvSpPr>
          <p:cNvPr id="62465" name="Rectangle 1"/>
          <p:cNvSpPr>
            <a:spLocks noChangeArrowheads="1"/>
          </p:cNvSpPr>
          <p:nvPr/>
        </p:nvSpPr>
        <p:spPr bwMode="auto">
          <a:xfrm>
            <a:off x="381000" y="1200150"/>
            <a:ext cx="8077200" cy="646331"/>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1" i="0" u="none" strike="noStrike" cap="none" normalizeH="0" baseline="0">
                <a:ln>
                  <a:noFill/>
                </a:ln>
                <a:solidFill>
                  <a:schemeClr val="tx1"/>
                </a:solidFill>
                <a:effectLst/>
                <a:latin typeface="Consolas" pitchFamily="49" charset="0"/>
                <a:cs typeface="Arial" pitchFamily="34" charset="0"/>
              </a:rPr>
              <a:t>Улаз</a:t>
            </a:r>
            <a:r>
              <a:rPr kumimoji="0" lang="en-US" sz="1400" b="1"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a[] = { -1, -1, -2, 4, 3 } </a:t>
            </a:r>
            <a:r>
              <a:rPr kumimoji="0" lang="sr-Cyrl-RS" sz="1400" b="1" i="0" u="none" strike="noStrike" cap="none" normalizeH="0" baseline="0">
                <a:ln>
                  <a:noFill/>
                </a:ln>
                <a:solidFill>
                  <a:schemeClr val="tx1"/>
                </a:solidFill>
                <a:effectLst/>
                <a:latin typeface="Consolas" pitchFamily="49" charset="0"/>
                <a:cs typeface="Arial" pitchFamily="34" charset="0"/>
              </a:rPr>
              <a:t>Излаз</a:t>
            </a:r>
            <a:r>
              <a:rPr kumimoji="0" lang="en-US" sz="1400" b="1"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-24 </a:t>
            </a:r>
            <a:r>
              <a:rPr kumimoji="0" lang="sr-Cyrl-RS" sz="1400" b="1" i="0" u="none" strike="noStrike" cap="none" normalizeH="0" baseline="0">
                <a:ln>
                  <a:noFill/>
                </a:ln>
                <a:solidFill>
                  <a:schemeClr val="tx1"/>
                </a:solidFill>
                <a:effectLst/>
                <a:latin typeface="Consolas" pitchFamily="49" charset="0"/>
                <a:cs typeface="Arial" pitchFamily="34" charset="0"/>
              </a:rPr>
              <a:t>Најмањи:</a:t>
            </a:r>
            <a:r>
              <a:rPr kumimoji="0" lang="sr-Cyrl-RS" sz="1400" b="1" i="0" u="none" strike="noStrike" cap="none" normalizeH="0">
                <a:ln>
                  <a:noFill/>
                </a:ln>
                <a:solidFill>
                  <a:schemeClr val="tx1"/>
                </a:solidFill>
                <a:effectLst/>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-2 * -1 * -1 * 4 * 3 = -24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1" i="0" u="none" strike="noStrike" cap="none" normalizeH="0" baseline="0">
                <a:ln>
                  <a:noFill/>
                </a:ln>
                <a:solidFill>
                  <a:schemeClr val="tx1"/>
                </a:solidFill>
                <a:effectLst/>
                <a:latin typeface="Consolas" pitchFamily="49" charset="0"/>
                <a:cs typeface="Arial" pitchFamily="34" charset="0"/>
              </a:rPr>
              <a:t>Улаз</a:t>
            </a:r>
            <a:r>
              <a:rPr kumimoji="0" lang="en-US" sz="1400" b="1"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a[] = { -1, 0 } </a:t>
            </a:r>
            <a:r>
              <a:rPr kumimoji="0" lang="sr-Cyrl-RS" sz="1400" b="1" i="0" u="none" strike="noStrike" cap="none" normalizeH="0" baseline="0">
                <a:ln>
                  <a:noFill/>
                </a:ln>
                <a:solidFill>
                  <a:schemeClr val="tx1"/>
                </a:solidFill>
                <a:effectLst/>
                <a:latin typeface="Consolas" pitchFamily="49" charset="0"/>
                <a:cs typeface="Arial" pitchFamily="34" charset="0"/>
              </a:rPr>
              <a:t>Излаз</a:t>
            </a:r>
            <a:r>
              <a:rPr kumimoji="0" lang="en-US" sz="1400" b="1"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-1 </a:t>
            </a:r>
            <a:r>
              <a:rPr kumimoji="0" lang="sr-Cyrl-RS" sz="1400" b="1" i="0" u="none" strike="noStrike" cap="none" normalizeH="0" baseline="0">
                <a:ln>
                  <a:noFill/>
                </a:ln>
                <a:solidFill>
                  <a:schemeClr val="tx1"/>
                </a:solidFill>
                <a:effectLst/>
                <a:latin typeface="Consolas" pitchFamily="49" charset="0"/>
                <a:cs typeface="Arial" pitchFamily="34" charset="0"/>
              </a:rPr>
              <a:t>Најмањи</a:t>
            </a:r>
            <a:r>
              <a:rPr kumimoji="0" lang="en-US" sz="1400" b="1"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-1(</a:t>
            </a:r>
            <a:r>
              <a:rPr kumimoji="0" lang="sr-Cyrl-RS" sz="1400" b="0" i="0" u="none" strike="noStrike" cap="none" normalizeH="0" baseline="0">
                <a:ln>
                  <a:noFill/>
                </a:ln>
                <a:solidFill>
                  <a:schemeClr val="tx1"/>
                </a:solidFill>
                <a:effectLst/>
                <a:latin typeface="Consolas" pitchFamily="49" charset="0"/>
                <a:cs typeface="Arial" pitchFamily="34" charset="0"/>
              </a:rPr>
              <a:t>само 1</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RS" sz="1400" b="0" i="0" u="none" strike="noStrike" cap="none" normalizeH="0" baseline="0">
                <a:ln>
                  <a:noFill/>
                </a:ln>
                <a:solidFill>
                  <a:schemeClr val="tx1"/>
                </a:solidFill>
                <a:effectLst/>
                <a:latin typeface="Consolas" pitchFamily="49" charset="0"/>
                <a:cs typeface="Arial" pitchFamily="34" charset="0"/>
              </a:rPr>
              <a:t>је најмањи</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1" i="0" u="none" strike="noStrike" cap="none" normalizeH="0" baseline="0">
                <a:ln>
                  <a:noFill/>
                </a:ln>
                <a:solidFill>
                  <a:schemeClr val="tx1"/>
                </a:solidFill>
                <a:effectLst/>
                <a:latin typeface="Consolas" pitchFamily="49" charset="0"/>
                <a:cs typeface="Arial" pitchFamily="34" charset="0"/>
              </a:rPr>
              <a:t>Улаз</a:t>
            </a:r>
            <a:r>
              <a:rPr kumimoji="0" lang="en-US" sz="1400" b="1"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a[] = { 0, 0, 0 } </a:t>
            </a:r>
            <a:r>
              <a:rPr kumimoji="0" lang="sr-Cyrl-RS" sz="1400" b="1" i="0" u="none" strike="noStrike" cap="none" normalizeH="0" baseline="0">
                <a:ln>
                  <a:noFill/>
                </a:ln>
                <a:solidFill>
                  <a:schemeClr val="tx1"/>
                </a:solidFill>
                <a:effectLst/>
                <a:latin typeface="Consolas" pitchFamily="49" charset="0"/>
                <a:cs typeface="Arial" pitchFamily="34" charset="0"/>
              </a:rPr>
              <a:t>Излаз</a:t>
            </a:r>
            <a:r>
              <a:rPr kumimoji="0" lang="en-US" sz="1400" b="1"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0</a:t>
            </a:r>
            <a:r>
              <a:rPr kumimoji="0" lang="en-US" sz="1000" b="0" i="0" u="none" strike="noStrike" cap="none" normalizeH="0" baseline="0">
                <a:ln>
                  <a:noFill/>
                </a:ln>
                <a:solidFill>
                  <a:schemeClr val="tx1"/>
                </a:solidFill>
                <a:effectLst/>
                <a:latin typeface="Arial" pitchFamily="34" charset="0"/>
                <a:cs typeface="Arial" pitchFamily="34" charset="0"/>
              </a:rPr>
              <a:t> </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457200" y="2266950"/>
            <a:ext cx="8153400" cy="2523768"/>
          </a:xfrm>
          <a:prstGeom prst="rect">
            <a:avLst/>
          </a:prstGeom>
        </p:spPr>
        <p:txBody>
          <a:bodyPr wrap="square">
            <a:spAutoFit/>
          </a:bodyPr>
          <a:lstStyle/>
          <a:p>
            <a:pPr fontAlgn="base"/>
            <a:r>
              <a:rPr lang="sr-Cyrl-RS" sz="1600">
                <a:latin typeface="Consolas" pitchFamily="49" charset="0"/>
              </a:rPr>
              <a:t>Наивно решење је проналажење свих поднизова, ...</a:t>
            </a:r>
          </a:p>
          <a:p>
            <a:pPr fontAlgn="base"/>
            <a:endParaRPr lang="en-US" sz="1600">
              <a:latin typeface="Consolas" pitchFamily="49" charset="0"/>
            </a:endParaRPr>
          </a:p>
          <a:p>
            <a:pPr fontAlgn="base"/>
            <a:r>
              <a:rPr lang="sr-Cyrl-RS">
                <a:latin typeface="Consolas" pitchFamily="49" charset="0"/>
              </a:rPr>
              <a:t>Боље: Ако је број негативних паран (и нема нула), решење је производ свих, сем највећег негативног броја.</a:t>
            </a:r>
            <a:endParaRPr lang="en-US">
              <a:latin typeface="Consolas" pitchFamily="49" charset="0"/>
            </a:endParaRPr>
          </a:p>
          <a:p>
            <a:pPr fontAlgn="base"/>
            <a:r>
              <a:rPr lang="sr-Cyrl-RS">
                <a:latin typeface="Consolas" pitchFamily="49" charset="0"/>
              </a:rPr>
              <a:t>Ако је број негативних напаран (и нема нула), решење је производ свих. </a:t>
            </a:r>
            <a:endParaRPr lang="en-US">
              <a:latin typeface="Consolas" pitchFamily="49" charset="0"/>
            </a:endParaRPr>
          </a:p>
          <a:p>
            <a:pPr fontAlgn="base"/>
            <a:r>
              <a:rPr lang="sr-Cyrl-RS">
                <a:latin typeface="Consolas" pitchFamily="49" charset="0"/>
              </a:rPr>
              <a:t>Ако има нула и позитивних, решење је 0.</a:t>
            </a:r>
          </a:p>
          <a:p>
            <a:pPr fontAlgn="base"/>
            <a:r>
              <a:rPr lang="sr-Cyrl-RS">
                <a:latin typeface="Consolas" pitchFamily="49" charset="0"/>
              </a:rPr>
              <a:t>Ако нема негативних, сви су позитивни, решење је најмањи позитивни. </a:t>
            </a:r>
            <a:endParaRPr lang="en-US">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09550"/>
            <a:ext cx="8077200" cy="954107"/>
          </a:xfrm>
          <a:prstGeom prst="rect">
            <a:avLst/>
          </a:prstGeom>
        </p:spPr>
        <p:txBody>
          <a:bodyPr wrap="square">
            <a:spAutoFit/>
          </a:bodyPr>
          <a:lstStyle/>
          <a:p>
            <a:pPr algn="ctr" fontAlgn="base"/>
            <a:r>
              <a:rPr lang="sr-Cyrl-CS" sz="2000">
                <a:latin typeface="Consolas" pitchFamily="49" charset="0"/>
              </a:rPr>
              <a:t>10. Подниз са највећим производом</a:t>
            </a:r>
            <a:endParaRPr lang="en-US" sz="2000">
              <a:latin typeface="Consolas" pitchFamily="49" charset="0"/>
            </a:endParaRPr>
          </a:p>
          <a:p>
            <a:pPr fontAlgn="base"/>
            <a:r>
              <a:rPr lang="sr-Cyrl-RS">
                <a:latin typeface="Consolas" pitchFamily="49" charset="0"/>
              </a:rPr>
              <a:t>Дат је низ</a:t>
            </a:r>
            <a:r>
              <a:rPr lang="en-US">
                <a:latin typeface="Consolas" pitchFamily="49" charset="0"/>
              </a:rPr>
              <a:t> a, </a:t>
            </a:r>
            <a:r>
              <a:rPr lang="sr-Cyrl-RS">
                <a:latin typeface="Consolas" pitchFamily="49" charset="0"/>
              </a:rPr>
              <a:t>нађи највећи могући производ неког његовог подниза. Може да буде и 1 елемент</a:t>
            </a:r>
            <a:endParaRPr lang="en-US">
              <a:latin typeface="Consolas" pitchFamily="49" charset="0"/>
            </a:endParaRPr>
          </a:p>
        </p:txBody>
      </p:sp>
      <p:sp>
        <p:nvSpPr>
          <p:cNvPr id="58369" name="Rectangle 1"/>
          <p:cNvSpPr>
            <a:spLocks noChangeArrowheads="1"/>
          </p:cNvSpPr>
          <p:nvPr/>
        </p:nvSpPr>
        <p:spPr bwMode="auto">
          <a:xfrm>
            <a:off x="1295400" y="1352550"/>
            <a:ext cx="6400800" cy="507831"/>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1" i="0" u="none" strike="noStrike" cap="none" normalizeH="0" baseline="0">
                <a:ln>
                  <a:noFill/>
                </a:ln>
                <a:solidFill>
                  <a:schemeClr val="tx1"/>
                </a:solidFill>
                <a:effectLst/>
                <a:latin typeface="Consolas" pitchFamily="49" charset="0"/>
                <a:cs typeface="Arial" pitchFamily="34" charset="0"/>
              </a:rPr>
              <a:t>Улаз</a:t>
            </a:r>
            <a:r>
              <a:rPr kumimoji="0" lang="en-US" sz="1100" b="1"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a[] = { -1, -1, -2, 4, 3 } </a:t>
            </a:r>
            <a:r>
              <a:rPr kumimoji="0" lang="sr-Cyrl-RS" sz="1100" b="1" i="0" u="none" strike="noStrike" cap="none" normalizeH="0" baseline="0">
                <a:ln>
                  <a:noFill/>
                </a:ln>
                <a:solidFill>
                  <a:schemeClr val="tx1"/>
                </a:solidFill>
                <a:effectLst/>
                <a:latin typeface="Consolas" pitchFamily="49" charset="0"/>
                <a:cs typeface="Arial" pitchFamily="34" charset="0"/>
              </a:rPr>
              <a:t>Излаз</a:t>
            </a:r>
            <a:r>
              <a:rPr kumimoji="0" lang="en-US" sz="1100" b="1"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24</a:t>
            </a:r>
            <a:r>
              <a:rPr kumimoji="0" lang="sr-Cyrl-RS" sz="1100" b="0" i="0" u="none" strike="noStrike" cap="none" normalizeH="0" baseline="0">
                <a:ln>
                  <a:noFill/>
                </a:ln>
                <a:solidFill>
                  <a:schemeClr val="tx1"/>
                </a:solidFill>
                <a:effectLst/>
                <a:latin typeface="Consolas" pitchFamily="49" charset="0"/>
                <a:cs typeface="Arial" pitchFamily="34" charset="0"/>
              </a:rPr>
              <a:t>, највећи: </a:t>
            </a:r>
            <a:r>
              <a:rPr kumimoji="0" lang="en-US" sz="1100" b="0" i="0" u="none" strike="noStrike" cap="none" normalizeH="0" baseline="0">
                <a:ln>
                  <a:noFill/>
                </a:ln>
                <a:solidFill>
                  <a:schemeClr val="tx1"/>
                </a:solidFill>
                <a:effectLst/>
                <a:latin typeface="Consolas" pitchFamily="49" charset="0"/>
                <a:cs typeface="Arial" pitchFamily="34" charset="0"/>
              </a:rPr>
              <a:t>-2 * -1 * 4 * 3 = 24 </a:t>
            </a:r>
            <a:endParaRPr kumimoji="0" lang="sr-Cyrl-RS" sz="11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1" i="0" u="none" strike="noStrike" cap="none" normalizeH="0" baseline="0">
                <a:ln>
                  <a:noFill/>
                </a:ln>
                <a:solidFill>
                  <a:schemeClr val="tx1"/>
                </a:solidFill>
                <a:effectLst/>
                <a:latin typeface="Consolas" pitchFamily="49" charset="0"/>
                <a:cs typeface="Arial" pitchFamily="34" charset="0"/>
              </a:rPr>
              <a:t>Улаз</a:t>
            </a:r>
            <a:r>
              <a:rPr kumimoji="0" lang="en-US" sz="1100" b="1"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a[] = { -1, 0 } </a:t>
            </a:r>
            <a:r>
              <a:rPr kumimoji="0" lang="sr-Cyrl-RS" sz="1100" b="1" i="0" u="none" strike="noStrike" cap="none" normalizeH="0" baseline="0">
                <a:ln>
                  <a:noFill/>
                </a:ln>
                <a:solidFill>
                  <a:schemeClr val="tx1"/>
                </a:solidFill>
                <a:effectLst/>
                <a:latin typeface="Consolas" pitchFamily="49" charset="0"/>
                <a:cs typeface="Arial" pitchFamily="34" charset="0"/>
              </a:rPr>
              <a:t>Излаз</a:t>
            </a:r>
            <a:r>
              <a:rPr kumimoji="0" lang="en-US" sz="1100" b="1"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0</a:t>
            </a:r>
            <a:r>
              <a:rPr kumimoji="0" lang="sr-Cyrl-RS" sz="1100" b="0" i="0" u="none" strike="noStrike" cap="none" normalizeH="0" baseline="0">
                <a:ln>
                  <a:noFill/>
                </a:ln>
                <a:solidFill>
                  <a:schemeClr val="tx1"/>
                </a:solidFill>
                <a:effectLst/>
                <a:latin typeface="Consolas" pitchFamily="49" charset="0"/>
                <a:cs typeface="Arial" pitchFamily="34" charset="0"/>
              </a:rPr>
              <a:t>, највећи</a:t>
            </a:r>
            <a:r>
              <a:rPr kumimoji="0" lang="en-US" sz="1100" b="1"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0</a:t>
            </a:r>
            <a:r>
              <a:rPr kumimoji="0" lang="sr-Cyrl-RS" sz="1100" b="0" i="0" u="none" strike="noStrike" cap="none" normalizeH="0" baseline="0">
                <a:ln>
                  <a:noFill/>
                </a:ln>
                <a:solidFill>
                  <a:schemeClr val="tx1"/>
                </a:solidFill>
                <a:effectLst/>
                <a:latin typeface="Consolas" pitchFamily="49" charset="0"/>
                <a:cs typeface="Arial" pitchFamily="34" charset="0"/>
              </a:rPr>
              <a:t> </a:t>
            </a:r>
            <a:r>
              <a:rPr kumimoji="0" lang="en-US" sz="1100" b="0" i="0" u="none" strike="noStrike" cap="none" normalizeH="0" baseline="0">
                <a:ln>
                  <a:noFill/>
                </a:ln>
                <a:solidFill>
                  <a:schemeClr val="tx1"/>
                </a:solidFill>
                <a:effectLst/>
                <a:latin typeface="Consolas" pitchFamily="49" charset="0"/>
                <a:cs typeface="Arial" pitchFamily="34" charset="0"/>
              </a:rPr>
              <a:t>(</a:t>
            </a:r>
            <a:r>
              <a:rPr kumimoji="0" lang="sr-Cyrl-RS" sz="1100" b="0" i="0" u="none" strike="noStrike" cap="none" normalizeH="0" baseline="0">
                <a:ln>
                  <a:noFill/>
                </a:ln>
                <a:solidFill>
                  <a:schemeClr val="tx1"/>
                </a:solidFill>
                <a:effectLst/>
                <a:latin typeface="Consolas" pitchFamily="49" charset="0"/>
                <a:cs typeface="Arial" pitchFamily="34" charset="0"/>
              </a:rPr>
              <a:t>само 1</a:t>
            </a:r>
            <a:r>
              <a:rPr kumimoji="0" lang="en-US" sz="1100" b="0" i="0" u="none" strike="noStrike" cap="none" normalizeH="0" baseline="0">
                <a:ln>
                  <a:noFill/>
                </a:ln>
                <a:solidFill>
                  <a:schemeClr val="tx1"/>
                </a:solidFill>
                <a:effectLst/>
                <a:latin typeface="Consolas" pitchFamily="49" charset="0"/>
                <a:cs typeface="Arial" pitchFamily="34" charset="0"/>
              </a:rPr>
              <a:t>)</a:t>
            </a:r>
            <a:endParaRPr kumimoji="0" lang="sr-Cyrl-RS" sz="11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1" i="0" u="none" strike="noStrike" cap="none" normalizeH="0" baseline="0">
                <a:ln>
                  <a:noFill/>
                </a:ln>
                <a:solidFill>
                  <a:schemeClr val="tx1"/>
                </a:solidFill>
                <a:effectLst/>
                <a:latin typeface="Consolas" pitchFamily="49" charset="0"/>
                <a:cs typeface="Arial" pitchFamily="34" charset="0"/>
              </a:rPr>
              <a:t>Улаз</a:t>
            </a:r>
            <a:r>
              <a:rPr kumimoji="0" lang="en-US" sz="1100" b="1"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a[] = { 0, 0, 0 } </a:t>
            </a:r>
            <a:r>
              <a:rPr kumimoji="0" lang="sr-Cyrl-RS" sz="1100" b="1" i="0" u="none" strike="noStrike" cap="none" normalizeH="0" baseline="0">
                <a:ln>
                  <a:noFill/>
                </a:ln>
                <a:solidFill>
                  <a:schemeClr val="tx1"/>
                </a:solidFill>
                <a:effectLst/>
                <a:latin typeface="Consolas" pitchFamily="49" charset="0"/>
                <a:cs typeface="Arial" pitchFamily="34" charset="0"/>
              </a:rPr>
              <a:t>Излаз</a:t>
            </a:r>
            <a:r>
              <a:rPr kumimoji="0" lang="en-US" sz="1100" b="1"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0</a:t>
            </a:r>
            <a:r>
              <a:rPr kumimoji="0" lang="en-US" sz="800" b="0" i="0" u="none" strike="noStrike" cap="none" normalizeH="0" baseline="0">
                <a:ln>
                  <a:noFill/>
                </a:ln>
                <a:solidFill>
                  <a:schemeClr val="tx1"/>
                </a:solidFill>
                <a:effectLst/>
                <a:latin typeface="Consolas" pitchFamily="49" charset="0"/>
                <a:cs typeface="Arial" pitchFamily="34" charset="0"/>
              </a:rPr>
              <a:t> </a:t>
            </a:r>
            <a:endParaRPr kumimoji="0" lang="en-US" sz="18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381000" y="2647950"/>
            <a:ext cx="8458200" cy="1200329"/>
          </a:xfrm>
          <a:prstGeom prst="rect">
            <a:avLst/>
          </a:prstGeom>
        </p:spPr>
        <p:txBody>
          <a:bodyPr wrap="square">
            <a:spAutoFit/>
          </a:bodyPr>
          <a:lstStyle/>
          <a:p>
            <a:pPr fontAlgn="base"/>
            <a:r>
              <a:rPr lang="sr-Cyrl-RS">
                <a:latin typeface="Consolas" pitchFamily="49" charset="0"/>
              </a:rPr>
              <a:t>Паран број позитивних, без нула – производ свих.</a:t>
            </a:r>
            <a:endParaRPr lang="en-US">
              <a:latin typeface="Consolas" pitchFamily="49" charset="0"/>
            </a:endParaRPr>
          </a:p>
          <a:p>
            <a:pPr fontAlgn="base"/>
            <a:r>
              <a:rPr lang="sr-Cyrl-RS">
                <a:latin typeface="Consolas" pitchFamily="49" charset="0"/>
              </a:rPr>
              <a:t>Непаран број негативних, без нула – производ без мин. нег.</a:t>
            </a:r>
            <a:endParaRPr lang="en-US">
              <a:latin typeface="Consolas" pitchFamily="49" charset="0"/>
            </a:endParaRPr>
          </a:p>
          <a:p>
            <a:pPr fontAlgn="base"/>
            <a:r>
              <a:rPr lang="sr-Cyrl-RS">
                <a:latin typeface="Consolas" pitchFamily="49" charset="0"/>
              </a:rPr>
              <a:t>Постоје нуле: производ свих, без нула, са изузетком:</a:t>
            </a:r>
          </a:p>
          <a:p>
            <a:pPr fontAlgn="base"/>
            <a:r>
              <a:rPr lang="sr-Cyrl-RS">
                <a:latin typeface="Consolas" pitchFamily="49" charset="0"/>
              </a:rPr>
              <a:t>све нуле и 1 негативан – нула.</a:t>
            </a:r>
            <a:endParaRPr lang="en-US">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66750"/>
            <a:ext cx="8534400" cy="923330"/>
          </a:xfrm>
          <a:prstGeom prst="rect">
            <a:avLst/>
          </a:prstGeom>
        </p:spPr>
        <p:txBody>
          <a:bodyPr wrap="square">
            <a:spAutoFit/>
          </a:bodyPr>
          <a:lstStyle/>
          <a:p>
            <a:r>
              <a:rPr lang="sr-Cyrl-RS">
                <a:latin typeface="Consolas" pitchFamily="49" charset="0"/>
              </a:rPr>
              <a:t>Дат је низ дужине </a:t>
            </a:r>
            <a:r>
              <a:rPr lang="en-US">
                <a:latin typeface="Consolas" pitchFamily="49" charset="0"/>
              </a:rPr>
              <a:t>n </a:t>
            </a:r>
            <a:r>
              <a:rPr lang="sr-Cyrl-RS">
                <a:latin typeface="Consolas" pitchFamily="49" charset="0"/>
              </a:rPr>
              <a:t>и број  </a:t>
            </a:r>
            <a:r>
              <a:rPr lang="en-US">
                <a:latin typeface="Consolas" pitchFamily="49" charset="0"/>
              </a:rPr>
              <a:t>k. </a:t>
            </a:r>
            <a:r>
              <a:rPr lang="sr-Cyrl-RS">
                <a:latin typeface="Consolas" pitchFamily="49" charset="0"/>
              </a:rPr>
              <a:t>Низ </a:t>
            </a:r>
            <a:r>
              <a:rPr lang="sr-Cyrl-RS" b="1">
                <a:latin typeface="Consolas" pitchFamily="49" charset="0"/>
              </a:rPr>
              <a:t>може</a:t>
            </a:r>
            <a:r>
              <a:rPr lang="sr-Cyrl-RS">
                <a:latin typeface="Consolas" pitchFamily="49" charset="0"/>
              </a:rPr>
              <a:t> да се мења </a:t>
            </a:r>
            <a:r>
              <a:rPr lang="en-US">
                <a:latin typeface="Consolas" pitchFamily="49" charset="0"/>
              </a:rPr>
              <a:t>K </a:t>
            </a:r>
            <a:r>
              <a:rPr lang="sr-Cyrl-RS">
                <a:latin typeface="Consolas" pitchFamily="49" charset="0"/>
              </a:rPr>
              <a:t>пута</a:t>
            </a:r>
            <a:r>
              <a:rPr lang="en-US">
                <a:latin typeface="Consolas" pitchFamily="49" charset="0"/>
              </a:rPr>
              <a:t>. </a:t>
            </a:r>
            <a:r>
              <a:rPr lang="sr-Cyrl-RS">
                <a:latin typeface="Consolas" pitchFamily="49" charset="0"/>
              </a:rPr>
              <a:t>Мењање низа је замена елемента </a:t>
            </a:r>
            <a:r>
              <a:rPr lang="en-US">
                <a:latin typeface="Consolas" pitchFamily="49" charset="0"/>
              </a:rPr>
              <a:t>a[i] </a:t>
            </a:r>
            <a:r>
              <a:rPr lang="sr-Cyrl-RS">
                <a:latin typeface="Consolas" pitchFamily="49" charset="0"/>
              </a:rPr>
              <a:t>елементом </a:t>
            </a:r>
            <a:r>
              <a:rPr lang="en-US">
                <a:latin typeface="Consolas" pitchFamily="49" charset="0"/>
              </a:rPr>
              <a:t>-a[i]. </a:t>
            </a:r>
            <a:r>
              <a:rPr lang="sr-Cyrl-RS">
                <a:latin typeface="Consolas" pitchFamily="49" charset="0"/>
              </a:rPr>
              <a:t>Одреди највећи могући збир промењеног низа.</a:t>
            </a:r>
            <a:endParaRPr lang="en-US">
              <a:latin typeface="Consolas" pitchFamily="49" charset="0"/>
            </a:endParaRPr>
          </a:p>
        </p:txBody>
      </p:sp>
      <p:sp>
        <p:nvSpPr>
          <p:cNvPr id="3" name="Rectangle 2"/>
          <p:cNvSpPr/>
          <p:nvPr/>
        </p:nvSpPr>
        <p:spPr>
          <a:xfrm>
            <a:off x="1905000" y="209550"/>
            <a:ext cx="4980851" cy="400110"/>
          </a:xfrm>
          <a:prstGeom prst="rect">
            <a:avLst/>
          </a:prstGeom>
        </p:spPr>
        <p:txBody>
          <a:bodyPr wrap="none">
            <a:spAutoFit/>
          </a:bodyPr>
          <a:lstStyle/>
          <a:p>
            <a:pPr fontAlgn="base"/>
            <a:r>
              <a:rPr lang="sr-Cyrl-CS" sz="2000">
                <a:latin typeface="Consolas" pitchFamily="49" charset="0"/>
              </a:rPr>
              <a:t>11. Највећи збир после </a:t>
            </a:r>
            <a:r>
              <a:rPr lang="en-US" sz="2000">
                <a:latin typeface="Consolas" pitchFamily="49" charset="0"/>
              </a:rPr>
              <a:t>K </a:t>
            </a:r>
            <a:r>
              <a:rPr lang="sr-Cyrl-CS" sz="2000">
                <a:latin typeface="Consolas" pitchFamily="49" charset="0"/>
              </a:rPr>
              <a:t>инверзија</a:t>
            </a:r>
            <a:endParaRPr lang="en-US" sz="2000">
              <a:latin typeface="Consolas" pitchFamily="49" charset="0"/>
            </a:endParaRPr>
          </a:p>
        </p:txBody>
      </p:sp>
      <p:sp>
        <p:nvSpPr>
          <p:cNvPr id="63489" name="Rectangle 1"/>
          <p:cNvSpPr>
            <a:spLocks noChangeArrowheads="1"/>
          </p:cNvSpPr>
          <p:nvPr/>
        </p:nvSpPr>
        <p:spPr bwMode="auto">
          <a:xfrm>
            <a:off x="152400" y="1581150"/>
            <a:ext cx="8534400" cy="575136"/>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0" i="0" u="none" strike="noStrike" cap="none" normalizeH="0" baseline="0">
                <a:ln>
                  <a:noFill/>
                </a:ln>
                <a:solidFill>
                  <a:schemeClr val="tx1"/>
                </a:solidFill>
                <a:effectLst/>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a[] = {-2, 0, 5, -1, 2} K = 4 </a:t>
            </a:r>
            <a:r>
              <a:rPr kumimoji="0" lang="sr-Cyrl-RS" sz="1100" b="0" i="0" u="none" strike="noStrike" cap="none" normalizeH="0" baseline="0">
                <a:ln>
                  <a:noFill/>
                </a:ln>
                <a:solidFill>
                  <a:schemeClr val="tx1"/>
                </a:solidFill>
                <a:effectLst/>
                <a:latin typeface="Consolas" pitchFamily="49" charset="0"/>
                <a:cs typeface="Arial" pitchFamily="34" charset="0"/>
              </a:rPr>
              <a:t>Излаз</a:t>
            </a:r>
            <a:r>
              <a:rPr kumimoji="0" lang="en-US" sz="1100" b="0" i="0" u="none" strike="noStrike" cap="none" normalizeH="0" baseline="0">
                <a:ln>
                  <a:noFill/>
                </a:ln>
                <a:solidFill>
                  <a:schemeClr val="tx1"/>
                </a:solidFill>
                <a:effectLst/>
                <a:latin typeface="Consolas" pitchFamily="49" charset="0"/>
                <a:cs typeface="Arial" pitchFamily="34" charset="0"/>
              </a:rPr>
              <a:t>: 10</a:t>
            </a:r>
            <a:r>
              <a:rPr kumimoji="0" lang="sr-Cyrl-RS" sz="1100" b="0"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a:t>
            </a:r>
            <a:r>
              <a:rPr kumimoji="0" lang="sr-Cyrl-RS" sz="1100" b="0" i="0" u="none" strike="noStrike" cap="none" normalizeH="0" baseline="0">
                <a:ln>
                  <a:noFill/>
                </a:ln>
                <a:solidFill>
                  <a:schemeClr val="tx1"/>
                </a:solidFill>
                <a:effectLst/>
                <a:latin typeface="Consolas" pitchFamily="49" charset="0"/>
                <a:cs typeface="Arial" pitchFamily="34" charset="0"/>
              </a:rPr>
              <a:t>Заменом</a:t>
            </a:r>
            <a:r>
              <a:rPr kumimoji="0" lang="en-US" sz="1100" b="0" i="0" u="none" strike="noStrike" cap="none" normalizeH="0" baseline="0">
                <a:ln>
                  <a:noFill/>
                </a:ln>
                <a:solidFill>
                  <a:schemeClr val="tx1"/>
                </a:solidFill>
                <a:effectLst/>
                <a:latin typeface="Consolas" pitchFamily="49" charset="0"/>
                <a:cs typeface="Arial" pitchFamily="34" charset="0"/>
              </a:rPr>
              <a:t> -2 </a:t>
            </a:r>
            <a:r>
              <a:rPr kumimoji="0" lang="sr-Cyrl-RS" sz="1100" b="0" i="0" u="none" strike="noStrike" cap="none" normalizeH="0" baseline="0">
                <a:ln>
                  <a:noFill/>
                </a:ln>
                <a:solidFill>
                  <a:schemeClr val="tx1"/>
                </a:solidFill>
                <a:effectLst/>
                <a:latin typeface="Consolas" pitchFamily="49" charset="0"/>
                <a:cs typeface="Arial" pitchFamily="34" charset="0"/>
              </a:rPr>
              <a:t>са</a:t>
            </a:r>
            <a:r>
              <a:rPr kumimoji="0" lang="en-US" sz="1100" b="0" i="0" u="none" strike="noStrike" cap="none" normalizeH="0" baseline="0">
                <a:ln>
                  <a:noFill/>
                </a:ln>
                <a:solidFill>
                  <a:schemeClr val="tx1"/>
                </a:solidFill>
                <a:effectLst/>
                <a:latin typeface="Consolas" pitchFamily="49" charset="0"/>
                <a:cs typeface="Arial" pitchFamily="34" charset="0"/>
              </a:rPr>
              <a:t> 2 </a:t>
            </a:r>
            <a:r>
              <a:rPr kumimoji="0" lang="sr-Cyrl-RS" sz="1100" b="0" i="0" u="none" strike="noStrike" cap="none" normalizeH="0" baseline="0">
                <a:ln>
                  <a:noFill/>
                </a:ln>
                <a:solidFill>
                  <a:schemeClr val="tx1"/>
                </a:solidFill>
                <a:effectLst/>
                <a:latin typeface="Consolas" pitchFamily="49" charset="0"/>
                <a:cs typeface="Arial" pitchFamily="34" charset="0"/>
              </a:rPr>
              <a:t>низ постаје</a:t>
            </a:r>
            <a:r>
              <a:rPr kumimoji="0" lang="en-US" sz="1100" b="0" i="0" u="none" strike="noStrike" cap="none" normalizeH="0" baseline="0">
                <a:ln>
                  <a:noFill/>
                </a:ln>
                <a:solidFill>
                  <a:schemeClr val="tx1"/>
                </a:solidFill>
                <a:effectLst/>
                <a:latin typeface="Consolas" pitchFamily="49" charset="0"/>
                <a:cs typeface="Arial" pitchFamily="34" charset="0"/>
              </a:rPr>
              <a:t> {2, 0, 5, -1, 2}</a:t>
            </a:r>
            <a:r>
              <a:rPr kumimoji="0" lang="sr-Cyrl-RS" sz="1100" b="0" i="0" u="none" strike="noStrike" cap="none" normalizeH="0" baseline="0">
                <a:ln>
                  <a:noFill/>
                </a:ln>
                <a:solidFill>
                  <a:schemeClr val="tx1"/>
                </a:solidFill>
                <a:effectLst/>
                <a:latin typeface="Consolas" pitchFamily="49" charset="0"/>
                <a:cs typeface="Arial" pitchFamily="34" charset="0"/>
              </a:rPr>
              <a:t>, заменом -</a:t>
            </a:r>
            <a:r>
              <a:rPr kumimoji="0" lang="en-US" sz="1100" b="0" i="0" u="none" strike="noStrike" cap="none" normalizeH="0" baseline="0">
                <a:ln>
                  <a:noFill/>
                </a:ln>
                <a:solidFill>
                  <a:schemeClr val="tx1"/>
                </a:solidFill>
                <a:effectLst/>
                <a:latin typeface="Consolas" pitchFamily="49" charset="0"/>
                <a:cs typeface="Arial" pitchFamily="34" charset="0"/>
              </a:rPr>
              <a:t>1</a:t>
            </a:r>
            <a:r>
              <a:rPr kumimoji="0" lang="sr-Cyrl-RS" sz="1100" b="0" i="0" u="none" strike="noStrike" cap="none" normalizeH="0" baseline="0">
                <a:ln>
                  <a:noFill/>
                </a:ln>
                <a:solidFill>
                  <a:schemeClr val="tx1"/>
                </a:solidFill>
                <a:effectLst/>
                <a:latin typeface="Consolas" pitchFamily="49" charset="0"/>
                <a:cs typeface="Arial" pitchFamily="34" charset="0"/>
              </a:rPr>
              <a:t> са </a:t>
            </a:r>
            <a:r>
              <a:rPr kumimoji="0" lang="en-US" sz="1100" b="0" i="0" u="none" strike="noStrike" cap="none" normalizeH="0" baseline="0">
                <a:ln>
                  <a:noFill/>
                </a:ln>
                <a:solidFill>
                  <a:schemeClr val="tx1"/>
                </a:solidFill>
                <a:effectLst/>
                <a:latin typeface="Consolas" pitchFamily="49" charset="0"/>
                <a:cs typeface="Arial" pitchFamily="34" charset="0"/>
              </a:rPr>
              <a:t>1 </a:t>
            </a:r>
            <a:r>
              <a:rPr kumimoji="0" lang="sr-Cyrl-RS" sz="1100" b="0" i="0" u="none" strike="noStrike" cap="none" normalizeH="0" baseline="0">
                <a:ln>
                  <a:noFill/>
                </a:ln>
                <a:solidFill>
                  <a:schemeClr val="tx1"/>
                </a:solidFill>
                <a:effectLst/>
                <a:latin typeface="Consolas" pitchFamily="49" charset="0"/>
                <a:cs typeface="Arial" pitchFamily="34" charset="0"/>
              </a:rPr>
              <a:t>низ постаје </a:t>
            </a:r>
            <a:r>
              <a:rPr kumimoji="0" lang="en-US" sz="1100" b="0" i="0" u="none" strike="noStrike" cap="none" normalizeH="0" baseline="0">
                <a:ln>
                  <a:noFill/>
                </a:ln>
                <a:solidFill>
                  <a:schemeClr val="tx1"/>
                </a:solidFill>
                <a:effectLst/>
                <a:latin typeface="Consolas" pitchFamily="49" charset="0"/>
                <a:cs typeface="Arial" pitchFamily="34" charset="0"/>
              </a:rPr>
              <a:t>{2, 0, 5, 1, 2}</a:t>
            </a:r>
            <a:r>
              <a:rPr kumimoji="0" lang="sr-Cyrl-RS" sz="1100" b="0" i="0" u="none" strike="noStrike" cap="none" normalizeH="0" baseline="0">
                <a:ln>
                  <a:noFill/>
                </a:ln>
                <a:solidFill>
                  <a:schemeClr val="tx1"/>
                </a:solidFill>
                <a:effectLst/>
                <a:latin typeface="Consolas" pitchFamily="49" charset="0"/>
                <a:cs typeface="Arial" pitchFamily="34" charset="0"/>
              </a:rPr>
              <a:t>, заменом </a:t>
            </a:r>
            <a:r>
              <a:rPr kumimoji="0" lang="en-US" sz="1100" b="0" i="0" u="none" strike="noStrike" cap="none" normalizeH="0" baseline="0">
                <a:ln>
                  <a:noFill/>
                </a:ln>
                <a:solidFill>
                  <a:schemeClr val="tx1"/>
                </a:solidFill>
                <a:effectLst/>
                <a:latin typeface="Consolas" pitchFamily="49" charset="0"/>
                <a:cs typeface="Arial" pitchFamily="34" charset="0"/>
              </a:rPr>
              <a:t>0</a:t>
            </a:r>
            <a:r>
              <a:rPr kumimoji="0" lang="sr-Cyrl-RS" sz="1100" b="0" i="0" u="none" strike="noStrike" cap="none" normalizeH="0" baseline="0">
                <a:ln>
                  <a:noFill/>
                </a:ln>
                <a:solidFill>
                  <a:schemeClr val="tx1"/>
                </a:solidFill>
                <a:effectLst/>
                <a:latin typeface="Consolas" pitchFamily="49" charset="0"/>
                <a:cs typeface="Arial" pitchFamily="34" charset="0"/>
              </a:rPr>
              <a:t> са </a:t>
            </a:r>
            <a:r>
              <a:rPr kumimoji="0" lang="en-US" sz="1100" b="0" i="0" u="none" strike="noStrike" cap="none" normalizeH="0" baseline="0">
                <a:ln>
                  <a:noFill/>
                </a:ln>
                <a:solidFill>
                  <a:schemeClr val="tx1"/>
                </a:solidFill>
                <a:effectLst/>
                <a:latin typeface="Consolas" pitchFamily="49" charset="0"/>
                <a:cs typeface="Arial" pitchFamily="34" charset="0"/>
              </a:rPr>
              <a:t>0</a:t>
            </a:r>
            <a:r>
              <a:rPr kumimoji="0" lang="sr-Cyrl-RS" sz="1100" b="0" i="0" u="none" strike="noStrike" cap="none" normalizeH="0" baseline="0">
                <a:ln>
                  <a:noFill/>
                </a:ln>
                <a:solidFill>
                  <a:schemeClr val="tx1"/>
                </a:solidFill>
                <a:effectLst/>
                <a:latin typeface="Consolas" pitchFamily="49" charset="0"/>
                <a:cs typeface="Arial" pitchFamily="34" charset="0"/>
              </a:rPr>
              <a:t> низ постаје</a:t>
            </a:r>
            <a:r>
              <a:rPr kumimoji="0" lang="en-US" sz="1100" b="0" i="0" u="none" strike="noStrike" cap="none" normalizeH="0" baseline="0">
                <a:ln>
                  <a:noFill/>
                </a:ln>
                <a:solidFill>
                  <a:schemeClr val="tx1"/>
                </a:solidFill>
                <a:effectLst/>
                <a:latin typeface="Consolas" pitchFamily="49" charset="0"/>
                <a:cs typeface="Arial" pitchFamily="34" charset="0"/>
              </a:rPr>
              <a:t> {2, 0, 5, 1, 2}</a:t>
            </a:r>
            <a:r>
              <a:rPr kumimoji="0" lang="sr-Cyrl-RS" sz="1100" b="0" i="0" u="none" strike="noStrike" cap="none" normalizeH="0" baseline="0">
                <a:ln>
                  <a:noFill/>
                </a:ln>
                <a:solidFill>
                  <a:schemeClr val="tx1"/>
                </a:solidFill>
                <a:effectLst/>
                <a:latin typeface="Consolas" pitchFamily="49" charset="0"/>
                <a:cs typeface="Arial" pitchFamily="34" charset="0"/>
              </a:rPr>
              <a:t>, заменом </a:t>
            </a:r>
            <a:r>
              <a:rPr kumimoji="0" lang="en-US" sz="1100" b="0" i="0" u="none" strike="noStrike" cap="none" normalizeH="0" baseline="0">
                <a:ln>
                  <a:noFill/>
                </a:ln>
                <a:solidFill>
                  <a:schemeClr val="tx1"/>
                </a:solidFill>
                <a:effectLst/>
                <a:latin typeface="Consolas" pitchFamily="49" charset="0"/>
                <a:cs typeface="Arial" pitchFamily="34" charset="0"/>
              </a:rPr>
              <a:t>0</a:t>
            </a:r>
            <a:r>
              <a:rPr kumimoji="0" lang="sr-Cyrl-RS" sz="1100" b="0" i="0" u="none" strike="noStrike" cap="none" normalizeH="0" baseline="0">
                <a:ln>
                  <a:noFill/>
                </a:ln>
                <a:solidFill>
                  <a:schemeClr val="tx1"/>
                </a:solidFill>
                <a:effectLst/>
                <a:latin typeface="Consolas" pitchFamily="49" charset="0"/>
                <a:cs typeface="Arial" pitchFamily="34" charset="0"/>
              </a:rPr>
              <a:t> са </a:t>
            </a:r>
            <a:r>
              <a:rPr kumimoji="0" lang="en-US" sz="1100" b="0" i="0" u="none" strike="noStrike" cap="none" normalizeH="0" baseline="0">
                <a:ln>
                  <a:noFill/>
                </a:ln>
                <a:solidFill>
                  <a:schemeClr val="tx1"/>
                </a:solidFill>
                <a:effectLst/>
                <a:latin typeface="Consolas" pitchFamily="49" charset="0"/>
                <a:cs typeface="Arial" pitchFamily="34" charset="0"/>
              </a:rPr>
              <a:t>0</a:t>
            </a:r>
            <a:r>
              <a:rPr kumimoji="0" lang="sr-Cyrl-RS" sz="1100" b="0" i="0" u="none" strike="noStrike" cap="none" normalizeH="0" baseline="0">
                <a:ln>
                  <a:noFill/>
                </a:ln>
                <a:solidFill>
                  <a:schemeClr val="tx1"/>
                </a:solidFill>
                <a:effectLst/>
                <a:latin typeface="Consolas" pitchFamily="49" charset="0"/>
                <a:cs typeface="Arial" pitchFamily="34" charset="0"/>
              </a:rPr>
              <a:t> низ постаје </a:t>
            </a:r>
            <a:r>
              <a:rPr kumimoji="0" lang="en-US" sz="1100" b="0" i="0" u="none" strike="noStrike" cap="none" normalizeH="0" baseline="0">
                <a:ln>
                  <a:noFill/>
                </a:ln>
                <a:solidFill>
                  <a:schemeClr val="tx1"/>
                </a:solidFill>
                <a:effectLst/>
                <a:latin typeface="Consolas" pitchFamily="49" charset="0"/>
                <a:cs typeface="Arial" pitchFamily="34" charset="0"/>
              </a:rPr>
              <a:t>{2, 0, 5, 1, 2} </a:t>
            </a:r>
            <a:endParaRPr kumimoji="0" lang="sr-Cyrl-RS" sz="11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0" i="0" u="none" strike="noStrike" cap="none" normalizeH="0" baseline="0">
                <a:ln>
                  <a:noFill/>
                </a:ln>
                <a:solidFill>
                  <a:schemeClr val="tx1"/>
                </a:solidFill>
                <a:effectLst/>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a[] = {9, 8, 8, 5} K = 3 </a:t>
            </a:r>
            <a:r>
              <a:rPr kumimoji="0" lang="sr-Cyrl-RS" sz="1100" b="0" i="0" u="none" strike="noStrike" cap="none" normalizeH="0" baseline="0">
                <a:ln>
                  <a:noFill/>
                </a:ln>
                <a:solidFill>
                  <a:schemeClr val="tx1"/>
                </a:solidFill>
                <a:effectLst/>
                <a:latin typeface="Consolas" pitchFamily="49" charset="0"/>
                <a:cs typeface="Arial" pitchFamily="34" charset="0"/>
              </a:rPr>
              <a:t>Излаз</a:t>
            </a:r>
            <a:r>
              <a:rPr kumimoji="0" lang="en-US" sz="1100" b="0" i="0" u="none" strike="noStrike" cap="none" normalizeH="0" baseline="0">
                <a:ln>
                  <a:noFill/>
                </a:ln>
                <a:solidFill>
                  <a:schemeClr val="tx1"/>
                </a:solidFill>
                <a:effectLst/>
                <a:latin typeface="Consolas" pitchFamily="49" charset="0"/>
                <a:cs typeface="Arial" pitchFamily="34" charset="0"/>
              </a:rPr>
              <a:t>: 20</a:t>
            </a:r>
            <a:r>
              <a:rPr kumimoji="0" lang="en-US" sz="800" b="0" i="0" u="none" strike="noStrike" cap="none" normalizeH="0" baseline="0">
                <a:ln>
                  <a:noFill/>
                </a:ln>
                <a:solidFill>
                  <a:schemeClr val="tx1"/>
                </a:solidFill>
                <a:effectLst/>
                <a:latin typeface="Consolas" pitchFamily="49" charset="0"/>
                <a:cs typeface="Arial" pitchFamily="34" charset="0"/>
              </a:rPr>
              <a:t> </a:t>
            </a:r>
            <a:endParaRPr kumimoji="0" lang="en-US" sz="1800" b="0" i="0" u="none" strike="noStrike" cap="none" normalizeH="0" baseline="0">
              <a:ln>
                <a:noFill/>
              </a:ln>
              <a:solidFill>
                <a:schemeClr val="tx1"/>
              </a:solidFill>
              <a:effectLst/>
              <a:latin typeface="Consolas" pitchFamily="49" charset="0"/>
              <a:cs typeface="Arial" pitchFamily="34" charset="0"/>
            </a:endParaRPr>
          </a:p>
        </p:txBody>
      </p:sp>
      <p:sp>
        <p:nvSpPr>
          <p:cNvPr id="5" name="Rectangle 4"/>
          <p:cNvSpPr/>
          <p:nvPr/>
        </p:nvSpPr>
        <p:spPr>
          <a:xfrm>
            <a:off x="381000" y="2571750"/>
            <a:ext cx="8229600" cy="923330"/>
          </a:xfrm>
          <a:prstGeom prst="rect">
            <a:avLst/>
          </a:prstGeom>
        </p:spPr>
        <p:txBody>
          <a:bodyPr wrap="square">
            <a:spAutoFit/>
          </a:bodyPr>
          <a:lstStyle/>
          <a:p>
            <a:r>
              <a:rPr lang="sr-Cyrl-RS">
                <a:latin typeface="Consolas" pitchFamily="49" charset="0"/>
              </a:rPr>
              <a:t>Замени се најмањи негативни елемент низа </a:t>
            </a:r>
            <a:r>
              <a:rPr lang="en-US">
                <a:latin typeface="Consolas" pitchFamily="49" charset="0"/>
              </a:rPr>
              <a:t>a[i] </a:t>
            </a:r>
            <a:r>
              <a:rPr lang="sr-Cyrl-RS">
                <a:latin typeface="Consolas" pitchFamily="49" charset="0"/>
              </a:rPr>
              <a:t>елементом</a:t>
            </a:r>
            <a:r>
              <a:rPr lang="en-US">
                <a:latin typeface="Consolas" pitchFamily="49" charset="0"/>
              </a:rPr>
              <a:t> -a[i]</a:t>
            </a:r>
            <a:r>
              <a:rPr lang="sr-Cyrl-RS">
                <a:latin typeface="Consolas" pitchFamily="49" charset="0"/>
              </a:rPr>
              <a:t>. Ово се понавља </a:t>
            </a:r>
            <a:r>
              <a:rPr lang="en-US">
                <a:latin typeface="Consolas" pitchFamily="49" charset="0"/>
              </a:rPr>
              <a:t>K </a:t>
            </a:r>
            <a:r>
              <a:rPr lang="sr-Cyrl-RS">
                <a:latin typeface="Consolas" pitchFamily="49" charset="0"/>
              </a:rPr>
              <a:t>пута.</a:t>
            </a:r>
          </a:p>
          <a:p>
            <a:r>
              <a:rPr lang="sr-Cyrl-RS">
                <a:latin typeface="Consolas" pitchFamily="49" charset="0"/>
              </a:rPr>
              <a:t>Ако најмањи елеменат постане 0+, не ради се више ништа.</a:t>
            </a:r>
            <a:endParaRPr lang="en-US">
              <a:latin typeface="Consolas" pitchFamily="49" charset="0"/>
            </a:endParaRPr>
          </a:p>
        </p:txBody>
      </p:sp>
      <p:sp>
        <p:nvSpPr>
          <p:cNvPr id="6" name="Rectangle 5"/>
          <p:cNvSpPr/>
          <p:nvPr/>
        </p:nvSpPr>
        <p:spPr>
          <a:xfrm>
            <a:off x="381000" y="3867150"/>
            <a:ext cx="8305800" cy="584775"/>
          </a:xfrm>
          <a:prstGeom prst="rect">
            <a:avLst/>
          </a:prstGeom>
        </p:spPr>
        <p:txBody>
          <a:bodyPr wrap="square">
            <a:spAutoFit/>
          </a:bodyPr>
          <a:lstStyle/>
          <a:p>
            <a:pPr fontAlgn="base"/>
            <a:r>
              <a:rPr lang="sr-Cyrl-RS" sz="1600">
                <a:latin typeface="Consolas" pitchFamily="49" charset="0"/>
              </a:rPr>
              <a:t>Овде се користи линеарна претрага. Време: </a:t>
            </a:r>
            <a:r>
              <a:rPr lang="en-US" sz="1600">
                <a:latin typeface="Consolas" pitchFamily="49" charset="0"/>
              </a:rPr>
              <a:t>O(nk)</a:t>
            </a:r>
          </a:p>
          <a:p>
            <a:pPr fontAlgn="base"/>
            <a:r>
              <a:rPr lang="sr-Cyrl-CS" sz="1600">
                <a:latin typeface="Consolas" pitchFamily="49" charset="0"/>
              </a:rPr>
              <a:t>Још брже решење је са приоритетним редом или бинарним стаблом.</a:t>
            </a:r>
            <a:endParaRPr lang="en-US" sz="160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to="" calcmode="lin" valueType="num">
                                      <p:cBhvr>
                                        <p:cTn id="10"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3350"/>
            <a:ext cx="8305800" cy="954107"/>
          </a:xfrm>
          <a:prstGeom prst="rect">
            <a:avLst/>
          </a:prstGeom>
        </p:spPr>
        <p:txBody>
          <a:bodyPr wrap="square">
            <a:spAutoFit/>
          </a:bodyPr>
          <a:lstStyle/>
          <a:p>
            <a:pPr algn="ctr" fontAlgn="base"/>
            <a:r>
              <a:rPr lang="sr-Cyrl-CS" sz="2000">
                <a:latin typeface="Consolas" pitchFamily="49" charset="0"/>
              </a:rPr>
              <a:t>12. Највећи збир</a:t>
            </a:r>
            <a:r>
              <a:rPr lang="en-US" sz="2000">
                <a:latin typeface="Consolas" pitchFamily="49" charset="0"/>
              </a:rPr>
              <a:t> a[i]</a:t>
            </a:r>
            <a:r>
              <a:rPr lang="sr-Cyrl-RS" sz="2000">
                <a:latin typeface="Consolas" pitchFamily="49" charset="0"/>
              </a:rPr>
              <a:t> </a:t>
            </a:r>
            <a:r>
              <a:rPr lang="en-US" sz="2000">
                <a:latin typeface="Consolas" pitchFamily="49" charset="0"/>
              </a:rPr>
              <a:t>*</a:t>
            </a:r>
            <a:r>
              <a:rPr lang="sr-Cyrl-RS" sz="2000">
                <a:latin typeface="Consolas" pitchFamily="49" charset="0"/>
              </a:rPr>
              <a:t> </a:t>
            </a:r>
            <a:r>
              <a:rPr lang="en-US" sz="2000">
                <a:latin typeface="Consolas" pitchFamily="49" charset="0"/>
              </a:rPr>
              <a:t>i</a:t>
            </a:r>
          </a:p>
          <a:p>
            <a:pPr fontAlgn="base"/>
            <a:r>
              <a:rPr lang="sr-Cyrl-RS">
                <a:latin typeface="Consolas" pitchFamily="49" charset="0"/>
              </a:rPr>
              <a:t>Дат је низ </a:t>
            </a:r>
            <a:r>
              <a:rPr lang="en-US">
                <a:latin typeface="Consolas" pitchFamily="49" charset="0"/>
              </a:rPr>
              <a:t>n </a:t>
            </a:r>
            <a:r>
              <a:rPr lang="sr-Cyrl-RS">
                <a:latin typeface="Consolas" pitchFamily="49" charset="0"/>
              </a:rPr>
              <a:t>целих бројева</a:t>
            </a:r>
            <a:r>
              <a:rPr lang="en-US">
                <a:latin typeface="Consolas" pitchFamily="49" charset="0"/>
              </a:rPr>
              <a:t>. </a:t>
            </a:r>
            <a:r>
              <a:rPr lang="sr-Cyrl-RS">
                <a:latin typeface="Consolas" pitchFamily="49" charset="0"/>
              </a:rPr>
              <a:t>Елементи могу да се премештају. </a:t>
            </a:r>
          </a:p>
          <a:p>
            <a:pPr fontAlgn="base"/>
            <a:r>
              <a:rPr lang="sr-Cyrl-RS">
                <a:latin typeface="Consolas" pitchFamily="49" charset="0"/>
              </a:rPr>
              <a:t>Нађи највећу вредност </a:t>
            </a:r>
            <a:r>
              <a:rPr lang="en-US">
                <a:latin typeface="Consolas" pitchFamily="49" charset="0"/>
              </a:rPr>
              <a:t> Σa[i]</a:t>
            </a:r>
            <a:r>
              <a:rPr lang="sr-Cyrl-RS">
                <a:latin typeface="Consolas" pitchFamily="49" charset="0"/>
              </a:rPr>
              <a:t> </a:t>
            </a:r>
            <a:r>
              <a:rPr lang="en-US">
                <a:latin typeface="Consolas" pitchFamily="49" charset="0"/>
              </a:rPr>
              <a:t>*</a:t>
            </a:r>
            <a:r>
              <a:rPr lang="sr-Cyrl-RS">
                <a:latin typeface="Consolas" pitchFamily="49" charset="0"/>
              </a:rPr>
              <a:t> </a:t>
            </a:r>
            <a:r>
              <a:rPr lang="en-US">
                <a:latin typeface="Consolas" pitchFamily="49" charset="0"/>
              </a:rPr>
              <a:t>i, </a:t>
            </a:r>
            <a:r>
              <a:rPr lang="sr-Cyrl-RS">
                <a:latin typeface="Consolas" pitchFamily="49" charset="0"/>
              </a:rPr>
              <a:t>где је</a:t>
            </a:r>
            <a:r>
              <a:rPr lang="en-US">
                <a:latin typeface="Consolas" pitchFamily="49" charset="0"/>
              </a:rPr>
              <a:t> i = 0, 1, 2,…</a:t>
            </a:r>
            <a:r>
              <a:rPr lang="sr-Cyrl-RS">
                <a:latin typeface="Consolas" pitchFamily="49" charset="0"/>
              </a:rPr>
              <a:t> </a:t>
            </a:r>
            <a:r>
              <a:rPr lang="en-US">
                <a:latin typeface="Consolas" pitchFamily="49" charset="0"/>
              </a:rPr>
              <a:t>, n – 1.</a:t>
            </a:r>
          </a:p>
        </p:txBody>
      </p:sp>
      <p:sp>
        <p:nvSpPr>
          <p:cNvPr id="64513" name="Rectangle 1"/>
          <p:cNvSpPr>
            <a:spLocks noChangeArrowheads="1"/>
          </p:cNvSpPr>
          <p:nvPr/>
        </p:nvSpPr>
        <p:spPr bwMode="auto">
          <a:xfrm>
            <a:off x="914400" y="1504950"/>
            <a:ext cx="6934200" cy="713636"/>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sr-Cyrl-RS" sz="1400">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N = 4, a[] = { 3, 5, 6, 1 }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31</a:t>
            </a:r>
            <a:r>
              <a:rPr kumimoji="0" lang="sr-Cyrl-RS" sz="1400" b="0" i="0" u="none" strike="noStrike" cap="none" normalizeH="0" baseline="0">
                <a:ln>
                  <a:noFill/>
                </a:ln>
                <a:solidFill>
                  <a:schemeClr val="tx1"/>
                </a:solidFill>
                <a:effectLst/>
                <a:latin typeface="Consolas" pitchFamily="49" charset="0"/>
                <a:cs typeface="Arial" pitchFamily="34" charset="0"/>
              </a:rPr>
              <a:t>, изменом</a:t>
            </a:r>
            <a:r>
              <a:rPr kumimoji="0" lang="en-US" sz="1400" b="0" i="0" u="none" strike="noStrike" cap="none" normalizeH="0" baseline="0">
                <a:ln>
                  <a:noFill/>
                </a:ln>
                <a:solidFill>
                  <a:schemeClr val="tx1"/>
                </a:solidFill>
                <a:effectLst/>
                <a:latin typeface="Consolas" pitchFamily="49" charset="0"/>
                <a:cs typeface="Arial" pitchFamily="34" charset="0"/>
              </a:rPr>
              <a:t> { 1, 3, 5, 6 }</a:t>
            </a:r>
            <a:r>
              <a:rPr kumimoji="0" lang="sr-Cyrl-RS" sz="1400" b="0" i="0" u="none" strike="noStrike" cap="none" normalizeH="0" baseline="0">
                <a:ln>
                  <a:noFill/>
                </a:ln>
                <a:solidFill>
                  <a:schemeClr val="tx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0" i="0" u="none" strike="noStrike" cap="none" normalizeH="0" baseline="0">
                <a:ln>
                  <a:noFill/>
                </a:ln>
                <a:solidFill>
                  <a:schemeClr val="tx1"/>
                </a:solidFill>
                <a:effectLst/>
                <a:latin typeface="Consolas" pitchFamily="49" charset="0"/>
                <a:cs typeface="Arial" pitchFamily="34" charset="0"/>
              </a:rPr>
              <a:t>добија се</a:t>
            </a:r>
            <a:r>
              <a:rPr kumimoji="0" lang="en-US" sz="1400" b="0" i="0" u="none" strike="noStrike" cap="none" normalizeH="0" baseline="0">
                <a:ln>
                  <a:noFill/>
                </a:ln>
                <a:solidFill>
                  <a:schemeClr val="tx1"/>
                </a:solidFill>
                <a:effectLst/>
                <a:latin typeface="Consolas" pitchFamily="49" charset="0"/>
                <a:cs typeface="Arial" pitchFamily="34" charset="0"/>
              </a:rPr>
              <a:t> 1*0 + 3*1 + 5*2 + 6*3 = 31</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sr-Cyrl-RS" sz="1400">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N = 2, a[] = { 19, 20 }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20</a:t>
            </a:r>
            <a:r>
              <a:rPr kumimoji="0" lang="en-US" sz="1000" b="0" i="0" u="none" strike="noStrike" cap="none" normalizeH="0" baseline="0">
                <a:ln>
                  <a:noFill/>
                </a:ln>
                <a:solidFill>
                  <a:schemeClr val="tx1"/>
                </a:solidFill>
                <a:effectLst/>
                <a:latin typeface="Consolas" pitchFamily="49" charset="0"/>
                <a:cs typeface="Arial" pitchFamily="34" charset="0"/>
              </a:rPr>
              <a:t> </a:t>
            </a:r>
            <a:endParaRPr kumimoji="0" lang="en-US" sz="24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533400" y="2800350"/>
            <a:ext cx="8001000" cy="1200329"/>
          </a:xfrm>
          <a:prstGeom prst="rect">
            <a:avLst/>
          </a:prstGeom>
        </p:spPr>
        <p:txBody>
          <a:bodyPr wrap="square">
            <a:spAutoFit/>
          </a:bodyPr>
          <a:lstStyle/>
          <a:p>
            <a:pPr fontAlgn="base"/>
            <a:r>
              <a:rPr lang="sr-Cyrl-RS">
                <a:latin typeface="Consolas" pitchFamily="49" charset="0"/>
              </a:rPr>
              <a:t>Наивно решење је да се испробају све пермутације и испише максимум.</a:t>
            </a:r>
          </a:p>
          <a:p>
            <a:pPr fontAlgn="base"/>
            <a:r>
              <a:rPr lang="sr-Cyrl-RS">
                <a:latin typeface="Consolas" pitchFamily="49" charset="0"/>
              </a:rPr>
              <a:t>Боље решење: множи најмање</a:t>
            </a:r>
            <a:r>
              <a:rPr lang="en-US">
                <a:latin typeface="Consolas" pitchFamily="49" charset="0"/>
              </a:rPr>
              <a:t> i </a:t>
            </a:r>
            <a:r>
              <a:rPr lang="sr-Cyrl-RS">
                <a:latin typeface="Consolas" pitchFamily="49" charset="0"/>
              </a:rPr>
              <a:t>најмањим елементом низа.</a:t>
            </a:r>
          </a:p>
          <a:p>
            <a:pPr fontAlgn="base"/>
            <a:r>
              <a:rPr lang="sr-Cyrl-RS">
                <a:latin typeface="Consolas" pitchFamily="49" charset="0"/>
              </a:rPr>
              <a:t>Сортирај низ растуће и одреди суму </a:t>
            </a:r>
            <a:r>
              <a:rPr lang="en-US">
                <a:latin typeface="Consolas" pitchFamily="49" charset="0"/>
              </a:rPr>
              <a:t>a[i]</a:t>
            </a:r>
            <a:r>
              <a:rPr lang="sr-Cyrl-RS">
                <a:latin typeface="Consolas" pitchFamily="49" charset="0"/>
              </a:rPr>
              <a:t> </a:t>
            </a:r>
            <a:r>
              <a:rPr lang="en-US">
                <a:latin typeface="Consolas" pitchFamily="49" charset="0"/>
              </a:rPr>
              <a:t>*</a:t>
            </a:r>
            <a:r>
              <a:rPr lang="sr-Cyrl-RS">
                <a:latin typeface="Consolas" pitchFamily="49" charset="0"/>
              </a:rPr>
              <a:t> </a:t>
            </a:r>
            <a:r>
              <a:rPr lang="en-US">
                <a:latin typeface="Consolas" pitchFamily="49" charset="0"/>
              </a:rPr>
              <a:t>i, </a:t>
            </a:r>
            <a:r>
              <a:rPr lang="sr-Cyrl-RS">
                <a:latin typeface="Consolas" pitchFamily="49" charset="0"/>
              </a:rPr>
              <a:t>за </a:t>
            </a:r>
            <a:r>
              <a:rPr lang="en-US">
                <a:latin typeface="Consolas" pitchFamily="49" charset="0"/>
              </a:rPr>
              <a:t>i </a:t>
            </a:r>
            <a:r>
              <a:rPr lang="sr-Cyrl-RS">
                <a:latin typeface="Consolas" pitchFamily="49" charset="0"/>
              </a:rPr>
              <a:t>од</a:t>
            </a:r>
            <a:r>
              <a:rPr lang="en-US">
                <a:latin typeface="Consolas" pitchFamily="49" charset="0"/>
              </a:rPr>
              <a:t> 0 </a:t>
            </a:r>
            <a:r>
              <a:rPr lang="sr-Cyrl-RS">
                <a:latin typeface="Consolas" pitchFamily="49" charset="0"/>
              </a:rPr>
              <a:t>до</a:t>
            </a:r>
            <a:r>
              <a:rPr lang="en-US">
                <a:latin typeface="Consolas" pitchFamily="49" charset="0"/>
              </a:rPr>
              <a:t> n-1.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09550"/>
            <a:ext cx="8534400" cy="1231106"/>
          </a:xfrm>
          <a:prstGeom prst="rect">
            <a:avLst/>
          </a:prstGeom>
        </p:spPr>
        <p:txBody>
          <a:bodyPr wrap="square">
            <a:spAutoFit/>
          </a:bodyPr>
          <a:lstStyle/>
          <a:p>
            <a:pPr algn="ctr" fontAlgn="base"/>
            <a:r>
              <a:rPr lang="sr-Cyrl-CS" sz="2000">
                <a:latin typeface="Consolas" pitchFamily="49" charset="0"/>
              </a:rPr>
              <a:t>13. Највећи збир растућих елемената </a:t>
            </a:r>
            <a:r>
              <a:rPr lang="en-US" sz="2000">
                <a:latin typeface="Consolas" pitchFamily="49" charset="0"/>
              </a:rPr>
              <a:t>n </a:t>
            </a:r>
            <a:r>
              <a:rPr lang="sr-Cyrl-CS" sz="2000">
                <a:latin typeface="Consolas" pitchFamily="49" charset="0"/>
              </a:rPr>
              <a:t>низова</a:t>
            </a:r>
            <a:endParaRPr lang="en-US" sz="2000">
              <a:latin typeface="Consolas" pitchFamily="49" charset="0"/>
            </a:endParaRPr>
          </a:p>
          <a:p>
            <a:pPr fontAlgn="base"/>
            <a:r>
              <a:rPr lang="sr-Cyrl-RS">
                <a:latin typeface="Consolas" pitchFamily="49" charset="0"/>
              </a:rPr>
              <a:t>Дато је </a:t>
            </a:r>
            <a:r>
              <a:rPr lang="en-US">
                <a:latin typeface="Consolas" pitchFamily="49" charset="0"/>
              </a:rPr>
              <a:t> n </a:t>
            </a:r>
            <a:r>
              <a:rPr lang="sr-Cyrl-RS">
                <a:latin typeface="Consolas" pitchFamily="49" charset="0"/>
              </a:rPr>
              <a:t>низова величине</a:t>
            </a:r>
            <a:r>
              <a:rPr lang="en-US">
                <a:latin typeface="Consolas" pitchFamily="49" charset="0"/>
              </a:rPr>
              <a:t> m. </a:t>
            </a:r>
            <a:r>
              <a:rPr lang="sr-Cyrl-RS">
                <a:latin typeface="Consolas" pitchFamily="49" charset="0"/>
              </a:rPr>
              <a:t>Нађи највећи збир, добијен бирањем по једног елемента из сваког низа, тако да елеменат </a:t>
            </a:r>
            <a:r>
              <a:rPr lang="en-US">
                <a:latin typeface="Consolas" pitchFamily="49" charset="0"/>
              </a:rPr>
              <a:t> i-</a:t>
            </a:r>
            <a:r>
              <a:rPr lang="sr-Cyrl-RS">
                <a:latin typeface="Consolas" pitchFamily="49" charset="0"/>
              </a:rPr>
              <a:t>тог низа буде већи од елемента </a:t>
            </a:r>
            <a:r>
              <a:rPr lang="en-US">
                <a:latin typeface="Consolas" pitchFamily="49" charset="0"/>
              </a:rPr>
              <a:t>(i-1)-</a:t>
            </a:r>
            <a:r>
              <a:rPr lang="sr-Cyrl-RS">
                <a:latin typeface="Consolas" pitchFamily="49" charset="0"/>
              </a:rPr>
              <a:t>ог</a:t>
            </a:r>
            <a:r>
              <a:rPr lang="en-US">
                <a:latin typeface="Consolas" pitchFamily="49" charset="0"/>
              </a:rPr>
              <a:t> </a:t>
            </a:r>
            <a:r>
              <a:rPr lang="sr-Cyrl-RS">
                <a:latin typeface="Consolas" pitchFamily="49" charset="0"/>
              </a:rPr>
              <a:t>низа. Ако не може, испиши 0</a:t>
            </a:r>
            <a:r>
              <a:rPr lang="en-US">
                <a:latin typeface="Consolas" pitchFamily="49" charset="0"/>
              </a:rPr>
              <a:t>.</a:t>
            </a:r>
          </a:p>
        </p:txBody>
      </p:sp>
      <p:sp>
        <p:nvSpPr>
          <p:cNvPr id="65537" name="Rectangle 1"/>
          <p:cNvSpPr>
            <a:spLocks noChangeArrowheads="1"/>
          </p:cNvSpPr>
          <p:nvPr/>
        </p:nvSpPr>
        <p:spPr bwMode="auto">
          <a:xfrm>
            <a:off x="228600" y="1809750"/>
            <a:ext cx="8458200" cy="436637"/>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200" b="0" i="0" u="none" strike="noStrike" cap="none" normalizeH="0" baseline="0">
                <a:ln>
                  <a:noFill/>
                </a:ln>
                <a:solidFill>
                  <a:schemeClr val="tx1"/>
                </a:solidFill>
                <a:effectLst/>
                <a:latin typeface="Consolas" pitchFamily="49" charset="0"/>
                <a:cs typeface="Arial" pitchFamily="34" charset="0"/>
              </a:rPr>
              <a:t>Улаз</a:t>
            </a:r>
            <a:r>
              <a:rPr kumimoji="0" lang="en-US" sz="1200" b="0" i="0" u="none" strike="noStrike" cap="none" normalizeH="0" baseline="0">
                <a:ln>
                  <a:noFill/>
                </a:ln>
                <a:solidFill>
                  <a:schemeClr val="tx1"/>
                </a:solidFill>
                <a:effectLst/>
                <a:latin typeface="Consolas" pitchFamily="49" charset="0"/>
                <a:cs typeface="Arial" pitchFamily="34" charset="0"/>
              </a:rPr>
              <a:t>: a[][] = {{1, 7, 3, 4}, {4, 2, 5, 1}, {9, 5, 1, 8}} </a:t>
            </a:r>
            <a:r>
              <a:rPr kumimoji="0" lang="sr-Cyrl-RS" sz="1200" b="0" i="0" u="none" strike="noStrike" cap="none" normalizeH="0" baseline="0">
                <a:ln>
                  <a:noFill/>
                </a:ln>
                <a:solidFill>
                  <a:schemeClr val="tx1"/>
                </a:solidFill>
                <a:effectLst/>
                <a:latin typeface="Consolas" pitchFamily="49" charset="0"/>
                <a:cs typeface="Arial" pitchFamily="34" charset="0"/>
              </a:rPr>
              <a:t>Излаз</a:t>
            </a:r>
            <a:r>
              <a:rPr kumimoji="0" lang="en-US" sz="1200" b="0" i="0" u="none" strike="noStrike" cap="none" normalizeH="0" baseline="0">
                <a:ln>
                  <a:noFill/>
                </a:ln>
                <a:solidFill>
                  <a:schemeClr val="tx1"/>
                </a:solidFill>
                <a:effectLst/>
                <a:latin typeface="Consolas" pitchFamily="49" charset="0"/>
                <a:cs typeface="Arial" pitchFamily="34" charset="0"/>
              </a:rPr>
              <a:t>: 18</a:t>
            </a:r>
            <a:r>
              <a:rPr kumimoji="0" lang="sr-Cyrl-RS" sz="1200" b="0" i="0" u="none" strike="noStrike" cap="none" normalizeH="0" baseline="0">
                <a:ln>
                  <a:noFill/>
                </a:ln>
                <a:solidFill>
                  <a:schemeClr val="tx1"/>
                </a:solidFill>
                <a:effectLst/>
                <a:latin typeface="Consolas" pitchFamily="49" charset="0"/>
                <a:cs typeface="Arial" pitchFamily="34" charset="0"/>
              </a:rPr>
              <a:t>, Из првог </a:t>
            </a:r>
            <a:r>
              <a:rPr kumimoji="0" lang="en-US" sz="1200" b="0" i="0" u="none" strike="noStrike" cap="none" normalizeH="0" baseline="0">
                <a:ln>
                  <a:noFill/>
                </a:ln>
                <a:solidFill>
                  <a:schemeClr val="tx1"/>
                </a:solidFill>
                <a:effectLst/>
                <a:latin typeface="Consolas" pitchFamily="49" charset="0"/>
                <a:cs typeface="Arial" pitchFamily="34" charset="0"/>
              </a:rPr>
              <a:t>4</a:t>
            </a:r>
            <a:r>
              <a:rPr kumimoji="0" lang="sr-Cyrl-RS" sz="1200" b="0" i="0" u="none" strike="noStrike" cap="none" normalizeH="0" baseline="0">
                <a:ln>
                  <a:noFill/>
                </a:ln>
                <a:solidFill>
                  <a:schemeClr val="tx1"/>
                </a:solidFill>
                <a:effectLst/>
                <a:latin typeface="Consolas" pitchFamily="49" charset="0"/>
                <a:cs typeface="Arial" pitchFamily="34" charset="0"/>
              </a:rPr>
              <a:t>, другог </a:t>
            </a:r>
            <a:r>
              <a:rPr kumimoji="0" lang="en-US" sz="1200" b="0" i="0" u="none" strike="noStrike" cap="none" normalizeH="0" baseline="0">
                <a:ln>
                  <a:noFill/>
                </a:ln>
                <a:solidFill>
                  <a:schemeClr val="tx1"/>
                </a:solidFill>
                <a:effectLst/>
                <a:latin typeface="Consolas" pitchFamily="49" charset="0"/>
                <a:cs typeface="Arial" pitchFamily="34" charset="0"/>
              </a:rPr>
              <a:t>5</a:t>
            </a:r>
            <a:r>
              <a:rPr kumimoji="0" lang="sr-Cyrl-RS" sz="1200" b="0" i="0" u="none" strike="noStrike" cap="none" normalizeH="0" baseline="0">
                <a:ln>
                  <a:noFill/>
                </a:ln>
                <a:solidFill>
                  <a:schemeClr val="tx1"/>
                </a:solidFill>
                <a:effectLst/>
                <a:latin typeface="Consolas" pitchFamily="49" charset="0"/>
                <a:cs typeface="Arial" pitchFamily="34" charset="0"/>
              </a:rPr>
              <a:t>, трећег </a:t>
            </a:r>
            <a:r>
              <a:rPr kumimoji="0" lang="en-US" sz="1200" b="0" i="0" u="none" strike="noStrike" cap="none" normalizeH="0" baseline="0">
                <a:ln>
                  <a:noFill/>
                </a:ln>
                <a:solidFill>
                  <a:schemeClr val="tx1"/>
                </a:solidFill>
                <a:effectLst/>
                <a:latin typeface="Consolas" pitchFamily="49" charset="0"/>
                <a:cs typeface="Arial" pitchFamily="34" charset="0"/>
              </a:rPr>
              <a:t>9</a:t>
            </a:r>
            <a:r>
              <a:rPr kumimoji="0" lang="sr-Cyrl-RS" sz="1200" b="0" i="0" u="none" strike="noStrike" cap="none" normalizeH="0" baseline="0">
                <a:ln>
                  <a:noFill/>
                </a:ln>
                <a:solidFill>
                  <a:schemeClr val="tx1"/>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sr-Cyrl-RS" sz="1200">
                <a:latin typeface="Consolas" pitchFamily="49" charset="0"/>
                <a:cs typeface="Arial" pitchFamily="34" charset="0"/>
              </a:rPr>
              <a:t>Улаз</a:t>
            </a:r>
            <a:r>
              <a:rPr kumimoji="0" lang="en-US" sz="1200" b="0" i="0" u="none" strike="noStrike" cap="none" normalizeH="0" baseline="0">
                <a:ln>
                  <a:noFill/>
                </a:ln>
                <a:solidFill>
                  <a:schemeClr val="tx1"/>
                </a:solidFill>
                <a:effectLst/>
                <a:latin typeface="Consolas" pitchFamily="49" charset="0"/>
                <a:cs typeface="Arial" pitchFamily="34" charset="0"/>
              </a:rPr>
              <a:t>: a[][] = {{9, 8, 7}, {6, 5, 4}, {3, 2, 1}} </a:t>
            </a:r>
            <a:r>
              <a:rPr kumimoji="0" lang="sr-Cyrl-RS" sz="1200" b="0" i="0" u="none" strike="noStrike" cap="none" normalizeH="0" baseline="0">
                <a:ln>
                  <a:noFill/>
                </a:ln>
                <a:solidFill>
                  <a:schemeClr val="tx1"/>
                </a:solidFill>
                <a:effectLst/>
                <a:latin typeface="Consolas" pitchFamily="49" charset="0"/>
                <a:cs typeface="Arial" pitchFamily="34" charset="0"/>
              </a:rPr>
              <a:t>Излаз</a:t>
            </a:r>
            <a:r>
              <a:rPr kumimoji="0" lang="en-US" sz="1200" b="0" i="0" u="none" strike="noStrike" cap="none" normalizeH="0" baseline="0">
                <a:ln>
                  <a:noFill/>
                </a:ln>
                <a:solidFill>
                  <a:schemeClr val="tx1"/>
                </a:solidFill>
                <a:effectLst/>
                <a:latin typeface="Consolas" pitchFamily="49" charset="0"/>
                <a:cs typeface="Arial" pitchFamily="34" charset="0"/>
              </a:rPr>
              <a:t>: 0</a:t>
            </a:r>
            <a:r>
              <a:rPr kumimoji="0" lang="en-US" sz="900" b="0" i="0" u="none" strike="noStrike" cap="none" normalizeH="0" baseline="0">
                <a:ln>
                  <a:noFill/>
                </a:ln>
                <a:solidFill>
                  <a:schemeClr val="tx1"/>
                </a:solidFill>
                <a:effectLst/>
                <a:latin typeface="Consolas" pitchFamily="49" charset="0"/>
                <a:cs typeface="Arial" pitchFamily="34" charset="0"/>
              </a:rPr>
              <a:t> </a:t>
            </a:r>
            <a:endParaRPr kumimoji="0" lang="en-US" sz="20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228600" y="2495550"/>
            <a:ext cx="8610600" cy="2308324"/>
          </a:xfrm>
          <a:prstGeom prst="rect">
            <a:avLst/>
          </a:prstGeom>
        </p:spPr>
        <p:txBody>
          <a:bodyPr wrap="square">
            <a:spAutoFit/>
          </a:bodyPr>
          <a:lstStyle/>
          <a:p>
            <a:pPr fontAlgn="base"/>
            <a:r>
              <a:rPr lang="sr-Cyrl-RS">
                <a:latin typeface="Consolas" pitchFamily="49" charset="0"/>
              </a:rPr>
              <a:t>Почиње се од задњег низа. Бира се највећи елемент и прелази се на предзадњи. </a:t>
            </a:r>
          </a:p>
          <a:p>
            <a:pPr fontAlgn="base"/>
            <a:r>
              <a:rPr lang="sr-Cyrl-RS">
                <a:latin typeface="Consolas" pitchFamily="49" charset="0"/>
              </a:rPr>
              <a:t>Из предзадњег се бира највећи елемент, који је мањи од изабраног.</a:t>
            </a:r>
          </a:p>
          <a:p>
            <a:pPr fontAlgn="base"/>
            <a:r>
              <a:rPr lang="sr-Cyrl-RS">
                <a:latin typeface="Consolas" pitchFamily="49" charset="0"/>
              </a:rPr>
              <a:t>Поступак се понавља до првог низа.</a:t>
            </a:r>
          </a:p>
          <a:p>
            <a:pPr fontAlgn="base"/>
            <a:endParaRPr lang="en-US">
              <a:latin typeface="Consolas" pitchFamily="49" charset="0"/>
            </a:endParaRPr>
          </a:p>
          <a:p>
            <a:pPr fontAlgn="base"/>
            <a:r>
              <a:rPr lang="sr-Cyrl-RS">
                <a:latin typeface="Consolas" pitchFamily="49" charset="0"/>
              </a:rPr>
              <a:t>Могу низови и да се сортирају. Онда се проверавају елементи од највећег, за све низове од задњег ка првом.</a:t>
            </a:r>
          </a:p>
          <a:p>
            <a:pPr fontAlgn="base"/>
            <a:r>
              <a:rPr lang="sr-Cyrl-RS">
                <a:latin typeface="Consolas" pitchFamily="49" charset="0"/>
              </a:rPr>
              <a:t>Ако елемент не постоји, врати 0.</a:t>
            </a:r>
            <a:endParaRPr lang="en-US">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33350"/>
            <a:ext cx="8229600" cy="677108"/>
          </a:xfrm>
          <a:prstGeom prst="rect">
            <a:avLst/>
          </a:prstGeom>
        </p:spPr>
        <p:txBody>
          <a:bodyPr wrap="square">
            <a:spAutoFit/>
          </a:bodyPr>
          <a:lstStyle/>
          <a:p>
            <a:pPr algn="ctr" fontAlgn="base"/>
            <a:r>
              <a:rPr lang="sr-Cyrl-RS" sz="2000">
                <a:latin typeface="Consolas" pitchFamily="49" charset="0"/>
              </a:rPr>
              <a:t>14. Највећи збир апсолутних разлика у низу</a:t>
            </a:r>
            <a:endParaRPr lang="en-US" sz="2000">
              <a:latin typeface="Consolas" pitchFamily="49" charset="0"/>
            </a:endParaRPr>
          </a:p>
          <a:p>
            <a:pPr fontAlgn="base"/>
            <a:r>
              <a:rPr lang="sr-Cyrl-RS">
                <a:latin typeface="Consolas" pitchFamily="49" charset="0"/>
              </a:rPr>
              <a:t>Дат је низ, нађи највећи збир апсолутних разлика елемената низа</a:t>
            </a:r>
            <a:endParaRPr lang="en-US">
              <a:latin typeface="Consolas" pitchFamily="49" charset="0"/>
            </a:endParaRPr>
          </a:p>
        </p:txBody>
      </p:sp>
      <p:sp>
        <p:nvSpPr>
          <p:cNvPr id="66561" name="Rectangle 1"/>
          <p:cNvSpPr>
            <a:spLocks noChangeArrowheads="1"/>
          </p:cNvSpPr>
          <p:nvPr/>
        </p:nvSpPr>
        <p:spPr bwMode="auto">
          <a:xfrm>
            <a:off x="228600" y="971550"/>
            <a:ext cx="8686800" cy="338554"/>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sr-Cyrl-RS" sz="1100">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 1, 2, 4, 8 } </a:t>
            </a:r>
            <a:r>
              <a:rPr kumimoji="0" lang="sr-Cyrl-RS" sz="1100" b="0" i="0" u="none" strike="noStrike" cap="none" normalizeH="0" baseline="0">
                <a:ln>
                  <a:noFill/>
                </a:ln>
                <a:solidFill>
                  <a:schemeClr val="tx1"/>
                </a:solidFill>
                <a:effectLst/>
                <a:latin typeface="Consolas" pitchFamily="49" charset="0"/>
                <a:cs typeface="Arial" pitchFamily="34" charset="0"/>
              </a:rPr>
              <a:t>Излаз</a:t>
            </a:r>
            <a:r>
              <a:rPr kumimoji="0" lang="en-US" sz="1100" b="0" i="0" u="none" strike="noStrike" cap="none" normalizeH="0" baseline="0">
                <a:ln>
                  <a:noFill/>
                </a:ln>
                <a:solidFill>
                  <a:schemeClr val="tx1"/>
                </a:solidFill>
                <a:effectLst/>
                <a:latin typeface="Consolas" pitchFamily="49" charset="0"/>
                <a:cs typeface="Arial" pitchFamily="34" charset="0"/>
              </a:rPr>
              <a:t>: 18</a:t>
            </a:r>
            <a:r>
              <a:rPr kumimoji="0" lang="sr-Cyrl-RS" sz="1100" b="0" i="0" u="none" strike="noStrike" cap="none" normalizeH="0" baseline="0">
                <a:ln>
                  <a:noFill/>
                </a:ln>
                <a:solidFill>
                  <a:schemeClr val="tx1"/>
                </a:solidFill>
                <a:effectLst/>
                <a:latin typeface="Consolas" pitchFamily="49" charset="0"/>
                <a:cs typeface="Arial" pitchFamily="34" charset="0"/>
              </a:rPr>
              <a:t>,</a:t>
            </a:r>
            <a:r>
              <a:rPr kumimoji="0" lang="sr-Cyrl-RS" sz="1100" b="0" i="0" u="none" strike="noStrike" cap="none" normalizeH="0">
                <a:ln>
                  <a:noFill/>
                </a:ln>
                <a:solidFill>
                  <a:schemeClr val="tx1"/>
                </a:solidFill>
                <a:effectLst/>
                <a:latin typeface="Consolas" pitchFamily="49" charset="0"/>
                <a:cs typeface="Arial" pitchFamily="34" charset="0"/>
              </a:rPr>
              <a:t> могући распореди: </a:t>
            </a:r>
            <a:r>
              <a:rPr kumimoji="0" lang="en-US" sz="1100" b="0" i="0" u="none" strike="noStrike" cap="none" normalizeH="0" baseline="0">
                <a:ln>
                  <a:noFill/>
                </a:ln>
                <a:solidFill>
                  <a:schemeClr val="tx1"/>
                </a:solidFill>
                <a:effectLst/>
                <a:latin typeface="Consolas" pitchFamily="49" charset="0"/>
                <a:cs typeface="Arial" pitchFamily="34" charset="0"/>
              </a:rPr>
              <a:t>{2, 1, 4, 8} {4, 2, 1, 8} </a:t>
            </a:r>
            <a:r>
              <a:rPr kumimoji="0" lang="sr-Cyrl-RS" sz="1100" b="0" i="0" u="none" strike="noStrike" cap="none" normalizeH="0" baseline="0">
                <a:ln>
                  <a:noFill/>
                </a:ln>
                <a:solidFill>
                  <a:schemeClr val="tx1"/>
                </a:solidFill>
                <a:effectLst/>
                <a:latin typeface="Consolas" pitchFamily="49" charset="0"/>
                <a:cs typeface="Arial" pitchFamily="34" charset="0"/>
              </a:rPr>
              <a:t>... За распоред </a:t>
            </a:r>
            <a:r>
              <a:rPr kumimoji="0" lang="en-US" sz="1100" b="0" i="0" u="none" strike="noStrike" cap="none" normalizeH="0" baseline="0">
                <a:ln>
                  <a:noFill/>
                </a:ln>
                <a:solidFill>
                  <a:schemeClr val="tx1"/>
                </a:solidFill>
                <a:effectLst/>
                <a:latin typeface="Consolas" pitchFamily="49" charset="0"/>
                <a:cs typeface="Arial" pitchFamily="34" charset="0"/>
              </a:rPr>
              <a:t>{1, 2, 4, 8}</a:t>
            </a:r>
            <a:r>
              <a:rPr kumimoji="0" lang="sr-Cyrl-RS" sz="1100" b="0" i="0" u="none" strike="noStrike" cap="none" normalizeH="0" baseline="0">
                <a:ln>
                  <a:noFill/>
                </a:ln>
                <a:solidFill>
                  <a:schemeClr val="tx1"/>
                </a:solidFill>
                <a:effectLst/>
                <a:latin typeface="Consolas" pitchFamily="49" charset="0"/>
                <a:cs typeface="Arial" pitchFamily="34" charset="0"/>
              </a:rPr>
              <a:t> апсолутна разлика елемената</a:t>
            </a:r>
            <a:r>
              <a:rPr kumimoji="0" lang="sr-Cyrl-RS" sz="1100" b="0" i="0" u="none" strike="noStrike" cap="none" normalizeH="0">
                <a:ln>
                  <a:noFill/>
                </a:ln>
                <a:solidFill>
                  <a:schemeClr val="tx1"/>
                </a:solidFill>
                <a:effectLst/>
                <a:latin typeface="Consolas" pitchFamily="49" charset="0"/>
                <a:cs typeface="Arial" pitchFamily="34" charset="0"/>
              </a:rPr>
              <a:t> је</a:t>
            </a:r>
            <a:r>
              <a:rPr kumimoji="0" lang="en-US" sz="1100" b="0" i="0" u="none" strike="noStrike" cap="none" normalizeH="0" baseline="0">
                <a:ln>
                  <a:noFill/>
                </a:ln>
                <a:solidFill>
                  <a:schemeClr val="tx1"/>
                </a:solidFill>
                <a:effectLst/>
                <a:latin typeface="Consolas" pitchFamily="49" charset="0"/>
                <a:cs typeface="Arial" pitchFamily="34" charset="0"/>
              </a:rPr>
              <a:t> |1-2| + |2-4| + |4-8| + |8-1| = 14</a:t>
            </a:r>
            <a:r>
              <a:rPr kumimoji="0" lang="sr-Cyrl-RS" sz="1100" b="0" i="0" u="none" strike="noStrike" cap="none" normalizeH="0" baseline="0">
                <a:ln>
                  <a:noFill/>
                </a:ln>
                <a:solidFill>
                  <a:schemeClr val="tx1"/>
                </a:solidFill>
                <a:effectLst/>
                <a:latin typeface="Consolas" pitchFamily="49" charset="0"/>
                <a:cs typeface="Arial" pitchFamily="34" charset="0"/>
              </a:rPr>
              <a:t>. Највећа</a:t>
            </a:r>
            <a:r>
              <a:rPr kumimoji="0" lang="sr-Cyrl-RS" sz="1100" b="0" i="0" u="none" strike="noStrike" cap="none" normalizeH="0">
                <a:ln>
                  <a:noFill/>
                </a:ln>
                <a:solidFill>
                  <a:schemeClr val="tx1"/>
                </a:solidFill>
                <a:effectLst/>
                <a:latin typeface="Consolas" pitchFamily="49" charset="0"/>
                <a:cs typeface="Arial" pitchFamily="34" charset="0"/>
              </a:rPr>
              <a:t> </a:t>
            </a:r>
            <a:r>
              <a:rPr kumimoji="0" lang="en-US" sz="1100" b="0" i="0" u="none" strike="noStrike" cap="none" normalizeH="0" baseline="0">
                <a:ln>
                  <a:noFill/>
                </a:ln>
                <a:solidFill>
                  <a:schemeClr val="tx1"/>
                </a:solidFill>
                <a:effectLst/>
                <a:latin typeface="Consolas" pitchFamily="49" charset="0"/>
                <a:cs typeface="Arial" pitchFamily="34" charset="0"/>
              </a:rPr>
              <a:t>{1, 8, 2, 4} = |1-8| + |8-2| + |2-4| + |4-1| = 18</a:t>
            </a:r>
            <a:r>
              <a:rPr kumimoji="0" lang="en-US" sz="800" b="0" i="0" u="none" strike="noStrike" cap="none" normalizeH="0" baseline="0">
                <a:ln>
                  <a:noFill/>
                </a:ln>
                <a:solidFill>
                  <a:schemeClr val="tx1"/>
                </a:solidFill>
                <a:effectLst/>
                <a:latin typeface="Consolas" pitchFamily="49" charset="0"/>
                <a:cs typeface="Arial" pitchFamily="34" charset="0"/>
              </a:rPr>
              <a:t> </a:t>
            </a:r>
            <a:endParaRPr kumimoji="0" lang="en-US" sz="18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0" y="2419350"/>
            <a:ext cx="9144000" cy="2062103"/>
          </a:xfrm>
          <a:prstGeom prst="rect">
            <a:avLst/>
          </a:prstGeom>
        </p:spPr>
        <p:txBody>
          <a:bodyPr wrap="square">
            <a:spAutoFit/>
          </a:bodyPr>
          <a:lstStyle/>
          <a:p>
            <a:pPr fontAlgn="base"/>
            <a:r>
              <a:rPr lang="sr-Cyrl-RS" sz="1600">
                <a:latin typeface="Consolas" pitchFamily="49" charset="0"/>
              </a:rPr>
              <a:t>Потребне су разлике највећих и најмањих елемената.</a:t>
            </a:r>
            <a:r>
              <a:rPr lang="en-US" sz="1600">
                <a:latin typeface="Consolas" pitchFamily="49" charset="0"/>
              </a:rPr>
              <a:t> </a:t>
            </a:r>
            <a:endParaRPr lang="sr-Cyrl-RS" sz="1600">
              <a:latin typeface="Consolas" pitchFamily="49" charset="0"/>
            </a:endParaRPr>
          </a:p>
          <a:p>
            <a:pPr fontAlgn="base"/>
            <a:r>
              <a:rPr lang="sr-Cyrl-RS" sz="1600">
                <a:latin typeface="Consolas" pitchFamily="49" charset="0"/>
              </a:rPr>
              <a:t>За дати низ, највећа разлика се добија за редослед </a:t>
            </a:r>
            <a:r>
              <a:rPr lang="en-US" sz="1600">
                <a:latin typeface="Consolas" pitchFamily="49" charset="0"/>
              </a:rPr>
              <a:t>{1, 8, 2, 4} </a:t>
            </a:r>
            <a:endParaRPr lang="sr-Cyrl-RS" sz="1600">
              <a:latin typeface="Consolas" pitchFamily="49" charset="0"/>
            </a:endParaRPr>
          </a:p>
          <a:p>
            <a:pPr fontAlgn="base"/>
            <a:r>
              <a:rPr lang="en-US" sz="1600">
                <a:latin typeface="Consolas" pitchFamily="49" charset="0"/>
              </a:rPr>
              <a:t>( |1-8| = 7, |8-2| = 6 .. ). </a:t>
            </a:r>
          </a:p>
          <a:p>
            <a:pPr fontAlgn="base"/>
            <a:r>
              <a:rPr lang="sr-Cyrl-RS" sz="1600" i="1">
                <a:latin typeface="Consolas" pitchFamily="49" charset="0"/>
              </a:rPr>
              <a:t>Да би добили највећи збир, потребан је редослед у коме се смењују мале и белике вредности.</a:t>
            </a:r>
            <a:endParaRPr lang="en-US" sz="1600">
              <a:latin typeface="Consolas" pitchFamily="49" charset="0"/>
            </a:endParaRPr>
          </a:p>
          <a:p>
            <a:pPr fontAlgn="base"/>
            <a:r>
              <a:rPr lang="en-US" sz="1600">
                <a:latin typeface="Consolas" pitchFamily="49" charset="0"/>
              </a:rPr>
              <a:t>1. </a:t>
            </a:r>
            <a:r>
              <a:rPr lang="sr-Cyrl-RS" sz="1600">
                <a:latin typeface="Consolas" pitchFamily="49" charset="0"/>
              </a:rPr>
              <a:t>Сортирај низ</a:t>
            </a:r>
            <a:r>
              <a:rPr lang="en-US" sz="1600">
                <a:latin typeface="Consolas" pitchFamily="49" charset="0"/>
              </a:rPr>
              <a:t>.</a:t>
            </a:r>
            <a:br>
              <a:rPr lang="en-US" sz="1600">
                <a:latin typeface="Consolas" pitchFamily="49" charset="0"/>
              </a:rPr>
            </a:br>
            <a:r>
              <a:rPr lang="en-US" sz="1600">
                <a:latin typeface="Consolas" pitchFamily="49" charset="0"/>
              </a:rPr>
              <a:t>2. </a:t>
            </a:r>
            <a:r>
              <a:rPr lang="sr-Cyrl-RS" sz="1600">
                <a:latin typeface="Consolas" pitchFamily="49" charset="0"/>
              </a:rPr>
              <a:t>Направи нови низ узимањем најмањег и највећег из сортираног.</a:t>
            </a:r>
            <a:br>
              <a:rPr lang="en-US" sz="1600">
                <a:latin typeface="Consolas" pitchFamily="49" charset="0"/>
              </a:rPr>
            </a:br>
            <a:r>
              <a:rPr lang="en-US" sz="1600">
                <a:latin typeface="Consolas" pitchFamily="49" charset="0"/>
              </a:rPr>
              <a:t>3. </a:t>
            </a:r>
            <a:r>
              <a:rPr lang="sr-Cyrl-RS" sz="1600">
                <a:latin typeface="Consolas" pitchFamily="49" charset="0"/>
              </a:rPr>
              <a:t>Одреди решење проласком кроз низ.</a:t>
            </a:r>
            <a:endParaRPr lang="en-US" sz="160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42900"/>
            <a:ext cx="7772400" cy="1102519"/>
          </a:xfrm>
        </p:spPr>
        <p:txBody>
          <a:bodyPr/>
          <a:lstStyle/>
          <a:p>
            <a:r>
              <a:rPr lang="sr-Cyrl-RS">
                <a:effectLst>
                  <a:outerShdw blurRad="38100" dist="38100" dir="2700000" algn="tl">
                    <a:srgbClr val="000000">
                      <a:alpha val="43137"/>
                    </a:srgbClr>
                  </a:outerShdw>
                </a:effectLst>
                <a:latin typeface="Consolas" pitchFamily="49" charset="0"/>
              </a:rPr>
              <a:t>Похлепа</a:t>
            </a:r>
            <a:endParaRPr lang="en-US">
              <a:effectLst>
                <a:outerShdw blurRad="38100" dist="38100" dir="2700000" algn="tl">
                  <a:srgbClr val="000000">
                    <a:alpha val="43137"/>
                  </a:srgbClr>
                </a:outerShdw>
              </a:effectLst>
              <a:latin typeface="Consolas" pitchFamily="49" charset="0"/>
            </a:endParaRPr>
          </a:p>
        </p:txBody>
      </p:sp>
      <p:sp>
        <p:nvSpPr>
          <p:cNvPr id="4" name="Rectangle 3"/>
          <p:cNvSpPr/>
          <p:nvPr/>
        </p:nvSpPr>
        <p:spPr>
          <a:xfrm>
            <a:off x="304800" y="1706129"/>
            <a:ext cx="8458200" cy="2677656"/>
          </a:xfrm>
          <a:prstGeom prst="rect">
            <a:avLst/>
          </a:prstGeom>
        </p:spPr>
        <p:txBody>
          <a:bodyPr wrap="square">
            <a:spAutoFit/>
          </a:bodyPr>
          <a:lstStyle/>
          <a:p>
            <a:r>
              <a:rPr lang="ru-RU" sz="2800">
                <a:effectLst>
                  <a:outerShdw blurRad="38100" dist="38100" dir="2700000" algn="tl">
                    <a:srgbClr val="000000">
                      <a:alpha val="43137"/>
                    </a:srgbClr>
                  </a:outerShdw>
                </a:effectLst>
                <a:latin typeface="Consolas" pitchFamily="49" charset="0"/>
              </a:rPr>
              <a:t>Похлепа</a:t>
            </a:r>
            <a:r>
              <a:rPr lang="ru-RU" sz="2800">
                <a:latin typeface="Consolas" pitchFamily="49" charset="0"/>
              </a:rPr>
              <a:t> је особина карактерисична за људе који желе све задржати за себе. То није само шкртост према материјалним добрима, него се подразумева и духовна шкртост. Сенека је говорио да сиромаси желе нешто, богаташи много, а шкртице све.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9550"/>
            <a:ext cx="8839200" cy="1231106"/>
          </a:xfrm>
          <a:prstGeom prst="rect">
            <a:avLst/>
          </a:prstGeom>
        </p:spPr>
        <p:txBody>
          <a:bodyPr wrap="square">
            <a:spAutoFit/>
          </a:bodyPr>
          <a:lstStyle/>
          <a:p>
            <a:pPr algn="ctr" fontAlgn="base"/>
            <a:r>
              <a:rPr lang="sr-Cyrl-RS" sz="2000">
                <a:latin typeface="Consolas" pitchFamily="49" charset="0"/>
              </a:rPr>
              <a:t>15. Највећи збир узастопних разлика у кружном низу</a:t>
            </a:r>
            <a:endParaRPr lang="en-US" sz="2000">
              <a:latin typeface="Consolas" pitchFamily="49" charset="0"/>
            </a:endParaRPr>
          </a:p>
          <a:p>
            <a:pPr fontAlgn="base"/>
            <a:r>
              <a:rPr lang="sr-Cyrl-RS">
                <a:latin typeface="Consolas" pitchFamily="49" charset="0"/>
              </a:rPr>
              <a:t>Дат је кружни низ са </a:t>
            </a:r>
            <a:r>
              <a:rPr lang="en-US" b="1">
                <a:latin typeface="Consolas" pitchFamily="49" charset="0"/>
              </a:rPr>
              <a:t>n</a:t>
            </a:r>
            <a:r>
              <a:rPr lang="en-US">
                <a:latin typeface="Consolas" pitchFamily="49" charset="0"/>
              </a:rPr>
              <a:t> </a:t>
            </a:r>
            <a:r>
              <a:rPr lang="sr-Cyrl-RS">
                <a:latin typeface="Consolas" pitchFamily="49" charset="0"/>
              </a:rPr>
              <a:t>елемената. После</a:t>
            </a:r>
            <a:r>
              <a:rPr lang="en-US">
                <a:latin typeface="Consolas" pitchFamily="49" charset="0"/>
              </a:rPr>
              <a:t> a</a:t>
            </a:r>
            <a:r>
              <a:rPr lang="en-US" baseline="-25000">
                <a:latin typeface="Consolas" pitchFamily="49" charset="0"/>
              </a:rPr>
              <a:t>n</a:t>
            </a:r>
            <a:r>
              <a:rPr lang="en-US">
                <a:latin typeface="Consolas" pitchFamily="49" charset="0"/>
              </a:rPr>
              <a:t> </a:t>
            </a:r>
            <a:r>
              <a:rPr lang="sr-Cyrl-RS">
                <a:latin typeface="Consolas" pitchFamily="49" charset="0"/>
              </a:rPr>
              <a:t>иде</a:t>
            </a:r>
            <a:r>
              <a:rPr lang="en-US">
                <a:latin typeface="Consolas" pitchFamily="49" charset="0"/>
              </a:rPr>
              <a:t> a</a:t>
            </a:r>
            <a:r>
              <a:rPr lang="en-US" baseline="-25000">
                <a:latin typeface="Consolas" pitchFamily="49" charset="0"/>
              </a:rPr>
              <a:t>1</a:t>
            </a:r>
            <a:r>
              <a:rPr lang="en-US">
                <a:latin typeface="Consolas" pitchFamily="49" charset="0"/>
              </a:rPr>
              <a:t>. </a:t>
            </a:r>
            <a:r>
              <a:rPr lang="sr-Cyrl-RS">
                <a:latin typeface="Consolas" pitchFamily="49" charset="0"/>
              </a:rPr>
              <a:t>Прерасподели елемента тако да збир разлика узастопних елемената (</a:t>
            </a:r>
            <a:r>
              <a:rPr lang="en-US">
                <a:latin typeface="Consolas" pitchFamily="49" charset="0"/>
              </a:rPr>
              <a:t>|a</a:t>
            </a:r>
            <a:r>
              <a:rPr lang="en-US" baseline="-25000">
                <a:latin typeface="Consolas" pitchFamily="49" charset="0"/>
              </a:rPr>
              <a:t>1</a:t>
            </a:r>
            <a:r>
              <a:rPr lang="en-US">
                <a:latin typeface="Consolas" pitchFamily="49" charset="0"/>
              </a:rPr>
              <a:t> – a</a:t>
            </a:r>
            <a:r>
              <a:rPr lang="en-US" baseline="-25000">
                <a:latin typeface="Consolas" pitchFamily="49" charset="0"/>
              </a:rPr>
              <a:t>2</a:t>
            </a:r>
            <a:r>
              <a:rPr lang="en-US">
                <a:latin typeface="Consolas" pitchFamily="49" charset="0"/>
              </a:rPr>
              <a:t>| + |a</a:t>
            </a:r>
            <a:r>
              <a:rPr lang="en-US" baseline="-25000">
                <a:latin typeface="Consolas" pitchFamily="49" charset="0"/>
              </a:rPr>
              <a:t>2</a:t>
            </a:r>
            <a:r>
              <a:rPr lang="en-US">
                <a:latin typeface="Consolas" pitchFamily="49" charset="0"/>
              </a:rPr>
              <a:t> – a</a:t>
            </a:r>
            <a:r>
              <a:rPr lang="en-US" baseline="-25000">
                <a:latin typeface="Consolas" pitchFamily="49" charset="0"/>
              </a:rPr>
              <a:t>3</a:t>
            </a:r>
            <a:r>
              <a:rPr lang="en-US">
                <a:latin typeface="Consolas" pitchFamily="49" charset="0"/>
              </a:rPr>
              <a:t>| + …… + |a</a:t>
            </a:r>
            <a:r>
              <a:rPr lang="en-US" baseline="-25000">
                <a:latin typeface="Consolas" pitchFamily="49" charset="0"/>
              </a:rPr>
              <a:t>n – 1</a:t>
            </a:r>
            <a:r>
              <a:rPr lang="en-US">
                <a:latin typeface="Consolas" pitchFamily="49" charset="0"/>
              </a:rPr>
              <a:t> – a</a:t>
            </a:r>
            <a:r>
              <a:rPr lang="en-US" baseline="-25000">
                <a:latin typeface="Consolas" pitchFamily="49" charset="0"/>
              </a:rPr>
              <a:t>n</a:t>
            </a:r>
            <a:r>
              <a:rPr lang="en-US">
                <a:latin typeface="Consolas" pitchFamily="49" charset="0"/>
              </a:rPr>
              <a:t>| + |a</a:t>
            </a:r>
            <a:r>
              <a:rPr lang="en-US" baseline="-25000">
                <a:latin typeface="Consolas" pitchFamily="49" charset="0"/>
              </a:rPr>
              <a:t>n</a:t>
            </a:r>
            <a:r>
              <a:rPr lang="en-US">
                <a:latin typeface="Consolas" pitchFamily="49" charset="0"/>
              </a:rPr>
              <a:t> – a</a:t>
            </a:r>
            <a:r>
              <a:rPr lang="en-US" baseline="-25000">
                <a:latin typeface="Consolas" pitchFamily="49" charset="0"/>
              </a:rPr>
              <a:t>1</a:t>
            </a:r>
            <a:r>
              <a:rPr lang="en-US">
                <a:latin typeface="Consolas" pitchFamily="49" charset="0"/>
              </a:rPr>
              <a:t>|</a:t>
            </a:r>
            <a:r>
              <a:rPr lang="sr-Cyrl-RS">
                <a:latin typeface="Consolas" pitchFamily="49" charset="0"/>
              </a:rPr>
              <a:t>) буде највећи и испиши га.</a:t>
            </a:r>
            <a:endParaRPr lang="en-US">
              <a:latin typeface="Consolas" pitchFamily="49" charset="0"/>
            </a:endParaRPr>
          </a:p>
        </p:txBody>
      </p:sp>
      <p:sp>
        <p:nvSpPr>
          <p:cNvPr id="72705" name="Rectangle 1"/>
          <p:cNvSpPr>
            <a:spLocks noChangeArrowheads="1"/>
          </p:cNvSpPr>
          <p:nvPr/>
        </p:nvSpPr>
        <p:spPr bwMode="auto">
          <a:xfrm>
            <a:off x="152400" y="1504950"/>
            <a:ext cx="8763000" cy="713636"/>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0" i="0" u="none" strike="noStrike" cap="none" normalizeH="0" baseline="0">
                <a:ln>
                  <a:noFill/>
                </a:ln>
                <a:solidFill>
                  <a:schemeClr val="tx1"/>
                </a:solidFill>
                <a:effectLst/>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a[] = { 4, 2, 1, 8 }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18</a:t>
            </a:r>
            <a:r>
              <a:rPr kumimoji="0" lang="sr-Cyrl-RS" sz="1400" b="0" i="0" u="none" strike="noStrike" cap="none" normalizeH="0" baseline="0">
                <a:ln>
                  <a:noFill/>
                </a:ln>
                <a:solidFill>
                  <a:schemeClr val="tx1"/>
                </a:solidFill>
                <a:effectLst/>
                <a:latin typeface="Consolas" pitchFamily="49" charset="0"/>
                <a:cs typeface="Arial" pitchFamily="34" charset="0"/>
              </a:rPr>
              <a:t>. Прерасподелом</a:t>
            </a:r>
            <a:r>
              <a:rPr kumimoji="0" lang="en-US" sz="1400" b="0" i="0" u="none" strike="noStrike" cap="none" normalizeH="0" baseline="0">
                <a:ln>
                  <a:noFill/>
                </a:ln>
                <a:solidFill>
                  <a:schemeClr val="tx1"/>
                </a:solidFill>
                <a:effectLst/>
                <a:latin typeface="Consolas" pitchFamily="49" charset="0"/>
                <a:cs typeface="Arial" pitchFamily="34" charset="0"/>
              </a:rPr>
              <a:t>: { 1, 8, 2, 4 }</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RS" sz="1400" b="0" i="0" u="none" strike="noStrike" cap="none" normalizeH="0" baseline="0">
                <a:ln>
                  <a:noFill/>
                </a:ln>
                <a:solidFill>
                  <a:schemeClr val="tx1"/>
                </a:solidFill>
                <a:effectLst/>
                <a:latin typeface="Consolas" pitchFamily="49" charset="0"/>
                <a:cs typeface="Arial" pitchFamily="34" charset="0"/>
              </a:rPr>
              <a:t>Збир разлика узастопних елемената је</a:t>
            </a:r>
            <a:r>
              <a:rPr kumimoji="0" lang="en-US" sz="1400" b="0" i="0" u="none" strike="noStrike" cap="none" normalizeH="0" baseline="0">
                <a:ln>
                  <a:noFill/>
                </a:ln>
                <a:solidFill>
                  <a:schemeClr val="tx1"/>
                </a:solidFill>
                <a:effectLst/>
                <a:latin typeface="Consolas" pitchFamily="49" charset="0"/>
                <a:cs typeface="Arial" pitchFamily="34" charset="0"/>
              </a:rPr>
              <a:t> |1 - 8| + |8 - 2| + |2 - 4| + |4 - 1| = 7 + 6 + 2 + 3 = 18.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0" i="0" u="none" strike="noStrike" cap="none" normalizeH="0" baseline="0">
                <a:ln>
                  <a:noFill/>
                </a:ln>
                <a:solidFill>
                  <a:schemeClr val="tx1"/>
                </a:solidFill>
                <a:effectLst/>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a[] = { 10, 12, 15 }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10</a:t>
            </a:r>
            <a:r>
              <a:rPr kumimoji="0" lang="en-US" sz="1000" b="0" i="0" u="none" strike="noStrike" cap="none" normalizeH="0" baseline="0">
                <a:ln>
                  <a:noFill/>
                </a:ln>
                <a:solidFill>
                  <a:schemeClr val="tx1"/>
                </a:solidFill>
                <a:effectLst/>
                <a:latin typeface="Consolas" pitchFamily="49" charset="0"/>
                <a:cs typeface="Arial" pitchFamily="34" charset="0"/>
              </a:rPr>
              <a:t> </a:t>
            </a:r>
            <a:endParaRPr kumimoji="0" lang="en-US" sz="24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152400" y="2800350"/>
            <a:ext cx="8839200" cy="1323439"/>
          </a:xfrm>
          <a:prstGeom prst="rect">
            <a:avLst/>
          </a:prstGeom>
        </p:spPr>
        <p:txBody>
          <a:bodyPr wrap="square">
            <a:spAutoFit/>
          </a:bodyPr>
          <a:lstStyle/>
          <a:p>
            <a:r>
              <a:rPr lang="sr-Cyrl-RS" sz="1600">
                <a:latin typeface="Consolas" pitchFamily="49" charset="0"/>
              </a:rPr>
              <a:t>Идеја је да се приближе елементи са већом разликом</a:t>
            </a:r>
            <a:r>
              <a:rPr lang="en-US" sz="1600">
                <a:latin typeface="Consolas" pitchFamily="49" charset="0"/>
              </a:rPr>
              <a:t>.</a:t>
            </a:r>
            <a:br>
              <a:rPr lang="en-US" sz="1600">
                <a:latin typeface="Consolas" pitchFamily="49" charset="0"/>
              </a:rPr>
            </a:br>
            <a:r>
              <a:rPr lang="sr-Cyrl-RS" sz="1600">
                <a:latin typeface="Consolas" pitchFamily="49" charset="0"/>
              </a:rPr>
              <a:t>Сортирај низ</a:t>
            </a:r>
            <a:r>
              <a:rPr lang="en-US" sz="1600">
                <a:latin typeface="Consolas" pitchFamily="49" charset="0"/>
              </a:rPr>
              <a:t> a</a:t>
            </a:r>
            <a:r>
              <a:rPr lang="en-US" sz="1600" baseline="-25000">
                <a:latin typeface="Consolas" pitchFamily="49" charset="0"/>
              </a:rPr>
              <a:t>1</a:t>
            </a:r>
            <a:r>
              <a:rPr lang="en-US" sz="1600">
                <a:latin typeface="Consolas" pitchFamily="49" charset="0"/>
              </a:rPr>
              <a:t>, a</a:t>
            </a:r>
            <a:r>
              <a:rPr lang="en-US" sz="1600" baseline="-25000">
                <a:latin typeface="Consolas" pitchFamily="49" charset="0"/>
              </a:rPr>
              <a:t>2</a:t>
            </a:r>
            <a:r>
              <a:rPr lang="en-US" sz="1600">
                <a:latin typeface="Consolas" pitchFamily="49" charset="0"/>
              </a:rPr>
              <a:t>,…., a</a:t>
            </a:r>
            <a:r>
              <a:rPr lang="en-US" sz="1600" baseline="-25000">
                <a:latin typeface="Consolas" pitchFamily="49" charset="0"/>
              </a:rPr>
              <a:t>n – 1</a:t>
            </a:r>
            <a:r>
              <a:rPr lang="en-US" sz="1600">
                <a:latin typeface="Consolas" pitchFamily="49" charset="0"/>
              </a:rPr>
              <a:t>, a</a:t>
            </a:r>
            <a:r>
              <a:rPr lang="en-US" sz="1600" baseline="-25000">
                <a:latin typeface="Consolas" pitchFamily="49" charset="0"/>
              </a:rPr>
              <a:t>n</a:t>
            </a:r>
            <a:r>
              <a:rPr lang="en-US" sz="1600">
                <a:latin typeface="Consolas" pitchFamily="49" charset="0"/>
              </a:rPr>
              <a:t> </a:t>
            </a:r>
            <a:r>
              <a:rPr lang="sr-Cyrl-RS" sz="1600">
                <a:latin typeface="Consolas" pitchFamily="49" charset="0"/>
              </a:rPr>
              <a:t>тако да је:</a:t>
            </a:r>
            <a:r>
              <a:rPr lang="en-US" sz="1600">
                <a:latin typeface="Consolas" pitchFamily="49" charset="0"/>
              </a:rPr>
              <a:t> a</a:t>
            </a:r>
            <a:r>
              <a:rPr lang="en-US" sz="1600" baseline="-25000">
                <a:latin typeface="Consolas" pitchFamily="49" charset="0"/>
              </a:rPr>
              <a:t>1</a:t>
            </a:r>
            <a:r>
              <a:rPr lang="en-US" sz="1600">
                <a:latin typeface="Consolas" pitchFamily="49" charset="0"/>
              </a:rPr>
              <a:t> &lt; a</a:t>
            </a:r>
            <a:r>
              <a:rPr lang="en-US" sz="1600" baseline="-25000">
                <a:latin typeface="Consolas" pitchFamily="49" charset="0"/>
              </a:rPr>
              <a:t>2</a:t>
            </a:r>
            <a:r>
              <a:rPr lang="en-US" sz="1600">
                <a:latin typeface="Consolas" pitchFamily="49" charset="0"/>
              </a:rPr>
              <a:t> &lt; a</a:t>
            </a:r>
            <a:r>
              <a:rPr lang="en-US" sz="1600" baseline="-25000">
                <a:latin typeface="Consolas" pitchFamily="49" charset="0"/>
              </a:rPr>
              <a:t>3</a:t>
            </a:r>
            <a:r>
              <a:rPr lang="sr-Cyrl-RS" sz="1600" baseline="-25000">
                <a:latin typeface="Consolas" pitchFamily="49" charset="0"/>
              </a:rPr>
              <a:t> </a:t>
            </a:r>
            <a:r>
              <a:rPr lang="en-US" sz="1600">
                <a:latin typeface="Consolas" pitchFamily="49" charset="0"/>
              </a:rPr>
              <a:t>… &lt; a</a:t>
            </a:r>
            <a:r>
              <a:rPr lang="en-US" sz="1600" baseline="-25000">
                <a:latin typeface="Consolas" pitchFamily="49" charset="0"/>
              </a:rPr>
              <a:t>n – 1</a:t>
            </a:r>
            <a:r>
              <a:rPr lang="en-US" sz="1600">
                <a:latin typeface="Consolas" pitchFamily="49" charset="0"/>
              </a:rPr>
              <a:t> &lt; a</a:t>
            </a:r>
            <a:r>
              <a:rPr lang="en-US" sz="1600" baseline="-25000">
                <a:latin typeface="Consolas" pitchFamily="49" charset="0"/>
              </a:rPr>
              <a:t>n</a:t>
            </a:r>
            <a:r>
              <a:rPr lang="en-US" sz="1600">
                <a:latin typeface="Consolas" pitchFamily="49" charset="0"/>
              </a:rPr>
              <a:t>.</a:t>
            </a:r>
            <a:br>
              <a:rPr lang="en-US" sz="1600">
                <a:latin typeface="Consolas" pitchFamily="49" charset="0"/>
              </a:rPr>
            </a:br>
            <a:r>
              <a:rPr lang="sr-Cyrl-RS" sz="1600">
                <a:latin typeface="Consolas" pitchFamily="49" charset="0"/>
              </a:rPr>
              <a:t>Поређај елементе: </a:t>
            </a:r>
            <a:r>
              <a:rPr lang="en-US" sz="1600">
                <a:latin typeface="Consolas" pitchFamily="49" charset="0"/>
              </a:rPr>
              <a:t>a</a:t>
            </a:r>
            <a:r>
              <a:rPr lang="en-US" sz="1600" baseline="-25000">
                <a:latin typeface="Consolas" pitchFamily="49" charset="0"/>
              </a:rPr>
              <a:t>1</a:t>
            </a:r>
            <a:r>
              <a:rPr lang="en-US" sz="1600">
                <a:latin typeface="Consolas" pitchFamily="49" charset="0"/>
              </a:rPr>
              <a:t>, a</a:t>
            </a:r>
            <a:r>
              <a:rPr lang="en-US" sz="1600" baseline="-25000">
                <a:latin typeface="Consolas" pitchFamily="49" charset="0"/>
              </a:rPr>
              <a:t>n</a:t>
            </a:r>
            <a:r>
              <a:rPr lang="en-US" sz="1600">
                <a:latin typeface="Consolas" pitchFamily="49" charset="0"/>
              </a:rPr>
              <a:t>, a</a:t>
            </a:r>
            <a:r>
              <a:rPr lang="en-US" sz="1600" baseline="-25000">
                <a:latin typeface="Consolas" pitchFamily="49" charset="0"/>
              </a:rPr>
              <a:t>2</a:t>
            </a:r>
            <a:r>
              <a:rPr lang="en-US" sz="1600">
                <a:latin typeface="Consolas" pitchFamily="49" charset="0"/>
              </a:rPr>
              <a:t>, a</a:t>
            </a:r>
            <a:r>
              <a:rPr lang="en-US" sz="1600" baseline="-25000">
                <a:latin typeface="Consolas" pitchFamily="49" charset="0"/>
              </a:rPr>
              <a:t>n-1</a:t>
            </a:r>
            <a:r>
              <a:rPr lang="en-US" sz="1600">
                <a:latin typeface="Consolas" pitchFamily="49" charset="0"/>
              </a:rPr>
              <a:t>,…., a</a:t>
            </a:r>
            <a:r>
              <a:rPr lang="en-US" sz="1600" baseline="-25000">
                <a:latin typeface="Consolas" pitchFamily="49" charset="0"/>
              </a:rPr>
              <a:t>n/2</a:t>
            </a:r>
            <a:r>
              <a:rPr lang="en-US" sz="1600">
                <a:latin typeface="Consolas" pitchFamily="49" charset="0"/>
              </a:rPr>
              <a:t>, a</a:t>
            </a:r>
            <a:r>
              <a:rPr lang="en-US" sz="1600" baseline="-25000">
                <a:latin typeface="Consolas" pitchFamily="49" charset="0"/>
              </a:rPr>
              <a:t>(n/2) + 1</a:t>
            </a:r>
            <a:br>
              <a:rPr lang="en-US" sz="1600">
                <a:latin typeface="Consolas" pitchFamily="49" charset="0"/>
              </a:rPr>
            </a:br>
            <a:r>
              <a:rPr lang="sr-Cyrl-RS" sz="1600">
                <a:latin typeface="Consolas" pitchFamily="49" charset="0"/>
              </a:rPr>
              <a:t>Може да се примети да се елементи </a:t>
            </a:r>
            <a:r>
              <a:rPr lang="en-US" sz="1600">
                <a:latin typeface="Consolas" pitchFamily="49" charset="0"/>
              </a:rPr>
              <a:t>a</a:t>
            </a:r>
            <a:r>
              <a:rPr lang="en-US" sz="1600" baseline="-25000">
                <a:latin typeface="Consolas" pitchFamily="49" charset="0"/>
              </a:rPr>
              <a:t>1</a:t>
            </a:r>
            <a:r>
              <a:rPr lang="en-US" sz="1600">
                <a:latin typeface="Consolas" pitchFamily="49" charset="0"/>
              </a:rPr>
              <a:t>, a</a:t>
            </a:r>
            <a:r>
              <a:rPr lang="en-US" sz="1600" baseline="-25000">
                <a:latin typeface="Consolas" pitchFamily="49" charset="0"/>
              </a:rPr>
              <a:t>2</a:t>
            </a:r>
            <a:r>
              <a:rPr lang="en-US" sz="1600">
                <a:latin typeface="Consolas" pitchFamily="49" charset="0"/>
              </a:rPr>
              <a:t>, a</a:t>
            </a:r>
            <a:r>
              <a:rPr lang="en-US" sz="1600" baseline="-25000">
                <a:latin typeface="Consolas" pitchFamily="49" charset="0"/>
              </a:rPr>
              <a:t>3</a:t>
            </a:r>
            <a:r>
              <a:rPr lang="en-US" sz="1600">
                <a:latin typeface="Consolas" pitchFamily="49" charset="0"/>
              </a:rPr>
              <a:t>,….., a</a:t>
            </a:r>
            <a:r>
              <a:rPr lang="en-US" sz="1600" baseline="-25000">
                <a:latin typeface="Consolas" pitchFamily="49" charset="0"/>
              </a:rPr>
              <a:t>(n/2)-1</a:t>
            </a:r>
            <a:r>
              <a:rPr lang="en-US" sz="1600">
                <a:latin typeface="Consolas" pitchFamily="49" charset="0"/>
              </a:rPr>
              <a:t>, a</a:t>
            </a:r>
            <a:r>
              <a:rPr lang="en-US" sz="1600" baseline="-25000">
                <a:latin typeface="Consolas" pitchFamily="49" charset="0"/>
              </a:rPr>
              <a:t>n/2</a:t>
            </a:r>
            <a:r>
              <a:rPr lang="en-US" sz="1600">
                <a:latin typeface="Consolas" pitchFamily="49" charset="0"/>
              </a:rPr>
              <a:t> </a:t>
            </a:r>
            <a:r>
              <a:rPr lang="sr-Cyrl-RS" sz="1600">
                <a:latin typeface="Consolas" pitchFamily="49" charset="0"/>
              </a:rPr>
              <a:t>2 пута одузимају а елементи </a:t>
            </a:r>
            <a:r>
              <a:rPr lang="en-US" sz="1600">
                <a:latin typeface="Consolas" pitchFamily="49" charset="0"/>
              </a:rPr>
              <a:t>a</a:t>
            </a:r>
            <a:r>
              <a:rPr lang="en-US" sz="1600" baseline="-25000">
                <a:latin typeface="Consolas" pitchFamily="49" charset="0"/>
              </a:rPr>
              <a:t>(n/2)+1</a:t>
            </a:r>
            <a:r>
              <a:rPr lang="en-US" sz="1600">
                <a:latin typeface="Consolas" pitchFamily="49" charset="0"/>
              </a:rPr>
              <a:t>, a</a:t>
            </a:r>
            <a:r>
              <a:rPr lang="en-US" sz="1600" baseline="-25000">
                <a:latin typeface="Consolas" pitchFamily="49" charset="0"/>
              </a:rPr>
              <a:t>(n/2)+2</a:t>
            </a:r>
            <a:r>
              <a:rPr lang="en-US" sz="1600">
                <a:latin typeface="Consolas" pitchFamily="49" charset="0"/>
              </a:rPr>
              <a:t>, a</a:t>
            </a:r>
            <a:r>
              <a:rPr lang="en-US" sz="1600" baseline="-25000">
                <a:latin typeface="Consolas" pitchFamily="49" charset="0"/>
              </a:rPr>
              <a:t>(n/2)+3</a:t>
            </a:r>
            <a:r>
              <a:rPr lang="en-US" sz="1600">
                <a:latin typeface="Consolas" pitchFamily="49" charset="0"/>
              </a:rPr>
              <a:t>,….., a</a:t>
            </a:r>
            <a:r>
              <a:rPr lang="en-US" sz="1600" baseline="-25000">
                <a:latin typeface="Consolas" pitchFamily="49" charset="0"/>
              </a:rPr>
              <a:t>n – 1</a:t>
            </a:r>
            <a:r>
              <a:rPr lang="en-US" sz="1600">
                <a:latin typeface="Consolas" pitchFamily="49" charset="0"/>
              </a:rPr>
              <a:t>, a</a:t>
            </a:r>
            <a:r>
              <a:rPr lang="en-US" sz="1600" baseline="-25000">
                <a:latin typeface="Consolas" pitchFamily="49" charset="0"/>
              </a:rPr>
              <a:t>n</a:t>
            </a:r>
            <a:r>
              <a:rPr lang="en-US" sz="1600">
                <a:latin typeface="Consolas" pitchFamily="49" charset="0"/>
              </a:rPr>
              <a:t> </a:t>
            </a:r>
            <a:r>
              <a:rPr lang="sr-Cyrl-RS" sz="1600">
                <a:latin typeface="Consolas" pitchFamily="49" charset="0"/>
              </a:rPr>
              <a:t>2 пута додају</a:t>
            </a:r>
            <a:r>
              <a:rPr lang="en-US" sz="1600">
                <a:latin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9550"/>
            <a:ext cx="8763000" cy="1785104"/>
          </a:xfrm>
          <a:prstGeom prst="rect">
            <a:avLst/>
          </a:prstGeom>
        </p:spPr>
        <p:txBody>
          <a:bodyPr wrap="square">
            <a:spAutoFit/>
          </a:bodyPr>
          <a:lstStyle/>
          <a:p>
            <a:pPr algn="ctr" fontAlgn="base"/>
            <a:r>
              <a:rPr lang="sr-Cyrl-RS" sz="2000">
                <a:latin typeface="Consolas" pitchFamily="49" charset="0"/>
              </a:rPr>
              <a:t>16. Пирамида највеће висине од датог низа</a:t>
            </a:r>
            <a:endParaRPr lang="en-US" sz="2000">
              <a:latin typeface="Consolas" pitchFamily="49" charset="0"/>
            </a:endParaRPr>
          </a:p>
          <a:p>
            <a:pPr fontAlgn="base"/>
            <a:r>
              <a:rPr lang="sr-Cyrl-RS">
                <a:latin typeface="Consolas" pitchFamily="49" charset="0"/>
              </a:rPr>
              <a:t>Дато је </a:t>
            </a:r>
            <a:r>
              <a:rPr lang="en-US" b="1">
                <a:latin typeface="Consolas" pitchFamily="49" charset="0"/>
              </a:rPr>
              <a:t>n</a:t>
            </a:r>
            <a:r>
              <a:rPr lang="en-US">
                <a:latin typeface="Consolas" pitchFamily="49" charset="0"/>
              </a:rPr>
              <a:t> </a:t>
            </a:r>
            <a:r>
              <a:rPr lang="sr-Cyrl-RS">
                <a:latin typeface="Consolas" pitchFamily="49" charset="0"/>
              </a:rPr>
              <a:t>објеката ширина </a:t>
            </a:r>
            <a:r>
              <a:rPr lang="en-US" b="1">
                <a:latin typeface="Consolas" pitchFamily="49" charset="0"/>
              </a:rPr>
              <a:t>w</a:t>
            </a:r>
            <a:r>
              <a:rPr lang="en-US" b="1" baseline="-25000">
                <a:latin typeface="Consolas" pitchFamily="49" charset="0"/>
              </a:rPr>
              <a:t>i</a:t>
            </a:r>
            <a:r>
              <a:rPr lang="en-US">
                <a:latin typeface="Consolas" pitchFamily="49" charset="0"/>
              </a:rPr>
              <a:t>. </a:t>
            </a:r>
            <a:r>
              <a:rPr lang="sr-Cyrl-RS">
                <a:latin typeface="Consolas" pitchFamily="49" charset="0"/>
              </a:rPr>
              <a:t>Распореди их у облику пирамиде, тако да</a:t>
            </a:r>
            <a:r>
              <a:rPr lang="en-US">
                <a:latin typeface="Consolas" pitchFamily="49" charset="0"/>
              </a:rPr>
              <a:t> :</a:t>
            </a:r>
          </a:p>
          <a:p>
            <a:pPr fontAlgn="base"/>
            <a:r>
              <a:rPr lang="sr-Cyrl-RS">
                <a:latin typeface="Consolas" pitchFamily="49" charset="0"/>
              </a:rPr>
              <a:t>Укупна ширина </a:t>
            </a:r>
            <a:r>
              <a:rPr lang="en-US">
                <a:latin typeface="Consolas" pitchFamily="49" charset="0"/>
              </a:rPr>
              <a:t>i</a:t>
            </a:r>
            <a:r>
              <a:rPr lang="sr-Cyrl-RS">
                <a:latin typeface="Consolas" pitchFamily="49" charset="0"/>
              </a:rPr>
              <a:t> – тог нивоа је мања од </a:t>
            </a:r>
            <a:r>
              <a:rPr lang="en-US">
                <a:latin typeface="Consolas" pitchFamily="49" charset="0"/>
              </a:rPr>
              <a:t>(i + 1)</a:t>
            </a:r>
            <a:r>
              <a:rPr lang="sr-Cyrl-RS">
                <a:latin typeface="Consolas" pitchFamily="49" charset="0"/>
              </a:rPr>
              <a:t> – ог нивоа</a:t>
            </a:r>
            <a:r>
              <a:rPr lang="en-US">
                <a:latin typeface="Consolas" pitchFamily="49" charset="0"/>
              </a:rPr>
              <a:t>.</a:t>
            </a:r>
          </a:p>
          <a:p>
            <a:pPr fontAlgn="base"/>
            <a:r>
              <a:rPr lang="sr-Cyrl-RS">
                <a:latin typeface="Consolas" pitchFamily="49" charset="0"/>
              </a:rPr>
              <a:t>Број објеката на </a:t>
            </a:r>
            <a:r>
              <a:rPr lang="en-US">
                <a:latin typeface="Consolas" pitchFamily="49" charset="0"/>
              </a:rPr>
              <a:t>i</a:t>
            </a:r>
            <a:r>
              <a:rPr lang="sr-Cyrl-RS">
                <a:latin typeface="Consolas" pitchFamily="49" charset="0"/>
              </a:rPr>
              <a:t>–том нивоу мањи је од броја објеката на </a:t>
            </a:r>
            <a:r>
              <a:rPr lang="en-US">
                <a:latin typeface="Consolas" pitchFamily="49" charset="0"/>
              </a:rPr>
              <a:t>(i+1)</a:t>
            </a:r>
            <a:r>
              <a:rPr lang="sr-Cyrl-RS">
                <a:latin typeface="Consolas" pitchFamily="49" charset="0"/>
              </a:rPr>
              <a:t> – ом нивоу</a:t>
            </a:r>
            <a:r>
              <a:rPr lang="en-US">
                <a:latin typeface="Consolas" pitchFamily="49" charset="0"/>
              </a:rPr>
              <a:t>.</a:t>
            </a:r>
          </a:p>
        </p:txBody>
      </p:sp>
      <p:pic>
        <p:nvPicPr>
          <p:cNvPr id="67586" name="Picture 2" descr="https://cdncontribute.geeksforgeeks.org/wp-content/uploads/maximumHeightPyramid-1.jpg"/>
          <p:cNvPicPr>
            <a:picLocks noChangeAspect="1" noChangeArrowheads="1"/>
          </p:cNvPicPr>
          <p:nvPr/>
        </p:nvPicPr>
        <p:blipFill>
          <a:blip r:embed="rId2">
            <a:clrChange>
              <a:clrFrom>
                <a:srgbClr val="FFFFFF"/>
              </a:clrFrom>
              <a:clrTo>
                <a:srgbClr val="FFFFFF">
                  <a:alpha val="0"/>
                </a:srgbClr>
              </a:clrTo>
            </a:clrChange>
          </a:blip>
          <a:srcRect l="26164" t="27871" r="17484" b="10194"/>
          <a:stretch>
            <a:fillRect/>
          </a:stretch>
        </p:blipFill>
        <p:spPr bwMode="auto">
          <a:xfrm>
            <a:off x="6781800" y="1504950"/>
            <a:ext cx="2133600" cy="1524000"/>
          </a:xfrm>
          <a:prstGeom prst="rect">
            <a:avLst/>
          </a:prstGeom>
          <a:noFill/>
        </p:spPr>
      </p:pic>
      <p:sp>
        <p:nvSpPr>
          <p:cNvPr id="67587" name="Rectangle 3"/>
          <p:cNvSpPr>
            <a:spLocks noChangeArrowheads="1"/>
          </p:cNvSpPr>
          <p:nvPr/>
        </p:nvSpPr>
        <p:spPr bwMode="auto">
          <a:xfrm>
            <a:off x="152400" y="2038350"/>
            <a:ext cx="6781800" cy="805969"/>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200" b="0" i="0" u="none" strike="noStrike" cap="none" normalizeH="0" baseline="0">
                <a:ln>
                  <a:noFill/>
                </a:ln>
                <a:solidFill>
                  <a:schemeClr val="tx1"/>
                </a:solidFill>
                <a:effectLst/>
                <a:latin typeface="Consolas" pitchFamily="49" charset="0"/>
                <a:cs typeface="Arial" pitchFamily="34" charset="0"/>
              </a:rPr>
              <a:t>Улаз: </a:t>
            </a:r>
            <a:r>
              <a:rPr kumimoji="0" lang="en-US" sz="1200" b="0" i="0" u="none" strike="noStrike" cap="none" normalizeH="0" baseline="0">
                <a:ln>
                  <a:noFill/>
                </a:ln>
                <a:solidFill>
                  <a:schemeClr val="tx1"/>
                </a:solidFill>
                <a:effectLst/>
                <a:latin typeface="Consolas" pitchFamily="49" charset="0"/>
                <a:cs typeface="Arial" pitchFamily="34" charset="0"/>
              </a:rPr>
              <a:t>a[] = {40, 100, 20, 30} </a:t>
            </a:r>
            <a:r>
              <a:rPr kumimoji="0" lang="sr-Cyrl-RS" sz="1200" b="0" i="0" u="none" strike="noStrike" cap="none" normalizeH="0" baseline="0">
                <a:ln>
                  <a:noFill/>
                </a:ln>
                <a:solidFill>
                  <a:schemeClr val="tx1"/>
                </a:solidFill>
                <a:effectLst/>
                <a:latin typeface="Consolas" pitchFamily="49" charset="0"/>
                <a:cs typeface="Arial" pitchFamily="34" charset="0"/>
              </a:rPr>
              <a:t>Излаз</a:t>
            </a:r>
            <a:r>
              <a:rPr kumimoji="0" lang="en-US" sz="1200" b="0" i="0" u="none" strike="noStrike" cap="none" normalizeH="0" baseline="0">
                <a:ln>
                  <a:noFill/>
                </a:ln>
                <a:solidFill>
                  <a:schemeClr val="tx1"/>
                </a:solidFill>
                <a:effectLst/>
                <a:latin typeface="Consolas" pitchFamily="49" charset="0"/>
                <a:cs typeface="Arial" pitchFamily="34" charset="0"/>
              </a:rPr>
              <a:t>: 2</a:t>
            </a:r>
            <a:r>
              <a:rPr kumimoji="0" lang="sr-Cyrl-RS" sz="1200" b="0" i="0" u="none" strike="noStrike" cap="none" normalizeH="0" baseline="0">
                <a:ln>
                  <a:noFill/>
                </a:ln>
                <a:solidFill>
                  <a:schemeClr val="tx1"/>
                </a:solidFill>
                <a:effectLst/>
                <a:latin typeface="Consolas" pitchFamily="49" charset="0"/>
                <a:cs typeface="Arial" pitchFamily="34" charset="0"/>
              </a:rPr>
              <a:t>, први</a:t>
            </a:r>
            <a:r>
              <a:rPr kumimoji="0" lang="sr-Cyrl-RS" sz="1200" b="0" i="0" u="none" strike="noStrike" cap="none" normalizeH="0">
                <a:ln>
                  <a:noFill/>
                </a:ln>
                <a:solidFill>
                  <a:schemeClr val="tx1"/>
                </a:solidFill>
                <a:effectLst/>
                <a:latin typeface="Consolas" pitchFamily="49" charset="0"/>
                <a:cs typeface="Arial" pitchFamily="34" charset="0"/>
              </a:rPr>
              <a:t> ниво</a:t>
            </a:r>
            <a:r>
              <a:rPr kumimoji="0" lang="en-US" sz="1200" b="0" i="0" u="none" strike="noStrike" cap="none" normalizeH="0" baseline="0">
                <a:ln>
                  <a:noFill/>
                </a:ln>
                <a:solidFill>
                  <a:schemeClr val="tx1"/>
                </a:solidFill>
                <a:effectLst/>
                <a:latin typeface="Consolas" pitchFamily="49" charset="0"/>
                <a:cs typeface="Arial" pitchFamily="34" charset="0"/>
              </a:rPr>
              <a:t>: 30. </a:t>
            </a:r>
            <a:r>
              <a:rPr kumimoji="0" lang="sr-Cyrl-RS" sz="1200" b="0" i="0" u="none" strike="noStrike" cap="none" normalizeH="0" baseline="0">
                <a:ln>
                  <a:noFill/>
                </a:ln>
                <a:solidFill>
                  <a:schemeClr val="tx1"/>
                </a:solidFill>
                <a:effectLst/>
                <a:latin typeface="Consolas" pitchFamily="49" charset="0"/>
                <a:cs typeface="Arial" pitchFamily="34" charset="0"/>
              </a:rPr>
              <a:t>други ниво</a:t>
            </a:r>
            <a:r>
              <a:rPr kumimoji="0" lang="en-US" sz="1200" b="0" i="0" u="none" strike="noStrike" cap="none" normalizeH="0" baseline="0">
                <a:ln>
                  <a:noFill/>
                </a:ln>
                <a:solidFill>
                  <a:schemeClr val="tx1"/>
                </a:solidFill>
                <a:effectLst/>
                <a:latin typeface="Consolas" pitchFamily="49" charset="0"/>
                <a:cs typeface="Arial" pitchFamily="34" charset="0"/>
              </a:rPr>
              <a:t>: 20, 40 </a:t>
            </a:r>
            <a:r>
              <a:rPr kumimoji="0" lang="sr-Cyrl-RS" sz="1200" b="0" i="0" u="none" strike="noStrike" cap="none" normalizeH="0" baseline="0">
                <a:ln>
                  <a:noFill/>
                </a:ln>
                <a:solidFill>
                  <a:schemeClr val="tx1"/>
                </a:solidFill>
                <a:effectLst/>
                <a:latin typeface="Consolas" pitchFamily="49" charset="0"/>
                <a:cs typeface="Arial" pitchFamily="34" charset="0"/>
              </a:rPr>
              <a:t>и</a:t>
            </a:r>
            <a:r>
              <a:rPr kumimoji="0" lang="en-US" sz="1200" b="0" i="0" u="none" strike="noStrike" cap="none" normalizeH="0" baseline="0">
                <a:ln>
                  <a:noFill/>
                </a:ln>
                <a:solidFill>
                  <a:schemeClr val="tx1"/>
                </a:solidFill>
                <a:effectLst/>
                <a:latin typeface="Consolas" pitchFamily="49" charset="0"/>
                <a:cs typeface="Arial" pitchFamily="34" charset="0"/>
              </a:rPr>
              <a:t> 100</a:t>
            </a:r>
            <a:r>
              <a:rPr kumimoji="0" lang="sr-Cyrl-RS" sz="1200" b="0" i="0" u="none" strike="noStrike" cap="none" normalizeH="0" baseline="0">
                <a:ln>
                  <a:noFill/>
                </a:ln>
                <a:solidFill>
                  <a:schemeClr val="tx1"/>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sr-Cyrl-RS" sz="1200">
                <a:latin typeface="Consolas" pitchFamily="49" charset="0"/>
                <a:cs typeface="Arial" pitchFamily="34" charset="0"/>
              </a:rPr>
              <a:t>Друга могућност је </a:t>
            </a:r>
            <a:r>
              <a:rPr kumimoji="0" lang="en-US" sz="1200" b="0" i="0" u="none" strike="noStrike" cap="none" normalizeH="0" baseline="0">
                <a:ln>
                  <a:noFill/>
                </a:ln>
                <a:solidFill>
                  <a:schemeClr val="tx1"/>
                </a:solidFill>
                <a:effectLst/>
                <a:latin typeface="Consolas" pitchFamily="49" charset="0"/>
                <a:cs typeface="Arial" pitchFamily="34" charset="0"/>
              </a:rPr>
              <a:t>20 </a:t>
            </a:r>
            <a:r>
              <a:rPr kumimoji="0" lang="sr-Cyrl-RS" sz="1200" b="0" i="0" u="none" strike="noStrike" cap="none" normalizeH="0" baseline="0">
                <a:ln>
                  <a:noFill/>
                </a:ln>
                <a:solidFill>
                  <a:schemeClr val="tx1"/>
                </a:solidFill>
                <a:effectLst/>
                <a:latin typeface="Consolas" pitchFamily="49" charset="0"/>
                <a:cs typeface="Arial" pitchFamily="34" charset="0"/>
              </a:rPr>
              <a:t>на први</a:t>
            </a:r>
            <a:r>
              <a:rPr lang="sr-Cyrl-RS" sz="1200" baseline="0">
                <a:latin typeface="Consolas" pitchFamily="49" charset="0"/>
                <a:cs typeface="Arial" pitchFamily="34" charset="0"/>
              </a:rPr>
              <a:t>,</a:t>
            </a:r>
            <a:r>
              <a:rPr lang="sr-Cyrl-RS" sz="1200">
                <a:latin typeface="Consolas" pitchFamily="49" charset="0"/>
                <a:cs typeface="Arial" pitchFamily="34" charset="0"/>
              </a:rPr>
              <a:t> преостали на други ниво.</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200" b="0" i="0" u="none" strike="noStrike" cap="none" normalizeH="0" baseline="0">
                <a:ln>
                  <a:noFill/>
                </a:ln>
                <a:solidFill>
                  <a:schemeClr val="tx1"/>
                </a:solidFill>
                <a:effectLst/>
                <a:latin typeface="Consolas" pitchFamily="49" charset="0"/>
                <a:cs typeface="Arial" pitchFamily="34" charset="0"/>
              </a:rPr>
              <a:t>Трећа могућност </a:t>
            </a:r>
            <a:r>
              <a:rPr kumimoji="0" lang="en-US" sz="1200" b="0" i="0" u="none" strike="noStrike" cap="none" normalizeH="0" baseline="0">
                <a:ln>
                  <a:noFill/>
                </a:ln>
                <a:solidFill>
                  <a:schemeClr val="tx1"/>
                </a:solidFill>
                <a:effectLst/>
                <a:latin typeface="Consolas" pitchFamily="49" charset="0"/>
                <a:cs typeface="Arial" pitchFamily="34" charset="0"/>
              </a:rPr>
              <a:t>40</a:t>
            </a:r>
            <a:r>
              <a:rPr kumimoji="0" lang="sr-Cyrl-RS" sz="1200" b="0" i="0" u="none" strike="noStrike" cap="none" normalizeH="0" baseline="0">
                <a:ln>
                  <a:noFill/>
                </a:ln>
                <a:solidFill>
                  <a:schemeClr val="tx1"/>
                </a:solidFill>
                <a:effectLst/>
                <a:latin typeface="Consolas" pitchFamily="49" charset="0"/>
                <a:cs typeface="Arial" pitchFamily="34" charset="0"/>
              </a:rPr>
              <a:t> на први, остали на други.</a:t>
            </a:r>
            <a:r>
              <a:rPr kumimoji="0" lang="en-US" sz="1200" b="0" i="0" u="none" strike="noStrike" cap="none" normalizeH="0" baseline="0">
                <a:ln>
                  <a:noFill/>
                </a:ln>
                <a:solidFill>
                  <a:schemeClr val="tx1"/>
                </a:solidFill>
                <a:effectLst/>
                <a:latin typeface="Consolas" pitchFamily="49" charset="0"/>
                <a:cs typeface="Arial" pitchFamily="34" charset="0"/>
              </a:rPr>
              <a:t> </a:t>
            </a:r>
            <a:endParaRPr kumimoji="0" lang="sr-Cyrl-RS" sz="12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200" b="0" i="0" u="none" strike="noStrike" cap="none" normalizeH="0" baseline="0">
                <a:ln>
                  <a:noFill/>
                </a:ln>
                <a:solidFill>
                  <a:schemeClr val="tx1"/>
                </a:solidFill>
                <a:effectLst/>
                <a:latin typeface="Consolas" pitchFamily="49" charset="0"/>
                <a:cs typeface="Arial" pitchFamily="34" charset="0"/>
              </a:rPr>
              <a:t>Улаз</a:t>
            </a:r>
            <a:r>
              <a:rPr kumimoji="0" lang="en-US" sz="1200" b="0" i="0" u="none" strike="noStrike" cap="none" normalizeH="0" baseline="0">
                <a:ln>
                  <a:noFill/>
                </a:ln>
                <a:solidFill>
                  <a:schemeClr val="tx1"/>
                </a:solidFill>
                <a:effectLst/>
                <a:latin typeface="Consolas" pitchFamily="49" charset="0"/>
                <a:cs typeface="Arial" pitchFamily="34" charset="0"/>
              </a:rPr>
              <a:t>: a[] = {10, 20, 30, 50, 60, 70} </a:t>
            </a:r>
            <a:r>
              <a:rPr kumimoji="0" lang="sr-Cyrl-RS" sz="1200" b="0" i="0" u="none" strike="noStrike" cap="none" normalizeH="0" baseline="0">
                <a:ln>
                  <a:noFill/>
                </a:ln>
                <a:solidFill>
                  <a:schemeClr val="tx1"/>
                </a:solidFill>
                <a:effectLst/>
                <a:latin typeface="Consolas" pitchFamily="49" charset="0"/>
                <a:cs typeface="Arial" pitchFamily="34" charset="0"/>
              </a:rPr>
              <a:t>Излаз</a:t>
            </a:r>
            <a:r>
              <a:rPr kumimoji="0" lang="en-US" sz="1200" b="0" i="0" u="none" strike="noStrike" cap="none" normalizeH="0" baseline="0">
                <a:ln>
                  <a:noFill/>
                </a:ln>
                <a:solidFill>
                  <a:schemeClr val="tx1"/>
                </a:solidFill>
                <a:effectLst/>
                <a:latin typeface="Consolas" pitchFamily="49" charset="0"/>
                <a:cs typeface="Arial" pitchFamily="34" charset="0"/>
              </a:rPr>
              <a:t>: 3</a:t>
            </a:r>
            <a:r>
              <a:rPr kumimoji="0" lang="en-US" sz="900" b="0" i="0" u="none" strike="noStrike" cap="none" normalizeH="0" baseline="0">
                <a:ln>
                  <a:noFill/>
                </a:ln>
                <a:solidFill>
                  <a:schemeClr val="tx1"/>
                </a:solidFill>
                <a:effectLst/>
                <a:latin typeface="Consolas" pitchFamily="49" charset="0"/>
                <a:cs typeface="Arial" pitchFamily="34" charset="0"/>
              </a:rPr>
              <a:t> </a:t>
            </a:r>
            <a:endParaRPr kumimoji="0" lang="en-US" sz="2000" b="0" i="0" u="none" strike="noStrike" cap="none" normalizeH="0" baseline="0">
              <a:ln>
                <a:noFill/>
              </a:ln>
              <a:solidFill>
                <a:schemeClr val="tx1"/>
              </a:solidFill>
              <a:effectLst/>
              <a:latin typeface="Consolas" pitchFamily="49" charset="0"/>
              <a:cs typeface="Arial" pitchFamily="34" charset="0"/>
            </a:endParaRPr>
          </a:p>
        </p:txBody>
      </p:sp>
      <p:sp>
        <p:nvSpPr>
          <p:cNvPr id="5" name="Rectangle 4"/>
          <p:cNvSpPr/>
          <p:nvPr/>
        </p:nvSpPr>
        <p:spPr>
          <a:xfrm>
            <a:off x="304800" y="3028950"/>
            <a:ext cx="8534400" cy="1754326"/>
          </a:xfrm>
          <a:prstGeom prst="rect">
            <a:avLst/>
          </a:prstGeom>
        </p:spPr>
        <p:txBody>
          <a:bodyPr wrap="square">
            <a:spAutoFit/>
          </a:bodyPr>
          <a:lstStyle/>
          <a:p>
            <a:r>
              <a:rPr lang="sr-Cyrl-RS">
                <a:latin typeface="Consolas" pitchFamily="49" charset="0"/>
              </a:rPr>
              <a:t>Идеја је да се објекат са најмањом ширином стави на врх</a:t>
            </a:r>
            <a:r>
              <a:rPr lang="en-US">
                <a:latin typeface="Consolas" pitchFamily="49" charset="0"/>
              </a:rPr>
              <a:t>, </a:t>
            </a:r>
            <a:r>
              <a:rPr lang="sr-Cyrl-RS">
                <a:latin typeface="Consolas" pitchFamily="49" charset="0"/>
              </a:rPr>
              <a:t>следећи ниво испод и тако даље.</a:t>
            </a:r>
            <a:br>
              <a:rPr lang="en-US">
                <a:latin typeface="Consolas" pitchFamily="49" charset="0"/>
              </a:rPr>
            </a:br>
            <a:r>
              <a:rPr lang="sr-Cyrl-RS">
                <a:latin typeface="Consolas" pitchFamily="49" charset="0"/>
              </a:rPr>
              <a:t>Да би се одредио највећи број нивоа, низ се сортира и пирамида се формира од врха према дну. </a:t>
            </a:r>
          </a:p>
          <a:p>
            <a:r>
              <a:rPr lang="sr-Cyrl-RS">
                <a:latin typeface="Consolas" pitchFamily="49" charset="0"/>
              </a:rPr>
              <a:t>Узми први елемент сортираног низа и постави га на врх. Онда гради доње нивое већим бројем елемената и већом ширином</a:t>
            </a:r>
            <a:r>
              <a:rPr lang="en-US">
                <a:latin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50"/>
            <a:ext cx="8991600" cy="954107"/>
          </a:xfrm>
          <a:prstGeom prst="rect">
            <a:avLst/>
          </a:prstGeom>
        </p:spPr>
        <p:txBody>
          <a:bodyPr wrap="square">
            <a:spAutoFit/>
          </a:bodyPr>
          <a:lstStyle/>
          <a:p>
            <a:pPr fontAlgn="base"/>
            <a:r>
              <a:rPr lang="sr-Cyrl-RS" sz="1600">
                <a:latin typeface="Consolas" pitchFamily="49" charset="0"/>
              </a:rPr>
              <a:t>17. </a:t>
            </a:r>
            <a:r>
              <a:rPr lang="sr-Cyrl-RS" sz="2000">
                <a:latin typeface="Consolas" pitchFamily="49" charset="0"/>
              </a:rPr>
              <a:t>Два подниза дужина </a:t>
            </a:r>
            <a:r>
              <a:rPr lang="en-US" sz="2000">
                <a:latin typeface="Consolas" pitchFamily="49" charset="0"/>
              </a:rPr>
              <a:t>k </a:t>
            </a:r>
            <a:r>
              <a:rPr lang="sr-Cyrl-RS" sz="2000">
                <a:latin typeface="Consolas" pitchFamily="49" charset="0"/>
              </a:rPr>
              <a:t>и </a:t>
            </a:r>
            <a:r>
              <a:rPr lang="en-US" sz="2000">
                <a:latin typeface="Consolas" pitchFamily="49" charset="0"/>
              </a:rPr>
              <a:t>(N – k) </a:t>
            </a:r>
            <a:r>
              <a:rPr lang="sr-Cyrl-RS" sz="2000">
                <a:latin typeface="Consolas" pitchFamily="49" charset="0"/>
              </a:rPr>
              <a:t>са највећом разликом збирова</a:t>
            </a:r>
          </a:p>
          <a:p>
            <a:pPr fontAlgn="base"/>
            <a:r>
              <a:rPr lang="sr-Cyrl-RS">
                <a:latin typeface="Consolas" pitchFamily="49" charset="0"/>
              </a:rPr>
              <a:t>Дат је низ ненегативних  целих бројева дужине </a:t>
            </a:r>
            <a:r>
              <a:rPr lang="en-US">
                <a:latin typeface="Consolas" pitchFamily="49" charset="0"/>
              </a:rPr>
              <a:t>N </a:t>
            </a:r>
            <a:r>
              <a:rPr lang="sr-Cyrl-RS">
                <a:latin typeface="Consolas" pitchFamily="49" charset="0"/>
              </a:rPr>
              <a:t>и број </a:t>
            </a:r>
            <a:r>
              <a:rPr lang="en-US">
                <a:latin typeface="Consolas" pitchFamily="49" charset="0"/>
              </a:rPr>
              <a:t>k. </a:t>
            </a:r>
            <a:r>
              <a:rPr lang="sr-Cyrl-RS">
                <a:latin typeface="Consolas" pitchFamily="49" charset="0"/>
              </a:rPr>
              <a:t>Подели низ на два дела, дужина </a:t>
            </a:r>
            <a:r>
              <a:rPr lang="en-US">
                <a:latin typeface="Consolas" pitchFamily="49" charset="0"/>
              </a:rPr>
              <a:t>K </a:t>
            </a:r>
            <a:r>
              <a:rPr lang="sr-Cyrl-RS">
                <a:latin typeface="Consolas" pitchFamily="49" charset="0"/>
              </a:rPr>
              <a:t>и </a:t>
            </a:r>
            <a:r>
              <a:rPr lang="en-US">
                <a:latin typeface="Consolas" pitchFamily="49" charset="0"/>
              </a:rPr>
              <a:t>N – k</a:t>
            </a:r>
            <a:r>
              <a:rPr lang="sr-Cyrl-RS">
                <a:latin typeface="Consolas" pitchFamily="49" charset="0"/>
              </a:rPr>
              <a:t>, тако да разлика збирова буде највећа.</a:t>
            </a:r>
            <a:endParaRPr lang="en-US">
              <a:latin typeface="Consolas" pitchFamily="49" charset="0"/>
            </a:endParaRPr>
          </a:p>
        </p:txBody>
      </p:sp>
      <p:sp>
        <p:nvSpPr>
          <p:cNvPr id="71681" name="Rectangle 1"/>
          <p:cNvSpPr>
            <a:spLocks noChangeArrowheads="1"/>
          </p:cNvSpPr>
          <p:nvPr/>
        </p:nvSpPr>
        <p:spPr bwMode="auto">
          <a:xfrm>
            <a:off x="152400" y="1276350"/>
            <a:ext cx="8763000" cy="805969"/>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200" b="0" i="0" u="none" strike="noStrike" cap="none" normalizeH="0" baseline="0">
                <a:ln>
                  <a:noFill/>
                </a:ln>
                <a:solidFill>
                  <a:schemeClr val="tx1"/>
                </a:solidFill>
                <a:effectLst/>
                <a:latin typeface="Consolas" pitchFamily="49" charset="0"/>
                <a:cs typeface="Arial" pitchFamily="34" charset="0"/>
              </a:rPr>
              <a:t>Улаз</a:t>
            </a:r>
            <a:r>
              <a:rPr kumimoji="0" lang="en-US" sz="1200" b="0" i="0" u="none" strike="noStrike" cap="none" normalizeH="0" baseline="0">
                <a:ln>
                  <a:noFill/>
                </a:ln>
                <a:solidFill>
                  <a:schemeClr val="tx1"/>
                </a:solidFill>
                <a:effectLst/>
                <a:latin typeface="Consolas" pitchFamily="49" charset="0"/>
                <a:cs typeface="Arial" pitchFamily="34" charset="0"/>
              </a:rPr>
              <a:t>: a[] = {8, 4, 5, 2, 10} k = 2 </a:t>
            </a:r>
            <a:r>
              <a:rPr kumimoji="0" lang="sr-Cyrl-RS" sz="1200" b="0" i="0" u="none" strike="noStrike" cap="none" normalizeH="0" baseline="0">
                <a:ln>
                  <a:noFill/>
                </a:ln>
                <a:solidFill>
                  <a:schemeClr val="tx1"/>
                </a:solidFill>
                <a:effectLst/>
                <a:latin typeface="Consolas" pitchFamily="49" charset="0"/>
                <a:cs typeface="Arial" pitchFamily="34" charset="0"/>
              </a:rPr>
              <a:t>Излаз</a:t>
            </a:r>
            <a:r>
              <a:rPr kumimoji="0" lang="en-US" sz="1200" b="0" i="0" u="none" strike="noStrike" cap="none" normalizeH="0" baseline="0">
                <a:ln>
                  <a:noFill/>
                </a:ln>
                <a:solidFill>
                  <a:schemeClr val="tx1"/>
                </a:solidFill>
                <a:effectLst/>
                <a:latin typeface="Consolas" pitchFamily="49" charset="0"/>
                <a:cs typeface="Arial" pitchFamily="34" charset="0"/>
              </a:rPr>
              <a:t>: 17</a:t>
            </a:r>
            <a:r>
              <a:rPr kumimoji="0" lang="sr-Cyrl-RS" sz="1200" b="0" i="0" u="none" strike="noStrike" cap="none" normalizeH="0" baseline="0">
                <a:ln>
                  <a:noFill/>
                </a:ln>
                <a:solidFill>
                  <a:schemeClr val="tx1"/>
                </a:solidFill>
                <a:effectLst/>
                <a:latin typeface="Consolas" pitchFamily="49" charset="0"/>
                <a:cs typeface="Arial" pitchFamily="34" charset="0"/>
              </a:rPr>
              <a:t>, Први подниз дужине </a:t>
            </a:r>
            <a:r>
              <a:rPr kumimoji="0" lang="en-US" sz="1200" b="0" i="0" u="none" strike="noStrike" cap="none" normalizeH="0" baseline="0">
                <a:ln>
                  <a:noFill/>
                </a:ln>
                <a:solidFill>
                  <a:schemeClr val="tx1"/>
                </a:solidFill>
                <a:effectLst/>
                <a:latin typeface="Consolas" pitchFamily="49" charset="0"/>
                <a:cs typeface="Arial" pitchFamily="34" charset="0"/>
              </a:rPr>
              <a:t>k </a:t>
            </a:r>
            <a:r>
              <a:rPr kumimoji="0" lang="sr-Cyrl-RS" sz="1200" b="0" i="0" u="none" strike="noStrike" cap="none" normalizeH="0" baseline="0">
                <a:ln>
                  <a:noFill/>
                </a:ln>
                <a:solidFill>
                  <a:schemeClr val="tx1"/>
                </a:solidFill>
                <a:effectLst/>
                <a:latin typeface="Consolas" pitchFamily="49" charset="0"/>
                <a:cs typeface="Arial" pitchFamily="34" charset="0"/>
              </a:rPr>
              <a:t>је </a:t>
            </a:r>
            <a:r>
              <a:rPr kumimoji="0" lang="en-US" sz="1200" b="0" i="0" u="none" strike="noStrike" cap="none" normalizeH="0" baseline="0">
                <a:ln>
                  <a:noFill/>
                </a:ln>
                <a:solidFill>
                  <a:schemeClr val="tx1"/>
                </a:solidFill>
                <a:effectLst/>
                <a:latin typeface="Consolas" pitchFamily="49" charset="0"/>
                <a:cs typeface="Arial" pitchFamily="34" charset="0"/>
              </a:rPr>
              <a:t>{4, 2} </a:t>
            </a:r>
            <a:r>
              <a:rPr kumimoji="0" lang="sr-Cyrl-RS" sz="1200" b="0" i="0" u="none" strike="noStrike" cap="none" normalizeH="0" baseline="0">
                <a:ln>
                  <a:noFill/>
                </a:ln>
                <a:solidFill>
                  <a:schemeClr val="tx1"/>
                </a:solidFill>
                <a:effectLst/>
                <a:latin typeface="Consolas" pitchFamily="49" charset="0"/>
                <a:cs typeface="Arial" pitchFamily="34" charset="0"/>
              </a:rPr>
              <a:t>а други дужине </a:t>
            </a:r>
            <a:r>
              <a:rPr kumimoji="0" lang="en-US" sz="1200" b="0" i="0" u="none" strike="noStrike" cap="none" normalizeH="0" baseline="0">
                <a:ln>
                  <a:noFill/>
                </a:ln>
                <a:solidFill>
                  <a:schemeClr val="tx1"/>
                </a:solidFill>
                <a:effectLst/>
                <a:latin typeface="Consolas" pitchFamily="49" charset="0"/>
                <a:cs typeface="Arial" pitchFamily="34" charset="0"/>
              </a:rPr>
              <a:t>N - k = {8, 5, 10}. </a:t>
            </a:r>
            <a:r>
              <a:rPr kumimoji="0" lang="sr-Cyrl-RS" sz="1200" b="0" i="0" u="none" strike="noStrike" cap="none" normalizeH="0" baseline="0">
                <a:ln>
                  <a:noFill/>
                </a:ln>
                <a:solidFill>
                  <a:schemeClr val="tx1"/>
                </a:solidFill>
                <a:effectLst/>
                <a:latin typeface="Consolas" pitchFamily="49" charset="0"/>
                <a:cs typeface="Arial" pitchFamily="34" charset="0"/>
              </a:rPr>
              <a:t>Највећа разлика је </a:t>
            </a:r>
            <a:r>
              <a:rPr kumimoji="0" lang="en-US" sz="1200" b="0" i="0" u="none" strike="noStrike" cap="none" normalizeH="0" baseline="0">
                <a:ln>
                  <a:noFill/>
                </a:ln>
                <a:solidFill>
                  <a:schemeClr val="tx1"/>
                </a:solidFill>
                <a:effectLst/>
                <a:latin typeface="Consolas" pitchFamily="49" charset="0"/>
                <a:cs typeface="Arial" pitchFamily="34" charset="0"/>
              </a:rPr>
              <a:t>(8 + 5 + 10) - (4 + 2) = 17. </a:t>
            </a:r>
            <a:endParaRPr kumimoji="0" lang="sr-Cyrl-RS" sz="12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200" b="0" i="0" u="none" strike="noStrike" cap="none" normalizeH="0" baseline="0">
                <a:ln>
                  <a:noFill/>
                </a:ln>
                <a:solidFill>
                  <a:schemeClr val="tx1"/>
                </a:solidFill>
                <a:effectLst/>
                <a:latin typeface="Consolas" pitchFamily="49" charset="0"/>
                <a:cs typeface="Arial" pitchFamily="34" charset="0"/>
              </a:rPr>
              <a:t>Улаз</a:t>
            </a:r>
            <a:r>
              <a:rPr kumimoji="0" lang="en-US" sz="1200" b="0" i="0" u="none" strike="noStrike" cap="none" normalizeH="0" baseline="0">
                <a:ln>
                  <a:noFill/>
                </a:ln>
                <a:solidFill>
                  <a:schemeClr val="tx1"/>
                </a:solidFill>
                <a:effectLst/>
                <a:latin typeface="Consolas" pitchFamily="49" charset="0"/>
                <a:cs typeface="Arial" pitchFamily="34" charset="0"/>
              </a:rPr>
              <a:t>: arr[] = {1, 1, 1, 1, 1, 1, 1, 1} k = 3 </a:t>
            </a:r>
            <a:r>
              <a:rPr kumimoji="0" lang="sr-Cyrl-RS" sz="1200" b="0" i="0" u="none" strike="noStrike" cap="none" normalizeH="0" baseline="0">
                <a:ln>
                  <a:noFill/>
                </a:ln>
                <a:solidFill>
                  <a:schemeClr val="tx1"/>
                </a:solidFill>
                <a:effectLst/>
                <a:latin typeface="Consolas" pitchFamily="49" charset="0"/>
                <a:cs typeface="Arial" pitchFamily="34" charset="0"/>
              </a:rPr>
              <a:t>Излаз</a:t>
            </a:r>
            <a:r>
              <a:rPr kumimoji="0" lang="en-US" sz="1200" b="0" i="0" u="none" strike="noStrike" cap="none" normalizeH="0" baseline="0">
                <a:ln>
                  <a:noFill/>
                </a:ln>
                <a:solidFill>
                  <a:schemeClr val="tx1"/>
                </a:solidFill>
                <a:effectLst/>
                <a:latin typeface="Consolas" pitchFamily="49" charset="0"/>
                <a:cs typeface="Arial" pitchFamily="34" charset="0"/>
              </a:rPr>
              <a:t>: 2</a:t>
            </a:r>
            <a:r>
              <a:rPr kumimoji="0" lang="sr-Cyrl-RS" sz="1200" b="0" i="0" u="none" strike="noStrike" cap="none" normalizeH="0" baseline="0">
                <a:ln>
                  <a:noFill/>
                </a:ln>
                <a:solidFill>
                  <a:schemeClr val="tx1"/>
                </a:solidFill>
                <a:effectLst/>
                <a:latin typeface="Consolas" pitchFamily="49" charset="0"/>
                <a:cs typeface="Arial" pitchFamily="34" charset="0"/>
              </a:rPr>
              <a:t>, Поднизови су </a:t>
            </a:r>
            <a:r>
              <a:rPr kumimoji="0" lang="en-US" sz="1200" b="0" i="0" u="none" strike="noStrike" cap="none" normalizeH="0" baseline="0">
                <a:ln>
                  <a:noFill/>
                </a:ln>
                <a:solidFill>
                  <a:schemeClr val="tx1"/>
                </a:solidFill>
                <a:effectLst/>
                <a:latin typeface="Consolas" pitchFamily="49" charset="0"/>
                <a:cs typeface="Arial" pitchFamily="34" charset="0"/>
              </a:rPr>
              <a:t>{1, 1, 1, 1, 1} </a:t>
            </a:r>
            <a:r>
              <a:rPr kumimoji="0" lang="sr-Cyrl-RS" sz="1200" b="0" i="0" u="none" strike="noStrike" cap="none" normalizeH="0" baseline="0">
                <a:ln>
                  <a:noFill/>
                </a:ln>
                <a:solidFill>
                  <a:schemeClr val="tx1"/>
                </a:solidFill>
                <a:effectLst/>
                <a:latin typeface="Consolas" pitchFamily="49" charset="0"/>
                <a:cs typeface="Arial" pitchFamily="34" charset="0"/>
              </a:rPr>
              <a:t>и</a:t>
            </a:r>
            <a:r>
              <a:rPr kumimoji="0" lang="en-US" sz="1200" b="0" i="0" u="none" strike="noStrike" cap="none" normalizeH="0" baseline="0">
                <a:ln>
                  <a:noFill/>
                </a:ln>
                <a:solidFill>
                  <a:schemeClr val="tx1"/>
                </a:solidFill>
                <a:effectLst/>
                <a:latin typeface="Consolas" pitchFamily="49" charset="0"/>
                <a:cs typeface="Arial" pitchFamily="34" charset="0"/>
              </a:rPr>
              <a:t> {1, 1, 1}. </a:t>
            </a:r>
            <a:endParaRPr kumimoji="0" lang="sr-Cyrl-RS" sz="12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sr-Cyrl-RS" sz="1200">
                <a:latin typeface="Consolas" pitchFamily="49" charset="0"/>
                <a:cs typeface="Arial" pitchFamily="34" charset="0"/>
              </a:rPr>
              <a:t>Највећа разлика је </a:t>
            </a:r>
            <a:r>
              <a:rPr kumimoji="0" lang="en-US" sz="1200" b="0" i="0" u="none" strike="noStrike" cap="none" normalizeH="0" baseline="0">
                <a:ln>
                  <a:noFill/>
                </a:ln>
                <a:solidFill>
                  <a:schemeClr val="tx1"/>
                </a:solidFill>
                <a:effectLst/>
                <a:latin typeface="Consolas" pitchFamily="49" charset="0"/>
                <a:cs typeface="Arial" pitchFamily="34" charset="0"/>
              </a:rPr>
              <a:t>2.</a:t>
            </a:r>
            <a:r>
              <a:rPr kumimoji="0" lang="en-US" sz="900" b="0" i="0" u="none" strike="noStrike" cap="none" normalizeH="0" baseline="0">
                <a:ln>
                  <a:noFill/>
                </a:ln>
                <a:solidFill>
                  <a:schemeClr val="tx1"/>
                </a:solidFill>
                <a:effectLst/>
                <a:latin typeface="Consolas" pitchFamily="49" charset="0"/>
                <a:cs typeface="Arial" pitchFamily="34" charset="0"/>
              </a:rPr>
              <a:t> </a:t>
            </a:r>
            <a:endParaRPr kumimoji="0" lang="en-US" sz="20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152400" y="2724150"/>
            <a:ext cx="8839200" cy="1815882"/>
          </a:xfrm>
          <a:prstGeom prst="rect">
            <a:avLst/>
          </a:prstGeom>
        </p:spPr>
        <p:txBody>
          <a:bodyPr wrap="square">
            <a:spAutoFit/>
          </a:bodyPr>
          <a:lstStyle/>
          <a:p>
            <a:pPr fontAlgn="base"/>
            <a:r>
              <a:rPr lang="en-US" sz="1600">
                <a:latin typeface="Consolas" pitchFamily="49" charset="0"/>
              </a:rPr>
              <a:t>k </a:t>
            </a:r>
            <a:r>
              <a:rPr lang="sr-Cyrl-RS" sz="1600">
                <a:latin typeface="Consolas" pitchFamily="49" charset="0"/>
              </a:rPr>
              <a:t>бројева који праве највећи збир је </a:t>
            </a:r>
            <a:r>
              <a:rPr lang="en-US" sz="1600">
                <a:latin typeface="Consolas" pitchFamily="49" charset="0"/>
              </a:rPr>
              <a:t>k </a:t>
            </a:r>
            <a:r>
              <a:rPr lang="sr-Cyrl-RS" sz="1600">
                <a:latin typeface="Consolas" pitchFamily="49" charset="0"/>
              </a:rPr>
              <a:t>највећих бројева</a:t>
            </a:r>
            <a:r>
              <a:rPr lang="en-US" sz="1600">
                <a:latin typeface="Consolas" pitchFamily="49" charset="0"/>
              </a:rPr>
              <a:t>.</a:t>
            </a:r>
            <a:endParaRPr lang="sr-Cyrl-RS" sz="1600">
              <a:latin typeface="Consolas" pitchFamily="49" charset="0"/>
            </a:endParaRPr>
          </a:p>
          <a:p>
            <a:pPr fontAlgn="base"/>
            <a:r>
              <a:rPr lang="sr-Cyrl-RS" sz="1600">
                <a:latin typeface="Consolas" pitchFamily="49" charset="0"/>
              </a:rPr>
              <a:t>Низ се дели на два подниза, дужина </a:t>
            </a:r>
            <a:r>
              <a:rPr lang="en-US" sz="1600" i="1">
                <a:latin typeface="Consolas" pitchFamily="49" charset="0"/>
              </a:rPr>
              <a:t>k</a:t>
            </a:r>
            <a:r>
              <a:rPr lang="en-US" sz="1600">
                <a:latin typeface="Consolas" pitchFamily="49" charset="0"/>
              </a:rPr>
              <a:t> </a:t>
            </a:r>
            <a:r>
              <a:rPr lang="sr-Cyrl-RS" sz="1600">
                <a:latin typeface="Consolas" pitchFamily="49" charset="0"/>
              </a:rPr>
              <a:t>и </a:t>
            </a:r>
            <a:r>
              <a:rPr lang="en-US" sz="1600" i="1">
                <a:latin typeface="Consolas" pitchFamily="49" charset="0"/>
              </a:rPr>
              <a:t>N – k</a:t>
            </a:r>
            <a:r>
              <a:rPr lang="sr-Cyrl-RS" sz="1600" i="1">
                <a:latin typeface="Consolas" pitchFamily="49" charset="0"/>
              </a:rPr>
              <a:t>.</a:t>
            </a:r>
            <a:r>
              <a:rPr lang="en-US" sz="1600">
                <a:latin typeface="Consolas" pitchFamily="49" charset="0"/>
              </a:rPr>
              <a:t> </a:t>
            </a:r>
            <a:endParaRPr lang="sr-Cyrl-RS" sz="1600">
              <a:latin typeface="Consolas" pitchFamily="49" charset="0"/>
            </a:endParaRPr>
          </a:p>
          <a:p>
            <a:pPr fontAlgn="base"/>
            <a:r>
              <a:rPr lang="sr-Cyrl-RS" sz="1600">
                <a:latin typeface="Consolas" pitchFamily="49" charset="0"/>
              </a:rPr>
              <a:t>Аналогно, </a:t>
            </a:r>
            <a:r>
              <a:rPr lang="en-US" sz="1600">
                <a:latin typeface="Consolas" pitchFamily="49" charset="0"/>
              </a:rPr>
              <a:t>N – k </a:t>
            </a:r>
            <a:r>
              <a:rPr lang="sr-Cyrl-RS" sz="1600">
                <a:latin typeface="Consolas" pitchFamily="49" charset="0"/>
              </a:rPr>
              <a:t>највећих бројева праве највећи збир </a:t>
            </a:r>
            <a:r>
              <a:rPr lang="en-US" sz="1600">
                <a:latin typeface="Consolas" pitchFamily="49" charset="0"/>
              </a:rPr>
              <a:t>N – k </a:t>
            </a:r>
            <a:r>
              <a:rPr lang="sr-Cyrl-RS" sz="1600">
                <a:latin typeface="Consolas" pitchFamily="49" charset="0"/>
              </a:rPr>
              <a:t>бројева.</a:t>
            </a:r>
          </a:p>
          <a:p>
            <a:pPr fontAlgn="base"/>
            <a:r>
              <a:rPr lang="sr-Cyrl-RS" sz="1600">
                <a:latin typeface="Consolas" pitchFamily="49" charset="0"/>
              </a:rPr>
              <a:t>Шта је решење?</a:t>
            </a:r>
          </a:p>
          <a:p>
            <a:pPr fontAlgn="base"/>
            <a:r>
              <a:rPr lang="en-US" sz="1600">
                <a:latin typeface="Consolas" pitchFamily="49" charset="0"/>
              </a:rPr>
              <a:t>M = max(k, N – k)</a:t>
            </a:r>
            <a:endParaRPr lang="sr-Cyrl-RS" sz="1600">
              <a:latin typeface="Consolas" pitchFamily="49" charset="0"/>
            </a:endParaRPr>
          </a:p>
          <a:p>
            <a:pPr fontAlgn="base"/>
            <a:r>
              <a:rPr lang="sr-Cyrl-RS" sz="1600">
                <a:latin typeface="Consolas" pitchFamily="49" charset="0"/>
              </a:rPr>
              <a:t>Нађи збир </a:t>
            </a:r>
            <a:r>
              <a:rPr lang="en-US" sz="1600">
                <a:latin typeface="Consolas" pitchFamily="49" charset="0"/>
              </a:rPr>
              <a:t>M</a:t>
            </a:r>
            <a:r>
              <a:rPr lang="sr-Cyrl-RS" sz="1600">
                <a:latin typeface="Consolas" pitchFamily="49" charset="0"/>
              </a:rPr>
              <a:t> највећих елемената </a:t>
            </a:r>
            <a:r>
              <a:rPr lang="en-US" sz="1600">
                <a:latin typeface="Consolas" pitchFamily="49" charset="0"/>
              </a:rPr>
              <a:t>(SM)</a:t>
            </a:r>
            <a:r>
              <a:rPr lang="sr-Cyrl-RS" sz="1600">
                <a:latin typeface="Consolas" pitchFamily="49" charset="0"/>
              </a:rPr>
              <a:t>. Решење је </a:t>
            </a:r>
            <a:r>
              <a:rPr lang="en-US" sz="1600">
                <a:latin typeface="Consolas" pitchFamily="49" charset="0"/>
              </a:rPr>
              <a:t>SM</a:t>
            </a:r>
            <a:r>
              <a:rPr lang="sr-Cyrl-RS" sz="1600">
                <a:latin typeface="Consolas" pitchFamily="49" charset="0"/>
              </a:rPr>
              <a:t> - </a:t>
            </a:r>
            <a:r>
              <a:rPr lang="en-US" sz="1600">
                <a:latin typeface="Consolas" pitchFamily="49" charset="0"/>
              </a:rPr>
              <a:t>(S – SM)</a:t>
            </a:r>
            <a:r>
              <a:rPr lang="sr-Cyrl-RS" sz="1600">
                <a:latin typeface="Consolas" pitchFamily="49" charset="0"/>
              </a:rPr>
              <a:t>, </a:t>
            </a:r>
            <a:r>
              <a:rPr lang="en-US" sz="1600">
                <a:latin typeface="Consolas" pitchFamily="49" charset="0"/>
              </a:rPr>
              <a:t>S</a:t>
            </a:r>
            <a:r>
              <a:rPr lang="sr-Cyrl-RS" sz="1600">
                <a:latin typeface="Consolas" pitchFamily="49" charset="0"/>
              </a:rPr>
              <a:t> је укупни збир.</a:t>
            </a:r>
            <a:endParaRPr lang="en-US" sz="160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33350"/>
            <a:ext cx="8610600" cy="1231106"/>
          </a:xfrm>
          <a:prstGeom prst="rect">
            <a:avLst/>
          </a:prstGeom>
        </p:spPr>
        <p:txBody>
          <a:bodyPr wrap="square">
            <a:spAutoFit/>
          </a:bodyPr>
          <a:lstStyle/>
          <a:p>
            <a:pPr algn="ctr" fontAlgn="base"/>
            <a:r>
              <a:rPr lang="sr-Cyrl-RS" sz="2000">
                <a:latin typeface="Consolas" pitchFamily="49" charset="0"/>
              </a:rPr>
              <a:t>18. Најмањи збир производа два низа</a:t>
            </a:r>
            <a:endParaRPr lang="en-US" sz="2000">
              <a:latin typeface="Consolas" pitchFamily="49" charset="0"/>
            </a:endParaRPr>
          </a:p>
          <a:p>
            <a:pPr fontAlgn="base"/>
            <a:r>
              <a:rPr lang="sr-Cyrl-RS">
                <a:latin typeface="Consolas" pitchFamily="49" charset="0"/>
              </a:rPr>
              <a:t>Нађи најмањи збир производа два низа исте величине, уз </a:t>
            </a:r>
            <a:r>
              <a:rPr lang="en-US">
                <a:latin typeface="Consolas" pitchFamily="49" charset="0"/>
              </a:rPr>
              <a:t>k </a:t>
            </a:r>
            <a:r>
              <a:rPr lang="sr-Cyrl-RS">
                <a:latin typeface="Consolas" pitchFamily="49" charset="0"/>
              </a:rPr>
              <a:t>измена на првом низу. У свакој измени, један елеменат првог низа може да се повећа или смањи за</a:t>
            </a:r>
            <a:r>
              <a:rPr lang="en-US">
                <a:latin typeface="Consolas" pitchFamily="49" charset="0"/>
              </a:rPr>
              <a:t> 2.</a:t>
            </a:r>
          </a:p>
        </p:txBody>
      </p:sp>
      <p:sp>
        <p:nvSpPr>
          <p:cNvPr id="68609" name="Rectangle 1"/>
          <p:cNvSpPr>
            <a:spLocks noChangeArrowheads="1"/>
          </p:cNvSpPr>
          <p:nvPr/>
        </p:nvSpPr>
        <p:spPr bwMode="auto">
          <a:xfrm>
            <a:off x="228600" y="1352550"/>
            <a:ext cx="8686800" cy="744413"/>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0" i="0" u="none" strike="noStrike" cap="none" normalizeH="0" baseline="0">
                <a:ln>
                  <a:noFill/>
                </a:ln>
                <a:solidFill>
                  <a:schemeClr val="tx1"/>
                </a:solidFill>
                <a:effectLst/>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a[] = {1, 2, -3} b[] = {-2, 3, -5} k = 5 </a:t>
            </a:r>
            <a:r>
              <a:rPr kumimoji="0" lang="sr-Cyrl-RS" sz="1100" b="0" i="0" u="none" strike="noStrike" cap="none" normalizeH="0" baseline="0">
                <a:ln>
                  <a:noFill/>
                </a:ln>
                <a:solidFill>
                  <a:schemeClr val="tx1"/>
                </a:solidFill>
                <a:effectLst/>
                <a:latin typeface="Consolas" pitchFamily="49" charset="0"/>
                <a:cs typeface="Arial" pitchFamily="34" charset="0"/>
              </a:rPr>
              <a:t>Излаз</a:t>
            </a:r>
            <a:r>
              <a:rPr kumimoji="0" lang="en-US" sz="1100" b="0" i="0" u="none" strike="noStrike" cap="none" normalizeH="0" baseline="0">
                <a:ln>
                  <a:noFill/>
                </a:ln>
                <a:solidFill>
                  <a:schemeClr val="tx1"/>
                </a:solidFill>
                <a:effectLst/>
                <a:latin typeface="Consolas" pitchFamily="49" charset="0"/>
                <a:cs typeface="Arial" pitchFamily="34" charset="0"/>
              </a:rPr>
              <a:t>: -31</a:t>
            </a:r>
            <a:r>
              <a:rPr kumimoji="0" lang="sr-Cyrl-RS" sz="1100" b="0" i="0" u="none" strike="noStrike" cap="none" normalizeH="0" baseline="0">
                <a:ln>
                  <a:noFill/>
                </a:ln>
                <a:solidFill>
                  <a:schemeClr val="tx1"/>
                </a:solidFill>
                <a:effectLst/>
                <a:latin typeface="Consolas" pitchFamily="49" charset="0"/>
                <a:cs typeface="Arial" pitchFamily="34" charset="0"/>
              </a:rPr>
              <a:t>,</a:t>
            </a:r>
            <a:r>
              <a:rPr kumimoji="0" lang="en-US" sz="1100" b="0" i="0" u="none" strike="noStrike" cap="none" normalizeH="0" baseline="0">
                <a:ln>
                  <a:noFill/>
                </a:ln>
                <a:solidFill>
                  <a:schemeClr val="tx1"/>
                </a:solidFill>
                <a:effectLst/>
                <a:latin typeface="Consolas" pitchFamily="49" charset="0"/>
                <a:cs typeface="Arial" pitchFamily="34" charset="0"/>
              </a:rPr>
              <a:t> n = 3</a:t>
            </a:r>
            <a:r>
              <a:rPr kumimoji="0" lang="sr-Cyrl-RS" sz="1100" b="0" i="0" u="none" strike="noStrike" cap="none" normalizeH="0" baseline="0">
                <a:ln>
                  <a:noFill/>
                </a:ln>
                <a:solidFill>
                  <a:schemeClr val="tx1"/>
                </a:solidFill>
                <a:effectLst/>
                <a:latin typeface="Consolas" pitchFamily="49" charset="0"/>
                <a:cs typeface="Arial" pitchFamily="34" charset="0"/>
              </a:rPr>
              <a:t>,</a:t>
            </a:r>
            <a:r>
              <a:rPr kumimoji="0" lang="sr-Cyrl-RS" sz="1100" b="0" i="0" u="none" strike="noStrike" cap="none" normalizeH="0">
                <a:ln>
                  <a:noFill/>
                </a:ln>
                <a:solidFill>
                  <a:schemeClr val="tx1"/>
                </a:solidFill>
                <a:effectLst/>
                <a:latin typeface="Consolas" pitchFamily="49" charset="0"/>
                <a:cs typeface="Arial" pitchFamily="34" charset="0"/>
              </a:rPr>
              <a:t> </a:t>
            </a:r>
            <a:r>
              <a:rPr kumimoji="0" lang="en-US" sz="1100" b="0" i="0" u="none" strike="noStrike" cap="none" normalizeH="0" baseline="0">
                <a:ln>
                  <a:noFill/>
                </a:ln>
                <a:solidFill>
                  <a:schemeClr val="tx1"/>
                </a:solidFill>
                <a:effectLst/>
                <a:latin typeface="Consolas" pitchFamily="49" charset="0"/>
                <a:cs typeface="Arial" pitchFamily="34" charset="0"/>
              </a:rPr>
              <a:t>k = 5. </a:t>
            </a:r>
            <a:r>
              <a:rPr kumimoji="0" lang="sr-Cyrl-RS" sz="1100" b="0" i="0" u="none" strike="noStrike" cap="none" normalizeH="0" baseline="0">
                <a:ln>
                  <a:noFill/>
                </a:ln>
                <a:solidFill>
                  <a:schemeClr val="tx1"/>
                </a:solidFill>
                <a:effectLst/>
                <a:latin typeface="Consolas" pitchFamily="49" charset="0"/>
                <a:cs typeface="Arial" pitchFamily="34" charset="0"/>
              </a:rPr>
              <a:t>Мења се </a:t>
            </a:r>
            <a:r>
              <a:rPr kumimoji="0" lang="en-US" sz="1100" b="0" i="0" u="none" strike="noStrike" cap="none" normalizeH="0" baseline="0">
                <a:ln>
                  <a:noFill/>
                </a:ln>
                <a:solidFill>
                  <a:schemeClr val="tx1"/>
                </a:solidFill>
                <a:effectLst/>
                <a:latin typeface="Consolas" pitchFamily="49" charset="0"/>
                <a:cs typeface="Arial" pitchFamily="34" charset="0"/>
              </a:rPr>
              <a:t>a[2], </a:t>
            </a:r>
            <a:r>
              <a:rPr kumimoji="0" lang="sr-Cyrl-RS" sz="1100" b="0" i="0" u="none" strike="noStrike" cap="none" normalizeH="0" baseline="0">
                <a:ln>
                  <a:noFill/>
                </a:ln>
                <a:solidFill>
                  <a:schemeClr val="tx1"/>
                </a:solidFill>
                <a:effectLst/>
                <a:latin typeface="Consolas" pitchFamily="49" charset="0"/>
                <a:cs typeface="Arial" pitchFamily="34" charset="0"/>
              </a:rPr>
              <a:t>са </a:t>
            </a:r>
            <a:r>
              <a:rPr kumimoji="0" lang="en-US" sz="1100" b="0" i="0" u="none" strike="noStrike" cap="none" normalizeH="0" baseline="0">
                <a:ln>
                  <a:noFill/>
                </a:ln>
                <a:solidFill>
                  <a:schemeClr val="tx1"/>
                </a:solidFill>
                <a:effectLst/>
                <a:latin typeface="Consolas" pitchFamily="49" charset="0"/>
                <a:cs typeface="Arial" pitchFamily="34" charset="0"/>
              </a:rPr>
              <a:t>-3 </a:t>
            </a:r>
            <a:r>
              <a:rPr kumimoji="0" lang="sr-Cyrl-RS" sz="1100" b="0" i="0" u="none" strike="noStrike" cap="none" normalizeH="0" baseline="0">
                <a:ln>
                  <a:noFill/>
                </a:ln>
                <a:solidFill>
                  <a:schemeClr val="tx1"/>
                </a:solidFill>
                <a:effectLst/>
                <a:latin typeface="Consolas" pitchFamily="49" charset="0"/>
                <a:cs typeface="Arial" pitchFamily="34" charset="0"/>
              </a:rPr>
              <a:t>на 7 ( 5 повећања за 2)</a:t>
            </a:r>
            <a:r>
              <a:rPr kumimoji="0" lang="en-US" sz="1100" b="0" i="0" u="none" strike="noStrike" cap="none" normalizeH="0" baseline="0">
                <a:ln>
                  <a:noFill/>
                </a:ln>
                <a:solidFill>
                  <a:schemeClr val="tx1"/>
                </a:solidFill>
                <a:effectLst/>
                <a:latin typeface="Consolas" pitchFamily="49" charset="0"/>
                <a:cs typeface="Arial" pitchFamily="34" charset="0"/>
              </a:rPr>
              <a:t>. </a:t>
            </a:r>
            <a:r>
              <a:rPr kumimoji="0" lang="sr-Cyrl-RS" sz="1100" b="0" i="0" u="none" strike="noStrike" cap="none" normalizeH="0" baseline="0">
                <a:ln>
                  <a:noFill/>
                </a:ln>
                <a:solidFill>
                  <a:schemeClr val="tx1"/>
                </a:solidFill>
                <a:effectLst/>
                <a:latin typeface="Consolas" pitchFamily="49" charset="0"/>
                <a:cs typeface="Arial" pitchFamily="34" charset="0"/>
              </a:rPr>
              <a:t>Збир је</a:t>
            </a:r>
            <a:r>
              <a:rPr kumimoji="0" lang="en-US" sz="1100" b="0" i="0" u="none" strike="noStrike" cap="none" normalizeH="0" baseline="0">
                <a:ln>
                  <a:noFill/>
                </a:ln>
                <a:solidFill>
                  <a:schemeClr val="tx1"/>
                </a:solidFill>
                <a:effectLst/>
                <a:latin typeface="Consolas" pitchFamily="49" charset="0"/>
                <a:cs typeface="Arial" pitchFamily="34" charset="0"/>
              </a:rPr>
              <a:t> 1 * -2 + 2 * 3 + 7 * -5 </a:t>
            </a:r>
            <a:r>
              <a:rPr kumimoji="0" lang="sr-Cyrl-RS" sz="1100" b="0" i="0" u="none" strike="noStrike" cap="none" normalizeH="0" baseline="0">
                <a:ln>
                  <a:noFill/>
                </a:ln>
                <a:solidFill>
                  <a:schemeClr val="tx1"/>
                </a:solidFill>
                <a:effectLst/>
                <a:latin typeface="Consolas" pitchFamily="49" charset="0"/>
                <a:cs typeface="Arial" pitchFamily="34" charset="0"/>
              </a:rPr>
              <a:t>= </a:t>
            </a:r>
            <a:r>
              <a:rPr kumimoji="0" lang="en-US" sz="1100" b="0" i="0" u="none" strike="noStrike" cap="none" normalizeH="0" baseline="0">
                <a:ln>
                  <a:noFill/>
                </a:ln>
                <a:solidFill>
                  <a:schemeClr val="tx1"/>
                </a:solidFill>
                <a:effectLst/>
                <a:latin typeface="Consolas" pitchFamily="49" charset="0"/>
                <a:cs typeface="Arial" pitchFamily="34" charset="0"/>
              </a:rPr>
              <a:t>-2 + 6 – 35</a:t>
            </a:r>
            <a:r>
              <a:rPr kumimoji="0" lang="sr-Cyrl-RS" sz="1100" b="0" i="0" u="none" strike="noStrike" cap="none" normalizeH="0" baseline="0">
                <a:ln>
                  <a:noFill/>
                </a:ln>
                <a:solidFill>
                  <a:schemeClr val="tx1"/>
                </a:solidFill>
                <a:effectLst/>
                <a:latin typeface="Consolas" pitchFamily="49" charset="0"/>
                <a:cs typeface="Arial" pitchFamily="34" charset="0"/>
              </a:rPr>
              <a:t> =</a:t>
            </a:r>
            <a:r>
              <a:rPr kumimoji="0" lang="en-US" sz="1100" b="0" i="0" u="none" strike="noStrike" cap="none" normalizeH="0" baseline="0">
                <a:ln>
                  <a:noFill/>
                </a:ln>
                <a:solidFill>
                  <a:schemeClr val="tx1"/>
                </a:solidFill>
                <a:effectLst/>
                <a:latin typeface="Consolas" pitchFamily="49" charset="0"/>
                <a:cs typeface="Arial" pitchFamily="34" charset="0"/>
              </a:rPr>
              <a:t> -31 (</a:t>
            </a:r>
            <a:r>
              <a:rPr kumimoji="0" lang="sr-Cyrl-RS" sz="1100" b="0" i="0" u="none" strike="noStrike" cap="none" normalizeH="0" baseline="0">
                <a:ln>
                  <a:noFill/>
                </a:ln>
                <a:solidFill>
                  <a:schemeClr val="tx1"/>
                </a:solidFill>
                <a:effectLst/>
                <a:latin typeface="Consolas" pitchFamily="49" charset="0"/>
                <a:cs typeface="Arial" pitchFamily="34" charset="0"/>
              </a:rPr>
              <a:t>најмањи збир преизвода у овом случају</a:t>
            </a:r>
            <a:r>
              <a:rPr kumimoji="0" lang="en-US" sz="1100" b="0" i="0" u="none" strike="noStrike" cap="none" normalizeH="0" baseline="0">
                <a:ln>
                  <a:noFill/>
                </a:ln>
                <a:solidFill>
                  <a:schemeClr val="tx1"/>
                </a:solidFill>
                <a:effectLst/>
                <a:latin typeface="Consolas" pitchFamily="49" charset="0"/>
                <a:cs typeface="Arial" pitchFamily="34" charset="0"/>
              </a:rPr>
              <a:t>) </a:t>
            </a:r>
            <a:endParaRPr kumimoji="0" lang="sr-Cyrl-RS" sz="1100" b="0" i="0" u="none" strike="noStrike" cap="none" normalizeH="0" baseline="0">
              <a:ln>
                <a:noFill/>
              </a:ln>
              <a:solidFill>
                <a:schemeClr val="tx1"/>
              </a:solidFill>
              <a:effectLst/>
              <a:latin typeface="Consolas" pitchFamily="49" charset="0"/>
              <a:cs typeface="Arial" pitchFamily="34" charset="0"/>
            </a:endParaRPr>
          </a:p>
          <a:p>
            <a:pPr lvl="0" fontAlgn="base">
              <a:spcBef>
                <a:spcPct val="0"/>
              </a:spcBef>
              <a:spcAft>
                <a:spcPct val="0"/>
              </a:spcAft>
            </a:pPr>
            <a:r>
              <a:rPr kumimoji="0" lang="sr-Cyrl-RS" sz="1100" b="0" i="0" u="none" strike="noStrike" cap="none" normalizeH="0" baseline="0">
                <a:ln>
                  <a:noFill/>
                </a:ln>
                <a:solidFill>
                  <a:schemeClr val="tx1"/>
                </a:solidFill>
                <a:effectLst/>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a[] = {2, 3, 4, 5, 4} b[] = {3, 4, 2, 3, 2} </a:t>
            </a:r>
            <a:r>
              <a:rPr kumimoji="0" lang="sr-Cyrl-RS" sz="1100" b="0" i="0" u="none" strike="noStrike" cap="none" normalizeH="0" baseline="0">
                <a:ln>
                  <a:noFill/>
                </a:ln>
                <a:solidFill>
                  <a:schemeClr val="tx1"/>
                </a:solidFill>
                <a:effectLst/>
                <a:latin typeface="Consolas" pitchFamily="49" charset="0"/>
                <a:cs typeface="Arial" pitchFamily="34" charset="0"/>
              </a:rPr>
              <a:t>Излаз</a:t>
            </a:r>
            <a:r>
              <a:rPr kumimoji="0" lang="en-US" sz="1100" b="0" i="0" u="none" strike="noStrike" cap="none" normalizeH="0" baseline="0">
                <a:ln>
                  <a:noFill/>
                </a:ln>
                <a:solidFill>
                  <a:schemeClr val="tx1"/>
                </a:solidFill>
                <a:effectLst/>
                <a:latin typeface="Consolas" pitchFamily="49" charset="0"/>
                <a:cs typeface="Arial" pitchFamily="34" charset="0"/>
              </a:rPr>
              <a:t>: 25</a:t>
            </a:r>
            <a:r>
              <a:rPr lang="sr-Cyrl-RS" sz="1100">
                <a:latin typeface="Consolas" pitchFamily="49" charset="0"/>
                <a:cs typeface="Arial" pitchFamily="34" charset="0"/>
              </a:rPr>
              <a:t>,</a:t>
            </a:r>
            <a:r>
              <a:rPr lang="en-US" sz="1100">
                <a:latin typeface="Consolas" pitchFamily="49" charset="0"/>
                <a:cs typeface="Arial" pitchFamily="34" charset="0"/>
              </a:rPr>
              <a:t> n = </a:t>
            </a:r>
            <a:r>
              <a:rPr lang="sr-Cyrl-RS" sz="1100">
                <a:latin typeface="Consolas" pitchFamily="49" charset="0"/>
                <a:cs typeface="Arial" pitchFamily="34" charset="0"/>
              </a:rPr>
              <a:t>5, </a:t>
            </a:r>
            <a:r>
              <a:rPr lang="en-US" sz="1100">
                <a:latin typeface="Consolas" pitchFamily="49" charset="0"/>
                <a:cs typeface="Arial" pitchFamily="34" charset="0"/>
              </a:rPr>
              <a:t>k = </a:t>
            </a:r>
            <a:r>
              <a:rPr lang="sr-Cyrl-RS" sz="1100">
                <a:latin typeface="Consolas" pitchFamily="49" charset="0"/>
                <a:cs typeface="Arial" pitchFamily="34" charset="0"/>
              </a:rPr>
              <a:t>3. Мења се </a:t>
            </a:r>
            <a:r>
              <a:rPr kumimoji="0" lang="en-US" sz="1100" b="0" i="0" u="none" strike="noStrike" cap="none" normalizeH="0" baseline="0">
                <a:ln>
                  <a:noFill/>
                </a:ln>
                <a:solidFill>
                  <a:schemeClr val="tx1"/>
                </a:solidFill>
                <a:effectLst/>
                <a:latin typeface="Consolas" pitchFamily="49" charset="0"/>
                <a:cs typeface="Arial" pitchFamily="34" charset="0"/>
              </a:rPr>
              <a:t>a[1], </a:t>
            </a:r>
            <a:r>
              <a:rPr kumimoji="0" lang="sr-Cyrl-RS" sz="1100" b="0" i="0" u="none" strike="noStrike" cap="none" normalizeH="0" baseline="0">
                <a:ln>
                  <a:noFill/>
                </a:ln>
                <a:solidFill>
                  <a:schemeClr val="tx1"/>
                </a:solidFill>
                <a:effectLst/>
                <a:latin typeface="Consolas" pitchFamily="49" charset="0"/>
                <a:cs typeface="Arial" pitchFamily="34" charset="0"/>
              </a:rPr>
              <a:t>са </a:t>
            </a:r>
            <a:r>
              <a:rPr kumimoji="0" lang="en-US" sz="1100" b="0" i="0" u="none" strike="noStrike" cap="none" normalizeH="0" baseline="0">
                <a:ln>
                  <a:noFill/>
                </a:ln>
                <a:solidFill>
                  <a:schemeClr val="tx1"/>
                </a:solidFill>
                <a:effectLst/>
                <a:latin typeface="Consolas" pitchFamily="49" charset="0"/>
                <a:cs typeface="Arial" pitchFamily="34" charset="0"/>
              </a:rPr>
              <a:t>3 </a:t>
            </a:r>
            <a:r>
              <a:rPr kumimoji="0" lang="sr-Cyrl-RS" sz="1100" b="0" i="0" u="none" strike="noStrike" cap="none" normalizeH="0" baseline="0">
                <a:ln>
                  <a:noFill/>
                </a:ln>
                <a:solidFill>
                  <a:schemeClr val="tx1"/>
                </a:solidFill>
                <a:effectLst/>
                <a:latin typeface="Consolas" pitchFamily="49" charset="0"/>
                <a:cs typeface="Arial" pitchFamily="34" charset="0"/>
              </a:rPr>
              <a:t>на -3</a:t>
            </a:r>
            <a:r>
              <a:rPr kumimoji="0" lang="en-US" sz="1100" b="0" i="0" u="none" strike="noStrike" cap="none" normalizeH="0" baseline="0">
                <a:ln>
                  <a:noFill/>
                </a:ln>
                <a:solidFill>
                  <a:schemeClr val="tx1"/>
                </a:solidFill>
                <a:effectLst/>
                <a:latin typeface="Consolas" pitchFamily="49" charset="0"/>
                <a:cs typeface="Arial" pitchFamily="34" charset="0"/>
              </a:rPr>
              <a:t> (</a:t>
            </a:r>
            <a:r>
              <a:rPr kumimoji="0" lang="sr-Cyrl-RS" sz="1100" b="0" i="0" u="none" strike="noStrike" cap="none" normalizeH="0" baseline="0">
                <a:ln>
                  <a:noFill/>
                </a:ln>
                <a:solidFill>
                  <a:schemeClr val="tx1"/>
                </a:solidFill>
                <a:effectLst/>
                <a:latin typeface="Consolas" pitchFamily="49" charset="0"/>
                <a:cs typeface="Arial" pitchFamily="34" charset="0"/>
              </a:rPr>
              <a:t> </a:t>
            </a:r>
            <a:r>
              <a:rPr kumimoji="0" lang="en-US" sz="1100" b="0" i="0" u="none" strike="noStrike" cap="none" normalizeH="0" baseline="0">
                <a:ln>
                  <a:noFill/>
                </a:ln>
                <a:solidFill>
                  <a:schemeClr val="tx1"/>
                </a:solidFill>
                <a:effectLst/>
                <a:latin typeface="Consolas" pitchFamily="49" charset="0"/>
                <a:cs typeface="Arial" pitchFamily="34" charset="0"/>
              </a:rPr>
              <a:t>3</a:t>
            </a:r>
            <a:r>
              <a:rPr kumimoji="0" lang="sr-Cyrl-RS" sz="1100" b="0" i="0" u="none" strike="noStrike" cap="none" normalizeH="0" baseline="0">
                <a:ln>
                  <a:noFill/>
                </a:ln>
                <a:solidFill>
                  <a:schemeClr val="tx1"/>
                </a:solidFill>
                <a:effectLst/>
                <a:latin typeface="Consolas" pitchFamily="49" charset="0"/>
                <a:cs typeface="Arial" pitchFamily="34" charset="0"/>
              </a:rPr>
              <a:t> смањења за 2)</a:t>
            </a:r>
            <a:r>
              <a:rPr kumimoji="0" lang="en-US" sz="1100" b="0" i="0" u="none" strike="noStrike" cap="none" normalizeH="0" baseline="0">
                <a:ln>
                  <a:noFill/>
                </a:ln>
                <a:solidFill>
                  <a:schemeClr val="tx1"/>
                </a:solidFill>
                <a:effectLst/>
                <a:latin typeface="Consolas" pitchFamily="49" charset="0"/>
                <a:cs typeface="Arial" pitchFamily="34" charset="0"/>
              </a:rPr>
              <a:t>. </a:t>
            </a:r>
            <a:r>
              <a:rPr kumimoji="0" lang="sr-Cyrl-RS" sz="1100" b="0" i="0" u="none" strike="noStrike" cap="none" normalizeH="0" baseline="0">
                <a:ln>
                  <a:noFill/>
                </a:ln>
                <a:solidFill>
                  <a:schemeClr val="tx1"/>
                </a:solidFill>
                <a:effectLst/>
                <a:latin typeface="Consolas" pitchFamily="49" charset="0"/>
                <a:cs typeface="Arial" pitchFamily="34" charset="0"/>
              </a:rPr>
              <a:t>Збир је </a:t>
            </a:r>
            <a:r>
              <a:rPr kumimoji="0" lang="en-US" sz="1100" b="0" i="0" u="none" strike="noStrike" cap="none" normalizeH="0" baseline="0">
                <a:ln>
                  <a:noFill/>
                </a:ln>
                <a:solidFill>
                  <a:schemeClr val="tx1"/>
                </a:solidFill>
                <a:effectLst/>
                <a:latin typeface="Consolas" pitchFamily="49" charset="0"/>
                <a:cs typeface="Arial" pitchFamily="34" charset="0"/>
              </a:rPr>
              <a:t>2 * 3 + -3 * 4 + 4 * 2 + 5 * 3 + 4 * 2 </a:t>
            </a:r>
            <a:r>
              <a:rPr kumimoji="0" lang="sr-Cyrl-RS" sz="1100" b="0" i="0" u="none" strike="noStrike" cap="none" normalizeH="0" baseline="0">
                <a:ln>
                  <a:noFill/>
                </a:ln>
                <a:solidFill>
                  <a:schemeClr val="tx1"/>
                </a:solidFill>
                <a:effectLst/>
                <a:latin typeface="Consolas" pitchFamily="49" charset="0"/>
                <a:cs typeface="Arial" pitchFamily="34" charset="0"/>
              </a:rPr>
              <a:t>= </a:t>
            </a:r>
            <a:r>
              <a:rPr kumimoji="0" lang="en-US" sz="1100" b="0" i="0" u="none" strike="noStrike" cap="none" normalizeH="0" baseline="0">
                <a:ln>
                  <a:noFill/>
                </a:ln>
                <a:solidFill>
                  <a:schemeClr val="tx1"/>
                </a:solidFill>
                <a:effectLst/>
                <a:latin typeface="Consolas" pitchFamily="49" charset="0"/>
                <a:cs typeface="Arial" pitchFamily="34" charset="0"/>
              </a:rPr>
              <a:t>6 – 12 + 8 + 15 + 8 </a:t>
            </a:r>
            <a:r>
              <a:rPr kumimoji="0" lang="sr-Cyrl-RS" sz="1100" b="0" i="0" u="none" strike="noStrike" cap="none" normalizeH="0" baseline="0">
                <a:ln>
                  <a:noFill/>
                </a:ln>
                <a:solidFill>
                  <a:schemeClr val="tx1"/>
                </a:solidFill>
                <a:effectLst/>
                <a:latin typeface="Consolas" pitchFamily="49" charset="0"/>
                <a:cs typeface="Arial" pitchFamily="34" charset="0"/>
              </a:rPr>
              <a:t>= </a:t>
            </a:r>
            <a:r>
              <a:rPr kumimoji="0" lang="en-US" sz="1100" b="0" i="0" u="none" strike="noStrike" cap="none" normalizeH="0" baseline="0">
                <a:ln>
                  <a:noFill/>
                </a:ln>
                <a:solidFill>
                  <a:schemeClr val="tx1"/>
                </a:solidFill>
                <a:effectLst/>
                <a:latin typeface="Consolas" pitchFamily="49" charset="0"/>
                <a:cs typeface="Arial" pitchFamily="34" charset="0"/>
              </a:rPr>
              <a:t>25</a:t>
            </a:r>
            <a:endParaRPr kumimoji="0" lang="en-US" sz="18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762000" y="2724150"/>
            <a:ext cx="7086600" cy="923330"/>
          </a:xfrm>
          <a:prstGeom prst="rect">
            <a:avLst/>
          </a:prstGeom>
        </p:spPr>
        <p:txBody>
          <a:bodyPr wrap="square">
            <a:spAutoFit/>
          </a:bodyPr>
          <a:lstStyle/>
          <a:p>
            <a:r>
              <a:rPr lang="sr-Cyrl-RS">
                <a:latin typeface="Consolas" pitchFamily="49" charset="0"/>
              </a:rPr>
              <a:t>Прво се нађе збир производа.</a:t>
            </a:r>
          </a:p>
          <a:p>
            <a:r>
              <a:rPr lang="en-US">
                <a:latin typeface="Consolas" pitchFamily="49" charset="0"/>
              </a:rPr>
              <a:t>2*k </a:t>
            </a:r>
            <a:r>
              <a:rPr lang="sr-Cyrl-RS">
                <a:latin typeface="Consolas" pitchFamily="49" charset="0"/>
              </a:rPr>
              <a:t>измена на једном елементу доводи до најмањег збира. На ком?</a:t>
            </a:r>
            <a:endParaRPr lang="en-US">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85750"/>
            <a:ext cx="8305800" cy="1569660"/>
          </a:xfrm>
          <a:prstGeom prst="rect">
            <a:avLst/>
          </a:prstGeom>
        </p:spPr>
        <p:txBody>
          <a:bodyPr wrap="square">
            <a:spAutoFit/>
          </a:bodyPr>
          <a:lstStyle/>
          <a:p>
            <a:pPr algn="ctr" fontAlgn="base"/>
            <a:r>
              <a:rPr lang="sr-Cyrl-CS" sz="2400">
                <a:latin typeface="Consolas" pitchFamily="49" charset="0"/>
              </a:rPr>
              <a:t>19. Најмањи збир бирањем пара из низа</a:t>
            </a:r>
            <a:endParaRPr lang="en-US" sz="2400">
              <a:latin typeface="Consolas" pitchFamily="49" charset="0"/>
            </a:endParaRPr>
          </a:p>
          <a:p>
            <a:pPr fontAlgn="base"/>
            <a:r>
              <a:rPr lang="sr-Cyrl-CS">
                <a:latin typeface="Consolas" pitchFamily="49" charset="0"/>
              </a:rPr>
              <a:t>Дат  је низ а</a:t>
            </a:r>
            <a:r>
              <a:rPr lang="en-US">
                <a:latin typeface="Consolas" pitchFamily="49" charset="0"/>
              </a:rPr>
              <a:t>[] </a:t>
            </a:r>
            <a:r>
              <a:rPr lang="sr-Cyrl-CS">
                <a:latin typeface="Consolas" pitchFamily="49" charset="0"/>
              </a:rPr>
              <a:t>од </a:t>
            </a:r>
            <a:r>
              <a:rPr lang="en-US">
                <a:latin typeface="Consolas" pitchFamily="49" charset="0"/>
              </a:rPr>
              <a:t>n</a:t>
            </a:r>
            <a:r>
              <a:rPr lang="sr-Cyrl-CS">
                <a:latin typeface="Consolas" pitchFamily="49" charset="0"/>
              </a:rPr>
              <a:t> елемената. Изабери два суседна елемента, избаци већи, мањи убаци у низ </a:t>
            </a:r>
            <a:r>
              <a:rPr lang="sr-Latn-RS">
                <a:latin typeface="Consolas" pitchFamily="49" charset="0"/>
              </a:rPr>
              <a:t>b</a:t>
            </a:r>
            <a:r>
              <a:rPr lang="en-US">
                <a:latin typeface="Consolas" pitchFamily="49" charset="0"/>
              </a:rPr>
              <a:t>[]. </a:t>
            </a:r>
            <a:r>
              <a:rPr lang="sr-Cyrl-RS">
                <a:latin typeface="Consolas" pitchFamily="49" charset="0"/>
              </a:rPr>
              <a:t>Операција се понавља све док у низ а</a:t>
            </a:r>
            <a:r>
              <a:rPr lang="en-US">
                <a:latin typeface="Consolas" pitchFamily="49" charset="0"/>
              </a:rPr>
              <a:t>[]</a:t>
            </a:r>
            <a:r>
              <a:rPr lang="sr-Cyrl-RS">
                <a:latin typeface="Consolas" pitchFamily="49" charset="0"/>
              </a:rPr>
              <a:t> не остане само један елемент. Задатак је да низ </a:t>
            </a:r>
            <a:r>
              <a:rPr lang="sr-Latn-RS">
                <a:latin typeface="Consolas" pitchFamily="49" charset="0"/>
              </a:rPr>
              <a:t>b</a:t>
            </a:r>
            <a:r>
              <a:rPr lang="en-US">
                <a:latin typeface="Consolas" pitchFamily="49" charset="0"/>
              </a:rPr>
              <a:t>[]</a:t>
            </a:r>
            <a:r>
              <a:rPr lang="sr-Cyrl-RS">
                <a:latin typeface="Consolas" pitchFamily="49" charset="0"/>
              </a:rPr>
              <a:t> има најмањи збир елемената. Испиши тај збир.</a:t>
            </a:r>
            <a:endParaRPr lang="en-US">
              <a:latin typeface="Consolas" pitchFamily="49" charset="0"/>
            </a:endParaRPr>
          </a:p>
        </p:txBody>
      </p:sp>
      <p:sp>
        <p:nvSpPr>
          <p:cNvPr id="69633" name="Rectangle 1"/>
          <p:cNvSpPr>
            <a:spLocks noChangeArrowheads="1"/>
          </p:cNvSpPr>
          <p:nvPr/>
        </p:nvSpPr>
        <p:spPr bwMode="auto">
          <a:xfrm>
            <a:off x="1676400" y="2114550"/>
            <a:ext cx="3429000" cy="498192"/>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sr-Cyrl-RS" sz="1400">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RS" sz="1400" b="0" i="0" u="none" strike="noStrike" cap="none" normalizeH="0" baseline="0">
                <a:ln>
                  <a:noFill/>
                </a:ln>
                <a:solidFill>
                  <a:schemeClr val="tx1"/>
                </a:solidFill>
                <a:effectLst/>
                <a:latin typeface="Consolas" pitchFamily="49" charset="0"/>
                <a:cs typeface="Arial" pitchFamily="34" charset="0"/>
              </a:rPr>
              <a:t>а</a:t>
            </a:r>
            <a:r>
              <a:rPr kumimoji="0" lang="en-US" sz="1400" b="0" i="0" u="none" strike="noStrike" cap="none" normalizeH="0" baseline="0">
                <a:ln>
                  <a:noFill/>
                </a:ln>
                <a:solidFill>
                  <a:schemeClr val="tx1"/>
                </a:solidFill>
                <a:effectLst/>
                <a:latin typeface="Consolas" pitchFamily="49" charset="0"/>
                <a:cs typeface="Arial" pitchFamily="34" charset="0"/>
              </a:rPr>
              <a:t>[] = {3, 4}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3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0" i="0" u="none" strike="noStrike" cap="none" normalizeH="0" baseline="0">
                <a:ln>
                  <a:noFill/>
                </a:ln>
                <a:solidFill>
                  <a:schemeClr val="tx1"/>
                </a:solidFill>
                <a:effectLst/>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RS" sz="1400" b="0" i="0" u="none" strike="noStrike" cap="none" normalizeH="0" baseline="0">
                <a:ln>
                  <a:noFill/>
                </a:ln>
                <a:solidFill>
                  <a:schemeClr val="tx1"/>
                </a:solidFill>
                <a:effectLst/>
                <a:latin typeface="Consolas" pitchFamily="49" charset="0"/>
                <a:cs typeface="Arial" pitchFamily="34" charset="0"/>
              </a:rPr>
              <a:t>а</a:t>
            </a:r>
            <a:r>
              <a:rPr kumimoji="0" lang="en-US" sz="1400" b="0" i="0" u="none" strike="noStrike" cap="none" normalizeH="0" baseline="0">
                <a:ln>
                  <a:noFill/>
                </a:ln>
                <a:solidFill>
                  <a:schemeClr val="tx1"/>
                </a:solidFill>
                <a:effectLst/>
                <a:latin typeface="Consolas" pitchFamily="49" charset="0"/>
                <a:cs typeface="Arial" pitchFamily="34" charset="0"/>
              </a:rPr>
              <a:t>[] = {2, 4, 1, 3}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3</a:t>
            </a:r>
            <a:r>
              <a:rPr kumimoji="0" lang="en-US" sz="1000" b="0" i="0" u="none" strike="noStrike" cap="none" normalizeH="0" baseline="0">
                <a:ln>
                  <a:noFill/>
                </a:ln>
                <a:solidFill>
                  <a:schemeClr val="tx1"/>
                </a:solidFill>
                <a:effectLst/>
                <a:latin typeface="Consolas" pitchFamily="49" charset="0"/>
                <a:cs typeface="Arial" pitchFamily="34" charset="0"/>
              </a:rPr>
              <a:t> </a:t>
            </a:r>
            <a:endParaRPr kumimoji="0" lang="en-US" sz="24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304800" y="3028950"/>
            <a:ext cx="8534400" cy="1477328"/>
          </a:xfrm>
          <a:prstGeom prst="rect">
            <a:avLst/>
          </a:prstGeom>
        </p:spPr>
        <p:txBody>
          <a:bodyPr wrap="square">
            <a:spAutoFit/>
          </a:bodyPr>
          <a:lstStyle/>
          <a:p>
            <a:r>
              <a:rPr lang="sr-Cyrl-RS">
                <a:latin typeface="Consolas" pitchFamily="49" charset="0"/>
              </a:rPr>
              <a:t>Нађи најмањи елеменат из а</a:t>
            </a:r>
            <a:r>
              <a:rPr lang="en-US">
                <a:latin typeface="Consolas" pitchFamily="49" charset="0"/>
              </a:rPr>
              <a:t>[], </a:t>
            </a:r>
            <a:r>
              <a:rPr lang="sr-Cyrl-RS">
                <a:latin typeface="Consolas" pitchFamily="49" charset="0"/>
              </a:rPr>
              <a:t>обриши му суседни а најмањи убаци у </a:t>
            </a:r>
            <a:r>
              <a:rPr lang="sr-Latn-RS">
                <a:latin typeface="Consolas" pitchFamily="49" charset="0"/>
              </a:rPr>
              <a:t>b</a:t>
            </a:r>
            <a:r>
              <a:rPr lang="en-US">
                <a:latin typeface="Consolas" pitchFamily="49" charset="0"/>
              </a:rPr>
              <a:t>[]. </a:t>
            </a:r>
            <a:r>
              <a:rPr lang="sr-Cyrl-RS">
                <a:latin typeface="Consolas" pitchFamily="49" charset="0"/>
              </a:rPr>
              <a:t>Понови за исти најмањи и избаци било који суседни. После </a:t>
            </a:r>
            <a:r>
              <a:rPr lang="en-US">
                <a:latin typeface="Consolas" pitchFamily="49" charset="0"/>
              </a:rPr>
              <a:t>n-1 </a:t>
            </a:r>
            <a:r>
              <a:rPr lang="sr-Cyrl-RS">
                <a:latin typeface="Consolas" pitchFamily="49" charset="0"/>
              </a:rPr>
              <a:t>операција сви елементи низа </a:t>
            </a:r>
            <a:r>
              <a:rPr lang="en-US">
                <a:latin typeface="Consolas" pitchFamily="49" charset="0"/>
              </a:rPr>
              <a:t>a[]</a:t>
            </a:r>
            <a:r>
              <a:rPr lang="sr-Cyrl-RS">
                <a:latin typeface="Consolas" pitchFamily="49" charset="0"/>
              </a:rPr>
              <a:t> су избрисани, сем најмањег, док низ </a:t>
            </a:r>
            <a:r>
              <a:rPr lang="sr-Latn-RS">
                <a:latin typeface="Consolas" pitchFamily="49" charset="0"/>
              </a:rPr>
              <a:t>b</a:t>
            </a:r>
            <a:r>
              <a:rPr lang="en-US">
                <a:latin typeface="Consolas" pitchFamily="49" charset="0"/>
              </a:rPr>
              <a:t>[]</a:t>
            </a:r>
            <a:r>
              <a:rPr lang="sr-Cyrl-RS">
                <a:latin typeface="Consolas" pitchFamily="49" charset="0"/>
              </a:rPr>
              <a:t> садржи </a:t>
            </a:r>
            <a:r>
              <a:rPr lang="en-US">
                <a:latin typeface="Consolas" pitchFamily="49" charset="0"/>
              </a:rPr>
              <a:t>n-1</a:t>
            </a:r>
            <a:r>
              <a:rPr lang="sr-Cyrl-RS">
                <a:latin typeface="Consolas" pitchFamily="49" charset="0"/>
              </a:rPr>
              <a:t> елемената, једнаких најмањем елементу </a:t>
            </a:r>
            <a:r>
              <a:rPr lang="en-US">
                <a:latin typeface="Consolas" pitchFamily="49" charset="0"/>
              </a:rPr>
              <a:t>a[].</a:t>
            </a:r>
            <a:r>
              <a:rPr lang="sr-Cyrl-RS">
                <a:latin typeface="Consolas" pitchFamily="49" charset="0"/>
              </a:rPr>
              <a:t> Сума низа </a:t>
            </a:r>
            <a:r>
              <a:rPr lang="sr-Latn-RS">
                <a:latin typeface="Consolas" pitchFamily="49" charset="0"/>
              </a:rPr>
              <a:t>b</a:t>
            </a:r>
            <a:r>
              <a:rPr lang="en-US">
                <a:latin typeface="Consolas" pitchFamily="49" charset="0"/>
              </a:rPr>
              <a:t>[] </a:t>
            </a:r>
            <a:r>
              <a:rPr lang="sr-Cyrl-RS">
                <a:latin typeface="Consolas" pitchFamily="49" charset="0"/>
              </a:rPr>
              <a:t>је </a:t>
            </a:r>
            <a:r>
              <a:rPr lang="sr-Cyrl-RS" b="1">
                <a:latin typeface="Consolas" pitchFamily="49" charset="0"/>
              </a:rPr>
              <a:t>најмањи</a:t>
            </a:r>
            <a:r>
              <a:rPr lang="en-US" b="1">
                <a:latin typeface="Consolas" pitchFamily="49" charset="0"/>
              </a:rPr>
              <a:t> * (n-1)</a:t>
            </a:r>
            <a:r>
              <a:rPr lang="en-US">
                <a:latin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85750"/>
            <a:ext cx="8991600" cy="1231106"/>
          </a:xfrm>
          <a:prstGeom prst="rect">
            <a:avLst/>
          </a:prstGeom>
        </p:spPr>
        <p:txBody>
          <a:bodyPr wrap="square">
            <a:spAutoFit/>
          </a:bodyPr>
          <a:lstStyle/>
          <a:p>
            <a:pPr algn="ctr" fontAlgn="base"/>
            <a:r>
              <a:rPr lang="sr-Cyrl-RS" sz="2000">
                <a:latin typeface="Consolas" pitchFamily="49" charset="0"/>
              </a:rPr>
              <a:t>20. Најмањи збир апсолутне разлике парова два низа</a:t>
            </a:r>
            <a:endParaRPr lang="en-US" sz="2000">
              <a:latin typeface="Consolas" pitchFamily="49" charset="0"/>
            </a:endParaRPr>
          </a:p>
          <a:p>
            <a:pPr fontAlgn="base"/>
            <a:r>
              <a:rPr lang="sr-Cyrl-RS">
                <a:latin typeface="Consolas" pitchFamily="49" charset="0"/>
              </a:rPr>
              <a:t>Дата су два низа</a:t>
            </a:r>
            <a:r>
              <a:rPr lang="en-US">
                <a:latin typeface="Consolas" pitchFamily="49" charset="0"/>
              </a:rPr>
              <a:t> </a:t>
            </a:r>
            <a:r>
              <a:rPr lang="en-US" b="1" i="1">
                <a:latin typeface="Consolas" pitchFamily="49" charset="0"/>
              </a:rPr>
              <a:t>a[]</a:t>
            </a:r>
            <a:r>
              <a:rPr lang="en-US">
                <a:latin typeface="Consolas" pitchFamily="49" charset="0"/>
              </a:rPr>
              <a:t> </a:t>
            </a:r>
            <a:r>
              <a:rPr lang="sr-Cyrl-RS">
                <a:latin typeface="Consolas" pitchFamily="49" charset="0"/>
              </a:rPr>
              <a:t>и </a:t>
            </a:r>
            <a:r>
              <a:rPr lang="en-US" b="1" i="1">
                <a:latin typeface="Consolas" pitchFamily="49" charset="0"/>
              </a:rPr>
              <a:t>b[]</a:t>
            </a:r>
            <a:r>
              <a:rPr lang="en-US">
                <a:latin typeface="Consolas" pitchFamily="49" charset="0"/>
              </a:rPr>
              <a:t> </a:t>
            </a:r>
            <a:r>
              <a:rPr lang="sr-Cyrl-RS">
                <a:latin typeface="Consolas" pitchFamily="49" charset="0"/>
              </a:rPr>
              <a:t>дужине</a:t>
            </a:r>
            <a:r>
              <a:rPr lang="en-US">
                <a:latin typeface="Consolas" pitchFamily="49" charset="0"/>
              </a:rPr>
              <a:t> </a:t>
            </a:r>
            <a:r>
              <a:rPr lang="en-US" b="1" i="1">
                <a:latin typeface="Consolas" pitchFamily="49" charset="0"/>
              </a:rPr>
              <a:t>n</a:t>
            </a:r>
            <a:r>
              <a:rPr lang="en-US">
                <a:latin typeface="Consolas" pitchFamily="49" charset="0"/>
              </a:rPr>
              <a:t>. </a:t>
            </a:r>
            <a:r>
              <a:rPr lang="sr-Cyrl-RS">
                <a:latin typeface="Consolas" pitchFamily="49" charset="0"/>
              </a:rPr>
              <a:t>Упари елементе из</a:t>
            </a:r>
            <a:r>
              <a:rPr lang="en-US">
                <a:latin typeface="Consolas" pitchFamily="49" charset="0"/>
              </a:rPr>
              <a:t> </a:t>
            </a:r>
            <a:r>
              <a:rPr lang="en-US" b="1" i="1">
                <a:latin typeface="Consolas" pitchFamily="49" charset="0"/>
              </a:rPr>
              <a:t>a</a:t>
            </a:r>
            <a:r>
              <a:rPr lang="en-US">
                <a:latin typeface="Consolas" pitchFamily="49" charset="0"/>
              </a:rPr>
              <a:t> </a:t>
            </a:r>
            <a:r>
              <a:rPr lang="sr-Cyrl-RS">
                <a:latin typeface="Consolas" pitchFamily="49" charset="0"/>
              </a:rPr>
              <a:t>са елементима из </a:t>
            </a:r>
            <a:r>
              <a:rPr lang="en-US" b="1" i="1">
                <a:latin typeface="Consolas" pitchFamily="49" charset="0"/>
              </a:rPr>
              <a:t>b</a:t>
            </a:r>
            <a:r>
              <a:rPr lang="en-US">
                <a:latin typeface="Consolas" pitchFamily="49" charset="0"/>
              </a:rPr>
              <a:t>, </a:t>
            </a:r>
            <a:r>
              <a:rPr lang="sr-Cyrl-RS">
                <a:latin typeface="Consolas" pitchFamily="49" charset="0"/>
              </a:rPr>
              <a:t>тако да збир апсолутних разлика свих парова буде најмања.</a:t>
            </a:r>
          </a:p>
          <a:p>
            <a:pPr fontAlgn="base"/>
            <a:r>
              <a:rPr lang="sr-Cyrl-RS">
                <a:latin typeface="Consolas" pitchFamily="49" charset="0"/>
              </a:rPr>
              <a:t>За </a:t>
            </a:r>
            <a:r>
              <a:rPr lang="en-US" b="1">
                <a:latin typeface="Consolas" pitchFamily="49" charset="0"/>
              </a:rPr>
              <a:t>a[</a:t>
            </a:r>
            <a:r>
              <a:rPr lang="en-US" b="1" i="1">
                <a:latin typeface="Consolas" pitchFamily="49" charset="0"/>
              </a:rPr>
              <a:t>i</a:t>
            </a:r>
            <a:r>
              <a:rPr lang="en-US" b="1">
                <a:latin typeface="Consolas" pitchFamily="49" charset="0"/>
              </a:rPr>
              <a:t>]</a:t>
            </a:r>
            <a:r>
              <a:rPr lang="en-US">
                <a:latin typeface="Consolas" pitchFamily="49" charset="0"/>
              </a:rPr>
              <a:t> </a:t>
            </a:r>
            <a:r>
              <a:rPr lang="sr-Cyrl-RS">
                <a:latin typeface="Consolas" pitchFamily="49" charset="0"/>
              </a:rPr>
              <a:t>и </a:t>
            </a:r>
            <a:r>
              <a:rPr lang="en-US" b="1">
                <a:latin typeface="Consolas" pitchFamily="49" charset="0"/>
              </a:rPr>
              <a:t>a[</a:t>
            </a:r>
            <a:r>
              <a:rPr lang="en-US" b="1" i="1">
                <a:latin typeface="Consolas" pitchFamily="49" charset="0"/>
              </a:rPr>
              <a:t>j</a:t>
            </a:r>
            <a:r>
              <a:rPr lang="en-US" b="1">
                <a:latin typeface="Consolas" pitchFamily="49" charset="0"/>
              </a:rPr>
              <a:t>]</a:t>
            </a:r>
            <a:r>
              <a:rPr lang="en-US">
                <a:latin typeface="Consolas" pitchFamily="49" charset="0"/>
              </a:rPr>
              <a:t> </a:t>
            </a:r>
            <a:r>
              <a:rPr lang="en-US" b="1">
                <a:latin typeface="Consolas" pitchFamily="49" charset="0"/>
              </a:rPr>
              <a:t>(</a:t>
            </a:r>
            <a:r>
              <a:rPr lang="en-US" b="1" i="1">
                <a:latin typeface="Consolas" pitchFamily="49" charset="0"/>
              </a:rPr>
              <a:t>i</a:t>
            </a:r>
            <a:r>
              <a:rPr lang="en-US" b="1">
                <a:latin typeface="Consolas" pitchFamily="49" charset="0"/>
              </a:rPr>
              <a:t>!=</a:t>
            </a:r>
            <a:r>
              <a:rPr lang="en-US" b="1" i="1">
                <a:latin typeface="Consolas" pitchFamily="49" charset="0"/>
              </a:rPr>
              <a:t>j</a:t>
            </a:r>
            <a:r>
              <a:rPr lang="en-US" b="1">
                <a:latin typeface="Consolas" pitchFamily="49" charset="0"/>
              </a:rPr>
              <a:t>)</a:t>
            </a:r>
            <a:r>
              <a:rPr lang="en-US">
                <a:latin typeface="Consolas" pitchFamily="49" charset="0"/>
              </a:rPr>
              <a:t> </a:t>
            </a:r>
            <a:r>
              <a:rPr lang="sr-Cyrl-RS">
                <a:latin typeface="Consolas" pitchFamily="49" charset="0"/>
              </a:rPr>
              <a:t>који су упарени са </a:t>
            </a:r>
            <a:r>
              <a:rPr lang="en-US" b="1">
                <a:latin typeface="Consolas" pitchFamily="49" charset="0"/>
              </a:rPr>
              <a:t>b[</a:t>
            </a:r>
            <a:r>
              <a:rPr lang="en-US" b="1" i="1">
                <a:latin typeface="Consolas" pitchFamily="49" charset="0"/>
              </a:rPr>
              <a:t>p</a:t>
            </a:r>
            <a:r>
              <a:rPr lang="en-US" b="1">
                <a:latin typeface="Consolas" pitchFamily="49" charset="0"/>
              </a:rPr>
              <a:t>]</a:t>
            </a:r>
            <a:r>
              <a:rPr lang="en-US">
                <a:latin typeface="Consolas" pitchFamily="49" charset="0"/>
              </a:rPr>
              <a:t> </a:t>
            </a:r>
            <a:r>
              <a:rPr lang="sr-Cyrl-RS">
                <a:latin typeface="Consolas" pitchFamily="49" charset="0"/>
              </a:rPr>
              <a:t>и</a:t>
            </a:r>
            <a:r>
              <a:rPr lang="en-US">
                <a:latin typeface="Consolas" pitchFamily="49" charset="0"/>
              </a:rPr>
              <a:t> </a:t>
            </a:r>
            <a:r>
              <a:rPr lang="en-US" b="1">
                <a:latin typeface="Consolas" pitchFamily="49" charset="0"/>
              </a:rPr>
              <a:t>b[</a:t>
            </a:r>
            <a:r>
              <a:rPr lang="en-US" b="1" i="1">
                <a:latin typeface="Consolas" pitchFamily="49" charset="0"/>
              </a:rPr>
              <a:t>q</a:t>
            </a:r>
            <a:r>
              <a:rPr lang="en-US" b="1">
                <a:latin typeface="Consolas" pitchFamily="49" charset="0"/>
              </a:rPr>
              <a:t>]</a:t>
            </a:r>
            <a:r>
              <a:rPr lang="sr-Cyrl-RS" b="1">
                <a:latin typeface="Consolas" pitchFamily="49" charset="0"/>
              </a:rPr>
              <a:t>, </a:t>
            </a:r>
            <a:r>
              <a:rPr lang="en-US" b="1" i="1">
                <a:latin typeface="Consolas" pitchFamily="49" charset="0"/>
              </a:rPr>
              <a:t>p</a:t>
            </a:r>
            <a:r>
              <a:rPr lang="sr-Cyrl-RS" b="1" i="1">
                <a:latin typeface="Consolas" pitchFamily="49" charset="0"/>
              </a:rPr>
              <a:t>!=</a:t>
            </a:r>
            <a:r>
              <a:rPr lang="en-US" b="1" i="1">
                <a:latin typeface="Consolas" pitchFamily="49" charset="0"/>
              </a:rPr>
              <a:t>q</a:t>
            </a:r>
            <a:r>
              <a:rPr lang="en-US">
                <a:latin typeface="Consolas" pitchFamily="49" charset="0"/>
              </a:rPr>
              <a:t>.</a:t>
            </a:r>
          </a:p>
        </p:txBody>
      </p:sp>
      <p:sp>
        <p:nvSpPr>
          <p:cNvPr id="70657" name="Rectangle 1"/>
          <p:cNvSpPr>
            <a:spLocks noChangeArrowheads="1"/>
          </p:cNvSpPr>
          <p:nvPr/>
        </p:nvSpPr>
        <p:spPr bwMode="auto">
          <a:xfrm>
            <a:off x="1295400" y="1733550"/>
            <a:ext cx="6477000" cy="498192"/>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lvl="0" fontAlgn="base">
              <a:spcBef>
                <a:spcPct val="0"/>
              </a:spcBef>
              <a:spcAft>
                <a:spcPct val="0"/>
              </a:spcAft>
            </a:pPr>
            <a:r>
              <a:rPr kumimoji="0" lang="sr-Cyrl-RS" sz="1400" b="0" i="0" u="none" strike="noStrike" cap="none" normalizeH="0" baseline="0">
                <a:ln>
                  <a:noFill/>
                </a:ln>
                <a:solidFill>
                  <a:schemeClr val="tx1"/>
                </a:solidFill>
                <a:effectLst/>
                <a:latin typeface="Consolas" pitchFamily="49" charset="0"/>
                <a:cs typeface="Arial" pitchFamily="34" charset="0"/>
              </a:rPr>
              <a:t>Улаз: </a:t>
            </a:r>
            <a:r>
              <a:rPr lang="en-US" sz="1400">
                <a:latin typeface="Consolas" pitchFamily="49" charset="0"/>
                <a:cs typeface="Arial" pitchFamily="34" charset="0"/>
              </a:rPr>
              <a:t>n = </a:t>
            </a:r>
            <a:r>
              <a:rPr lang="sr-Cyrl-RS" sz="1400">
                <a:latin typeface="Consolas" pitchFamily="49" charset="0"/>
                <a:cs typeface="Arial" pitchFamily="34" charset="0"/>
              </a:rPr>
              <a:t>3,</a:t>
            </a:r>
            <a:r>
              <a:rPr lang="en-US" sz="1400">
                <a:latin typeface="Consolas" pitchFamily="49" charset="0"/>
                <a:cs typeface="Arial" pitchFamily="34" charset="0"/>
              </a:rPr>
              <a:t> </a:t>
            </a:r>
            <a:r>
              <a:rPr kumimoji="0" lang="en-US" sz="1400" b="0" i="0" u="none" strike="noStrike" cap="none" normalizeH="0" baseline="0">
                <a:ln>
                  <a:noFill/>
                </a:ln>
                <a:solidFill>
                  <a:schemeClr val="tx1"/>
                </a:solidFill>
                <a:effectLst/>
                <a:latin typeface="Consolas" pitchFamily="49" charset="0"/>
                <a:cs typeface="Arial" pitchFamily="34" charset="0"/>
              </a:rPr>
              <a:t>a[] = {3, 2, 1}</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b[] = {2, 1, 3}</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0 </a:t>
            </a:r>
            <a:endParaRPr kumimoji="0" lang="sr-Cyrl-RS" sz="14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400" b="0" i="0" u="none" strike="noStrike" cap="none" normalizeH="0" baseline="0">
                <a:ln>
                  <a:noFill/>
                </a:ln>
                <a:solidFill>
                  <a:schemeClr val="tx1"/>
                </a:solidFill>
                <a:effectLst/>
                <a:latin typeface="Consolas" pitchFamily="49" charset="0"/>
                <a:cs typeface="Arial" pitchFamily="34" charset="0"/>
              </a:rPr>
              <a:t>Улаз</a:t>
            </a:r>
            <a:r>
              <a:rPr kumimoji="0" lang="en-US" sz="1400" b="0" i="0" u="none" strike="noStrike" cap="none" normalizeH="0" baseline="0">
                <a:ln>
                  <a:noFill/>
                </a:ln>
                <a:solidFill>
                  <a:schemeClr val="tx1"/>
                </a:solidFill>
                <a:effectLst/>
                <a:latin typeface="Consolas" pitchFamily="49" charset="0"/>
                <a:cs typeface="Arial" pitchFamily="34" charset="0"/>
              </a:rPr>
              <a:t>: n = 4</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a[] = {4, 1, 8, 7}</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b[] = {2, 3, 6, 5}</a:t>
            </a:r>
            <a:r>
              <a:rPr kumimoji="0" lang="sr-Cyrl-RS" sz="1400" b="0" i="0" u="none" strike="noStrike" cap="none" normalizeH="0" baseline="0">
                <a:ln>
                  <a:noFill/>
                </a:ln>
                <a:solidFill>
                  <a:schemeClr val="tx1"/>
                </a:solidFill>
                <a:effectLst/>
                <a:latin typeface="Consolas" pitchFamily="49" charset="0"/>
                <a:cs typeface="Arial" pitchFamily="34" charset="0"/>
              </a:rPr>
              <a:t>,</a:t>
            </a:r>
            <a:r>
              <a:rPr kumimoji="0" lang="en-US" sz="1400" b="0" i="0" u="none" strike="noStrike" cap="none" normalizeH="0" baseline="0">
                <a:ln>
                  <a:noFill/>
                </a:ln>
                <a:solidFill>
                  <a:schemeClr val="tx1"/>
                </a:solidFill>
                <a:effectLst/>
                <a:latin typeface="Consolas" pitchFamily="49" charset="0"/>
                <a:cs typeface="Arial" pitchFamily="34" charset="0"/>
              </a:rPr>
              <a:t> </a:t>
            </a:r>
            <a:r>
              <a:rPr kumimoji="0" lang="sr-Cyrl-RS" sz="1400" b="0" i="0" u="none" strike="noStrike" cap="none" normalizeH="0" baseline="0">
                <a:ln>
                  <a:noFill/>
                </a:ln>
                <a:solidFill>
                  <a:schemeClr val="tx1"/>
                </a:solidFill>
                <a:effectLst/>
                <a:latin typeface="Consolas" pitchFamily="49" charset="0"/>
                <a:cs typeface="Arial" pitchFamily="34" charset="0"/>
              </a:rPr>
              <a:t>Излаз</a:t>
            </a:r>
            <a:r>
              <a:rPr kumimoji="0" lang="en-US" sz="1400" b="0" i="0" u="none" strike="noStrike" cap="none" normalizeH="0" baseline="0">
                <a:ln>
                  <a:noFill/>
                </a:ln>
                <a:solidFill>
                  <a:schemeClr val="tx1"/>
                </a:solidFill>
                <a:effectLst/>
                <a:latin typeface="Consolas" pitchFamily="49" charset="0"/>
                <a:cs typeface="Arial" pitchFamily="34" charset="0"/>
              </a:rPr>
              <a:t>: 6</a:t>
            </a:r>
            <a:r>
              <a:rPr kumimoji="0" lang="en-US" sz="1000" b="0" i="0" u="none" strike="noStrike" cap="none" normalizeH="0" baseline="0">
                <a:ln>
                  <a:noFill/>
                </a:ln>
                <a:solidFill>
                  <a:schemeClr val="tx1"/>
                </a:solidFill>
                <a:effectLst/>
                <a:latin typeface="Consolas" pitchFamily="49" charset="0"/>
                <a:cs typeface="Arial" pitchFamily="34" charset="0"/>
              </a:rPr>
              <a:t> </a:t>
            </a:r>
            <a:endParaRPr kumimoji="0" lang="en-US" sz="2400" b="0" i="0" u="none" strike="noStrike" cap="none" normalizeH="0" baseline="0">
              <a:ln>
                <a:noFill/>
              </a:ln>
              <a:solidFill>
                <a:schemeClr val="tx1"/>
              </a:solidFill>
              <a:effectLst/>
              <a:latin typeface="Consolas" pitchFamily="49" charset="0"/>
              <a:cs typeface="Arial" pitchFamily="34" charset="0"/>
            </a:endParaRPr>
          </a:p>
        </p:txBody>
      </p:sp>
      <p:sp>
        <p:nvSpPr>
          <p:cNvPr id="4" name="Rectangle 3"/>
          <p:cNvSpPr/>
          <p:nvPr/>
        </p:nvSpPr>
        <p:spPr>
          <a:xfrm>
            <a:off x="304800" y="2876550"/>
            <a:ext cx="8458200" cy="1200329"/>
          </a:xfrm>
          <a:prstGeom prst="rect">
            <a:avLst/>
          </a:prstGeom>
        </p:spPr>
        <p:txBody>
          <a:bodyPr wrap="square">
            <a:spAutoFit/>
          </a:bodyPr>
          <a:lstStyle/>
          <a:p>
            <a:pPr fontAlgn="base"/>
            <a:r>
              <a:rPr lang="sr-Cyrl-RS" b="1">
                <a:latin typeface="Consolas" pitchFamily="49" charset="0"/>
              </a:rPr>
              <a:t>Корак</a:t>
            </a:r>
            <a:r>
              <a:rPr lang="en-US" b="1">
                <a:latin typeface="Consolas" pitchFamily="49" charset="0"/>
              </a:rPr>
              <a:t> 1</a:t>
            </a:r>
            <a:r>
              <a:rPr lang="en-US">
                <a:latin typeface="Consolas" pitchFamily="49" charset="0"/>
              </a:rPr>
              <a:t> : </a:t>
            </a:r>
            <a:r>
              <a:rPr lang="sr-Cyrl-RS">
                <a:latin typeface="Consolas" pitchFamily="49" charset="0"/>
              </a:rPr>
              <a:t>Сортирај оба поља у </a:t>
            </a:r>
            <a:r>
              <a:rPr lang="en-US" b="1">
                <a:latin typeface="Consolas" pitchFamily="49" charset="0"/>
              </a:rPr>
              <a:t>O(n log n)</a:t>
            </a:r>
            <a:r>
              <a:rPr lang="en-US">
                <a:latin typeface="Consolas" pitchFamily="49" charset="0"/>
              </a:rPr>
              <a:t> </a:t>
            </a:r>
            <a:r>
              <a:rPr lang="sr-Cyrl-RS">
                <a:latin typeface="Consolas" pitchFamily="49" charset="0"/>
              </a:rPr>
              <a:t>времену</a:t>
            </a:r>
            <a:r>
              <a:rPr lang="en-US">
                <a:latin typeface="Consolas" pitchFamily="49" charset="0"/>
              </a:rPr>
              <a:t>.</a:t>
            </a:r>
            <a:br>
              <a:rPr lang="en-US">
                <a:latin typeface="Consolas" pitchFamily="49" charset="0"/>
              </a:rPr>
            </a:br>
            <a:r>
              <a:rPr lang="sr-Cyrl-RS" b="1">
                <a:latin typeface="Consolas" pitchFamily="49" charset="0"/>
              </a:rPr>
              <a:t>Корак</a:t>
            </a:r>
            <a:r>
              <a:rPr lang="en-US" b="1">
                <a:latin typeface="Consolas" pitchFamily="49" charset="0"/>
              </a:rPr>
              <a:t> 2</a:t>
            </a:r>
            <a:r>
              <a:rPr lang="en-US">
                <a:latin typeface="Consolas" pitchFamily="49" charset="0"/>
              </a:rPr>
              <a:t> : </a:t>
            </a:r>
            <a:r>
              <a:rPr lang="sr-Cyrl-RS">
                <a:latin typeface="Consolas" pitchFamily="49" charset="0"/>
              </a:rPr>
              <a:t>Нађи апсолутне разлике сваког пара одговарајућих елемената</a:t>
            </a:r>
            <a:r>
              <a:rPr lang="en-US">
                <a:latin typeface="Consolas" pitchFamily="49" charset="0"/>
              </a:rPr>
              <a:t> </a:t>
            </a:r>
            <a:r>
              <a:rPr lang="en-US" i="1">
                <a:latin typeface="Consolas" pitchFamily="49" charset="0"/>
              </a:rPr>
              <a:t>(</a:t>
            </a:r>
            <a:r>
              <a:rPr lang="sr-Cyrl-RS" i="1">
                <a:latin typeface="Consolas" pitchFamily="49" charset="0"/>
              </a:rPr>
              <a:t>са истим индексима</a:t>
            </a:r>
            <a:r>
              <a:rPr lang="en-US" i="1">
                <a:latin typeface="Consolas" pitchFamily="49" charset="0"/>
              </a:rPr>
              <a:t>)</a:t>
            </a:r>
            <a:r>
              <a:rPr lang="en-US">
                <a:latin typeface="Consolas" pitchFamily="49" charset="0"/>
              </a:rPr>
              <a:t> </a:t>
            </a:r>
            <a:r>
              <a:rPr lang="sr-Cyrl-RS">
                <a:latin typeface="Consolas" pitchFamily="49" charset="0"/>
              </a:rPr>
              <a:t>и додај у резултат. Време је</a:t>
            </a:r>
            <a:r>
              <a:rPr lang="en-US">
                <a:latin typeface="Consolas" pitchFamily="49" charset="0"/>
              </a:rPr>
              <a:t> </a:t>
            </a:r>
            <a:r>
              <a:rPr lang="en-US" b="1">
                <a:latin typeface="Consolas" pitchFamily="49" charset="0"/>
              </a:rPr>
              <a:t>O(n)</a:t>
            </a:r>
            <a:r>
              <a:rPr lang="en-US">
                <a:latin typeface="Consolas" pitchFamily="49" charset="0"/>
              </a:rPr>
              <a:t>.</a:t>
            </a:r>
          </a:p>
          <a:p>
            <a:pPr fontAlgn="base"/>
            <a:r>
              <a:rPr lang="sr-Cyrl-RS">
                <a:latin typeface="Consolas" pitchFamily="49" charset="0"/>
              </a:rPr>
              <a:t>Укупно време:</a:t>
            </a:r>
            <a:r>
              <a:rPr lang="en-US">
                <a:latin typeface="Consolas" pitchFamily="49" charset="0"/>
              </a:rPr>
              <a:t> </a:t>
            </a:r>
            <a:r>
              <a:rPr lang="en-US" b="1">
                <a:latin typeface="Consolas" pitchFamily="49" charset="0"/>
              </a:rPr>
              <a:t>O(n log n)</a:t>
            </a:r>
            <a:r>
              <a:rPr lang="en-US">
                <a:latin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09550"/>
            <a:ext cx="8534400" cy="1200329"/>
          </a:xfrm>
          <a:prstGeom prst="rect">
            <a:avLst/>
          </a:prstGeom>
        </p:spPr>
        <p:txBody>
          <a:bodyPr wrap="square">
            <a:spAutoFit/>
          </a:bodyPr>
          <a:lstStyle/>
          <a:p>
            <a:pPr algn="ctr" fontAlgn="base"/>
            <a:r>
              <a:rPr lang="sr-Cyrl-RS">
                <a:latin typeface="Consolas" pitchFamily="49" charset="0"/>
              </a:rPr>
              <a:t>21. Најмањи број операција да НЗД низа буде дељив са</a:t>
            </a:r>
            <a:r>
              <a:rPr lang="en-US">
                <a:latin typeface="Consolas" pitchFamily="49" charset="0"/>
              </a:rPr>
              <a:t> k</a:t>
            </a:r>
          </a:p>
          <a:p>
            <a:pPr fontAlgn="base"/>
            <a:r>
              <a:rPr lang="sr-Cyrl-RS">
                <a:latin typeface="Consolas" pitchFamily="49" charset="0"/>
              </a:rPr>
              <a:t>Дат је низ и </a:t>
            </a:r>
            <a:r>
              <a:rPr lang="en-US">
                <a:latin typeface="Consolas" pitchFamily="49" charset="0"/>
              </a:rPr>
              <a:t>k, </a:t>
            </a:r>
            <a:r>
              <a:rPr lang="sr-Cyrl-RS">
                <a:latin typeface="Consolas" pitchFamily="49" charset="0"/>
              </a:rPr>
              <a:t>нађи најмањи број операција које треба да се изврше да би НЗД низа био дељив са </a:t>
            </a:r>
            <a:r>
              <a:rPr lang="en-US">
                <a:latin typeface="Consolas" pitchFamily="49" charset="0"/>
              </a:rPr>
              <a:t>k. </a:t>
            </a:r>
            <a:r>
              <a:rPr lang="sr-Cyrl-RS">
                <a:latin typeface="Consolas" pitchFamily="49" charset="0"/>
              </a:rPr>
              <a:t>Операција је повећање или смањење елемента за </a:t>
            </a:r>
            <a:r>
              <a:rPr lang="en-US">
                <a:latin typeface="Consolas" pitchFamily="49" charset="0"/>
              </a:rPr>
              <a:t>1.</a:t>
            </a:r>
          </a:p>
        </p:txBody>
      </p:sp>
      <p:sp>
        <p:nvSpPr>
          <p:cNvPr id="3" name="Rectangle 2"/>
          <p:cNvSpPr/>
          <p:nvPr/>
        </p:nvSpPr>
        <p:spPr>
          <a:xfrm>
            <a:off x="381000" y="1450181"/>
            <a:ext cx="8382000" cy="954107"/>
          </a:xfrm>
          <a:prstGeom prst="rect">
            <a:avLst/>
          </a:prstGeom>
        </p:spPr>
        <p:txBody>
          <a:bodyPr wrap="square">
            <a:spAutoFit/>
          </a:bodyPr>
          <a:lstStyle/>
          <a:p>
            <a:pPr fontAlgn="base"/>
            <a:r>
              <a:rPr lang="sr-Cyrl-RS" sz="1400">
                <a:latin typeface="Consolas" pitchFamily="49" charset="0"/>
              </a:rPr>
              <a:t>Улаз</a:t>
            </a:r>
            <a:r>
              <a:rPr lang="en-US" sz="1400">
                <a:latin typeface="Consolas" pitchFamily="49" charset="0"/>
              </a:rPr>
              <a:t>: a = { 4, 5, 6 }, k = 5</a:t>
            </a:r>
            <a:r>
              <a:rPr lang="sr-Cyrl-RS" sz="1400">
                <a:latin typeface="Consolas" pitchFamily="49" charset="0"/>
              </a:rPr>
              <a:t>, Излаз</a:t>
            </a:r>
            <a:r>
              <a:rPr lang="en-US" sz="1400">
                <a:latin typeface="Consolas" pitchFamily="49" charset="0"/>
              </a:rPr>
              <a:t>: 2</a:t>
            </a:r>
            <a:br>
              <a:rPr lang="en-US" sz="1400">
                <a:latin typeface="Consolas" pitchFamily="49" charset="0"/>
              </a:rPr>
            </a:br>
            <a:r>
              <a:rPr lang="sr-Cyrl-RS" sz="1400">
                <a:latin typeface="Consolas" pitchFamily="49" charset="0"/>
              </a:rPr>
              <a:t>Повећава се </a:t>
            </a:r>
            <a:r>
              <a:rPr lang="en-US" sz="1400">
                <a:latin typeface="Consolas" pitchFamily="49" charset="0"/>
              </a:rPr>
              <a:t>4 </a:t>
            </a:r>
            <a:r>
              <a:rPr lang="sr-Cyrl-RS" sz="1400">
                <a:latin typeface="Consolas" pitchFamily="49" charset="0"/>
              </a:rPr>
              <a:t>за </a:t>
            </a:r>
            <a:r>
              <a:rPr lang="en-US" sz="1400">
                <a:latin typeface="Consolas" pitchFamily="49" charset="0"/>
              </a:rPr>
              <a:t>1 </a:t>
            </a:r>
            <a:r>
              <a:rPr lang="sr-Cyrl-RS" sz="1400">
                <a:latin typeface="Consolas" pitchFamily="49" charset="0"/>
              </a:rPr>
              <a:t>и добија </a:t>
            </a:r>
            <a:r>
              <a:rPr lang="en-US" sz="1400">
                <a:latin typeface="Consolas" pitchFamily="49" charset="0"/>
              </a:rPr>
              <a:t>5</a:t>
            </a:r>
            <a:r>
              <a:rPr lang="sr-Cyrl-RS" sz="1400">
                <a:latin typeface="Consolas" pitchFamily="49" charset="0"/>
              </a:rPr>
              <a:t>, смањује </a:t>
            </a:r>
            <a:r>
              <a:rPr lang="en-US" sz="1400">
                <a:latin typeface="Consolas" pitchFamily="49" charset="0"/>
              </a:rPr>
              <a:t>6 </a:t>
            </a:r>
            <a:r>
              <a:rPr lang="sr-Cyrl-RS" sz="1400">
                <a:latin typeface="Consolas" pitchFamily="49" charset="0"/>
              </a:rPr>
              <a:t>за </a:t>
            </a:r>
            <a:r>
              <a:rPr lang="en-US" sz="1400">
                <a:latin typeface="Consolas" pitchFamily="49" charset="0"/>
              </a:rPr>
              <a:t>1 </a:t>
            </a:r>
            <a:r>
              <a:rPr lang="sr-Cyrl-RS" sz="1400">
                <a:latin typeface="Consolas" pitchFamily="49" charset="0"/>
              </a:rPr>
              <a:t>и постаје </a:t>
            </a:r>
            <a:r>
              <a:rPr lang="en-US" sz="1400">
                <a:latin typeface="Consolas" pitchFamily="49" charset="0"/>
              </a:rPr>
              <a:t>5. </a:t>
            </a:r>
            <a:r>
              <a:rPr lang="sr-Cyrl-RS" sz="1400">
                <a:latin typeface="Consolas" pitchFamily="49" charset="0"/>
              </a:rPr>
              <a:t>Број операција је </a:t>
            </a:r>
            <a:r>
              <a:rPr lang="en-US" sz="1400">
                <a:latin typeface="Consolas" pitchFamily="49" charset="0"/>
              </a:rPr>
              <a:t>2.</a:t>
            </a:r>
          </a:p>
          <a:p>
            <a:pPr fontAlgn="base"/>
            <a:r>
              <a:rPr lang="sr-Cyrl-RS" sz="1400">
                <a:latin typeface="Consolas" pitchFamily="49" charset="0"/>
              </a:rPr>
              <a:t>Улаз</a:t>
            </a:r>
            <a:r>
              <a:rPr lang="en-US" sz="1400">
                <a:latin typeface="Consolas" pitchFamily="49" charset="0"/>
              </a:rPr>
              <a:t>: a = { 4, 9, 6 }, k = 5</a:t>
            </a:r>
            <a:r>
              <a:rPr lang="sr-Cyrl-RS" sz="1400">
                <a:latin typeface="Consolas" pitchFamily="49" charset="0"/>
              </a:rPr>
              <a:t>, Излаз</a:t>
            </a:r>
            <a:r>
              <a:rPr lang="en-US" sz="1400">
                <a:latin typeface="Consolas" pitchFamily="49" charset="0"/>
              </a:rPr>
              <a:t>: 3</a:t>
            </a:r>
            <a:br>
              <a:rPr lang="en-US" sz="1400">
                <a:latin typeface="Consolas" pitchFamily="49" charset="0"/>
              </a:rPr>
            </a:br>
            <a:r>
              <a:rPr lang="sr-Cyrl-RS" sz="1400">
                <a:latin typeface="Consolas" pitchFamily="49" charset="0"/>
              </a:rPr>
              <a:t>4 се повећа за 1, 6 смањи за 1, повећа 9 за 1, НЗД је 5, број операција 3.</a:t>
            </a:r>
            <a:endParaRPr lang="en-US" sz="140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85750"/>
            <a:ext cx="8382000" cy="923330"/>
          </a:xfrm>
          <a:prstGeom prst="rect">
            <a:avLst/>
          </a:prstGeom>
        </p:spPr>
        <p:txBody>
          <a:bodyPr wrap="square">
            <a:spAutoFit/>
          </a:bodyPr>
          <a:lstStyle/>
          <a:p>
            <a:pPr fontAlgn="base"/>
            <a:r>
              <a:rPr lang="sr-Cyrl-RS"/>
              <a:t>22. Најмањи збир два броја, формираних од цифара низа</a:t>
            </a:r>
            <a:endParaRPr lang="en-US"/>
          </a:p>
          <a:p>
            <a:pPr fontAlgn="base"/>
            <a:r>
              <a:rPr lang="sr-Cyrl-RS"/>
              <a:t>Дат је низ цифара </a:t>
            </a:r>
            <a:r>
              <a:rPr lang="en-US"/>
              <a:t>(</a:t>
            </a:r>
            <a:r>
              <a:rPr lang="sr-Cyrl-RS"/>
              <a:t>од </a:t>
            </a:r>
            <a:r>
              <a:rPr lang="en-US"/>
              <a:t>0 </a:t>
            </a:r>
            <a:r>
              <a:rPr lang="sr-Cyrl-RS"/>
              <a:t>до</a:t>
            </a:r>
            <a:r>
              <a:rPr lang="en-US"/>
              <a:t> 9), </a:t>
            </a:r>
            <a:r>
              <a:rPr lang="sr-Cyrl-RS"/>
              <a:t>нађи најмањи могући збир два броја која чине цифре из низа</a:t>
            </a:r>
            <a:r>
              <a:rPr lang="en-US"/>
              <a:t>. </a:t>
            </a:r>
            <a:r>
              <a:rPr lang="sr-Cyrl-RS"/>
              <a:t>Обавезно је коришћење свих цифара. </a:t>
            </a:r>
            <a:endParaRPr lang="en-US"/>
          </a:p>
        </p:txBody>
      </p:sp>
      <p:sp>
        <p:nvSpPr>
          <p:cNvPr id="74753" name="Rectangle 1"/>
          <p:cNvSpPr>
            <a:spLocks noChangeArrowheads="1"/>
          </p:cNvSpPr>
          <p:nvPr/>
        </p:nvSpPr>
        <p:spPr bwMode="auto">
          <a:xfrm>
            <a:off x="152400" y="1428750"/>
            <a:ext cx="8458200" cy="405859"/>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0" i="0" u="none" strike="noStrike" cap="none" normalizeH="0" baseline="0">
                <a:ln>
                  <a:noFill/>
                </a:ln>
                <a:solidFill>
                  <a:schemeClr val="tx1"/>
                </a:solidFill>
                <a:effectLst/>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[6, 8, 4, 5, 2, 3] </a:t>
            </a:r>
            <a:r>
              <a:rPr kumimoji="0" lang="sr-Cyrl-RS" sz="1100" b="0" i="0" u="none" strike="noStrike" cap="none" normalizeH="0" baseline="0">
                <a:ln>
                  <a:noFill/>
                </a:ln>
                <a:solidFill>
                  <a:schemeClr val="tx1"/>
                </a:solidFill>
                <a:effectLst/>
                <a:latin typeface="Consolas" pitchFamily="49" charset="0"/>
                <a:cs typeface="Arial" pitchFamily="34" charset="0"/>
              </a:rPr>
              <a:t>Излаз</a:t>
            </a:r>
            <a:r>
              <a:rPr kumimoji="0" lang="en-US" sz="1100" b="0" i="0" u="none" strike="noStrike" cap="none" normalizeH="0" baseline="0">
                <a:ln>
                  <a:noFill/>
                </a:ln>
                <a:solidFill>
                  <a:schemeClr val="tx1"/>
                </a:solidFill>
                <a:effectLst/>
                <a:latin typeface="Consolas" pitchFamily="49" charset="0"/>
                <a:cs typeface="Arial" pitchFamily="34" charset="0"/>
              </a:rPr>
              <a:t>: 604</a:t>
            </a:r>
            <a:r>
              <a:rPr kumimoji="0" lang="sr-Cyrl-RS" sz="1100" b="0" i="0" u="none" strike="noStrike" cap="none" normalizeH="0" baseline="0">
                <a:ln>
                  <a:noFill/>
                </a:ln>
                <a:solidFill>
                  <a:schemeClr val="tx1"/>
                </a:solidFill>
                <a:effectLst/>
                <a:latin typeface="Consolas" pitchFamily="49" charset="0"/>
                <a:cs typeface="Arial" pitchFamily="34" charset="0"/>
              </a:rPr>
              <a:t>, од бројева </a:t>
            </a:r>
            <a:r>
              <a:rPr kumimoji="0" lang="en-US" sz="1100" b="0" i="0" u="none" strike="noStrike" cap="none" normalizeH="0" baseline="0">
                <a:ln>
                  <a:noFill/>
                </a:ln>
                <a:solidFill>
                  <a:schemeClr val="tx1"/>
                </a:solidFill>
                <a:effectLst/>
                <a:latin typeface="Consolas" pitchFamily="49" charset="0"/>
                <a:cs typeface="Arial" pitchFamily="34" charset="0"/>
              </a:rPr>
              <a:t>358 </a:t>
            </a:r>
            <a:r>
              <a:rPr kumimoji="0" lang="sr-Cyrl-RS" sz="1100" b="0" i="0" u="none" strike="noStrike" cap="none" normalizeH="0" baseline="0">
                <a:ln>
                  <a:noFill/>
                </a:ln>
                <a:solidFill>
                  <a:schemeClr val="tx1"/>
                </a:solidFill>
                <a:effectLst/>
                <a:latin typeface="Consolas" pitchFamily="49" charset="0"/>
                <a:cs typeface="Arial" pitchFamily="34" charset="0"/>
              </a:rPr>
              <a:t>и</a:t>
            </a:r>
            <a:r>
              <a:rPr kumimoji="0" lang="en-US" sz="1100" b="0" i="0" u="none" strike="noStrike" cap="none" normalizeH="0" baseline="0">
                <a:ln>
                  <a:noFill/>
                </a:ln>
                <a:solidFill>
                  <a:schemeClr val="tx1"/>
                </a:solidFill>
                <a:effectLst/>
                <a:latin typeface="Consolas" pitchFamily="49" charset="0"/>
                <a:cs typeface="Arial" pitchFamily="34" charset="0"/>
              </a:rPr>
              <a:t> 246 </a:t>
            </a:r>
            <a:endParaRPr kumimoji="0" lang="sr-Cyrl-RS" sz="1100" b="0" i="0" u="none" strike="noStrike" cap="none" normalizeH="0" baseline="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sr-Cyrl-RS" sz="1100" b="0" i="0" u="none" strike="noStrike" cap="none" normalizeH="0" baseline="0">
                <a:ln>
                  <a:noFill/>
                </a:ln>
                <a:solidFill>
                  <a:schemeClr val="tx1"/>
                </a:solidFill>
                <a:effectLst/>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[5, 3, 0, 7, 4] </a:t>
            </a:r>
            <a:r>
              <a:rPr kumimoji="0" lang="sr-Cyrl-RS" sz="1100" b="0" i="0" u="none" strike="noStrike" cap="none" normalizeH="0" baseline="0">
                <a:ln>
                  <a:noFill/>
                </a:ln>
                <a:solidFill>
                  <a:schemeClr val="tx1"/>
                </a:solidFill>
                <a:effectLst/>
                <a:latin typeface="Consolas" pitchFamily="49" charset="0"/>
                <a:cs typeface="Arial" pitchFamily="34" charset="0"/>
              </a:rPr>
              <a:t>Излаз</a:t>
            </a:r>
            <a:r>
              <a:rPr kumimoji="0" lang="en-US" sz="1100" b="0" i="0" u="none" strike="noStrike" cap="none" normalizeH="0" baseline="0">
                <a:ln>
                  <a:noFill/>
                </a:ln>
                <a:solidFill>
                  <a:schemeClr val="tx1"/>
                </a:solidFill>
                <a:effectLst/>
                <a:latin typeface="Consolas" pitchFamily="49" charset="0"/>
                <a:cs typeface="Arial" pitchFamily="34" charset="0"/>
              </a:rPr>
              <a:t>: 82</a:t>
            </a:r>
            <a:r>
              <a:rPr kumimoji="0" lang="sr-Cyrl-RS" sz="1100" b="0" i="0" u="none" strike="noStrike" cap="none" normalizeH="0" baseline="0">
                <a:ln>
                  <a:noFill/>
                </a:ln>
                <a:solidFill>
                  <a:schemeClr val="tx1"/>
                </a:solidFill>
                <a:effectLst/>
                <a:latin typeface="Consolas" pitchFamily="49" charset="0"/>
                <a:cs typeface="Arial" pitchFamily="34" charset="0"/>
              </a:rPr>
              <a:t>, од </a:t>
            </a:r>
            <a:r>
              <a:rPr kumimoji="0" lang="en-US" sz="1100" b="0" i="0" u="none" strike="noStrike" cap="none" normalizeH="0" baseline="0">
                <a:ln>
                  <a:noFill/>
                </a:ln>
                <a:solidFill>
                  <a:schemeClr val="tx1"/>
                </a:solidFill>
                <a:effectLst/>
                <a:latin typeface="Consolas" pitchFamily="49" charset="0"/>
                <a:cs typeface="Arial" pitchFamily="34" charset="0"/>
              </a:rPr>
              <a:t>35 </a:t>
            </a:r>
            <a:r>
              <a:rPr kumimoji="0" lang="sr-Cyrl-RS" sz="1100" b="0" i="0" u="none" strike="noStrike" cap="none" normalizeH="0" baseline="0">
                <a:ln>
                  <a:noFill/>
                </a:ln>
                <a:solidFill>
                  <a:schemeClr val="tx1"/>
                </a:solidFill>
                <a:effectLst/>
                <a:latin typeface="Consolas" pitchFamily="49" charset="0"/>
                <a:cs typeface="Arial" pitchFamily="34" charset="0"/>
              </a:rPr>
              <a:t>и </a:t>
            </a:r>
            <a:r>
              <a:rPr kumimoji="0" lang="en-US" sz="1100" b="0" i="0" u="none" strike="noStrike" cap="none" normalizeH="0" baseline="0">
                <a:ln>
                  <a:noFill/>
                </a:ln>
                <a:solidFill>
                  <a:schemeClr val="tx1"/>
                </a:solidFill>
                <a:effectLst/>
                <a:latin typeface="Consolas" pitchFamily="49" charset="0"/>
                <a:cs typeface="Arial" pitchFamily="34" charset="0"/>
              </a:rPr>
              <a:t>047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9550"/>
            <a:ext cx="8610600" cy="923330"/>
          </a:xfrm>
          <a:prstGeom prst="rect">
            <a:avLst/>
          </a:prstGeom>
        </p:spPr>
        <p:txBody>
          <a:bodyPr wrap="square">
            <a:spAutoFit/>
          </a:bodyPr>
          <a:lstStyle/>
          <a:p>
            <a:pPr fontAlgn="base"/>
            <a:r>
              <a:rPr lang="sr-Cyrl-RS"/>
              <a:t>23. </a:t>
            </a:r>
            <a:r>
              <a:rPr lang="en-US"/>
              <a:t>Minimum increment/decrement to make array non-Increasing</a:t>
            </a:r>
          </a:p>
          <a:p>
            <a:pPr fontAlgn="base"/>
            <a:r>
              <a:rPr lang="en-US"/>
              <a:t>Given an array a, your task is to convert it into a non-increasing form such that we can either increment or decrement the array value by 1 in minimum changes possible.</a:t>
            </a:r>
          </a:p>
        </p:txBody>
      </p:sp>
      <p:sp>
        <p:nvSpPr>
          <p:cNvPr id="75777" name="Rectangle 1"/>
          <p:cNvSpPr>
            <a:spLocks noChangeArrowheads="1"/>
          </p:cNvSpPr>
          <p:nvPr/>
        </p:nvSpPr>
        <p:spPr bwMode="auto">
          <a:xfrm>
            <a:off x="228600" y="1352550"/>
            <a:ext cx="8534400" cy="744413"/>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onsolas" pitchFamily="49" charset="0"/>
                <a:cs typeface="Arial" pitchFamily="34" charset="0"/>
              </a:rPr>
              <a:t>Input : a[] = {3, 1, 2, 1} Output : 1 Explanation : We can convert the array into 3 1 1 1 by changing 3rd element of array i.e. 2 into its previous integer 1 in one step hence only one step is required. Input : a[] = {3, 1, 5, 1} Output : 4 We need to decrease 5 to 1 to make array sorted in non-increasing order. Input : a[] = {1, 5, 5, 5} Output : 4 We need to increase 1 to 5.</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3350"/>
            <a:ext cx="8839200" cy="1477328"/>
          </a:xfrm>
          <a:prstGeom prst="rect">
            <a:avLst/>
          </a:prstGeom>
        </p:spPr>
        <p:txBody>
          <a:bodyPr wrap="square">
            <a:spAutoFit/>
          </a:bodyPr>
          <a:lstStyle/>
          <a:p>
            <a:pPr fontAlgn="base"/>
            <a:r>
              <a:rPr lang="sr-Cyrl-RS"/>
              <a:t>24. </a:t>
            </a:r>
            <a:r>
              <a:rPr lang="en-US"/>
              <a:t>Making elements of two arrays same with minimum increment/decrement</a:t>
            </a:r>
          </a:p>
          <a:p>
            <a:pPr fontAlgn="base"/>
            <a:r>
              <a:rPr lang="en-US"/>
              <a:t>Given two arrays of same size, we need to convert the first array into another with minimum operations. In an operation, we can either increment or decrement an element by one. Note that orders of appearance of elements do not need to be same.</a:t>
            </a:r>
          </a:p>
          <a:p>
            <a:pPr fontAlgn="base"/>
            <a:r>
              <a:rPr lang="en-US"/>
              <a:t>Here to convert one number into another we can add or subtract 1 from it.</a:t>
            </a:r>
          </a:p>
        </p:txBody>
      </p:sp>
      <p:sp>
        <p:nvSpPr>
          <p:cNvPr id="3" name="Rectangle 2"/>
          <p:cNvSpPr/>
          <p:nvPr/>
        </p:nvSpPr>
        <p:spPr>
          <a:xfrm>
            <a:off x="457200" y="1581150"/>
            <a:ext cx="8382000" cy="1077218"/>
          </a:xfrm>
          <a:prstGeom prst="rect">
            <a:avLst/>
          </a:prstGeom>
        </p:spPr>
        <p:txBody>
          <a:bodyPr wrap="square">
            <a:spAutoFit/>
          </a:bodyPr>
          <a:lstStyle/>
          <a:p>
            <a:pPr fontAlgn="base"/>
            <a:r>
              <a:rPr lang="en-US" sz="1600" b="1" i="1"/>
              <a:t>Input :</a:t>
            </a:r>
            <a:r>
              <a:rPr lang="en-US" sz="1600" i="1"/>
              <a:t> a = { 3, 1, 1 }, b = { 1, 2, 2 }</a:t>
            </a:r>
            <a:r>
              <a:rPr lang="sr-Cyrl-RS" sz="1600" i="1"/>
              <a:t>, </a:t>
            </a:r>
            <a:r>
              <a:rPr lang="en-US" sz="1600" b="1" i="1"/>
              <a:t>Output :</a:t>
            </a:r>
            <a:r>
              <a:rPr lang="en-US" sz="1600" i="1"/>
              <a:t> 2</a:t>
            </a:r>
            <a:br>
              <a:rPr lang="en-US" sz="1600" i="1"/>
            </a:br>
            <a:r>
              <a:rPr lang="en-US" sz="1600" b="1" i="1"/>
              <a:t>Explanation :</a:t>
            </a:r>
            <a:r>
              <a:rPr lang="en-US" sz="1600" i="1"/>
              <a:t> Here we can increase any 1 into 2 by 1 operation and 3 to 2 in one decrement operation. So a[] becomes {2, 2, 1} which is a permutation of b[].</a:t>
            </a:r>
          </a:p>
          <a:p>
            <a:pPr fontAlgn="base"/>
            <a:r>
              <a:rPr lang="en-US" sz="1600" b="1" i="1"/>
              <a:t>Input :</a:t>
            </a:r>
            <a:r>
              <a:rPr lang="en-US" sz="1600" i="1"/>
              <a:t> a = { 3, 1, 1 }, b = { 1, 1, 2 }</a:t>
            </a:r>
            <a:r>
              <a:rPr lang="sr-Cyrl-RS" sz="1600" i="1"/>
              <a:t>, </a:t>
            </a:r>
            <a:r>
              <a:rPr lang="en-US" sz="1600" b="1" i="1"/>
              <a:t>Output :</a:t>
            </a:r>
            <a:r>
              <a:rPr lang="en-US" sz="1600" i="1"/>
              <a:t>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nenad\Desktop\#IT odeljenje\###tekstovi###\slike\76764061-gieriges-mädchen-mit-spielzeug-und-jungen-karikatur-karikaturart-handgezeichnete-farbenabbildung.jpg"/>
          <p:cNvPicPr>
            <a:picLocks noChangeAspect="1" noChangeArrowheads="1"/>
          </p:cNvPicPr>
          <p:nvPr/>
        </p:nvPicPr>
        <p:blipFill>
          <a:blip r:embed="rId2"/>
          <a:srcRect/>
          <a:stretch>
            <a:fillRect/>
          </a:stretch>
        </p:blipFill>
        <p:spPr bwMode="auto">
          <a:xfrm>
            <a:off x="0" y="2000250"/>
            <a:ext cx="4191000" cy="3143250"/>
          </a:xfrm>
          <a:prstGeom prst="rect">
            <a:avLst/>
          </a:prstGeom>
          <a:noFill/>
        </p:spPr>
      </p:pic>
      <p:pic>
        <p:nvPicPr>
          <p:cNvPr id="1030" name="Picture 6" descr="C:\Users\nenad\Desktop\#IT odeljenje\###tekstovi###\slike\greedy10.jpg"/>
          <p:cNvPicPr>
            <a:picLocks noChangeAspect="1" noChangeArrowheads="1"/>
          </p:cNvPicPr>
          <p:nvPr/>
        </p:nvPicPr>
        <p:blipFill>
          <a:blip r:embed="rId3"/>
          <a:srcRect/>
          <a:stretch>
            <a:fillRect/>
          </a:stretch>
        </p:blipFill>
        <p:spPr bwMode="auto">
          <a:xfrm>
            <a:off x="4191000" y="0"/>
            <a:ext cx="4953000" cy="374147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85750"/>
            <a:ext cx="8534400" cy="923330"/>
          </a:xfrm>
          <a:prstGeom prst="rect">
            <a:avLst/>
          </a:prstGeom>
        </p:spPr>
        <p:txBody>
          <a:bodyPr wrap="square">
            <a:spAutoFit/>
          </a:bodyPr>
          <a:lstStyle/>
          <a:p>
            <a:pPr fontAlgn="base"/>
            <a:r>
              <a:rPr lang="sr-Cyrl-RS"/>
              <a:t>25. </a:t>
            </a:r>
            <a:r>
              <a:rPr lang="en-US"/>
              <a:t>Minimize the sum of product of two arrays with permutations allowed</a:t>
            </a:r>
          </a:p>
          <a:p>
            <a:pPr fontAlgn="base"/>
            <a:r>
              <a:rPr lang="en-US"/>
              <a:t>Given two arrays, A and B, of equal size n, the task is to find the minimum value of A[0] * B[0] + A[1] * B[1] +…+ A[n-1] * B[n-1]. Shuffling of elements of arrays A and B is allowed.</a:t>
            </a:r>
          </a:p>
        </p:txBody>
      </p:sp>
      <p:sp>
        <p:nvSpPr>
          <p:cNvPr id="76801" name="Rectangle 1"/>
          <p:cNvSpPr>
            <a:spLocks noChangeArrowheads="1"/>
          </p:cNvSpPr>
          <p:nvPr/>
        </p:nvSpPr>
        <p:spPr bwMode="auto">
          <a:xfrm>
            <a:off x="228600" y="1504950"/>
            <a:ext cx="8458200" cy="507831"/>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onsolas" pitchFamily="49" charset="0"/>
                <a:cs typeface="Arial" pitchFamily="34" charset="0"/>
              </a:rPr>
              <a:t>Input : </a:t>
            </a:r>
            <a:r>
              <a:rPr kumimoji="0" lang="en-US" sz="1100" b="0" i="0" u="none" strike="noStrike" cap="none" normalizeH="0" baseline="0">
                <a:ln>
                  <a:noFill/>
                </a:ln>
                <a:solidFill>
                  <a:schemeClr val="tx1"/>
                </a:solidFill>
                <a:effectLst/>
                <a:latin typeface="Consolas" pitchFamily="49" charset="0"/>
                <a:cs typeface="Arial" pitchFamily="34" charset="0"/>
              </a:rPr>
              <a:t>A[] = {3, 1, 1} and B[] = {6, 5, 4}. </a:t>
            </a:r>
            <a:r>
              <a:rPr kumimoji="0" lang="en-US" sz="1100" b="1" i="0" u="none" strike="noStrike" cap="none" normalizeH="0" baseline="0">
                <a:ln>
                  <a:noFill/>
                </a:ln>
                <a:solidFill>
                  <a:schemeClr val="tx1"/>
                </a:solidFill>
                <a:effectLst/>
                <a:latin typeface="Consolas" pitchFamily="49" charset="0"/>
                <a:cs typeface="Arial" pitchFamily="34" charset="0"/>
              </a:rPr>
              <a:t>Output : </a:t>
            </a:r>
            <a:r>
              <a:rPr kumimoji="0" lang="en-US" sz="1100" b="0" i="0" u="none" strike="noStrike" cap="none" normalizeH="0" baseline="0">
                <a:ln>
                  <a:noFill/>
                </a:ln>
                <a:solidFill>
                  <a:schemeClr val="tx1"/>
                </a:solidFill>
                <a:effectLst/>
                <a:latin typeface="Consolas" pitchFamily="49" charset="0"/>
                <a:cs typeface="Arial" pitchFamily="34" charset="0"/>
              </a:rPr>
              <a:t>23 Minimum value of S = 1*6 + 1*5 + 3*4 = 23. </a:t>
            </a:r>
            <a:r>
              <a:rPr kumimoji="0" lang="en-US" sz="1100" b="1" i="0" u="none" strike="noStrike" cap="none" normalizeH="0" baseline="0">
                <a:ln>
                  <a:noFill/>
                </a:ln>
                <a:solidFill>
                  <a:schemeClr val="tx1"/>
                </a:solidFill>
                <a:effectLst/>
                <a:latin typeface="Consolas" pitchFamily="49" charset="0"/>
                <a:cs typeface="Arial" pitchFamily="34" charset="0"/>
              </a:rPr>
              <a:t>Input : </a:t>
            </a:r>
            <a:r>
              <a:rPr kumimoji="0" lang="en-US" sz="1100" b="0" i="0" u="none" strike="noStrike" cap="none" normalizeH="0" baseline="0">
                <a:ln>
                  <a:noFill/>
                </a:ln>
                <a:solidFill>
                  <a:schemeClr val="tx1"/>
                </a:solidFill>
                <a:effectLst/>
                <a:latin typeface="Consolas" pitchFamily="49" charset="0"/>
                <a:cs typeface="Arial" pitchFamily="34" charset="0"/>
              </a:rPr>
              <a:t>A[] = { 6, 1, 9, 5, 4 } and B[] = { 3, 4, 8, 2, 4 } </a:t>
            </a:r>
            <a:r>
              <a:rPr kumimoji="0" lang="en-US" sz="1100" b="1" i="0" u="none" strike="noStrike" cap="none" normalizeH="0" baseline="0">
                <a:ln>
                  <a:noFill/>
                </a:ln>
                <a:solidFill>
                  <a:schemeClr val="tx1"/>
                </a:solidFill>
                <a:effectLst/>
                <a:latin typeface="Consolas" pitchFamily="49" charset="0"/>
                <a:cs typeface="Arial" pitchFamily="34" charset="0"/>
              </a:rPr>
              <a:t>Output : </a:t>
            </a:r>
            <a:r>
              <a:rPr kumimoji="0" lang="en-US" sz="1100" b="0" i="0" u="none" strike="noStrike" cap="none" normalizeH="0" baseline="0">
                <a:ln>
                  <a:noFill/>
                </a:ln>
                <a:solidFill>
                  <a:schemeClr val="tx1"/>
                </a:solidFill>
                <a:effectLst/>
                <a:latin typeface="Consolas" pitchFamily="49" charset="0"/>
                <a:cs typeface="Arial" pitchFamily="34" charset="0"/>
              </a:rPr>
              <a:t>80. Minimum value of S = 1*8 + 4*4 + 5*4 + 6*3 + 9*2 = 80.</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85750"/>
            <a:ext cx="8534400" cy="1200329"/>
          </a:xfrm>
          <a:prstGeom prst="rect">
            <a:avLst/>
          </a:prstGeom>
        </p:spPr>
        <p:txBody>
          <a:bodyPr wrap="square">
            <a:spAutoFit/>
          </a:bodyPr>
          <a:lstStyle/>
          <a:p>
            <a:pPr fontAlgn="base"/>
            <a:r>
              <a:rPr lang="sr-Cyrl-RS"/>
              <a:t>26. </a:t>
            </a:r>
            <a:r>
              <a:rPr lang="en-US"/>
              <a:t>Sorting array with reverse around middle</a:t>
            </a:r>
          </a:p>
          <a:p>
            <a:pPr fontAlgn="base"/>
            <a:r>
              <a:rPr lang="en-US"/>
              <a:t>Consider the given array arr[], we need to find if we can sort array with given operation. We are only allowed to reverse subarray such that middle index (in case of odd elements) or indexes (2 indexes for even) are also middle index(s) of the subarray being reversed.</a:t>
            </a:r>
          </a:p>
        </p:txBody>
      </p:sp>
      <p:sp>
        <p:nvSpPr>
          <p:cNvPr id="78849" name="Rectangle 1"/>
          <p:cNvSpPr>
            <a:spLocks noChangeArrowheads="1"/>
          </p:cNvSpPr>
          <p:nvPr/>
        </p:nvSpPr>
        <p:spPr bwMode="auto">
          <a:xfrm>
            <a:off x="152400" y="1581150"/>
            <a:ext cx="8610600" cy="677108"/>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onsolas" pitchFamily="49" charset="0"/>
                <a:cs typeface="Arial" pitchFamily="34" charset="0"/>
              </a:rPr>
              <a:t>Input : arr[] = {1, 6, 3, 4, 5, 2, 7} Output : Yes We can choose sub-array</a:t>
            </a:r>
            <a:r>
              <a:rPr kumimoji="0" lang="en-US" sz="1100" b="1" i="0" u="none" strike="noStrike" cap="none" normalizeH="0" baseline="0">
                <a:ln>
                  <a:noFill/>
                </a:ln>
                <a:solidFill>
                  <a:schemeClr val="tx1"/>
                </a:solidFill>
                <a:effectLst/>
                <a:latin typeface="Consolas" pitchFamily="49" charset="0"/>
                <a:cs typeface="Arial" pitchFamily="34" charset="0"/>
              </a:rPr>
              <a:t>[3, 4, 5]</a:t>
            </a:r>
            <a:r>
              <a:rPr kumimoji="0" lang="en-US" sz="1100" b="0" i="0" u="none" strike="noStrike" cap="none" normalizeH="0" baseline="0">
                <a:ln>
                  <a:noFill/>
                </a:ln>
                <a:solidFill>
                  <a:schemeClr val="tx1"/>
                </a:solidFill>
                <a:effectLst/>
                <a:latin typeface="Consolas" pitchFamily="49" charset="0"/>
                <a:cs typeface="Arial" pitchFamily="34" charset="0"/>
              </a:rPr>
              <a:t> on reversing this we get </a:t>
            </a:r>
            <a:r>
              <a:rPr kumimoji="0" lang="en-US" sz="1100" b="1" i="0" u="none" strike="noStrike" cap="none" normalizeH="0" baseline="0">
                <a:ln>
                  <a:noFill/>
                </a:ln>
                <a:solidFill>
                  <a:schemeClr val="tx1"/>
                </a:solidFill>
                <a:effectLst/>
                <a:latin typeface="Consolas" pitchFamily="49" charset="0"/>
                <a:cs typeface="Arial" pitchFamily="34" charset="0"/>
              </a:rPr>
              <a:t>[1, 6, 5, 4, 3, 2, 7]</a:t>
            </a:r>
            <a:r>
              <a:rPr kumimoji="0" lang="en-US" sz="1100" b="0" i="0" u="none" strike="noStrike" cap="none" normalizeH="0" baseline="0">
                <a:ln>
                  <a:noFill/>
                </a:ln>
                <a:solidFill>
                  <a:schemeClr val="tx1"/>
                </a:solidFill>
                <a:effectLst/>
                <a:latin typeface="Consolas" pitchFamily="49" charset="0"/>
                <a:cs typeface="Arial" pitchFamily="34" charset="0"/>
              </a:rPr>
              <a:t> again on selecting </a:t>
            </a:r>
            <a:r>
              <a:rPr kumimoji="0" lang="en-US" sz="1100" b="1" i="0" u="none" strike="noStrike" cap="none" normalizeH="0" baseline="0">
                <a:ln>
                  <a:noFill/>
                </a:ln>
                <a:solidFill>
                  <a:schemeClr val="tx1"/>
                </a:solidFill>
                <a:effectLst/>
                <a:latin typeface="Consolas" pitchFamily="49" charset="0"/>
                <a:cs typeface="Arial" pitchFamily="34" charset="0"/>
              </a:rPr>
              <a:t>[6, 5, 4, 3, 2]</a:t>
            </a:r>
            <a:r>
              <a:rPr kumimoji="0" lang="en-US" sz="1100" b="0" i="0" u="none" strike="noStrike" cap="none" normalizeH="0" baseline="0">
                <a:ln>
                  <a:noFill/>
                </a:ln>
                <a:solidFill>
                  <a:schemeClr val="tx1"/>
                </a:solidFill>
                <a:effectLst/>
                <a:latin typeface="Consolas" pitchFamily="49" charset="0"/>
                <a:cs typeface="Arial" pitchFamily="34" charset="0"/>
              </a:rPr>
              <a:t> and reversing this one we get </a:t>
            </a:r>
            <a:r>
              <a:rPr kumimoji="0" lang="en-US" sz="1100" b="1" i="0" u="none" strike="noStrike" cap="none" normalizeH="0" baseline="0">
                <a:ln>
                  <a:noFill/>
                </a:ln>
                <a:solidFill>
                  <a:schemeClr val="tx1"/>
                </a:solidFill>
                <a:effectLst/>
                <a:latin typeface="Consolas" pitchFamily="49" charset="0"/>
                <a:cs typeface="Arial" pitchFamily="34" charset="0"/>
              </a:rPr>
              <a:t>[1, 2, 3, 4, 5, 6, 7]</a:t>
            </a:r>
            <a:r>
              <a:rPr kumimoji="0" lang="en-US" sz="1100" b="0" i="0" u="none" strike="noStrike" cap="none" normalizeH="0" baseline="0">
                <a:ln>
                  <a:noFill/>
                </a:ln>
                <a:solidFill>
                  <a:schemeClr val="tx1"/>
                </a:solidFill>
                <a:effectLst/>
                <a:latin typeface="Consolas" pitchFamily="49" charset="0"/>
                <a:cs typeface="Arial" pitchFamily="34" charset="0"/>
              </a:rPr>
              <a:t> which is sorted at last thus it is possible to sort on multiple reverse operation. Input : arr[] = {1, 6, 3, 4, 5, 7, 2} Output : No</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9550"/>
            <a:ext cx="8610600" cy="1200329"/>
          </a:xfrm>
          <a:prstGeom prst="rect">
            <a:avLst/>
          </a:prstGeom>
        </p:spPr>
        <p:txBody>
          <a:bodyPr wrap="square">
            <a:spAutoFit/>
          </a:bodyPr>
          <a:lstStyle/>
          <a:p>
            <a:pPr fontAlgn="base"/>
            <a:r>
              <a:rPr lang="sr-Cyrl-RS"/>
              <a:t>27. </a:t>
            </a:r>
            <a:r>
              <a:rPr lang="en-US"/>
              <a:t>Sum of Areas of Rectangles possible for an array</a:t>
            </a:r>
          </a:p>
          <a:p>
            <a:pPr fontAlgn="base"/>
            <a:r>
              <a:rPr lang="en-US"/>
              <a:t>Given an array, the task is to compute the sum of all possible maximum area rectangles which can be formed from the array elements. Also, you can reduce the elements of the array by at most 1.</a:t>
            </a:r>
          </a:p>
        </p:txBody>
      </p:sp>
      <p:sp>
        <p:nvSpPr>
          <p:cNvPr id="79873" name="Rectangle 1"/>
          <p:cNvSpPr>
            <a:spLocks noChangeArrowheads="1"/>
          </p:cNvSpPr>
          <p:nvPr/>
        </p:nvSpPr>
        <p:spPr bwMode="auto">
          <a:xfrm>
            <a:off x="152400" y="1504950"/>
            <a:ext cx="8305800" cy="677108"/>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onsolas" pitchFamily="49" charset="0"/>
                <a:cs typeface="Arial" pitchFamily="34" charset="0"/>
              </a:rPr>
              <a:t>Input :a = {10, 10, 10, 10, 11, 10, 11, 10} Output : 210 </a:t>
            </a:r>
            <a:r>
              <a:rPr kumimoji="0" lang="en-US" sz="1100" b="1" i="0" u="none" strike="noStrike" cap="none" normalizeH="0" baseline="0">
                <a:ln>
                  <a:noFill/>
                </a:ln>
                <a:solidFill>
                  <a:schemeClr val="tx1"/>
                </a:solidFill>
                <a:effectLst/>
                <a:latin typeface="Consolas" pitchFamily="49" charset="0"/>
                <a:cs typeface="Arial" pitchFamily="34" charset="0"/>
              </a:rPr>
              <a:t>Explanation :</a:t>
            </a:r>
            <a:r>
              <a:rPr kumimoji="0" lang="en-US" sz="1100" b="0" i="0" u="none" strike="noStrike" cap="none" normalizeH="0" baseline="0">
                <a:ln>
                  <a:noFill/>
                </a:ln>
                <a:solidFill>
                  <a:schemeClr val="tx1"/>
                </a:solidFill>
                <a:effectLst/>
                <a:latin typeface="Consolas" pitchFamily="49" charset="0"/>
                <a:cs typeface="Arial" pitchFamily="34" charset="0"/>
              </a:rPr>
              <a:t> We can form two rectangles one square (10 * 10) and one (11 * 10). Hence, total area = 100 + 110 = 210. Input : a = { 3, 4, 5, 6 } Output : 15 Explanation : We can reduce 4 to 3 and 6 to 5 so that we got rectangle of (3 * 5). Hence area = 15. Input : a = { 3, 2, 5, 2 } Output : 0</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33350"/>
            <a:ext cx="8686800" cy="1754326"/>
          </a:xfrm>
          <a:prstGeom prst="rect">
            <a:avLst/>
          </a:prstGeom>
        </p:spPr>
        <p:txBody>
          <a:bodyPr wrap="square">
            <a:spAutoFit/>
          </a:bodyPr>
          <a:lstStyle/>
          <a:p>
            <a:pPr fontAlgn="base"/>
            <a:r>
              <a:rPr lang="sr-Cyrl-RS"/>
              <a:t>28. </a:t>
            </a:r>
            <a:r>
              <a:rPr lang="en-US"/>
              <a:t>Array element moved by k using single moves</a:t>
            </a:r>
          </a:p>
          <a:p>
            <a:pPr fontAlgn="base"/>
            <a:r>
              <a:rPr lang="en-US"/>
              <a:t>Given a list of n integers containing numbers 1-n in a shuffled way and a integer K. N people are standing in a queue to play badminton. At first, the first two players in the queue play a game. Then the loser goes to the end of the queue, and the one who wins plays with the next person from the line, and so on. They play until someone wins k games consecutively. This player becomes the winner.</a:t>
            </a:r>
          </a:p>
        </p:txBody>
      </p:sp>
      <p:sp>
        <p:nvSpPr>
          <p:cNvPr id="80897" name="Rectangle 1"/>
          <p:cNvSpPr>
            <a:spLocks noChangeArrowheads="1"/>
          </p:cNvSpPr>
          <p:nvPr/>
        </p:nvSpPr>
        <p:spPr bwMode="auto">
          <a:xfrm>
            <a:off x="152400" y="1885950"/>
            <a:ext cx="8763000" cy="744413"/>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onsolas" pitchFamily="49" charset="0"/>
                <a:cs typeface="Arial" pitchFamily="34" charset="0"/>
              </a:rPr>
              <a:t>Input: arr[] = {2, 1, 3, 4, 5} k = 2 Output: 5 Explanation: 2 plays with 1, 1 goes to end of queue. 2 plays with 3, 3 wins, 2 goes to end of queue. 3 plays with 4, so 3 goes to the end of the queue. 5 plays with everyone and wins as it is the largest of all elements. Input: arr[] = {3, 1, 2} k = 2 Output: 3 Explanation : 3 plays with 1. 3 wins. 1 goes to the end of the line. 3 plays with 2. 3 wins. 3 wins twice in a row.</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9550"/>
            <a:ext cx="8686800" cy="1477328"/>
          </a:xfrm>
          <a:prstGeom prst="rect">
            <a:avLst/>
          </a:prstGeom>
        </p:spPr>
        <p:txBody>
          <a:bodyPr wrap="square">
            <a:spAutoFit/>
          </a:bodyPr>
          <a:lstStyle/>
          <a:p>
            <a:pPr fontAlgn="base"/>
            <a:r>
              <a:rPr lang="sr-Cyrl-RS"/>
              <a:t>29. </a:t>
            </a:r>
            <a:r>
              <a:rPr lang="en-US"/>
              <a:t>Find if k bookings possible with given arrival and departure times</a:t>
            </a:r>
          </a:p>
          <a:p>
            <a:pPr fontAlgn="base"/>
            <a:r>
              <a:rPr lang="en-US"/>
              <a:t>A hotel manager has to process N advance bookings of rooms for the next season. His hotel has K rooms. Bookings contain an arrival date and a departure date. He wants to find out whether there are enough rooms in the hotel to satisfy the demand.</a:t>
            </a:r>
          </a:p>
          <a:p>
            <a:pPr fontAlgn="base"/>
            <a:r>
              <a:rPr lang="en-US"/>
              <a:t>The idea is to sort the arrays and keep track of overlaps.</a:t>
            </a:r>
          </a:p>
        </p:txBody>
      </p:sp>
      <p:sp>
        <p:nvSpPr>
          <p:cNvPr id="81921" name="Rectangle 1"/>
          <p:cNvSpPr>
            <a:spLocks noChangeArrowheads="1"/>
          </p:cNvSpPr>
          <p:nvPr/>
        </p:nvSpPr>
        <p:spPr bwMode="auto">
          <a:xfrm>
            <a:off x="0" y="1809750"/>
            <a:ext cx="8610600" cy="405859"/>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sr-Cyrl-RS" sz="1100">
                <a:latin typeface="Consolas" pitchFamily="49" charset="0"/>
                <a:cs typeface="Arial" pitchFamily="34" charset="0"/>
              </a:rPr>
              <a:t>Улаз</a:t>
            </a:r>
            <a:r>
              <a:rPr kumimoji="0" lang="en-US" sz="1100" b="0" i="0" u="none" strike="noStrike" cap="none" normalizeH="0" baseline="0">
                <a:ln>
                  <a:noFill/>
                </a:ln>
                <a:solidFill>
                  <a:schemeClr val="tx1"/>
                </a:solidFill>
                <a:effectLst/>
                <a:latin typeface="Consolas" pitchFamily="49" charset="0"/>
                <a:cs typeface="Arial" pitchFamily="34" charset="0"/>
              </a:rPr>
              <a:t> : Arrivals : [1 3 5] Departures : [2 6 8] K: 1 Output: False Hotel manager needs at least two rooms as the second and third intervals overlap.</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3350"/>
            <a:ext cx="8763000" cy="923330"/>
          </a:xfrm>
          <a:prstGeom prst="rect">
            <a:avLst/>
          </a:prstGeom>
        </p:spPr>
        <p:txBody>
          <a:bodyPr wrap="square">
            <a:spAutoFit/>
          </a:bodyPr>
          <a:lstStyle/>
          <a:p>
            <a:pPr fontAlgn="base"/>
            <a:r>
              <a:rPr lang="sr-Cyrl-RS"/>
              <a:t>30. </a:t>
            </a:r>
            <a:r>
              <a:rPr lang="en-US"/>
              <a:t>Lexicographically smallest array after at-most K consecutive swaps</a:t>
            </a:r>
          </a:p>
          <a:p>
            <a:pPr fontAlgn="base"/>
            <a:r>
              <a:rPr lang="en-US"/>
              <a:t>Given an array arr[], find the lexicographically smallest array that can be obtained after performing at maximum of k consecutive swaps.</a:t>
            </a:r>
          </a:p>
        </p:txBody>
      </p:sp>
      <p:sp>
        <p:nvSpPr>
          <p:cNvPr id="82945" name="Rectangle 1"/>
          <p:cNvSpPr>
            <a:spLocks noChangeArrowheads="1"/>
          </p:cNvSpPr>
          <p:nvPr/>
        </p:nvSpPr>
        <p:spPr bwMode="auto">
          <a:xfrm>
            <a:off x="152400" y="1123950"/>
            <a:ext cx="8686800" cy="507831"/>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onsolas" pitchFamily="49" charset="0"/>
                <a:cs typeface="Arial" pitchFamily="34" charset="0"/>
              </a:rPr>
              <a:t>Input:</a:t>
            </a:r>
            <a:r>
              <a:rPr kumimoji="0" lang="en-US" sz="1100" b="0" i="0" u="none" strike="noStrike" cap="none" normalizeH="0" baseline="0">
                <a:ln>
                  <a:noFill/>
                </a:ln>
                <a:solidFill>
                  <a:schemeClr val="tx1"/>
                </a:solidFill>
                <a:effectLst/>
                <a:latin typeface="Consolas" pitchFamily="49" charset="0"/>
                <a:cs typeface="Arial" pitchFamily="34" charset="0"/>
              </a:rPr>
              <a:t> arr[] = {7, 6, 9, 2, 1} k = 3 </a:t>
            </a:r>
            <a:r>
              <a:rPr kumimoji="0" lang="en-US" sz="1100" b="1" i="0" u="none" strike="noStrike" cap="none" normalizeH="0" baseline="0">
                <a:ln>
                  <a:noFill/>
                </a:ln>
                <a:solidFill>
                  <a:schemeClr val="tx1"/>
                </a:solidFill>
                <a:effectLst/>
                <a:latin typeface="Consolas" pitchFamily="49" charset="0"/>
                <a:cs typeface="Arial" pitchFamily="34" charset="0"/>
              </a:rPr>
              <a:t>Output:</a:t>
            </a:r>
            <a:r>
              <a:rPr kumimoji="0" lang="en-US" sz="1100" b="0" i="0" u="none" strike="noStrike" cap="none" normalizeH="0" baseline="0">
                <a:ln>
                  <a:noFill/>
                </a:ln>
                <a:solidFill>
                  <a:schemeClr val="tx1"/>
                </a:solidFill>
                <a:effectLst/>
                <a:latin typeface="Consolas" pitchFamily="49" charset="0"/>
                <a:cs typeface="Arial" pitchFamily="34" charset="0"/>
              </a:rPr>
              <a:t> arr[] = {2, 7, 6, 9, 1} </a:t>
            </a:r>
            <a:r>
              <a:rPr kumimoji="0" lang="en-US" sz="1100" b="1" i="0" u="none" strike="noStrike" cap="none" normalizeH="0" baseline="0">
                <a:ln>
                  <a:noFill/>
                </a:ln>
                <a:solidFill>
                  <a:schemeClr val="tx1"/>
                </a:solidFill>
                <a:effectLst/>
                <a:latin typeface="Consolas" pitchFamily="49" charset="0"/>
                <a:cs typeface="Arial" pitchFamily="34" charset="0"/>
              </a:rPr>
              <a:t>Explanation:</a:t>
            </a:r>
            <a:r>
              <a:rPr kumimoji="0" lang="en-US" sz="1100" b="0" i="0" u="none" strike="noStrike" cap="none" normalizeH="0" baseline="0">
                <a:ln>
                  <a:noFill/>
                </a:ln>
                <a:solidFill>
                  <a:schemeClr val="tx1"/>
                </a:solidFill>
                <a:effectLst/>
                <a:latin typeface="Consolas" pitchFamily="49" charset="0"/>
                <a:cs typeface="Arial" pitchFamily="34" charset="0"/>
              </a:rPr>
              <a:t> Array is: 7, 6, 9, 2, 1 Swap 1: 7, 6, 2, 9, 1 Swap 2: 7, 2, 6, 9, 1 Swap 3: 2, 7, 6, 9, 1 </a:t>
            </a:r>
            <a:r>
              <a:rPr kumimoji="0" lang="en-US" sz="1100" b="1" i="0" u="none" strike="noStrike" cap="none" normalizeH="0" baseline="0">
                <a:ln>
                  <a:noFill/>
                </a:ln>
                <a:solidFill>
                  <a:schemeClr val="tx1"/>
                </a:solidFill>
                <a:effectLst/>
                <a:latin typeface="Consolas" pitchFamily="49" charset="0"/>
                <a:cs typeface="Arial" pitchFamily="34" charset="0"/>
              </a:rPr>
              <a:t>So Our final array after k = 3 swaps : </a:t>
            </a:r>
            <a:r>
              <a:rPr kumimoji="0" lang="en-US" sz="1100" b="0" i="0" u="none" strike="noStrike" cap="none" normalizeH="0" baseline="0">
                <a:ln>
                  <a:noFill/>
                </a:ln>
                <a:solidFill>
                  <a:schemeClr val="tx1"/>
                </a:solidFill>
                <a:effectLst/>
                <a:latin typeface="Consolas" pitchFamily="49" charset="0"/>
                <a:cs typeface="Arial" pitchFamily="34" charset="0"/>
              </a:rPr>
              <a:t>2, 7, 6, 9, 1 </a:t>
            </a:r>
            <a:r>
              <a:rPr kumimoji="0" lang="en-US" sz="1100" b="1" i="0" u="none" strike="noStrike" cap="none" normalizeH="0" baseline="0">
                <a:ln>
                  <a:noFill/>
                </a:ln>
                <a:solidFill>
                  <a:schemeClr val="tx1"/>
                </a:solidFill>
                <a:effectLst/>
                <a:latin typeface="Consolas" pitchFamily="49" charset="0"/>
                <a:cs typeface="Arial" pitchFamily="34" charset="0"/>
              </a:rPr>
              <a:t>Input:</a:t>
            </a:r>
            <a:r>
              <a:rPr kumimoji="0" lang="en-US" sz="1100" b="0" i="0" u="none" strike="noStrike" cap="none" normalizeH="0" baseline="0">
                <a:ln>
                  <a:noFill/>
                </a:ln>
                <a:solidFill>
                  <a:schemeClr val="tx1"/>
                </a:solidFill>
                <a:effectLst/>
                <a:latin typeface="Consolas" pitchFamily="49" charset="0"/>
                <a:cs typeface="Arial" pitchFamily="34" charset="0"/>
              </a:rPr>
              <a:t> arr[] = {7, 6, 9, 2, 1} k = 1 </a:t>
            </a:r>
            <a:r>
              <a:rPr kumimoji="0" lang="en-US" sz="1100" b="1" i="0" u="none" strike="noStrike" cap="none" normalizeH="0" baseline="0">
                <a:ln>
                  <a:noFill/>
                </a:ln>
                <a:solidFill>
                  <a:schemeClr val="tx1"/>
                </a:solidFill>
                <a:effectLst/>
                <a:latin typeface="Consolas" pitchFamily="49" charset="0"/>
                <a:cs typeface="Arial" pitchFamily="34" charset="0"/>
              </a:rPr>
              <a:t>Output:</a:t>
            </a:r>
            <a:r>
              <a:rPr kumimoji="0" lang="en-US" sz="1100" b="0" i="0" u="none" strike="noStrike" cap="none" normalizeH="0" baseline="0">
                <a:ln>
                  <a:noFill/>
                </a:ln>
                <a:solidFill>
                  <a:schemeClr val="tx1"/>
                </a:solidFill>
                <a:effectLst/>
                <a:latin typeface="Consolas" pitchFamily="49" charset="0"/>
                <a:cs typeface="Arial" pitchFamily="34" charset="0"/>
              </a:rPr>
              <a:t> arr[] = {6, 7, 9, 2, 1}</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9550"/>
            <a:ext cx="8610600" cy="923330"/>
          </a:xfrm>
          <a:prstGeom prst="rect">
            <a:avLst/>
          </a:prstGeom>
        </p:spPr>
        <p:txBody>
          <a:bodyPr wrap="square">
            <a:spAutoFit/>
          </a:bodyPr>
          <a:lstStyle/>
          <a:p>
            <a:pPr fontAlgn="base"/>
            <a:r>
              <a:rPr lang="sr-Cyrl-RS"/>
              <a:t>31. </a:t>
            </a:r>
            <a:r>
              <a:rPr lang="en-US"/>
              <a:t>Largest lexicographic array with at-most K consecutive swaps</a:t>
            </a:r>
          </a:p>
          <a:p>
            <a:pPr fontAlgn="base"/>
            <a:r>
              <a:rPr lang="en-US"/>
              <a:t>Given an array arr[], find the lexicographically largest array that can be obtained by performing at-most k consecutive swaps.</a:t>
            </a:r>
          </a:p>
        </p:txBody>
      </p:sp>
      <p:sp>
        <p:nvSpPr>
          <p:cNvPr id="83969" name="Rectangle 1"/>
          <p:cNvSpPr>
            <a:spLocks noChangeArrowheads="1"/>
          </p:cNvSpPr>
          <p:nvPr/>
        </p:nvSpPr>
        <p:spPr bwMode="auto">
          <a:xfrm>
            <a:off x="228600" y="1123950"/>
            <a:ext cx="8610600" cy="575136"/>
          </a:xfrm>
          <a:prstGeom prst="rect">
            <a:avLst/>
          </a:prstGeom>
          <a:solidFill>
            <a:srgbClr val="E0E0E0"/>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onsolas" pitchFamily="49" charset="0"/>
                <a:cs typeface="Arial" pitchFamily="34" charset="0"/>
              </a:rPr>
              <a:t>Input : arr[] = {3, 5, 4, 1, 2} k = 3 Output : 5, 4, 3, 2, 1 Explanation : Array given : 3 5 4 1 2 After swap 1 : 5 3 4 1 2 After swap 2 : 5 4 3 1 2 After swap 3 : 5 4 3 2 1 Input : arr[] = {3, 5, 1, 2, 1} k = 3 Output : 5, 3, 2, 1, 1</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457200"/>
            <a:ext cx="2751074" cy="461665"/>
          </a:xfrm>
          <a:prstGeom prst="rect">
            <a:avLst/>
          </a:prstGeom>
          <a:noFill/>
        </p:spPr>
        <p:txBody>
          <a:bodyPr wrap="none" rtlCol="0">
            <a:spAutoFit/>
          </a:bodyPr>
          <a:lstStyle/>
          <a:p>
            <a:r>
              <a:rPr lang="sr-Cyrl-RS" sz="2400"/>
              <a:t>Бирање активности</a:t>
            </a:r>
            <a:endParaRPr lang="en-US" sz="2400"/>
          </a:p>
        </p:txBody>
      </p:sp>
      <p:sp>
        <p:nvSpPr>
          <p:cNvPr id="3" name="TextBox 2"/>
          <p:cNvSpPr txBox="1"/>
          <p:nvPr/>
        </p:nvSpPr>
        <p:spPr>
          <a:xfrm>
            <a:off x="838201" y="971550"/>
            <a:ext cx="7696200" cy="400110"/>
          </a:xfrm>
          <a:prstGeom prst="rect">
            <a:avLst/>
          </a:prstGeom>
          <a:noFill/>
        </p:spPr>
        <p:txBody>
          <a:bodyPr wrap="square" rtlCol="0">
            <a:spAutoFit/>
          </a:bodyPr>
          <a:lstStyle/>
          <a:p>
            <a:r>
              <a:rPr lang="sr-Cyrl-RS" sz="2000"/>
              <a:t>Проблем распоређивања ресурса између конкурентских активности.</a:t>
            </a:r>
            <a:endParaRPr lang="en-US" sz="2000"/>
          </a:p>
        </p:txBody>
      </p:sp>
      <p:sp>
        <p:nvSpPr>
          <p:cNvPr id="5" name="TextBox 4"/>
          <p:cNvSpPr txBox="1"/>
          <p:nvPr/>
        </p:nvSpPr>
        <p:spPr>
          <a:xfrm>
            <a:off x="990600" y="1352550"/>
            <a:ext cx="7162800" cy="1015663"/>
          </a:xfrm>
          <a:prstGeom prst="rect">
            <a:avLst/>
          </a:prstGeom>
          <a:noFill/>
        </p:spPr>
        <p:txBody>
          <a:bodyPr wrap="square" rtlCol="0">
            <a:spAutoFit/>
          </a:bodyPr>
          <a:lstStyle/>
          <a:p>
            <a:r>
              <a:rPr lang="sr-Cyrl-RS" sz="2000"/>
              <a:t>Задатак: дато је </a:t>
            </a:r>
            <a:r>
              <a:rPr lang="vi-VN" sz="2000"/>
              <a:t>n </a:t>
            </a:r>
            <a:r>
              <a:rPr lang="sr-Cyrl-RS" sz="2000"/>
              <a:t>активности са почетним временом </a:t>
            </a:r>
            <a:r>
              <a:rPr lang="vi-VN" sz="2000"/>
              <a:t>s</a:t>
            </a:r>
            <a:r>
              <a:rPr lang="vi-VN" sz="2000" baseline="-25000"/>
              <a:t>i</a:t>
            </a:r>
            <a:r>
              <a:rPr lang="vi-VN" sz="2000"/>
              <a:t> </a:t>
            </a:r>
            <a:r>
              <a:rPr lang="sr-Cyrl-RS" sz="2000"/>
              <a:t>и крајњим временом </a:t>
            </a:r>
            <a:r>
              <a:rPr lang="vi-VN" sz="2000"/>
              <a:t>f</a:t>
            </a:r>
            <a:r>
              <a:rPr lang="vi-VN" sz="2000" baseline="-25000"/>
              <a:t>i </a:t>
            </a:r>
            <a:r>
              <a:rPr lang="sr-Cyrl-RS" sz="2000"/>
              <a:t>за сваку активност. Нађи највећи број активности које се не преклапају.</a:t>
            </a:r>
            <a:endParaRPr lang="en-US" sz="2000"/>
          </a:p>
        </p:txBody>
      </p:sp>
      <p:sp>
        <p:nvSpPr>
          <p:cNvPr id="6" name="TextBox 5"/>
          <p:cNvSpPr txBox="1"/>
          <p:nvPr/>
        </p:nvSpPr>
        <p:spPr>
          <a:xfrm>
            <a:off x="1295400" y="2343150"/>
            <a:ext cx="3152786" cy="400110"/>
          </a:xfrm>
          <a:prstGeom prst="rect">
            <a:avLst/>
          </a:prstGeom>
          <a:noFill/>
        </p:spPr>
        <p:txBody>
          <a:bodyPr wrap="none" rtlCol="0">
            <a:spAutoFit/>
          </a:bodyPr>
          <a:lstStyle/>
          <a:p>
            <a:r>
              <a:rPr lang="sr-Cyrl-RS" sz="2000"/>
              <a:t>Како изабрати активности</a:t>
            </a:r>
            <a:r>
              <a:rPr lang="en-US" sz="2000"/>
              <a:t>?</a:t>
            </a:r>
          </a:p>
        </p:txBody>
      </p:sp>
      <p:sp>
        <p:nvSpPr>
          <p:cNvPr id="7" name="TextBox 6"/>
          <p:cNvSpPr txBox="1"/>
          <p:nvPr/>
        </p:nvSpPr>
        <p:spPr>
          <a:xfrm>
            <a:off x="2057400" y="2724150"/>
            <a:ext cx="4830168" cy="1015663"/>
          </a:xfrm>
          <a:prstGeom prst="rect">
            <a:avLst/>
          </a:prstGeom>
          <a:noFill/>
        </p:spPr>
        <p:txBody>
          <a:bodyPr wrap="none" rtlCol="0">
            <a:spAutoFit/>
          </a:bodyPr>
          <a:lstStyle/>
          <a:p>
            <a:r>
              <a:rPr lang="sr-Cyrl-RS" sz="2000"/>
              <a:t>Према ранијем почетку?</a:t>
            </a:r>
          </a:p>
          <a:p>
            <a:r>
              <a:rPr lang="sr-Cyrl-RS" sz="2000"/>
              <a:t>Прво краће?</a:t>
            </a:r>
          </a:p>
          <a:p>
            <a:r>
              <a:rPr lang="sr-Cyrl-RS" sz="2000"/>
              <a:t>Прво активности са најмање преклапања?</a:t>
            </a:r>
            <a:endParaRPr 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00050"/>
            <a:ext cx="5984587" cy="400110"/>
          </a:xfrm>
          <a:prstGeom prst="rect">
            <a:avLst/>
          </a:prstGeom>
          <a:noFill/>
        </p:spPr>
        <p:txBody>
          <a:bodyPr wrap="none" rtlCol="0">
            <a:spAutoFit/>
          </a:bodyPr>
          <a:lstStyle/>
          <a:p>
            <a:r>
              <a:rPr lang="sr-Cyrl-RS" sz="2000"/>
              <a:t>Оптимални избор је по растућем времену завршетка</a:t>
            </a:r>
            <a:endParaRPr lang="en-US" sz="2000"/>
          </a:p>
        </p:txBody>
      </p:sp>
      <p:sp>
        <p:nvSpPr>
          <p:cNvPr id="3" name="TextBox 2"/>
          <p:cNvSpPr txBox="1"/>
          <p:nvPr/>
        </p:nvSpPr>
        <p:spPr>
          <a:xfrm>
            <a:off x="381000" y="895350"/>
            <a:ext cx="8077200" cy="3477875"/>
          </a:xfrm>
          <a:prstGeom prst="rect">
            <a:avLst/>
          </a:prstGeom>
          <a:noFill/>
        </p:spPr>
        <p:txBody>
          <a:bodyPr wrap="square" rtlCol="0">
            <a:spAutoFit/>
          </a:bodyPr>
          <a:lstStyle/>
          <a:p>
            <a:r>
              <a:rPr lang="sr-Cyrl-RS" sz="2000"/>
              <a:t>Похлепни алгоритам:</a:t>
            </a:r>
          </a:p>
          <a:p>
            <a:endParaRPr lang="sr-Cyrl-RS" sz="2000"/>
          </a:p>
          <a:p>
            <a:r>
              <a:rPr lang="en-US" sz="2000"/>
              <a:t>n </a:t>
            </a:r>
            <a:r>
              <a:rPr lang="sr-Cyrl-RS" sz="2000"/>
              <a:t>је број активности</a:t>
            </a:r>
          </a:p>
          <a:p>
            <a:r>
              <a:rPr lang="sr-Cyrl-RS" sz="2000"/>
              <a:t>Сортирај активности по крајњем времену (</a:t>
            </a:r>
            <a:r>
              <a:rPr lang="en-US" sz="2000"/>
              <a:t>f1 ≤ f2 ≤ . . . ≤ fn</a:t>
            </a:r>
            <a:r>
              <a:rPr lang="sr-Cyrl-RS" sz="2000"/>
              <a:t>)</a:t>
            </a:r>
            <a:r>
              <a:rPr lang="en-US" sz="2000"/>
              <a:t> </a:t>
            </a:r>
            <a:endParaRPr lang="sr-Cyrl-RS" sz="2000"/>
          </a:p>
          <a:p>
            <a:r>
              <a:rPr lang="sr-Cyrl-RS" sz="2000"/>
              <a:t>У скуп решења убаци прву активност</a:t>
            </a:r>
          </a:p>
          <a:p>
            <a:r>
              <a:rPr lang="sr-Cyrl-RS" sz="2000"/>
              <a:t>запамти јој индекс ( </a:t>
            </a:r>
            <a:r>
              <a:rPr lang="en-US" sz="2000"/>
              <a:t>j = 1</a:t>
            </a:r>
            <a:r>
              <a:rPr lang="sr-Cyrl-RS" sz="2000"/>
              <a:t> )</a:t>
            </a:r>
          </a:p>
          <a:p>
            <a:r>
              <a:rPr lang="sr-Cyrl-RS" sz="2000"/>
              <a:t>За остале активности ( </a:t>
            </a:r>
            <a:r>
              <a:rPr lang="en-US" sz="2000"/>
              <a:t>i</a:t>
            </a:r>
            <a:r>
              <a:rPr lang="sr-Cyrl-RS" sz="2000"/>
              <a:t> = </a:t>
            </a:r>
            <a:r>
              <a:rPr lang="en-US" sz="2000"/>
              <a:t>2</a:t>
            </a:r>
            <a:r>
              <a:rPr lang="sr-Cyrl-RS" sz="2000"/>
              <a:t>; </a:t>
            </a:r>
            <a:r>
              <a:rPr lang="en-US" sz="2000"/>
              <a:t>n</a:t>
            </a:r>
            <a:r>
              <a:rPr lang="sr-Cyrl-RS" sz="2000"/>
              <a:t> )</a:t>
            </a:r>
            <a:r>
              <a:rPr lang="en-US" sz="2000"/>
              <a:t> </a:t>
            </a:r>
            <a:endParaRPr lang="sr-Cyrl-RS" sz="2000"/>
          </a:p>
          <a:p>
            <a:r>
              <a:rPr lang="sr-Cyrl-RS" sz="2000"/>
              <a:t>        Ако је почетак следеће после краја претходне ( </a:t>
            </a:r>
            <a:r>
              <a:rPr lang="en-US" sz="2000"/>
              <a:t>if si ≥ fj</a:t>
            </a:r>
            <a:r>
              <a:rPr lang="sr-Cyrl-RS" sz="2000"/>
              <a:t> )</a:t>
            </a:r>
            <a:r>
              <a:rPr lang="en-US" sz="2000"/>
              <a:t> </a:t>
            </a:r>
            <a:r>
              <a:rPr lang="sr-Cyrl-RS" sz="2000"/>
              <a:t>      	    Додај следећу у решење (</a:t>
            </a:r>
            <a:r>
              <a:rPr lang="en-US" sz="2000"/>
              <a:t>A= A U {i}</a:t>
            </a:r>
            <a:r>
              <a:rPr lang="sr-Cyrl-RS" sz="2000"/>
              <a:t>)</a:t>
            </a:r>
          </a:p>
          <a:p>
            <a:r>
              <a:rPr lang="sr-Cyrl-RS" sz="2000"/>
              <a:t>	    Настави са следећом активношћу</a:t>
            </a:r>
            <a:r>
              <a:rPr lang="en-US" sz="2000"/>
              <a:t> </a:t>
            </a:r>
            <a:r>
              <a:rPr lang="sr-Cyrl-RS" sz="2000"/>
              <a:t>( </a:t>
            </a:r>
            <a:r>
              <a:rPr lang="en-US" sz="2000"/>
              <a:t>j = i</a:t>
            </a:r>
            <a:r>
              <a:rPr lang="sr-Cyrl-RS" sz="2000"/>
              <a:t> )</a:t>
            </a:r>
          </a:p>
          <a:p>
            <a:r>
              <a:rPr lang="sr-Cyrl-RS" sz="2000"/>
              <a:t>Решење је скуп</a:t>
            </a:r>
            <a:r>
              <a:rPr lang="en-US" sz="2000"/>
              <a:t> A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438150"/>
            <a:ext cx="1002197" cy="369332"/>
          </a:xfrm>
          <a:prstGeom prst="rect">
            <a:avLst/>
          </a:prstGeom>
          <a:noFill/>
        </p:spPr>
        <p:txBody>
          <a:bodyPr wrap="none" rtlCol="0">
            <a:spAutoFit/>
          </a:bodyPr>
          <a:lstStyle/>
          <a:p>
            <a:r>
              <a:rPr lang="sr-Cyrl-RS"/>
              <a:t>Анализа</a:t>
            </a:r>
            <a:endParaRPr lang="en-US"/>
          </a:p>
        </p:txBody>
      </p:sp>
      <p:sp>
        <p:nvSpPr>
          <p:cNvPr id="3" name="TextBox 2"/>
          <p:cNvSpPr txBox="1"/>
          <p:nvPr/>
        </p:nvSpPr>
        <p:spPr>
          <a:xfrm>
            <a:off x="762000" y="1047750"/>
            <a:ext cx="7037055" cy="646331"/>
          </a:xfrm>
          <a:prstGeom prst="rect">
            <a:avLst/>
          </a:prstGeom>
          <a:noFill/>
        </p:spPr>
        <p:txBody>
          <a:bodyPr wrap="none" rtlCol="0">
            <a:spAutoFit/>
          </a:bodyPr>
          <a:lstStyle/>
          <a:p>
            <a:r>
              <a:rPr lang="sr-Cyrl-RS"/>
              <a:t>Похлепни алгоритам обично прави </a:t>
            </a:r>
            <a:r>
              <a:rPr lang="en-US"/>
              <a:t>n </a:t>
            </a:r>
            <a:r>
              <a:rPr lang="sr-Cyrl-RS"/>
              <a:t>избора за проблем величине </a:t>
            </a:r>
            <a:r>
              <a:rPr lang="en-US"/>
              <a:t>n</a:t>
            </a:r>
            <a:r>
              <a:rPr lang="sr-Cyrl-RS"/>
              <a:t>.</a:t>
            </a:r>
            <a:r>
              <a:rPr lang="en-US"/>
              <a:t> </a:t>
            </a:r>
            <a:endParaRPr lang="sr-Cyrl-RS"/>
          </a:p>
          <a:p>
            <a:r>
              <a:rPr lang="sr-Cyrl-RS"/>
              <a:t>Први и задњи избор су често наметнути.</a:t>
            </a:r>
            <a:endParaRPr lang="en-US"/>
          </a:p>
        </p:txBody>
      </p:sp>
      <p:sp>
        <p:nvSpPr>
          <p:cNvPr id="4" name="TextBox 3"/>
          <p:cNvSpPr txBox="1"/>
          <p:nvPr/>
        </p:nvSpPr>
        <p:spPr>
          <a:xfrm>
            <a:off x="914400" y="2038350"/>
            <a:ext cx="5397888" cy="707886"/>
          </a:xfrm>
          <a:prstGeom prst="rect">
            <a:avLst/>
          </a:prstGeom>
          <a:noFill/>
        </p:spPr>
        <p:txBody>
          <a:bodyPr wrap="none" rtlCol="0">
            <a:spAutoFit/>
          </a:bodyPr>
          <a:lstStyle/>
          <a:p>
            <a:r>
              <a:rPr lang="sr-Cyrl-RS" sz="2000"/>
              <a:t>Време извршења је обично</a:t>
            </a:r>
            <a:r>
              <a:rPr lang="vi-VN" sz="2000"/>
              <a:t> O(n</a:t>
            </a:r>
            <a:r>
              <a:rPr lang="sr-Cyrl-RS" sz="2000"/>
              <a:t> </a:t>
            </a:r>
            <a:r>
              <a:rPr lang="vi-VN" sz="2000"/>
              <a:t>*</a:t>
            </a:r>
            <a:r>
              <a:rPr lang="sr-Cyrl-RS" sz="2000"/>
              <a:t> </a:t>
            </a:r>
            <a:r>
              <a:rPr lang="vi-VN" sz="2000"/>
              <a:t>O(izbor(n))),</a:t>
            </a:r>
            <a:endParaRPr lang="sr-Cyrl-RS" sz="2000"/>
          </a:p>
          <a:p>
            <a:r>
              <a:rPr lang="sr-Cyrl-RS" sz="2000"/>
              <a:t>где је </a:t>
            </a:r>
            <a:r>
              <a:rPr lang="vi-VN" sz="2000"/>
              <a:t>izbor(n) </a:t>
            </a:r>
            <a:r>
              <a:rPr lang="sr-Cyrl-RS" sz="2000"/>
              <a:t>ф-ја избора између</a:t>
            </a:r>
            <a:r>
              <a:rPr lang="vi-VN" sz="2000"/>
              <a:t> n </a:t>
            </a:r>
            <a:r>
              <a:rPr lang="sr-Cyrl-RS" sz="2000"/>
              <a:t>елемената.</a:t>
            </a:r>
            <a:endParaRPr lang="en-US" sz="2000"/>
          </a:p>
        </p:txBody>
      </p:sp>
      <p:sp>
        <p:nvSpPr>
          <p:cNvPr id="5" name="TextBox 4"/>
          <p:cNvSpPr txBox="1"/>
          <p:nvPr/>
        </p:nvSpPr>
        <p:spPr>
          <a:xfrm>
            <a:off x="838200" y="2876550"/>
            <a:ext cx="7698390" cy="707886"/>
          </a:xfrm>
          <a:prstGeom prst="rect">
            <a:avLst/>
          </a:prstGeom>
          <a:noFill/>
        </p:spPr>
        <p:txBody>
          <a:bodyPr wrap="none" rtlCol="0">
            <a:spAutoFit/>
          </a:bodyPr>
          <a:lstStyle/>
          <a:p>
            <a:r>
              <a:rPr lang="sr-Cyrl-RS" sz="2000"/>
              <a:t>Бројање пара</a:t>
            </a:r>
            <a:r>
              <a:rPr lang="vi-VN" sz="2000"/>
              <a:t>: </a:t>
            </a:r>
            <a:r>
              <a:rPr lang="sr-Cyrl-RS" sz="2000"/>
              <a:t>треба да се нађе највећи корисни апоен од </a:t>
            </a:r>
            <a:r>
              <a:rPr lang="vi-VN" sz="2000"/>
              <a:t>K </a:t>
            </a:r>
            <a:r>
              <a:rPr lang="sr-Cyrl-RS" sz="2000"/>
              <a:t>апоена.</a:t>
            </a:r>
          </a:p>
          <a:p>
            <a:r>
              <a:rPr lang="sr-Cyrl-RS" sz="2000"/>
              <a:t>За фиксно </a:t>
            </a:r>
            <a:r>
              <a:rPr lang="vi-VN" sz="2000"/>
              <a:t>K, </a:t>
            </a:r>
            <a:r>
              <a:rPr lang="sr-Cyrl-RS" sz="2000"/>
              <a:t>време налажења је </a:t>
            </a:r>
            <a:r>
              <a:rPr lang="vi-VN" sz="2000"/>
              <a:t>O(k) = O(1)</a:t>
            </a:r>
            <a:endParaRPr lang="en-US" sz="2000"/>
          </a:p>
        </p:txBody>
      </p:sp>
      <p:sp>
        <p:nvSpPr>
          <p:cNvPr id="6" name="TextBox 5"/>
          <p:cNvSpPr txBox="1"/>
          <p:nvPr/>
        </p:nvSpPr>
        <p:spPr>
          <a:xfrm>
            <a:off x="685800" y="3867150"/>
            <a:ext cx="5606022" cy="646331"/>
          </a:xfrm>
          <a:prstGeom prst="rect">
            <a:avLst/>
          </a:prstGeom>
          <a:noFill/>
        </p:spPr>
        <p:txBody>
          <a:bodyPr wrap="none" rtlCol="0">
            <a:spAutoFit/>
          </a:bodyPr>
          <a:lstStyle/>
          <a:p>
            <a:r>
              <a:rPr lang="sr-Cyrl-RS"/>
              <a:t>Бирање активности</a:t>
            </a:r>
            <a:r>
              <a:rPr lang="en-US"/>
              <a:t>: </a:t>
            </a:r>
            <a:r>
              <a:rPr lang="sr-Cyrl-RS"/>
              <a:t>Прво сортирање, после </a:t>
            </a:r>
            <a:r>
              <a:rPr lang="vi-VN"/>
              <a:t>n </a:t>
            </a:r>
            <a:r>
              <a:rPr lang="sr-Cyrl-RS"/>
              <a:t>избора:</a:t>
            </a:r>
            <a:r>
              <a:rPr lang="en-US"/>
              <a:t> </a:t>
            </a:r>
            <a:endParaRPr lang="sr-Cyrl-RS"/>
          </a:p>
          <a:p>
            <a:r>
              <a:rPr lang="sr-Cyrl-RS"/>
              <a:t>То је </a:t>
            </a:r>
            <a:r>
              <a:rPr lang="en-US"/>
              <a:t>O(nlogn) + O(n) = O(nlogn)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nenad\Desktop\#IT odeljenje\###tekstovi###\slike\1487918260.png"/>
          <p:cNvPicPr>
            <a:picLocks noChangeAspect="1" noChangeArrowheads="1"/>
          </p:cNvPicPr>
          <p:nvPr/>
        </p:nvPicPr>
        <p:blipFill>
          <a:blip r:embed="rId2"/>
          <a:srcRect/>
          <a:stretch>
            <a:fillRect/>
          </a:stretch>
        </p:blipFill>
        <p:spPr bwMode="auto">
          <a:xfrm>
            <a:off x="609600" y="0"/>
            <a:ext cx="7669198" cy="4880926"/>
          </a:xfrm>
          <a:prstGeom prst="rect">
            <a:avLst/>
          </a:prstGeom>
          <a:noFill/>
        </p:spPr>
      </p:pic>
      <p:sp>
        <p:nvSpPr>
          <p:cNvPr id="6" name="Freeform 5"/>
          <p:cNvSpPr/>
          <p:nvPr/>
        </p:nvSpPr>
        <p:spPr>
          <a:xfrm>
            <a:off x="3124199" y="653143"/>
            <a:ext cx="2262939" cy="3907971"/>
          </a:xfrm>
          <a:custGeom>
            <a:avLst/>
            <a:gdLst>
              <a:gd name="connsiteX0" fmla="*/ 1513115 w 2262939"/>
              <a:gd name="connsiteY0" fmla="*/ 0 h 3907971"/>
              <a:gd name="connsiteX1" fmla="*/ 1491344 w 2262939"/>
              <a:gd name="connsiteY1" fmla="*/ 65314 h 3907971"/>
              <a:gd name="connsiteX2" fmla="*/ 1447801 w 2262939"/>
              <a:gd name="connsiteY2" fmla="*/ 130628 h 3907971"/>
              <a:gd name="connsiteX3" fmla="*/ 1426030 w 2262939"/>
              <a:gd name="connsiteY3" fmla="*/ 163286 h 3907971"/>
              <a:gd name="connsiteX4" fmla="*/ 1404258 w 2262939"/>
              <a:gd name="connsiteY4" fmla="*/ 195943 h 3907971"/>
              <a:gd name="connsiteX5" fmla="*/ 1371601 w 2262939"/>
              <a:gd name="connsiteY5" fmla="*/ 261257 h 3907971"/>
              <a:gd name="connsiteX6" fmla="*/ 1360715 w 2262939"/>
              <a:gd name="connsiteY6" fmla="*/ 293914 h 3907971"/>
              <a:gd name="connsiteX7" fmla="*/ 1317172 w 2262939"/>
              <a:gd name="connsiteY7" fmla="*/ 370114 h 3907971"/>
              <a:gd name="connsiteX8" fmla="*/ 1273630 w 2262939"/>
              <a:gd name="connsiteY8" fmla="*/ 457200 h 3907971"/>
              <a:gd name="connsiteX9" fmla="*/ 1251858 w 2262939"/>
              <a:gd name="connsiteY9" fmla="*/ 489857 h 3907971"/>
              <a:gd name="connsiteX10" fmla="*/ 1208315 w 2262939"/>
              <a:gd name="connsiteY10" fmla="*/ 598714 h 3907971"/>
              <a:gd name="connsiteX11" fmla="*/ 1153887 w 2262939"/>
              <a:gd name="connsiteY11" fmla="*/ 674914 h 3907971"/>
              <a:gd name="connsiteX12" fmla="*/ 1143001 w 2262939"/>
              <a:gd name="connsiteY12" fmla="*/ 707571 h 3907971"/>
              <a:gd name="connsiteX13" fmla="*/ 1121230 w 2262939"/>
              <a:gd name="connsiteY13" fmla="*/ 729343 h 3907971"/>
              <a:gd name="connsiteX14" fmla="*/ 1099458 w 2262939"/>
              <a:gd name="connsiteY14" fmla="*/ 762000 h 3907971"/>
              <a:gd name="connsiteX15" fmla="*/ 1088572 w 2262939"/>
              <a:gd name="connsiteY15" fmla="*/ 805543 h 3907971"/>
              <a:gd name="connsiteX16" fmla="*/ 1066801 w 2262939"/>
              <a:gd name="connsiteY16" fmla="*/ 838200 h 3907971"/>
              <a:gd name="connsiteX17" fmla="*/ 1045030 w 2262939"/>
              <a:gd name="connsiteY17" fmla="*/ 881743 h 3907971"/>
              <a:gd name="connsiteX18" fmla="*/ 1012372 w 2262939"/>
              <a:gd name="connsiteY18" fmla="*/ 979714 h 3907971"/>
              <a:gd name="connsiteX19" fmla="*/ 990601 w 2262939"/>
              <a:gd name="connsiteY19" fmla="*/ 1001486 h 3907971"/>
              <a:gd name="connsiteX20" fmla="*/ 968830 w 2262939"/>
              <a:gd name="connsiteY20" fmla="*/ 1077686 h 3907971"/>
              <a:gd name="connsiteX21" fmla="*/ 947058 w 2262939"/>
              <a:gd name="connsiteY21" fmla="*/ 1143000 h 3907971"/>
              <a:gd name="connsiteX22" fmla="*/ 936172 w 2262939"/>
              <a:gd name="connsiteY22" fmla="*/ 1175657 h 3907971"/>
              <a:gd name="connsiteX23" fmla="*/ 925287 w 2262939"/>
              <a:gd name="connsiteY23" fmla="*/ 1208314 h 3907971"/>
              <a:gd name="connsiteX24" fmla="*/ 903515 w 2262939"/>
              <a:gd name="connsiteY24" fmla="*/ 1251857 h 3907971"/>
              <a:gd name="connsiteX25" fmla="*/ 892630 w 2262939"/>
              <a:gd name="connsiteY25" fmla="*/ 1295400 h 3907971"/>
              <a:gd name="connsiteX26" fmla="*/ 870858 w 2262939"/>
              <a:gd name="connsiteY26" fmla="*/ 1349828 h 3907971"/>
              <a:gd name="connsiteX27" fmla="*/ 838201 w 2262939"/>
              <a:gd name="connsiteY27" fmla="*/ 1447800 h 3907971"/>
              <a:gd name="connsiteX28" fmla="*/ 805544 w 2262939"/>
              <a:gd name="connsiteY28" fmla="*/ 1621971 h 3907971"/>
              <a:gd name="connsiteX29" fmla="*/ 794658 w 2262939"/>
              <a:gd name="connsiteY29" fmla="*/ 1676400 h 3907971"/>
              <a:gd name="connsiteX30" fmla="*/ 783772 w 2262939"/>
              <a:gd name="connsiteY30" fmla="*/ 1741714 h 3907971"/>
              <a:gd name="connsiteX31" fmla="*/ 772887 w 2262939"/>
              <a:gd name="connsiteY31" fmla="*/ 1774371 h 3907971"/>
              <a:gd name="connsiteX32" fmla="*/ 740230 w 2262939"/>
              <a:gd name="connsiteY32" fmla="*/ 1861457 h 3907971"/>
              <a:gd name="connsiteX33" fmla="*/ 718458 w 2262939"/>
              <a:gd name="connsiteY33" fmla="*/ 1926771 h 3907971"/>
              <a:gd name="connsiteX34" fmla="*/ 707572 w 2262939"/>
              <a:gd name="connsiteY34" fmla="*/ 1959428 h 3907971"/>
              <a:gd name="connsiteX35" fmla="*/ 685801 w 2262939"/>
              <a:gd name="connsiteY35" fmla="*/ 2079171 h 3907971"/>
              <a:gd name="connsiteX36" fmla="*/ 674915 w 2262939"/>
              <a:gd name="connsiteY36" fmla="*/ 2111828 h 3907971"/>
              <a:gd name="connsiteX37" fmla="*/ 653144 w 2262939"/>
              <a:gd name="connsiteY37" fmla="*/ 2220686 h 3907971"/>
              <a:gd name="connsiteX38" fmla="*/ 631372 w 2262939"/>
              <a:gd name="connsiteY38" fmla="*/ 2286000 h 3907971"/>
              <a:gd name="connsiteX39" fmla="*/ 609601 w 2262939"/>
              <a:gd name="connsiteY39" fmla="*/ 2460171 h 3907971"/>
              <a:gd name="connsiteX40" fmla="*/ 587830 w 2262939"/>
              <a:gd name="connsiteY40" fmla="*/ 2503714 h 3907971"/>
              <a:gd name="connsiteX41" fmla="*/ 566058 w 2262939"/>
              <a:gd name="connsiteY41" fmla="*/ 2612571 h 3907971"/>
              <a:gd name="connsiteX42" fmla="*/ 544287 w 2262939"/>
              <a:gd name="connsiteY42" fmla="*/ 2645228 h 3907971"/>
              <a:gd name="connsiteX43" fmla="*/ 511630 w 2262939"/>
              <a:gd name="connsiteY43" fmla="*/ 2743200 h 3907971"/>
              <a:gd name="connsiteX44" fmla="*/ 478972 w 2262939"/>
              <a:gd name="connsiteY44" fmla="*/ 2819400 h 3907971"/>
              <a:gd name="connsiteX45" fmla="*/ 435430 w 2262939"/>
              <a:gd name="connsiteY45" fmla="*/ 2939143 h 3907971"/>
              <a:gd name="connsiteX46" fmla="*/ 424544 w 2262939"/>
              <a:gd name="connsiteY46" fmla="*/ 2971800 h 3907971"/>
              <a:gd name="connsiteX47" fmla="*/ 391887 w 2262939"/>
              <a:gd name="connsiteY47" fmla="*/ 3037114 h 3907971"/>
              <a:gd name="connsiteX48" fmla="*/ 370115 w 2262939"/>
              <a:gd name="connsiteY48" fmla="*/ 3091543 h 3907971"/>
              <a:gd name="connsiteX49" fmla="*/ 348344 w 2262939"/>
              <a:gd name="connsiteY49" fmla="*/ 3124200 h 3907971"/>
              <a:gd name="connsiteX50" fmla="*/ 337458 w 2262939"/>
              <a:gd name="connsiteY50" fmla="*/ 3156857 h 3907971"/>
              <a:gd name="connsiteX51" fmla="*/ 304801 w 2262939"/>
              <a:gd name="connsiteY51" fmla="*/ 3200400 h 3907971"/>
              <a:gd name="connsiteX52" fmla="*/ 293915 w 2262939"/>
              <a:gd name="connsiteY52" fmla="*/ 3243943 h 3907971"/>
              <a:gd name="connsiteX53" fmla="*/ 261258 w 2262939"/>
              <a:gd name="connsiteY53" fmla="*/ 3287486 h 3907971"/>
              <a:gd name="connsiteX54" fmla="*/ 250372 w 2262939"/>
              <a:gd name="connsiteY54" fmla="*/ 3363686 h 3907971"/>
              <a:gd name="connsiteX55" fmla="*/ 228601 w 2262939"/>
              <a:gd name="connsiteY55" fmla="*/ 3396343 h 3907971"/>
              <a:gd name="connsiteX56" fmla="*/ 206830 w 2262939"/>
              <a:gd name="connsiteY56" fmla="*/ 3439886 h 3907971"/>
              <a:gd name="connsiteX57" fmla="*/ 185058 w 2262939"/>
              <a:gd name="connsiteY57" fmla="*/ 3505200 h 3907971"/>
              <a:gd name="connsiteX58" fmla="*/ 174172 w 2262939"/>
              <a:gd name="connsiteY58" fmla="*/ 3537857 h 3907971"/>
              <a:gd name="connsiteX59" fmla="*/ 163287 w 2262939"/>
              <a:gd name="connsiteY59" fmla="*/ 3581400 h 3907971"/>
              <a:gd name="connsiteX60" fmla="*/ 141515 w 2262939"/>
              <a:gd name="connsiteY60" fmla="*/ 3603171 h 3907971"/>
              <a:gd name="connsiteX61" fmla="*/ 119744 w 2262939"/>
              <a:gd name="connsiteY61" fmla="*/ 3679371 h 3907971"/>
              <a:gd name="connsiteX62" fmla="*/ 97972 w 2262939"/>
              <a:gd name="connsiteY62" fmla="*/ 3701143 h 3907971"/>
              <a:gd name="connsiteX63" fmla="*/ 76201 w 2262939"/>
              <a:gd name="connsiteY63" fmla="*/ 3744686 h 3907971"/>
              <a:gd name="connsiteX64" fmla="*/ 65315 w 2262939"/>
              <a:gd name="connsiteY64" fmla="*/ 3777343 h 3907971"/>
              <a:gd name="connsiteX65" fmla="*/ 21772 w 2262939"/>
              <a:gd name="connsiteY65" fmla="*/ 3831771 h 3907971"/>
              <a:gd name="connsiteX66" fmla="*/ 87087 w 2262939"/>
              <a:gd name="connsiteY66" fmla="*/ 3831771 h 3907971"/>
              <a:gd name="connsiteX67" fmla="*/ 1741715 w 2262939"/>
              <a:gd name="connsiteY67" fmla="*/ 3842657 h 3907971"/>
              <a:gd name="connsiteX68" fmla="*/ 1807030 w 2262939"/>
              <a:gd name="connsiteY68" fmla="*/ 3853543 h 3907971"/>
              <a:gd name="connsiteX69" fmla="*/ 1850572 w 2262939"/>
              <a:gd name="connsiteY69" fmla="*/ 3864428 h 3907971"/>
              <a:gd name="connsiteX70" fmla="*/ 2002972 w 2262939"/>
              <a:gd name="connsiteY70" fmla="*/ 3886200 h 3907971"/>
              <a:gd name="connsiteX71" fmla="*/ 2100944 w 2262939"/>
              <a:gd name="connsiteY71" fmla="*/ 3907971 h 3907971"/>
              <a:gd name="connsiteX72" fmla="*/ 2209801 w 2262939"/>
              <a:gd name="connsiteY72" fmla="*/ 3897086 h 3907971"/>
              <a:gd name="connsiteX73" fmla="*/ 2253344 w 2262939"/>
              <a:gd name="connsiteY73" fmla="*/ 3886200 h 3907971"/>
              <a:gd name="connsiteX74" fmla="*/ 2242458 w 2262939"/>
              <a:gd name="connsiteY74" fmla="*/ 3777343 h 3907971"/>
              <a:gd name="connsiteX75" fmla="*/ 2220687 w 2262939"/>
              <a:gd name="connsiteY75" fmla="*/ 3690257 h 3907971"/>
              <a:gd name="connsiteX76" fmla="*/ 2198915 w 2262939"/>
              <a:gd name="connsiteY76" fmla="*/ 3581400 h 3907971"/>
              <a:gd name="connsiteX77" fmla="*/ 2188030 w 2262939"/>
              <a:gd name="connsiteY77" fmla="*/ 3537857 h 3907971"/>
              <a:gd name="connsiteX78" fmla="*/ 2177144 w 2262939"/>
              <a:gd name="connsiteY78" fmla="*/ 3472543 h 3907971"/>
              <a:gd name="connsiteX79" fmla="*/ 2166258 w 2262939"/>
              <a:gd name="connsiteY79" fmla="*/ 3439886 h 3907971"/>
              <a:gd name="connsiteX80" fmla="*/ 2155372 w 2262939"/>
              <a:gd name="connsiteY80" fmla="*/ 3396343 h 3907971"/>
              <a:gd name="connsiteX81" fmla="*/ 2133601 w 2262939"/>
              <a:gd name="connsiteY81" fmla="*/ 3341914 h 3907971"/>
              <a:gd name="connsiteX82" fmla="*/ 2111830 w 2262939"/>
              <a:gd name="connsiteY82" fmla="*/ 3276600 h 3907971"/>
              <a:gd name="connsiteX83" fmla="*/ 2090058 w 2262939"/>
              <a:gd name="connsiteY83" fmla="*/ 3233057 h 3907971"/>
              <a:gd name="connsiteX84" fmla="*/ 2079172 w 2262939"/>
              <a:gd name="connsiteY84" fmla="*/ 3189514 h 3907971"/>
              <a:gd name="connsiteX85" fmla="*/ 2068287 w 2262939"/>
              <a:gd name="connsiteY85" fmla="*/ 3156857 h 3907971"/>
              <a:gd name="connsiteX86" fmla="*/ 2035630 w 2262939"/>
              <a:gd name="connsiteY86" fmla="*/ 3069771 h 3907971"/>
              <a:gd name="connsiteX87" fmla="*/ 2002972 w 2262939"/>
              <a:gd name="connsiteY87" fmla="*/ 2917371 h 3907971"/>
              <a:gd name="connsiteX88" fmla="*/ 1981201 w 2262939"/>
              <a:gd name="connsiteY88" fmla="*/ 2819400 h 3907971"/>
              <a:gd name="connsiteX89" fmla="*/ 1970315 w 2262939"/>
              <a:gd name="connsiteY89" fmla="*/ 2775857 h 3907971"/>
              <a:gd name="connsiteX90" fmla="*/ 1959430 w 2262939"/>
              <a:gd name="connsiteY90" fmla="*/ 2743200 h 3907971"/>
              <a:gd name="connsiteX91" fmla="*/ 1937658 w 2262939"/>
              <a:gd name="connsiteY91" fmla="*/ 2656114 h 3907971"/>
              <a:gd name="connsiteX92" fmla="*/ 1915887 w 2262939"/>
              <a:gd name="connsiteY92" fmla="*/ 2525486 h 3907971"/>
              <a:gd name="connsiteX93" fmla="*/ 1883230 w 2262939"/>
              <a:gd name="connsiteY93" fmla="*/ 2416628 h 3907971"/>
              <a:gd name="connsiteX94" fmla="*/ 1872344 w 2262939"/>
              <a:gd name="connsiteY94" fmla="*/ 2329543 h 3907971"/>
              <a:gd name="connsiteX95" fmla="*/ 1850572 w 2262939"/>
              <a:gd name="connsiteY95" fmla="*/ 2242457 h 3907971"/>
              <a:gd name="connsiteX96" fmla="*/ 1828801 w 2262939"/>
              <a:gd name="connsiteY96" fmla="*/ 2155371 h 3907971"/>
              <a:gd name="connsiteX97" fmla="*/ 1817915 w 2262939"/>
              <a:gd name="connsiteY97" fmla="*/ 2111828 h 3907971"/>
              <a:gd name="connsiteX98" fmla="*/ 1807030 w 2262939"/>
              <a:gd name="connsiteY98" fmla="*/ 2057400 h 3907971"/>
              <a:gd name="connsiteX99" fmla="*/ 1796144 w 2262939"/>
              <a:gd name="connsiteY99" fmla="*/ 2024743 h 3907971"/>
              <a:gd name="connsiteX100" fmla="*/ 1785258 w 2262939"/>
              <a:gd name="connsiteY100" fmla="*/ 1959428 h 3907971"/>
              <a:gd name="connsiteX101" fmla="*/ 1774372 w 2262939"/>
              <a:gd name="connsiteY101" fmla="*/ 1915886 h 3907971"/>
              <a:gd name="connsiteX102" fmla="*/ 1752601 w 2262939"/>
              <a:gd name="connsiteY102" fmla="*/ 1785257 h 3907971"/>
              <a:gd name="connsiteX103" fmla="*/ 1719944 w 2262939"/>
              <a:gd name="connsiteY103" fmla="*/ 1687286 h 3907971"/>
              <a:gd name="connsiteX104" fmla="*/ 1709058 w 2262939"/>
              <a:gd name="connsiteY104" fmla="*/ 1654628 h 3907971"/>
              <a:gd name="connsiteX105" fmla="*/ 1665515 w 2262939"/>
              <a:gd name="connsiteY105" fmla="*/ 1545771 h 3907971"/>
              <a:gd name="connsiteX106" fmla="*/ 1632858 w 2262939"/>
              <a:gd name="connsiteY106" fmla="*/ 1436914 h 3907971"/>
              <a:gd name="connsiteX107" fmla="*/ 1621972 w 2262939"/>
              <a:gd name="connsiteY107" fmla="*/ 1404257 h 3907971"/>
              <a:gd name="connsiteX108" fmla="*/ 1600201 w 2262939"/>
              <a:gd name="connsiteY108" fmla="*/ 1371600 h 3907971"/>
              <a:gd name="connsiteX109" fmla="*/ 1578430 w 2262939"/>
              <a:gd name="connsiteY109" fmla="*/ 1295400 h 3907971"/>
              <a:gd name="connsiteX110" fmla="*/ 1556658 w 2262939"/>
              <a:gd name="connsiteY110" fmla="*/ 1262743 h 3907971"/>
              <a:gd name="connsiteX111" fmla="*/ 1524001 w 2262939"/>
              <a:gd name="connsiteY111" fmla="*/ 1164771 h 3907971"/>
              <a:gd name="connsiteX112" fmla="*/ 1502230 w 2262939"/>
              <a:gd name="connsiteY112" fmla="*/ 1132114 h 3907971"/>
              <a:gd name="connsiteX113" fmla="*/ 1469572 w 2262939"/>
              <a:gd name="connsiteY113" fmla="*/ 1055914 h 3907971"/>
              <a:gd name="connsiteX114" fmla="*/ 1436915 w 2262939"/>
              <a:gd name="connsiteY114" fmla="*/ 968828 h 3907971"/>
              <a:gd name="connsiteX115" fmla="*/ 1415144 w 2262939"/>
              <a:gd name="connsiteY115" fmla="*/ 925286 h 3907971"/>
              <a:gd name="connsiteX116" fmla="*/ 1382487 w 2262939"/>
              <a:gd name="connsiteY116" fmla="*/ 859971 h 3907971"/>
              <a:gd name="connsiteX117" fmla="*/ 1371601 w 2262939"/>
              <a:gd name="connsiteY117" fmla="*/ 816428 h 3907971"/>
              <a:gd name="connsiteX118" fmla="*/ 1349830 w 2262939"/>
              <a:gd name="connsiteY118" fmla="*/ 783771 h 3907971"/>
              <a:gd name="connsiteX119" fmla="*/ 1328058 w 2262939"/>
              <a:gd name="connsiteY119" fmla="*/ 740228 h 3907971"/>
              <a:gd name="connsiteX120" fmla="*/ 1306287 w 2262939"/>
              <a:gd name="connsiteY120" fmla="*/ 707571 h 3907971"/>
              <a:gd name="connsiteX121" fmla="*/ 1295401 w 2262939"/>
              <a:gd name="connsiteY121" fmla="*/ 674914 h 3907971"/>
              <a:gd name="connsiteX122" fmla="*/ 1251858 w 2262939"/>
              <a:gd name="connsiteY122" fmla="*/ 609600 h 3907971"/>
              <a:gd name="connsiteX123" fmla="*/ 1219201 w 2262939"/>
              <a:gd name="connsiteY123" fmla="*/ 544286 h 3907971"/>
              <a:gd name="connsiteX124" fmla="*/ 1208315 w 2262939"/>
              <a:gd name="connsiteY124" fmla="*/ 511628 h 3907971"/>
              <a:gd name="connsiteX125" fmla="*/ 1175658 w 2262939"/>
              <a:gd name="connsiteY125" fmla="*/ 446314 h 3907971"/>
              <a:gd name="connsiteX126" fmla="*/ 1132115 w 2262939"/>
              <a:gd name="connsiteY126" fmla="*/ 381000 h 3907971"/>
              <a:gd name="connsiteX127" fmla="*/ 1099458 w 2262939"/>
              <a:gd name="connsiteY127" fmla="*/ 283028 h 3907971"/>
              <a:gd name="connsiteX128" fmla="*/ 1088572 w 2262939"/>
              <a:gd name="connsiteY128" fmla="*/ 250371 h 3907971"/>
              <a:gd name="connsiteX129" fmla="*/ 1066801 w 2262939"/>
              <a:gd name="connsiteY129" fmla="*/ 217714 h 3907971"/>
              <a:gd name="connsiteX130" fmla="*/ 1045030 w 2262939"/>
              <a:gd name="connsiteY130" fmla="*/ 152400 h 3907971"/>
              <a:gd name="connsiteX131" fmla="*/ 1034144 w 2262939"/>
              <a:gd name="connsiteY131" fmla="*/ 119743 h 3907971"/>
              <a:gd name="connsiteX132" fmla="*/ 1023258 w 2262939"/>
              <a:gd name="connsiteY132" fmla="*/ 97971 h 39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262939" h="3907971">
                <a:moveTo>
                  <a:pt x="1513115" y="0"/>
                </a:moveTo>
                <a:cubicBezTo>
                  <a:pt x="1505858" y="21771"/>
                  <a:pt x="1501607" y="44788"/>
                  <a:pt x="1491344" y="65314"/>
                </a:cubicBezTo>
                <a:cubicBezTo>
                  <a:pt x="1479642" y="88718"/>
                  <a:pt x="1462315" y="108857"/>
                  <a:pt x="1447801" y="130628"/>
                </a:cubicBezTo>
                <a:lnTo>
                  <a:pt x="1426030" y="163286"/>
                </a:lnTo>
                <a:cubicBezTo>
                  <a:pt x="1418773" y="174172"/>
                  <a:pt x="1408395" y="183531"/>
                  <a:pt x="1404258" y="195943"/>
                </a:cubicBezTo>
                <a:cubicBezTo>
                  <a:pt x="1376896" y="278027"/>
                  <a:pt x="1413805" y="176848"/>
                  <a:pt x="1371601" y="261257"/>
                </a:cubicBezTo>
                <a:cubicBezTo>
                  <a:pt x="1366469" y="271520"/>
                  <a:pt x="1365235" y="283367"/>
                  <a:pt x="1360715" y="293914"/>
                </a:cubicBezTo>
                <a:cubicBezTo>
                  <a:pt x="1326055" y="374788"/>
                  <a:pt x="1353620" y="303292"/>
                  <a:pt x="1317172" y="370114"/>
                </a:cubicBezTo>
                <a:cubicBezTo>
                  <a:pt x="1301631" y="398606"/>
                  <a:pt x="1291633" y="430196"/>
                  <a:pt x="1273630" y="457200"/>
                </a:cubicBezTo>
                <a:cubicBezTo>
                  <a:pt x="1266373" y="468086"/>
                  <a:pt x="1257172" y="477902"/>
                  <a:pt x="1251858" y="489857"/>
                </a:cubicBezTo>
                <a:cubicBezTo>
                  <a:pt x="1221788" y="557514"/>
                  <a:pt x="1242590" y="543874"/>
                  <a:pt x="1208315" y="598714"/>
                </a:cubicBezTo>
                <a:cubicBezTo>
                  <a:pt x="1195987" y="618439"/>
                  <a:pt x="1165402" y="651884"/>
                  <a:pt x="1153887" y="674914"/>
                </a:cubicBezTo>
                <a:cubicBezTo>
                  <a:pt x="1148755" y="685177"/>
                  <a:pt x="1148905" y="697732"/>
                  <a:pt x="1143001" y="707571"/>
                </a:cubicBezTo>
                <a:cubicBezTo>
                  <a:pt x="1137721" y="716372"/>
                  <a:pt x="1127641" y="721329"/>
                  <a:pt x="1121230" y="729343"/>
                </a:cubicBezTo>
                <a:cubicBezTo>
                  <a:pt x="1113057" y="739559"/>
                  <a:pt x="1106715" y="751114"/>
                  <a:pt x="1099458" y="762000"/>
                </a:cubicBezTo>
                <a:cubicBezTo>
                  <a:pt x="1095829" y="776514"/>
                  <a:pt x="1094465" y="791792"/>
                  <a:pt x="1088572" y="805543"/>
                </a:cubicBezTo>
                <a:cubicBezTo>
                  <a:pt x="1083418" y="817568"/>
                  <a:pt x="1073292" y="826841"/>
                  <a:pt x="1066801" y="838200"/>
                </a:cubicBezTo>
                <a:cubicBezTo>
                  <a:pt x="1058750" y="852289"/>
                  <a:pt x="1050728" y="866549"/>
                  <a:pt x="1045030" y="881743"/>
                </a:cubicBezTo>
                <a:cubicBezTo>
                  <a:pt x="1023797" y="938365"/>
                  <a:pt x="1047025" y="919071"/>
                  <a:pt x="1012372" y="979714"/>
                </a:cubicBezTo>
                <a:cubicBezTo>
                  <a:pt x="1007280" y="988625"/>
                  <a:pt x="997858" y="994229"/>
                  <a:pt x="990601" y="1001486"/>
                </a:cubicBezTo>
                <a:cubicBezTo>
                  <a:pt x="954016" y="1111236"/>
                  <a:pt x="1009836" y="940999"/>
                  <a:pt x="968830" y="1077686"/>
                </a:cubicBezTo>
                <a:cubicBezTo>
                  <a:pt x="962236" y="1099667"/>
                  <a:pt x="954315" y="1121229"/>
                  <a:pt x="947058" y="1143000"/>
                </a:cubicBezTo>
                <a:lnTo>
                  <a:pt x="936172" y="1175657"/>
                </a:lnTo>
                <a:cubicBezTo>
                  <a:pt x="932544" y="1186543"/>
                  <a:pt x="930419" y="1198051"/>
                  <a:pt x="925287" y="1208314"/>
                </a:cubicBezTo>
                <a:lnTo>
                  <a:pt x="903515" y="1251857"/>
                </a:lnTo>
                <a:cubicBezTo>
                  <a:pt x="899887" y="1266371"/>
                  <a:pt x="897361" y="1281207"/>
                  <a:pt x="892630" y="1295400"/>
                </a:cubicBezTo>
                <a:cubicBezTo>
                  <a:pt x="886451" y="1313938"/>
                  <a:pt x="876473" y="1331112"/>
                  <a:pt x="870858" y="1349828"/>
                </a:cubicBezTo>
                <a:cubicBezTo>
                  <a:pt x="839202" y="1455345"/>
                  <a:pt x="883671" y="1356857"/>
                  <a:pt x="838201" y="1447800"/>
                </a:cubicBezTo>
                <a:cubicBezTo>
                  <a:pt x="814197" y="1639827"/>
                  <a:pt x="844031" y="1429538"/>
                  <a:pt x="805544" y="1621971"/>
                </a:cubicBezTo>
                <a:cubicBezTo>
                  <a:pt x="801915" y="1640114"/>
                  <a:pt x="797968" y="1658196"/>
                  <a:pt x="794658" y="1676400"/>
                </a:cubicBezTo>
                <a:cubicBezTo>
                  <a:pt x="790710" y="1698116"/>
                  <a:pt x="788560" y="1720168"/>
                  <a:pt x="783772" y="1741714"/>
                </a:cubicBezTo>
                <a:cubicBezTo>
                  <a:pt x="781283" y="1752915"/>
                  <a:pt x="776039" y="1763338"/>
                  <a:pt x="772887" y="1774371"/>
                </a:cubicBezTo>
                <a:cubicBezTo>
                  <a:pt x="737540" y="1898089"/>
                  <a:pt x="790955" y="1734646"/>
                  <a:pt x="740230" y="1861457"/>
                </a:cubicBezTo>
                <a:cubicBezTo>
                  <a:pt x="731707" y="1882765"/>
                  <a:pt x="725715" y="1905000"/>
                  <a:pt x="718458" y="1926771"/>
                </a:cubicBezTo>
                <a:lnTo>
                  <a:pt x="707572" y="1959428"/>
                </a:lnTo>
                <a:cubicBezTo>
                  <a:pt x="702718" y="1988556"/>
                  <a:pt x="693411" y="2048732"/>
                  <a:pt x="685801" y="2079171"/>
                </a:cubicBezTo>
                <a:cubicBezTo>
                  <a:pt x="683018" y="2090303"/>
                  <a:pt x="677495" y="2100647"/>
                  <a:pt x="674915" y="2111828"/>
                </a:cubicBezTo>
                <a:cubicBezTo>
                  <a:pt x="666594" y="2147885"/>
                  <a:pt x="664846" y="2185580"/>
                  <a:pt x="653144" y="2220686"/>
                </a:cubicBezTo>
                <a:lnTo>
                  <a:pt x="631372" y="2286000"/>
                </a:lnTo>
                <a:cubicBezTo>
                  <a:pt x="630084" y="2297592"/>
                  <a:pt x="615427" y="2438807"/>
                  <a:pt x="609601" y="2460171"/>
                </a:cubicBezTo>
                <a:cubicBezTo>
                  <a:pt x="605331" y="2475827"/>
                  <a:pt x="595087" y="2489200"/>
                  <a:pt x="587830" y="2503714"/>
                </a:cubicBezTo>
                <a:cubicBezTo>
                  <a:pt x="583818" y="2531799"/>
                  <a:pt x="581258" y="2582171"/>
                  <a:pt x="566058" y="2612571"/>
                </a:cubicBezTo>
                <a:cubicBezTo>
                  <a:pt x="560207" y="2624273"/>
                  <a:pt x="551544" y="2634342"/>
                  <a:pt x="544287" y="2645228"/>
                </a:cubicBezTo>
                <a:cubicBezTo>
                  <a:pt x="518208" y="2801700"/>
                  <a:pt x="553375" y="2645795"/>
                  <a:pt x="511630" y="2743200"/>
                </a:cubicBezTo>
                <a:cubicBezTo>
                  <a:pt x="469456" y="2841606"/>
                  <a:pt x="533629" y="2737417"/>
                  <a:pt x="478972" y="2819400"/>
                </a:cubicBezTo>
                <a:cubicBezTo>
                  <a:pt x="433239" y="2956600"/>
                  <a:pt x="480865" y="2817982"/>
                  <a:pt x="435430" y="2939143"/>
                </a:cubicBezTo>
                <a:cubicBezTo>
                  <a:pt x="431401" y="2949887"/>
                  <a:pt x="429204" y="2961314"/>
                  <a:pt x="424544" y="2971800"/>
                </a:cubicBezTo>
                <a:cubicBezTo>
                  <a:pt x="414658" y="2994043"/>
                  <a:pt x="401959" y="3014955"/>
                  <a:pt x="391887" y="3037114"/>
                </a:cubicBezTo>
                <a:cubicBezTo>
                  <a:pt x="383801" y="3054903"/>
                  <a:pt x="378854" y="3074065"/>
                  <a:pt x="370115" y="3091543"/>
                </a:cubicBezTo>
                <a:cubicBezTo>
                  <a:pt x="364264" y="3103245"/>
                  <a:pt x="354195" y="3112498"/>
                  <a:pt x="348344" y="3124200"/>
                </a:cubicBezTo>
                <a:cubicBezTo>
                  <a:pt x="343212" y="3134463"/>
                  <a:pt x="343151" y="3146894"/>
                  <a:pt x="337458" y="3156857"/>
                </a:cubicBezTo>
                <a:cubicBezTo>
                  <a:pt x="328457" y="3172609"/>
                  <a:pt x="315687" y="3185886"/>
                  <a:pt x="304801" y="3200400"/>
                </a:cubicBezTo>
                <a:cubicBezTo>
                  <a:pt x="301172" y="3214914"/>
                  <a:pt x="300606" y="3230561"/>
                  <a:pt x="293915" y="3243943"/>
                </a:cubicBezTo>
                <a:cubicBezTo>
                  <a:pt x="285801" y="3260170"/>
                  <a:pt x="267458" y="3270435"/>
                  <a:pt x="261258" y="3287486"/>
                </a:cubicBezTo>
                <a:cubicBezTo>
                  <a:pt x="252490" y="3311599"/>
                  <a:pt x="257745" y="3339110"/>
                  <a:pt x="250372" y="3363686"/>
                </a:cubicBezTo>
                <a:cubicBezTo>
                  <a:pt x="246613" y="3376217"/>
                  <a:pt x="235092" y="3384984"/>
                  <a:pt x="228601" y="3396343"/>
                </a:cubicBezTo>
                <a:cubicBezTo>
                  <a:pt x="220550" y="3410432"/>
                  <a:pt x="212857" y="3424819"/>
                  <a:pt x="206830" y="3439886"/>
                </a:cubicBezTo>
                <a:cubicBezTo>
                  <a:pt x="198307" y="3461194"/>
                  <a:pt x="192315" y="3483429"/>
                  <a:pt x="185058" y="3505200"/>
                </a:cubicBezTo>
                <a:cubicBezTo>
                  <a:pt x="181429" y="3516086"/>
                  <a:pt x="176955" y="3526725"/>
                  <a:pt x="174172" y="3537857"/>
                </a:cubicBezTo>
                <a:cubicBezTo>
                  <a:pt x="170544" y="3552371"/>
                  <a:pt x="169978" y="3568019"/>
                  <a:pt x="163287" y="3581400"/>
                </a:cubicBezTo>
                <a:cubicBezTo>
                  <a:pt x="158697" y="3590580"/>
                  <a:pt x="148772" y="3595914"/>
                  <a:pt x="141515" y="3603171"/>
                </a:cubicBezTo>
                <a:cubicBezTo>
                  <a:pt x="139481" y="3611308"/>
                  <a:pt x="126439" y="3668213"/>
                  <a:pt x="119744" y="3679371"/>
                </a:cubicBezTo>
                <a:cubicBezTo>
                  <a:pt x="114463" y="3688172"/>
                  <a:pt x="105229" y="3693886"/>
                  <a:pt x="97972" y="3701143"/>
                </a:cubicBezTo>
                <a:cubicBezTo>
                  <a:pt x="90715" y="3715657"/>
                  <a:pt x="82593" y="3729771"/>
                  <a:pt x="76201" y="3744686"/>
                </a:cubicBezTo>
                <a:cubicBezTo>
                  <a:pt x="71681" y="3755233"/>
                  <a:pt x="70447" y="3767080"/>
                  <a:pt x="65315" y="3777343"/>
                </a:cubicBezTo>
                <a:cubicBezTo>
                  <a:pt x="51582" y="3804809"/>
                  <a:pt x="42024" y="3811520"/>
                  <a:pt x="21772" y="3831771"/>
                </a:cubicBezTo>
                <a:cubicBezTo>
                  <a:pt x="108861" y="3860801"/>
                  <a:pt x="0" y="3831771"/>
                  <a:pt x="87087" y="3831771"/>
                </a:cubicBezTo>
                <a:lnTo>
                  <a:pt x="1741715" y="3842657"/>
                </a:lnTo>
                <a:cubicBezTo>
                  <a:pt x="1763487" y="3846286"/>
                  <a:pt x="1785387" y="3849214"/>
                  <a:pt x="1807030" y="3853543"/>
                </a:cubicBezTo>
                <a:cubicBezTo>
                  <a:pt x="1821700" y="3856477"/>
                  <a:pt x="1835902" y="3861494"/>
                  <a:pt x="1850572" y="3864428"/>
                </a:cubicBezTo>
                <a:cubicBezTo>
                  <a:pt x="1902893" y="3874892"/>
                  <a:pt x="1949454" y="3879510"/>
                  <a:pt x="2002972" y="3886200"/>
                </a:cubicBezTo>
                <a:cubicBezTo>
                  <a:pt x="2036650" y="3897426"/>
                  <a:pt x="2062625" y="3907971"/>
                  <a:pt x="2100944" y="3907971"/>
                </a:cubicBezTo>
                <a:cubicBezTo>
                  <a:pt x="2137411" y="3907971"/>
                  <a:pt x="2173515" y="3900714"/>
                  <a:pt x="2209801" y="3897086"/>
                </a:cubicBezTo>
                <a:cubicBezTo>
                  <a:pt x="2224315" y="3893457"/>
                  <a:pt x="2249408" y="3900634"/>
                  <a:pt x="2253344" y="3886200"/>
                </a:cubicBezTo>
                <a:cubicBezTo>
                  <a:pt x="2262939" y="3851018"/>
                  <a:pt x="2247278" y="3813490"/>
                  <a:pt x="2242458" y="3777343"/>
                </a:cubicBezTo>
                <a:cubicBezTo>
                  <a:pt x="2228331" y="3671393"/>
                  <a:pt x="2238037" y="3765440"/>
                  <a:pt x="2220687" y="3690257"/>
                </a:cubicBezTo>
                <a:cubicBezTo>
                  <a:pt x="2212366" y="3654200"/>
                  <a:pt x="2207889" y="3617300"/>
                  <a:pt x="2198915" y="3581400"/>
                </a:cubicBezTo>
                <a:cubicBezTo>
                  <a:pt x="2195287" y="3566886"/>
                  <a:pt x="2190964" y="3552527"/>
                  <a:pt x="2188030" y="3537857"/>
                </a:cubicBezTo>
                <a:cubicBezTo>
                  <a:pt x="2183701" y="3516214"/>
                  <a:pt x="2181932" y="3494089"/>
                  <a:pt x="2177144" y="3472543"/>
                </a:cubicBezTo>
                <a:cubicBezTo>
                  <a:pt x="2174655" y="3461342"/>
                  <a:pt x="2169410" y="3450919"/>
                  <a:pt x="2166258" y="3439886"/>
                </a:cubicBezTo>
                <a:cubicBezTo>
                  <a:pt x="2162148" y="3425501"/>
                  <a:pt x="2160103" y="3410536"/>
                  <a:pt x="2155372" y="3396343"/>
                </a:cubicBezTo>
                <a:cubicBezTo>
                  <a:pt x="2149193" y="3377805"/>
                  <a:pt x="2140279" y="3360278"/>
                  <a:pt x="2133601" y="3341914"/>
                </a:cubicBezTo>
                <a:cubicBezTo>
                  <a:pt x="2125758" y="3320347"/>
                  <a:pt x="2122093" y="3297126"/>
                  <a:pt x="2111830" y="3276600"/>
                </a:cubicBezTo>
                <a:cubicBezTo>
                  <a:pt x="2104573" y="3262086"/>
                  <a:pt x="2095756" y="3248251"/>
                  <a:pt x="2090058" y="3233057"/>
                </a:cubicBezTo>
                <a:cubicBezTo>
                  <a:pt x="2084805" y="3219049"/>
                  <a:pt x="2083282" y="3203899"/>
                  <a:pt x="2079172" y="3189514"/>
                </a:cubicBezTo>
                <a:cubicBezTo>
                  <a:pt x="2076020" y="3178481"/>
                  <a:pt x="2072316" y="3167601"/>
                  <a:pt x="2068287" y="3156857"/>
                </a:cubicBezTo>
                <a:cubicBezTo>
                  <a:pt x="2054476" y="3120026"/>
                  <a:pt x="2045517" y="3104376"/>
                  <a:pt x="2035630" y="3069771"/>
                </a:cubicBezTo>
                <a:cubicBezTo>
                  <a:pt x="2015654" y="2999854"/>
                  <a:pt x="2027962" y="3017338"/>
                  <a:pt x="2002972" y="2917371"/>
                </a:cubicBezTo>
                <a:cubicBezTo>
                  <a:pt x="1976416" y="2811142"/>
                  <a:pt x="2008852" y="2943824"/>
                  <a:pt x="1981201" y="2819400"/>
                </a:cubicBezTo>
                <a:cubicBezTo>
                  <a:pt x="1977955" y="2804795"/>
                  <a:pt x="1974425" y="2790242"/>
                  <a:pt x="1970315" y="2775857"/>
                </a:cubicBezTo>
                <a:cubicBezTo>
                  <a:pt x="1967163" y="2764824"/>
                  <a:pt x="1962213" y="2754332"/>
                  <a:pt x="1959430" y="2743200"/>
                </a:cubicBezTo>
                <a:lnTo>
                  <a:pt x="1937658" y="2656114"/>
                </a:lnTo>
                <a:cubicBezTo>
                  <a:pt x="1932987" y="2623416"/>
                  <a:pt x="1925435" y="2560497"/>
                  <a:pt x="1915887" y="2525486"/>
                </a:cubicBezTo>
                <a:cubicBezTo>
                  <a:pt x="1903438" y="2479839"/>
                  <a:pt x="1890519" y="2460361"/>
                  <a:pt x="1883230" y="2416628"/>
                </a:cubicBezTo>
                <a:cubicBezTo>
                  <a:pt x="1878421" y="2387772"/>
                  <a:pt x="1877735" y="2358296"/>
                  <a:pt x="1872344" y="2329543"/>
                </a:cubicBezTo>
                <a:cubicBezTo>
                  <a:pt x="1866830" y="2300133"/>
                  <a:pt x="1857829" y="2271486"/>
                  <a:pt x="1850572" y="2242457"/>
                </a:cubicBezTo>
                <a:lnTo>
                  <a:pt x="1828801" y="2155371"/>
                </a:lnTo>
                <a:cubicBezTo>
                  <a:pt x="1825172" y="2140857"/>
                  <a:pt x="1820849" y="2126499"/>
                  <a:pt x="1817915" y="2111828"/>
                </a:cubicBezTo>
                <a:cubicBezTo>
                  <a:pt x="1814287" y="2093685"/>
                  <a:pt x="1811517" y="2075350"/>
                  <a:pt x="1807030" y="2057400"/>
                </a:cubicBezTo>
                <a:cubicBezTo>
                  <a:pt x="1804247" y="2046268"/>
                  <a:pt x="1799773" y="2035629"/>
                  <a:pt x="1796144" y="2024743"/>
                </a:cubicBezTo>
                <a:cubicBezTo>
                  <a:pt x="1792515" y="2002971"/>
                  <a:pt x="1789587" y="1981071"/>
                  <a:pt x="1785258" y="1959428"/>
                </a:cubicBezTo>
                <a:cubicBezTo>
                  <a:pt x="1782324" y="1944758"/>
                  <a:pt x="1776831" y="1930643"/>
                  <a:pt x="1774372" y="1915886"/>
                </a:cubicBezTo>
                <a:cubicBezTo>
                  <a:pt x="1760863" y="1834829"/>
                  <a:pt x="1770976" y="1846506"/>
                  <a:pt x="1752601" y="1785257"/>
                </a:cubicBezTo>
                <a:cubicBezTo>
                  <a:pt x="1752589" y="1785217"/>
                  <a:pt x="1725393" y="1703634"/>
                  <a:pt x="1719944" y="1687286"/>
                </a:cubicBezTo>
                <a:cubicBezTo>
                  <a:pt x="1716315" y="1676400"/>
                  <a:pt x="1711841" y="1665760"/>
                  <a:pt x="1709058" y="1654628"/>
                </a:cubicBezTo>
                <a:cubicBezTo>
                  <a:pt x="1684798" y="1557586"/>
                  <a:pt x="1708445" y="1588701"/>
                  <a:pt x="1665515" y="1545771"/>
                </a:cubicBezTo>
                <a:cubicBezTo>
                  <a:pt x="1649064" y="1479964"/>
                  <a:pt x="1659361" y="1516421"/>
                  <a:pt x="1632858" y="1436914"/>
                </a:cubicBezTo>
                <a:cubicBezTo>
                  <a:pt x="1629229" y="1426028"/>
                  <a:pt x="1628337" y="1413804"/>
                  <a:pt x="1621972" y="1404257"/>
                </a:cubicBezTo>
                <a:lnTo>
                  <a:pt x="1600201" y="1371600"/>
                </a:lnTo>
                <a:cubicBezTo>
                  <a:pt x="1596715" y="1357655"/>
                  <a:pt x="1586236" y="1311012"/>
                  <a:pt x="1578430" y="1295400"/>
                </a:cubicBezTo>
                <a:cubicBezTo>
                  <a:pt x="1572579" y="1283698"/>
                  <a:pt x="1563915" y="1273629"/>
                  <a:pt x="1556658" y="1262743"/>
                </a:cubicBezTo>
                <a:cubicBezTo>
                  <a:pt x="1546264" y="1221168"/>
                  <a:pt x="1544496" y="1205761"/>
                  <a:pt x="1524001" y="1164771"/>
                </a:cubicBezTo>
                <a:cubicBezTo>
                  <a:pt x="1518150" y="1153069"/>
                  <a:pt x="1509487" y="1143000"/>
                  <a:pt x="1502230" y="1132114"/>
                </a:cubicBezTo>
                <a:cubicBezTo>
                  <a:pt x="1479573" y="1041489"/>
                  <a:pt x="1507161" y="1131092"/>
                  <a:pt x="1469572" y="1055914"/>
                </a:cubicBezTo>
                <a:cubicBezTo>
                  <a:pt x="1424475" y="965721"/>
                  <a:pt x="1465176" y="1034770"/>
                  <a:pt x="1436915" y="968828"/>
                </a:cubicBezTo>
                <a:cubicBezTo>
                  <a:pt x="1430523" y="953913"/>
                  <a:pt x="1421536" y="940201"/>
                  <a:pt x="1415144" y="925286"/>
                </a:cubicBezTo>
                <a:cubicBezTo>
                  <a:pt x="1388102" y="862188"/>
                  <a:pt x="1424326" y="922730"/>
                  <a:pt x="1382487" y="859971"/>
                </a:cubicBezTo>
                <a:cubicBezTo>
                  <a:pt x="1378858" y="845457"/>
                  <a:pt x="1377494" y="830179"/>
                  <a:pt x="1371601" y="816428"/>
                </a:cubicBezTo>
                <a:cubicBezTo>
                  <a:pt x="1366447" y="804403"/>
                  <a:pt x="1356321" y="795130"/>
                  <a:pt x="1349830" y="783771"/>
                </a:cubicBezTo>
                <a:cubicBezTo>
                  <a:pt x="1341779" y="769682"/>
                  <a:pt x="1336109" y="754317"/>
                  <a:pt x="1328058" y="740228"/>
                </a:cubicBezTo>
                <a:cubicBezTo>
                  <a:pt x="1321567" y="728869"/>
                  <a:pt x="1312138" y="719273"/>
                  <a:pt x="1306287" y="707571"/>
                </a:cubicBezTo>
                <a:cubicBezTo>
                  <a:pt x="1301155" y="697308"/>
                  <a:pt x="1300974" y="684945"/>
                  <a:pt x="1295401" y="674914"/>
                </a:cubicBezTo>
                <a:cubicBezTo>
                  <a:pt x="1282694" y="652041"/>
                  <a:pt x="1260133" y="634423"/>
                  <a:pt x="1251858" y="609600"/>
                </a:cubicBezTo>
                <a:cubicBezTo>
                  <a:pt x="1224495" y="527512"/>
                  <a:pt x="1261407" y="628699"/>
                  <a:pt x="1219201" y="544286"/>
                </a:cubicBezTo>
                <a:cubicBezTo>
                  <a:pt x="1214069" y="534023"/>
                  <a:pt x="1212975" y="522114"/>
                  <a:pt x="1208315" y="511628"/>
                </a:cubicBezTo>
                <a:cubicBezTo>
                  <a:pt x="1198429" y="489385"/>
                  <a:pt x="1187923" y="467339"/>
                  <a:pt x="1175658" y="446314"/>
                </a:cubicBezTo>
                <a:cubicBezTo>
                  <a:pt x="1162474" y="423712"/>
                  <a:pt x="1132115" y="381000"/>
                  <a:pt x="1132115" y="381000"/>
                </a:cubicBezTo>
                <a:lnTo>
                  <a:pt x="1099458" y="283028"/>
                </a:lnTo>
                <a:cubicBezTo>
                  <a:pt x="1095829" y="272142"/>
                  <a:pt x="1094937" y="259918"/>
                  <a:pt x="1088572" y="250371"/>
                </a:cubicBezTo>
                <a:cubicBezTo>
                  <a:pt x="1081315" y="239485"/>
                  <a:pt x="1072114" y="229669"/>
                  <a:pt x="1066801" y="217714"/>
                </a:cubicBezTo>
                <a:cubicBezTo>
                  <a:pt x="1057481" y="196743"/>
                  <a:pt x="1052287" y="174171"/>
                  <a:pt x="1045030" y="152400"/>
                </a:cubicBezTo>
                <a:cubicBezTo>
                  <a:pt x="1041401" y="141514"/>
                  <a:pt x="1039276" y="130006"/>
                  <a:pt x="1034144" y="119743"/>
                </a:cubicBezTo>
                <a:lnTo>
                  <a:pt x="1023258" y="97971"/>
                </a:lnTo>
              </a:path>
            </a:pathLst>
          </a:cu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1" y="342900"/>
            <a:ext cx="2286203" cy="369332"/>
          </a:xfrm>
          <a:prstGeom prst="rect">
            <a:avLst/>
          </a:prstGeom>
        </p:spPr>
        <p:txBody>
          <a:bodyPr wrap="none">
            <a:spAutoFit/>
          </a:bodyPr>
          <a:lstStyle/>
          <a:p>
            <a:r>
              <a:rPr lang="en-US"/>
              <a:t>Optimizacija sortiranja</a:t>
            </a:r>
          </a:p>
        </p:txBody>
      </p:sp>
      <p:sp>
        <p:nvSpPr>
          <p:cNvPr id="3" name="Rectangle 2"/>
          <p:cNvSpPr/>
          <p:nvPr/>
        </p:nvSpPr>
        <p:spPr>
          <a:xfrm>
            <a:off x="762000" y="1257300"/>
            <a:ext cx="7924800" cy="1938992"/>
          </a:xfrm>
          <a:prstGeom prst="rect">
            <a:avLst/>
          </a:prstGeom>
        </p:spPr>
        <p:txBody>
          <a:bodyPr wrap="square">
            <a:spAutoFit/>
          </a:bodyPr>
          <a:lstStyle/>
          <a:p>
            <a:r>
              <a:rPr lang="sr-Cyrl-RS" sz="2400"/>
              <a:t>Често је потребно сортирање по неком критеријуму. </a:t>
            </a:r>
          </a:p>
          <a:p>
            <a:r>
              <a:rPr lang="sr-Cyrl-RS" sz="2400"/>
              <a:t>Треба да се користи најбржи алгоритам.</a:t>
            </a:r>
          </a:p>
          <a:p>
            <a:r>
              <a:rPr lang="sr-Cyrl-RS" sz="2400"/>
              <a:t>Пожељна сложеност:</a:t>
            </a:r>
            <a:r>
              <a:rPr lang="vi-VN" sz="2400"/>
              <a:t> O</a:t>
            </a:r>
            <a:r>
              <a:rPr lang="sr-Cyrl-RS" sz="2400"/>
              <a:t> </a:t>
            </a:r>
            <a:r>
              <a:rPr lang="vi-VN" sz="2400"/>
              <a:t>(n</a:t>
            </a:r>
            <a:r>
              <a:rPr lang="sr-Cyrl-RS" sz="2400"/>
              <a:t> </a:t>
            </a:r>
            <a:r>
              <a:rPr lang="vi-VN" sz="2400"/>
              <a:t>logn) </a:t>
            </a:r>
            <a:endParaRPr lang="sr-Cyrl-RS" sz="2400"/>
          </a:p>
          <a:p>
            <a:r>
              <a:rPr lang="vi-VN" sz="2400"/>
              <a:t>Quick sort </a:t>
            </a:r>
            <a:r>
              <a:rPr lang="sr-Cyrl-RS" sz="2400"/>
              <a:t>или</a:t>
            </a:r>
            <a:r>
              <a:rPr lang="vi-VN" sz="2400"/>
              <a:t> merge sort </a:t>
            </a:r>
            <a:r>
              <a:rPr lang="sr-Cyrl-RS" sz="2400"/>
              <a:t>ако су подаци непознати.</a:t>
            </a:r>
          </a:p>
          <a:p>
            <a:r>
              <a:rPr lang="vi-VN" sz="2400"/>
              <a:t>Count sort </a:t>
            </a:r>
            <a:r>
              <a:rPr lang="sr-Cyrl-RS" sz="2400"/>
              <a:t>или</a:t>
            </a:r>
            <a:r>
              <a:rPr lang="vi-VN" sz="2400"/>
              <a:t> radix </a:t>
            </a:r>
            <a:r>
              <a:rPr lang="sr-Cyrl-RS" sz="2400"/>
              <a:t>ако је опсег података ограничен.</a:t>
            </a:r>
            <a:endParaRPr 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209550"/>
            <a:ext cx="694421" cy="461665"/>
          </a:xfrm>
          <a:prstGeom prst="rect">
            <a:avLst/>
          </a:prstGeom>
        </p:spPr>
        <p:txBody>
          <a:bodyPr wrap="none">
            <a:spAutoFit/>
          </a:bodyPr>
          <a:lstStyle/>
          <a:p>
            <a:r>
              <a:rPr lang="sr-Cyrl-RS" sz="2400">
                <a:latin typeface="Consolas" pitchFamily="49" charset="0"/>
              </a:rPr>
              <a:t>НЗД</a:t>
            </a:r>
            <a:endParaRPr lang="en-US" sz="2400"/>
          </a:p>
        </p:txBody>
      </p:sp>
      <p:sp>
        <p:nvSpPr>
          <p:cNvPr id="4" name="TextBox 3"/>
          <p:cNvSpPr txBox="1"/>
          <p:nvPr/>
        </p:nvSpPr>
        <p:spPr>
          <a:xfrm>
            <a:off x="304800" y="3562350"/>
            <a:ext cx="4110421" cy="1200329"/>
          </a:xfrm>
          <a:prstGeom prst="rect">
            <a:avLst/>
          </a:prstGeom>
          <a:noFill/>
        </p:spPr>
        <p:txBody>
          <a:bodyPr wrap="none" rtlCol="0">
            <a:spAutoFit/>
          </a:bodyPr>
          <a:lstStyle/>
          <a:p>
            <a:r>
              <a:rPr lang="en-US">
                <a:latin typeface="Consolas" pitchFamily="49" charset="0"/>
              </a:rPr>
              <a:t>int </a:t>
            </a:r>
            <a:r>
              <a:rPr lang="sr-Latn-RS">
                <a:latin typeface="Consolas" pitchFamily="49" charset="0"/>
              </a:rPr>
              <a:t>nzd2</a:t>
            </a:r>
            <a:r>
              <a:rPr lang="en-US">
                <a:latin typeface="Consolas" pitchFamily="49" charset="0"/>
              </a:rPr>
              <a:t>r(int a, int b) { </a:t>
            </a:r>
          </a:p>
          <a:p>
            <a:r>
              <a:rPr lang="en-US">
                <a:latin typeface="Consolas" pitchFamily="49" charset="0"/>
              </a:rPr>
              <a:t>    if (a % b == 0) </a:t>
            </a:r>
          </a:p>
          <a:p>
            <a:r>
              <a:rPr lang="en-US">
                <a:latin typeface="Consolas" pitchFamily="49" charset="0"/>
              </a:rPr>
              <a:t>        return b; </a:t>
            </a:r>
          </a:p>
          <a:p>
            <a:r>
              <a:rPr lang="en-US">
                <a:latin typeface="Consolas" pitchFamily="49" charset="0"/>
              </a:rPr>
              <a:t>    return </a:t>
            </a:r>
            <a:r>
              <a:rPr lang="sr-Latn-RS">
                <a:latin typeface="Consolas" pitchFamily="49" charset="0"/>
              </a:rPr>
              <a:t>nzd2</a:t>
            </a:r>
            <a:r>
              <a:rPr lang="en-US">
                <a:latin typeface="Consolas" pitchFamily="49" charset="0"/>
              </a:rPr>
              <a:t>r (b</a:t>
            </a:r>
            <a:r>
              <a:rPr lang="sr-Cyrl-RS">
                <a:latin typeface="Consolas" pitchFamily="49" charset="0"/>
              </a:rPr>
              <a:t> </a:t>
            </a:r>
            <a:r>
              <a:rPr lang="en-US">
                <a:latin typeface="Consolas" pitchFamily="49" charset="0"/>
              </a:rPr>
              <a:t>%</a:t>
            </a:r>
            <a:r>
              <a:rPr lang="sr-Cyrl-RS">
                <a:latin typeface="Consolas" pitchFamily="49" charset="0"/>
              </a:rPr>
              <a:t> </a:t>
            </a:r>
            <a:r>
              <a:rPr lang="en-US">
                <a:latin typeface="Consolas" pitchFamily="49" charset="0"/>
              </a:rPr>
              <a:t>a, a); } </a:t>
            </a:r>
          </a:p>
        </p:txBody>
      </p:sp>
      <p:sp>
        <p:nvSpPr>
          <p:cNvPr id="5" name="TextBox 4"/>
          <p:cNvSpPr txBox="1"/>
          <p:nvPr/>
        </p:nvSpPr>
        <p:spPr>
          <a:xfrm>
            <a:off x="304800" y="742950"/>
            <a:ext cx="4490332" cy="2031325"/>
          </a:xfrm>
          <a:prstGeom prst="rect">
            <a:avLst/>
          </a:prstGeom>
          <a:noFill/>
        </p:spPr>
        <p:txBody>
          <a:bodyPr wrap="none" rtlCol="0">
            <a:spAutoFit/>
          </a:bodyPr>
          <a:lstStyle/>
          <a:p>
            <a:r>
              <a:rPr lang="sr-Latn-RS">
                <a:latin typeface="Consolas" pitchFamily="49" charset="0"/>
              </a:rPr>
              <a:t>int nzd</a:t>
            </a:r>
            <a:r>
              <a:rPr lang="en-US">
                <a:latin typeface="Consolas" pitchFamily="49" charset="0"/>
              </a:rPr>
              <a:t>1r(</a:t>
            </a:r>
            <a:r>
              <a:rPr lang="sr-Latn-RS">
                <a:latin typeface="Consolas" pitchFamily="49" charset="0"/>
              </a:rPr>
              <a:t>int </a:t>
            </a:r>
            <a:r>
              <a:rPr lang="en-US">
                <a:latin typeface="Consolas" pitchFamily="49" charset="0"/>
              </a:rPr>
              <a:t>a, </a:t>
            </a:r>
            <a:r>
              <a:rPr lang="sr-Latn-RS">
                <a:latin typeface="Consolas" pitchFamily="49" charset="0"/>
              </a:rPr>
              <a:t>int </a:t>
            </a:r>
            <a:r>
              <a:rPr lang="en-US">
                <a:latin typeface="Consolas" pitchFamily="49" charset="0"/>
              </a:rPr>
              <a:t>b){</a:t>
            </a:r>
          </a:p>
          <a:p>
            <a:r>
              <a:rPr lang="sr-Latn-RS">
                <a:latin typeface="Consolas" pitchFamily="49" charset="0"/>
              </a:rPr>
              <a:t>    </a:t>
            </a:r>
            <a:r>
              <a:rPr lang="en-US">
                <a:latin typeface="Consolas" pitchFamily="49" charset="0"/>
              </a:rPr>
              <a:t>if </a:t>
            </a:r>
            <a:r>
              <a:rPr lang="sr-Latn-RS">
                <a:latin typeface="Consolas" pitchFamily="49" charset="0"/>
              </a:rPr>
              <a:t>(</a:t>
            </a:r>
            <a:r>
              <a:rPr lang="en-US">
                <a:latin typeface="Consolas" pitchFamily="49" charset="0"/>
              </a:rPr>
              <a:t>a == b</a:t>
            </a:r>
            <a:r>
              <a:rPr lang="sr-Latn-RS">
                <a:latin typeface="Consolas" pitchFamily="49" charset="0"/>
              </a:rPr>
              <a:t>)</a:t>
            </a:r>
            <a:endParaRPr lang="en-US">
              <a:latin typeface="Consolas" pitchFamily="49" charset="0"/>
            </a:endParaRPr>
          </a:p>
          <a:p>
            <a:r>
              <a:rPr lang="sr-Latn-RS">
                <a:latin typeface="Consolas" pitchFamily="49" charset="0"/>
              </a:rPr>
              <a:t>        </a:t>
            </a:r>
            <a:r>
              <a:rPr lang="en-US">
                <a:latin typeface="Consolas" pitchFamily="49" charset="0"/>
              </a:rPr>
              <a:t>return a</a:t>
            </a:r>
            <a:r>
              <a:rPr lang="sr-Latn-RS">
                <a:latin typeface="Consolas" pitchFamily="49" charset="0"/>
              </a:rPr>
              <a:t>;</a:t>
            </a:r>
            <a:endParaRPr lang="en-US">
              <a:latin typeface="Consolas" pitchFamily="49" charset="0"/>
            </a:endParaRPr>
          </a:p>
          <a:p>
            <a:r>
              <a:rPr lang="sr-Latn-RS">
                <a:latin typeface="Consolas" pitchFamily="49" charset="0"/>
              </a:rPr>
              <a:t>    </a:t>
            </a:r>
            <a:r>
              <a:rPr lang="en-US">
                <a:latin typeface="Consolas" pitchFamily="49" charset="0"/>
              </a:rPr>
              <a:t>if </a:t>
            </a:r>
            <a:r>
              <a:rPr lang="sr-Latn-RS">
                <a:latin typeface="Consolas" pitchFamily="49" charset="0"/>
              </a:rPr>
              <a:t>(</a:t>
            </a:r>
            <a:r>
              <a:rPr lang="en-US">
                <a:latin typeface="Consolas" pitchFamily="49" charset="0"/>
              </a:rPr>
              <a:t>a &gt; b</a:t>
            </a:r>
            <a:r>
              <a:rPr lang="sr-Latn-RS">
                <a:latin typeface="Consolas" pitchFamily="49" charset="0"/>
              </a:rPr>
              <a:t>)</a:t>
            </a:r>
            <a:endParaRPr lang="en-US">
              <a:latin typeface="Consolas" pitchFamily="49" charset="0"/>
            </a:endParaRPr>
          </a:p>
          <a:p>
            <a:r>
              <a:rPr lang="sr-Latn-RS">
                <a:latin typeface="Consolas" pitchFamily="49" charset="0"/>
              </a:rPr>
              <a:t>        return nzd</a:t>
            </a:r>
            <a:r>
              <a:rPr lang="en-US">
                <a:latin typeface="Consolas" pitchFamily="49" charset="0"/>
              </a:rPr>
              <a:t>1r(a - b, b)</a:t>
            </a:r>
            <a:r>
              <a:rPr lang="sr-Latn-RS">
                <a:latin typeface="Consolas" pitchFamily="49" charset="0"/>
              </a:rPr>
              <a:t>;</a:t>
            </a:r>
            <a:endParaRPr lang="en-US">
              <a:latin typeface="Consolas" pitchFamily="49" charset="0"/>
            </a:endParaRPr>
          </a:p>
          <a:p>
            <a:r>
              <a:rPr lang="sr-Latn-RS">
                <a:latin typeface="Consolas" pitchFamily="49" charset="0"/>
              </a:rPr>
              <a:t>    </a:t>
            </a:r>
            <a:r>
              <a:rPr lang="en-US">
                <a:latin typeface="Consolas" pitchFamily="49" charset="0"/>
              </a:rPr>
              <a:t>else</a:t>
            </a:r>
          </a:p>
          <a:p>
            <a:r>
              <a:rPr lang="sr-Latn-RS">
                <a:latin typeface="Consolas" pitchFamily="49" charset="0"/>
              </a:rPr>
              <a:t>        return nzd</a:t>
            </a:r>
            <a:r>
              <a:rPr lang="en-US">
                <a:latin typeface="Consolas" pitchFamily="49" charset="0"/>
              </a:rPr>
              <a:t>1r(a, b - a)</a:t>
            </a:r>
            <a:r>
              <a:rPr lang="sr-Latn-RS">
                <a:latin typeface="Consolas" pitchFamily="49" charset="0"/>
              </a:rPr>
              <a:t>;</a:t>
            </a:r>
            <a:r>
              <a:rPr lang="en-US">
                <a:latin typeface="Consolas" pitchFamily="49" charset="0"/>
              </a:rPr>
              <a:t> }</a:t>
            </a:r>
          </a:p>
        </p:txBody>
      </p:sp>
      <p:sp>
        <p:nvSpPr>
          <p:cNvPr id="6" name="TextBox 5"/>
          <p:cNvSpPr txBox="1"/>
          <p:nvPr/>
        </p:nvSpPr>
        <p:spPr>
          <a:xfrm>
            <a:off x="4876800" y="133350"/>
            <a:ext cx="3223959" cy="2308324"/>
          </a:xfrm>
          <a:prstGeom prst="rect">
            <a:avLst/>
          </a:prstGeom>
          <a:noFill/>
        </p:spPr>
        <p:txBody>
          <a:bodyPr wrap="none" rtlCol="0">
            <a:spAutoFit/>
          </a:bodyPr>
          <a:lstStyle/>
          <a:p>
            <a:r>
              <a:rPr lang="en-US">
                <a:latin typeface="Consolas" pitchFamily="49" charset="0"/>
              </a:rPr>
              <a:t>int nzd1i(int a, int b){</a:t>
            </a:r>
          </a:p>
          <a:p>
            <a:r>
              <a:rPr lang="en-US">
                <a:latin typeface="Consolas" pitchFamily="49" charset="0"/>
              </a:rPr>
              <a:t>    int q, r;</a:t>
            </a:r>
          </a:p>
          <a:p>
            <a:r>
              <a:rPr lang="en-US">
                <a:latin typeface="Consolas" pitchFamily="49" charset="0"/>
              </a:rPr>
              <a:t>    while (b &gt; 0) {</a:t>
            </a:r>
          </a:p>
          <a:p>
            <a:r>
              <a:rPr lang="en-US">
                <a:latin typeface="Consolas" pitchFamily="49" charset="0"/>
              </a:rPr>
              <a:t>        q = a / b;</a:t>
            </a:r>
          </a:p>
          <a:p>
            <a:r>
              <a:rPr lang="en-US">
                <a:latin typeface="Consolas" pitchFamily="49" charset="0"/>
              </a:rPr>
              <a:t>        r = a – q * b;</a:t>
            </a:r>
          </a:p>
          <a:p>
            <a:r>
              <a:rPr lang="en-US">
                <a:latin typeface="Consolas" pitchFamily="49" charset="0"/>
              </a:rPr>
              <a:t>        a = b;</a:t>
            </a:r>
          </a:p>
          <a:p>
            <a:r>
              <a:rPr lang="en-US">
                <a:latin typeface="Consolas" pitchFamily="49" charset="0"/>
              </a:rPr>
              <a:t>        b = r; }</a:t>
            </a:r>
          </a:p>
          <a:p>
            <a:r>
              <a:rPr lang="en-US">
                <a:latin typeface="Consolas" pitchFamily="49" charset="0"/>
              </a:rPr>
              <a:t>    return a; }</a:t>
            </a:r>
          </a:p>
        </p:txBody>
      </p:sp>
      <p:sp>
        <p:nvSpPr>
          <p:cNvPr id="7" name="TextBox 6"/>
          <p:cNvSpPr txBox="1"/>
          <p:nvPr/>
        </p:nvSpPr>
        <p:spPr>
          <a:xfrm>
            <a:off x="5562600" y="2952750"/>
            <a:ext cx="3223959" cy="2031325"/>
          </a:xfrm>
          <a:prstGeom prst="rect">
            <a:avLst/>
          </a:prstGeom>
          <a:noFill/>
        </p:spPr>
        <p:txBody>
          <a:bodyPr wrap="none" rtlCol="0">
            <a:spAutoFit/>
          </a:bodyPr>
          <a:lstStyle/>
          <a:p>
            <a:r>
              <a:rPr lang="en-US">
                <a:latin typeface="Consolas" pitchFamily="49" charset="0"/>
              </a:rPr>
              <a:t>int nzd2i(int a, int b){</a:t>
            </a:r>
          </a:p>
          <a:p>
            <a:r>
              <a:rPr lang="en-US">
                <a:latin typeface="Consolas" pitchFamily="49" charset="0"/>
              </a:rPr>
              <a:t>    while (b &gt; 0) {</a:t>
            </a:r>
          </a:p>
          <a:p>
            <a:r>
              <a:rPr lang="en-US">
                <a:latin typeface="Consolas" pitchFamily="49" charset="0"/>
              </a:rPr>
              <a:t>        a %= b;</a:t>
            </a:r>
          </a:p>
          <a:p>
            <a:r>
              <a:rPr lang="en-US">
                <a:latin typeface="Consolas" pitchFamily="49" charset="0"/>
              </a:rPr>
              <a:t>        a ^= b;</a:t>
            </a:r>
          </a:p>
          <a:p>
            <a:r>
              <a:rPr lang="en-US">
                <a:latin typeface="Consolas" pitchFamily="49" charset="0"/>
              </a:rPr>
              <a:t>        b ^= a;</a:t>
            </a:r>
          </a:p>
          <a:p>
            <a:r>
              <a:rPr lang="en-US">
                <a:latin typeface="Consolas" pitchFamily="49" charset="0"/>
              </a:rPr>
              <a:t>        a ^= b; }</a:t>
            </a:r>
          </a:p>
          <a:p>
            <a:r>
              <a:rPr lang="en-US">
                <a:latin typeface="Consolas" pitchFamily="49" charset="0"/>
              </a:rPr>
              <a:t>    return 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1846659"/>
          </a:xfrm>
          <a:prstGeom prst="rect">
            <a:avLst/>
          </a:prstGeom>
        </p:spPr>
        <p:txBody>
          <a:bodyPr wrap="square">
            <a:spAutoFit/>
          </a:bodyPr>
          <a:lstStyle/>
          <a:p>
            <a:pPr algn="ctr"/>
            <a:r>
              <a:rPr lang="sr-Cyrl-RS" sz="2400">
                <a:latin typeface="Consolas" pitchFamily="49" charset="0"/>
              </a:rPr>
              <a:t>Највећи НЗД</a:t>
            </a:r>
          </a:p>
          <a:p>
            <a:r>
              <a:rPr lang="sr-Cyrl-RS">
                <a:latin typeface="Consolas" pitchFamily="49" charset="0"/>
              </a:rPr>
              <a:t>Дат је низ од </a:t>
            </a:r>
            <a:r>
              <a:rPr lang="vi-VN">
                <a:latin typeface="Consolas" pitchFamily="49" charset="0"/>
              </a:rPr>
              <a:t>n </a:t>
            </a:r>
            <a:r>
              <a:rPr lang="sr-Cyrl-RS">
                <a:latin typeface="Consolas" pitchFamily="49" charset="0"/>
              </a:rPr>
              <a:t>природних бројева. У једном потезу је дозвољено одабрати произвољна два суседна броја у низу и заменити их њиховим збиром. Ово се понавља на новим низовима. Треба применити одређен број потеза над почетним низом, како би добили </a:t>
            </a:r>
            <a:r>
              <a:rPr lang="vi-VN">
                <a:latin typeface="Consolas" pitchFamily="49" charset="0"/>
              </a:rPr>
              <a:t>k </a:t>
            </a:r>
            <a:r>
              <a:rPr lang="sr-Cyrl-RS">
                <a:latin typeface="Consolas" pitchFamily="49" charset="0"/>
              </a:rPr>
              <a:t>бројева чији је НЗД највећи. Исписати НЗД и низ после извршених потеза. </a:t>
            </a:r>
            <a:endParaRPr lang="en-US">
              <a:latin typeface="Consolas" pitchFamily="49" charset="0"/>
            </a:endParaRPr>
          </a:p>
        </p:txBody>
      </p:sp>
      <p:sp>
        <p:nvSpPr>
          <p:cNvPr id="3" name="Rectangle 2"/>
          <p:cNvSpPr/>
          <p:nvPr/>
        </p:nvSpPr>
        <p:spPr>
          <a:xfrm>
            <a:off x="304800" y="2266950"/>
            <a:ext cx="8382000" cy="1754326"/>
          </a:xfrm>
          <a:prstGeom prst="rect">
            <a:avLst/>
          </a:prstGeom>
        </p:spPr>
        <p:txBody>
          <a:bodyPr wrap="square">
            <a:spAutoFit/>
          </a:bodyPr>
          <a:lstStyle/>
          <a:p>
            <a:r>
              <a:rPr lang="sr-Cyrl-RS">
                <a:latin typeface="Consolas" pitchFamily="49" charset="0"/>
              </a:rPr>
              <a:t>Пример: </a:t>
            </a:r>
            <a:r>
              <a:rPr lang="en-US">
                <a:latin typeface="Consolas" pitchFamily="49" charset="0"/>
              </a:rPr>
              <a:t>n = 6, k = 3, a = {12, 7, 3, 2, 15, 15} </a:t>
            </a:r>
            <a:endParaRPr lang="sr-Cyrl-RS">
              <a:latin typeface="Consolas" pitchFamily="49" charset="0"/>
            </a:endParaRPr>
          </a:p>
          <a:p>
            <a:r>
              <a:rPr lang="en-US">
                <a:latin typeface="Consolas" pitchFamily="49" charset="0"/>
              </a:rPr>
              <a:t>n – </a:t>
            </a:r>
            <a:r>
              <a:rPr lang="sr-Cyrl-RS">
                <a:latin typeface="Consolas" pitchFamily="49" charset="0"/>
              </a:rPr>
              <a:t>број елемената у почетном низу, </a:t>
            </a:r>
            <a:r>
              <a:rPr lang="en-US">
                <a:latin typeface="Consolas" pitchFamily="49" charset="0"/>
              </a:rPr>
              <a:t>k – </a:t>
            </a:r>
            <a:r>
              <a:rPr lang="sr-Cyrl-RS">
                <a:latin typeface="Consolas" pitchFamily="49" charset="0"/>
              </a:rPr>
              <a:t>број елемената на крају</a:t>
            </a:r>
          </a:p>
          <a:p>
            <a:r>
              <a:rPr lang="sr-Cyrl-RS">
                <a:latin typeface="Consolas" pitchFamily="49" charset="0"/>
              </a:rPr>
              <a:t>Решење: НЗД </a:t>
            </a:r>
            <a:r>
              <a:rPr lang="en-US">
                <a:latin typeface="Consolas" pitchFamily="49" charset="0"/>
              </a:rPr>
              <a:t>= 6, a = {12, 12, 30} </a:t>
            </a:r>
            <a:endParaRPr lang="sr-Cyrl-RS">
              <a:latin typeface="Consolas" pitchFamily="49" charset="0"/>
            </a:endParaRPr>
          </a:p>
          <a:p>
            <a:r>
              <a:rPr lang="sr-Cyrl-RS">
                <a:latin typeface="Consolas" pitchFamily="49" charset="0"/>
              </a:rPr>
              <a:t>Објашњење: после потеза</a:t>
            </a:r>
            <a:r>
              <a:rPr lang="en-US">
                <a:latin typeface="Consolas" pitchFamily="49" charset="0"/>
              </a:rPr>
              <a:t>: {12, 7, 3, 2, 15, 15} -&gt; {12, 10, 2, 15, 15} -&gt; {12, 10, 2, 30} -&gt; {12, 12, 30} </a:t>
            </a:r>
            <a:r>
              <a:rPr lang="sr-Cyrl-RS">
                <a:latin typeface="Consolas" pitchFamily="49" charset="0"/>
              </a:rPr>
              <a:t>добија се оптимално решење.</a:t>
            </a:r>
            <a:endParaRPr lang="en-US">
              <a:latin typeface="Consolas" pitchFamily="49" charset="0"/>
            </a:endParaRPr>
          </a:p>
        </p:txBody>
      </p:sp>
      <p:sp>
        <p:nvSpPr>
          <p:cNvPr id="4" name="Rectangle 3"/>
          <p:cNvSpPr/>
          <p:nvPr/>
        </p:nvSpPr>
        <p:spPr>
          <a:xfrm>
            <a:off x="762000" y="4248150"/>
            <a:ext cx="6248400" cy="369332"/>
          </a:xfrm>
          <a:prstGeom prst="rect">
            <a:avLst/>
          </a:prstGeom>
        </p:spPr>
        <p:txBody>
          <a:bodyPr wrap="square">
            <a:spAutoFit/>
          </a:bodyPr>
          <a:lstStyle/>
          <a:p>
            <a:r>
              <a:rPr lang="en-US"/>
              <a:t>https://petlja.org/biblioteka/r/Problemi/2012-okruzno-ss-nzd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1" y="342900"/>
            <a:ext cx="829073" cy="369332"/>
          </a:xfrm>
          <a:prstGeom prst="rect">
            <a:avLst/>
          </a:prstGeom>
        </p:spPr>
        <p:txBody>
          <a:bodyPr wrap="none">
            <a:spAutoFit/>
          </a:bodyPr>
          <a:lstStyle/>
          <a:p>
            <a:r>
              <a:rPr lang="sr-Cyrl-RS"/>
              <a:t>Чамци</a:t>
            </a:r>
            <a:endParaRPr lang="en-US"/>
          </a:p>
        </p:txBody>
      </p:sp>
      <p:sp>
        <p:nvSpPr>
          <p:cNvPr id="3" name="Rectangle 2"/>
          <p:cNvSpPr/>
          <p:nvPr/>
        </p:nvSpPr>
        <p:spPr>
          <a:xfrm>
            <a:off x="457200" y="685800"/>
            <a:ext cx="8229600" cy="923330"/>
          </a:xfrm>
          <a:prstGeom prst="rect">
            <a:avLst/>
          </a:prstGeom>
        </p:spPr>
        <p:txBody>
          <a:bodyPr wrap="square">
            <a:spAutoFit/>
          </a:bodyPr>
          <a:lstStyle/>
          <a:p>
            <a:r>
              <a:rPr lang="sr-Cyrl-RS"/>
              <a:t>Чамци се остављају дуж једне обале уског канала. Сваки чамац има свој стуб, који служи за везивање. Чамац мора да буде уз свој стуб, тј. стуб мора да буде између два краја чамца.</a:t>
            </a:r>
            <a:endParaRPr lang="en-US"/>
          </a:p>
        </p:txBody>
      </p:sp>
      <p:sp>
        <p:nvSpPr>
          <p:cNvPr id="4" name="Rectangle 3"/>
          <p:cNvSpPr/>
          <p:nvPr/>
        </p:nvSpPr>
        <p:spPr>
          <a:xfrm>
            <a:off x="457200" y="1428751"/>
            <a:ext cx="8305800" cy="646331"/>
          </a:xfrm>
          <a:prstGeom prst="rect">
            <a:avLst/>
          </a:prstGeom>
        </p:spPr>
        <p:txBody>
          <a:bodyPr wrap="square">
            <a:spAutoFit/>
          </a:bodyPr>
          <a:lstStyle/>
          <a:p>
            <a:r>
              <a:rPr lang="sr-Cyrl-RS"/>
              <a:t>Канал је узак, има места за само један чамац по ширини. Могу се додиривати. Није обавезно да за све има место. Највећи број чамаца?</a:t>
            </a:r>
            <a:endParaRPr lang="en-US"/>
          </a:p>
        </p:txBody>
      </p:sp>
      <p:pic>
        <p:nvPicPr>
          <p:cNvPr id="1026" name="Picture 2"/>
          <p:cNvPicPr>
            <a:picLocks noChangeAspect="1" noChangeArrowheads="1"/>
          </p:cNvPicPr>
          <p:nvPr/>
        </p:nvPicPr>
        <p:blipFill>
          <a:blip r:embed="rId2"/>
          <a:srcRect/>
          <a:stretch>
            <a:fillRect/>
          </a:stretch>
        </p:blipFill>
        <p:spPr bwMode="auto">
          <a:xfrm>
            <a:off x="6629400" y="1714501"/>
            <a:ext cx="2057400" cy="873041"/>
          </a:xfrm>
          <a:prstGeom prst="rect">
            <a:avLst/>
          </a:prstGeom>
          <a:noFill/>
          <a:ln w="9525">
            <a:noFill/>
            <a:miter lim="800000"/>
            <a:headEnd/>
            <a:tailEnd/>
          </a:ln>
          <a:effectLst/>
        </p:spPr>
      </p:pic>
      <p:sp>
        <p:nvSpPr>
          <p:cNvPr id="6" name="Rectangle 5"/>
          <p:cNvSpPr/>
          <p:nvPr/>
        </p:nvSpPr>
        <p:spPr>
          <a:xfrm>
            <a:off x="685800" y="2857500"/>
            <a:ext cx="7620000" cy="1200329"/>
          </a:xfrm>
          <a:prstGeom prst="rect">
            <a:avLst/>
          </a:prstGeom>
        </p:spPr>
        <p:txBody>
          <a:bodyPr wrap="square">
            <a:spAutoFit/>
          </a:bodyPr>
          <a:lstStyle/>
          <a:p>
            <a:r>
              <a:rPr lang="sr-Cyrl-RS"/>
              <a:t>Пример</a:t>
            </a:r>
            <a:r>
              <a:rPr lang="sr-Latn-CS"/>
              <a:t>: </a:t>
            </a:r>
            <a:r>
              <a:rPr lang="en-US"/>
              <a:t>{(5, 9), (2, 17), (6, 10), (3, 11), (2, 16), (4, 13), (5, 6)}  </a:t>
            </a:r>
            <a:r>
              <a:rPr lang="sr-Cyrl-RS"/>
              <a:t>Први број је дужина чамца, други број стуба.</a:t>
            </a:r>
          </a:p>
          <a:p>
            <a:r>
              <a:rPr lang="sr-Cyrl-RS"/>
              <a:t>Решење: 5</a:t>
            </a:r>
          </a:p>
          <a:p>
            <a:r>
              <a:rPr lang="sr-Cyrl-CS"/>
              <a:t>Објашњење:  Нај</a:t>
            </a:r>
            <a:r>
              <a:rPr lang="sr-Cyrl-RS"/>
              <a:t>в</a:t>
            </a:r>
            <a:r>
              <a:rPr lang="sr-Cyrl-CS"/>
              <a:t>ише 5 чамаца истовремено. Нпр</a:t>
            </a:r>
            <a:r>
              <a:rPr lang="en-US"/>
              <a:t> {1, 2, 4, 5, 7}.</a:t>
            </a:r>
          </a:p>
        </p:txBody>
      </p:sp>
      <p:sp>
        <p:nvSpPr>
          <p:cNvPr id="7" name="Rectangle 6"/>
          <p:cNvSpPr/>
          <p:nvPr/>
        </p:nvSpPr>
        <p:spPr>
          <a:xfrm>
            <a:off x="381000" y="4248150"/>
            <a:ext cx="6553200" cy="369332"/>
          </a:xfrm>
          <a:prstGeom prst="rect">
            <a:avLst/>
          </a:prstGeom>
        </p:spPr>
        <p:txBody>
          <a:bodyPr wrap="square">
            <a:spAutoFit/>
          </a:bodyPr>
          <a:lstStyle/>
          <a:p>
            <a:r>
              <a:rPr lang="en-US"/>
              <a:t>https://petlja.org/biblioteka/r/Problems/2006-drzavno-ss-camci</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57150"/>
            <a:ext cx="3119380" cy="461665"/>
          </a:xfrm>
          <a:prstGeom prst="rect">
            <a:avLst/>
          </a:prstGeom>
        </p:spPr>
        <p:txBody>
          <a:bodyPr wrap="none">
            <a:spAutoFit/>
          </a:bodyPr>
          <a:lstStyle/>
          <a:p>
            <a:r>
              <a:rPr lang="sr-Cyrl-RS" sz="2400"/>
              <a:t>Филмови / пиратерија</a:t>
            </a:r>
            <a:endParaRPr lang="en-US" sz="2400"/>
          </a:p>
        </p:txBody>
      </p:sp>
      <p:sp>
        <p:nvSpPr>
          <p:cNvPr id="3" name="Rectangle 2"/>
          <p:cNvSpPr/>
          <p:nvPr/>
        </p:nvSpPr>
        <p:spPr>
          <a:xfrm>
            <a:off x="457200" y="361950"/>
            <a:ext cx="8153400" cy="2246769"/>
          </a:xfrm>
          <a:prstGeom prst="rect">
            <a:avLst/>
          </a:prstGeom>
        </p:spPr>
        <p:txBody>
          <a:bodyPr wrap="square">
            <a:spAutoFit/>
          </a:bodyPr>
          <a:lstStyle/>
          <a:p>
            <a:r>
              <a:rPr lang="sr-Cyrl-CS" sz="2000"/>
              <a:t>Свако филм је на ДВД-у, на ХД-у може да стане највише </a:t>
            </a:r>
            <a:r>
              <a:rPr lang="en-US" sz="2000"/>
              <a:t>k </a:t>
            </a:r>
            <a:r>
              <a:rPr lang="sr-Cyrl-CS" sz="2000"/>
              <a:t>филмова.</a:t>
            </a:r>
          </a:p>
          <a:p>
            <a:r>
              <a:rPr lang="sr-Cyrl-CS" sz="2000"/>
              <a:t>Снимање на диск: Ако је филм на ХД-у, снима се одмах. Иначе, тражи се ДВД, пребацује на ХД. Ако нема места, брише се неки филм. То је најспорији део и треба да се смањи.</a:t>
            </a:r>
          </a:p>
          <a:p>
            <a:r>
              <a:rPr lang="sr-Cyrl-CS" sz="2000"/>
              <a:t>На почетку је ХД празан. Постоји списак поручених филмова и редослед </a:t>
            </a:r>
            <a:r>
              <a:rPr lang="vi-VN" sz="2000"/>
              <a:t>n</a:t>
            </a:r>
            <a:r>
              <a:rPr lang="sr-Cyrl-CS" sz="2000"/>
              <a:t> купаца који долазе по филм. Колико најмање пута се пребацује филм на ХД?</a:t>
            </a:r>
            <a:r>
              <a:rPr lang="en-US" sz="2000"/>
              <a:t> https://petlja.org/biblioteka/r/Problems/2007-okruzno-ss-filmovi</a:t>
            </a:r>
          </a:p>
        </p:txBody>
      </p:sp>
      <p:sp>
        <p:nvSpPr>
          <p:cNvPr id="5" name="Rectangle 4"/>
          <p:cNvSpPr/>
          <p:nvPr/>
        </p:nvSpPr>
        <p:spPr>
          <a:xfrm>
            <a:off x="533400" y="2647950"/>
            <a:ext cx="6324600" cy="2554545"/>
          </a:xfrm>
          <a:prstGeom prst="rect">
            <a:avLst/>
          </a:prstGeom>
        </p:spPr>
        <p:txBody>
          <a:bodyPr wrap="square">
            <a:spAutoFit/>
          </a:bodyPr>
          <a:lstStyle/>
          <a:p>
            <a:r>
              <a:rPr lang="en-US" sz="2000"/>
              <a:t>N = 5, K = 2 </a:t>
            </a:r>
            <a:endParaRPr lang="sr-Cyrl-CS" sz="2000"/>
          </a:p>
          <a:p>
            <a:r>
              <a:rPr lang="en-US" sz="2000"/>
              <a:t>N – </a:t>
            </a:r>
            <a:r>
              <a:rPr lang="sr-Cyrl-CS" sz="2000"/>
              <a:t>број поручених филмова</a:t>
            </a:r>
            <a:r>
              <a:rPr lang="en-US" sz="2000"/>
              <a:t>, K – </a:t>
            </a:r>
            <a:r>
              <a:rPr lang="sr-Cyrl-CS" sz="2000"/>
              <a:t>капацитет ХД</a:t>
            </a:r>
          </a:p>
          <a:p>
            <a:r>
              <a:rPr lang="sr-Cyrl-CS" sz="2000"/>
              <a:t>Редни бројеви поручених филмова</a:t>
            </a:r>
            <a:r>
              <a:rPr lang="en-US" sz="2000"/>
              <a:t> = {1, 2, 2, 4, 1} </a:t>
            </a:r>
            <a:endParaRPr lang="sr-Cyrl-CS" sz="2000"/>
          </a:p>
          <a:p>
            <a:r>
              <a:rPr lang="sr-Cyrl-CS" sz="2000"/>
              <a:t>Решење</a:t>
            </a:r>
            <a:r>
              <a:rPr lang="en-US" sz="2000"/>
              <a:t>: 3</a:t>
            </a:r>
            <a:endParaRPr lang="sr-Cyrl-CS" sz="2000"/>
          </a:p>
          <a:p>
            <a:endParaRPr lang="sr-Cyrl-CS" sz="2000"/>
          </a:p>
          <a:p>
            <a:r>
              <a:rPr lang="en-US" sz="2000"/>
              <a:t>N = 10, K = 3 </a:t>
            </a:r>
            <a:endParaRPr lang="sr-Cyrl-CS" sz="2000"/>
          </a:p>
          <a:p>
            <a:r>
              <a:rPr lang="sr-Cyrl-CS" sz="2000"/>
              <a:t>Филмови</a:t>
            </a:r>
            <a:r>
              <a:rPr lang="en-US" sz="2000"/>
              <a:t> = {2, 3, 2, 1, 5, 2, 4, 5, 3, 2}</a:t>
            </a:r>
            <a:endParaRPr lang="sr-Cyrl-CS" sz="2000"/>
          </a:p>
          <a:p>
            <a:r>
              <a:rPr lang="sr-Cyrl-CS" sz="2000"/>
              <a:t>Решење</a:t>
            </a:r>
            <a:r>
              <a:rPr lang="en-US" sz="2000"/>
              <a:t>: 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991600" cy="1846659"/>
          </a:xfrm>
          <a:prstGeom prst="rect">
            <a:avLst/>
          </a:prstGeom>
        </p:spPr>
        <p:txBody>
          <a:bodyPr wrap="square">
            <a:spAutoFit/>
          </a:bodyPr>
          <a:lstStyle/>
          <a:p>
            <a:pPr algn="ctr"/>
            <a:r>
              <a:rPr lang="en-US"/>
              <a:t>Katanci</a:t>
            </a:r>
            <a:endParaRPr lang="sr-Cyrl-RS"/>
          </a:p>
          <a:p>
            <a:r>
              <a:rPr lang="sr-Cyrl-RS" sz="1600"/>
              <a:t>Закључана је соба са </a:t>
            </a:r>
            <a:r>
              <a:rPr lang="en-US" sz="1600"/>
              <a:t>N </a:t>
            </a:r>
            <a:r>
              <a:rPr lang="sr-Cyrl-RS" sz="1600"/>
              <a:t>врата. На вратима постоји катанац који се откључава помоћу шифре од 10 цифара. Сви катанци су постављени на комбинацију</a:t>
            </a:r>
            <a:r>
              <a:rPr lang="en-US" sz="1600"/>
              <a:t> 0000000000. </a:t>
            </a:r>
            <a:r>
              <a:rPr lang="sr-Cyrl-RS" sz="1600"/>
              <a:t>Врата се откључавају у било ком поретку. Операције су циклично повећање или смањење неке цифре на неком катанцу. Сваки катанац има дугме, којим се поставља на комбинацију, којом је откључан неки од претходно откључаних катанаца (не рачуна се као операција). Број врата је</a:t>
            </a:r>
            <a:r>
              <a:rPr lang="en-US" sz="1600"/>
              <a:t> 1 &lt;= N &lt;= 1.000</a:t>
            </a:r>
            <a:r>
              <a:rPr lang="sr-Cyrl-RS" sz="1600"/>
              <a:t> и позната је комбинација сваког катанца. Колико треба најмање операција да се откључају сва врата?</a:t>
            </a:r>
            <a:endParaRPr lang="en-US" sz="1600"/>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2114550"/>
            <a:ext cx="9144000" cy="30289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400050"/>
            <a:ext cx="4538422" cy="769441"/>
          </a:xfrm>
          <a:prstGeom prst="rect">
            <a:avLst/>
          </a:prstGeom>
          <a:noFill/>
        </p:spPr>
        <p:txBody>
          <a:bodyPr wrap="none" rtlCol="0">
            <a:spAutoFit/>
          </a:bodyPr>
          <a:lstStyle/>
          <a:p>
            <a:r>
              <a:rPr lang="sr-Cyrl-RS" sz="4400">
                <a:effectLst>
                  <a:outerShdw blurRad="38100" dist="38100" dir="2700000" algn="tl">
                    <a:srgbClr val="000000">
                      <a:alpha val="43137"/>
                    </a:srgbClr>
                  </a:outerShdw>
                </a:effectLst>
                <a:latin typeface="Consolas" pitchFamily="49" charset="0"/>
              </a:rPr>
              <a:t>Врсте проблема</a:t>
            </a:r>
            <a:endParaRPr lang="en-US" sz="4400">
              <a:effectLst>
                <a:outerShdw blurRad="38100" dist="38100" dir="2700000" algn="tl">
                  <a:srgbClr val="000000">
                    <a:alpha val="43137"/>
                  </a:srgbClr>
                </a:outerShdw>
              </a:effectLst>
              <a:latin typeface="Consolas" pitchFamily="49" charset="0"/>
            </a:endParaRPr>
          </a:p>
        </p:txBody>
      </p:sp>
      <p:sp>
        <p:nvSpPr>
          <p:cNvPr id="3" name="TextBox 2"/>
          <p:cNvSpPr txBox="1"/>
          <p:nvPr/>
        </p:nvSpPr>
        <p:spPr>
          <a:xfrm>
            <a:off x="1066800" y="1200151"/>
            <a:ext cx="2717411" cy="646331"/>
          </a:xfrm>
          <a:prstGeom prst="rect">
            <a:avLst/>
          </a:prstGeom>
          <a:noFill/>
        </p:spPr>
        <p:txBody>
          <a:bodyPr wrap="none" rtlCol="0">
            <a:spAutoFit/>
          </a:bodyPr>
          <a:lstStyle/>
          <a:p>
            <a:r>
              <a:rPr lang="sr-Cyrl-RS" sz="3600">
                <a:solidFill>
                  <a:srgbClr val="FF0000"/>
                </a:solidFill>
                <a:effectLst>
                  <a:outerShdw blurRad="38100" dist="38100" dir="2700000" algn="tl">
                    <a:srgbClr val="000000">
                      <a:alpha val="43137"/>
                    </a:srgbClr>
                  </a:outerShdw>
                </a:effectLst>
                <a:latin typeface="Consolas" pitchFamily="49" charset="0"/>
              </a:rPr>
              <a:t>Одлучивање</a:t>
            </a:r>
            <a:endParaRPr lang="en-US" sz="3600">
              <a:solidFill>
                <a:srgbClr val="FF0000"/>
              </a:solidFill>
              <a:effectLst>
                <a:outerShdw blurRad="38100" dist="38100" dir="2700000" algn="tl">
                  <a:srgbClr val="000000">
                    <a:alpha val="43137"/>
                  </a:srgbClr>
                </a:outerShdw>
              </a:effectLst>
              <a:latin typeface="Consolas" pitchFamily="49" charset="0"/>
            </a:endParaRPr>
          </a:p>
        </p:txBody>
      </p:sp>
      <p:sp>
        <p:nvSpPr>
          <p:cNvPr id="4" name="TextBox 3"/>
          <p:cNvSpPr txBox="1"/>
          <p:nvPr/>
        </p:nvSpPr>
        <p:spPr>
          <a:xfrm>
            <a:off x="1447801" y="2457451"/>
            <a:ext cx="3223959" cy="646331"/>
          </a:xfrm>
          <a:prstGeom prst="rect">
            <a:avLst/>
          </a:prstGeom>
          <a:noFill/>
        </p:spPr>
        <p:txBody>
          <a:bodyPr wrap="none" rtlCol="0">
            <a:spAutoFit/>
          </a:bodyPr>
          <a:lstStyle/>
          <a:p>
            <a:r>
              <a:rPr lang="sr-Cyrl-RS" sz="3600">
                <a:solidFill>
                  <a:schemeClr val="tx2">
                    <a:lumMod val="60000"/>
                    <a:lumOff val="40000"/>
                  </a:schemeClr>
                </a:solidFill>
                <a:effectLst>
                  <a:outerShdw blurRad="38100" dist="38100" dir="2700000" algn="tl">
                    <a:srgbClr val="000000">
                      <a:alpha val="43137"/>
                    </a:srgbClr>
                  </a:outerShdw>
                </a:effectLst>
                <a:latin typeface="Consolas" pitchFamily="49" charset="0"/>
              </a:rPr>
              <a:t>Претраживање</a:t>
            </a:r>
            <a:endParaRPr lang="en-US" sz="3600">
              <a:solidFill>
                <a:schemeClr val="tx2">
                  <a:lumMod val="60000"/>
                  <a:lumOff val="40000"/>
                </a:schemeClr>
              </a:solidFill>
              <a:effectLst>
                <a:outerShdw blurRad="38100" dist="38100" dir="2700000" algn="tl">
                  <a:srgbClr val="000000">
                    <a:alpha val="43137"/>
                  </a:srgbClr>
                </a:outerShdw>
              </a:effectLst>
              <a:latin typeface="Consolas" pitchFamily="49" charset="0"/>
            </a:endParaRPr>
          </a:p>
        </p:txBody>
      </p:sp>
      <p:sp>
        <p:nvSpPr>
          <p:cNvPr id="5" name="TextBox 4"/>
          <p:cNvSpPr txBox="1"/>
          <p:nvPr/>
        </p:nvSpPr>
        <p:spPr>
          <a:xfrm>
            <a:off x="2133601" y="3486151"/>
            <a:ext cx="3223959" cy="646331"/>
          </a:xfrm>
          <a:prstGeom prst="rect">
            <a:avLst/>
          </a:prstGeom>
          <a:noFill/>
        </p:spPr>
        <p:txBody>
          <a:bodyPr wrap="none" rtlCol="0">
            <a:spAutoFit/>
          </a:bodyPr>
          <a:lstStyle/>
          <a:p>
            <a:r>
              <a:rPr lang="sr-Cyrl-RS" sz="3600">
                <a:solidFill>
                  <a:srgbClr val="00B050"/>
                </a:solidFill>
                <a:effectLst>
                  <a:outerShdw blurRad="38100" dist="38100" dir="2700000" algn="tl">
                    <a:srgbClr val="000000">
                      <a:alpha val="43137"/>
                    </a:srgbClr>
                  </a:outerShdw>
                </a:effectLst>
                <a:latin typeface="Consolas" pitchFamily="49" charset="0"/>
              </a:rPr>
              <a:t>Оптимизација</a:t>
            </a:r>
            <a:endParaRPr lang="en-US" sz="3600">
              <a:solidFill>
                <a:srgbClr val="00B050"/>
              </a:solidFill>
              <a:effectLst>
                <a:outerShdw blurRad="38100" dist="38100" dir="2700000" algn="tl">
                  <a:srgbClr val="000000">
                    <a:alpha val="43137"/>
                  </a:srgbClr>
                </a:outerShdw>
              </a:effectLst>
              <a:latin typeface="Consolas" pitchFamily="49" charset="0"/>
            </a:endParaRPr>
          </a:p>
        </p:txBody>
      </p:sp>
      <p:sp>
        <p:nvSpPr>
          <p:cNvPr id="6" name="TextBox 5"/>
          <p:cNvSpPr txBox="1"/>
          <p:nvPr/>
        </p:nvSpPr>
        <p:spPr>
          <a:xfrm>
            <a:off x="1981201" y="1771651"/>
            <a:ext cx="6513322" cy="584775"/>
          </a:xfrm>
          <a:prstGeom prst="rect">
            <a:avLst/>
          </a:prstGeom>
          <a:noFill/>
        </p:spPr>
        <p:txBody>
          <a:bodyPr wrap="none" rtlCol="0">
            <a:spAutoFit/>
          </a:bodyPr>
          <a:lstStyle/>
          <a:p>
            <a:r>
              <a:rPr lang="sr-Cyrl-RS" sz="3200">
                <a:solidFill>
                  <a:srgbClr val="FF0000"/>
                </a:solidFill>
                <a:effectLst>
                  <a:outerShdw blurRad="38100" dist="38100" dir="2700000" algn="tl">
                    <a:srgbClr val="000000">
                      <a:alpha val="43137"/>
                    </a:srgbClr>
                  </a:outerShdw>
                </a:effectLst>
                <a:latin typeface="Consolas" pitchFamily="49" charset="0"/>
              </a:rPr>
              <a:t>Да ли постоји решење или не?</a:t>
            </a:r>
            <a:endParaRPr lang="en-US" sz="3200">
              <a:solidFill>
                <a:srgbClr val="FF0000"/>
              </a:solidFill>
              <a:effectLst>
                <a:outerShdw blurRad="38100" dist="38100" dir="2700000" algn="tl">
                  <a:srgbClr val="000000">
                    <a:alpha val="43137"/>
                  </a:srgbClr>
                </a:outerShdw>
              </a:effectLst>
              <a:latin typeface="Consolas" pitchFamily="49" charset="0"/>
            </a:endParaRPr>
          </a:p>
        </p:txBody>
      </p:sp>
      <p:sp>
        <p:nvSpPr>
          <p:cNvPr id="7" name="TextBox 6"/>
          <p:cNvSpPr txBox="1"/>
          <p:nvPr/>
        </p:nvSpPr>
        <p:spPr>
          <a:xfrm>
            <a:off x="2438400" y="2914651"/>
            <a:ext cx="5609228" cy="584775"/>
          </a:xfrm>
          <a:prstGeom prst="rect">
            <a:avLst/>
          </a:prstGeom>
          <a:noFill/>
        </p:spPr>
        <p:txBody>
          <a:bodyPr wrap="none" rtlCol="0">
            <a:spAutoFit/>
          </a:bodyPr>
          <a:lstStyle/>
          <a:p>
            <a:r>
              <a:rPr lang="sr-Cyrl-RS" sz="3200">
                <a:solidFill>
                  <a:schemeClr val="tx2">
                    <a:lumMod val="60000"/>
                    <a:lumOff val="40000"/>
                  </a:schemeClr>
                </a:solidFill>
                <a:effectLst>
                  <a:outerShdw blurRad="38100" dist="38100" dir="2700000" algn="tl">
                    <a:srgbClr val="000000">
                      <a:alpha val="43137"/>
                    </a:srgbClr>
                  </a:outerShdw>
                </a:effectLst>
                <a:latin typeface="Consolas" pitchFamily="49" charset="0"/>
              </a:rPr>
              <a:t>Ако постоји, нађи решење</a:t>
            </a:r>
            <a:endParaRPr lang="en-US" sz="3200">
              <a:solidFill>
                <a:schemeClr val="tx2">
                  <a:lumMod val="60000"/>
                  <a:lumOff val="40000"/>
                </a:schemeClr>
              </a:solidFill>
              <a:effectLst>
                <a:outerShdw blurRad="38100" dist="38100" dir="2700000" algn="tl">
                  <a:srgbClr val="000000">
                    <a:alpha val="43137"/>
                  </a:srgbClr>
                </a:outerShdw>
              </a:effectLst>
              <a:latin typeface="Consolas" pitchFamily="49" charset="0"/>
            </a:endParaRPr>
          </a:p>
        </p:txBody>
      </p:sp>
      <p:sp>
        <p:nvSpPr>
          <p:cNvPr id="8" name="TextBox 7"/>
          <p:cNvSpPr txBox="1"/>
          <p:nvPr/>
        </p:nvSpPr>
        <p:spPr>
          <a:xfrm>
            <a:off x="3276601" y="4057651"/>
            <a:ext cx="4479111" cy="584775"/>
          </a:xfrm>
          <a:prstGeom prst="rect">
            <a:avLst/>
          </a:prstGeom>
          <a:noFill/>
        </p:spPr>
        <p:txBody>
          <a:bodyPr wrap="none" rtlCol="0">
            <a:spAutoFit/>
          </a:bodyPr>
          <a:lstStyle/>
          <a:p>
            <a:r>
              <a:rPr lang="sr-Cyrl-RS" sz="3200">
                <a:solidFill>
                  <a:srgbClr val="00B050"/>
                </a:solidFill>
                <a:effectLst>
                  <a:outerShdw blurRad="38100" dist="38100" dir="2700000" algn="tl">
                    <a:srgbClr val="000000">
                      <a:alpha val="43137"/>
                    </a:srgbClr>
                  </a:outerShdw>
                </a:effectLst>
                <a:latin typeface="Consolas" pitchFamily="49" charset="0"/>
              </a:rPr>
              <a:t>Нађи најбоље решење</a:t>
            </a:r>
            <a:endParaRPr lang="en-US" sz="3200">
              <a:solidFill>
                <a:srgbClr val="00B050"/>
              </a:solidFill>
              <a:effectLst>
                <a:outerShdw blurRad="38100" dist="38100" dir="2700000" algn="tl">
                  <a:srgbClr val="000000">
                    <a:alpha val="43137"/>
                  </a:srgbClr>
                </a:outerShdw>
              </a:effectLst>
              <a:latin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1" y="228601"/>
            <a:ext cx="3536546" cy="523220"/>
          </a:xfrm>
          <a:prstGeom prst="rect">
            <a:avLst/>
          </a:prstGeom>
          <a:noFill/>
        </p:spPr>
        <p:txBody>
          <a:bodyPr wrap="none" rtlCol="0">
            <a:spAutoFit/>
          </a:bodyPr>
          <a:lstStyle/>
          <a:p>
            <a:r>
              <a:rPr lang="sr-Cyrl-CS" sz="2800">
                <a:effectLst>
                  <a:outerShdw blurRad="38100" dist="38100" dir="2700000" algn="tl">
                    <a:srgbClr val="000000">
                      <a:alpha val="43137"/>
                    </a:srgbClr>
                  </a:outerShdw>
                </a:effectLst>
                <a:latin typeface="Consolas" pitchFamily="49" charset="0"/>
              </a:rPr>
              <a:t>Типови алгоритама</a:t>
            </a:r>
            <a:endParaRPr lang="en-US" sz="2800">
              <a:effectLst>
                <a:outerShdw blurRad="38100" dist="38100" dir="2700000" algn="tl">
                  <a:srgbClr val="000000">
                    <a:alpha val="43137"/>
                  </a:srgbClr>
                </a:outerShdw>
              </a:effectLst>
              <a:latin typeface="Consolas" pitchFamily="49" charset="0"/>
            </a:endParaRPr>
          </a:p>
        </p:txBody>
      </p:sp>
      <p:sp>
        <p:nvSpPr>
          <p:cNvPr id="3" name="TextBox 2"/>
          <p:cNvSpPr txBox="1"/>
          <p:nvPr/>
        </p:nvSpPr>
        <p:spPr>
          <a:xfrm>
            <a:off x="838201" y="914400"/>
            <a:ext cx="4602542" cy="461665"/>
          </a:xfrm>
          <a:prstGeom prst="rect">
            <a:avLst/>
          </a:prstGeom>
          <a:noFill/>
        </p:spPr>
        <p:txBody>
          <a:bodyPr wrap="none" rtlCol="0">
            <a:spAutoFit/>
          </a:bodyPr>
          <a:lstStyle/>
          <a:p>
            <a:r>
              <a:rPr lang="sr-Cyrl-CS" sz="2400">
                <a:effectLst>
                  <a:outerShdw blurRad="38100" dist="38100" dir="2700000" algn="tl">
                    <a:srgbClr val="000000">
                      <a:alpha val="43137"/>
                    </a:srgbClr>
                  </a:outerShdw>
                </a:effectLst>
                <a:latin typeface="Consolas" pitchFamily="49" charset="0"/>
              </a:rPr>
              <a:t>- Груба сила </a:t>
            </a:r>
            <a:r>
              <a:rPr lang="sr-Latn-RS" sz="2400">
                <a:effectLst>
                  <a:outerShdw blurRad="38100" dist="38100" dir="2700000" algn="tl">
                    <a:srgbClr val="000000">
                      <a:alpha val="43137"/>
                    </a:srgbClr>
                  </a:outerShdw>
                </a:effectLst>
                <a:latin typeface="Consolas" pitchFamily="49" charset="0"/>
              </a:rPr>
              <a:t>(Brute Force)</a:t>
            </a:r>
            <a:endParaRPr lang="en-US" sz="2400">
              <a:effectLst>
                <a:outerShdw blurRad="38100" dist="38100" dir="2700000" algn="tl">
                  <a:srgbClr val="000000">
                    <a:alpha val="43137"/>
                  </a:srgbClr>
                </a:outerShdw>
              </a:effectLst>
              <a:latin typeface="Consolas" pitchFamily="49" charset="0"/>
            </a:endParaRPr>
          </a:p>
        </p:txBody>
      </p:sp>
      <p:sp>
        <p:nvSpPr>
          <p:cNvPr id="4" name="TextBox 3"/>
          <p:cNvSpPr txBox="1"/>
          <p:nvPr/>
        </p:nvSpPr>
        <p:spPr>
          <a:xfrm>
            <a:off x="1066800" y="1495425"/>
            <a:ext cx="4262705" cy="461665"/>
          </a:xfrm>
          <a:prstGeom prst="rect">
            <a:avLst/>
          </a:prstGeom>
          <a:noFill/>
        </p:spPr>
        <p:txBody>
          <a:bodyPr wrap="none" rtlCol="0">
            <a:spAutoFit/>
          </a:bodyPr>
          <a:lstStyle/>
          <a:p>
            <a:r>
              <a:rPr lang="sr-Cyrl-CS" sz="2400">
                <a:effectLst>
                  <a:outerShdw blurRad="38100" dist="38100" dir="2700000" algn="tl">
                    <a:srgbClr val="000000">
                      <a:alpha val="43137"/>
                    </a:srgbClr>
                  </a:outerShdw>
                </a:effectLst>
                <a:latin typeface="Consolas" pitchFamily="49" charset="0"/>
              </a:rPr>
              <a:t>- Рекурзивни</a:t>
            </a:r>
            <a:r>
              <a:rPr lang="sr-Latn-RS" sz="2400">
                <a:effectLst>
                  <a:outerShdw blurRad="38100" dist="38100" dir="2700000" algn="tl">
                    <a:srgbClr val="000000">
                      <a:alpha val="43137"/>
                    </a:srgbClr>
                  </a:outerShdw>
                </a:effectLst>
                <a:latin typeface="Consolas" pitchFamily="49" charset="0"/>
              </a:rPr>
              <a:t> (Recursion)</a:t>
            </a:r>
            <a:endParaRPr lang="en-US" sz="2400">
              <a:effectLst>
                <a:outerShdw blurRad="38100" dist="38100" dir="2700000" algn="tl">
                  <a:srgbClr val="000000">
                    <a:alpha val="43137"/>
                  </a:srgbClr>
                </a:outerShdw>
              </a:effectLst>
              <a:latin typeface="Consolas" pitchFamily="49" charset="0"/>
            </a:endParaRPr>
          </a:p>
        </p:txBody>
      </p:sp>
      <p:sp>
        <p:nvSpPr>
          <p:cNvPr id="5" name="TextBox 4"/>
          <p:cNvSpPr txBox="1"/>
          <p:nvPr/>
        </p:nvSpPr>
        <p:spPr>
          <a:xfrm>
            <a:off x="1371600" y="2076450"/>
            <a:ext cx="6641562" cy="461665"/>
          </a:xfrm>
          <a:prstGeom prst="rect">
            <a:avLst/>
          </a:prstGeom>
          <a:noFill/>
        </p:spPr>
        <p:txBody>
          <a:bodyPr wrap="none" rtlCol="0">
            <a:spAutoFit/>
          </a:bodyPr>
          <a:lstStyle/>
          <a:p>
            <a:r>
              <a:rPr lang="sr-Cyrl-CS" sz="2400">
                <a:effectLst>
                  <a:outerShdw blurRad="38100" dist="38100" dir="2700000" algn="tl">
                    <a:srgbClr val="000000">
                      <a:alpha val="43137"/>
                    </a:srgbClr>
                  </a:outerShdw>
                </a:effectLst>
                <a:latin typeface="Consolas" pitchFamily="49" charset="0"/>
              </a:rPr>
              <a:t>- Подели и владај</a:t>
            </a:r>
            <a:r>
              <a:rPr lang="sr-Latn-RS" sz="2400">
                <a:effectLst>
                  <a:outerShdw blurRad="38100" dist="38100" dir="2700000" algn="tl">
                    <a:srgbClr val="000000">
                      <a:alpha val="43137"/>
                    </a:srgbClr>
                  </a:outerShdw>
                </a:effectLst>
                <a:latin typeface="Consolas" pitchFamily="49" charset="0"/>
              </a:rPr>
              <a:t> (Divide and Conquer)</a:t>
            </a:r>
            <a:endParaRPr lang="en-US" sz="2400">
              <a:effectLst>
                <a:outerShdw blurRad="38100" dist="38100" dir="2700000" algn="tl">
                  <a:srgbClr val="000000">
                    <a:alpha val="43137"/>
                  </a:srgbClr>
                </a:outerShdw>
              </a:effectLst>
              <a:latin typeface="Consolas" pitchFamily="49" charset="0"/>
            </a:endParaRPr>
          </a:p>
        </p:txBody>
      </p:sp>
      <p:sp>
        <p:nvSpPr>
          <p:cNvPr id="6" name="TextBox 5"/>
          <p:cNvSpPr txBox="1"/>
          <p:nvPr/>
        </p:nvSpPr>
        <p:spPr>
          <a:xfrm>
            <a:off x="1752600" y="2657475"/>
            <a:ext cx="3752950" cy="461665"/>
          </a:xfrm>
          <a:prstGeom prst="rect">
            <a:avLst/>
          </a:prstGeom>
          <a:noFill/>
        </p:spPr>
        <p:txBody>
          <a:bodyPr wrap="none" rtlCol="0">
            <a:spAutoFit/>
          </a:bodyPr>
          <a:lstStyle/>
          <a:p>
            <a:r>
              <a:rPr lang="sr-Cyrl-CS" sz="2400">
                <a:effectLst>
                  <a:outerShdw blurRad="38100" dist="38100" dir="2700000" algn="tl">
                    <a:srgbClr val="000000">
                      <a:alpha val="43137"/>
                    </a:srgbClr>
                  </a:outerShdw>
                </a:effectLst>
                <a:latin typeface="Consolas" pitchFamily="49" charset="0"/>
              </a:rPr>
              <a:t>- Бектрек</a:t>
            </a:r>
            <a:r>
              <a:rPr lang="sr-Latn-RS" sz="2400">
                <a:effectLst>
                  <a:outerShdw blurRad="38100" dist="38100" dir="2700000" algn="tl">
                    <a:srgbClr val="000000">
                      <a:alpha val="43137"/>
                    </a:srgbClr>
                  </a:outerShdw>
                </a:effectLst>
                <a:latin typeface="Consolas" pitchFamily="49" charset="0"/>
              </a:rPr>
              <a:t> (Backtrack)</a:t>
            </a:r>
            <a:endParaRPr lang="en-US" sz="2400">
              <a:effectLst>
                <a:outerShdw blurRad="38100" dist="38100" dir="2700000" algn="tl">
                  <a:srgbClr val="000000">
                    <a:alpha val="43137"/>
                  </a:srgbClr>
                </a:outerShdw>
              </a:effectLst>
              <a:latin typeface="Consolas" pitchFamily="49" charset="0"/>
            </a:endParaRPr>
          </a:p>
        </p:txBody>
      </p:sp>
      <p:sp>
        <p:nvSpPr>
          <p:cNvPr id="7" name="TextBox 6"/>
          <p:cNvSpPr txBox="1"/>
          <p:nvPr/>
        </p:nvSpPr>
        <p:spPr>
          <a:xfrm>
            <a:off x="2133600" y="3238500"/>
            <a:ext cx="3413114" cy="461665"/>
          </a:xfrm>
          <a:prstGeom prst="rect">
            <a:avLst/>
          </a:prstGeom>
          <a:noFill/>
        </p:spPr>
        <p:txBody>
          <a:bodyPr wrap="none" rtlCol="0">
            <a:spAutoFit/>
          </a:bodyPr>
          <a:lstStyle/>
          <a:p>
            <a:r>
              <a:rPr lang="sr-Cyrl-CS" sz="2400">
                <a:effectLst>
                  <a:outerShdw blurRad="38100" dist="38100" dir="2700000" algn="tl">
                    <a:srgbClr val="000000">
                      <a:alpha val="43137"/>
                    </a:srgbClr>
                  </a:outerShdw>
                </a:effectLst>
                <a:latin typeface="Consolas" pitchFamily="49" charset="0"/>
              </a:rPr>
              <a:t>- Похлепни</a:t>
            </a:r>
            <a:r>
              <a:rPr lang="sr-Latn-RS" sz="2400">
                <a:effectLst>
                  <a:outerShdw blurRad="38100" dist="38100" dir="2700000" algn="tl">
                    <a:srgbClr val="000000">
                      <a:alpha val="43137"/>
                    </a:srgbClr>
                  </a:outerShdw>
                </a:effectLst>
                <a:latin typeface="Consolas" pitchFamily="49" charset="0"/>
              </a:rPr>
              <a:t> (Greedy)</a:t>
            </a:r>
            <a:endParaRPr lang="en-US" sz="2400">
              <a:effectLst>
                <a:outerShdw blurRad="38100" dist="38100" dir="2700000" algn="tl">
                  <a:srgbClr val="000000">
                    <a:alpha val="43137"/>
                  </a:srgbClr>
                </a:outerShdw>
              </a:effectLst>
              <a:latin typeface="Consolas" pitchFamily="49" charset="0"/>
            </a:endParaRPr>
          </a:p>
        </p:txBody>
      </p:sp>
      <p:sp>
        <p:nvSpPr>
          <p:cNvPr id="8" name="TextBox 7"/>
          <p:cNvSpPr txBox="1"/>
          <p:nvPr/>
        </p:nvSpPr>
        <p:spPr>
          <a:xfrm>
            <a:off x="2590801" y="3819525"/>
            <a:ext cx="6471643" cy="461665"/>
          </a:xfrm>
          <a:prstGeom prst="rect">
            <a:avLst/>
          </a:prstGeom>
          <a:noFill/>
        </p:spPr>
        <p:txBody>
          <a:bodyPr wrap="none" rtlCol="0">
            <a:spAutoFit/>
          </a:bodyPr>
          <a:lstStyle/>
          <a:p>
            <a:r>
              <a:rPr lang="sr-Cyrl-CS" sz="2400">
                <a:effectLst>
                  <a:outerShdw blurRad="38100" dist="38100" dir="2700000" algn="tl">
                    <a:srgbClr val="000000">
                      <a:alpha val="43137"/>
                    </a:srgbClr>
                  </a:outerShdw>
                </a:effectLst>
                <a:latin typeface="Consolas" pitchFamily="49" charset="0"/>
              </a:rPr>
              <a:t>- Одвоји и процени</a:t>
            </a:r>
            <a:r>
              <a:rPr lang="sr-Latn-RS" sz="2400">
                <a:effectLst>
                  <a:outerShdw blurRad="38100" dist="38100" dir="2700000" algn="tl">
                    <a:srgbClr val="000000">
                      <a:alpha val="43137"/>
                    </a:srgbClr>
                  </a:outerShdw>
                </a:effectLst>
                <a:latin typeface="Consolas" pitchFamily="49" charset="0"/>
              </a:rPr>
              <a:t> (Branch and Bound)</a:t>
            </a:r>
            <a:endParaRPr lang="en-US" sz="2400">
              <a:effectLst>
                <a:outerShdw blurRad="38100" dist="38100" dir="2700000" algn="tl">
                  <a:srgbClr val="000000">
                    <a:alpha val="43137"/>
                  </a:srgbClr>
                </a:outerShdw>
              </a:effectLst>
              <a:latin typeface="Consolas" pitchFamily="49" charset="0"/>
            </a:endParaRPr>
          </a:p>
        </p:txBody>
      </p:sp>
      <p:sp>
        <p:nvSpPr>
          <p:cNvPr id="9" name="TextBox 8"/>
          <p:cNvSpPr txBox="1"/>
          <p:nvPr/>
        </p:nvSpPr>
        <p:spPr>
          <a:xfrm>
            <a:off x="2743201" y="4400550"/>
            <a:ext cx="4772460" cy="461665"/>
          </a:xfrm>
          <a:prstGeom prst="rect">
            <a:avLst/>
          </a:prstGeom>
          <a:noFill/>
        </p:spPr>
        <p:txBody>
          <a:bodyPr wrap="none" rtlCol="0">
            <a:spAutoFit/>
          </a:bodyPr>
          <a:lstStyle/>
          <a:p>
            <a:r>
              <a:rPr lang="sr-Cyrl-CS" sz="2400">
                <a:effectLst>
                  <a:outerShdw blurRad="38100" dist="38100" dir="2700000" algn="tl">
                    <a:srgbClr val="000000">
                      <a:alpha val="43137"/>
                    </a:srgbClr>
                  </a:outerShdw>
                </a:effectLst>
                <a:latin typeface="Consolas" pitchFamily="49" charset="0"/>
              </a:rPr>
              <a:t>- Монте Карло</a:t>
            </a:r>
            <a:r>
              <a:rPr lang="sr-Latn-RS" sz="2400">
                <a:effectLst>
                  <a:outerShdw blurRad="38100" dist="38100" dir="2700000" algn="tl">
                    <a:srgbClr val="000000">
                      <a:alpha val="43137"/>
                    </a:srgbClr>
                  </a:outerShdw>
                </a:effectLst>
                <a:latin typeface="Consolas" pitchFamily="49" charset="0"/>
              </a:rPr>
              <a:t> (Monte Carlo)</a:t>
            </a:r>
            <a:endParaRPr lang="en-US" sz="2400">
              <a:effectLst>
                <a:outerShdw blurRad="38100" dist="38100" dir="2700000" algn="tl">
                  <a:srgbClr val="000000">
                    <a:alpha val="43137"/>
                  </a:srgbClr>
                </a:outerShdw>
              </a:effectLst>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afterEffect">
                                  <p:stCondLst>
                                    <p:cond delay="0"/>
                                  </p:stCondLst>
                                  <p:iterate type="lt">
                                    <p:tmAbs val="25"/>
                                  </p:iterate>
                                  <p:childTnLst>
                                    <p:set>
                                      <p:cBhvr override="childStyle">
                                        <p:cTn id="6" dur="3000"/>
                                        <p:tgtEl>
                                          <p:spTgt spid="7"/>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1" y="114300"/>
            <a:ext cx="3243196" cy="461665"/>
          </a:xfrm>
          <a:prstGeom prst="rect">
            <a:avLst/>
          </a:prstGeom>
          <a:noFill/>
        </p:spPr>
        <p:txBody>
          <a:bodyPr wrap="none" rtlCol="0">
            <a:spAutoFit/>
          </a:bodyPr>
          <a:lstStyle/>
          <a:p>
            <a:r>
              <a:rPr lang="sr-Cyrl-RS" sz="2400">
                <a:effectLst>
                  <a:outerShdw blurRad="38100" dist="38100" dir="2700000" algn="tl">
                    <a:srgbClr val="000000">
                      <a:alpha val="43137"/>
                    </a:srgbClr>
                  </a:outerShdw>
                </a:effectLst>
                <a:latin typeface="Consolas" pitchFamily="49" charset="0"/>
              </a:rPr>
              <a:t>Похлепни алгоритми</a:t>
            </a:r>
            <a:endParaRPr lang="en-US" sz="2400">
              <a:effectLst>
                <a:outerShdw blurRad="38100" dist="38100" dir="2700000" algn="tl">
                  <a:srgbClr val="000000">
                    <a:alpha val="43137"/>
                  </a:srgbClr>
                </a:outerShdw>
              </a:effectLst>
              <a:latin typeface="Consolas" pitchFamily="49" charset="0"/>
            </a:endParaRPr>
          </a:p>
        </p:txBody>
      </p:sp>
      <p:sp>
        <p:nvSpPr>
          <p:cNvPr id="3" name="TextBox 2"/>
          <p:cNvSpPr txBox="1"/>
          <p:nvPr/>
        </p:nvSpPr>
        <p:spPr>
          <a:xfrm>
            <a:off x="228600" y="666750"/>
            <a:ext cx="8686800" cy="1015663"/>
          </a:xfrm>
          <a:prstGeom prst="rect">
            <a:avLst/>
          </a:prstGeom>
          <a:noFill/>
        </p:spPr>
        <p:txBody>
          <a:bodyPr wrap="square" rtlCol="0">
            <a:spAutoFit/>
          </a:bodyPr>
          <a:lstStyle/>
          <a:p>
            <a:r>
              <a:rPr lang="sr-Cyrl-RS" sz="2000">
                <a:solidFill>
                  <a:srgbClr val="FF0000"/>
                </a:solidFill>
                <a:latin typeface="Consolas" pitchFamily="49" charset="0"/>
              </a:rPr>
              <a:t>Похлепни алгоритми  решавају проблем бирањем локално оптималног решења</a:t>
            </a:r>
            <a:r>
              <a:rPr lang="en-US" sz="2000">
                <a:solidFill>
                  <a:srgbClr val="FF0000"/>
                </a:solidFill>
                <a:latin typeface="Consolas" pitchFamily="49" charset="0"/>
              </a:rPr>
              <a:t> </a:t>
            </a:r>
            <a:r>
              <a:rPr lang="sr-Cyrl-RS" sz="2000">
                <a:solidFill>
                  <a:srgbClr val="FF0000"/>
                </a:solidFill>
                <a:latin typeface="Consolas" pitchFamily="49" charset="0"/>
              </a:rPr>
              <a:t>у сваком кораку. На тај начин се долази до глобално оптималног решења.</a:t>
            </a:r>
            <a:endParaRPr lang="en-US" sz="2000">
              <a:solidFill>
                <a:srgbClr val="FF0000"/>
              </a:solidFill>
              <a:latin typeface="Consolas" pitchFamily="49" charset="0"/>
            </a:endParaRPr>
          </a:p>
        </p:txBody>
      </p:sp>
      <p:sp>
        <p:nvSpPr>
          <p:cNvPr id="4" name="TextBox 3"/>
          <p:cNvSpPr txBox="1"/>
          <p:nvPr/>
        </p:nvSpPr>
        <p:spPr>
          <a:xfrm>
            <a:off x="1066800" y="1885950"/>
            <a:ext cx="7467600" cy="400110"/>
          </a:xfrm>
          <a:prstGeom prst="rect">
            <a:avLst/>
          </a:prstGeom>
          <a:noFill/>
        </p:spPr>
        <p:txBody>
          <a:bodyPr wrap="square" rtlCol="0">
            <a:spAutoFit/>
          </a:bodyPr>
          <a:lstStyle/>
          <a:p>
            <a:r>
              <a:rPr lang="sr-Cyrl-RS" sz="2000">
                <a:solidFill>
                  <a:srgbClr val="0070C0"/>
                </a:solidFill>
                <a:latin typeface="Consolas" pitchFamily="49" charset="0"/>
              </a:rPr>
              <a:t>Одлука се доноси у малим корацима, нема враћања.</a:t>
            </a:r>
            <a:endParaRPr lang="en-US" sz="2000">
              <a:solidFill>
                <a:srgbClr val="0070C0"/>
              </a:solidFill>
              <a:latin typeface="Consolas" pitchFamily="49" charset="0"/>
            </a:endParaRPr>
          </a:p>
        </p:txBody>
      </p:sp>
      <p:sp>
        <p:nvSpPr>
          <p:cNvPr id="5" name="TextBox 4"/>
          <p:cNvSpPr txBox="1"/>
          <p:nvPr/>
        </p:nvSpPr>
        <p:spPr>
          <a:xfrm>
            <a:off x="381000" y="2495550"/>
            <a:ext cx="7010400" cy="400110"/>
          </a:xfrm>
          <a:prstGeom prst="rect">
            <a:avLst/>
          </a:prstGeom>
          <a:noFill/>
        </p:spPr>
        <p:txBody>
          <a:bodyPr wrap="square" rtlCol="0">
            <a:spAutoFit/>
          </a:bodyPr>
          <a:lstStyle/>
          <a:p>
            <a:r>
              <a:rPr lang="sr-Cyrl-RS" sz="2000">
                <a:solidFill>
                  <a:srgbClr val="FF0000"/>
                </a:solidFill>
                <a:latin typeface="Consolas" pitchFamily="49" charset="0"/>
              </a:rPr>
              <a:t>Не обраћа се пажња на евентуалне лоше изборе.</a:t>
            </a:r>
            <a:endParaRPr lang="en-US" sz="2000">
              <a:solidFill>
                <a:srgbClr val="FF0000"/>
              </a:solidFill>
              <a:latin typeface="Consolas" pitchFamily="49" charset="0"/>
            </a:endParaRPr>
          </a:p>
        </p:txBody>
      </p:sp>
      <p:sp>
        <p:nvSpPr>
          <p:cNvPr id="6" name="TextBox 5"/>
          <p:cNvSpPr txBox="1"/>
          <p:nvPr/>
        </p:nvSpPr>
        <p:spPr>
          <a:xfrm>
            <a:off x="1066800" y="3105150"/>
            <a:ext cx="6629400" cy="707886"/>
          </a:xfrm>
          <a:prstGeom prst="rect">
            <a:avLst/>
          </a:prstGeom>
          <a:noFill/>
        </p:spPr>
        <p:txBody>
          <a:bodyPr wrap="square" rtlCol="0">
            <a:spAutoFit/>
          </a:bodyPr>
          <a:lstStyle/>
          <a:p>
            <a:r>
              <a:rPr lang="sr-Cyrl-RS" sz="2000">
                <a:solidFill>
                  <a:srgbClr val="0070C0"/>
                </a:solidFill>
                <a:latin typeface="Consolas" pitchFamily="49" charset="0"/>
              </a:rPr>
              <a:t>Одлука у сваком кораку доводи до поправљања тренутног стања и иде се ка циљу. </a:t>
            </a:r>
            <a:endParaRPr lang="en-US" sz="2000">
              <a:solidFill>
                <a:srgbClr val="0070C0"/>
              </a:solidFill>
              <a:latin typeface="Consolas" pitchFamily="49" charset="0"/>
            </a:endParaRPr>
          </a:p>
        </p:txBody>
      </p:sp>
      <p:sp>
        <p:nvSpPr>
          <p:cNvPr id="7" name="TextBox 6"/>
          <p:cNvSpPr txBox="1"/>
          <p:nvPr/>
        </p:nvSpPr>
        <p:spPr>
          <a:xfrm>
            <a:off x="381000" y="4019550"/>
            <a:ext cx="8153400" cy="707886"/>
          </a:xfrm>
          <a:prstGeom prst="rect">
            <a:avLst/>
          </a:prstGeom>
          <a:noFill/>
        </p:spPr>
        <p:txBody>
          <a:bodyPr wrap="square" rtlCol="0">
            <a:spAutoFit/>
          </a:bodyPr>
          <a:lstStyle/>
          <a:p>
            <a:r>
              <a:rPr lang="sr-Cyrl-RS" sz="2000">
                <a:solidFill>
                  <a:srgbClr val="FF0000"/>
                </a:solidFill>
                <a:latin typeface="Consolas" pitchFamily="49" charset="0"/>
              </a:rPr>
              <a:t>Одлука се најчешће доноси на основу једноставних правила која се заснивају на приоритетима.</a:t>
            </a:r>
            <a:endParaRPr lang="en-US" sz="2000">
              <a:solidFill>
                <a:srgbClr val="FF0000"/>
              </a:solidFill>
              <a:latin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1" y="171451"/>
            <a:ext cx="3382239" cy="461665"/>
          </a:xfrm>
          <a:prstGeom prst="rect">
            <a:avLst/>
          </a:prstGeom>
          <a:noFill/>
        </p:spPr>
        <p:txBody>
          <a:bodyPr wrap="square" rtlCol="0">
            <a:spAutoFit/>
          </a:bodyPr>
          <a:lstStyle/>
          <a:p>
            <a:r>
              <a:rPr lang="sr-Latn-RS" sz="2400">
                <a:effectLst>
                  <a:outerShdw blurRad="38100" dist="38100" dir="2700000" algn="tl">
                    <a:srgbClr val="000000">
                      <a:alpha val="43137"/>
                    </a:srgbClr>
                  </a:outerShdw>
                </a:effectLst>
                <a:latin typeface="Consolas" pitchFamily="49" charset="0"/>
              </a:rPr>
              <a:t>1. </a:t>
            </a:r>
            <a:r>
              <a:rPr lang="sr-Cyrl-RS" sz="2400">
                <a:effectLst>
                  <a:outerShdw blurRad="38100" dist="38100" dir="2700000" algn="tl">
                    <a:srgbClr val="000000">
                      <a:alpha val="43137"/>
                    </a:srgbClr>
                  </a:outerShdw>
                </a:effectLst>
                <a:latin typeface="Consolas" pitchFamily="49" charset="0"/>
              </a:rPr>
              <a:t>Бројање пара</a:t>
            </a:r>
            <a:r>
              <a:rPr lang="en-US" sz="2400">
                <a:effectLst>
                  <a:outerShdw blurRad="38100" dist="38100" dir="2700000" algn="tl">
                    <a:srgbClr val="000000">
                      <a:alpha val="43137"/>
                    </a:srgbClr>
                  </a:outerShdw>
                </a:effectLst>
                <a:latin typeface="Consolas" pitchFamily="49" charset="0"/>
              </a:rPr>
              <a:t> </a:t>
            </a:r>
            <a:endParaRPr lang="sr-Cyrl-RS" sz="2400">
              <a:effectLst>
                <a:outerShdw blurRad="38100" dist="38100" dir="2700000" algn="tl">
                  <a:srgbClr val="000000">
                    <a:alpha val="43137"/>
                  </a:srgbClr>
                </a:outerShdw>
              </a:effectLst>
              <a:latin typeface="Consolas" pitchFamily="49" charset="0"/>
            </a:endParaRPr>
          </a:p>
        </p:txBody>
      </p:sp>
      <p:sp>
        <p:nvSpPr>
          <p:cNvPr id="3" name="TextBox 2"/>
          <p:cNvSpPr txBox="1"/>
          <p:nvPr/>
        </p:nvSpPr>
        <p:spPr>
          <a:xfrm>
            <a:off x="762000" y="742951"/>
            <a:ext cx="8001000" cy="707886"/>
          </a:xfrm>
          <a:prstGeom prst="rect">
            <a:avLst/>
          </a:prstGeom>
          <a:noFill/>
        </p:spPr>
        <p:txBody>
          <a:bodyPr wrap="square" rtlCol="0">
            <a:spAutoFit/>
          </a:bodyPr>
          <a:lstStyle/>
          <a:p>
            <a:r>
              <a:rPr lang="sr-Cyrl-RS" sz="2000">
                <a:latin typeface="Consolas" pitchFamily="49" charset="0"/>
              </a:rPr>
              <a:t>Треба да се изброји одређена сума, коришћењем најмањег броја новчаница. (10, 5, 1)</a:t>
            </a:r>
            <a:endParaRPr lang="en-US" sz="2000">
              <a:latin typeface="Consolas" pitchFamily="49" charset="0"/>
            </a:endParaRPr>
          </a:p>
        </p:txBody>
      </p:sp>
      <p:sp>
        <p:nvSpPr>
          <p:cNvPr id="4" name="TextBox 3"/>
          <p:cNvSpPr txBox="1"/>
          <p:nvPr/>
        </p:nvSpPr>
        <p:spPr>
          <a:xfrm>
            <a:off x="1676400" y="1485900"/>
            <a:ext cx="3886200" cy="461665"/>
          </a:xfrm>
          <a:prstGeom prst="rect">
            <a:avLst/>
          </a:prstGeom>
          <a:noFill/>
        </p:spPr>
        <p:txBody>
          <a:bodyPr wrap="square" rtlCol="0">
            <a:spAutoFit/>
          </a:bodyPr>
          <a:lstStyle/>
          <a:p>
            <a:r>
              <a:rPr lang="sr-Cyrl-RS" sz="2400">
                <a:effectLst>
                  <a:outerShdw blurRad="38100" dist="38100" dir="2700000" algn="tl">
                    <a:srgbClr val="000000">
                      <a:alpha val="43137"/>
                    </a:srgbClr>
                  </a:outerShdw>
                </a:effectLst>
                <a:latin typeface="Consolas" pitchFamily="49" charset="0"/>
              </a:rPr>
              <a:t>17 = 10 + 5 + 1 + 1</a:t>
            </a:r>
            <a:endParaRPr lang="en-US" sz="2400">
              <a:effectLst>
                <a:outerShdw blurRad="38100" dist="38100" dir="2700000" algn="tl">
                  <a:srgbClr val="000000">
                    <a:alpha val="43137"/>
                  </a:srgbClr>
                </a:outerShdw>
              </a:effectLst>
              <a:latin typeface="Consolas" pitchFamily="49" charset="0"/>
            </a:endParaRPr>
          </a:p>
        </p:txBody>
      </p:sp>
      <p:sp>
        <p:nvSpPr>
          <p:cNvPr id="5" name="TextBox 4"/>
          <p:cNvSpPr txBox="1"/>
          <p:nvPr/>
        </p:nvSpPr>
        <p:spPr>
          <a:xfrm>
            <a:off x="838200" y="2282651"/>
            <a:ext cx="6880860" cy="400110"/>
          </a:xfrm>
          <a:prstGeom prst="rect">
            <a:avLst/>
          </a:prstGeom>
          <a:noFill/>
        </p:spPr>
        <p:txBody>
          <a:bodyPr wrap="square" rtlCol="0">
            <a:spAutoFit/>
          </a:bodyPr>
          <a:lstStyle/>
          <a:p>
            <a:r>
              <a:rPr lang="sr-Cyrl-RS" sz="2000">
                <a:latin typeface="Consolas" pitchFamily="49" charset="0"/>
              </a:rPr>
              <a:t>Алтернативни бројевни систем. (10, 7, 1)</a:t>
            </a:r>
            <a:endParaRPr lang="en-US" sz="2000">
              <a:latin typeface="Consolas" pitchFamily="49" charset="0"/>
            </a:endParaRPr>
          </a:p>
        </p:txBody>
      </p:sp>
      <p:sp>
        <p:nvSpPr>
          <p:cNvPr id="6" name="TextBox 5"/>
          <p:cNvSpPr txBox="1"/>
          <p:nvPr/>
        </p:nvSpPr>
        <p:spPr>
          <a:xfrm>
            <a:off x="1828800" y="3143250"/>
            <a:ext cx="2514600" cy="400110"/>
          </a:xfrm>
          <a:prstGeom prst="rect">
            <a:avLst/>
          </a:prstGeom>
          <a:noFill/>
        </p:spPr>
        <p:txBody>
          <a:bodyPr wrap="square" rtlCol="0">
            <a:spAutoFit/>
          </a:bodyPr>
          <a:lstStyle/>
          <a:p>
            <a:r>
              <a:rPr lang="sr-Cyrl-RS" sz="2000">
                <a:effectLst>
                  <a:outerShdw blurRad="38100" dist="38100" dir="2700000" algn="tl">
                    <a:srgbClr val="000000">
                      <a:alpha val="43137"/>
                    </a:srgbClr>
                  </a:outerShdw>
                </a:effectLst>
                <a:latin typeface="Consolas" pitchFamily="49" charset="0"/>
              </a:rPr>
              <a:t>1</a:t>
            </a:r>
            <a:r>
              <a:rPr lang="sr-Latn-RS" sz="2000">
                <a:effectLst>
                  <a:outerShdw blurRad="38100" dist="38100" dir="2700000" algn="tl">
                    <a:srgbClr val="000000">
                      <a:alpha val="43137"/>
                    </a:srgbClr>
                  </a:outerShdw>
                </a:effectLst>
                <a:latin typeface="Consolas" pitchFamily="49" charset="0"/>
              </a:rPr>
              <a:t>4</a:t>
            </a:r>
            <a:r>
              <a:rPr lang="sr-Cyrl-RS" sz="2000">
                <a:effectLst>
                  <a:outerShdw blurRad="38100" dist="38100" dir="2700000" algn="tl">
                    <a:srgbClr val="000000">
                      <a:alpha val="43137"/>
                    </a:srgbClr>
                  </a:outerShdw>
                </a:effectLst>
                <a:latin typeface="Consolas" pitchFamily="49" charset="0"/>
              </a:rPr>
              <a:t> = </a:t>
            </a:r>
            <a:r>
              <a:rPr lang="sr-Latn-RS" sz="2000">
                <a:effectLst>
                  <a:outerShdw blurRad="38100" dist="38100" dir="2700000" algn="tl">
                    <a:srgbClr val="000000">
                      <a:alpha val="43137"/>
                    </a:srgbClr>
                  </a:outerShdw>
                </a:effectLst>
                <a:latin typeface="Consolas" pitchFamily="49" charset="0"/>
              </a:rPr>
              <a:t>7</a:t>
            </a:r>
            <a:r>
              <a:rPr lang="sr-Cyrl-RS" sz="2000">
                <a:effectLst>
                  <a:outerShdw blurRad="38100" dist="38100" dir="2700000" algn="tl">
                    <a:srgbClr val="000000">
                      <a:alpha val="43137"/>
                    </a:srgbClr>
                  </a:outerShdw>
                </a:effectLst>
                <a:latin typeface="Consolas" pitchFamily="49" charset="0"/>
              </a:rPr>
              <a:t> + 7</a:t>
            </a:r>
            <a:endParaRPr lang="en-US" sz="2000">
              <a:effectLst>
                <a:outerShdw blurRad="38100" dist="38100" dir="2700000" algn="tl">
                  <a:srgbClr val="000000">
                    <a:alpha val="43137"/>
                  </a:srgbClr>
                </a:outerShdw>
              </a:effectLst>
              <a:latin typeface="Consolas" pitchFamily="49" charset="0"/>
            </a:endParaRPr>
          </a:p>
        </p:txBody>
      </p:sp>
      <p:sp>
        <p:nvSpPr>
          <p:cNvPr id="7" name="TextBox 6"/>
          <p:cNvSpPr txBox="1"/>
          <p:nvPr/>
        </p:nvSpPr>
        <p:spPr>
          <a:xfrm>
            <a:off x="685800" y="3771901"/>
            <a:ext cx="8001000" cy="707886"/>
          </a:xfrm>
          <a:prstGeom prst="rect">
            <a:avLst/>
          </a:prstGeom>
          <a:noFill/>
        </p:spPr>
        <p:txBody>
          <a:bodyPr wrap="square" rtlCol="0">
            <a:spAutoFit/>
          </a:bodyPr>
          <a:lstStyle/>
          <a:p>
            <a:r>
              <a:rPr lang="sr-Cyrl-RS" sz="2000">
                <a:latin typeface="Consolas" pitchFamily="49" charset="0"/>
              </a:rPr>
              <a:t>Похлепни алгоритам налази решење, </a:t>
            </a:r>
            <a:r>
              <a:rPr lang="sr-Cyrl-CS" sz="2000">
                <a:latin typeface="Consolas" pitchFamily="49" charset="0"/>
              </a:rPr>
              <a:t>али не</a:t>
            </a:r>
            <a:r>
              <a:rPr lang="sr-Cyrl-RS" sz="2000">
                <a:latin typeface="Consolas" pitchFamily="49" charset="0"/>
              </a:rPr>
              <a:t> оптимално.</a:t>
            </a:r>
          </a:p>
          <a:p>
            <a:r>
              <a:rPr lang="sr-Cyrl-RS" sz="2000">
                <a:latin typeface="Consolas" pitchFamily="49" charset="0"/>
              </a:rPr>
              <a:t>Користи се неки други алгоритам.</a:t>
            </a:r>
            <a:endParaRPr lang="en-US" sz="2000">
              <a:latin typeface="Consolas" pitchFamily="49" charset="0"/>
            </a:endParaRPr>
          </a:p>
        </p:txBody>
      </p:sp>
      <p:sp>
        <p:nvSpPr>
          <p:cNvPr id="8" name="TextBox 7"/>
          <p:cNvSpPr txBox="1"/>
          <p:nvPr/>
        </p:nvSpPr>
        <p:spPr>
          <a:xfrm>
            <a:off x="1752600" y="2800350"/>
            <a:ext cx="3657600" cy="400110"/>
          </a:xfrm>
          <a:prstGeom prst="rect">
            <a:avLst/>
          </a:prstGeom>
          <a:noFill/>
        </p:spPr>
        <p:txBody>
          <a:bodyPr wrap="square" rtlCol="0">
            <a:spAutoFit/>
          </a:bodyPr>
          <a:lstStyle/>
          <a:p>
            <a:r>
              <a:rPr lang="sr-Cyrl-RS" sz="2000">
                <a:effectLst>
                  <a:outerShdw blurRad="38100" dist="38100" dir="2700000" algn="tl">
                    <a:srgbClr val="000000">
                      <a:alpha val="43137"/>
                    </a:srgbClr>
                  </a:outerShdw>
                </a:effectLst>
                <a:latin typeface="Consolas" pitchFamily="49" charset="0"/>
              </a:rPr>
              <a:t>1</a:t>
            </a:r>
            <a:r>
              <a:rPr lang="sr-Latn-RS" sz="2000">
                <a:effectLst>
                  <a:outerShdw blurRad="38100" dist="38100" dir="2700000" algn="tl">
                    <a:srgbClr val="000000">
                      <a:alpha val="43137"/>
                    </a:srgbClr>
                  </a:outerShdw>
                </a:effectLst>
                <a:latin typeface="Consolas" pitchFamily="49" charset="0"/>
              </a:rPr>
              <a:t>4</a:t>
            </a:r>
            <a:r>
              <a:rPr lang="sr-Cyrl-RS" sz="2000">
                <a:effectLst>
                  <a:outerShdw blurRad="38100" dist="38100" dir="2700000" algn="tl">
                    <a:srgbClr val="000000">
                      <a:alpha val="43137"/>
                    </a:srgbClr>
                  </a:outerShdw>
                </a:effectLst>
                <a:latin typeface="Consolas" pitchFamily="49" charset="0"/>
              </a:rPr>
              <a:t> = 10 + </a:t>
            </a:r>
            <a:r>
              <a:rPr lang="sr-Latn-RS" sz="2000">
                <a:effectLst>
                  <a:outerShdw blurRad="38100" dist="38100" dir="2700000" algn="tl">
                    <a:srgbClr val="000000">
                      <a:alpha val="43137"/>
                    </a:srgbClr>
                  </a:outerShdw>
                </a:effectLst>
                <a:latin typeface="Consolas" pitchFamily="49" charset="0"/>
              </a:rPr>
              <a:t>1</a:t>
            </a:r>
            <a:r>
              <a:rPr lang="sr-Cyrl-RS" sz="2000">
                <a:effectLst>
                  <a:outerShdw blurRad="38100" dist="38100" dir="2700000" algn="tl">
                    <a:srgbClr val="000000">
                      <a:alpha val="43137"/>
                    </a:srgbClr>
                  </a:outerShdw>
                </a:effectLst>
                <a:latin typeface="Consolas" pitchFamily="49" charset="0"/>
              </a:rPr>
              <a:t> + 1 + 1</a:t>
            </a:r>
            <a:r>
              <a:rPr lang="sr-Latn-RS" sz="2000">
                <a:effectLst>
                  <a:outerShdw blurRad="38100" dist="38100" dir="2700000" algn="tl">
                    <a:srgbClr val="000000">
                      <a:alpha val="43137"/>
                    </a:srgbClr>
                  </a:outerShdw>
                </a:effectLst>
                <a:latin typeface="Consolas" pitchFamily="49" charset="0"/>
              </a:rPr>
              <a:t> + 1</a:t>
            </a:r>
            <a:endParaRPr lang="en-US" sz="2000">
              <a:effectLst>
                <a:outerShdw blurRad="38100" dist="38100" dir="2700000" algn="tl">
                  <a:srgbClr val="000000">
                    <a:alpha val="43137"/>
                  </a:srgbClr>
                </a:outerShdw>
              </a:effectLst>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to="" calcmode="lin" valueType="num">
                                      <p:cBhvr>
                                        <p:cTn id="13" dur="1" fill="hold"/>
                                        <p:tgtEl>
                                          <p:spTgt spid="6"/>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to="" calcmode="lin" valueType="num">
                                      <p:cBhvr>
                                        <p:cTn id="16"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5792</TotalTime>
  <Words>7149</Words>
  <Application>Microsoft Office PowerPoint</Application>
  <PresentationFormat>On-screen Show (16:9)</PresentationFormat>
  <Paragraphs>461</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Consolas</vt:lpstr>
      <vt:lpstr>Office Theme</vt:lpstr>
      <vt:lpstr>PowerPoint Presentation</vt:lpstr>
      <vt:lpstr>PowerPoint Presentation</vt:lpstr>
      <vt:lpstr>Похлепа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Похлепа</dc:title>
  <dc:creator>nenad</dc:creator>
  <cp:lastModifiedBy>Ненад Костић</cp:lastModifiedBy>
  <cp:revision>372</cp:revision>
  <dcterms:created xsi:type="dcterms:W3CDTF">2006-08-16T00:00:00Z</dcterms:created>
  <dcterms:modified xsi:type="dcterms:W3CDTF">2021-04-15T17:37:25Z</dcterms:modified>
</cp:coreProperties>
</file>