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7" r:id="rId2"/>
    <p:sldId id="332" r:id="rId3"/>
    <p:sldId id="455" r:id="rId4"/>
    <p:sldId id="456" r:id="rId5"/>
    <p:sldId id="457" r:id="rId6"/>
    <p:sldId id="458" r:id="rId7"/>
    <p:sldId id="459" r:id="rId8"/>
    <p:sldId id="258" r:id="rId9"/>
    <p:sldId id="259" r:id="rId10"/>
    <p:sldId id="260" r:id="rId11"/>
    <p:sldId id="261" r:id="rId12"/>
    <p:sldId id="264" r:id="rId13"/>
    <p:sldId id="409" r:id="rId14"/>
    <p:sldId id="265" r:id="rId15"/>
    <p:sldId id="266" r:id="rId16"/>
    <p:sldId id="267" r:id="rId17"/>
    <p:sldId id="410" r:id="rId18"/>
    <p:sldId id="268" r:id="rId19"/>
    <p:sldId id="270" r:id="rId20"/>
    <p:sldId id="271" r:id="rId21"/>
    <p:sldId id="269" r:id="rId22"/>
    <p:sldId id="273" r:id="rId23"/>
    <p:sldId id="274" r:id="rId24"/>
    <p:sldId id="276" r:id="rId25"/>
    <p:sldId id="277" r:id="rId26"/>
    <p:sldId id="415" r:id="rId27"/>
    <p:sldId id="278" r:id="rId28"/>
    <p:sldId id="279" r:id="rId29"/>
    <p:sldId id="280" r:id="rId30"/>
    <p:sldId id="281" r:id="rId31"/>
    <p:sldId id="282" r:id="rId32"/>
    <p:sldId id="283" r:id="rId33"/>
    <p:sldId id="428" r:id="rId34"/>
    <p:sldId id="431" r:id="rId35"/>
    <p:sldId id="285" r:id="rId36"/>
    <p:sldId id="414" r:id="rId37"/>
    <p:sldId id="413" r:id="rId38"/>
    <p:sldId id="292" r:id="rId39"/>
    <p:sldId id="417" r:id="rId40"/>
    <p:sldId id="288" r:id="rId41"/>
    <p:sldId id="289" r:id="rId42"/>
    <p:sldId id="290" r:id="rId43"/>
    <p:sldId id="437" r:id="rId44"/>
    <p:sldId id="294" r:id="rId45"/>
    <p:sldId id="291" r:id="rId46"/>
    <p:sldId id="295" r:id="rId47"/>
    <p:sldId id="296" r:id="rId48"/>
    <p:sldId id="297" r:id="rId49"/>
    <p:sldId id="287" r:id="rId50"/>
    <p:sldId id="299" r:id="rId51"/>
    <p:sldId id="300" r:id="rId52"/>
    <p:sldId id="301" r:id="rId53"/>
    <p:sldId id="302" r:id="rId54"/>
    <p:sldId id="305" r:id="rId55"/>
    <p:sldId id="304" r:id="rId56"/>
    <p:sldId id="307" r:id="rId57"/>
    <p:sldId id="308" r:id="rId58"/>
    <p:sldId id="309" r:id="rId59"/>
    <p:sldId id="306" r:id="rId60"/>
    <p:sldId id="310" r:id="rId61"/>
    <p:sldId id="311" r:id="rId62"/>
    <p:sldId id="312" r:id="rId63"/>
    <p:sldId id="313" r:id="rId64"/>
    <p:sldId id="314" r:id="rId65"/>
    <p:sldId id="315" r:id="rId66"/>
    <p:sldId id="316" r:id="rId67"/>
    <p:sldId id="318" r:id="rId68"/>
    <p:sldId id="319" r:id="rId69"/>
    <p:sldId id="320" r:id="rId70"/>
    <p:sldId id="416" r:id="rId71"/>
    <p:sldId id="322" r:id="rId72"/>
    <p:sldId id="325" r:id="rId73"/>
    <p:sldId id="323" r:id="rId74"/>
    <p:sldId id="329" r:id="rId75"/>
    <p:sldId id="330" r:id="rId76"/>
    <p:sldId id="334" r:id="rId77"/>
    <p:sldId id="333" r:id="rId78"/>
    <p:sldId id="326" r:id="rId79"/>
    <p:sldId id="327" r:id="rId80"/>
    <p:sldId id="335" r:id="rId81"/>
    <p:sldId id="418" r:id="rId82"/>
    <p:sldId id="419" r:id="rId83"/>
    <p:sldId id="420" r:id="rId84"/>
    <p:sldId id="421" r:id="rId85"/>
    <p:sldId id="406" r:id="rId86"/>
    <p:sldId id="336" r:id="rId87"/>
    <p:sldId id="438" r:id="rId88"/>
    <p:sldId id="422" r:id="rId89"/>
    <p:sldId id="423" r:id="rId90"/>
    <p:sldId id="424" r:id="rId91"/>
    <p:sldId id="439" r:id="rId92"/>
    <p:sldId id="440" r:id="rId93"/>
    <p:sldId id="472" r:id="rId94"/>
    <p:sldId id="473" r:id="rId95"/>
    <p:sldId id="474" r:id="rId96"/>
    <p:sldId id="408" r:id="rId97"/>
    <p:sldId id="429" r:id="rId98"/>
    <p:sldId id="430" r:id="rId99"/>
    <p:sldId id="328" r:id="rId100"/>
    <p:sldId id="411" r:id="rId101"/>
    <p:sldId id="441" r:id="rId102"/>
    <p:sldId id="446" r:id="rId103"/>
    <p:sldId id="338" r:id="rId104"/>
    <p:sldId id="339" r:id="rId105"/>
    <p:sldId id="453" r:id="rId106"/>
    <p:sldId id="454" r:id="rId107"/>
    <p:sldId id="337" r:id="rId108"/>
    <p:sldId id="340" r:id="rId109"/>
    <p:sldId id="447" r:id="rId110"/>
    <p:sldId id="448" r:id="rId111"/>
    <p:sldId id="449" r:id="rId112"/>
    <p:sldId id="450" r:id="rId113"/>
    <p:sldId id="451" r:id="rId114"/>
    <p:sldId id="452" r:id="rId115"/>
    <p:sldId id="341" r:id="rId116"/>
    <p:sldId id="342" r:id="rId117"/>
    <p:sldId id="343" r:id="rId118"/>
    <p:sldId id="432" r:id="rId119"/>
    <p:sldId id="433" r:id="rId120"/>
    <p:sldId id="344" r:id="rId121"/>
    <p:sldId id="442" r:id="rId122"/>
    <p:sldId id="345" r:id="rId123"/>
    <p:sldId id="347" r:id="rId124"/>
    <p:sldId id="348" r:id="rId125"/>
    <p:sldId id="349" r:id="rId126"/>
    <p:sldId id="350" r:id="rId127"/>
    <p:sldId id="434" r:id="rId128"/>
    <p:sldId id="435" r:id="rId129"/>
    <p:sldId id="351" r:id="rId130"/>
    <p:sldId id="427" r:id="rId131"/>
    <p:sldId id="443" r:id="rId132"/>
    <p:sldId id="352" r:id="rId133"/>
    <p:sldId id="353" r:id="rId134"/>
    <p:sldId id="355" r:id="rId135"/>
    <p:sldId id="356" r:id="rId136"/>
    <p:sldId id="357" r:id="rId137"/>
    <p:sldId id="358" r:id="rId138"/>
    <p:sldId id="425" r:id="rId139"/>
    <p:sldId id="426" r:id="rId140"/>
    <p:sldId id="360" r:id="rId141"/>
    <p:sldId id="361" r:id="rId142"/>
    <p:sldId id="362" r:id="rId143"/>
    <p:sldId id="364" r:id="rId144"/>
    <p:sldId id="365" r:id="rId145"/>
    <p:sldId id="366" r:id="rId146"/>
    <p:sldId id="367" r:id="rId147"/>
    <p:sldId id="460" r:id="rId148"/>
    <p:sldId id="444" r:id="rId149"/>
    <p:sldId id="461" r:id="rId150"/>
    <p:sldId id="462" r:id="rId151"/>
    <p:sldId id="463" r:id="rId152"/>
    <p:sldId id="464" r:id="rId153"/>
    <p:sldId id="368" r:id="rId154"/>
    <p:sldId id="369" r:id="rId155"/>
    <p:sldId id="371" r:id="rId156"/>
    <p:sldId id="372" r:id="rId157"/>
    <p:sldId id="468" r:id="rId158"/>
    <p:sldId id="469" r:id="rId159"/>
    <p:sldId id="470" r:id="rId160"/>
    <p:sldId id="471" r:id="rId161"/>
    <p:sldId id="373" r:id="rId162"/>
    <p:sldId id="445" r:id="rId163"/>
    <p:sldId id="465" r:id="rId164"/>
    <p:sldId id="466" r:id="rId165"/>
    <p:sldId id="467" r:id="rId166"/>
    <p:sldId id="374" r:id="rId167"/>
    <p:sldId id="375" r:id="rId168"/>
    <p:sldId id="376" r:id="rId169"/>
    <p:sldId id="377" r:id="rId170"/>
    <p:sldId id="378" r:id="rId171"/>
    <p:sldId id="379" r:id="rId172"/>
    <p:sldId id="380" r:id="rId173"/>
    <p:sldId id="381" r:id="rId174"/>
    <p:sldId id="382" r:id="rId175"/>
    <p:sldId id="383" r:id="rId176"/>
    <p:sldId id="384" r:id="rId177"/>
    <p:sldId id="387" r:id="rId178"/>
    <p:sldId id="389" r:id="rId179"/>
    <p:sldId id="390" r:id="rId180"/>
    <p:sldId id="385" r:id="rId181"/>
    <p:sldId id="386" r:id="rId182"/>
    <p:sldId id="391" r:id="rId183"/>
    <p:sldId id="392" r:id="rId184"/>
    <p:sldId id="394" r:id="rId185"/>
    <p:sldId id="395" r:id="rId186"/>
    <p:sldId id="396" r:id="rId187"/>
    <p:sldId id="397" r:id="rId188"/>
    <p:sldId id="398" r:id="rId189"/>
    <p:sldId id="399" r:id="rId190"/>
    <p:sldId id="400" r:id="rId191"/>
    <p:sldId id="401" r:id="rId192"/>
    <p:sldId id="402" r:id="rId193"/>
    <p:sldId id="403" r:id="rId194"/>
    <p:sldId id="404" r:id="rId195"/>
    <p:sldId id="405" r:id="rId1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slide" Target="slides/slide195.xml"/><Relationship Id="rId20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2811-EBA6-4411-AF62-5F3F5AE8F9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13AB88-B8B9-4C5B-B0C5-DC5E2D82F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C1F301-AFEC-44B5-AA9A-16764C84C739}"/>
              </a:ext>
            </a:extLst>
          </p:cNvPr>
          <p:cNvSpPr>
            <a:spLocks noGrp="1"/>
          </p:cNvSpPr>
          <p:nvPr>
            <p:ph type="dt" sz="half" idx="10"/>
          </p:nvPr>
        </p:nvSpPr>
        <p:spPr/>
        <p:txBody>
          <a:bodyPr/>
          <a:lstStyle/>
          <a:p>
            <a:fld id="{BF7F6B11-7164-41EE-B771-B3A1663C545C}" type="datetimeFigureOut">
              <a:rPr lang="en-US" smtClean="0"/>
              <a:t>2/5/2023</a:t>
            </a:fld>
            <a:endParaRPr lang="en-US"/>
          </a:p>
        </p:txBody>
      </p:sp>
      <p:sp>
        <p:nvSpPr>
          <p:cNvPr id="5" name="Footer Placeholder 4">
            <a:extLst>
              <a:ext uri="{FF2B5EF4-FFF2-40B4-BE49-F238E27FC236}">
                <a16:creationId xmlns:a16="http://schemas.microsoft.com/office/drawing/2014/main" id="{E2D7FCBE-B161-4560-8690-3927644DA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DC0A7-1DF0-4E60-963B-7D4273AD0C92}"/>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2810318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6E68-AC2E-4C9F-AC13-3E2CA869A8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7CB2FB-E14E-49ED-83A8-A63A921658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D355A3-97E5-48DC-A7A8-D0AEA8C9F7D2}"/>
              </a:ext>
            </a:extLst>
          </p:cNvPr>
          <p:cNvSpPr>
            <a:spLocks noGrp="1"/>
          </p:cNvSpPr>
          <p:nvPr>
            <p:ph type="dt" sz="half" idx="10"/>
          </p:nvPr>
        </p:nvSpPr>
        <p:spPr/>
        <p:txBody>
          <a:bodyPr/>
          <a:lstStyle/>
          <a:p>
            <a:fld id="{BF7F6B11-7164-41EE-B771-B3A1663C545C}" type="datetimeFigureOut">
              <a:rPr lang="en-US" smtClean="0"/>
              <a:t>2/5/2023</a:t>
            </a:fld>
            <a:endParaRPr lang="en-US"/>
          </a:p>
        </p:txBody>
      </p:sp>
      <p:sp>
        <p:nvSpPr>
          <p:cNvPr id="5" name="Footer Placeholder 4">
            <a:extLst>
              <a:ext uri="{FF2B5EF4-FFF2-40B4-BE49-F238E27FC236}">
                <a16:creationId xmlns:a16="http://schemas.microsoft.com/office/drawing/2014/main" id="{49D25C38-C13B-4DD5-AC1B-F38E5BCEE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628D-B5B1-4E3F-8C4F-091011C8D115}"/>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162139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5D9D3-E878-40CF-A04B-33A332E461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68C56-AC83-40C3-A8B1-7FAF525B03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219E1-5936-431C-BB3B-80C70892659E}"/>
              </a:ext>
            </a:extLst>
          </p:cNvPr>
          <p:cNvSpPr>
            <a:spLocks noGrp="1"/>
          </p:cNvSpPr>
          <p:nvPr>
            <p:ph type="dt" sz="half" idx="10"/>
          </p:nvPr>
        </p:nvSpPr>
        <p:spPr/>
        <p:txBody>
          <a:bodyPr/>
          <a:lstStyle/>
          <a:p>
            <a:fld id="{BF7F6B11-7164-41EE-B771-B3A1663C545C}" type="datetimeFigureOut">
              <a:rPr lang="en-US" smtClean="0"/>
              <a:t>2/5/2023</a:t>
            </a:fld>
            <a:endParaRPr lang="en-US"/>
          </a:p>
        </p:txBody>
      </p:sp>
      <p:sp>
        <p:nvSpPr>
          <p:cNvPr id="5" name="Footer Placeholder 4">
            <a:extLst>
              <a:ext uri="{FF2B5EF4-FFF2-40B4-BE49-F238E27FC236}">
                <a16:creationId xmlns:a16="http://schemas.microsoft.com/office/drawing/2014/main" id="{9347FF9C-519F-40D2-9664-6228608A0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46996-3CCA-4283-ACD5-C6A6D9315D44}"/>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2084533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7E7A-5A70-424F-AB50-53FD975F23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AF284D-B340-48B9-82BF-0A03A833F6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F1120-805B-4E4B-A74B-A13AB174E838}"/>
              </a:ext>
            </a:extLst>
          </p:cNvPr>
          <p:cNvSpPr>
            <a:spLocks noGrp="1"/>
          </p:cNvSpPr>
          <p:nvPr>
            <p:ph type="dt" sz="half" idx="10"/>
          </p:nvPr>
        </p:nvSpPr>
        <p:spPr/>
        <p:txBody>
          <a:bodyPr/>
          <a:lstStyle/>
          <a:p>
            <a:fld id="{BF7F6B11-7164-41EE-B771-B3A1663C545C}" type="datetimeFigureOut">
              <a:rPr lang="en-US" smtClean="0"/>
              <a:t>2/5/2023</a:t>
            </a:fld>
            <a:endParaRPr lang="en-US"/>
          </a:p>
        </p:txBody>
      </p:sp>
      <p:sp>
        <p:nvSpPr>
          <p:cNvPr id="5" name="Footer Placeholder 4">
            <a:extLst>
              <a:ext uri="{FF2B5EF4-FFF2-40B4-BE49-F238E27FC236}">
                <a16:creationId xmlns:a16="http://schemas.microsoft.com/office/drawing/2014/main" id="{6A92D169-8AF8-4A3A-A311-37D425459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F27BD-7E34-4BDE-941C-B49BC32CDBA6}"/>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1478130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79FC-2471-4F3D-9189-4FFF80474E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4075AE-2D98-4DD3-9D49-933659229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80219A-B0DC-4114-AB10-99697B04A536}"/>
              </a:ext>
            </a:extLst>
          </p:cNvPr>
          <p:cNvSpPr>
            <a:spLocks noGrp="1"/>
          </p:cNvSpPr>
          <p:nvPr>
            <p:ph type="dt" sz="half" idx="10"/>
          </p:nvPr>
        </p:nvSpPr>
        <p:spPr/>
        <p:txBody>
          <a:bodyPr/>
          <a:lstStyle/>
          <a:p>
            <a:fld id="{BF7F6B11-7164-41EE-B771-B3A1663C545C}" type="datetimeFigureOut">
              <a:rPr lang="en-US" smtClean="0"/>
              <a:t>2/5/2023</a:t>
            </a:fld>
            <a:endParaRPr lang="en-US"/>
          </a:p>
        </p:txBody>
      </p:sp>
      <p:sp>
        <p:nvSpPr>
          <p:cNvPr id="5" name="Footer Placeholder 4">
            <a:extLst>
              <a:ext uri="{FF2B5EF4-FFF2-40B4-BE49-F238E27FC236}">
                <a16:creationId xmlns:a16="http://schemas.microsoft.com/office/drawing/2014/main" id="{D722A1FF-2C22-4597-9124-D10A4F855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6FCA4-8B1D-471C-9B8A-4845B16C71A9}"/>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2751316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7660C-DADF-4DB8-83C9-12FC1F34D3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96A0A-DEDC-40B3-AD46-AA184E68EE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EF83B-AA50-4A9B-95EB-288127B7208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B5025D-9172-41CF-9540-48914968A16B}"/>
              </a:ext>
            </a:extLst>
          </p:cNvPr>
          <p:cNvSpPr>
            <a:spLocks noGrp="1"/>
          </p:cNvSpPr>
          <p:nvPr>
            <p:ph type="dt" sz="half" idx="10"/>
          </p:nvPr>
        </p:nvSpPr>
        <p:spPr/>
        <p:txBody>
          <a:bodyPr/>
          <a:lstStyle/>
          <a:p>
            <a:fld id="{BF7F6B11-7164-41EE-B771-B3A1663C545C}" type="datetimeFigureOut">
              <a:rPr lang="en-US" smtClean="0"/>
              <a:t>2/5/2023</a:t>
            </a:fld>
            <a:endParaRPr lang="en-US"/>
          </a:p>
        </p:txBody>
      </p:sp>
      <p:sp>
        <p:nvSpPr>
          <p:cNvPr id="6" name="Footer Placeholder 5">
            <a:extLst>
              <a:ext uri="{FF2B5EF4-FFF2-40B4-BE49-F238E27FC236}">
                <a16:creationId xmlns:a16="http://schemas.microsoft.com/office/drawing/2014/main" id="{1C5B18DF-F8F0-4FF2-B8CA-AA78BE68EF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C5BBA-9E77-43C9-BAA8-77610AC2AB6F}"/>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3138909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C2EE-4D24-4DF3-A668-1493273C48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97E49B-257B-4279-B3BD-684280D28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0ABFDF-4004-44FC-ADE5-4A0D865E2F7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0D32F2-4941-4735-985A-8EB6447D2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0222EA-67BA-46AB-A4E2-F2F143AF96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F567FC-BE4D-4793-BBE0-7F19D3F6F9A4}"/>
              </a:ext>
            </a:extLst>
          </p:cNvPr>
          <p:cNvSpPr>
            <a:spLocks noGrp="1"/>
          </p:cNvSpPr>
          <p:nvPr>
            <p:ph type="dt" sz="half" idx="10"/>
          </p:nvPr>
        </p:nvSpPr>
        <p:spPr/>
        <p:txBody>
          <a:bodyPr/>
          <a:lstStyle/>
          <a:p>
            <a:fld id="{BF7F6B11-7164-41EE-B771-B3A1663C545C}" type="datetimeFigureOut">
              <a:rPr lang="en-US" smtClean="0"/>
              <a:t>2/5/2023</a:t>
            </a:fld>
            <a:endParaRPr lang="en-US"/>
          </a:p>
        </p:txBody>
      </p:sp>
      <p:sp>
        <p:nvSpPr>
          <p:cNvPr id="8" name="Footer Placeholder 7">
            <a:extLst>
              <a:ext uri="{FF2B5EF4-FFF2-40B4-BE49-F238E27FC236}">
                <a16:creationId xmlns:a16="http://schemas.microsoft.com/office/drawing/2014/main" id="{12FECA45-0AE1-4F6A-B4C0-9F52831D3F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401E58-00AF-49D7-9FCE-060776EF3344}"/>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2597416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B204-34B8-4420-8E77-229E010203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7203C-EB6F-47E3-9803-3CD8AC76E0FC}"/>
              </a:ext>
            </a:extLst>
          </p:cNvPr>
          <p:cNvSpPr>
            <a:spLocks noGrp="1"/>
          </p:cNvSpPr>
          <p:nvPr>
            <p:ph type="dt" sz="half" idx="10"/>
          </p:nvPr>
        </p:nvSpPr>
        <p:spPr/>
        <p:txBody>
          <a:bodyPr/>
          <a:lstStyle/>
          <a:p>
            <a:fld id="{BF7F6B11-7164-41EE-B771-B3A1663C545C}" type="datetimeFigureOut">
              <a:rPr lang="en-US" smtClean="0"/>
              <a:t>2/5/2023</a:t>
            </a:fld>
            <a:endParaRPr lang="en-US"/>
          </a:p>
        </p:txBody>
      </p:sp>
      <p:sp>
        <p:nvSpPr>
          <p:cNvPr id="4" name="Footer Placeholder 3">
            <a:extLst>
              <a:ext uri="{FF2B5EF4-FFF2-40B4-BE49-F238E27FC236}">
                <a16:creationId xmlns:a16="http://schemas.microsoft.com/office/drawing/2014/main" id="{47AB9FCE-67D9-482E-AFE5-13A9AB4CB7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E75190-90F9-4166-AC63-1FFC6C7DEDF1}"/>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19175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DCFB93-52F4-4E72-8ABF-B029C13C262B}"/>
              </a:ext>
            </a:extLst>
          </p:cNvPr>
          <p:cNvSpPr>
            <a:spLocks noGrp="1"/>
          </p:cNvSpPr>
          <p:nvPr>
            <p:ph type="dt" sz="half" idx="10"/>
          </p:nvPr>
        </p:nvSpPr>
        <p:spPr/>
        <p:txBody>
          <a:bodyPr/>
          <a:lstStyle/>
          <a:p>
            <a:fld id="{BF7F6B11-7164-41EE-B771-B3A1663C545C}" type="datetimeFigureOut">
              <a:rPr lang="en-US" smtClean="0"/>
              <a:t>2/5/2023</a:t>
            </a:fld>
            <a:endParaRPr lang="en-US"/>
          </a:p>
        </p:txBody>
      </p:sp>
      <p:sp>
        <p:nvSpPr>
          <p:cNvPr id="3" name="Footer Placeholder 2">
            <a:extLst>
              <a:ext uri="{FF2B5EF4-FFF2-40B4-BE49-F238E27FC236}">
                <a16:creationId xmlns:a16="http://schemas.microsoft.com/office/drawing/2014/main" id="{CB452069-0D7D-488B-9694-D5D919FD46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8F1A56-4719-4A56-9445-DDB3E9C1FE04}"/>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171373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ACDB-251B-49E1-8C2A-B38C52CDA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16BC28-A090-48BD-B808-F6715E2297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35CDB8-B57F-4829-B338-3615CF639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6C7115-BD9C-4282-A6C7-6FAAE077E4F4}"/>
              </a:ext>
            </a:extLst>
          </p:cNvPr>
          <p:cNvSpPr>
            <a:spLocks noGrp="1"/>
          </p:cNvSpPr>
          <p:nvPr>
            <p:ph type="dt" sz="half" idx="10"/>
          </p:nvPr>
        </p:nvSpPr>
        <p:spPr/>
        <p:txBody>
          <a:bodyPr/>
          <a:lstStyle/>
          <a:p>
            <a:fld id="{BF7F6B11-7164-41EE-B771-B3A1663C545C}" type="datetimeFigureOut">
              <a:rPr lang="en-US" smtClean="0"/>
              <a:t>2/5/2023</a:t>
            </a:fld>
            <a:endParaRPr lang="en-US"/>
          </a:p>
        </p:txBody>
      </p:sp>
      <p:sp>
        <p:nvSpPr>
          <p:cNvPr id="6" name="Footer Placeholder 5">
            <a:extLst>
              <a:ext uri="{FF2B5EF4-FFF2-40B4-BE49-F238E27FC236}">
                <a16:creationId xmlns:a16="http://schemas.microsoft.com/office/drawing/2014/main" id="{A280C5E4-2713-4043-92B2-807F47624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A404B-BD54-41D4-AA47-9938D5FB3587}"/>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223573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B73E-2E18-4FE2-AEC0-642B5E396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0D692C-7B1A-4E80-849C-C6ED4C6967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0E4000-090A-4CF4-AA72-C756F5935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A4C4F-9B5D-420D-9C7A-495D250A35F9}"/>
              </a:ext>
            </a:extLst>
          </p:cNvPr>
          <p:cNvSpPr>
            <a:spLocks noGrp="1"/>
          </p:cNvSpPr>
          <p:nvPr>
            <p:ph type="dt" sz="half" idx="10"/>
          </p:nvPr>
        </p:nvSpPr>
        <p:spPr/>
        <p:txBody>
          <a:bodyPr/>
          <a:lstStyle/>
          <a:p>
            <a:fld id="{BF7F6B11-7164-41EE-B771-B3A1663C545C}" type="datetimeFigureOut">
              <a:rPr lang="en-US" smtClean="0"/>
              <a:t>2/5/2023</a:t>
            </a:fld>
            <a:endParaRPr lang="en-US"/>
          </a:p>
        </p:txBody>
      </p:sp>
      <p:sp>
        <p:nvSpPr>
          <p:cNvPr id="6" name="Footer Placeholder 5">
            <a:extLst>
              <a:ext uri="{FF2B5EF4-FFF2-40B4-BE49-F238E27FC236}">
                <a16:creationId xmlns:a16="http://schemas.microsoft.com/office/drawing/2014/main" id="{1833BD40-2973-42AF-BF2A-D11096C552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0011289-9C10-44C3-95FC-F9F167621E82}"/>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185668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3000" b="-1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0033F0-73BD-417B-AF6E-036FC4EA1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3FC09F-0149-47C6-B3F3-CA10499303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A75EC-C431-4346-9FDB-0B0D059407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F6B11-7164-41EE-B771-B3A1663C545C}" type="datetimeFigureOut">
              <a:rPr lang="en-US" smtClean="0"/>
              <a:t>2/5/2023</a:t>
            </a:fld>
            <a:endParaRPr lang="en-US"/>
          </a:p>
        </p:txBody>
      </p:sp>
      <p:sp>
        <p:nvSpPr>
          <p:cNvPr id="5" name="Footer Placeholder 4">
            <a:extLst>
              <a:ext uri="{FF2B5EF4-FFF2-40B4-BE49-F238E27FC236}">
                <a16:creationId xmlns:a16="http://schemas.microsoft.com/office/drawing/2014/main" id="{39F2E4A5-22E5-47BA-9AF5-41C6384DE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1F8EC0-2F58-4218-816A-36DA222392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C7B93-0A10-4B30-ACB6-FEAD55013C26}" type="slidenum">
              <a:rPr lang="en-US" smtClean="0"/>
              <a:t>‹#›</a:t>
            </a:fld>
            <a:endParaRPr lang="en-US"/>
          </a:p>
        </p:txBody>
      </p:sp>
    </p:spTree>
    <p:extLst>
      <p:ext uri="{BB962C8B-B14F-4D97-AF65-F5344CB8AC3E}">
        <p14:creationId xmlns:p14="http://schemas.microsoft.com/office/powerpoint/2010/main" val="339445673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hyperlink" Target="https://petlja.org/biblioteka/r/Zbirka2/svi_podskupovi" TargetMode="Externa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hyperlink" Target="https://petlja.org/biblioteka/r/Zbirka2/duplikati1" TargetMode="Externa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80.xml"/><Relationship Id="rId3" Type="http://schemas.openxmlformats.org/officeDocument/2006/relationships/slide" Target="slide11.xml"/><Relationship Id="rId7" Type="http://schemas.openxmlformats.org/officeDocument/2006/relationships/slide" Target="slide99.xml"/><Relationship Id="rId12" Type="http://schemas.openxmlformats.org/officeDocument/2006/relationships/slide" Target="slide176.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35.xml"/><Relationship Id="rId11" Type="http://schemas.openxmlformats.org/officeDocument/2006/relationships/slide" Target="slide161.xml"/><Relationship Id="rId5" Type="http://schemas.openxmlformats.org/officeDocument/2006/relationships/slide" Target="slide29.xml"/><Relationship Id="rId10" Type="http://schemas.openxmlformats.org/officeDocument/2006/relationships/slide" Target="slide146.xml"/><Relationship Id="rId4" Type="http://schemas.openxmlformats.org/officeDocument/2006/relationships/slide" Target="slide21.xml"/><Relationship Id="rId9" Type="http://schemas.openxmlformats.org/officeDocument/2006/relationships/slide" Target="slide129.xml"/><Relationship Id="rId14" Type="http://schemas.openxmlformats.org/officeDocument/2006/relationships/slide" Target="slide18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slide" Target="slide51.xml"/><Relationship Id="rId13" Type="http://schemas.openxmlformats.org/officeDocument/2006/relationships/slide" Target="slide66.xml"/><Relationship Id="rId18" Type="http://schemas.openxmlformats.org/officeDocument/2006/relationships/slide" Target="slide91.xml"/><Relationship Id="rId3" Type="http://schemas.openxmlformats.org/officeDocument/2006/relationships/slide" Target="slide40.xml"/><Relationship Id="rId7" Type="http://schemas.openxmlformats.org/officeDocument/2006/relationships/slide" Target="slide48.xml"/><Relationship Id="rId12" Type="http://schemas.openxmlformats.org/officeDocument/2006/relationships/slide" Target="slide64.xml"/><Relationship Id="rId17" Type="http://schemas.openxmlformats.org/officeDocument/2006/relationships/slide" Target="slide86.xml"/><Relationship Id="rId2" Type="http://schemas.openxmlformats.org/officeDocument/2006/relationships/slide" Target="slide38.xml"/><Relationship Id="rId16" Type="http://schemas.openxmlformats.org/officeDocument/2006/relationships/slide" Target="slide80.xml"/><Relationship Id="rId1" Type="http://schemas.openxmlformats.org/officeDocument/2006/relationships/slideLayout" Target="../slideLayouts/slideLayout7.xml"/><Relationship Id="rId6" Type="http://schemas.openxmlformats.org/officeDocument/2006/relationships/slide" Target="slide45.xml"/><Relationship Id="rId11" Type="http://schemas.openxmlformats.org/officeDocument/2006/relationships/slide" Target="slide62.xml"/><Relationship Id="rId5" Type="http://schemas.openxmlformats.org/officeDocument/2006/relationships/slide" Target="slide46.xml"/><Relationship Id="rId15" Type="http://schemas.openxmlformats.org/officeDocument/2006/relationships/slide" Target="slide78.xml"/><Relationship Id="rId10" Type="http://schemas.openxmlformats.org/officeDocument/2006/relationships/slide" Target="slide60.xml"/><Relationship Id="rId19" Type="http://schemas.openxmlformats.org/officeDocument/2006/relationships/slide" Target="slide96.xml"/><Relationship Id="rId4" Type="http://schemas.openxmlformats.org/officeDocument/2006/relationships/slide" Target="slide44.xml"/><Relationship Id="rId9" Type="http://schemas.openxmlformats.org/officeDocument/2006/relationships/slide" Target="slide56.xml"/><Relationship Id="rId14" Type="http://schemas.openxmlformats.org/officeDocument/2006/relationships/slide" Target="slide7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C1400C-C90D-4EE0-9C33-17D4B3D0820F}"/>
              </a:ext>
            </a:extLst>
          </p:cNvPr>
          <p:cNvSpPr>
            <a:spLocks noGrp="1"/>
          </p:cNvSpPr>
          <p:nvPr>
            <p:ph type="ctrTitle"/>
          </p:nvPr>
        </p:nvSpPr>
        <p:spPr/>
        <p:txBody>
          <a:bodyPr/>
          <a:lstStyle/>
          <a:p>
            <a:r>
              <a:rPr lang="en-US" b="1">
                <a:latin typeface="Book Antiqua" panose="02040602050305030304" pitchFamily="18" charset="0"/>
              </a:rPr>
              <a:t>Bibliote</a:t>
            </a:r>
            <a:r>
              <a:rPr lang="sr-Latn-RS" b="1">
                <a:latin typeface="Book Antiqua" panose="02040602050305030304" pitchFamily="18" charset="0"/>
              </a:rPr>
              <a:t>č</a:t>
            </a:r>
            <a:r>
              <a:rPr lang="en-US" b="1">
                <a:latin typeface="Book Antiqua" panose="02040602050305030304" pitchFamily="18" charset="0"/>
              </a:rPr>
              <a:t>ke strukture podataka</a:t>
            </a:r>
            <a:endParaRPr lang="en-US">
              <a:latin typeface="Book Antiqua" panose="02040602050305030304" pitchFamily="18" charset="0"/>
            </a:endParaRPr>
          </a:p>
        </p:txBody>
      </p:sp>
      <p:sp>
        <p:nvSpPr>
          <p:cNvPr id="6" name="Subtitle 5">
            <a:extLst>
              <a:ext uri="{FF2B5EF4-FFF2-40B4-BE49-F238E27FC236}">
                <a16:creationId xmlns:a16="http://schemas.microsoft.com/office/drawing/2014/main" id="{C03B09FE-A18D-450B-AC51-5F40F2518626}"/>
              </a:ext>
            </a:extLst>
          </p:cNvPr>
          <p:cNvSpPr>
            <a:spLocks noGrp="1"/>
          </p:cNvSpPr>
          <p:nvPr>
            <p:ph type="subTitle" idx="1"/>
          </p:nvPr>
        </p:nvSpPr>
        <p:spPr/>
        <p:txBody>
          <a:bodyPr/>
          <a:lstStyle/>
          <a:p>
            <a:r>
              <a:rPr lang="en-US" b="1">
                <a:latin typeface="Book Antiqua" panose="02040602050305030304" pitchFamily="18" charset="0"/>
              </a:rPr>
              <a:t>upotreba</a:t>
            </a:r>
          </a:p>
          <a:p>
            <a:endParaRPr lang="en-US">
              <a:latin typeface="Book Antiqua" panose="02040602050305030304" pitchFamily="18" charset="0"/>
            </a:endParaRPr>
          </a:p>
        </p:txBody>
      </p:sp>
    </p:spTree>
    <p:extLst>
      <p:ext uri="{BB962C8B-B14F-4D97-AF65-F5344CB8AC3E}">
        <p14:creationId xmlns:p14="http://schemas.microsoft.com/office/powerpoint/2010/main" val="2856639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5B3B3E-2F48-4626-A208-FDAD87912109}"/>
              </a:ext>
            </a:extLst>
          </p:cNvPr>
          <p:cNvSpPr/>
          <p:nvPr/>
        </p:nvSpPr>
        <p:spPr>
          <a:xfrm>
            <a:off x="1" y="2536448"/>
            <a:ext cx="12191999" cy="1785104"/>
          </a:xfrm>
          <a:prstGeom prst="rect">
            <a:avLst/>
          </a:prstGeom>
        </p:spPr>
        <p:txBody>
          <a:bodyPr wrap="square">
            <a:spAutoFit/>
          </a:bodyPr>
          <a:lstStyle/>
          <a:p>
            <a:r>
              <a:rPr lang="en-US" sz="2800" b="1" i="0" u="none" strike="noStrike" baseline="0">
                <a:latin typeface="Book Antiqua" panose="02040602050305030304" pitchFamily="18" charset="0"/>
              </a:rPr>
              <a:t>Skalarni tipovi</a:t>
            </a:r>
          </a:p>
          <a:p>
            <a:endParaRPr lang="en-US" sz="2800" b="1" i="0" u="none" strike="noStrike" baseline="0">
              <a:latin typeface="Book Antiqua" panose="02040602050305030304" pitchFamily="18" charset="0"/>
            </a:endParaRPr>
          </a:p>
          <a:p>
            <a:r>
              <a:rPr lang="en-US">
                <a:latin typeface="Book Antiqua" panose="02040602050305030304" pitchFamily="18" charset="0"/>
              </a:rPr>
              <a:t>Pojedina</a:t>
            </a:r>
            <a:r>
              <a:rPr lang="sr-Latn-RS">
                <a:latin typeface="Book Antiqua" panose="02040602050305030304" pitchFamily="18" charset="0"/>
              </a:rPr>
              <a:t>č</a:t>
            </a:r>
            <a:r>
              <a:rPr lang="en-US">
                <a:latin typeface="Book Antiqua" panose="02040602050305030304" pitchFamily="18" charset="0"/>
              </a:rPr>
              <a:t>ni podaci se cuvaju u promenljivama osnovnih, skalarnih tipova podataka</a:t>
            </a:r>
            <a:r>
              <a:rPr lang="sr-Latn-RS">
                <a:latin typeface="Book Antiqua" panose="02040602050305030304" pitchFamily="18" charset="0"/>
              </a:rPr>
              <a:t> </a:t>
            </a:r>
            <a:r>
              <a:rPr lang="pl-PL">
                <a:latin typeface="Book Antiqua" panose="02040602050305030304" pitchFamily="18" charset="0"/>
              </a:rPr>
              <a:t>(to su obično celobrojni i realni tipovi podataka, karakterski tip, logički </a:t>
            </a:r>
            <a:r>
              <a:rPr lang="en-US">
                <a:latin typeface="Book Antiqua" panose="02040602050305030304" pitchFamily="18" charset="0"/>
              </a:rPr>
              <a:t>tip, pa </a:t>
            </a:r>
            <a:r>
              <a:rPr lang="sr-Latn-RS">
                <a:latin typeface="Book Antiqua" panose="02040602050305030304" pitchFamily="18" charset="0"/>
              </a:rPr>
              <a:t>č</a:t>
            </a:r>
            <a:r>
              <a:rPr lang="en-US">
                <a:latin typeface="Book Antiqua" panose="02040602050305030304" pitchFamily="18" charset="0"/>
              </a:rPr>
              <a:t>ak i niske, ako se gledaju kao atomicki podaci, bez analize njihovih</a:t>
            </a:r>
            <a:r>
              <a:rPr lang="sr-Latn-RS">
                <a:latin typeface="Book Antiqua" panose="02040602050305030304" pitchFamily="18" charset="0"/>
              </a:rPr>
              <a:t> </a:t>
            </a:r>
            <a:r>
              <a:rPr lang="en-US">
                <a:latin typeface="Book Antiqua" panose="02040602050305030304" pitchFamily="18" charset="0"/>
              </a:rPr>
              <a:t>delova).</a:t>
            </a:r>
          </a:p>
        </p:txBody>
      </p:sp>
    </p:spTree>
    <p:extLst>
      <p:ext uri="{BB962C8B-B14F-4D97-AF65-F5344CB8AC3E}">
        <p14:creationId xmlns:p14="http://schemas.microsoft.com/office/powerpoint/2010/main" val="10828613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E24B74-530D-4951-8EA9-B4EAC535033F}"/>
              </a:ext>
            </a:extLst>
          </p:cNvPr>
          <p:cNvSpPr/>
          <p:nvPr/>
        </p:nvSpPr>
        <p:spPr>
          <a:xfrm>
            <a:off x="1630532" y="1028343"/>
            <a:ext cx="8930935" cy="4801314"/>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&lt;queue&gt;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 </a:t>
            </a:r>
          </a:p>
          <a:p>
            <a:r>
              <a:rPr lang="en-US">
                <a:solidFill>
                  <a:srgbClr val="000000"/>
                </a:solidFill>
                <a:latin typeface="Consolas" panose="020B0609020204030204" pitchFamily="49" charset="0"/>
              </a:rPr>
              <a:t>    queue&lt;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q;</a:t>
            </a:r>
          </a:p>
          <a:p>
            <a:r>
              <a:rPr lang="en-US">
                <a:solidFill>
                  <a:srgbClr val="000000"/>
                </a:solidFill>
                <a:latin typeface="Consolas" panose="020B0609020204030204" pitchFamily="49" charset="0"/>
              </a:rPr>
              <a:t>    q.push(</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q.push(</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q.push(</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cout &lt;&lt; q.size() &lt;&lt; endl;</a:t>
            </a:r>
          </a:p>
          <a:p>
            <a:r>
              <a:rPr lang="en-US">
                <a:solidFill>
                  <a:srgbClr val="000000"/>
                </a:solidFill>
                <a:latin typeface="Consolas" panose="020B0609020204030204" pitchFamily="49" charset="0"/>
              </a:rPr>
              <a:t>    cout &lt;&lt; q.front()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q.back() &lt;&lt; endl;</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q.pop(); cout &lt;&lt; q.front()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q.back() &lt;&lt; endl;</a:t>
            </a:r>
          </a:p>
          <a:p>
            <a:r>
              <a:rPr lang="en-US">
                <a:solidFill>
                  <a:srgbClr val="000000"/>
                </a:solidFill>
                <a:latin typeface="Consolas" panose="020B0609020204030204" pitchFamily="49" charset="0"/>
              </a:rPr>
              <a:t>    q.pop(); cout &lt;&lt; q.front()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q.back() &lt;&lt; endl;</a:t>
            </a:r>
          </a:p>
          <a:p>
            <a:r>
              <a:rPr lang="en-US">
                <a:solidFill>
                  <a:srgbClr val="000000"/>
                </a:solidFill>
                <a:latin typeface="Consolas" panose="020B0609020204030204" pitchFamily="49" charset="0"/>
              </a:rPr>
              <a:t>    q.pop();</a:t>
            </a:r>
            <a:r>
              <a:rPr lang="en-US">
                <a:solidFill>
                  <a:srgbClr val="008000"/>
                </a:solidFill>
                <a:latin typeface="Consolas" panose="020B0609020204030204" pitchFamily="49" charset="0"/>
              </a:rPr>
              <a:t> //cout &lt;&lt; s.top() &lt;&lt; endl;   </a:t>
            </a:r>
            <a:endParaRPr lang="en-US">
              <a:solidFill>
                <a:srgbClr val="000000"/>
              </a:solidFill>
              <a:latin typeface="Consolas" panose="020B0609020204030204" pitchFamily="49" charset="0"/>
            </a:endParaRP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q.push(</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q.push(</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q.push(</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(!q.empty()) { </a:t>
            </a:r>
          </a:p>
          <a:p>
            <a:r>
              <a:rPr lang="en-US">
                <a:solidFill>
                  <a:srgbClr val="000000"/>
                </a:solidFill>
                <a:latin typeface="Consolas" panose="020B0609020204030204" pitchFamily="49" charset="0"/>
              </a:rPr>
              <a:t>        cout &lt;&lt; q.front()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q.back() &lt;&lt; endl; q.pop(); } } </a:t>
            </a:r>
          </a:p>
        </p:txBody>
      </p:sp>
    </p:spTree>
    <p:extLst>
      <p:ext uri="{BB962C8B-B14F-4D97-AF65-F5344CB8AC3E}">
        <p14:creationId xmlns:p14="http://schemas.microsoft.com/office/powerpoint/2010/main" val="768521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1BF294-CBA8-4B17-9569-A9387FE62840}"/>
              </a:ext>
            </a:extLst>
          </p:cNvPr>
          <p:cNvSpPr/>
          <p:nvPr/>
        </p:nvSpPr>
        <p:spPr>
          <a:xfrm>
            <a:off x="687732" y="1659275"/>
            <a:ext cx="3978974" cy="369332"/>
          </a:xfrm>
          <a:prstGeom prst="rect">
            <a:avLst/>
          </a:prstGeom>
        </p:spPr>
        <p:txBody>
          <a:bodyPr wrap="none">
            <a:spAutoFit/>
          </a:bodyPr>
          <a:lstStyle/>
          <a:p>
            <a:r>
              <a:rPr lang="en-US" b="1">
                <a:latin typeface="Book Antiqua" panose="02040602050305030304" pitchFamily="18" charset="0"/>
              </a:rPr>
              <a:t>Maksimalni zbir segmenta dužine </a:t>
            </a:r>
            <a:r>
              <a:rPr lang="en-US">
                <a:latin typeface="Book Antiqua" panose="02040602050305030304" pitchFamily="18" charset="0"/>
              </a:rPr>
              <a:t>𝑘</a:t>
            </a:r>
            <a:endParaRPr lang="sr-Latn-RS">
              <a:latin typeface="Book Antiqua" panose="02040602050305030304" pitchFamily="18" charset="0"/>
            </a:endParaRPr>
          </a:p>
        </p:txBody>
      </p:sp>
      <p:sp>
        <p:nvSpPr>
          <p:cNvPr id="3" name="Rectangle 2">
            <a:extLst>
              <a:ext uri="{FF2B5EF4-FFF2-40B4-BE49-F238E27FC236}">
                <a16:creationId xmlns:a16="http://schemas.microsoft.com/office/drawing/2014/main" id="{1A996D2B-BB4F-4EC0-B914-071393281C73}"/>
              </a:ext>
            </a:extLst>
          </p:cNvPr>
          <p:cNvSpPr/>
          <p:nvPr/>
        </p:nvSpPr>
        <p:spPr>
          <a:xfrm>
            <a:off x="618998" y="2271834"/>
            <a:ext cx="1790490" cy="369332"/>
          </a:xfrm>
          <a:prstGeom prst="rect">
            <a:avLst/>
          </a:prstGeom>
        </p:spPr>
        <p:txBody>
          <a:bodyPr wrap="none">
            <a:spAutoFit/>
          </a:bodyPr>
          <a:lstStyle/>
          <a:p>
            <a:r>
              <a:rPr lang="en-US" b="1">
                <a:solidFill>
                  <a:srgbClr val="000000"/>
                </a:solidFill>
                <a:latin typeface="LMRoman10-Bold-Identity-H"/>
              </a:rPr>
              <a:t>Nerekurzivni BFS</a:t>
            </a:r>
          </a:p>
        </p:txBody>
      </p:sp>
      <p:sp>
        <p:nvSpPr>
          <p:cNvPr id="4" name="Rectangle 3">
            <a:extLst>
              <a:ext uri="{FF2B5EF4-FFF2-40B4-BE49-F238E27FC236}">
                <a16:creationId xmlns:a16="http://schemas.microsoft.com/office/drawing/2014/main" id="{46E5D00F-1DAD-470C-A2BA-4D0352D84111}"/>
              </a:ext>
            </a:extLst>
          </p:cNvPr>
          <p:cNvSpPr/>
          <p:nvPr/>
        </p:nvSpPr>
        <p:spPr>
          <a:xfrm>
            <a:off x="687732" y="2964292"/>
            <a:ext cx="2486578" cy="369332"/>
          </a:xfrm>
          <a:prstGeom prst="rect">
            <a:avLst/>
          </a:prstGeom>
        </p:spPr>
        <p:txBody>
          <a:bodyPr wrap="none">
            <a:spAutoFit/>
          </a:bodyPr>
          <a:lstStyle/>
          <a:p>
            <a:r>
              <a:rPr lang="en-US" b="1">
                <a:latin typeface="Book Antiqua" panose="02040602050305030304" pitchFamily="18" charset="0"/>
              </a:rPr>
              <a:t>Maksimalna bijekcija</a:t>
            </a:r>
          </a:p>
        </p:txBody>
      </p:sp>
      <p:sp>
        <p:nvSpPr>
          <p:cNvPr id="5" name="Rectangle 4">
            <a:extLst>
              <a:ext uri="{FF2B5EF4-FFF2-40B4-BE49-F238E27FC236}">
                <a16:creationId xmlns:a16="http://schemas.microsoft.com/office/drawing/2014/main" id="{CC444269-69D5-4DC6-93E8-B46928DFBEBB}"/>
              </a:ext>
            </a:extLst>
          </p:cNvPr>
          <p:cNvSpPr/>
          <p:nvPr/>
        </p:nvSpPr>
        <p:spPr>
          <a:xfrm>
            <a:off x="618998" y="1046716"/>
            <a:ext cx="2174057" cy="369332"/>
          </a:xfrm>
          <a:prstGeom prst="rect">
            <a:avLst/>
          </a:prstGeom>
        </p:spPr>
        <p:txBody>
          <a:bodyPr wrap="none">
            <a:spAutoFit/>
          </a:bodyPr>
          <a:lstStyle/>
          <a:p>
            <a:pPr lvl="0" eaLnBrk="0" fontAlgn="base" hangingPunct="0">
              <a:spcBef>
                <a:spcPct val="0"/>
              </a:spcBef>
              <a:spcAft>
                <a:spcPct val="0"/>
              </a:spcAft>
            </a:pPr>
            <a:r>
              <a:rPr lang="en-US" altLang="en-US">
                <a:solidFill>
                  <a:srgbClr val="373737"/>
                </a:solidFill>
                <a:latin typeface="inherit"/>
              </a:rPr>
              <a:t>Последњих k линија</a:t>
            </a:r>
          </a:p>
        </p:txBody>
      </p:sp>
    </p:spTree>
    <p:extLst>
      <p:ext uri="{BB962C8B-B14F-4D97-AF65-F5344CB8AC3E}">
        <p14:creationId xmlns:p14="http://schemas.microsoft.com/office/powerpoint/2010/main" val="5357860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DBF4F68-0D3F-494F-8D13-50ACDFEE152F}"/>
              </a:ext>
            </a:extLst>
          </p:cNvPr>
          <p:cNvSpPr>
            <a:spLocks noChangeArrowheads="1"/>
          </p:cNvSpPr>
          <p:nvPr/>
        </p:nvSpPr>
        <p:spPr bwMode="auto">
          <a:xfrm>
            <a:off x="2910031" y="1347935"/>
            <a:ext cx="6371937" cy="3877985"/>
          </a:xfrm>
          <a:prstGeom prst="rect">
            <a:avLst/>
          </a:prstGeom>
          <a:noFill/>
          <a:ln>
            <a:noFill/>
          </a:ln>
          <a:effectLs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Последњих k линија</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73737"/>
                </a:solidFill>
                <a:effectLst/>
                <a:latin typeface="-apple-system"/>
              </a:rPr>
              <a:t>Напиши програм који исписује </a:t>
            </a:r>
            <a:r>
              <a:rPr kumimoji="0" lang="en-US" altLang="en-US" sz="1100" b="0" i="0" u="none" strike="noStrike" cap="none" normalizeH="0" baseline="0">
                <a:ln>
                  <a:noFill/>
                </a:ln>
                <a:solidFill>
                  <a:srgbClr val="373737"/>
                </a:solidFill>
                <a:effectLst/>
                <a:latin typeface="MJXc-TeX-math-I"/>
              </a:rPr>
              <a:t>k</a:t>
            </a:r>
            <a:r>
              <a:rPr kumimoji="0" lang="en-US" altLang="en-US" sz="1100" b="0" i="0" u="none" strike="noStrike" cap="none" normalizeH="0" baseline="0">
                <a:ln>
                  <a:noFill/>
                </a:ln>
                <a:solidFill>
                  <a:srgbClr val="373737"/>
                </a:solidFill>
                <a:effectLst/>
                <a:latin typeface="-apple-system"/>
              </a:rPr>
              <a:t> последњих линија учитаних са стандардног улаза.</a:t>
            </a: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73737"/>
                </a:solidFill>
                <a:effectLst/>
                <a:latin typeface="-apple-system"/>
              </a:rPr>
              <a:t>Са стандардног улаза се учитава број </a:t>
            </a:r>
            <a:r>
              <a:rPr kumimoji="0" lang="en-US" altLang="en-US" sz="1100" b="0" i="0" u="none" strike="noStrike" cap="none" normalizeH="0" baseline="0">
                <a:ln>
                  <a:noFill/>
                </a:ln>
                <a:solidFill>
                  <a:srgbClr val="373737"/>
                </a:solidFill>
                <a:effectLst/>
                <a:latin typeface="MJXc-TeX-math-I"/>
              </a:rPr>
              <a:t>k</a:t>
            </a:r>
            <a:r>
              <a:rPr kumimoji="0" lang="en-US" altLang="en-US" sz="1100" b="0" i="0" u="none" strike="noStrike" cap="none" normalizeH="0" baseline="0">
                <a:ln>
                  <a:noFill/>
                </a:ln>
                <a:solidFill>
                  <a:srgbClr val="373737"/>
                </a:solidFill>
                <a:effectLst/>
                <a:latin typeface="-apple-system"/>
              </a:rPr>
              <a:t> (</a:t>
            </a:r>
            <a:r>
              <a:rPr kumimoji="0" lang="en-US" altLang="en-US" sz="1100" b="0" i="0" u="none" strike="noStrike" cap="none" normalizeH="0" baseline="0">
                <a:ln>
                  <a:noFill/>
                </a:ln>
                <a:solidFill>
                  <a:srgbClr val="373737"/>
                </a:solidFill>
                <a:effectLst/>
                <a:latin typeface="MJXc-TeX-main-R"/>
              </a:rPr>
              <a:t>1≤</a:t>
            </a:r>
            <a:r>
              <a:rPr kumimoji="0" lang="en-US" altLang="en-US" sz="1100" b="0" i="0" u="none" strike="noStrike" cap="none" normalizeH="0" baseline="0">
                <a:ln>
                  <a:noFill/>
                </a:ln>
                <a:solidFill>
                  <a:srgbClr val="373737"/>
                </a:solidFill>
                <a:effectLst/>
                <a:latin typeface="MJXc-TeX-math-I"/>
              </a:rPr>
              <a:t>k</a:t>
            </a:r>
            <a:r>
              <a:rPr kumimoji="0" lang="en-US" altLang="en-US" sz="1100" b="0" i="0" u="none" strike="noStrike" cap="none" normalizeH="0" baseline="0">
                <a:ln>
                  <a:noFill/>
                </a:ln>
                <a:solidFill>
                  <a:srgbClr val="373737"/>
                </a:solidFill>
                <a:effectLst/>
                <a:latin typeface="MJXc-TeX-main-R"/>
              </a:rPr>
              <a:t>≤100</a:t>
            </a:r>
            <a:r>
              <a:rPr kumimoji="0" lang="en-US" altLang="en-US" sz="1100" b="0" i="0" u="none" strike="noStrike" cap="none" normalizeH="0" baseline="0">
                <a:ln>
                  <a:noFill/>
                </a:ln>
                <a:solidFill>
                  <a:srgbClr val="373737"/>
                </a:solidFill>
                <a:effectLst/>
                <a:latin typeface="-apple-system"/>
              </a:rPr>
              <a:t>), а затим једна по једна линија текста (њих највише 106).</a:t>
            </a: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73737"/>
                </a:solidFill>
                <a:effectLst/>
                <a:latin typeface="-apple-system"/>
              </a:rPr>
              <a:t>На стандардни излаз исписати последњих </a:t>
            </a:r>
            <a:r>
              <a:rPr kumimoji="0" lang="en-US" altLang="en-US" sz="1100" b="0" i="0" u="none" strike="noStrike" cap="none" normalizeH="0" baseline="0">
                <a:ln>
                  <a:noFill/>
                </a:ln>
                <a:solidFill>
                  <a:srgbClr val="373737"/>
                </a:solidFill>
                <a:effectLst/>
                <a:latin typeface="MJXc-TeX-math-I"/>
              </a:rPr>
              <a:t>k</a:t>
            </a:r>
            <a:r>
              <a:rPr kumimoji="0" lang="en-US" altLang="en-US" sz="1100" b="0" i="0" u="none" strike="noStrike" cap="none" normalizeH="0" baseline="0">
                <a:ln>
                  <a:noFill/>
                </a:ln>
                <a:solidFill>
                  <a:srgbClr val="373737"/>
                </a:solidFill>
                <a:effectLst/>
                <a:latin typeface="-apple-system"/>
              </a:rPr>
              <a:t> линија (претпоставити да је увек учитано бар </a:t>
            </a:r>
            <a:r>
              <a:rPr kumimoji="0" lang="en-US" altLang="en-US" sz="1100" b="0" i="0" u="none" strike="noStrike" cap="none" normalizeH="0" baseline="0">
                <a:ln>
                  <a:noFill/>
                </a:ln>
                <a:solidFill>
                  <a:srgbClr val="373737"/>
                </a:solidFill>
                <a:effectLst/>
                <a:latin typeface="MJXc-TeX-math-I"/>
              </a:rPr>
              <a:t>k</a:t>
            </a:r>
            <a:r>
              <a:rPr kumimoji="0" lang="en-US" altLang="en-US" sz="1100" b="0" i="0" u="none" strike="noStrike" cap="none" normalizeH="0" baseline="0">
                <a:ln>
                  <a:noFill/>
                </a:ln>
                <a:solidFill>
                  <a:srgbClr val="373737"/>
                </a:solidFill>
                <a:effectLst/>
                <a:latin typeface="-apple-system"/>
              </a:rPr>
              <a:t> линија).</a:t>
            </a: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Пример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2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ispisati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poslednjih k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linija</a:t>
            </a:r>
            <a:endParaRPr kumimoji="0" lang="en-US" altLang="en-US" sz="21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poslednjih k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linija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33882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FAECB6-BD70-41D0-B117-BE0EBA7BA280}"/>
              </a:ext>
            </a:extLst>
          </p:cNvPr>
          <p:cNvSpPr/>
          <p:nvPr/>
        </p:nvSpPr>
        <p:spPr>
          <a:xfrm>
            <a:off x="1" y="58847"/>
            <a:ext cx="12192000" cy="3416320"/>
          </a:xfrm>
          <a:prstGeom prst="rect">
            <a:avLst/>
          </a:prstGeom>
        </p:spPr>
        <p:txBody>
          <a:bodyPr wrap="square">
            <a:spAutoFit/>
          </a:bodyPr>
          <a:lstStyle/>
          <a:p>
            <a:r>
              <a:rPr lang="en-US" b="1">
                <a:latin typeface="Book Antiqua" panose="02040602050305030304" pitchFamily="18" charset="0"/>
              </a:rPr>
              <a:t>Maksimalni zbir segmenta dužine </a:t>
            </a:r>
            <a:r>
              <a:rPr lang="en-US">
                <a:latin typeface="Book Antiqua" panose="02040602050305030304" pitchFamily="18" charset="0"/>
              </a:rPr>
              <a:t>𝑘</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Učitava se 𝑛 brojeva. </a:t>
            </a:r>
            <a:r>
              <a:rPr lang="sr-Latn-RS">
                <a:latin typeface="Book Antiqua" panose="02040602050305030304" pitchFamily="18" charset="0"/>
              </a:rPr>
              <a:t>O</a:t>
            </a:r>
            <a:r>
              <a:rPr lang="en-US">
                <a:latin typeface="Book Antiqua" panose="02040602050305030304" pitchFamily="18" charset="0"/>
              </a:rPr>
              <a:t>dre</a:t>
            </a:r>
            <a:r>
              <a:rPr lang="sr-Latn-RS">
                <a:latin typeface="Book Antiqua" panose="02040602050305030304" pitchFamily="18" charset="0"/>
              </a:rPr>
              <a:t>di</a:t>
            </a:r>
            <a:r>
              <a:rPr lang="en-US">
                <a:latin typeface="Book Antiqua" panose="02040602050305030304" pitchFamily="18" charset="0"/>
              </a:rPr>
              <a:t> segment uzastopnih</a:t>
            </a:r>
            <a:r>
              <a:rPr lang="sr-Latn-RS">
                <a:latin typeface="Book Antiqua" panose="02040602050305030304" pitchFamily="18" charset="0"/>
              </a:rPr>
              <a:t> </a:t>
            </a:r>
            <a:r>
              <a:rPr lang="it-IT">
                <a:latin typeface="Book Antiqua" panose="02040602050305030304" pitchFamily="18" charset="0"/>
              </a:rPr>
              <a:t>𝑘 elemenata sa najvećim zbirom. Vodi računa o zauzeću memorije.</a:t>
            </a:r>
            <a:endParaRPr lang="sr-Latn-RS">
              <a:latin typeface="Book Antiqua" panose="02040602050305030304" pitchFamily="18" charset="0"/>
            </a:endParaRPr>
          </a:p>
          <a:p>
            <a:endParaRPr lang="it-IT">
              <a:latin typeface="Book Antiqua" panose="02040602050305030304" pitchFamily="18" charset="0"/>
            </a:endParaRPr>
          </a:p>
          <a:p>
            <a:r>
              <a:rPr lang="en-US">
                <a:latin typeface="Book Antiqua" panose="02040602050305030304" pitchFamily="18" charset="0"/>
              </a:rPr>
              <a:t>Naj</a:t>
            </a:r>
            <a:r>
              <a:rPr lang="sr-Latn-RS">
                <a:latin typeface="Book Antiqua" panose="02040602050305030304" pitchFamily="18" charset="0"/>
              </a:rPr>
              <a:t>lakš</a:t>
            </a:r>
            <a:r>
              <a:rPr lang="en-US">
                <a:latin typeface="Book Antiqua" panose="02040602050305030304" pitchFamily="18" charset="0"/>
              </a:rPr>
              <a:t>i način </a:t>
            </a:r>
            <a:r>
              <a:rPr lang="sr-Latn-RS">
                <a:latin typeface="Book Antiqua" panose="02040602050305030304" pitchFamily="18" charset="0"/>
              </a:rPr>
              <a:t>je</a:t>
            </a:r>
            <a:r>
              <a:rPr lang="en-US">
                <a:latin typeface="Book Antiqua" panose="02040602050305030304" pitchFamily="18" charset="0"/>
              </a:rPr>
              <a:t> da se svi elementi učitaju u niz i određuju zbirovi segmenata dužine 𝑘. </a:t>
            </a:r>
          </a:p>
          <a:p>
            <a:r>
              <a:rPr lang="en-US">
                <a:latin typeface="Book Antiqua" panose="02040602050305030304" pitchFamily="18" charset="0"/>
              </a:rPr>
              <a:t>Zbirove mogu da se računaju i</a:t>
            </a:r>
            <a:r>
              <a:rPr lang="sr-Latn-RS">
                <a:latin typeface="Book Antiqua" panose="02040602050305030304" pitchFamily="18" charset="0"/>
              </a:rPr>
              <a:t> </a:t>
            </a:r>
            <a:r>
              <a:rPr lang="en-US">
                <a:latin typeface="Book Antiqua" panose="02040602050305030304" pitchFamily="18" charset="0"/>
              </a:rPr>
              <a:t>inkrementalno. Dva susedna segmenta dužine 𝑘 imaju zajedničke sve elemente</a:t>
            </a:r>
            <a:r>
              <a:rPr lang="sr-Latn-RS">
                <a:latin typeface="Book Antiqua" panose="02040602050305030304" pitchFamily="18" charset="0"/>
              </a:rPr>
              <a:t> </a:t>
            </a:r>
            <a:r>
              <a:rPr lang="en-US">
                <a:latin typeface="Book Antiqua" panose="02040602050305030304" pitchFamily="18" charset="0"/>
              </a:rPr>
              <a:t>osim prvog elementa levog i zadnjeg elementa desnog segmenta. </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Dakle, </a:t>
            </a:r>
            <a:r>
              <a:rPr lang="sr-Latn-RS">
                <a:latin typeface="Book Antiqua" panose="02040602050305030304" pitchFamily="18" charset="0"/>
              </a:rPr>
              <a:t>za </a:t>
            </a:r>
            <a:r>
              <a:rPr lang="en-US">
                <a:latin typeface="Book Antiqua" panose="02040602050305030304" pitchFamily="18" charset="0"/>
              </a:rPr>
              <a:t>račun</a:t>
            </a:r>
            <a:r>
              <a:rPr lang="sr-Latn-RS">
                <a:latin typeface="Book Antiqua" panose="02040602050305030304" pitchFamily="18" charset="0"/>
              </a:rPr>
              <a:t>je</a:t>
            </a:r>
            <a:r>
              <a:rPr lang="en-US">
                <a:latin typeface="Book Antiqua" panose="02040602050305030304" pitchFamily="18" charset="0"/>
              </a:rPr>
              <a:t> zbir</a:t>
            </a:r>
            <a:r>
              <a:rPr lang="sr-Latn-RS">
                <a:latin typeface="Book Antiqua" panose="02040602050305030304" pitchFamily="18" charset="0"/>
              </a:rPr>
              <a:t>a</a:t>
            </a:r>
            <a:r>
              <a:rPr lang="en-US">
                <a:latin typeface="Book Antiqua" panose="02040602050305030304" pitchFamily="18" charset="0"/>
              </a:rPr>
              <a:t> narednog segmenta od zbira prethodnog segmenta,</a:t>
            </a:r>
            <a:r>
              <a:rPr lang="pt-BR">
                <a:latin typeface="Book Antiqua" panose="02040602050305030304" pitchFamily="18" charset="0"/>
              </a:rPr>
              <a:t> oduzima se početni element a na zbir dodaje završni element</a:t>
            </a:r>
            <a:r>
              <a:rPr lang="sr-Latn-RS">
                <a:latin typeface="Book Antiqua" panose="02040602050305030304" pitchFamily="18" charset="0"/>
              </a:rPr>
              <a:t> </a:t>
            </a:r>
            <a:r>
              <a:rPr lang="en-US">
                <a:latin typeface="Book Antiqua" panose="02040602050305030304" pitchFamily="18" charset="0"/>
              </a:rPr>
              <a:t>novog segmenta. </a:t>
            </a:r>
            <a:r>
              <a:rPr lang="sr-Latn-RS">
                <a:latin typeface="Book Antiqua" panose="02040602050305030304" pitchFamily="18" charset="0"/>
              </a:rPr>
              <a:t>N</a:t>
            </a:r>
            <a:r>
              <a:rPr lang="en-US">
                <a:latin typeface="Book Antiqua" panose="02040602050305030304" pitchFamily="18" charset="0"/>
              </a:rPr>
              <a:t>e mora da </a:t>
            </a:r>
            <a:r>
              <a:rPr lang="sr-Latn-RS">
                <a:latin typeface="Book Antiqua" panose="02040602050305030304" pitchFamily="18" charset="0"/>
              </a:rPr>
              <a:t>se </a:t>
            </a:r>
            <a:r>
              <a:rPr lang="en-US">
                <a:latin typeface="Book Antiqua" panose="02040602050305030304" pitchFamily="18" charset="0"/>
              </a:rPr>
              <a:t>čuva</a:t>
            </a:r>
            <a:r>
              <a:rPr lang="sr-Latn-RS">
                <a:latin typeface="Book Antiqua" panose="02040602050305030304" pitchFamily="18" charset="0"/>
              </a:rPr>
              <a:t>ju </a:t>
            </a:r>
            <a:r>
              <a:rPr lang="en-US">
                <a:latin typeface="Book Antiqua" panose="02040602050305030304" pitchFamily="18" charset="0"/>
              </a:rPr>
              <a:t>sv</a:t>
            </a:r>
            <a:r>
              <a:rPr lang="sr-Latn-RS">
                <a:latin typeface="Book Antiqua" panose="02040602050305030304" pitchFamily="18" charset="0"/>
              </a:rPr>
              <a:t>i</a:t>
            </a:r>
            <a:r>
              <a:rPr lang="en-US">
                <a:latin typeface="Book Antiqua" panose="02040602050305030304" pitchFamily="18" charset="0"/>
              </a:rPr>
              <a:t> element</a:t>
            </a:r>
            <a:r>
              <a:rPr lang="sr-Latn-RS">
                <a:latin typeface="Book Antiqua" panose="02040602050305030304" pitchFamily="18" charset="0"/>
              </a:rPr>
              <a:t>i nego</a:t>
            </a:r>
            <a:r>
              <a:rPr lang="en-US">
                <a:latin typeface="Book Antiqua" panose="02040602050305030304" pitchFamily="18" charset="0"/>
              </a:rPr>
              <a:t> samo elementi segmenta dužine 𝑘.</a:t>
            </a:r>
          </a:p>
          <a:p>
            <a:endParaRPr lang="en-US">
              <a:latin typeface="Book Antiqua" panose="02040602050305030304" pitchFamily="18" charset="0"/>
            </a:endParaRPr>
          </a:p>
          <a:p>
            <a:r>
              <a:rPr lang="en-US">
                <a:latin typeface="Book Antiqua" panose="02040602050305030304" pitchFamily="18" charset="0"/>
              </a:rPr>
              <a:t>Pošto se uklanjaju početni elementi segmenta, a segment</a:t>
            </a:r>
            <a:r>
              <a:rPr lang="sr-Latn-RS">
                <a:latin typeface="Book Antiqua" panose="02040602050305030304" pitchFamily="18" charset="0"/>
              </a:rPr>
              <a:t>u</a:t>
            </a:r>
            <a:r>
              <a:rPr lang="en-US">
                <a:latin typeface="Book Antiqua" panose="02040602050305030304" pitchFamily="18" charset="0"/>
              </a:rPr>
              <a:t> se </a:t>
            </a:r>
            <a:r>
              <a:rPr lang="sr-Latn-RS">
                <a:latin typeface="Book Antiqua" panose="02040602050305030304" pitchFamily="18" charset="0"/>
              </a:rPr>
              <a:t>dodaju elementi na kraju,</a:t>
            </a:r>
            <a:r>
              <a:rPr lang="en-US">
                <a:latin typeface="Book Antiqua" panose="02040602050305030304" pitchFamily="18" charset="0"/>
              </a:rPr>
              <a:t> element</a:t>
            </a:r>
            <a:r>
              <a:rPr lang="sr-Latn-RS">
                <a:latin typeface="Book Antiqua" panose="02040602050305030304" pitchFamily="18" charset="0"/>
              </a:rPr>
              <a:t>i se</a:t>
            </a:r>
            <a:r>
              <a:rPr lang="en-US">
                <a:latin typeface="Book Antiqua" panose="02040602050305030304" pitchFamily="18" charset="0"/>
              </a:rPr>
              <a:t> čuva</a:t>
            </a:r>
            <a:r>
              <a:rPr lang="sr-Latn-RS">
                <a:latin typeface="Book Antiqua" panose="02040602050305030304" pitchFamily="18" charset="0"/>
              </a:rPr>
              <a:t>ju</a:t>
            </a:r>
            <a:r>
              <a:rPr lang="en-US">
                <a:latin typeface="Book Antiqua" panose="02040602050305030304" pitchFamily="18" charset="0"/>
              </a:rPr>
              <a:t> u redu.</a:t>
            </a:r>
          </a:p>
        </p:txBody>
      </p:sp>
    </p:spTree>
    <p:extLst>
      <p:ext uri="{BB962C8B-B14F-4D97-AF65-F5344CB8AC3E}">
        <p14:creationId xmlns:p14="http://schemas.microsoft.com/office/powerpoint/2010/main" val="7756785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50639C-5885-4C96-A27C-980A09A5FDD9}"/>
              </a:ext>
            </a:extLst>
          </p:cNvPr>
          <p:cNvSpPr/>
          <p:nvPr/>
        </p:nvSpPr>
        <p:spPr>
          <a:xfrm>
            <a:off x="0" y="0"/>
            <a:ext cx="12192000" cy="6463308"/>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&lt;queue&gt;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&lt;algorithm&gt;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k; cin &gt;&gt; n &gt;&gt; k;</a:t>
            </a:r>
            <a:r>
              <a:rPr lang="en-US">
                <a:solidFill>
                  <a:srgbClr val="008000"/>
                </a:solidFill>
                <a:latin typeface="Consolas" panose="020B0609020204030204" pitchFamily="49" charset="0"/>
              </a:rPr>
              <a:t>  // broj elemenata niza, n i dužina segmenta, k</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queue&lt;</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&gt; q;</a:t>
            </a:r>
            <a:r>
              <a:rPr lang="en-US">
                <a:solidFill>
                  <a:srgbClr val="008000"/>
                </a:solidFill>
                <a:latin typeface="Consolas" panose="020B0609020204030204" pitchFamily="49" charset="0"/>
              </a:rPr>
              <a:t>  // red u kome se čuva tekući segment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 zbir = </a:t>
            </a:r>
            <a:r>
              <a:rPr lang="en-US">
                <a:solidFill>
                  <a:srgbClr val="098658"/>
                </a:solidFill>
                <a:latin typeface="Consolas" panose="020B0609020204030204" pitchFamily="49" charset="0"/>
              </a:rPr>
              <a:t>0.0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k;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 x; cin &gt;&gt; x;</a:t>
            </a:r>
            <a:r>
              <a:rPr lang="en-US">
                <a:solidFill>
                  <a:srgbClr val="008000"/>
                </a:solidFill>
                <a:latin typeface="Consolas" panose="020B0609020204030204" pitchFamily="49" charset="0"/>
              </a:rPr>
              <a:t> // unos prvih k elemenata, </a:t>
            </a:r>
            <a:r>
              <a:rPr lang="sr-Latn-RS">
                <a:solidFill>
                  <a:srgbClr val="008000"/>
                </a:solidFill>
                <a:latin typeface="Consolas" panose="020B0609020204030204" pitchFamily="49" charset="0"/>
              </a:rPr>
              <a:t>idu</a:t>
            </a:r>
            <a:r>
              <a:rPr lang="en-US">
                <a:solidFill>
                  <a:srgbClr val="008000"/>
                </a:solidFill>
                <a:latin typeface="Consolas" panose="020B0609020204030204" pitchFamily="49" charset="0"/>
              </a:rPr>
              <a:t> u red i računa se zbir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q.push(x);</a:t>
            </a:r>
          </a:p>
          <a:p>
            <a:r>
              <a:rPr lang="en-US">
                <a:solidFill>
                  <a:srgbClr val="000000"/>
                </a:solidFill>
                <a:latin typeface="Consolas" panose="020B0609020204030204" pitchFamily="49" charset="0"/>
              </a:rPr>
              <a:t>        zbir += x;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najind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indeks po</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etka prvog segmenta se pamti</a:t>
            </a:r>
            <a:r>
              <a:rPr lang="sr-Latn-RS">
                <a:solidFill>
                  <a:srgbClr val="008000"/>
                </a:solidFill>
                <a:latin typeface="Consolas" panose="020B0609020204030204" pitchFamily="49" charset="0"/>
              </a:rPr>
              <a:t>...</a:t>
            </a:r>
            <a:r>
              <a:rPr lang="en-US">
                <a:solidFill>
                  <a:srgbClr val="008000"/>
                </a:solidFill>
                <a:latin typeface="Consolas" panose="020B0609020204030204" pitchFamily="49" charset="0"/>
              </a:rPr>
              <a:t> </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 najz = zbir;</a:t>
            </a:r>
            <a:r>
              <a:rPr lang="en-US">
                <a:solidFill>
                  <a:srgbClr val="008000"/>
                </a:solidFill>
                <a:latin typeface="Consolas" panose="020B0609020204030204" pitchFamily="49" charset="0"/>
              </a:rPr>
              <a:t> // kao i zbir </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i &lt;= n-k; i++) {</a:t>
            </a:r>
            <a:r>
              <a:rPr lang="en-US">
                <a:solidFill>
                  <a:srgbClr val="008000"/>
                </a:solidFill>
                <a:latin typeface="Consolas" panose="020B0609020204030204" pitchFamily="49" charset="0"/>
              </a:rPr>
              <a:t>  // ostalih n-k elementa...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 x; cin &gt;&gt; x;</a:t>
            </a:r>
          </a:p>
          <a:p>
            <a:r>
              <a:rPr lang="en-US">
                <a:solidFill>
                  <a:srgbClr val="000000"/>
                </a:solidFill>
                <a:latin typeface="Consolas" panose="020B0609020204030204" pitchFamily="49" charset="0"/>
              </a:rPr>
              <a:t>        zbir = zbir - q.front() + x;</a:t>
            </a:r>
            <a:r>
              <a:rPr lang="en-US">
                <a:solidFill>
                  <a:srgbClr val="008000"/>
                </a:solidFill>
                <a:latin typeface="Consolas" panose="020B0609020204030204" pitchFamily="49" charset="0"/>
              </a:rPr>
              <a:t> // ažurira se zbir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q.pop(); q.push(x);</a:t>
            </a:r>
            <a:r>
              <a:rPr lang="en-US">
                <a:solidFill>
                  <a:srgbClr val="008000"/>
                </a:solidFill>
                <a:latin typeface="Consolas" panose="020B0609020204030204" pitchFamily="49" charset="0"/>
              </a:rPr>
              <a:t> // izbaci se "najstariji" u redu, a doda se novi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(zbir &gt;= najz) {</a:t>
            </a:r>
            <a:r>
              <a:rPr lang="en-US">
                <a:solidFill>
                  <a:srgbClr val="008000"/>
                </a:solidFill>
                <a:latin typeface="Consolas" panose="020B0609020204030204" pitchFamily="49" charset="0"/>
              </a:rPr>
              <a:t> // ako treba, ažurira se indeks i maksimum</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najz = zbir;</a:t>
            </a:r>
          </a:p>
          <a:p>
            <a:r>
              <a:rPr lang="en-US">
                <a:solidFill>
                  <a:srgbClr val="000000"/>
                </a:solidFill>
                <a:latin typeface="Consolas" panose="020B0609020204030204" pitchFamily="49" charset="0"/>
              </a:rPr>
              <a:t>            najind = i; } }</a:t>
            </a:r>
          </a:p>
          <a:p>
            <a:r>
              <a:rPr lang="en-US">
                <a:solidFill>
                  <a:srgbClr val="000000"/>
                </a:solidFill>
                <a:latin typeface="Consolas" panose="020B0609020204030204" pitchFamily="49" charset="0"/>
              </a:rPr>
              <a:t>    cout &lt;&lt; najind &lt;&lt; endl;</a:t>
            </a:r>
            <a:r>
              <a:rPr lang="en-US">
                <a:solidFill>
                  <a:srgbClr val="008000"/>
                </a:solidFill>
                <a:latin typeface="Consolas" panose="020B0609020204030204" pitchFamily="49" charset="0"/>
              </a:rPr>
              <a:t>  // početak zadnjeg segmenta sa maksimalnom sumom</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9000342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1C9691-036C-4AA2-8C85-65501D53C105}"/>
              </a:ext>
            </a:extLst>
          </p:cNvPr>
          <p:cNvSpPr/>
          <p:nvPr/>
        </p:nvSpPr>
        <p:spPr>
          <a:xfrm>
            <a:off x="0" y="0"/>
            <a:ext cx="12192000" cy="6740307"/>
          </a:xfrm>
          <a:prstGeom prst="rect">
            <a:avLst/>
          </a:prstGeom>
        </p:spPr>
        <p:txBody>
          <a:bodyPr wrap="square">
            <a:spAutoFit/>
          </a:bodyPr>
          <a:lstStyle/>
          <a:p>
            <a:r>
              <a:rPr lang="sr-Cyrl-BA"/>
              <a:t>Јосифов проблем</a:t>
            </a:r>
          </a:p>
          <a:p>
            <a:r>
              <a:rPr lang="sr-Cyrl-BA"/>
              <a:t>	</a:t>
            </a:r>
          </a:p>
          <a:p>
            <a:r>
              <a:rPr lang="sr-Cyrl-BA"/>
              <a:t>Ђаци седе у кругу обележени бројевима од 0 до </a:t>
            </a:r>
            <a:r>
              <a:rPr lang="en-US"/>
              <a:t>n−1 </a:t>
            </a:r>
            <a:r>
              <a:rPr lang="sr-Cyrl-BA"/>
              <a:t>и играју се разбрајалице тако да у сваком бројању један ђак испадне. Бројање креће од ђака 0 и сваки </a:t>
            </a:r>
            <a:r>
              <a:rPr lang="en-US"/>
              <a:t>m-</a:t>
            </a:r>
            <a:r>
              <a:rPr lang="sr-Cyrl-BA"/>
              <a:t>ти ђак испада. Напиши програм који одређује који ђак ће остатати последњи.</a:t>
            </a:r>
          </a:p>
          <a:p>
            <a:r>
              <a:rPr lang="sr-Cyrl-BA"/>
              <a:t>Улаз</a:t>
            </a:r>
            <a:r>
              <a:rPr lang="sr-Latn-RS"/>
              <a:t> </a:t>
            </a:r>
            <a:r>
              <a:rPr lang="sr-Cyrl-BA"/>
              <a:t>У првој линији стандардног улаза налази се почетни број ђака </a:t>
            </a:r>
            <a:r>
              <a:rPr lang="en-US"/>
              <a:t>n (1≤n≤105), </a:t>
            </a:r>
            <a:r>
              <a:rPr lang="sr-Cyrl-BA"/>
              <a:t>а у другом дужина бројалице </a:t>
            </a:r>
            <a:r>
              <a:rPr lang="en-US"/>
              <a:t>m (2≤m≤n).</a:t>
            </a:r>
          </a:p>
          <a:p>
            <a:r>
              <a:rPr lang="sr-Cyrl-BA"/>
              <a:t>Излаз</a:t>
            </a:r>
            <a:r>
              <a:rPr lang="sr-Latn-RS"/>
              <a:t> </a:t>
            </a:r>
            <a:r>
              <a:rPr lang="sr-Cyrl-BA"/>
              <a:t>На стандардни излаз исписати број преосталог ђака.</a:t>
            </a:r>
          </a:p>
          <a:p>
            <a:endParaRPr lang="sr-Cyrl-BA"/>
          </a:p>
          <a:p>
            <a:r>
              <a:rPr lang="sr-Cyrl-BA"/>
              <a:t>Пример</a:t>
            </a:r>
          </a:p>
          <a:p>
            <a:r>
              <a:rPr lang="sr-Cyrl-BA"/>
              <a:t>Улаз</a:t>
            </a:r>
          </a:p>
          <a:p>
            <a:r>
              <a:rPr lang="sr-Cyrl-BA"/>
              <a:t>8</a:t>
            </a:r>
          </a:p>
          <a:p>
            <a:r>
              <a:rPr lang="sr-Cyrl-BA"/>
              <a:t>3</a:t>
            </a:r>
          </a:p>
          <a:p>
            <a:r>
              <a:rPr lang="sr-Cyrl-BA"/>
              <a:t>Излаз</a:t>
            </a:r>
          </a:p>
          <a:p>
            <a:r>
              <a:rPr lang="sr-Cyrl-BA"/>
              <a:t>6</a:t>
            </a:r>
          </a:p>
          <a:p>
            <a:r>
              <a:rPr lang="sr-Cyrl-BA"/>
              <a:t>Објашњење</a:t>
            </a:r>
          </a:p>
          <a:p>
            <a:r>
              <a:rPr lang="sr-Cyrl-BA"/>
              <a:t>Ђаци који седе у кругу на почетку и након сваког испадања су:</a:t>
            </a:r>
          </a:p>
          <a:p>
            <a:endParaRPr lang="sr-Cyrl-BA"/>
          </a:p>
          <a:p>
            <a:r>
              <a:rPr lang="sr-Cyrl-BA"/>
              <a:t>0 1 </a:t>
            </a:r>
            <a:r>
              <a:rPr lang="sr-Cyrl-BA" b="1"/>
              <a:t>2</a:t>
            </a:r>
            <a:r>
              <a:rPr lang="sr-Cyrl-BA"/>
              <a:t> 3 4 5 6 7</a:t>
            </a:r>
          </a:p>
          <a:p>
            <a:r>
              <a:rPr lang="sr-Cyrl-BA"/>
              <a:t>0 1 3 4 </a:t>
            </a:r>
            <a:r>
              <a:rPr lang="sr-Cyrl-BA" b="1"/>
              <a:t>5</a:t>
            </a:r>
            <a:r>
              <a:rPr lang="sr-Cyrl-BA"/>
              <a:t> 6 7</a:t>
            </a:r>
          </a:p>
          <a:p>
            <a:r>
              <a:rPr lang="sr-Cyrl-BA" b="1"/>
              <a:t>0</a:t>
            </a:r>
            <a:r>
              <a:rPr lang="sr-Cyrl-BA"/>
              <a:t> 1 3 4 6 7</a:t>
            </a:r>
          </a:p>
          <a:p>
            <a:r>
              <a:rPr lang="sr-Cyrl-BA"/>
              <a:t>1 3 </a:t>
            </a:r>
            <a:r>
              <a:rPr lang="sr-Cyrl-BA" b="1"/>
              <a:t>4</a:t>
            </a:r>
            <a:r>
              <a:rPr lang="sr-Cyrl-BA"/>
              <a:t> 6 7</a:t>
            </a:r>
          </a:p>
          <a:p>
            <a:r>
              <a:rPr lang="sr-Cyrl-BA" b="1"/>
              <a:t>1</a:t>
            </a:r>
            <a:r>
              <a:rPr lang="sr-Cyrl-BA"/>
              <a:t> 3 6 7</a:t>
            </a:r>
          </a:p>
          <a:p>
            <a:r>
              <a:rPr lang="sr-Cyrl-BA"/>
              <a:t>3 6 </a:t>
            </a:r>
            <a:r>
              <a:rPr lang="sr-Cyrl-BA" b="1"/>
              <a:t>7</a:t>
            </a:r>
          </a:p>
          <a:p>
            <a:r>
              <a:rPr lang="sr-Cyrl-BA" b="1"/>
              <a:t>3</a:t>
            </a:r>
            <a:r>
              <a:rPr lang="sr-Cyrl-BA"/>
              <a:t> 6</a:t>
            </a:r>
          </a:p>
          <a:p>
            <a:r>
              <a:rPr lang="sr-Cyrl-BA"/>
              <a:t>6</a:t>
            </a:r>
            <a:endParaRPr lang="en-US"/>
          </a:p>
        </p:txBody>
      </p:sp>
    </p:spTree>
    <p:extLst>
      <p:ext uri="{BB962C8B-B14F-4D97-AF65-F5344CB8AC3E}">
        <p14:creationId xmlns:p14="http://schemas.microsoft.com/office/powerpoint/2010/main" val="37934603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D6132A-08BF-43FB-8EA5-71405A6335B6}"/>
              </a:ext>
            </a:extLst>
          </p:cNvPr>
          <p:cNvSpPr/>
          <p:nvPr/>
        </p:nvSpPr>
        <p:spPr>
          <a:xfrm>
            <a:off x="0" y="0"/>
            <a:ext cx="12192000" cy="6463308"/>
          </a:xfrm>
          <a:prstGeom prst="rect">
            <a:avLst/>
          </a:prstGeom>
        </p:spPr>
        <p:txBody>
          <a:bodyPr wrap="square">
            <a:spAutoFit/>
          </a:bodyPr>
          <a:lstStyle/>
          <a:p>
            <a:r>
              <a:rPr lang="sr-Cyrl-BA"/>
              <a:t>Кружну листу можемо једноставно реализовати коришћењем реда. У сваком кораку бројања једног ђака са почетка реда ћемо пребацити на крај реда. Након пребацивања </a:t>
            </a:r>
            <a:r>
              <a:rPr lang="en-US"/>
              <a:t>m−1 </a:t>
            </a:r>
            <a:r>
              <a:rPr lang="sr-Cyrl-BA"/>
              <a:t>ученика, оног који је на почетку реда трајно избацујемо.</a:t>
            </a:r>
          </a:p>
          <a:p>
            <a:endParaRPr lang="sr-Cyrl-BA"/>
          </a:p>
          <a:p>
            <a:r>
              <a:rPr lang="sr-Cyrl-BA"/>
              <a:t>#</a:t>
            </a:r>
            <a:r>
              <a:rPr lang="en-US"/>
              <a:t>include &lt;iostream&gt;</a:t>
            </a:r>
          </a:p>
          <a:p>
            <a:r>
              <a:rPr lang="en-US"/>
              <a:t>#include &lt;queue&gt;</a:t>
            </a:r>
          </a:p>
          <a:p>
            <a:r>
              <a:rPr lang="en-US"/>
              <a:t>using namespace std;</a:t>
            </a:r>
          </a:p>
          <a:p>
            <a:endParaRPr lang="en-US"/>
          </a:p>
          <a:p>
            <a:r>
              <a:rPr lang="en-US"/>
              <a:t>int josif(int n, int m) {</a:t>
            </a:r>
          </a:p>
          <a:p>
            <a:r>
              <a:rPr lang="en-US"/>
              <a:t>  queue&lt;int&gt; red;</a:t>
            </a:r>
          </a:p>
          <a:p>
            <a:r>
              <a:rPr lang="en-US"/>
              <a:t>  for (int i = 0; i &lt; n; i++)</a:t>
            </a:r>
          </a:p>
          <a:p>
            <a:r>
              <a:rPr lang="en-US"/>
              <a:t>    red.push(i);</a:t>
            </a:r>
          </a:p>
          <a:p>
            <a:r>
              <a:rPr lang="en-US"/>
              <a:t>  while (red.size() &gt; 1) {</a:t>
            </a:r>
          </a:p>
          <a:p>
            <a:r>
              <a:rPr lang="en-US"/>
              <a:t>    for (int i = 0; i &lt; m - 1; i++) {</a:t>
            </a:r>
          </a:p>
          <a:p>
            <a:r>
              <a:rPr lang="en-US"/>
              <a:t>      red.push(red.front());</a:t>
            </a:r>
          </a:p>
          <a:p>
            <a:r>
              <a:rPr lang="en-US"/>
              <a:t>      red.pop();    }</a:t>
            </a:r>
          </a:p>
          <a:p>
            <a:r>
              <a:rPr lang="en-US"/>
              <a:t>    red.pop();  }</a:t>
            </a:r>
          </a:p>
          <a:p>
            <a:r>
              <a:rPr lang="en-US"/>
              <a:t>  return red.front();}</a:t>
            </a:r>
          </a:p>
          <a:p>
            <a:endParaRPr lang="en-US"/>
          </a:p>
          <a:p>
            <a:r>
              <a:rPr lang="en-US"/>
              <a:t>int main() {</a:t>
            </a:r>
          </a:p>
          <a:p>
            <a:r>
              <a:rPr lang="en-US"/>
              <a:t>  int n;  cin &gt;&gt; n;</a:t>
            </a:r>
          </a:p>
          <a:p>
            <a:r>
              <a:rPr lang="en-US"/>
              <a:t>  int m;  cin &gt;&gt; m;</a:t>
            </a:r>
          </a:p>
          <a:p>
            <a:r>
              <a:rPr lang="en-US"/>
              <a:t>  cout &lt;&lt; josif(n, m) &lt;&lt; endl;</a:t>
            </a:r>
          </a:p>
          <a:p>
            <a:r>
              <a:rPr lang="en-US"/>
              <a:t>  return 0;}</a:t>
            </a:r>
          </a:p>
        </p:txBody>
      </p:sp>
    </p:spTree>
    <p:extLst>
      <p:ext uri="{BB962C8B-B14F-4D97-AF65-F5344CB8AC3E}">
        <p14:creationId xmlns:p14="http://schemas.microsoft.com/office/powerpoint/2010/main" val="7025730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DBD64D-F302-4FF3-93D1-17BEF599DC64}"/>
              </a:ext>
            </a:extLst>
          </p:cNvPr>
          <p:cNvSpPr/>
          <p:nvPr/>
        </p:nvSpPr>
        <p:spPr>
          <a:xfrm>
            <a:off x="0" y="0"/>
            <a:ext cx="10280342" cy="646331"/>
          </a:xfrm>
          <a:prstGeom prst="rect">
            <a:avLst/>
          </a:prstGeom>
        </p:spPr>
        <p:txBody>
          <a:bodyPr wrap="square">
            <a:spAutoFit/>
          </a:bodyPr>
          <a:lstStyle/>
          <a:p>
            <a:r>
              <a:rPr lang="en-US" b="1">
                <a:solidFill>
                  <a:srgbClr val="000000"/>
                </a:solidFill>
                <a:latin typeface="LMRoman10-Bold-Identity-H"/>
              </a:rPr>
              <a:t>Nerekurzivni BFS</a:t>
            </a:r>
          </a:p>
          <a:p>
            <a:r>
              <a:rPr lang="en-US" b="1">
                <a:solidFill>
                  <a:srgbClr val="000000"/>
                </a:solidFill>
                <a:latin typeface="LMRoman10-Bold-Identity-H"/>
              </a:rPr>
              <a:t>Problem: </a:t>
            </a:r>
            <a:r>
              <a:rPr lang="en-US">
                <a:solidFill>
                  <a:srgbClr val="000000"/>
                </a:solidFill>
                <a:latin typeface="LMRoman10-Regular-Identity-H"/>
              </a:rPr>
              <a:t>Implementiraj nerekurzivnu funkciju koja vrši BFS obilazak drveta</a:t>
            </a:r>
            <a:r>
              <a:rPr lang="sr-Latn-RS">
                <a:solidFill>
                  <a:srgbClr val="000000"/>
                </a:solidFill>
                <a:latin typeface="LMRoman10-Regular-Identity-H"/>
              </a:rPr>
              <a:t> </a:t>
            </a:r>
            <a:r>
              <a:rPr lang="en-US">
                <a:solidFill>
                  <a:srgbClr val="000000"/>
                </a:solidFill>
                <a:latin typeface="LMRoman10-Regular-Identity-H"/>
              </a:rPr>
              <a:t>ili grafa.</a:t>
            </a:r>
          </a:p>
        </p:txBody>
      </p:sp>
      <p:sp>
        <p:nvSpPr>
          <p:cNvPr id="3" name="Rectangle 2">
            <a:extLst>
              <a:ext uri="{FF2B5EF4-FFF2-40B4-BE49-F238E27FC236}">
                <a16:creationId xmlns:a16="http://schemas.microsoft.com/office/drawing/2014/main" id="{3E82C80A-A261-478A-8D35-6124B23C5A63}"/>
              </a:ext>
            </a:extLst>
          </p:cNvPr>
          <p:cNvSpPr/>
          <p:nvPr/>
        </p:nvSpPr>
        <p:spPr>
          <a:xfrm>
            <a:off x="0" y="1764917"/>
            <a:ext cx="4891596" cy="5355312"/>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&lt;vector&gt;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&lt;queue&gt;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00"/>
                </a:solidFill>
                <a:latin typeface="Consolas" panose="020B0609020204030204" pitchFamily="49" charset="0"/>
              </a:rPr>
              <a:t>vector&lt;</a:t>
            </a:r>
            <a:r>
              <a:rPr lang="en-US">
                <a:solidFill>
                  <a:srgbClr val="0000FF"/>
                </a:solidFill>
                <a:latin typeface="Consolas" panose="020B0609020204030204" pitchFamily="49" charset="0"/>
              </a:rPr>
              <a:t>bool</a:t>
            </a:r>
            <a:r>
              <a:rPr lang="en-US">
                <a:solidFill>
                  <a:srgbClr val="000000"/>
                </a:solidFill>
                <a:latin typeface="Consolas" panose="020B0609020204030204" pitchFamily="49" charset="0"/>
              </a:rPr>
              <a:t>&gt; posecen;</a:t>
            </a:r>
          </a:p>
          <a:p>
            <a:r>
              <a:rPr lang="en-US">
                <a:solidFill>
                  <a:srgbClr val="000000"/>
                </a:solidFill>
                <a:latin typeface="Consolas" panose="020B0609020204030204" pitchFamily="49" charset="0"/>
              </a:rPr>
              <a:t>vector&lt;vector&lt;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&gt;&gt; veze;</a:t>
            </a:r>
          </a:p>
          <a:p>
            <a:r>
              <a:rPr lang="en-US">
                <a:solidFill>
                  <a:srgbClr val="0000FF"/>
                </a:solidFill>
                <a:latin typeface="Consolas" panose="020B0609020204030204" pitchFamily="49" charset="0"/>
              </a:rPr>
              <a:t>void</a:t>
            </a:r>
            <a:r>
              <a:rPr lang="en-US">
                <a:solidFill>
                  <a:srgbClr val="000000"/>
                </a:solidFill>
                <a:latin typeface="Consolas" panose="020B0609020204030204" pitchFamily="49" charset="0"/>
              </a:rPr>
              <a:t> bfs(</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cvor) {</a:t>
            </a:r>
          </a:p>
          <a:p>
            <a:r>
              <a:rPr lang="en-US">
                <a:solidFill>
                  <a:srgbClr val="000000"/>
                </a:solidFill>
                <a:latin typeface="Consolas" panose="020B0609020204030204" pitchFamily="49" charset="0"/>
              </a:rPr>
              <a:t>    queue&lt;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&gt;s;</a:t>
            </a:r>
          </a:p>
          <a:p>
            <a:r>
              <a:rPr lang="en-US">
                <a:solidFill>
                  <a:srgbClr val="000000"/>
                </a:solidFill>
                <a:latin typeface="Consolas" panose="020B0609020204030204" pitchFamily="49" charset="0"/>
              </a:rPr>
              <a:t>    s.push(cvor);</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(!s.empty()){</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el = s.front();</a:t>
            </a:r>
          </a:p>
          <a:p>
            <a:r>
              <a:rPr lang="en-US">
                <a:solidFill>
                  <a:srgbClr val="000000"/>
                </a:solidFill>
                <a:latin typeface="Consolas" panose="020B0609020204030204" pitchFamily="49" charset="0"/>
              </a:rPr>
              <a:t>        s.pop();</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(!posecen[el]){</a:t>
            </a:r>
          </a:p>
          <a:p>
            <a:r>
              <a:rPr lang="en-US">
                <a:solidFill>
                  <a:srgbClr val="000000"/>
                </a:solidFill>
                <a:latin typeface="Consolas" panose="020B0609020204030204" pitchFamily="49" charset="0"/>
              </a:rPr>
              <a:t>            cout &lt;&lt; el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posecen[el] = </a:t>
            </a:r>
            <a:r>
              <a:rPr lang="en-US">
                <a:solidFill>
                  <a:srgbClr val="0000FF"/>
                </a:solidFill>
                <a:latin typeface="Consolas" panose="020B0609020204030204" pitchFamily="49" charset="0"/>
              </a:rPr>
              <a:t>true</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sused : veze[el])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(!posecen[sused])</a:t>
            </a:r>
          </a:p>
          <a:p>
            <a:r>
              <a:rPr lang="en-US">
                <a:solidFill>
                  <a:srgbClr val="000000"/>
                </a:solidFill>
                <a:latin typeface="Consolas" panose="020B0609020204030204" pitchFamily="49" charset="0"/>
              </a:rPr>
              <a:t>                s.push(sused);  }}</a:t>
            </a:r>
          </a:p>
          <a:p>
            <a:endParaRPr lang="en-US">
              <a:solidFill>
                <a:srgbClr val="000000"/>
              </a:solidFill>
              <a:latin typeface="Consolas" panose="020B0609020204030204" pitchFamily="49" charset="0"/>
            </a:endParaRPr>
          </a:p>
        </p:txBody>
      </p:sp>
      <p:sp>
        <p:nvSpPr>
          <p:cNvPr id="4" name="Rectangle 3">
            <a:extLst>
              <a:ext uri="{FF2B5EF4-FFF2-40B4-BE49-F238E27FC236}">
                <a16:creationId xmlns:a16="http://schemas.microsoft.com/office/drawing/2014/main" id="{BAA22472-B6A4-4EC4-80B4-2FA49184E39B}"/>
              </a:ext>
            </a:extLst>
          </p:cNvPr>
          <p:cNvSpPr/>
          <p:nvPr/>
        </p:nvSpPr>
        <p:spPr>
          <a:xfrm>
            <a:off x="5240784" y="3995678"/>
            <a:ext cx="6096000" cy="2862322"/>
          </a:xfrm>
          <a:prstGeom prst="rect">
            <a:avLst/>
          </a:prstGeom>
        </p:spPr>
        <p:txBody>
          <a:bodyPr>
            <a:spAutoFit/>
          </a:bodyPr>
          <a:lstStyle/>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v; cin &gt;&gt; v;</a:t>
            </a:r>
          </a:p>
          <a:p>
            <a:r>
              <a:rPr lang="en-US">
                <a:solidFill>
                  <a:srgbClr val="000000"/>
                </a:solidFill>
                <a:latin typeface="Consolas" panose="020B0609020204030204" pitchFamily="49" charset="0"/>
              </a:rPr>
              <a:t>    veze.resize(n);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v;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 b; cin &gt;&gt; a &gt;&gt; b;</a:t>
            </a:r>
          </a:p>
          <a:p>
            <a:r>
              <a:rPr lang="en-US">
                <a:solidFill>
                  <a:srgbClr val="000000"/>
                </a:solidFill>
                <a:latin typeface="Consolas" panose="020B0609020204030204" pitchFamily="49" charset="0"/>
              </a:rPr>
              <a:t>        veze[a].push_back(b); }</a:t>
            </a:r>
          </a:p>
          <a:p>
            <a:r>
              <a:rPr lang="en-US">
                <a:solidFill>
                  <a:srgbClr val="000000"/>
                </a:solidFill>
                <a:latin typeface="Consolas" panose="020B0609020204030204" pitchFamily="49" charset="0"/>
              </a:rPr>
              <a:t>    posecen.resize(n, </a:t>
            </a:r>
            <a:r>
              <a:rPr lang="en-US">
                <a:solidFill>
                  <a:srgbClr val="0000FF"/>
                </a:solidFill>
                <a:latin typeface="Consolas" panose="020B0609020204030204" pitchFamily="49" charset="0"/>
              </a:rPr>
              <a:t>false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bfs(</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endParaRPr lang="en-US"/>
          </a:p>
        </p:txBody>
      </p:sp>
    </p:spTree>
    <p:extLst>
      <p:ext uri="{BB962C8B-B14F-4D97-AF65-F5344CB8AC3E}">
        <p14:creationId xmlns:p14="http://schemas.microsoft.com/office/powerpoint/2010/main" val="23257569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C03B9A-477B-4A8D-A116-715F7EE8881F}"/>
              </a:ext>
            </a:extLst>
          </p:cNvPr>
          <p:cNvSpPr/>
          <p:nvPr/>
        </p:nvSpPr>
        <p:spPr>
          <a:xfrm>
            <a:off x="559293" y="2828836"/>
            <a:ext cx="8584707" cy="923330"/>
          </a:xfrm>
          <a:prstGeom prst="rect">
            <a:avLst/>
          </a:prstGeom>
        </p:spPr>
        <p:txBody>
          <a:bodyPr wrap="square">
            <a:spAutoFit/>
          </a:bodyPr>
          <a:lstStyle/>
          <a:p>
            <a:r>
              <a:rPr lang="en-US" b="1">
                <a:latin typeface="Book Antiqua" panose="02040602050305030304" pitchFamily="18" charset="0"/>
              </a:rPr>
              <a:t>Maksimalna bijekcija</a:t>
            </a:r>
          </a:p>
          <a:p>
            <a:r>
              <a:rPr lang="en-US" b="1">
                <a:latin typeface="Book Antiqua" panose="02040602050305030304" pitchFamily="18" charset="0"/>
              </a:rPr>
              <a:t>Problem: </a:t>
            </a:r>
            <a:r>
              <a:rPr lang="en-US">
                <a:latin typeface="Book Antiqua" panose="02040602050305030304" pitchFamily="18" charset="0"/>
              </a:rPr>
              <a:t>Dat je konačni skup 𝐴 i funkcija 𝑓 ∶ 𝐴 → 𝐴. Pronaći maksimalnu</a:t>
            </a:r>
          </a:p>
          <a:p>
            <a:r>
              <a:rPr lang="en-US">
                <a:latin typeface="Book Antiqua" panose="02040602050305030304" pitchFamily="18" charset="0"/>
              </a:rPr>
              <a:t>kardinalnost skupa 𝑆 ⊆ 𝐴, takva da je restrikcija 𝑓 na 𝑆 bijekcija.</a:t>
            </a:r>
          </a:p>
        </p:txBody>
      </p:sp>
    </p:spTree>
    <p:extLst>
      <p:ext uri="{BB962C8B-B14F-4D97-AF65-F5344CB8AC3E}">
        <p14:creationId xmlns:p14="http://schemas.microsoft.com/office/powerpoint/2010/main" val="11579774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4D7F56-FB66-4373-B9F0-5D9140F35CB8}"/>
              </a:ext>
            </a:extLst>
          </p:cNvPr>
          <p:cNvSpPr/>
          <p:nvPr/>
        </p:nvSpPr>
        <p:spPr>
          <a:xfrm>
            <a:off x="0" y="0"/>
            <a:ext cx="12192000" cy="6463308"/>
          </a:xfrm>
          <a:prstGeom prst="rect">
            <a:avLst/>
          </a:prstGeom>
        </p:spPr>
        <p:txBody>
          <a:bodyPr wrap="square">
            <a:spAutoFit/>
          </a:bodyPr>
          <a:lstStyle/>
          <a:p>
            <a:r>
              <a:rPr lang="sr-Cyrl-BA"/>
              <a:t>Филмски продуцент организује вечеру на коју жели да позове глумце. Продуцент жели да обезбеди да је сваки глумац на вечери </a:t>
            </a:r>
            <a:r>
              <a:rPr lang="sr-Cyrl-BA" b="1"/>
              <a:t>омиљен глумац неког другог глумца </a:t>
            </a:r>
            <a:r>
              <a:rPr lang="sr-Cyrl-BA"/>
              <a:t>присутног на вечери. Сваки од </a:t>
            </a:r>
            <a:r>
              <a:rPr lang="en-US"/>
              <a:t>n </a:t>
            </a:r>
            <a:r>
              <a:rPr lang="sr-Cyrl-BA"/>
              <a:t>глумаца, потенцијалних гостију, одабрао је свог омиљеног глумца из тог скупа глумаца (није искључено да је неки глумац одабрао сам себе). Напиши програм који одређује највећи подскуп тог скупа глумаца који садржи глумце које продуцент може позвати на вечеру.</a:t>
            </a:r>
          </a:p>
          <a:p>
            <a:endParaRPr lang="sr-Cyrl-BA"/>
          </a:p>
          <a:p>
            <a:r>
              <a:rPr lang="sr-Cyrl-BA"/>
              <a:t>Улаз</a:t>
            </a:r>
            <a:r>
              <a:rPr lang="sr-Latn-RS"/>
              <a:t> </a:t>
            </a:r>
            <a:r>
              <a:rPr lang="sr-Cyrl-BA"/>
              <a:t>Са стандардног улаза уноси се број</a:t>
            </a:r>
            <a:r>
              <a:rPr lang="sr-Latn-RS"/>
              <a:t> </a:t>
            </a:r>
            <a:r>
              <a:rPr lang="en-US"/>
              <a:t>n (1≤n≤50000) </a:t>
            </a:r>
            <a:r>
              <a:rPr lang="sr-Cyrl-BA"/>
              <a:t>који представља број глумаца који су гласали, а затим и редом редни бројеви омиљеног глумца сваког глумца (сви бројеви су између 0 и </a:t>
            </a:r>
            <a:r>
              <a:rPr lang="en-US"/>
              <a:t>n−1).</a:t>
            </a:r>
          </a:p>
          <a:p>
            <a:r>
              <a:rPr lang="sr-Cyrl-BA"/>
              <a:t>Излаз</a:t>
            </a:r>
            <a:r>
              <a:rPr lang="sr-Latn-RS"/>
              <a:t> </a:t>
            </a:r>
            <a:r>
              <a:rPr lang="sr-Cyrl-BA"/>
              <a:t>На стандардни излаз испиши највећи број глумаца који могу присуствовати вечери.</a:t>
            </a:r>
          </a:p>
          <a:p>
            <a:endParaRPr lang="sr-Cyrl-BA"/>
          </a:p>
          <a:p>
            <a:r>
              <a:rPr lang="sr-Cyrl-BA"/>
              <a:t>Пример</a:t>
            </a:r>
          </a:p>
          <a:p>
            <a:r>
              <a:rPr lang="sr-Cyrl-BA"/>
              <a:t>Улаз</a:t>
            </a:r>
          </a:p>
          <a:p>
            <a:r>
              <a:rPr lang="sr-Cyrl-BA"/>
              <a:t>7</a:t>
            </a:r>
            <a:r>
              <a:rPr lang="sr-Latn-RS"/>
              <a:t> = n</a:t>
            </a:r>
            <a:endParaRPr lang="sr-Cyrl-BA"/>
          </a:p>
          <a:p>
            <a:r>
              <a:rPr lang="sr-Cyrl-BA"/>
              <a:t>2</a:t>
            </a:r>
            <a:r>
              <a:rPr lang="sr-Latn-RS"/>
              <a:t> </a:t>
            </a:r>
          </a:p>
          <a:p>
            <a:r>
              <a:rPr lang="sr-Cyrl-BA"/>
              <a:t>0</a:t>
            </a:r>
            <a:r>
              <a:rPr lang="sr-Latn-RS"/>
              <a:t> </a:t>
            </a:r>
          </a:p>
          <a:p>
            <a:r>
              <a:rPr lang="sr-Cyrl-BA"/>
              <a:t>0</a:t>
            </a:r>
            <a:r>
              <a:rPr lang="sr-Latn-RS"/>
              <a:t> </a:t>
            </a:r>
          </a:p>
          <a:p>
            <a:r>
              <a:rPr lang="sr-Cyrl-BA"/>
              <a:t>4</a:t>
            </a:r>
            <a:r>
              <a:rPr lang="sr-Latn-RS"/>
              <a:t> </a:t>
            </a:r>
          </a:p>
          <a:p>
            <a:r>
              <a:rPr lang="sr-Cyrl-BA"/>
              <a:t>4</a:t>
            </a:r>
            <a:r>
              <a:rPr lang="sr-Latn-RS"/>
              <a:t> </a:t>
            </a:r>
          </a:p>
          <a:p>
            <a:r>
              <a:rPr lang="sr-Cyrl-BA"/>
              <a:t>3</a:t>
            </a:r>
            <a:r>
              <a:rPr lang="sr-Latn-RS"/>
              <a:t> </a:t>
            </a:r>
          </a:p>
          <a:p>
            <a:r>
              <a:rPr lang="sr-Cyrl-BA"/>
              <a:t>5</a:t>
            </a:r>
          </a:p>
          <a:p>
            <a:r>
              <a:rPr lang="sr-Cyrl-BA"/>
              <a:t>Излаз</a:t>
            </a:r>
          </a:p>
          <a:p>
            <a:r>
              <a:rPr lang="sr-Cyrl-BA"/>
              <a:t>3</a:t>
            </a:r>
          </a:p>
          <a:p>
            <a:r>
              <a:rPr lang="sr-Cyrl-BA"/>
              <a:t>На вечеру могу бити позвани глумци са бројевима 0,</a:t>
            </a:r>
            <a:r>
              <a:rPr lang="sr-Latn-RS"/>
              <a:t> </a:t>
            </a:r>
            <a:r>
              <a:rPr lang="sr-Cyrl-BA"/>
              <a:t>2,</a:t>
            </a:r>
            <a:r>
              <a:rPr lang="sr-Latn-RS"/>
              <a:t> </a:t>
            </a:r>
            <a:r>
              <a:rPr lang="sr-Cyrl-BA"/>
              <a:t>4. Глумац 0 је омиљени глумац глумца 2, глумац 2 је омиљени</a:t>
            </a:r>
            <a:r>
              <a:rPr lang="sr-Latn-RS"/>
              <a:t> </a:t>
            </a:r>
            <a:r>
              <a:rPr lang="sr-Cyrl-BA"/>
              <a:t>глумац глумца 0, глумац 4 је сам себи омиљен.</a:t>
            </a:r>
            <a:endParaRPr lang="en-US"/>
          </a:p>
        </p:txBody>
      </p:sp>
      <p:sp>
        <p:nvSpPr>
          <p:cNvPr id="3" name="Rectangle 2">
            <a:extLst>
              <a:ext uri="{FF2B5EF4-FFF2-40B4-BE49-F238E27FC236}">
                <a16:creationId xmlns:a16="http://schemas.microsoft.com/office/drawing/2014/main" id="{3AC16B49-59DF-411C-8E14-DC35637E7D1F}"/>
              </a:ext>
            </a:extLst>
          </p:cNvPr>
          <p:cNvSpPr/>
          <p:nvPr/>
        </p:nvSpPr>
        <p:spPr>
          <a:xfrm>
            <a:off x="3642804" y="2993929"/>
            <a:ext cx="2286001" cy="2585323"/>
          </a:xfrm>
          <a:prstGeom prst="rect">
            <a:avLst/>
          </a:prstGeom>
        </p:spPr>
        <p:txBody>
          <a:bodyPr wrap="square">
            <a:spAutoFit/>
          </a:bodyPr>
          <a:lstStyle/>
          <a:p>
            <a:pPr lvl="0"/>
            <a:r>
              <a:rPr lang="sr-Latn-RS">
                <a:solidFill>
                  <a:prstClr val="black"/>
                </a:solidFill>
              </a:rPr>
              <a:t>n = </a:t>
            </a:r>
            <a:r>
              <a:rPr lang="sr-Cyrl-BA">
                <a:solidFill>
                  <a:prstClr val="black"/>
                </a:solidFill>
              </a:rPr>
              <a:t>7</a:t>
            </a:r>
          </a:p>
          <a:p>
            <a:pPr lvl="0"/>
            <a:r>
              <a:rPr lang="sr-Latn-RS">
                <a:solidFill>
                  <a:prstClr val="black"/>
                </a:solidFill>
              </a:rPr>
              <a:t>glumcu      je omiljeni</a:t>
            </a:r>
          </a:p>
          <a:p>
            <a:pPr lvl="0"/>
            <a:r>
              <a:rPr lang="sr-Latn-RS">
                <a:solidFill>
                  <a:prstClr val="black"/>
                </a:solidFill>
              </a:rPr>
              <a:t>0    	 </a:t>
            </a:r>
            <a:r>
              <a:rPr lang="sr-Cyrl-BA">
                <a:solidFill>
                  <a:prstClr val="black"/>
                </a:solidFill>
              </a:rPr>
              <a:t>2</a:t>
            </a:r>
            <a:r>
              <a:rPr lang="sr-Latn-RS">
                <a:solidFill>
                  <a:prstClr val="black"/>
                </a:solidFill>
              </a:rPr>
              <a:t> </a:t>
            </a:r>
          </a:p>
          <a:p>
            <a:pPr lvl="0"/>
            <a:r>
              <a:rPr lang="sr-Latn-RS">
                <a:solidFill>
                  <a:prstClr val="black"/>
                </a:solidFill>
              </a:rPr>
              <a:t>1   	 </a:t>
            </a:r>
            <a:r>
              <a:rPr lang="sr-Cyrl-BA">
                <a:solidFill>
                  <a:prstClr val="black"/>
                </a:solidFill>
              </a:rPr>
              <a:t>0</a:t>
            </a:r>
            <a:r>
              <a:rPr lang="sr-Latn-RS">
                <a:solidFill>
                  <a:prstClr val="black"/>
                </a:solidFill>
              </a:rPr>
              <a:t> </a:t>
            </a:r>
          </a:p>
          <a:p>
            <a:pPr lvl="0"/>
            <a:r>
              <a:rPr lang="sr-Latn-RS">
                <a:solidFill>
                  <a:prstClr val="black"/>
                </a:solidFill>
              </a:rPr>
              <a:t>2    	 </a:t>
            </a:r>
            <a:r>
              <a:rPr lang="sr-Cyrl-BA">
                <a:solidFill>
                  <a:prstClr val="black"/>
                </a:solidFill>
              </a:rPr>
              <a:t>0</a:t>
            </a:r>
            <a:r>
              <a:rPr lang="sr-Latn-RS">
                <a:solidFill>
                  <a:prstClr val="black"/>
                </a:solidFill>
              </a:rPr>
              <a:t> </a:t>
            </a:r>
          </a:p>
          <a:p>
            <a:pPr lvl="0"/>
            <a:r>
              <a:rPr lang="sr-Latn-RS">
                <a:solidFill>
                  <a:prstClr val="black"/>
                </a:solidFill>
              </a:rPr>
              <a:t>3   	 </a:t>
            </a:r>
            <a:r>
              <a:rPr lang="sr-Cyrl-BA">
                <a:solidFill>
                  <a:prstClr val="black"/>
                </a:solidFill>
              </a:rPr>
              <a:t>4</a:t>
            </a:r>
            <a:r>
              <a:rPr lang="sr-Latn-RS">
                <a:solidFill>
                  <a:prstClr val="black"/>
                </a:solidFill>
              </a:rPr>
              <a:t> </a:t>
            </a:r>
          </a:p>
          <a:p>
            <a:pPr lvl="0"/>
            <a:r>
              <a:rPr lang="sr-Latn-RS">
                <a:solidFill>
                  <a:prstClr val="black"/>
                </a:solidFill>
              </a:rPr>
              <a:t>4    	 </a:t>
            </a:r>
            <a:r>
              <a:rPr lang="sr-Cyrl-BA">
                <a:solidFill>
                  <a:prstClr val="black"/>
                </a:solidFill>
              </a:rPr>
              <a:t>4</a:t>
            </a:r>
            <a:r>
              <a:rPr lang="sr-Latn-RS">
                <a:solidFill>
                  <a:prstClr val="black"/>
                </a:solidFill>
              </a:rPr>
              <a:t> </a:t>
            </a:r>
          </a:p>
          <a:p>
            <a:pPr lvl="0"/>
            <a:r>
              <a:rPr lang="sr-Latn-RS">
                <a:solidFill>
                  <a:prstClr val="black"/>
                </a:solidFill>
              </a:rPr>
              <a:t>5    	 </a:t>
            </a:r>
            <a:r>
              <a:rPr lang="sr-Cyrl-BA">
                <a:solidFill>
                  <a:prstClr val="black"/>
                </a:solidFill>
              </a:rPr>
              <a:t>3</a:t>
            </a:r>
            <a:r>
              <a:rPr lang="sr-Latn-RS">
                <a:solidFill>
                  <a:prstClr val="black"/>
                </a:solidFill>
              </a:rPr>
              <a:t> </a:t>
            </a:r>
          </a:p>
          <a:p>
            <a:pPr lvl="0"/>
            <a:r>
              <a:rPr lang="sr-Latn-RS">
                <a:solidFill>
                  <a:prstClr val="black"/>
                </a:solidFill>
              </a:rPr>
              <a:t>6                </a:t>
            </a:r>
            <a:r>
              <a:rPr lang="sr-Cyrl-BA">
                <a:solidFill>
                  <a:prstClr val="black"/>
                </a:solidFill>
              </a:rPr>
              <a:t>5</a:t>
            </a:r>
          </a:p>
        </p:txBody>
      </p:sp>
      <p:sp>
        <p:nvSpPr>
          <p:cNvPr id="4" name="Rectangle 3">
            <a:extLst>
              <a:ext uri="{FF2B5EF4-FFF2-40B4-BE49-F238E27FC236}">
                <a16:creationId xmlns:a16="http://schemas.microsoft.com/office/drawing/2014/main" id="{570E273D-01F7-42EC-9FF6-A305B0AB64EC}"/>
              </a:ext>
            </a:extLst>
          </p:cNvPr>
          <p:cNvSpPr/>
          <p:nvPr/>
        </p:nvSpPr>
        <p:spPr>
          <a:xfrm>
            <a:off x="6263196" y="2993928"/>
            <a:ext cx="3191522" cy="2585323"/>
          </a:xfrm>
          <a:prstGeom prst="rect">
            <a:avLst/>
          </a:prstGeom>
        </p:spPr>
        <p:txBody>
          <a:bodyPr wrap="square">
            <a:spAutoFit/>
          </a:bodyPr>
          <a:lstStyle/>
          <a:p>
            <a:pPr lvl="0"/>
            <a:r>
              <a:rPr lang="sr-Latn-RS">
                <a:solidFill>
                  <a:prstClr val="black"/>
                </a:solidFill>
              </a:rPr>
              <a:t>n = </a:t>
            </a:r>
            <a:r>
              <a:rPr lang="sr-Cyrl-BA">
                <a:solidFill>
                  <a:prstClr val="black"/>
                </a:solidFill>
              </a:rPr>
              <a:t>7</a:t>
            </a:r>
          </a:p>
          <a:p>
            <a:pPr lvl="0"/>
            <a:r>
              <a:rPr lang="sr-Latn-RS">
                <a:solidFill>
                  <a:prstClr val="black"/>
                </a:solidFill>
              </a:rPr>
              <a:t>glumac     kome je omiljen</a:t>
            </a:r>
          </a:p>
          <a:p>
            <a:pPr lvl="0"/>
            <a:r>
              <a:rPr lang="sr-Latn-RS" b="1">
                <a:solidFill>
                  <a:prstClr val="black"/>
                </a:solidFill>
              </a:rPr>
              <a:t>0    	 1 </a:t>
            </a:r>
            <a:r>
              <a:rPr lang="sr-Cyrl-BA" b="1">
                <a:solidFill>
                  <a:prstClr val="black"/>
                </a:solidFill>
              </a:rPr>
              <a:t>2</a:t>
            </a:r>
            <a:r>
              <a:rPr lang="sr-Latn-RS">
                <a:solidFill>
                  <a:prstClr val="black"/>
                </a:solidFill>
              </a:rPr>
              <a:t> </a:t>
            </a:r>
          </a:p>
          <a:p>
            <a:pPr lvl="0"/>
            <a:r>
              <a:rPr lang="sr-Latn-RS">
                <a:solidFill>
                  <a:prstClr val="black"/>
                </a:solidFill>
              </a:rPr>
              <a:t>1   	 </a:t>
            </a:r>
            <a:r>
              <a:rPr lang="sr-Cyrl-BA">
                <a:solidFill>
                  <a:prstClr val="black"/>
                </a:solidFill>
              </a:rPr>
              <a:t>-</a:t>
            </a:r>
            <a:r>
              <a:rPr lang="sr-Latn-RS">
                <a:solidFill>
                  <a:prstClr val="black"/>
                </a:solidFill>
              </a:rPr>
              <a:t> </a:t>
            </a:r>
          </a:p>
          <a:p>
            <a:pPr lvl="0"/>
            <a:r>
              <a:rPr lang="sr-Latn-RS" b="1">
                <a:solidFill>
                  <a:prstClr val="black"/>
                </a:solidFill>
              </a:rPr>
              <a:t>2    	 </a:t>
            </a:r>
            <a:r>
              <a:rPr lang="sr-Cyrl-BA" b="1">
                <a:solidFill>
                  <a:prstClr val="black"/>
                </a:solidFill>
              </a:rPr>
              <a:t>0</a:t>
            </a:r>
            <a:r>
              <a:rPr lang="sr-Latn-RS">
                <a:solidFill>
                  <a:prstClr val="black"/>
                </a:solidFill>
              </a:rPr>
              <a:t> </a:t>
            </a:r>
          </a:p>
          <a:p>
            <a:pPr lvl="0"/>
            <a:r>
              <a:rPr lang="sr-Latn-RS">
                <a:solidFill>
                  <a:prstClr val="black"/>
                </a:solidFill>
              </a:rPr>
              <a:t>3   	 5 </a:t>
            </a:r>
          </a:p>
          <a:p>
            <a:pPr lvl="0"/>
            <a:r>
              <a:rPr lang="sr-Latn-RS" b="1">
                <a:solidFill>
                  <a:prstClr val="black"/>
                </a:solidFill>
              </a:rPr>
              <a:t>4    	 3 </a:t>
            </a:r>
            <a:r>
              <a:rPr lang="sr-Cyrl-BA" b="1">
                <a:solidFill>
                  <a:prstClr val="black"/>
                </a:solidFill>
              </a:rPr>
              <a:t>4</a:t>
            </a:r>
            <a:r>
              <a:rPr lang="sr-Latn-RS">
                <a:solidFill>
                  <a:prstClr val="black"/>
                </a:solidFill>
              </a:rPr>
              <a:t> </a:t>
            </a:r>
          </a:p>
          <a:p>
            <a:pPr lvl="0"/>
            <a:r>
              <a:rPr lang="sr-Latn-RS">
                <a:solidFill>
                  <a:prstClr val="black"/>
                </a:solidFill>
              </a:rPr>
              <a:t>5    	 6 </a:t>
            </a:r>
          </a:p>
          <a:p>
            <a:pPr lvl="0"/>
            <a:r>
              <a:rPr lang="sr-Latn-RS">
                <a:solidFill>
                  <a:prstClr val="black"/>
                </a:solidFill>
              </a:rPr>
              <a:t>6                -</a:t>
            </a:r>
            <a:endParaRPr lang="sr-Cyrl-BA">
              <a:solidFill>
                <a:prstClr val="black"/>
              </a:solidFill>
            </a:endParaRPr>
          </a:p>
        </p:txBody>
      </p:sp>
    </p:spTree>
    <p:extLst>
      <p:ext uri="{BB962C8B-B14F-4D97-AF65-F5344CB8AC3E}">
        <p14:creationId xmlns:p14="http://schemas.microsoft.com/office/powerpoint/2010/main" val="2189856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C90FC6-91E5-4DAF-80C6-CE99C9ABCB3F}"/>
              </a:ext>
            </a:extLst>
          </p:cNvPr>
          <p:cNvSpPr/>
          <p:nvPr/>
        </p:nvSpPr>
        <p:spPr>
          <a:xfrm>
            <a:off x="0" y="1982450"/>
            <a:ext cx="12192000" cy="3447098"/>
          </a:xfrm>
          <a:prstGeom prst="rect">
            <a:avLst/>
          </a:prstGeom>
        </p:spPr>
        <p:txBody>
          <a:bodyPr wrap="square">
            <a:spAutoFit/>
          </a:bodyPr>
          <a:lstStyle/>
          <a:p>
            <a:r>
              <a:rPr lang="en-US" sz="2800" b="1" i="0" u="none" strike="noStrike" baseline="0">
                <a:latin typeface="Book Antiqua" panose="02040602050305030304" pitchFamily="18" charset="0"/>
              </a:rPr>
              <a:t>Parovi, torke, slogovi</a:t>
            </a:r>
          </a:p>
          <a:p>
            <a:endParaRPr lang="en-US" sz="2800" b="1" i="0" u="none" strike="noStrike" baseline="0">
              <a:latin typeface="Book Antiqua" panose="02040602050305030304" pitchFamily="18" charset="0"/>
            </a:endParaRPr>
          </a:p>
          <a:p>
            <a:r>
              <a:rPr lang="pl-PL">
                <a:latin typeface="Book Antiqua" panose="02040602050305030304" pitchFamily="18" charset="0"/>
              </a:rPr>
              <a:t>Najjednostavnije kolekcije podataka, sadrže samo mali broj (2, 3, 4, . . . ) podataka, </a:t>
            </a:r>
            <a:r>
              <a:rPr lang="en-US">
                <a:latin typeface="Book Antiqua" panose="02040602050305030304" pitchFamily="18" charset="0"/>
              </a:rPr>
              <a:t>koji mogu </a:t>
            </a:r>
            <a:r>
              <a:rPr lang="sr-Latn-RS">
                <a:latin typeface="Book Antiqua" panose="02040602050305030304" pitchFamily="18" charset="0"/>
              </a:rPr>
              <a:t>da budu</a:t>
            </a:r>
            <a:r>
              <a:rPr lang="en-US">
                <a:latin typeface="Book Antiqua" panose="02040602050305030304" pitchFamily="18" charset="0"/>
              </a:rPr>
              <a:t> i razli</a:t>
            </a:r>
            <a:r>
              <a:rPr lang="sr-Latn-RS">
                <a:latin typeface="Book Antiqua" panose="02040602050305030304" pitchFamily="18" charset="0"/>
              </a:rPr>
              <a:t>č</a:t>
            </a:r>
            <a:r>
              <a:rPr lang="en-US">
                <a:latin typeface="Book Antiqua" panose="02040602050305030304" pitchFamily="18" charset="0"/>
              </a:rPr>
              <a:t>itih tipova. U savremenim programskim jezicima postoje</a:t>
            </a:r>
            <a:r>
              <a:rPr lang="sr-Latn-RS">
                <a:latin typeface="Book Antiqua" panose="02040602050305030304" pitchFamily="18" charset="0"/>
              </a:rPr>
              <a:t> </a:t>
            </a:r>
            <a:r>
              <a:rPr lang="en-US">
                <a:latin typeface="Book Antiqua" panose="02040602050305030304" pitchFamily="18" charset="0"/>
              </a:rPr>
              <a:t>dva na</a:t>
            </a:r>
            <a:r>
              <a:rPr lang="sr-Latn-RS">
                <a:latin typeface="Book Antiqua" panose="02040602050305030304" pitchFamily="18" charset="0"/>
              </a:rPr>
              <a:t>č</a:t>
            </a:r>
            <a:r>
              <a:rPr lang="en-US">
                <a:latin typeface="Book Antiqua" panose="02040602050305030304" pitchFamily="18" charset="0"/>
              </a:rPr>
              <a:t>ina da se podaci upakuju. </a:t>
            </a:r>
            <a:endParaRPr lang="sr-Latn-RS">
              <a:latin typeface="Book Antiqua" panose="02040602050305030304" pitchFamily="18" charset="0"/>
            </a:endParaRPr>
          </a:p>
          <a:p>
            <a:endParaRPr lang="sr-Latn-RS">
              <a:latin typeface="Book Antiqua" panose="02040602050305030304" pitchFamily="18" charset="0"/>
            </a:endParaRPr>
          </a:p>
          <a:p>
            <a:r>
              <a:rPr lang="sr-Latn-RS">
                <a:latin typeface="Book Antiqua" panose="02040602050305030304" pitchFamily="18" charset="0"/>
              </a:rPr>
              <a:t>U</a:t>
            </a:r>
            <a:r>
              <a:rPr lang="en-US">
                <a:latin typeface="Book Antiqua" panose="02040602050305030304" pitchFamily="18" charset="0"/>
              </a:rPr>
              <a:t>re</a:t>
            </a:r>
            <a:r>
              <a:rPr lang="sr-Latn-RS">
                <a:latin typeface="Book Antiqua" panose="02040602050305030304" pitchFamily="18" charset="0"/>
              </a:rPr>
              <a:t>đ</a:t>
            </a:r>
            <a:r>
              <a:rPr lang="en-US">
                <a:latin typeface="Book Antiqua" panose="02040602050305030304" pitchFamily="18" charset="0"/>
              </a:rPr>
              <a:t>eni parovi (engl.</a:t>
            </a:r>
            <a:r>
              <a:rPr lang="sr-Latn-RS">
                <a:latin typeface="Book Antiqua" panose="02040602050305030304" pitchFamily="18" charset="0"/>
              </a:rPr>
              <a:t> </a:t>
            </a:r>
            <a:r>
              <a:rPr lang="nb-NO">
                <a:latin typeface="Book Antiqua" panose="02040602050305030304" pitchFamily="18" charset="0"/>
              </a:rPr>
              <a:t>pair) tj. ure</a:t>
            </a:r>
            <a:r>
              <a:rPr lang="sr-Latn-RS">
                <a:latin typeface="Book Antiqua" panose="02040602050305030304" pitchFamily="18" charset="0"/>
              </a:rPr>
              <a:t>đ</a:t>
            </a:r>
            <a:r>
              <a:rPr lang="nb-NO">
                <a:latin typeface="Book Antiqua" panose="02040602050305030304" pitchFamily="18" charset="0"/>
              </a:rPr>
              <a:t>ene torke (engl. tuple) gde se svakom pojedina</a:t>
            </a:r>
            <a:r>
              <a:rPr lang="sr-Latn-RS">
                <a:latin typeface="Book Antiqua" panose="02040602050305030304" pitchFamily="18" charset="0"/>
              </a:rPr>
              <a:t>č</a:t>
            </a:r>
            <a:r>
              <a:rPr lang="nb-NO">
                <a:latin typeface="Book Antiqua" panose="02040602050305030304" pitchFamily="18" charset="0"/>
              </a:rPr>
              <a:t>nom podatku</a:t>
            </a:r>
            <a:r>
              <a:rPr lang="sr-Latn-RS">
                <a:latin typeface="Book Antiqua" panose="02040602050305030304" pitchFamily="18" charset="0"/>
              </a:rPr>
              <a:t> </a:t>
            </a:r>
            <a:r>
              <a:rPr lang="en-US">
                <a:latin typeface="Book Antiqua" panose="02040602050305030304" pitchFamily="18" charset="0"/>
              </a:rPr>
              <a:t>pristupa na osnovu pozicije. </a:t>
            </a:r>
            <a:endParaRPr lang="sr-Latn-RS">
              <a:latin typeface="Book Antiqua" panose="02040602050305030304" pitchFamily="18" charset="0"/>
            </a:endParaRPr>
          </a:p>
          <a:p>
            <a:endParaRPr lang="sr-Latn-RS">
              <a:latin typeface="Book Antiqua" panose="02040602050305030304" pitchFamily="18" charset="0"/>
            </a:endParaRPr>
          </a:p>
          <a:p>
            <a:r>
              <a:rPr lang="sr-Latn-RS">
                <a:latin typeface="Book Antiqua" panose="02040602050305030304" pitchFamily="18" charset="0"/>
              </a:rPr>
              <a:t>S</a:t>
            </a:r>
            <a:r>
              <a:rPr lang="en-US">
                <a:latin typeface="Book Antiqua" panose="02040602050305030304" pitchFamily="18" charset="0"/>
              </a:rPr>
              <a:t>logovi tj. strukture (record, struct)</a:t>
            </a:r>
            <a:r>
              <a:rPr lang="sr-Latn-RS">
                <a:latin typeface="Book Antiqua" panose="02040602050305030304" pitchFamily="18" charset="0"/>
              </a:rPr>
              <a:t> </a:t>
            </a:r>
            <a:r>
              <a:rPr lang="pl-PL">
                <a:latin typeface="Book Antiqua" panose="02040602050305030304" pitchFamily="18" charset="0"/>
              </a:rPr>
              <a:t>gde se svakom pojedinačnom podatku pristupa na osnovu naziva. Prilikom </a:t>
            </a:r>
            <a:r>
              <a:rPr lang="en-US">
                <a:latin typeface="Book Antiqua" panose="02040602050305030304" pitchFamily="18" charset="0"/>
              </a:rPr>
              <a:t>koriš</a:t>
            </a:r>
            <a:r>
              <a:rPr lang="sr-Latn-RS">
                <a:latin typeface="Book Antiqua" panose="02040602050305030304" pitchFamily="18" charset="0"/>
              </a:rPr>
              <a:t>ć</a:t>
            </a:r>
            <a:r>
              <a:rPr lang="en-US">
                <a:latin typeface="Book Antiqua" panose="02040602050305030304" pitchFamily="18" charset="0"/>
              </a:rPr>
              <a:t>enja slogova </a:t>
            </a:r>
            <a:r>
              <a:rPr lang="sr-Latn-RS">
                <a:latin typeface="Book Antiqua" panose="02040602050305030304" pitchFamily="18" charset="0"/>
              </a:rPr>
              <a:t>treba</a:t>
            </a:r>
            <a:r>
              <a:rPr lang="en-US">
                <a:latin typeface="Book Antiqua" panose="02040602050305030304" pitchFamily="18" charset="0"/>
              </a:rPr>
              <a:t> eksplicitno definisati novi tip podataka, njihovo</a:t>
            </a:r>
            <a:r>
              <a:rPr lang="sr-Latn-RS">
                <a:latin typeface="Book Antiqua" panose="02040602050305030304" pitchFamily="18" charset="0"/>
              </a:rPr>
              <a:t> </a:t>
            </a:r>
            <a:r>
              <a:rPr lang="en-US">
                <a:latin typeface="Book Antiqua" panose="02040602050305030304" pitchFamily="18" charset="0"/>
              </a:rPr>
              <a:t>koriš</a:t>
            </a:r>
            <a:r>
              <a:rPr lang="sr-Latn-RS">
                <a:latin typeface="Book Antiqua" panose="02040602050305030304" pitchFamily="18" charset="0"/>
              </a:rPr>
              <a:t>ć</a:t>
            </a:r>
            <a:r>
              <a:rPr lang="en-US">
                <a:latin typeface="Book Antiqua" panose="02040602050305030304" pitchFamily="18" charset="0"/>
              </a:rPr>
              <a:t>enje zahteva malo više programiranja, nego koriš</a:t>
            </a:r>
            <a:r>
              <a:rPr lang="sr-Latn-RS">
                <a:latin typeface="Book Antiqua" panose="02040602050305030304" pitchFamily="18" charset="0"/>
              </a:rPr>
              <a:t>ć</a:t>
            </a:r>
            <a:r>
              <a:rPr lang="en-US">
                <a:latin typeface="Book Antiqua" panose="02040602050305030304" pitchFamily="18" charset="0"/>
              </a:rPr>
              <a:t>enje parova i torki</a:t>
            </a:r>
            <a:r>
              <a:rPr lang="sr-Latn-RS">
                <a:latin typeface="Book Antiqua" panose="02040602050305030304" pitchFamily="18" charset="0"/>
              </a:rPr>
              <a:t>.</a:t>
            </a:r>
            <a:endParaRPr lang="en-US">
              <a:latin typeface="Book Antiqua" panose="02040602050305030304" pitchFamily="18" charset="0"/>
            </a:endParaRPr>
          </a:p>
        </p:txBody>
      </p:sp>
    </p:spTree>
    <p:extLst>
      <p:ext uri="{BB962C8B-B14F-4D97-AF65-F5344CB8AC3E}">
        <p14:creationId xmlns:p14="http://schemas.microsoft.com/office/powerpoint/2010/main" val="42840036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F1F84E-74D9-4FE5-B890-D9D38396602D}"/>
              </a:ext>
            </a:extLst>
          </p:cNvPr>
          <p:cNvSpPr/>
          <p:nvPr/>
        </p:nvSpPr>
        <p:spPr>
          <a:xfrm>
            <a:off x="0" y="1443841"/>
            <a:ext cx="12192000" cy="2585323"/>
          </a:xfrm>
          <a:prstGeom prst="rect">
            <a:avLst/>
          </a:prstGeom>
        </p:spPr>
        <p:txBody>
          <a:bodyPr wrap="square">
            <a:spAutoFit/>
          </a:bodyPr>
          <a:lstStyle/>
          <a:p>
            <a:r>
              <a:rPr lang="sr-Cyrl-BA">
                <a:solidFill>
                  <a:srgbClr val="373737"/>
                </a:solidFill>
                <a:latin typeface="-apple-system"/>
              </a:rPr>
              <a:t>Гласови глумаца одређују функцију </a:t>
            </a:r>
            <a:r>
              <a:rPr lang="en-US">
                <a:solidFill>
                  <a:srgbClr val="373737"/>
                </a:solidFill>
                <a:latin typeface="MJXc-TeX-math-I"/>
              </a:rPr>
              <a:t>f</a:t>
            </a:r>
            <a:r>
              <a:rPr lang="en-US">
                <a:solidFill>
                  <a:srgbClr val="373737"/>
                </a:solidFill>
                <a:latin typeface="-apple-system"/>
              </a:rPr>
              <a:t> </a:t>
            </a:r>
            <a:r>
              <a:rPr lang="sr-Cyrl-BA">
                <a:solidFill>
                  <a:srgbClr val="373737"/>
                </a:solidFill>
                <a:latin typeface="-apple-system"/>
              </a:rPr>
              <a:t>дефинисану на скупу </a:t>
            </a:r>
            <a:r>
              <a:rPr lang="sr-Cyrl-BA">
                <a:solidFill>
                  <a:srgbClr val="373737"/>
                </a:solidFill>
                <a:latin typeface="MJXc-TeX-main-R"/>
              </a:rPr>
              <a:t>{0,</a:t>
            </a:r>
            <a:r>
              <a:rPr lang="sr-Latn-RS">
                <a:solidFill>
                  <a:srgbClr val="373737"/>
                </a:solidFill>
                <a:latin typeface="MJXc-TeX-main-R"/>
              </a:rPr>
              <a:t> </a:t>
            </a:r>
            <a:r>
              <a:rPr lang="sr-Cyrl-BA">
                <a:solidFill>
                  <a:srgbClr val="373737"/>
                </a:solidFill>
                <a:latin typeface="MJXc-TeX-main-R"/>
              </a:rPr>
              <a:t>1,</a:t>
            </a:r>
            <a:r>
              <a:rPr lang="sr-Latn-RS">
                <a:solidFill>
                  <a:srgbClr val="373737"/>
                </a:solidFill>
                <a:latin typeface="MJXc-TeX-main-R"/>
              </a:rPr>
              <a:t> </a:t>
            </a:r>
            <a:r>
              <a:rPr lang="sr-Cyrl-BA">
                <a:solidFill>
                  <a:srgbClr val="373737"/>
                </a:solidFill>
                <a:latin typeface="MJXc-TeX-main-R"/>
              </a:rPr>
              <a:t>…,</a:t>
            </a:r>
            <a:r>
              <a:rPr lang="sr-Latn-RS">
                <a:solidFill>
                  <a:srgbClr val="373737"/>
                </a:solidFill>
                <a:latin typeface="MJXc-TeX-main-R"/>
              </a:rPr>
              <a:t> </a:t>
            </a:r>
            <a:r>
              <a:rPr lang="en-US">
                <a:solidFill>
                  <a:srgbClr val="373737"/>
                </a:solidFill>
                <a:latin typeface="MJXc-TeX-math-I"/>
              </a:rPr>
              <a:t>n</a:t>
            </a:r>
            <a:r>
              <a:rPr lang="en-US">
                <a:solidFill>
                  <a:srgbClr val="373737"/>
                </a:solidFill>
                <a:latin typeface="MJXc-TeX-main-R"/>
              </a:rPr>
              <a:t>−1}</a:t>
            </a:r>
            <a:r>
              <a:rPr lang="en-US">
                <a:solidFill>
                  <a:srgbClr val="373737"/>
                </a:solidFill>
                <a:latin typeface="-apple-system"/>
              </a:rPr>
              <a:t>. </a:t>
            </a:r>
            <a:endParaRPr lang="sr-Latn-RS">
              <a:solidFill>
                <a:srgbClr val="373737"/>
              </a:solidFill>
              <a:latin typeface="-apple-system"/>
            </a:endParaRPr>
          </a:p>
          <a:p>
            <a:r>
              <a:rPr lang="sr-Cyrl-BA">
                <a:solidFill>
                  <a:srgbClr val="373737"/>
                </a:solidFill>
                <a:latin typeface="-apple-system"/>
              </a:rPr>
              <a:t>Нека је скуп </a:t>
            </a:r>
            <a:r>
              <a:rPr lang="en-US">
                <a:solidFill>
                  <a:srgbClr val="373737"/>
                </a:solidFill>
                <a:latin typeface="MJXc-TeX-math-I"/>
              </a:rPr>
              <a:t>S</a:t>
            </a:r>
            <a:r>
              <a:rPr lang="en-US">
                <a:solidFill>
                  <a:srgbClr val="373737"/>
                </a:solidFill>
                <a:latin typeface="-apple-system"/>
              </a:rPr>
              <a:t> </a:t>
            </a:r>
            <a:r>
              <a:rPr lang="sr-Cyrl-BA">
                <a:solidFill>
                  <a:srgbClr val="373737"/>
                </a:solidFill>
                <a:latin typeface="-apple-system"/>
              </a:rPr>
              <a:t>скуп глумаца који су позвани на вечеру. </a:t>
            </a:r>
            <a:endParaRPr lang="sr-Latn-RS">
              <a:solidFill>
                <a:srgbClr val="373737"/>
              </a:solidFill>
              <a:latin typeface="-apple-system"/>
            </a:endParaRPr>
          </a:p>
          <a:p>
            <a:r>
              <a:rPr lang="sr-Cyrl-BA">
                <a:solidFill>
                  <a:srgbClr val="373737"/>
                </a:solidFill>
                <a:latin typeface="-apple-system"/>
              </a:rPr>
              <a:t>Да би сваки глумац био омиљен глумац неком другом глумцу из скупа </a:t>
            </a:r>
            <a:r>
              <a:rPr lang="en-US">
                <a:solidFill>
                  <a:srgbClr val="373737"/>
                </a:solidFill>
                <a:latin typeface="MJXc-TeX-math-I"/>
              </a:rPr>
              <a:t>S</a:t>
            </a:r>
            <a:r>
              <a:rPr lang="en-US">
                <a:solidFill>
                  <a:srgbClr val="373737"/>
                </a:solidFill>
                <a:latin typeface="-apple-system"/>
              </a:rPr>
              <a:t>, </a:t>
            </a:r>
            <a:r>
              <a:rPr lang="sr-Cyrl-BA">
                <a:solidFill>
                  <a:srgbClr val="373737"/>
                </a:solidFill>
                <a:latin typeface="-apple-system"/>
              </a:rPr>
              <a:t>потребно је да пресликавање </a:t>
            </a:r>
            <a:r>
              <a:rPr lang="en-US">
                <a:solidFill>
                  <a:srgbClr val="373737"/>
                </a:solidFill>
                <a:latin typeface="MJXc-TeX-math-I"/>
              </a:rPr>
              <a:t>f</a:t>
            </a:r>
            <a:r>
              <a:rPr lang="en-US">
                <a:solidFill>
                  <a:srgbClr val="373737"/>
                </a:solidFill>
                <a:latin typeface="-apple-system"/>
              </a:rPr>
              <a:t> </a:t>
            </a:r>
            <a:r>
              <a:rPr lang="sr-Cyrl-BA">
                <a:solidFill>
                  <a:srgbClr val="373737"/>
                </a:solidFill>
                <a:latin typeface="-apple-system"/>
              </a:rPr>
              <a:t>на </a:t>
            </a:r>
            <a:r>
              <a:rPr lang="en-US">
                <a:solidFill>
                  <a:srgbClr val="373737"/>
                </a:solidFill>
                <a:latin typeface="MJXc-TeX-math-I"/>
              </a:rPr>
              <a:t>S</a:t>
            </a:r>
            <a:r>
              <a:rPr lang="en-US">
                <a:solidFill>
                  <a:srgbClr val="373737"/>
                </a:solidFill>
                <a:latin typeface="-apple-system"/>
              </a:rPr>
              <a:t> </a:t>
            </a:r>
            <a:r>
              <a:rPr lang="sr-Cyrl-BA">
                <a:solidFill>
                  <a:srgbClr val="373737"/>
                </a:solidFill>
                <a:latin typeface="-apple-system"/>
              </a:rPr>
              <a:t>буде </a:t>
            </a:r>
            <a:r>
              <a:rPr lang="sr-Cyrl-BA" b="1">
                <a:solidFill>
                  <a:srgbClr val="373737"/>
                </a:solidFill>
                <a:latin typeface="-apple-system"/>
              </a:rPr>
              <a:t>на</a:t>
            </a:r>
            <a:r>
              <a:rPr lang="sr-Cyrl-BA">
                <a:solidFill>
                  <a:srgbClr val="373737"/>
                </a:solidFill>
                <a:latin typeface="-apple-system"/>
              </a:rPr>
              <a:t> (за сваку слику постоји оригинал који се слика у ту слику). </a:t>
            </a:r>
            <a:endParaRPr lang="sr-Latn-RS">
              <a:solidFill>
                <a:srgbClr val="373737"/>
              </a:solidFill>
              <a:latin typeface="-apple-system"/>
            </a:endParaRPr>
          </a:p>
          <a:p>
            <a:r>
              <a:rPr lang="sr-Cyrl-BA">
                <a:solidFill>
                  <a:srgbClr val="373737"/>
                </a:solidFill>
                <a:latin typeface="-apple-system"/>
              </a:rPr>
              <a:t>Пошто је скуп </a:t>
            </a:r>
            <a:r>
              <a:rPr lang="en-US">
                <a:solidFill>
                  <a:srgbClr val="373737"/>
                </a:solidFill>
                <a:latin typeface="MJXc-TeX-math-I"/>
              </a:rPr>
              <a:t>S</a:t>
            </a:r>
            <a:r>
              <a:rPr lang="en-US">
                <a:solidFill>
                  <a:srgbClr val="373737"/>
                </a:solidFill>
                <a:latin typeface="-apple-system"/>
              </a:rPr>
              <a:t> </a:t>
            </a:r>
            <a:r>
              <a:rPr lang="sr-Cyrl-BA">
                <a:solidFill>
                  <a:srgbClr val="373737"/>
                </a:solidFill>
                <a:latin typeface="-apple-system"/>
              </a:rPr>
              <a:t>коначан, на основу Дирихлеовог принципа, она ће уједно бити и “1-1” (за сваку слику ће постојати тачно један оригинал који се у њу слика). </a:t>
            </a:r>
            <a:endParaRPr lang="sr-Latn-RS">
              <a:solidFill>
                <a:srgbClr val="373737"/>
              </a:solidFill>
              <a:latin typeface="-apple-system"/>
            </a:endParaRPr>
          </a:p>
          <a:p>
            <a:r>
              <a:rPr lang="sr-Cyrl-BA">
                <a:solidFill>
                  <a:srgbClr val="373737"/>
                </a:solidFill>
                <a:latin typeface="-apple-system"/>
              </a:rPr>
              <a:t>Заиста, ако би неки глумац на вечери био омиљен за два различита глумца, неком глумцу на вечери би недостајао глумац коме би он био омиљен. </a:t>
            </a:r>
            <a:endParaRPr lang="sr-Latn-RS">
              <a:solidFill>
                <a:srgbClr val="373737"/>
              </a:solidFill>
              <a:latin typeface="-apple-system"/>
            </a:endParaRPr>
          </a:p>
          <a:p>
            <a:r>
              <a:rPr lang="sr-Cyrl-BA">
                <a:solidFill>
                  <a:srgbClr val="373737"/>
                </a:solidFill>
                <a:latin typeface="-apple-system"/>
              </a:rPr>
              <a:t>Функија која је истовремено “на” и “1-1” зове се бијекција.</a:t>
            </a:r>
          </a:p>
        </p:txBody>
      </p:sp>
    </p:spTree>
    <p:extLst>
      <p:ext uri="{BB962C8B-B14F-4D97-AF65-F5344CB8AC3E}">
        <p14:creationId xmlns:p14="http://schemas.microsoft.com/office/powerpoint/2010/main" val="42016963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3C5ED2-5DE4-49B4-ADE4-A1CA39FC3A49}"/>
              </a:ext>
            </a:extLst>
          </p:cNvPr>
          <p:cNvSpPr/>
          <p:nvPr/>
        </p:nvSpPr>
        <p:spPr>
          <a:xfrm>
            <a:off x="0" y="0"/>
            <a:ext cx="12192000" cy="6001643"/>
          </a:xfrm>
          <a:prstGeom prst="rect">
            <a:avLst/>
          </a:prstGeom>
        </p:spPr>
        <p:txBody>
          <a:bodyPr wrap="square">
            <a:spAutoFit/>
          </a:bodyPr>
          <a:lstStyle/>
          <a:p>
            <a:r>
              <a:rPr lang="ru-RU" sz="1600" b="1">
                <a:solidFill>
                  <a:srgbClr val="373737"/>
                </a:solidFill>
                <a:latin typeface="-apple-system"/>
              </a:rPr>
              <a:t>Провера свих подскупова</a:t>
            </a:r>
          </a:p>
          <a:p>
            <a:r>
              <a:rPr lang="ru-RU" sz="1600">
                <a:solidFill>
                  <a:srgbClr val="373737"/>
                </a:solidFill>
                <a:latin typeface="-apple-system"/>
              </a:rPr>
              <a:t>Директан, али неефикасан начин је да се наброје сви могући подскупови и да се за сваки од њих провери да ли је рестрикција </a:t>
            </a:r>
            <a:r>
              <a:rPr lang="ru-RU" sz="1600">
                <a:solidFill>
                  <a:srgbClr val="373737"/>
                </a:solidFill>
                <a:latin typeface="MJXc-TeX-math-I"/>
              </a:rPr>
              <a:t>f</a:t>
            </a:r>
            <a:r>
              <a:rPr lang="ru-RU" sz="1600">
                <a:solidFill>
                  <a:srgbClr val="373737"/>
                </a:solidFill>
                <a:latin typeface="-apple-system"/>
              </a:rPr>
              <a:t> на тај подскуп бијекција. Генерисање свих подскупова можемо урадити на начин који је описан у задатку </a:t>
            </a:r>
            <a:r>
              <a:rPr lang="ru-RU" sz="1600">
                <a:solidFill>
                  <a:srgbClr val="18BC9C"/>
                </a:solidFill>
                <a:latin typeface="-apple-system"/>
                <a:hlinkClick r:id="rId2">
                  <a:extLst>
                    <a:ext uri="{A12FA001-AC4F-418D-AE19-62706E023703}">
                      <ahyp:hlinkClr xmlns:ahyp="http://schemas.microsoft.com/office/drawing/2018/hyperlinkcolor" val="tx"/>
                    </a:ext>
                  </a:extLst>
                </a:hlinkClick>
              </a:rPr>
              <a:t>Сви подскупови</a:t>
            </a:r>
            <a:r>
              <a:rPr lang="ru-RU" sz="1600">
                <a:solidFill>
                  <a:srgbClr val="373737"/>
                </a:solidFill>
                <a:latin typeface="-apple-system"/>
              </a:rPr>
              <a:t>, а проверу да ли је </a:t>
            </a:r>
            <a:r>
              <a:rPr lang="ru-RU" sz="1600">
                <a:solidFill>
                  <a:srgbClr val="373737"/>
                </a:solidFill>
                <a:latin typeface="MJXc-TeX-math-I"/>
              </a:rPr>
              <a:t>f</a:t>
            </a:r>
            <a:r>
              <a:rPr lang="ru-RU" sz="1600">
                <a:solidFill>
                  <a:srgbClr val="373737"/>
                </a:solidFill>
                <a:latin typeface="-apple-system"/>
              </a:rPr>
              <a:t> бијекција можемо урадити пребројавањем оригинала који се сликају у сваку од слика - ако је функција бијекција тада се у сваку слику слика тачно један оригинал. </a:t>
            </a:r>
          </a:p>
          <a:p>
            <a:r>
              <a:rPr lang="ru-RU" sz="1600">
                <a:solidFill>
                  <a:srgbClr val="373737"/>
                </a:solidFill>
                <a:latin typeface="-apple-system"/>
              </a:rPr>
              <a:t>Пребројавање можемо урадити коришћењем асоцијативног низа и то или низа бројача или, још боље, низа индикатора (истинитосних вредности) које указују на то да ли је за дату слику већ пронађен оригинал. Рекурзивној функцији за генерисање подксупова прослеђујемо текући елемент </a:t>
            </a:r>
            <a:r>
              <a:rPr lang="ru-RU" sz="1600" b="1">
                <a:solidFill>
                  <a:srgbClr val="373737"/>
                </a:solidFill>
                <a:latin typeface="MJXc-TeX-math-I"/>
              </a:rPr>
              <a:t>i</a:t>
            </a:r>
            <a:r>
              <a:rPr lang="ru-RU" sz="1600">
                <a:solidFill>
                  <a:srgbClr val="373737"/>
                </a:solidFill>
                <a:latin typeface="-apple-system"/>
              </a:rPr>
              <a:t>, скуп оригинала мањих од </a:t>
            </a:r>
            <a:r>
              <a:rPr lang="ru-RU" sz="1600" b="1">
                <a:solidFill>
                  <a:srgbClr val="373737"/>
                </a:solidFill>
                <a:latin typeface="MJXc-TeX-math-I"/>
              </a:rPr>
              <a:t>i</a:t>
            </a:r>
            <a:r>
              <a:rPr lang="ru-RU" sz="1600">
                <a:solidFill>
                  <a:srgbClr val="373737"/>
                </a:solidFill>
                <a:latin typeface="-apple-system"/>
              </a:rPr>
              <a:t> који су укључени у подскуп који се гради и скуп њихових слика (оба скупа можемо представити низом битова). Елементи мањи од </a:t>
            </a:r>
            <a:r>
              <a:rPr lang="ru-RU" sz="1600">
                <a:solidFill>
                  <a:srgbClr val="373737"/>
                </a:solidFill>
                <a:latin typeface="MJXc-TeX-math-I"/>
              </a:rPr>
              <a:t>i</a:t>
            </a:r>
            <a:r>
              <a:rPr lang="ru-RU" sz="1600">
                <a:solidFill>
                  <a:srgbClr val="373737"/>
                </a:solidFill>
                <a:latin typeface="-apple-system"/>
              </a:rPr>
              <a:t> који нису у скупу оригинала изостављени су из подскупа који се гради, док је статус елемената већих или једнаких од </a:t>
            </a:r>
            <a:r>
              <a:rPr lang="ru-RU" sz="1600">
                <a:solidFill>
                  <a:srgbClr val="373737"/>
                </a:solidFill>
                <a:latin typeface="MJXc-TeX-math-I"/>
              </a:rPr>
              <a:t>i</a:t>
            </a:r>
            <a:r>
              <a:rPr lang="ru-RU" sz="1600">
                <a:solidFill>
                  <a:srgbClr val="373737"/>
                </a:solidFill>
                <a:latin typeface="-apple-system"/>
              </a:rPr>
              <a:t> непознат (они потенцијално могу бити и укључени и искључени из скупа оригинала). Инваријанта која се одржава је да се никоја два оригинала не сликају ни у једну слику, да скуп слика тачно представља слике свих оригинала, као и да су све слике досадашњих оригинала које су мање од </a:t>
            </a:r>
            <a:r>
              <a:rPr lang="ru-RU" sz="1600">
                <a:solidFill>
                  <a:srgbClr val="373737"/>
                </a:solidFill>
                <a:latin typeface="MJXc-TeX-math-I"/>
              </a:rPr>
              <a:t>i</a:t>
            </a:r>
            <a:r>
              <a:rPr lang="ru-RU" sz="1600">
                <a:solidFill>
                  <a:srgbClr val="373737"/>
                </a:solidFill>
                <a:latin typeface="-apple-system"/>
              </a:rPr>
              <a:t> укључене у скуп оригинала (оне слике које су веће или једнаке </a:t>
            </a:r>
            <a:r>
              <a:rPr lang="ru-RU" sz="1600">
                <a:solidFill>
                  <a:srgbClr val="373737"/>
                </a:solidFill>
                <a:latin typeface="MJXc-TeX-math-I"/>
              </a:rPr>
              <a:t>i</a:t>
            </a:r>
            <a:r>
              <a:rPr lang="ru-RU" sz="1600">
                <a:solidFill>
                  <a:srgbClr val="373737"/>
                </a:solidFill>
                <a:latin typeface="-apple-system"/>
              </a:rPr>
              <a:t> биће укључене накнадно, ако то не нарушава инјективност).</a:t>
            </a:r>
          </a:p>
          <a:p>
            <a:r>
              <a:rPr lang="ru-RU" sz="1600">
                <a:solidFill>
                  <a:srgbClr val="373737"/>
                </a:solidFill>
                <a:latin typeface="-apple-system"/>
              </a:rPr>
              <a:t>Излаз из рекурзије је случај </a:t>
            </a:r>
            <a:r>
              <a:rPr lang="ru-RU" sz="1600">
                <a:solidFill>
                  <a:srgbClr val="373737"/>
                </a:solidFill>
                <a:latin typeface="MJXc-TeX-math-I"/>
              </a:rPr>
              <a:t>i</a:t>
            </a:r>
            <a:r>
              <a:rPr lang="ru-RU" sz="1600">
                <a:solidFill>
                  <a:srgbClr val="373737"/>
                </a:solidFill>
                <a:latin typeface="MJXc-TeX-main-R"/>
              </a:rPr>
              <a:t>=</a:t>
            </a:r>
            <a:r>
              <a:rPr lang="ru-RU" sz="1600">
                <a:solidFill>
                  <a:srgbClr val="373737"/>
                </a:solidFill>
                <a:latin typeface="MJXc-TeX-math-I"/>
              </a:rPr>
              <a:t>n</a:t>
            </a:r>
            <a:r>
              <a:rPr lang="ru-RU" sz="1600">
                <a:solidFill>
                  <a:srgbClr val="373737"/>
                </a:solidFill>
                <a:latin typeface="-apple-system"/>
              </a:rPr>
              <a:t>. Тада знамо да су све слике скупа оригинала укључене у скуп оригинала, па се та два скупа поклапају, и функција је бијекција на том скупу (јер знамо да је инјективна). Функција тада може да врати кардиналност текућег скупа оригинала.</a:t>
            </a:r>
          </a:p>
          <a:p>
            <a:r>
              <a:rPr lang="ru-RU" sz="1600">
                <a:solidFill>
                  <a:srgbClr val="373737"/>
                </a:solidFill>
                <a:latin typeface="-apple-system"/>
              </a:rPr>
              <a:t>У сваком позиву рекурзивне функције проверавамо две могућности:</a:t>
            </a:r>
          </a:p>
          <a:p>
            <a:pPr>
              <a:buFont typeface="Arial" panose="020B0604020202020204" pitchFamily="34" charset="0"/>
              <a:buChar char="•"/>
            </a:pPr>
            <a:r>
              <a:rPr lang="ru-RU" sz="1600">
                <a:solidFill>
                  <a:srgbClr val="373737"/>
                </a:solidFill>
                <a:latin typeface="-apple-system"/>
              </a:rPr>
              <a:t>Тренутни елемент </a:t>
            </a:r>
            <a:r>
              <a:rPr lang="ru-RU" sz="1600">
                <a:solidFill>
                  <a:srgbClr val="373737"/>
                </a:solidFill>
                <a:latin typeface="MJXc-TeX-math-I"/>
              </a:rPr>
              <a:t>i</a:t>
            </a:r>
            <a:r>
              <a:rPr lang="ru-RU" sz="1600">
                <a:solidFill>
                  <a:srgbClr val="373737"/>
                </a:solidFill>
                <a:latin typeface="-apple-system"/>
              </a:rPr>
              <a:t> може да се укључи у скуп оригинала. Ово је могуће само ако је слика елемента </a:t>
            </a:r>
            <a:r>
              <a:rPr lang="ru-RU" sz="1600">
                <a:solidFill>
                  <a:srgbClr val="373737"/>
                </a:solidFill>
                <a:latin typeface="MJXc-TeX-math-I"/>
              </a:rPr>
              <a:t>i</a:t>
            </a:r>
            <a:r>
              <a:rPr lang="ru-RU" sz="1600">
                <a:solidFill>
                  <a:srgbClr val="373737"/>
                </a:solidFill>
                <a:latin typeface="-apple-system"/>
              </a:rPr>
              <a:t> није избачена из скупа</a:t>
            </a:r>
            <a:r>
              <a:rPr lang="sr-Latn-RS" sz="1600">
                <a:solidFill>
                  <a:srgbClr val="373737"/>
                </a:solidFill>
                <a:latin typeface="-apple-system"/>
              </a:rPr>
              <a:t>, </a:t>
            </a:r>
            <a:r>
              <a:rPr lang="ru-RU" sz="1600">
                <a:solidFill>
                  <a:srgbClr val="373737"/>
                </a:solidFill>
                <a:latin typeface="-apple-system"/>
              </a:rPr>
              <a:t>што се дешава ако је </a:t>
            </a:r>
            <a:r>
              <a:rPr lang="ru-RU" sz="1600">
                <a:solidFill>
                  <a:srgbClr val="373737"/>
                </a:solidFill>
                <a:latin typeface="MJXc-TeX-math-I"/>
              </a:rPr>
              <a:t>f</a:t>
            </a:r>
            <a:r>
              <a:rPr lang="ru-RU" sz="1600">
                <a:solidFill>
                  <a:srgbClr val="373737"/>
                </a:solidFill>
                <a:latin typeface="MJXc-TeX-main-R"/>
              </a:rPr>
              <a:t>(</a:t>
            </a:r>
            <a:r>
              <a:rPr lang="ru-RU" sz="1600">
                <a:solidFill>
                  <a:srgbClr val="373737"/>
                </a:solidFill>
                <a:latin typeface="MJXc-TeX-math-I"/>
              </a:rPr>
              <a:t>i</a:t>
            </a:r>
            <a:r>
              <a:rPr lang="ru-RU" sz="1600">
                <a:solidFill>
                  <a:srgbClr val="373737"/>
                </a:solidFill>
                <a:latin typeface="MJXc-TeX-main-R"/>
              </a:rPr>
              <a:t>)&lt;</a:t>
            </a:r>
            <a:r>
              <a:rPr lang="ru-RU" sz="1600">
                <a:solidFill>
                  <a:srgbClr val="373737"/>
                </a:solidFill>
                <a:latin typeface="MJXc-TeX-math-I"/>
              </a:rPr>
              <a:t>i</a:t>
            </a:r>
            <a:r>
              <a:rPr lang="sr-Latn-RS" sz="1600">
                <a:solidFill>
                  <a:srgbClr val="373737"/>
                </a:solidFill>
                <a:latin typeface="MJXc-TeX-math-I"/>
              </a:rPr>
              <a:t>,</a:t>
            </a:r>
            <a:r>
              <a:rPr lang="ru-RU" sz="1600">
                <a:solidFill>
                  <a:srgbClr val="373737"/>
                </a:solidFill>
                <a:latin typeface="-apple-system"/>
              </a:rPr>
              <a:t> а </a:t>
            </a:r>
            <a:r>
              <a:rPr lang="ru-RU" sz="1600">
                <a:solidFill>
                  <a:srgbClr val="373737"/>
                </a:solidFill>
                <a:latin typeface="MJXc-TeX-math-I"/>
              </a:rPr>
              <a:t>f</a:t>
            </a:r>
            <a:r>
              <a:rPr lang="ru-RU" sz="1600">
                <a:solidFill>
                  <a:srgbClr val="373737"/>
                </a:solidFill>
                <a:latin typeface="MJXc-TeX-main-R"/>
              </a:rPr>
              <a:t>(</a:t>
            </a:r>
            <a:r>
              <a:rPr lang="ru-RU" sz="1600">
                <a:solidFill>
                  <a:srgbClr val="373737"/>
                </a:solidFill>
                <a:latin typeface="MJXc-TeX-math-I"/>
              </a:rPr>
              <a:t>i</a:t>
            </a:r>
            <a:r>
              <a:rPr lang="ru-RU" sz="1600">
                <a:solidFill>
                  <a:srgbClr val="373737"/>
                </a:solidFill>
                <a:latin typeface="MJXc-TeX-main-R"/>
              </a:rPr>
              <a:t>)</a:t>
            </a:r>
            <a:r>
              <a:rPr lang="ru-RU" sz="1600">
                <a:solidFill>
                  <a:srgbClr val="373737"/>
                </a:solidFill>
                <a:latin typeface="-apple-system"/>
              </a:rPr>
              <a:t> се не налази у низу оригинала, јер би се у супротном нарушио услов да је свака слика која је мања од </a:t>
            </a:r>
            <a:r>
              <a:rPr lang="ru-RU" sz="1600">
                <a:solidFill>
                  <a:srgbClr val="373737"/>
                </a:solidFill>
                <a:latin typeface="MJXc-TeX-math-I"/>
              </a:rPr>
              <a:t>i</a:t>
            </a:r>
            <a:r>
              <a:rPr lang="ru-RU" sz="1600">
                <a:solidFill>
                  <a:srgbClr val="373737"/>
                </a:solidFill>
                <a:latin typeface="-apple-system"/>
              </a:rPr>
              <a:t> укључена у низ оригинала. Такође, слика не сме бити већ укључена у низ слика (тј. у низу оригинала не сме да се налази већ неки други елемент који има исту слику као </a:t>
            </a:r>
            <a:r>
              <a:rPr lang="ru-RU" sz="1600">
                <a:solidFill>
                  <a:srgbClr val="373737"/>
                </a:solidFill>
                <a:latin typeface="MJXc-TeX-math-I"/>
              </a:rPr>
              <a:t>i</a:t>
            </a:r>
            <a:r>
              <a:rPr lang="ru-RU" sz="1600">
                <a:solidFill>
                  <a:srgbClr val="373737"/>
                </a:solidFill>
                <a:latin typeface="-apple-system"/>
              </a:rPr>
              <a:t>), јер би се тада додавањем елемента </a:t>
            </a:r>
            <a:r>
              <a:rPr lang="ru-RU" sz="1600">
                <a:solidFill>
                  <a:srgbClr val="373737"/>
                </a:solidFill>
                <a:latin typeface="MJXc-TeX-math-I"/>
              </a:rPr>
              <a:t>i</a:t>
            </a:r>
            <a:r>
              <a:rPr lang="ru-RU" sz="1600">
                <a:solidFill>
                  <a:srgbClr val="373737"/>
                </a:solidFill>
                <a:latin typeface="-apple-system"/>
              </a:rPr>
              <a:t> нарушила инјективност.</a:t>
            </a:r>
          </a:p>
          <a:p>
            <a:pPr>
              <a:buFont typeface="Arial" panose="020B0604020202020204" pitchFamily="34" charset="0"/>
              <a:buChar char="•"/>
            </a:pPr>
            <a:r>
              <a:rPr lang="ru-RU" sz="1600">
                <a:solidFill>
                  <a:srgbClr val="373737"/>
                </a:solidFill>
                <a:latin typeface="-apple-system"/>
              </a:rPr>
              <a:t>Друга могућност је да се </a:t>
            </a:r>
            <a:r>
              <a:rPr lang="ru-RU" sz="1600">
                <a:solidFill>
                  <a:srgbClr val="373737"/>
                </a:solidFill>
                <a:latin typeface="MJXc-TeX-math-I"/>
              </a:rPr>
              <a:t>i</a:t>
            </a:r>
            <a:r>
              <a:rPr lang="ru-RU" sz="1600">
                <a:solidFill>
                  <a:srgbClr val="373737"/>
                </a:solidFill>
                <a:latin typeface="-apple-system"/>
              </a:rPr>
              <a:t> изостави из скупа оригинала. То је могуће само ако </a:t>
            </a:r>
            <a:r>
              <a:rPr lang="ru-RU" sz="1600">
                <a:solidFill>
                  <a:srgbClr val="373737"/>
                </a:solidFill>
                <a:latin typeface="MJXc-TeX-math-I"/>
              </a:rPr>
              <a:t>i</a:t>
            </a:r>
            <a:r>
              <a:rPr lang="ru-RU" sz="1600">
                <a:solidFill>
                  <a:srgbClr val="373737"/>
                </a:solidFill>
                <a:latin typeface="-apple-system"/>
              </a:rPr>
              <a:t> није слика неког мањег елемента (ако јесте, онда </a:t>
            </a:r>
            <a:r>
              <a:rPr lang="ru-RU" sz="1600">
                <a:solidFill>
                  <a:srgbClr val="373737"/>
                </a:solidFill>
                <a:latin typeface="MJXc-TeX-math-I"/>
              </a:rPr>
              <a:t>i</a:t>
            </a:r>
            <a:r>
              <a:rPr lang="ru-RU" sz="1600">
                <a:solidFill>
                  <a:srgbClr val="373737"/>
                </a:solidFill>
                <a:latin typeface="-apple-system"/>
              </a:rPr>
              <a:t> мора бити укључен у скуп оригинала).</a:t>
            </a:r>
          </a:p>
          <a:p>
            <a:r>
              <a:rPr lang="ru-RU" sz="1600">
                <a:solidFill>
                  <a:srgbClr val="373737"/>
                </a:solidFill>
                <a:latin typeface="-apple-system"/>
              </a:rPr>
              <a:t>Пошто подскупова има </a:t>
            </a:r>
            <a:r>
              <a:rPr lang="ru-RU" sz="1600">
                <a:solidFill>
                  <a:srgbClr val="373737"/>
                </a:solidFill>
                <a:latin typeface="MJXc-TeX-main-R"/>
              </a:rPr>
              <a:t>2</a:t>
            </a:r>
            <a:r>
              <a:rPr lang="ru-RU" sz="1600">
                <a:solidFill>
                  <a:srgbClr val="373737"/>
                </a:solidFill>
                <a:latin typeface="MJXc-TeX-math-I"/>
              </a:rPr>
              <a:t>n</a:t>
            </a:r>
            <a:r>
              <a:rPr lang="sr-Latn-RS" sz="1600">
                <a:solidFill>
                  <a:srgbClr val="373737"/>
                </a:solidFill>
                <a:latin typeface="MJXc-TeX-math-I"/>
              </a:rPr>
              <a:t>a n</a:t>
            </a:r>
            <a:r>
              <a:rPr lang="ru-RU" sz="1600">
                <a:solidFill>
                  <a:srgbClr val="373737"/>
                </a:solidFill>
                <a:latin typeface="-apple-system"/>
              </a:rPr>
              <a:t>, овај алгоритам је недопустиво неефиксан (чак и у варијанти у којој се неки скупови прескачу током генерисања).</a:t>
            </a:r>
          </a:p>
        </p:txBody>
      </p:sp>
    </p:spTree>
    <p:extLst>
      <p:ext uri="{BB962C8B-B14F-4D97-AF65-F5344CB8AC3E}">
        <p14:creationId xmlns:p14="http://schemas.microsoft.com/office/powerpoint/2010/main" val="20790051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976D9A-CE2D-49CB-A6A7-F6E925C6CF3D}"/>
              </a:ext>
            </a:extLst>
          </p:cNvPr>
          <p:cNvSpPr/>
          <p:nvPr/>
        </p:nvSpPr>
        <p:spPr>
          <a:xfrm>
            <a:off x="0" y="747684"/>
            <a:ext cx="12192000" cy="4524315"/>
          </a:xfrm>
          <a:prstGeom prst="rect">
            <a:avLst/>
          </a:prstGeom>
        </p:spPr>
        <p:txBody>
          <a:bodyPr wrap="square">
            <a:spAutoFit/>
          </a:bodyPr>
          <a:lstStyle/>
          <a:p>
            <a:r>
              <a:rPr lang="ru-RU" b="1">
                <a:solidFill>
                  <a:srgbClr val="373737"/>
                </a:solidFill>
                <a:latin typeface="-apple-system"/>
              </a:rPr>
              <a:t>Елиминација елемената</a:t>
            </a:r>
          </a:p>
          <a:p>
            <a:r>
              <a:rPr lang="ru-RU">
                <a:solidFill>
                  <a:srgbClr val="373737"/>
                </a:solidFill>
                <a:latin typeface="-apple-system"/>
              </a:rPr>
              <a:t>Ефикасан алгоритам се добија ако се нађе потребан услов да елемент буде део скупа </a:t>
            </a:r>
            <a:r>
              <a:rPr lang="ru-RU">
                <a:solidFill>
                  <a:srgbClr val="373737"/>
                </a:solidFill>
                <a:latin typeface="MJXc-TeX-math-I"/>
              </a:rPr>
              <a:t>S</a:t>
            </a:r>
            <a:r>
              <a:rPr lang="ru-RU">
                <a:solidFill>
                  <a:srgbClr val="373737"/>
                </a:solidFill>
                <a:latin typeface="-apple-system"/>
              </a:rPr>
              <a:t>: </a:t>
            </a:r>
          </a:p>
          <a:p>
            <a:r>
              <a:rPr lang="ru-RU">
                <a:solidFill>
                  <a:srgbClr val="373737"/>
                </a:solidFill>
                <a:latin typeface="-apple-system"/>
              </a:rPr>
              <a:t>Сваки елемент скупа </a:t>
            </a:r>
            <a:r>
              <a:rPr lang="ru-RU">
                <a:solidFill>
                  <a:srgbClr val="373737"/>
                </a:solidFill>
                <a:latin typeface="MJXc-TeX-math-I"/>
              </a:rPr>
              <a:t>S</a:t>
            </a:r>
            <a:r>
              <a:rPr lang="ru-RU">
                <a:solidFill>
                  <a:srgbClr val="373737"/>
                </a:solidFill>
                <a:latin typeface="-apple-system"/>
              </a:rPr>
              <a:t> мора да буде слика тачно једног елемента скупа </a:t>
            </a:r>
            <a:r>
              <a:rPr lang="ru-RU">
                <a:solidFill>
                  <a:srgbClr val="373737"/>
                </a:solidFill>
                <a:latin typeface="MJXc-TeX-math-I"/>
              </a:rPr>
              <a:t>S</a:t>
            </a:r>
            <a:r>
              <a:rPr lang="ru-RU">
                <a:solidFill>
                  <a:srgbClr val="373737"/>
                </a:solidFill>
                <a:latin typeface="-apple-system"/>
              </a:rPr>
              <a:t>. </a:t>
            </a:r>
          </a:p>
          <a:p>
            <a:r>
              <a:rPr lang="ru-RU">
                <a:solidFill>
                  <a:srgbClr val="373737"/>
                </a:solidFill>
                <a:latin typeface="-apple-system"/>
              </a:rPr>
              <a:t>Ако је сваки елемент скупа </a:t>
            </a:r>
            <a:r>
              <a:rPr lang="ru-RU">
                <a:solidFill>
                  <a:srgbClr val="373737"/>
                </a:solidFill>
                <a:latin typeface="MJXc-TeX-math-I"/>
              </a:rPr>
              <a:t>X</a:t>
            </a:r>
            <a:r>
              <a:rPr lang="ru-RU">
                <a:solidFill>
                  <a:srgbClr val="373737"/>
                </a:solidFill>
                <a:latin typeface="-apple-system"/>
              </a:rPr>
              <a:t> (домен функције </a:t>
            </a:r>
            <a:r>
              <a:rPr lang="ru-RU">
                <a:solidFill>
                  <a:srgbClr val="373737"/>
                </a:solidFill>
                <a:latin typeface="MJXc-TeX-math-I"/>
              </a:rPr>
              <a:t>f</a:t>
            </a:r>
            <a:r>
              <a:rPr lang="ru-RU">
                <a:solidFill>
                  <a:srgbClr val="373737"/>
                </a:solidFill>
                <a:latin typeface="-apple-system"/>
              </a:rPr>
              <a:t>) слика тачно једног елемента скупа </a:t>
            </a:r>
            <a:r>
              <a:rPr lang="ru-RU">
                <a:solidFill>
                  <a:srgbClr val="373737"/>
                </a:solidFill>
                <a:latin typeface="MJXc-TeX-math-I"/>
              </a:rPr>
              <a:t>X</a:t>
            </a:r>
            <a:r>
              <a:rPr lang="ru-RU">
                <a:solidFill>
                  <a:srgbClr val="373737"/>
                </a:solidFill>
                <a:latin typeface="-apple-system"/>
              </a:rPr>
              <a:t>, онда је </a:t>
            </a:r>
            <a:r>
              <a:rPr lang="ru-RU">
                <a:solidFill>
                  <a:srgbClr val="373737"/>
                </a:solidFill>
                <a:latin typeface="MJXc-TeX-math-I"/>
              </a:rPr>
              <a:t>f</a:t>
            </a:r>
            <a:r>
              <a:rPr lang="ru-RU">
                <a:solidFill>
                  <a:srgbClr val="373737"/>
                </a:solidFill>
                <a:latin typeface="-apple-system"/>
              </a:rPr>
              <a:t> бијекција на скупу </a:t>
            </a:r>
            <a:r>
              <a:rPr lang="ru-RU">
                <a:solidFill>
                  <a:srgbClr val="373737"/>
                </a:solidFill>
                <a:latin typeface="MJXc-TeX-math-I"/>
              </a:rPr>
              <a:t>X</a:t>
            </a:r>
            <a:r>
              <a:rPr lang="ru-RU">
                <a:solidFill>
                  <a:srgbClr val="373737"/>
                </a:solidFill>
                <a:latin typeface="-apple-system"/>
              </a:rPr>
              <a:t>. </a:t>
            </a:r>
          </a:p>
          <a:p>
            <a:r>
              <a:rPr lang="ru-RU">
                <a:solidFill>
                  <a:srgbClr val="373737"/>
                </a:solidFill>
                <a:latin typeface="-apple-system"/>
              </a:rPr>
              <a:t>Иначе постоји елемент који није слика ни једног елемента скупа </a:t>
            </a:r>
            <a:r>
              <a:rPr lang="ru-RU">
                <a:solidFill>
                  <a:srgbClr val="373737"/>
                </a:solidFill>
                <a:latin typeface="MJXc-TeX-math-I"/>
              </a:rPr>
              <a:t>X</a:t>
            </a:r>
            <a:r>
              <a:rPr lang="ru-RU">
                <a:solidFill>
                  <a:srgbClr val="373737"/>
                </a:solidFill>
                <a:latin typeface="-apple-system"/>
              </a:rPr>
              <a:t> и тај елемент није део скупа </a:t>
            </a:r>
            <a:r>
              <a:rPr lang="ru-RU">
                <a:solidFill>
                  <a:srgbClr val="373737"/>
                </a:solidFill>
                <a:latin typeface="MJXc-TeX-math-I"/>
              </a:rPr>
              <a:t>S</a:t>
            </a:r>
            <a:r>
              <a:rPr lang="ru-RU">
                <a:solidFill>
                  <a:srgbClr val="373737"/>
                </a:solidFill>
                <a:latin typeface="-apple-system"/>
              </a:rPr>
              <a:t>. </a:t>
            </a:r>
          </a:p>
          <a:p>
            <a:r>
              <a:rPr lang="ru-RU">
                <a:solidFill>
                  <a:srgbClr val="373737"/>
                </a:solidFill>
                <a:latin typeface="-apple-system"/>
              </a:rPr>
              <a:t>Кад се тај елемент избаци (заједно са његовом сликом), добија се скуп који је за један елемент мањи и на који може да се примени исти поступак.</a:t>
            </a:r>
          </a:p>
          <a:p>
            <a:r>
              <a:rPr lang="ru-RU">
                <a:solidFill>
                  <a:srgbClr val="373737"/>
                </a:solidFill>
                <a:latin typeface="-apple-system"/>
              </a:rPr>
              <a:t>За сваки елемент скупа </a:t>
            </a:r>
            <a:r>
              <a:rPr lang="ru-RU">
                <a:solidFill>
                  <a:srgbClr val="373737"/>
                </a:solidFill>
                <a:latin typeface="MJXc-TeX-math-I"/>
              </a:rPr>
              <a:t>X</a:t>
            </a:r>
            <a:r>
              <a:rPr lang="ru-RU">
                <a:solidFill>
                  <a:srgbClr val="373737"/>
                </a:solidFill>
                <a:latin typeface="-apple-system"/>
              </a:rPr>
              <a:t>  се израчуна број елемената који се сликају у њега, коришћењем  асоцијативног низа.</a:t>
            </a:r>
          </a:p>
          <a:p>
            <a:r>
              <a:rPr lang="ru-RU">
                <a:solidFill>
                  <a:srgbClr val="373737"/>
                </a:solidFill>
                <a:latin typeface="-apple-system"/>
              </a:rPr>
              <a:t>Може да се одржава листа (ред) елемената у које се не слика ни један елемент (након израчунавања броја елемената који се сликају у сваки од елемената скупа </a:t>
            </a:r>
            <a:r>
              <a:rPr lang="ru-RU">
                <a:solidFill>
                  <a:srgbClr val="373737"/>
                </a:solidFill>
                <a:latin typeface="MJXc-TeX-math-I"/>
              </a:rPr>
              <a:t>X</a:t>
            </a:r>
            <a:r>
              <a:rPr lang="ru-RU">
                <a:solidFill>
                  <a:srgbClr val="373737"/>
                </a:solidFill>
                <a:latin typeface="-apple-system"/>
              </a:rPr>
              <a:t>, све бројеве за које је вредност у асоцијативном низу нула, убацујемо у радну листу). Онда, све док се листа не испразни, узима се један по један елемент, избацује се из скупа </a:t>
            </a:r>
            <a:r>
              <a:rPr lang="ru-RU">
                <a:solidFill>
                  <a:srgbClr val="373737"/>
                </a:solidFill>
                <a:latin typeface="MJXc-TeX-math-I"/>
              </a:rPr>
              <a:t>X</a:t>
            </a:r>
            <a:r>
              <a:rPr lang="ru-RU">
                <a:solidFill>
                  <a:srgbClr val="373737"/>
                </a:solidFill>
                <a:latin typeface="-apple-system"/>
              </a:rPr>
              <a:t> и смањује број елемената који се сликају у слику тог избаченог елемента (умањује се вредност у асоцијативном низу). </a:t>
            </a:r>
          </a:p>
          <a:p>
            <a:r>
              <a:rPr lang="ru-RU">
                <a:solidFill>
                  <a:srgbClr val="373737"/>
                </a:solidFill>
                <a:latin typeface="-apple-system"/>
              </a:rPr>
              <a:t>Ако се установи да се након тога вредност слике у асоцијативном низу смањила на нулу, тада се слика убацује у радну листу. </a:t>
            </a:r>
          </a:p>
          <a:p>
            <a:r>
              <a:rPr lang="ru-RU">
                <a:solidFill>
                  <a:srgbClr val="373737"/>
                </a:solidFill>
                <a:latin typeface="-apple-system"/>
              </a:rPr>
              <a:t>Иако редослед узимања елемената из радне листе може бити произвољан, најчешће се користи ред (даје осећај правичности). Решење у ком би се уместо реда користио стек било би такође исправно.</a:t>
            </a:r>
          </a:p>
        </p:txBody>
      </p:sp>
    </p:spTree>
    <p:extLst>
      <p:ext uri="{BB962C8B-B14F-4D97-AF65-F5344CB8AC3E}">
        <p14:creationId xmlns:p14="http://schemas.microsoft.com/office/powerpoint/2010/main" val="2350441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4A47CA-23D4-4E5F-8FCD-316B28541307}"/>
              </a:ext>
            </a:extLst>
          </p:cNvPr>
          <p:cNvSpPr/>
          <p:nvPr/>
        </p:nvSpPr>
        <p:spPr>
          <a:xfrm>
            <a:off x="0" y="0"/>
            <a:ext cx="12192000" cy="6463308"/>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&lt;vector&gt;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&lt;queue&gt;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r>
              <a:rPr lang="en-US">
                <a:solidFill>
                  <a:srgbClr val="008000"/>
                </a:solidFill>
                <a:latin typeface="Consolas" panose="020B0609020204030204" pitchFamily="49" charset="0"/>
              </a:rPr>
              <a:t> // broj elemenata skupa X, svi glumci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vector&lt;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f(n);</a:t>
            </a:r>
            <a:r>
              <a:rPr lang="en-US">
                <a:solidFill>
                  <a:srgbClr val="008000"/>
                </a:solidFill>
                <a:latin typeface="Consolas" panose="020B0609020204030204" pitchFamily="49" charset="0"/>
              </a:rPr>
              <a:t> // vektor omiljenih glumaca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cin &gt;&gt; f[i];</a:t>
            </a:r>
            <a:r>
              <a:rPr lang="en-US">
                <a:solidFill>
                  <a:srgbClr val="008000"/>
                </a:solidFill>
                <a:latin typeface="Consolas" panose="020B0609020204030204" pitchFamily="49" charset="0"/>
              </a:rPr>
              <a:t> // f, za svakog glumca se unosi njegov omiljeni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vector&lt;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omiljenost(n,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asocijativni niz, broji omiljenost glumaca, glasove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a:t>
            </a:r>
            <a:r>
              <a:rPr lang="en-US">
                <a:solidFill>
                  <a:srgbClr val="008000"/>
                </a:solidFill>
                <a:latin typeface="Consolas" panose="020B0609020204030204" pitchFamily="49" charset="0"/>
              </a:rPr>
              <a:t> // za svakog glumca odredi broj fanova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omiljenost[f[i]]++;</a:t>
            </a:r>
            <a:r>
              <a:rPr lang="en-US">
                <a:solidFill>
                  <a:srgbClr val="008000"/>
                </a:solidFill>
                <a:latin typeface="Consolas" panose="020B0609020204030204" pitchFamily="49" charset="0"/>
              </a:rPr>
              <a:t> // a to je br. preslikavanja iz skupa X u taj element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queue&lt;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nepopularni;</a:t>
            </a:r>
            <a:r>
              <a:rPr lang="en-US">
                <a:solidFill>
                  <a:srgbClr val="008000"/>
                </a:solidFill>
                <a:latin typeface="Consolas" panose="020B0609020204030204" pitchFamily="49" charset="0"/>
              </a:rPr>
              <a:t> // Red elemenata koje niko ne voli </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(omiljenost[i]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//ako nije popularan... </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nepopularni.push(i);</a:t>
            </a:r>
            <a:r>
              <a:rPr lang="en-US">
                <a:solidFill>
                  <a:srgbClr val="008000"/>
                </a:solidFill>
                <a:latin typeface="Consolas" panose="020B0609020204030204" pitchFamily="49" charset="0"/>
              </a:rPr>
              <a:t> //ide u listu...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res = n;</a:t>
            </a:r>
            <a:r>
              <a:rPr lang="en-US">
                <a:solidFill>
                  <a:srgbClr val="008000"/>
                </a:solidFill>
                <a:latin typeface="Consolas" panose="020B0609020204030204" pitchFamily="49" charset="0"/>
              </a:rPr>
              <a:t> // rešenje, br. pozvanih je inicijalno br. svih glumaca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(!nepopularni.empty()) {</a:t>
            </a:r>
            <a:r>
              <a:rPr lang="en-US">
                <a:solidFill>
                  <a:srgbClr val="008000"/>
                </a:solidFill>
                <a:latin typeface="Consolas" panose="020B0609020204030204" pitchFamily="49" charset="0"/>
              </a:rPr>
              <a:t> //dok ima nešto u listi...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nepopularni.front(); nepopularni.pop();</a:t>
            </a:r>
            <a:r>
              <a:rPr lang="en-US">
                <a:solidFill>
                  <a:srgbClr val="008000"/>
                </a:solidFill>
                <a:latin typeface="Consolas" panose="020B0609020204030204" pitchFamily="49" charset="0"/>
              </a:rPr>
              <a:t> //izmi nekog nepopularnog</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res--;</a:t>
            </a:r>
            <a:r>
              <a:rPr lang="en-US">
                <a:solidFill>
                  <a:srgbClr val="008000"/>
                </a:solidFill>
                <a:latin typeface="Consolas" panose="020B0609020204030204" pitchFamily="49" charset="0"/>
              </a:rPr>
              <a:t>// on nije za S, niko ga ne voli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(--omiljenost[f[i]]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Ako njegovog ljubimca više niko ne voli...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nepopularni.push(f[i]); }</a:t>
            </a:r>
            <a:r>
              <a:rPr lang="en-US">
                <a:solidFill>
                  <a:srgbClr val="008000"/>
                </a:solidFill>
                <a:latin typeface="Consolas" panose="020B0609020204030204" pitchFamily="49" charset="0"/>
              </a:rPr>
              <a:t> // i on ide u listu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res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77768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FF2168-E7CD-453D-BF4A-DCD070E7B593}"/>
              </a:ext>
            </a:extLst>
          </p:cNvPr>
          <p:cNvSpPr/>
          <p:nvPr/>
        </p:nvSpPr>
        <p:spPr>
          <a:xfrm>
            <a:off x="0" y="0"/>
            <a:ext cx="12192000" cy="7294305"/>
          </a:xfrm>
          <a:prstGeom prst="rect">
            <a:avLst/>
          </a:prstGeom>
        </p:spPr>
        <p:txBody>
          <a:bodyPr wrap="square">
            <a:spAutoFit/>
          </a:bodyPr>
          <a:lstStyle/>
          <a:p>
            <a:r>
              <a:rPr lang="sr-Cyrl-BA"/>
              <a:t>После избацивања елемента из реда, увек се убацује највише један елемент. Ред није ни потребан. Анализира се редом један по један елемент који има улазни степен нула, у који се не слика ни један елемент. Сваки такав елемент се избацује и ако након његовог избацивања степен његове слике постане нула исто радимо и са његовом сликом, све док се не догоди да након избацивања елемента степен његове слике остане позитиван.</a:t>
            </a:r>
          </a:p>
          <a:p>
            <a:r>
              <a:rPr lang="sr-Cyrl-BA" sz="1400"/>
              <a:t>#</a:t>
            </a:r>
            <a:r>
              <a:rPr lang="en-US" sz="1400"/>
              <a:t>include &lt;iostream&gt;</a:t>
            </a:r>
          </a:p>
          <a:p>
            <a:r>
              <a:rPr lang="en-US" sz="1400"/>
              <a:t>#include &lt;vector&gt;</a:t>
            </a:r>
          </a:p>
          <a:p>
            <a:r>
              <a:rPr lang="en-US" sz="1400"/>
              <a:t>#include &lt;queue&gt;</a:t>
            </a:r>
          </a:p>
          <a:p>
            <a:r>
              <a:rPr lang="en-US" sz="1400"/>
              <a:t>using namespace std;</a:t>
            </a:r>
          </a:p>
          <a:p>
            <a:endParaRPr lang="en-US" sz="1400"/>
          </a:p>
          <a:p>
            <a:r>
              <a:rPr lang="en-US" sz="1400"/>
              <a:t>int main() {</a:t>
            </a:r>
          </a:p>
          <a:p>
            <a:r>
              <a:rPr lang="en-US" sz="1400"/>
              <a:t>  int n;</a:t>
            </a:r>
            <a:r>
              <a:rPr lang="sr-Latn-RS" sz="1400"/>
              <a:t> </a:t>
            </a:r>
            <a:r>
              <a:rPr lang="en-US" sz="1400"/>
              <a:t>  cin &gt;&gt; n;</a:t>
            </a:r>
          </a:p>
          <a:p>
            <a:r>
              <a:rPr lang="en-US" sz="1400"/>
              <a:t>  vector&lt;int&gt; f(n);</a:t>
            </a:r>
          </a:p>
          <a:p>
            <a:r>
              <a:rPr lang="en-US" sz="1400"/>
              <a:t>  for (int i = 0; i &lt; n; i++)</a:t>
            </a:r>
          </a:p>
          <a:p>
            <a:r>
              <a:rPr lang="en-US" sz="1400"/>
              <a:t>    cin &gt;&gt; f[i];</a:t>
            </a:r>
          </a:p>
          <a:p>
            <a:r>
              <a:rPr lang="en-US" sz="1400"/>
              <a:t>  vector&lt;int&gt; ulazniStepen(n, 0);</a:t>
            </a:r>
          </a:p>
          <a:p>
            <a:r>
              <a:rPr lang="en-US" sz="1400"/>
              <a:t>  for (int i = 0; i &lt; n; i++)</a:t>
            </a:r>
          </a:p>
          <a:p>
            <a:r>
              <a:rPr lang="en-US" sz="1400"/>
              <a:t>    ulazniStepen[f[i]]++;</a:t>
            </a:r>
          </a:p>
          <a:p>
            <a:endParaRPr lang="en-US" sz="1400"/>
          </a:p>
          <a:p>
            <a:r>
              <a:rPr lang="en-US" sz="1400"/>
              <a:t>  int broj_elemenata = n;</a:t>
            </a:r>
          </a:p>
          <a:p>
            <a:r>
              <a:rPr lang="en-US" sz="1400"/>
              <a:t>  for (int i = 0; i &lt; n; i++) {</a:t>
            </a:r>
          </a:p>
          <a:p>
            <a:r>
              <a:rPr lang="en-US" sz="1400"/>
              <a:t>    if (ulazniStepen[i] == 0) {</a:t>
            </a:r>
          </a:p>
          <a:p>
            <a:r>
              <a:rPr lang="en-US" sz="1400"/>
              <a:t>      int m = i;</a:t>
            </a:r>
          </a:p>
          <a:p>
            <a:r>
              <a:rPr lang="en-US" sz="1400"/>
              <a:t>      while (ulazniStepen[m] == 0){</a:t>
            </a:r>
          </a:p>
          <a:p>
            <a:r>
              <a:rPr lang="en-US" sz="1400"/>
              <a:t>        broj_elemenata--;</a:t>
            </a:r>
          </a:p>
          <a:p>
            <a:r>
              <a:rPr lang="en-US" sz="1400"/>
              <a:t>        m = f[m];</a:t>
            </a:r>
          </a:p>
          <a:p>
            <a:r>
              <a:rPr lang="en-US" sz="1400"/>
              <a:t>        ulazniStepen[m]--;</a:t>
            </a:r>
          </a:p>
          <a:p>
            <a:r>
              <a:rPr lang="en-US" sz="1400"/>
              <a:t>        if (m &gt; i)</a:t>
            </a:r>
          </a:p>
          <a:p>
            <a:r>
              <a:rPr lang="en-US" sz="1400"/>
              <a:t>          break;      }    }  }</a:t>
            </a:r>
          </a:p>
          <a:p>
            <a:r>
              <a:rPr lang="en-US" sz="1400"/>
              <a:t>  cout &lt;&lt; broj_elemenata &lt;&lt; endl;</a:t>
            </a:r>
          </a:p>
          <a:p>
            <a:r>
              <a:rPr lang="en-US" sz="1400"/>
              <a:t>  return 0;</a:t>
            </a:r>
          </a:p>
          <a:p>
            <a:r>
              <a:rPr lang="en-US" sz="1400"/>
              <a:t>}</a:t>
            </a:r>
          </a:p>
        </p:txBody>
      </p:sp>
    </p:spTree>
    <p:extLst>
      <p:ext uri="{BB962C8B-B14F-4D97-AF65-F5344CB8AC3E}">
        <p14:creationId xmlns:p14="http://schemas.microsoft.com/office/powerpoint/2010/main" val="397307155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FCAFA6-70FA-4D43-BF26-E0FA82D4DE02}"/>
              </a:ext>
            </a:extLst>
          </p:cNvPr>
          <p:cNvSpPr/>
          <p:nvPr/>
        </p:nvSpPr>
        <p:spPr>
          <a:xfrm>
            <a:off x="0" y="1385124"/>
            <a:ext cx="12192000" cy="3139321"/>
          </a:xfrm>
          <a:prstGeom prst="rect">
            <a:avLst/>
          </a:prstGeom>
        </p:spPr>
        <p:txBody>
          <a:bodyPr wrap="square">
            <a:spAutoFit/>
          </a:bodyPr>
          <a:lstStyle/>
          <a:p>
            <a:r>
              <a:rPr lang="en-US">
                <a:latin typeface="Book Antiqua" panose="02040602050305030304" pitchFamily="18" charset="0"/>
              </a:rPr>
              <a:t>Ovo je zapravo pravi algoritamski problem u kome su redovi samo pomoćno</a:t>
            </a:r>
            <a:r>
              <a:rPr lang="sr-Latn-RS">
                <a:latin typeface="Book Antiqua" panose="02040602050305030304" pitchFamily="18" charset="0"/>
              </a:rPr>
              <a:t> </a:t>
            </a:r>
            <a:r>
              <a:rPr lang="en-US">
                <a:latin typeface="Book Antiqua" panose="02040602050305030304" pitchFamily="18" charset="0"/>
              </a:rPr>
              <a:t>sredstvo u implementaciji. Da bismo utvrdili da je funkcija bijekcija na nekom</a:t>
            </a:r>
            <a:r>
              <a:rPr lang="sr-Latn-RS">
                <a:latin typeface="Book Antiqua" panose="02040602050305030304" pitchFamily="18" charset="0"/>
              </a:rPr>
              <a:t> </a:t>
            </a:r>
            <a:r>
              <a:rPr lang="pl-PL">
                <a:latin typeface="Book Antiqua" panose="02040602050305030304" pitchFamily="18" charset="0"/>
              </a:rPr>
              <a:t>konačnom skupu ona mora biti surjekcija na tom skupu i za svaki element skupa </a:t>
            </a:r>
            <a:r>
              <a:rPr lang="en-US">
                <a:latin typeface="Book Antiqua" panose="02040602050305030304" pitchFamily="18" charset="0"/>
              </a:rPr>
              <a:t>mora postojati bar neki element skupa koji se slika u njega. Dakle, ako postoji</a:t>
            </a:r>
            <a:r>
              <a:rPr lang="sr-Latn-RS">
                <a:latin typeface="Book Antiqua" panose="02040602050305030304" pitchFamily="18" charset="0"/>
              </a:rPr>
              <a:t> </a:t>
            </a:r>
            <a:r>
              <a:rPr lang="en-US">
                <a:latin typeface="Book Antiqua" panose="02040602050305030304" pitchFamily="18" charset="0"/>
              </a:rPr>
              <a:t>neki element skupa u koji se ni jedan element ne slika, on ne može biti deo</a:t>
            </a:r>
            <a:r>
              <a:rPr lang="sr-Latn-RS">
                <a:latin typeface="Book Antiqua" panose="02040602050305030304" pitchFamily="18" charset="0"/>
              </a:rPr>
              <a:t> </a:t>
            </a:r>
            <a:r>
              <a:rPr lang="en-US">
                <a:latin typeface="Book Antiqua" panose="02040602050305030304" pitchFamily="18" charset="0"/>
              </a:rPr>
              <a:t>skupa u kom je 𝑓 bijekcija. Njega možemo ukloniti iz skupa, time redukovati</a:t>
            </a:r>
            <a:r>
              <a:rPr lang="sr-Latn-RS">
                <a:latin typeface="Book Antiqua" panose="02040602050305030304" pitchFamily="18" charset="0"/>
              </a:rPr>
              <a:t> </a:t>
            </a:r>
            <a:r>
              <a:rPr lang="en-US">
                <a:latin typeface="Book Antiqua" panose="02040602050305030304" pitchFamily="18" charset="0"/>
              </a:rPr>
              <a:t>dimenziju problema i do rešenja doći induktivno-rekurzivnom konstrukcijom.</a:t>
            </a:r>
          </a:p>
          <a:p>
            <a:r>
              <a:rPr lang="en-US">
                <a:latin typeface="Book Antiqua" panose="02040602050305030304" pitchFamily="18" charset="0"/>
              </a:rPr>
              <a:t>Bazu čini slučaj kada se u svaki element skupa slika bar neki element skupa</a:t>
            </a:r>
            <a:r>
              <a:rPr lang="sr-Latn-RS">
                <a:latin typeface="Book Antiqua" panose="02040602050305030304" pitchFamily="18" charset="0"/>
              </a:rPr>
              <a:t> </a:t>
            </a:r>
            <a:r>
              <a:rPr lang="en-US">
                <a:latin typeface="Book Antiqua" panose="02040602050305030304" pitchFamily="18" charset="0"/>
              </a:rPr>
              <a:t>(do ovog će se slučaja uvek doći tokom rekurzivnog postupka - zašto?). Ako je</a:t>
            </a:r>
            <a:r>
              <a:rPr lang="sr-Latn-RS">
                <a:latin typeface="Book Antiqua" panose="02040602050305030304" pitchFamily="18" charset="0"/>
              </a:rPr>
              <a:t> </a:t>
            </a:r>
            <a:r>
              <a:rPr lang="en-US">
                <a:latin typeface="Book Antiqua" panose="02040602050305030304" pitchFamily="18" charset="0"/>
              </a:rPr>
              <a:t>u tom slučaju dimenzija skupa 𝑛, pošto se u 𝑛 elemenata skupa neki element</a:t>
            </a:r>
          </a:p>
          <a:p>
            <a:r>
              <a:rPr lang="en-US">
                <a:latin typeface="Book Antiqua" panose="02040602050305030304" pitchFamily="18" charset="0"/>
              </a:rPr>
              <a:t>slika, a ukupno imamo 𝑛 originala, na osnovu Dirihleovog principa možemo lako</a:t>
            </a:r>
            <a:r>
              <a:rPr lang="sr-Latn-RS">
                <a:latin typeface="Book Antiqua" panose="02040602050305030304" pitchFamily="18" charset="0"/>
              </a:rPr>
              <a:t> </a:t>
            </a:r>
            <a:r>
              <a:rPr lang="en-US">
                <a:latin typeface="Book Antiqua" panose="02040602050305030304" pitchFamily="18" charset="0"/>
              </a:rPr>
              <a:t>dokazati da svaki original može da se slika u najviše jednu sliku (kada bi se dva</a:t>
            </a:r>
            <a:r>
              <a:rPr lang="sr-Latn-RS">
                <a:latin typeface="Book Antiqua" panose="02040602050305030304" pitchFamily="18" charset="0"/>
              </a:rPr>
              <a:t> </a:t>
            </a:r>
            <a:r>
              <a:rPr lang="en-US">
                <a:latin typeface="Book Antiqua" panose="02040602050305030304" pitchFamily="18" charset="0"/>
              </a:rPr>
              <a:t>originala slikala u istu sliku, za neku sliku ne bi postojao original koji se u nju</a:t>
            </a:r>
            <a:r>
              <a:rPr lang="sr-Latn-RS">
                <a:latin typeface="Book Antiqua" panose="02040602050305030304" pitchFamily="18" charset="0"/>
              </a:rPr>
              <a:t> </a:t>
            </a:r>
            <a:r>
              <a:rPr lang="en-US">
                <a:latin typeface="Book Antiqua" panose="02040602050305030304" pitchFamily="18" charset="0"/>
              </a:rPr>
              <a:t>slika). Utvrdili smo, dakle, da važi teorema koja tvrdi da je svaka surjekcija na</a:t>
            </a:r>
            <a:r>
              <a:rPr lang="sr-Latn-RS">
                <a:latin typeface="Book Antiqua" panose="02040602050305030304" pitchFamily="18" charset="0"/>
              </a:rPr>
              <a:t> </a:t>
            </a:r>
            <a:r>
              <a:rPr lang="pl-PL">
                <a:latin typeface="Book Antiqua" panose="02040602050305030304" pitchFamily="18" charset="0"/>
              </a:rPr>
              <a:t>konačnom skupu ujedno injekcija, pa je i bijekcija.</a:t>
            </a:r>
            <a:endParaRPr lang="en-US">
              <a:latin typeface="Book Antiqua" panose="02040602050305030304" pitchFamily="18" charset="0"/>
            </a:endParaRPr>
          </a:p>
        </p:txBody>
      </p:sp>
    </p:spTree>
    <p:extLst>
      <p:ext uri="{BB962C8B-B14F-4D97-AF65-F5344CB8AC3E}">
        <p14:creationId xmlns:p14="http://schemas.microsoft.com/office/powerpoint/2010/main" val="206882333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081DE0-679E-4552-8D45-C494853318C5}"/>
              </a:ext>
            </a:extLst>
          </p:cNvPr>
          <p:cNvSpPr/>
          <p:nvPr/>
        </p:nvSpPr>
        <p:spPr>
          <a:xfrm>
            <a:off x="0" y="655325"/>
            <a:ext cx="12192000" cy="3693319"/>
          </a:xfrm>
          <a:prstGeom prst="rect">
            <a:avLst/>
          </a:prstGeom>
        </p:spPr>
        <p:txBody>
          <a:bodyPr wrap="square">
            <a:spAutoFit/>
          </a:bodyPr>
          <a:lstStyle/>
          <a:p>
            <a:r>
              <a:rPr lang="pl-PL">
                <a:latin typeface="Book Antiqua" panose="02040602050305030304" pitchFamily="18" charset="0"/>
              </a:rPr>
              <a:t>Što se tiče implementacije, jasno je da je bitno da za svaki element tekućeg </a:t>
            </a:r>
            <a:r>
              <a:rPr lang="en-US">
                <a:latin typeface="Book Antiqua" panose="02040602050305030304" pitchFamily="18" charset="0"/>
              </a:rPr>
              <a:t>skupa odredimo koliko se originala slika u njega (reći ćemo da je to ulazni stepen</a:t>
            </a:r>
            <a:r>
              <a:rPr lang="sr-Latn-RS">
                <a:latin typeface="Book Antiqua" panose="02040602050305030304" pitchFamily="18" charset="0"/>
              </a:rPr>
              <a:t> </a:t>
            </a:r>
            <a:r>
              <a:rPr lang="en-US">
                <a:latin typeface="Book Antiqua" panose="02040602050305030304" pitchFamily="18" charset="0"/>
              </a:rPr>
              <a:t>slike). Ulazne stepene možemo čuvati u jednom nizu (na poziciji 𝑖 čuvamo</a:t>
            </a:r>
          </a:p>
          <a:p>
            <a:r>
              <a:rPr lang="en-US">
                <a:latin typeface="Book Antiqua" panose="02040602050305030304" pitchFamily="18" charset="0"/>
              </a:rPr>
              <a:t>koliko se elemenata slika u element 𝑖). Niz lako možemo popuniti tako što ga</a:t>
            </a:r>
            <a:r>
              <a:rPr lang="sr-Latn-RS">
                <a:latin typeface="Book Antiqua" panose="02040602050305030304" pitchFamily="18" charset="0"/>
              </a:rPr>
              <a:t> </a:t>
            </a:r>
            <a:r>
              <a:rPr lang="en-US">
                <a:latin typeface="Book Antiqua" panose="02040602050305030304" pitchFamily="18" charset="0"/>
              </a:rPr>
              <a:t>inicijalizujemo na nulu, prođemo kroz sve originale i za njihove slike uvećamo</a:t>
            </a:r>
            <a:r>
              <a:rPr lang="sr-Latn-RS">
                <a:latin typeface="Book Antiqua" panose="02040602050305030304" pitchFamily="18" charset="0"/>
              </a:rPr>
              <a:t> </a:t>
            </a:r>
            <a:r>
              <a:rPr lang="en-US">
                <a:latin typeface="Book Antiqua" panose="02040602050305030304" pitchFamily="18" charset="0"/>
              </a:rPr>
              <a:t>broj originala koji se u te slike slikaju. Prolaskom kroz taj niz možemo identifikovati</a:t>
            </a:r>
            <a:r>
              <a:rPr lang="sr-Latn-RS">
                <a:latin typeface="Book Antiqua" panose="02040602050305030304" pitchFamily="18" charset="0"/>
              </a:rPr>
              <a:t> </a:t>
            </a:r>
            <a:r>
              <a:rPr lang="en-US">
                <a:latin typeface="Book Antiqua" panose="02040602050305030304" pitchFamily="18" charset="0"/>
              </a:rPr>
              <a:t>sve elemente u koje se ni jedan element ne slika (to su oni koji imaju</a:t>
            </a:r>
            <a:r>
              <a:rPr lang="sr-Latn-RS">
                <a:latin typeface="Book Antiqua" panose="02040602050305030304" pitchFamily="18" charset="0"/>
              </a:rPr>
              <a:t> </a:t>
            </a:r>
            <a:r>
              <a:rPr lang="en-US">
                <a:latin typeface="Book Antiqua" panose="02040602050305030304" pitchFamily="18" charset="0"/>
              </a:rPr>
              <a:t>ulazni stepen nula). Njih je potrebno da uklonimo iz skupa. Ulazni stepen slike</a:t>
            </a:r>
            <a:r>
              <a:rPr lang="sr-Latn-RS">
                <a:latin typeface="Book Antiqua" panose="02040602050305030304" pitchFamily="18" charset="0"/>
              </a:rPr>
              <a:t> </a:t>
            </a:r>
            <a:r>
              <a:rPr lang="en-US">
                <a:latin typeface="Book Antiqua" panose="02040602050305030304" pitchFamily="18" charset="0"/>
              </a:rPr>
              <a:t>svakog elementa koji uklanjamo moramo umanjiti za jedan. To ne možemo uraditi</a:t>
            </a:r>
            <a:r>
              <a:rPr lang="sr-Latn-RS">
                <a:latin typeface="Book Antiqua" panose="02040602050305030304" pitchFamily="18" charset="0"/>
              </a:rPr>
              <a:t> </a:t>
            </a:r>
            <a:r>
              <a:rPr lang="en-US">
                <a:latin typeface="Book Antiqua" panose="02040602050305030304" pitchFamily="18" charset="0"/>
              </a:rPr>
              <a:t>istovremeno za sve elemente ulaznog stepena nula, već ih možemo ubaciti u</a:t>
            </a:r>
            <a:r>
              <a:rPr lang="sr-Latn-RS">
                <a:latin typeface="Book Antiqua" panose="02040602050305030304" pitchFamily="18" charset="0"/>
              </a:rPr>
              <a:t> </a:t>
            </a:r>
            <a:r>
              <a:rPr lang="en-US">
                <a:latin typeface="Book Antiqua" panose="02040602050305030304" pitchFamily="18" charset="0"/>
              </a:rPr>
              <a:t>red i zatim obrađivati jedan po jedan. Ako nakon smanjenja ulazni stepen nekog</a:t>
            </a:r>
            <a:r>
              <a:rPr lang="sr-Latn-RS">
                <a:latin typeface="Book Antiqua" panose="02040602050305030304" pitchFamily="18" charset="0"/>
              </a:rPr>
              <a:t> </a:t>
            </a:r>
            <a:r>
              <a:rPr lang="pl-PL">
                <a:latin typeface="Book Antiqua" panose="02040602050305030304" pitchFamily="18" charset="0"/>
              </a:rPr>
              <a:t>elementa postane nula i njega je potrebno ukloniti iz skupa. Da bi on u nekom </a:t>
            </a:r>
            <a:r>
              <a:rPr lang="en-US">
                <a:latin typeface="Book Antiqua" panose="02040602050305030304" pitchFamily="18" charset="0"/>
              </a:rPr>
              <a:t>trenutku bio uklonjen i obrađen, postavićemo ga u red. Dakle, invarijanta našeg</a:t>
            </a:r>
            <a:r>
              <a:rPr lang="sr-Latn-RS">
                <a:latin typeface="Book Antiqua" panose="02040602050305030304" pitchFamily="18" charset="0"/>
              </a:rPr>
              <a:t> </a:t>
            </a:r>
            <a:r>
              <a:rPr lang="en-US">
                <a:latin typeface="Book Antiqua" panose="02040602050305030304" pitchFamily="18" charset="0"/>
              </a:rPr>
              <a:t>programa biće da se u redu nalaze svi elementi čiji je ulazni stepen nula. Kada se</a:t>
            </a:r>
            <a:r>
              <a:rPr lang="sr-Latn-RS">
                <a:latin typeface="Book Antiqua" panose="02040602050305030304" pitchFamily="18" charset="0"/>
              </a:rPr>
              <a:t> </a:t>
            </a:r>
            <a:r>
              <a:rPr lang="en-US">
                <a:latin typeface="Book Antiqua" panose="02040602050305030304" pitchFamily="18" charset="0"/>
              </a:rPr>
              <a:t>red isprazni znaćemo da nema više elemenata čiji je ulazni stepen nula i funkcija</a:t>
            </a:r>
            <a:r>
              <a:rPr lang="sr-Latn-RS">
                <a:latin typeface="Book Antiqua" panose="02040602050305030304" pitchFamily="18" charset="0"/>
              </a:rPr>
              <a:t> </a:t>
            </a:r>
            <a:r>
              <a:rPr lang="en-US">
                <a:latin typeface="Book Antiqua" panose="02040602050305030304" pitchFamily="18" charset="0"/>
              </a:rPr>
              <a:t>će biti bijekcija na skupu elemenata koji nisu uklonjeni iz polaznog skupa. Pošto</a:t>
            </a:r>
            <a:r>
              <a:rPr lang="sr-Latn-RS">
                <a:latin typeface="Book Antiqua" panose="02040602050305030304" pitchFamily="18" charset="0"/>
              </a:rPr>
              <a:t> </a:t>
            </a:r>
            <a:r>
              <a:rPr lang="en-US">
                <a:latin typeface="Book Antiqua" panose="02040602050305030304" pitchFamily="18" charset="0"/>
              </a:rPr>
              <a:t>nas zanima samo njihov broj, održavaćemo samo promenljivu koja čuva kardinalnost</a:t>
            </a:r>
            <a:r>
              <a:rPr lang="sr-Latn-RS">
                <a:latin typeface="Book Antiqua" panose="02040602050305030304" pitchFamily="18" charset="0"/>
              </a:rPr>
              <a:t> </a:t>
            </a:r>
            <a:r>
              <a:rPr lang="en-US">
                <a:latin typeface="Book Antiqua" panose="02040602050305030304" pitchFamily="18" charset="0"/>
              </a:rPr>
              <a:t>tekućeg skupa i prilikom uklanjanja elemenata iz skupa smanjivaćemo</a:t>
            </a:r>
            <a:r>
              <a:rPr lang="sr-Latn-RS">
                <a:latin typeface="Book Antiqua" panose="02040602050305030304" pitchFamily="18" charset="0"/>
              </a:rPr>
              <a:t> </a:t>
            </a:r>
            <a:r>
              <a:rPr lang="en-US">
                <a:latin typeface="Book Antiqua" panose="02040602050305030304" pitchFamily="18" charset="0"/>
              </a:rPr>
              <a:t>je za jedan.</a:t>
            </a:r>
          </a:p>
        </p:txBody>
      </p:sp>
    </p:spTree>
    <p:extLst>
      <p:ext uri="{BB962C8B-B14F-4D97-AF65-F5344CB8AC3E}">
        <p14:creationId xmlns:p14="http://schemas.microsoft.com/office/powerpoint/2010/main" val="20883853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D25D7E-0BCA-4B51-830E-F14C57FA49DF}"/>
              </a:ext>
            </a:extLst>
          </p:cNvPr>
          <p:cNvSpPr/>
          <p:nvPr/>
        </p:nvSpPr>
        <p:spPr>
          <a:xfrm>
            <a:off x="3048000" y="1997839"/>
            <a:ext cx="6096000" cy="3139321"/>
          </a:xfrm>
          <a:prstGeom prst="rect">
            <a:avLst/>
          </a:prstGeom>
        </p:spPr>
        <p:txBody>
          <a:bodyPr>
            <a:spAutoFit/>
          </a:bodyPr>
          <a:lstStyle/>
          <a:p>
            <a:r>
              <a:rPr lang="en-US">
                <a:solidFill>
                  <a:srgbClr val="BD7B00"/>
                </a:solidFill>
                <a:latin typeface="LMMono9-Regular-Identity-H"/>
              </a:rPr>
              <a:t>#include </a:t>
            </a:r>
            <a:r>
              <a:rPr lang="en-US">
                <a:solidFill>
                  <a:srgbClr val="000000"/>
                </a:solidFill>
                <a:latin typeface="LMMono9-Regular-Identity-H"/>
              </a:rPr>
              <a:t>&lt;iostream&gt;</a:t>
            </a:r>
          </a:p>
          <a:p>
            <a:r>
              <a:rPr lang="en-US">
                <a:solidFill>
                  <a:srgbClr val="BD7B00"/>
                </a:solidFill>
                <a:latin typeface="LMMono9-Regular-Identity-H"/>
              </a:rPr>
              <a:t>#include </a:t>
            </a:r>
            <a:r>
              <a:rPr lang="en-US">
                <a:solidFill>
                  <a:srgbClr val="000000"/>
                </a:solidFill>
                <a:latin typeface="LMMono9-Regular-Identity-H"/>
              </a:rPr>
              <a:t>&lt;vector&gt;</a:t>
            </a:r>
          </a:p>
          <a:p>
            <a:r>
              <a:rPr lang="en-US">
                <a:solidFill>
                  <a:srgbClr val="BD7B00"/>
                </a:solidFill>
                <a:latin typeface="LMMono9-Regular-Identity-H"/>
              </a:rPr>
              <a:t>#include </a:t>
            </a:r>
            <a:r>
              <a:rPr lang="en-US">
                <a:solidFill>
                  <a:srgbClr val="000000"/>
                </a:solidFill>
                <a:latin typeface="LMMono9-Regular-Identity-H"/>
              </a:rPr>
              <a:t>&lt;queue&gt;</a:t>
            </a:r>
          </a:p>
          <a:p>
            <a:r>
              <a:rPr lang="en-US" b="1">
                <a:solidFill>
                  <a:srgbClr val="007121"/>
                </a:solidFill>
                <a:latin typeface="LMMonoLt10-Bold-Identity-H"/>
              </a:rPr>
              <a:t>using namespace </a:t>
            </a:r>
            <a:r>
              <a:rPr lang="en-US">
                <a:solidFill>
                  <a:srgbClr val="000000"/>
                </a:solidFill>
                <a:latin typeface="LMMono9-Regular-Identity-H"/>
              </a:rPr>
              <a:t>std;</a:t>
            </a:r>
          </a:p>
          <a:p>
            <a:r>
              <a:rPr lang="en-US">
                <a:solidFill>
                  <a:srgbClr val="8F2100"/>
                </a:solidFill>
                <a:latin typeface="LMMono9-Regular-Identity-H"/>
              </a:rPr>
              <a:t>int </a:t>
            </a:r>
            <a:r>
              <a:rPr lang="en-US">
                <a:solidFill>
                  <a:srgbClr val="000000"/>
                </a:solidFill>
                <a:latin typeface="LMMono9-Regular-Identity-H"/>
              </a:rPr>
              <a:t>main() {</a:t>
            </a:r>
          </a:p>
          <a:p>
            <a:r>
              <a:rPr lang="en-US">
                <a:solidFill>
                  <a:srgbClr val="8F2100"/>
                </a:solidFill>
                <a:latin typeface="LMMono9-Regular-Identity-H"/>
              </a:rPr>
              <a:t>int </a:t>
            </a:r>
            <a:r>
              <a:rPr lang="en-US">
                <a:solidFill>
                  <a:srgbClr val="000000"/>
                </a:solidFill>
                <a:latin typeface="LMMono9-Regular-Identity-H"/>
              </a:rPr>
              <a:t>n;</a:t>
            </a:r>
          </a:p>
          <a:p>
            <a:r>
              <a:rPr lang="en-US">
                <a:solidFill>
                  <a:srgbClr val="000000"/>
                </a:solidFill>
                <a:latin typeface="LMMono9-Regular-Identity-H"/>
              </a:rPr>
              <a:t>cin &gt;&gt; n;</a:t>
            </a:r>
          </a:p>
          <a:p>
            <a:r>
              <a:rPr lang="en-US">
                <a:solidFill>
                  <a:srgbClr val="000000"/>
                </a:solidFill>
                <a:latin typeface="LMMono9-Regular-Identity-H"/>
              </a:rPr>
              <a:t>vector&lt;</a:t>
            </a:r>
            <a:r>
              <a:rPr lang="en-US">
                <a:solidFill>
                  <a:srgbClr val="8F2100"/>
                </a:solidFill>
                <a:latin typeface="LMMono9-Regular-Identity-H"/>
              </a:rPr>
              <a:t>int</a:t>
            </a:r>
            <a:r>
              <a:rPr lang="en-US">
                <a:solidFill>
                  <a:srgbClr val="000000"/>
                </a:solidFill>
                <a:latin typeface="LMMono9-Regular-Identity-H"/>
              </a:rPr>
              <a:t>&gt; f(n);</a:t>
            </a:r>
          </a:p>
          <a:p>
            <a:r>
              <a:rPr lang="nn-NO" b="1">
                <a:solidFill>
                  <a:srgbClr val="007121"/>
                </a:solidFill>
                <a:latin typeface="LMMonoLt10-Bold-Identity-H"/>
              </a:rPr>
              <a:t>for </a:t>
            </a:r>
            <a:r>
              <a:rPr lang="nn-NO">
                <a:solidFill>
                  <a:srgbClr val="000000"/>
                </a:solidFill>
                <a:latin typeface="LMMono9-Regular-Identity-H"/>
              </a:rPr>
              <a:t>(</a:t>
            </a:r>
            <a:r>
              <a:rPr lang="nn-NO">
                <a:solidFill>
                  <a:srgbClr val="8F2100"/>
                </a:solidFill>
                <a:latin typeface="LMMono9-Regular-Identity-H"/>
              </a:rPr>
              <a:t>int </a:t>
            </a:r>
            <a:r>
              <a:rPr lang="nn-NO">
                <a:solidFill>
                  <a:srgbClr val="000000"/>
                </a:solidFill>
                <a:latin typeface="LMMono9-Regular-Identity-H"/>
              </a:rPr>
              <a:t>i = </a:t>
            </a:r>
            <a:r>
              <a:rPr lang="nn-NO">
                <a:solidFill>
                  <a:srgbClr val="40A171"/>
                </a:solidFill>
                <a:latin typeface="LMMono9-Regular-Identity-H"/>
              </a:rPr>
              <a:t>0</a:t>
            </a:r>
            <a:r>
              <a:rPr lang="nn-NO">
                <a:solidFill>
                  <a:srgbClr val="000000"/>
                </a:solidFill>
                <a:latin typeface="LMMono9-Regular-Identity-H"/>
              </a:rPr>
              <a:t>; i &lt; n; i++)</a:t>
            </a:r>
          </a:p>
          <a:p>
            <a:r>
              <a:rPr lang="en-US">
                <a:solidFill>
                  <a:srgbClr val="000000"/>
                </a:solidFill>
                <a:latin typeface="LMMono9-Regular-Identity-H"/>
              </a:rPr>
              <a:t>cin &gt;&gt; f[i];</a:t>
            </a:r>
            <a:endParaRPr lang="sr-Latn-RS">
              <a:solidFill>
                <a:srgbClr val="000000"/>
              </a:solidFill>
              <a:latin typeface="LMMono9-Regular-Identity-H"/>
            </a:endParaRPr>
          </a:p>
          <a:p>
            <a:r>
              <a:rPr lang="sr-Latn-RS">
                <a:solidFill>
                  <a:srgbClr val="000000"/>
                </a:solidFill>
                <a:latin typeface="LMMono9-Regular-Identity-H"/>
              </a:rPr>
              <a:t>...</a:t>
            </a:r>
            <a:endParaRPr lang="en-US"/>
          </a:p>
        </p:txBody>
      </p:sp>
    </p:spTree>
    <p:extLst>
      <p:ext uri="{BB962C8B-B14F-4D97-AF65-F5344CB8AC3E}">
        <p14:creationId xmlns:p14="http://schemas.microsoft.com/office/powerpoint/2010/main" val="2179568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581A3F-B6B0-4E64-925C-CBDD1DF29BB6}"/>
              </a:ext>
            </a:extLst>
          </p:cNvPr>
          <p:cNvSpPr/>
          <p:nvPr/>
        </p:nvSpPr>
        <p:spPr>
          <a:xfrm>
            <a:off x="0" y="0"/>
            <a:ext cx="12192000" cy="4955203"/>
          </a:xfrm>
          <a:prstGeom prst="rect">
            <a:avLst/>
          </a:prstGeom>
        </p:spPr>
        <p:txBody>
          <a:bodyPr wrap="square">
            <a:spAutoFit/>
          </a:bodyPr>
          <a:lstStyle/>
          <a:p>
            <a:r>
              <a:rPr lang="en-US" sz="2800"/>
              <a:t>C++ Deque</a:t>
            </a:r>
          </a:p>
          <a:p>
            <a:endParaRPr lang="en-US"/>
          </a:p>
          <a:p>
            <a:r>
              <a:rPr lang="en-US"/>
              <a:t>In C++, the STL deque is a sequential container that provides the functionality of a double-ended queue data structure.</a:t>
            </a:r>
          </a:p>
          <a:p>
            <a:r>
              <a:rPr lang="en-US"/>
              <a:t>In a regular queue, elements are added from the rear and removed from the front. However, in a deque, we can insert and remove elements from both the front and rear. In a deque, we can insert and remove elements from both the front and rear.</a:t>
            </a:r>
          </a:p>
          <a:p>
            <a:endParaRPr lang="en-US"/>
          </a:p>
          <a:p>
            <a:r>
              <a:rPr lang="en-US"/>
              <a:t>Create C++ STL Deque</a:t>
            </a:r>
          </a:p>
          <a:p>
            <a:r>
              <a:rPr lang="en-US"/>
              <a:t>In order to create a deque in C++, we first need to include the deque header file. </a:t>
            </a:r>
            <a:r>
              <a:rPr lang="en-US" b="1"/>
              <a:t>#include &lt;deque&gt;</a:t>
            </a:r>
          </a:p>
          <a:p>
            <a:r>
              <a:rPr lang="en-US"/>
              <a:t>Once we import this file, we can create a deque using the following syntax: </a:t>
            </a:r>
            <a:r>
              <a:rPr lang="en-US" b="1"/>
              <a:t>deque&lt;type&gt; dq;</a:t>
            </a:r>
          </a:p>
          <a:p>
            <a:endParaRPr lang="en-US" b="1"/>
          </a:p>
          <a:p>
            <a:r>
              <a:rPr lang="en-US" b="1"/>
              <a:t>deque&lt;int&gt; dq_integer;</a:t>
            </a:r>
            <a:r>
              <a:rPr lang="en-US"/>
              <a:t> // create a deque of integer data type</a:t>
            </a:r>
          </a:p>
          <a:p>
            <a:r>
              <a:rPr lang="en-US" b="1"/>
              <a:t>deque&lt;string&gt; dq_string; </a:t>
            </a:r>
            <a:r>
              <a:rPr lang="en-US"/>
              <a:t>// create a deque of string data type</a:t>
            </a:r>
          </a:p>
          <a:p>
            <a:endParaRPr lang="en-US"/>
          </a:p>
          <a:p>
            <a:r>
              <a:rPr lang="en-US"/>
              <a:t>Initialize a Deque</a:t>
            </a:r>
          </a:p>
          <a:p>
            <a:r>
              <a:rPr lang="en-US" b="1"/>
              <a:t>deque&lt;int&gt; deque1 = {1, 2, 3, 4, 5}; </a:t>
            </a:r>
            <a:r>
              <a:rPr lang="en-US"/>
              <a:t>// method 1: initializer list</a:t>
            </a:r>
          </a:p>
          <a:p>
            <a:r>
              <a:rPr lang="en-US" b="1"/>
              <a:t>deque&lt;int&gt; deque2 {1, 2, 3, 4, 5}; </a:t>
            </a:r>
            <a:r>
              <a:rPr lang="en-US"/>
              <a:t>// method 2: uniform initialization</a:t>
            </a:r>
          </a:p>
          <a:p>
            <a:endParaRPr lang="en-US"/>
          </a:p>
        </p:txBody>
      </p:sp>
      <p:pic>
        <p:nvPicPr>
          <p:cNvPr id="3" name="Picture 2">
            <a:extLst>
              <a:ext uri="{FF2B5EF4-FFF2-40B4-BE49-F238E27FC236}">
                <a16:creationId xmlns:a16="http://schemas.microsoft.com/office/drawing/2014/main" id="{EF2C4BBA-FF6F-4EB2-AC68-7CF09135CA19}"/>
              </a:ext>
            </a:extLst>
          </p:cNvPr>
          <p:cNvPicPr>
            <a:picLocks noChangeAspect="1"/>
          </p:cNvPicPr>
          <p:nvPr/>
        </p:nvPicPr>
        <p:blipFill>
          <a:blip r:embed="rId2"/>
          <a:stretch>
            <a:fillRect/>
          </a:stretch>
        </p:blipFill>
        <p:spPr>
          <a:xfrm>
            <a:off x="3329126" y="3933252"/>
            <a:ext cx="8862874" cy="2924748"/>
          </a:xfrm>
          <a:prstGeom prst="rect">
            <a:avLst/>
          </a:prstGeom>
        </p:spPr>
      </p:pic>
    </p:spTree>
    <p:extLst>
      <p:ext uri="{BB962C8B-B14F-4D97-AF65-F5344CB8AC3E}">
        <p14:creationId xmlns:p14="http://schemas.microsoft.com/office/powerpoint/2010/main" val="24315952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DD5F5F0-0F6C-4043-AC94-5CBC2F7E4322}"/>
              </a:ext>
            </a:extLst>
          </p:cNvPr>
          <p:cNvGraphicFramePr>
            <a:graphicFrameLocks noGrp="1"/>
          </p:cNvGraphicFramePr>
          <p:nvPr>
            <p:extLst>
              <p:ext uri="{D42A27DB-BD31-4B8C-83A1-F6EECF244321}">
                <p14:modId xmlns:p14="http://schemas.microsoft.com/office/powerpoint/2010/main" val="4068266623"/>
              </p:ext>
            </p:extLst>
          </p:nvPr>
        </p:nvGraphicFramePr>
        <p:xfrm>
          <a:off x="3126337" y="1691904"/>
          <a:ext cx="7597888" cy="4383118"/>
        </p:xfrm>
        <a:graphic>
          <a:graphicData uri="http://schemas.openxmlformats.org/drawingml/2006/table">
            <a:tbl>
              <a:tblPr/>
              <a:tblGrid>
                <a:gridCol w="3798944">
                  <a:extLst>
                    <a:ext uri="{9D8B030D-6E8A-4147-A177-3AD203B41FA5}">
                      <a16:colId xmlns:a16="http://schemas.microsoft.com/office/drawing/2014/main" val="1624267170"/>
                    </a:ext>
                  </a:extLst>
                </a:gridCol>
                <a:gridCol w="3798944">
                  <a:extLst>
                    <a:ext uri="{9D8B030D-6E8A-4147-A177-3AD203B41FA5}">
                      <a16:colId xmlns:a16="http://schemas.microsoft.com/office/drawing/2014/main" val="4127183716"/>
                    </a:ext>
                  </a:extLst>
                </a:gridCol>
              </a:tblGrid>
              <a:tr h="412627">
                <a:tc>
                  <a:txBody>
                    <a:bodyPr/>
                    <a:lstStyle/>
                    <a:p>
                      <a:pPr algn="l"/>
                      <a:r>
                        <a:rPr lang="en-US" sz="1500" b="1">
                          <a:effectLst/>
                        </a:rPr>
                        <a:t>Methods</a:t>
                      </a:r>
                    </a:p>
                  </a:txBody>
                  <a:tcPr marL="187558" marR="187558" marT="93779" marB="93779" anchor="ctr">
                    <a:lnL>
                      <a:noFill/>
                    </a:lnL>
                    <a:lnR>
                      <a:noFill/>
                    </a:lnR>
                    <a:lnT>
                      <a:noFill/>
                    </a:lnT>
                    <a:lnB>
                      <a:noFill/>
                    </a:lnB>
                    <a:noFill/>
                  </a:tcPr>
                </a:tc>
                <a:tc>
                  <a:txBody>
                    <a:bodyPr/>
                    <a:lstStyle/>
                    <a:p>
                      <a:pPr algn="l"/>
                      <a:r>
                        <a:rPr lang="en-US" sz="1500" b="1">
                          <a:effectLst/>
                        </a:rPr>
                        <a:t>Description</a:t>
                      </a:r>
                    </a:p>
                  </a:txBody>
                  <a:tcPr marL="187558" marR="187558" marT="93779" marB="93779" anchor="ctr">
                    <a:lnL>
                      <a:noFill/>
                    </a:lnL>
                    <a:lnR>
                      <a:noFill/>
                    </a:lnR>
                    <a:lnT>
                      <a:noFill/>
                    </a:lnT>
                    <a:lnB>
                      <a:noFill/>
                    </a:lnB>
                    <a:noFill/>
                  </a:tcPr>
                </a:tc>
                <a:extLst>
                  <a:ext uri="{0D108BD9-81ED-4DB2-BD59-A6C34878D82A}">
                    <a16:rowId xmlns:a16="http://schemas.microsoft.com/office/drawing/2014/main" val="3530917057"/>
                  </a:ext>
                </a:extLst>
              </a:tr>
              <a:tr h="412627">
                <a:tc>
                  <a:txBody>
                    <a:bodyPr/>
                    <a:lstStyle/>
                    <a:p>
                      <a:r>
                        <a:rPr lang="en-US" sz="1500" b="1">
                          <a:effectLst/>
                        </a:rPr>
                        <a:t>push_back()</a:t>
                      </a:r>
                    </a:p>
                  </a:txBody>
                  <a:tcPr marL="187558" marR="187558" marT="93779" marB="93779" anchor="ctr">
                    <a:lnL>
                      <a:noFill/>
                    </a:lnL>
                    <a:lnR>
                      <a:noFill/>
                    </a:lnR>
                    <a:lnT>
                      <a:noFill/>
                    </a:lnT>
                    <a:lnB>
                      <a:noFill/>
                    </a:lnB>
                    <a:noFill/>
                  </a:tcPr>
                </a:tc>
                <a:tc>
                  <a:txBody>
                    <a:bodyPr/>
                    <a:lstStyle/>
                    <a:p>
                      <a:r>
                        <a:rPr lang="en-US" sz="1500">
                          <a:effectLst/>
                        </a:rPr>
                        <a:t>inserts element at the back</a:t>
                      </a:r>
                    </a:p>
                  </a:txBody>
                  <a:tcPr marL="187558" marR="187558" marT="93779" marB="93779" anchor="ctr">
                    <a:lnL>
                      <a:noFill/>
                    </a:lnL>
                    <a:lnR>
                      <a:noFill/>
                    </a:lnR>
                    <a:lnT>
                      <a:noFill/>
                    </a:lnT>
                    <a:lnB>
                      <a:noFill/>
                    </a:lnB>
                    <a:noFill/>
                  </a:tcPr>
                </a:tc>
                <a:extLst>
                  <a:ext uri="{0D108BD9-81ED-4DB2-BD59-A6C34878D82A}">
                    <a16:rowId xmlns:a16="http://schemas.microsoft.com/office/drawing/2014/main" val="2851028356"/>
                  </a:ext>
                </a:extLst>
              </a:tr>
              <a:tr h="412627">
                <a:tc>
                  <a:txBody>
                    <a:bodyPr/>
                    <a:lstStyle/>
                    <a:p>
                      <a:r>
                        <a:rPr lang="en-US" sz="1500" b="1">
                          <a:effectLst/>
                        </a:rPr>
                        <a:t>push_front()</a:t>
                      </a:r>
                    </a:p>
                  </a:txBody>
                  <a:tcPr marL="187558" marR="187558" marT="93779" marB="93779" anchor="ctr">
                    <a:lnL>
                      <a:noFill/>
                    </a:lnL>
                    <a:lnR>
                      <a:noFill/>
                    </a:lnR>
                    <a:lnT>
                      <a:noFill/>
                    </a:lnT>
                    <a:lnB>
                      <a:noFill/>
                    </a:lnB>
                    <a:noFill/>
                  </a:tcPr>
                </a:tc>
                <a:tc>
                  <a:txBody>
                    <a:bodyPr/>
                    <a:lstStyle/>
                    <a:p>
                      <a:r>
                        <a:rPr lang="en-US" sz="1500">
                          <a:effectLst/>
                        </a:rPr>
                        <a:t>inserts element at the front</a:t>
                      </a:r>
                    </a:p>
                  </a:txBody>
                  <a:tcPr marL="187558" marR="187558" marT="93779" marB="93779" anchor="ctr">
                    <a:lnL>
                      <a:noFill/>
                    </a:lnL>
                    <a:lnR>
                      <a:noFill/>
                    </a:lnR>
                    <a:lnT>
                      <a:noFill/>
                    </a:lnT>
                    <a:lnB>
                      <a:noFill/>
                    </a:lnB>
                    <a:noFill/>
                  </a:tcPr>
                </a:tc>
                <a:extLst>
                  <a:ext uri="{0D108BD9-81ED-4DB2-BD59-A6C34878D82A}">
                    <a16:rowId xmlns:a16="http://schemas.microsoft.com/office/drawing/2014/main" val="4253769005"/>
                  </a:ext>
                </a:extLst>
              </a:tr>
              <a:tr h="412627">
                <a:tc>
                  <a:txBody>
                    <a:bodyPr/>
                    <a:lstStyle/>
                    <a:p>
                      <a:r>
                        <a:rPr lang="en-US" sz="1500" b="1">
                          <a:effectLst/>
                        </a:rPr>
                        <a:t>pop_back()</a:t>
                      </a:r>
                    </a:p>
                  </a:txBody>
                  <a:tcPr marL="187558" marR="187558" marT="93779" marB="93779" anchor="ctr">
                    <a:lnL>
                      <a:noFill/>
                    </a:lnL>
                    <a:lnR>
                      <a:noFill/>
                    </a:lnR>
                    <a:lnT>
                      <a:noFill/>
                    </a:lnT>
                    <a:lnB>
                      <a:noFill/>
                    </a:lnB>
                    <a:noFill/>
                  </a:tcPr>
                </a:tc>
                <a:tc>
                  <a:txBody>
                    <a:bodyPr/>
                    <a:lstStyle/>
                    <a:p>
                      <a:r>
                        <a:rPr lang="en-US" sz="1500">
                          <a:effectLst/>
                        </a:rPr>
                        <a:t>removes element from the back</a:t>
                      </a:r>
                    </a:p>
                  </a:txBody>
                  <a:tcPr marL="187558" marR="187558" marT="93779" marB="93779" anchor="ctr">
                    <a:lnL>
                      <a:noFill/>
                    </a:lnL>
                    <a:lnR>
                      <a:noFill/>
                    </a:lnR>
                    <a:lnT>
                      <a:noFill/>
                    </a:lnT>
                    <a:lnB>
                      <a:noFill/>
                    </a:lnB>
                    <a:noFill/>
                  </a:tcPr>
                </a:tc>
                <a:extLst>
                  <a:ext uri="{0D108BD9-81ED-4DB2-BD59-A6C34878D82A}">
                    <a16:rowId xmlns:a16="http://schemas.microsoft.com/office/drawing/2014/main" val="3504024059"/>
                  </a:ext>
                </a:extLst>
              </a:tr>
              <a:tr h="412627">
                <a:tc>
                  <a:txBody>
                    <a:bodyPr/>
                    <a:lstStyle/>
                    <a:p>
                      <a:r>
                        <a:rPr lang="en-US" sz="1500" b="1">
                          <a:effectLst/>
                        </a:rPr>
                        <a:t>pop_front()</a:t>
                      </a:r>
                    </a:p>
                  </a:txBody>
                  <a:tcPr marL="187558" marR="187558" marT="93779" marB="93779" anchor="ctr">
                    <a:lnL>
                      <a:noFill/>
                    </a:lnL>
                    <a:lnR>
                      <a:noFill/>
                    </a:lnR>
                    <a:lnT>
                      <a:noFill/>
                    </a:lnT>
                    <a:lnB>
                      <a:noFill/>
                    </a:lnB>
                    <a:noFill/>
                  </a:tcPr>
                </a:tc>
                <a:tc>
                  <a:txBody>
                    <a:bodyPr/>
                    <a:lstStyle/>
                    <a:p>
                      <a:r>
                        <a:rPr lang="en-US" sz="1500">
                          <a:effectLst/>
                        </a:rPr>
                        <a:t>removes element from the front</a:t>
                      </a:r>
                    </a:p>
                  </a:txBody>
                  <a:tcPr marL="187558" marR="187558" marT="93779" marB="93779" anchor="ctr">
                    <a:lnL>
                      <a:noFill/>
                    </a:lnL>
                    <a:lnR>
                      <a:noFill/>
                    </a:lnR>
                    <a:lnT>
                      <a:noFill/>
                    </a:lnT>
                    <a:lnB>
                      <a:noFill/>
                    </a:lnB>
                    <a:noFill/>
                  </a:tcPr>
                </a:tc>
                <a:extLst>
                  <a:ext uri="{0D108BD9-81ED-4DB2-BD59-A6C34878D82A}">
                    <a16:rowId xmlns:a16="http://schemas.microsoft.com/office/drawing/2014/main" val="4149663383"/>
                  </a:ext>
                </a:extLst>
              </a:tr>
              <a:tr h="412627">
                <a:tc>
                  <a:txBody>
                    <a:bodyPr/>
                    <a:lstStyle/>
                    <a:p>
                      <a:r>
                        <a:rPr lang="en-US" sz="1500" b="1">
                          <a:effectLst/>
                        </a:rPr>
                        <a:t>front()</a:t>
                      </a:r>
                    </a:p>
                  </a:txBody>
                  <a:tcPr marL="187558" marR="187558" marT="93779" marB="93779" anchor="ctr">
                    <a:lnL>
                      <a:noFill/>
                    </a:lnL>
                    <a:lnR>
                      <a:noFill/>
                    </a:lnR>
                    <a:lnT>
                      <a:noFill/>
                    </a:lnT>
                    <a:lnB>
                      <a:noFill/>
                    </a:lnB>
                    <a:noFill/>
                  </a:tcPr>
                </a:tc>
                <a:tc>
                  <a:txBody>
                    <a:bodyPr/>
                    <a:lstStyle/>
                    <a:p>
                      <a:r>
                        <a:rPr lang="en-US" sz="1500">
                          <a:effectLst/>
                        </a:rPr>
                        <a:t>returns the element at the front</a:t>
                      </a:r>
                    </a:p>
                  </a:txBody>
                  <a:tcPr marL="187558" marR="187558" marT="93779" marB="93779" anchor="ctr">
                    <a:lnL>
                      <a:noFill/>
                    </a:lnL>
                    <a:lnR>
                      <a:noFill/>
                    </a:lnR>
                    <a:lnT>
                      <a:noFill/>
                    </a:lnT>
                    <a:lnB>
                      <a:noFill/>
                    </a:lnB>
                    <a:noFill/>
                  </a:tcPr>
                </a:tc>
                <a:extLst>
                  <a:ext uri="{0D108BD9-81ED-4DB2-BD59-A6C34878D82A}">
                    <a16:rowId xmlns:a16="http://schemas.microsoft.com/office/drawing/2014/main" val="4286597073"/>
                  </a:ext>
                </a:extLst>
              </a:tr>
              <a:tr h="412627">
                <a:tc>
                  <a:txBody>
                    <a:bodyPr/>
                    <a:lstStyle/>
                    <a:p>
                      <a:r>
                        <a:rPr lang="en-US" sz="1500" b="1">
                          <a:effectLst/>
                        </a:rPr>
                        <a:t>back()</a:t>
                      </a:r>
                    </a:p>
                  </a:txBody>
                  <a:tcPr marL="187558" marR="187558" marT="93779" marB="93779" anchor="ctr">
                    <a:lnL>
                      <a:noFill/>
                    </a:lnL>
                    <a:lnR>
                      <a:noFill/>
                    </a:lnR>
                    <a:lnT>
                      <a:noFill/>
                    </a:lnT>
                    <a:lnB>
                      <a:noFill/>
                    </a:lnB>
                    <a:noFill/>
                  </a:tcPr>
                </a:tc>
                <a:tc>
                  <a:txBody>
                    <a:bodyPr/>
                    <a:lstStyle/>
                    <a:p>
                      <a:r>
                        <a:rPr lang="en-US" sz="1500">
                          <a:effectLst/>
                        </a:rPr>
                        <a:t>returns the element at the back</a:t>
                      </a:r>
                    </a:p>
                  </a:txBody>
                  <a:tcPr marL="187558" marR="187558" marT="93779" marB="93779" anchor="ctr">
                    <a:lnL>
                      <a:noFill/>
                    </a:lnL>
                    <a:lnR>
                      <a:noFill/>
                    </a:lnR>
                    <a:lnT>
                      <a:noFill/>
                    </a:lnT>
                    <a:lnB>
                      <a:noFill/>
                    </a:lnB>
                    <a:noFill/>
                  </a:tcPr>
                </a:tc>
                <a:extLst>
                  <a:ext uri="{0D108BD9-81ED-4DB2-BD59-A6C34878D82A}">
                    <a16:rowId xmlns:a16="http://schemas.microsoft.com/office/drawing/2014/main" val="1350231971"/>
                  </a:ext>
                </a:extLst>
              </a:tr>
              <a:tr h="637696">
                <a:tc>
                  <a:txBody>
                    <a:bodyPr/>
                    <a:lstStyle/>
                    <a:p>
                      <a:r>
                        <a:rPr lang="en-US" sz="1500" b="1">
                          <a:effectLst/>
                        </a:rPr>
                        <a:t>at()</a:t>
                      </a:r>
                    </a:p>
                  </a:txBody>
                  <a:tcPr marL="187558" marR="187558" marT="93779" marB="93779" anchor="ctr">
                    <a:lnL>
                      <a:noFill/>
                    </a:lnL>
                    <a:lnR>
                      <a:noFill/>
                    </a:lnR>
                    <a:lnT>
                      <a:noFill/>
                    </a:lnT>
                    <a:lnB>
                      <a:noFill/>
                    </a:lnB>
                    <a:noFill/>
                  </a:tcPr>
                </a:tc>
                <a:tc>
                  <a:txBody>
                    <a:bodyPr/>
                    <a:lstStyle/>
                    <a:p>
                      <a:r>
                        <a:rPr lang="en-US" sz="1500" b="1">
                          <a:effectLst/>
                        </a:rPr>
                        <a:t>sets/returns the element at specified index</a:t>
                      </a:r>
                    </a:p>
                  </a:txBody>
                  <a:tcPr marL="187558" marR="187558" marT="93779" marB="93779" anchor="ctr">
                    <a:lnL>
                      <a:noFill/>
                    </a:lnL>
                    <a:lnR>
                      <a:noFill/>
                    </a:lnR>
                    <a:lnT>
                      <a:noFill/>
                    </a:lnT>
                    <a:lnB>
                      <a:noFill/>
                    </a:lnB>
                    <a:noFill/>
                  </a:tcPr>
                </a:tc>
                <a:extLst>
                  <a:ext uri="{0D108BD9-81ED-4DB2-BD59-A6C34878D82A}">
                    <a16:rowId xmlns:a16="http://schemas.microsoft.com/office/drawing/2014/main" val="357429072"/>
                  </a:ext>
                </a:extLst>
              </a:tr>
              <a:tr h="412627">
                <a:tc>
                  <a:txBody>
                    <a:bodyPr/>
                    <a:lstStyle/>
                    <a:p>
                      <a:r>
                        <a:rPr lang="en-US" sz="1500" b="1">
                          <a:effectLst/>
                        </a:rPr>
                        <a:t>size()</a:t>
                      </a:r>
                    </a:p>
                  </a:txBody>
                  <a:tcPr marL="187558" marR="187558" marT="93779" marB="93779" anchor="ctr">
                    <a:lnL>
                      <a:noFill/>
                    </a:lnL>
                    <a:lnR>
                      <a:noFill/>
                    </a:lnR>
                    <a:lnT>
                      <a:noFill/>
                    </a:lnT>
                    <a:lnB>
                      <a:noFill/>
                    </a:lnB>
                    <a:noFill/>
                  </a:tcPr>
                </a:tc>
                <a:tc>
                  <a:txBody>
                    <a:bodyPr/>
                    <a:lstStyle/>
                    <a:p>
                      <a:r>
                        <a:rPr lang="en-US" sz="1500">
                          <a:effectLst/>
                        </a:rPr>
                        <a:t>returns the number of elements</a:t>
                      </a:r>
                    </a:p>
                  </a:txBody>
                  <a:tcPr marL="187558" marR="187558" marT="93779" marB="93779" anchor="ctr">
                    <a:lnL>
                      <a:noFill/>
                    </a:lnL>
                    <a:lnR>
                      <a:noFill/>
                    </a:lnR>
                    <a:lnT>
                      <a:noFill/>
                    </a:lnT>
                    <a:lnB>
                      <a:noFill/>
                    </a:lnB>
                    <a:noFill/>
                  </a:tcPr>
                </a:tc>
                <a:extLst>
                  <a:ext uri="{0D108BD9-81ED-4DB2-BD59-A6C34878D82A}">
                    <a16:rowId xmlns:a16="http://schemas.microsoft.com/office/drawing/2014/main" val="2584291987"/>
                  </a:ext>
                </a:extLst>
              </a:tr>
              <a:tr h="412627">
                <a:tc>
                  <a:txBody>
                    <a:bodyPr/>
                    <a:lstStyle/>
                    <a:p>
                      <a:r>
                        <a:rPr lang="en-US" sz="1500" b="1">
                          <a:effectLst/>
                        </a:rPr>
                        <a:t>empty()</a:t>
                      </a:r>
                    </a:p>
                  </a:txBody>
                  <a:tcPr marL="187558" marR="187558" marT="93779" marB="93779" anchor="ctr">
                    <a:lnL>
                      <a:noFill/>
                    </a:lnL>
                    <a:lnR>
                      <a:noFill/>
                    </a:lnR>
                    <a:lnT>
                      <a:noFill/>
                    </a:lnT>
                    <a:lnB>
                      <a:noFill/>
                    </a:lnB>
                    <a:noFill/>
                  </a:tcPr>
                </a:tc>
                <a:tc>
                  <a:txBody>
                    <a:bodyPr/>
                    <a:lstStyle/>
                    <a:p>
                      <a:r>
                        <a:rPr lang="en-US" sz="1500">
                          <a:effectLst/>
                        </a:rPr>
                        <a:t>returns true if the deque is empty</a:t>
                      </a:r>
                    </a:p>
                  </a:txBody>
                  <a:tcPr marL="187558" marR="187558" marT="93779" marB="93779" anchor="ctr">
                    <a:lnL>
                      <a:noFill/>
                    </a:lnL>
                    <a:lnR>
                      <a:noFill/>
                    </a:lnR>
                    <a:lnT>
                      <a:noFill/>
                    </a:lnT>
                    <a:lnB>
                      <a:noFill/>
                    </a:lnB>
                    <a:noFill/>
                  </a:tcPr>
                </a:tc>
                <a:extLst>
                  <a:ext uri="{0D108BD9-81ED-4DB2-BD59-A6C34878D82A}">
                    <a16:rowId xmlns:a16="http://schemas.microsoft.com/office/drawing/2014/main" val="2614855287"/>
                  </a:ext>
                </a:extLst>
              </a:tr>
            </a:tbl>
          </a:graphicData>
        </a:graphic>
      </p:graphicFrame>
      <p:sp>
        <p:nvSpPr>
          <p:cNvPr id="3" name="Rectangle 1">
            <a:extLst>
              <a:ext uri="{FF2B5EF4-FFF2-40B4-BE49-F238E27FC236}">
                <a16:creationId xmlns:a16="http://schemas.microsoft.com/office/drawing/2014/main" id="{B35EE435-7F41-482E-A963-C7F9C114BF96}"/>
              </a:ext>
            </a:extLst>
          </p:cNvPr>
          <p:cNvSpPr>
            <a:spLocks noChangeArrowheads="1"/>
          </p:cNvSpPr>
          <p:nvPr/>
        </p:nvSpPr>
        <p:spPr bwMode="auto">
          <a:xfrm>
            <a:off x="3126337" y="1169686"/>
            <a:ext cx="5939326" cy="553998"/>
          </a:xfrm>
          <a:prstGeom prst="rect">
            <a:avLst/>
          </a:prstGeom>
          <a:noFill/>
          <a:ln>
            <a:noFill/>
          </a:ln>
          <a:effec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25265E"/>
                </a:solidFill>
                <a:effectLst/>
                <a:latin typeface="euclid_circular_a"/>
              </a:rPr>
              <a:t>C++ Deque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013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051305-8FFD-4662-942E-268FA07A4DD0}"/>
              </a:ext>
            </a:extLst>
          </p:cNvPr>
          <p:cNvSpPr/>
          <p:nvPr/>
        </p:nvSpPr>
        <p:spPr>
          <a:xfrm>
            <a:off x="674703" y="1722594"/>
            <a:ext cx="11114843" cy="3293209"/>
          </a:xfrm>
          <a:prstGeom prst="rect">
            <a:avLst/>
          </a:prstGeom>
        </p:spPr>
        <p:txBody>
          <a:bodyPr wrap="square">
            <a:spAutoFit/>
          </a:bodyPr>
          <a:lstStyle/>
          <a:p>
            <a:r>
              <a:rPr lang="en-US" sz="2800" b="1">
                <a:latin typeface="Book Antiqua" panose="02040602050305030304" pitchFamily="18" charset="0"/>
              </a:rPr>
              <a:t>Parovi</a:t>
            </a:r>
            <a:endParaRPr lang="sr-Latn-RS" sz="2800" b="1">
              <a:latin typeface="Book Antiqua" panose="02040602050305030304" pitchFamily="18" charset="0"/>
            </a:endParaRPr>
          </a:p>
          <a:p>
            <a:endParaRPr lang="en-US" b="1">
              <a:latin typeface="Book Antiqua" panose="02040602050305030304" pitchFamily="18" charset="0"/>
            </a:endParaRPr>
          </a:p>
          <a:p>
            <a:r>
              <a:rPr lang="en-US">
                <a:latin typeface="Book Antiqua" panose="02040602050305030304" pitchFamily="18" charset="0"/>
              </a:rPr>
              <a:t>U </a:t>
            </a:r>
            <a:r>
              <a:rPr lang="en-US" b="1">
                <a:latin typeface="Book Antiqua" panose="02040602050305030304" pitchFamily="18" charset="0"/>
              </a:rPr>
              <a:t>C++ </a:t>
            </a:r>
            <a:r>
              <a:rPr lang="en-US">
                <a:latin typeface="Book Antiqua" panose="02040602050305030304" pitchFamily="18" charset="0"/>
              </a:rPr>
              <a:t>se par navodi kao </a:t>
            </a:r>
            <a:r>
              <a:rPr lang="en-US" b="1">
                <a:latin typeface="Book Antiqua" panose="02040602050305030304" pitchFamily="18" charset="0"/>
              </a:rPr>
              <a:t>pair&lt;T1, T2&gt;</a:t>
            </a:r>
            <a:r>
              <a:rPr lang="en-US">
                <a:latin typeface="Book Antiqua" panose="02040602050305030304" pitchFamily="18" charset="0"/>
              </a:rPr>
              <a:t> gde su T1 i T2 tipovi prve</a:t>
            </a:r>
            <a:r>
              <a:rPr lang="sr-Latn-RS">
                <a:latin typeface="Book Antiqua" panose="02040602050305030304" pitchFamily="18" charset="0"/>
              </a:rPr>
              <a:t> </a:t>
            </a:r>
            <a:r>
              <a:rPr lang="en-US">
                <a:latin typeface="Book Antiqua" panose="02040602050305030304" pitchFamily="18" charset="0"/>
              </a:rPr>
              <a:t>i druge komponente. </a:t>
            </a:r>
          </a:p>
          <a:p>
            <a:endParaRPr lang="sr-Latn-RS">
              <a:latin typeface="Book Antiqua" panose="02040602050305030304" pitchFamily="18" charset="0"/>
            </a:endParaRPr>
          </a:p>
          <a:p>
            <a:r>
              <a:rPr lang="en-US">
                <a:latin typeface="Book Antiqua" panose="02040602050305030304" pitchFamily="18" charset="0"/>
              </a:rPr>
              <a:t>Pristup prvom elementu para vrši se poljem </a:t>
            </a:r>
            <a:r>
              <a:rPr lang="en-US" b="1">
                <a:latin typeface="Book Antiqua" panose="02040602050305030304" pitchFamily="18" charset="0"/>
              </a:rPr>
              <a:t>first</a:t>
            </a:r>
            <a:r>
              <a:rPr lang="en-US">
                <a:latin typeface="Book Antiqua" panose="02040602050305030304" pitchFamily="18" charset="0"/>
              </a:rPr>
              <a:t>, a</a:t>
            </a:r>
            <a:r>
              <a:rPr lang="sr-Latn-RS">
                <a:latin typeface="Book Antiqua" panose="02040602050305030304" pitchFamily="18" charset="0"/>
              </a:rPr>
              <a:t> </a:t>
            </a:r>
            <a:r>
              <a:rPr lang="en-US">
                <a:latin typeface="Book Antiqua" panose="02040602050305030304" pitchFamily="18" charset="0"/>
              </a:rPr>
              <a:t>drugom poljem </a:t>
            </a:r>
            <a:r>
              <a:rPr lang="en-US" b="1">
                <a:latin typeface="Book Antiqua" panose="02040602050305030304" pitchFamily="18" charset="0"/>
              </a:rPr>
              <a:t>second</a:t>
            </a:r>
            <a:r>
              <a:rPr lang="en-US">
                <a:latin typeface="Book Antiqua" panose="02040602050305030304" pitchFamily="18" charset="0"/>
              </a:rPr>
              <a:t>. </a:t>
            </a:r>
          </a:p>
          <a:p>
            <a:endParaRPr lang="sr-Latn-RS">
              <a:latin typeface="Book Antiqua" panose="02040602050305030304" pitchFamily="18" charset="0"/>
            </a:endParaRPr>
          </a:p>
          <a:p>
            <a:r>
              <a:rPr lang="en-US">
                <a:latin typeface="Book Antiqua" panose="02040602050305030304" pitchFamily="18" charset="0"/>
              </a:rPr>
              <a:t>Par se od vrednosti dobija funkcijom </a:t>
            </a:r>
            <a:r>
              <a:rPr lang="en-US" b="1">
                <a:latin typeface="Book Antiqua" panose="02040602050305030304" pitchFamily="18" charset="0"/>
              </a:rPr>
              <a:t>make_pair</a:t>
            </a:r>
            <a:r>
              <a:rPr lang="en-US">
                <a:latin typeface="Book Antiqua" panose="02040602050305030304" pitchFamily="18" charset="0"/>
              </a:rPr>
              <a:t>, </a:t>
            </a:r>
          </a:p>
          <a:p>
            <a:r>
              <a:rPr lang="en-US">
                <a:latin typeface="Book Antiqua" panose="02040602050305030304" pitchFamily="18" charset="0"/>
              </a:rPr>
              <a:t>a</a:t>
            </a:r>
            <a:r>
              <a:rPr lang="sr-Latn-RS">
                <a:latin typeface="Book Antiqua" panose="02040602050305030304" pitchFamily="18" charset="0"/>
              </a:rPr>
              <a:t> </a:t>
            </a:r>
            <a:r>
              <a:rPr lang="en-US">
                <a:latin typeface="Book Antiqua" panose="02040602050305030304" pitchFamily="18" charset="0"/>
              </a:rPr>
              <a:t>mogu</a:t>
            </a:r>
            <a:r>
              <a:rPr lang="sr-Latn-RS">
                <a:latin typeface="Book Antiqua" panose="02040602050305030304" pitchFamily="18" charset="0"/>
              </a:rPr>
              <a:t>ć</a:t>
            </a:r>
            <a:r>
              <a:rPr lang="en-US">
                <a:latin typeface="Book Antiqua" panose="02040602050305030304" pitchFamily="18" charset="0"/>
              </a:rPr>
              <a:t>a je inicijalizacija korišcenjem viti</a:t>
            </a:r>
            <a:r>
              <a:rPr lang="sr-Latn-RS">
                <a:latin typeface="Book Antiqua" panose="02040602050305030304" pitchFamily="18" charset="0"/>
              </a:rPr>
              <a:t>č</a:t>
            </a:r>
            <a:r>
              <a:rPr lang="en-US">
                <a:latin typeface="Book Antiqua" panose="02040602050305030304" pitchFamily="18" charset="0"/>
              </a:rPr>
              <a:t>astih zagrada </a:t>
            </a:r>
            <a:r>
              <a:rPr lang="en-US" b="1">
                <a:latin typeface="Book Antiqua" panose="02040602050305030304" pitchFamily="18" charset="0"/>
              </a:rPr>
              <a:t>pair&lt;int, int&gt;</a:t>
            </a:r>
            <a:r>
              <a:rPr lang="sr-Latn-RS" b="1">
                <a:latin typeface="Book Antiqua" panose="02040602050305030304" pitchFamily="18" charset="0"/>
              </a:rPr>
              <a:t> </a:t>
            </a:r>
            <a:r>
              <a:rPr lang="en-US" b="1">
                <a:latin typeface="Book Antiqua" panose="02040602050305030304" pitchFamily="18" charset="0"/>
              </a:rPr>
              <a:t>p</a:t>
            </a:r>
            <a:r>
              <a:rPr lang="sr-Latn-RS" b="1">
                <a:latin typeface="Book Antiqua" panose="02040602050305030304" pitchFamily="18" charset="0"/>
              </a:rPr>
              <a:t> </a:t>
            </a:r>
            <a:r>
              <a:rPr lang="en-US" b="1">
                <a:latin typeface="Book Antiqua" panose="02040602050305030304" pitchFamily="18" charset="0"/>
              </a:rPr>
              <a:t>{0, 0}</a:t>
            </a:r>
            <a:endParaRPr lang="en-U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Funkcijom </a:t>
            </a:r>
            <a:r>
              <a:rPr lang="en-US" b="1">
                <a:latin typeface="Book Antiqua" panose="02040602050305030304" pitchFamily="18" charset="0"/>
              </a:rPr>
              <a:t>tie</a:t>
            </a:r>
            <a:r>
              <a:rPr lang="en-US">
                <a:latin typeface="Book Antiqua" panose="02040602050305030304" pitchFamily="18" charset="0"/>
              </a:rPr>
              <a:t> mogu</a:t>
            </a:r>
            <a:r>
              <a:rPr lang="sr-Latn-RS">
                <a:latin typeface="Book Antiqua" panose="02040602050305030304" pitchFamily="18" charset="0"/>
              </a:rPr>
              <a:t>ć</a:t>
            </a:r>
            <a:r>
              <a:rPr lang="en-US">
                <a:latin typeface="Book Antiqua" panose="02040602050305030304" pitchFamily="18" charset="0"/>
              </a:rPr>
              <a:t>e je par razložiti na komponente</a:t>
            </a:r>
            <a:r>
              <a:rPr lang="sr-Latn-RS">
                <a:latin typeface="Book Antiqua" panose="02040602050305030304" pitchFamily="18" charset="0"/>
              </a:rPr>
              <a:t>, </a:t>
            </a:r>
          </a:p>
          <a:p>
            <a:r>
              <a:rPr lang="en-US" b="1">
                <a:latin typeface="Book Antiqua" panose="02040602050305030304" pitchFamily="18" charset="0"/>
              </a:rPr>
              <a:t>tie(x,</a:t>
            </a:r>
            <a:r>
              <a:rPr lang="sr-Latn-RS" b="1">
                <a:latin typeface="Book Antiqua" panose="02040602050305030304" pitchFamily="18" charset="0"/>
              </a:rPr>
              <a:t> </a:t>
            </a:r>
            <a:r>
              <a:rPr lang="en-US" b="1">
                <a:latin typeface="Book Antiqua" panose="02040602050305030304" pitchFamily="18" charset="0"/>
              </a:rPr>
              <a:t>y) = p </a:t>
            </a:r>
            <a:r>
              <a:rPr lang="sr-Latn-RS">
                <a:latin typeface="Book Antiqua" panose="02040602050305030304" pitchFamily="18" charset="0"/>
              </a:rPr>
              <a:t>//</a:t>
            </a:r>
            <a:r>
              <a:rPr lang="en-US">
                <a:latin typeface="Book Antiqua" panose="02040602050305030304" pitchFamily="18" charset="0"/>
              </a:rPr>
              <a:t> x sadrži prvu, a y drugu komponentu para.</a:t>
            </a:r>
          </a:p>
        </p:txBody>
      </p:sp>
    </p:spTree>
    <p:extLst>
      <p:ext uri="{BB962C8B-B14F-4D97-AF65-F5344CB8AC3E}">
        <p14:creationId xmlns:p14="http://schemas.microsoft.com/office/powerpoint/2010/main" val="22555973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B501AC-2EAF-4BA4-86BD-DBFD538D6605}"/>
              </a:ext>
            </a:extLst>
          </p:cNvPr>
          <p:cNvSpPr/>
          <p:nvPr/>
        </p:nvSpPr>
        <p:spPr>
          <a:xfrm>
            <a:off x="0" y="0"/>
            <a:ext cx="12192000" cy="6217087"/>
          </a:xfrm>
          <a:prstGeom prst="rect">
            <a:avLst/>
          </a:prstGeom>
        </p:spPr>
        <p:txBody>
          <a:bodyPr wrap="square">
            <a:spAutoFit/>
          </a:bodyPr>
          <a:lstStyle/>
          <a:p>
            <a:r>
              <a:rPr lang="en-US" sz="2800" b="1">
                <a:latin typeface="Book Antiqua" panose="02040602050305030304" pitchFamily="18" charset="0"/>
              </a:rPr>
              <a:t>Red sa dva kraja</a:t>
            </a:r>
            <a:endParaRPr lang="sr-Latn-RS" sz="2800" b="1">
              <a:latin typeface="Book Antiqua" panose="02040602050305030304" pitchFamily="18" charset="0"/>
            </a:endParaRPr>
          </a:p>
          <a:p>
            <a:endParaRPr lang="en-US" sz="2800" b="1">
              <a:latin typeface="Book Antiqua" panose="02040602050305030304" pitchFamily="18" charset="0"/>
            </a:endParaRPr>
          </a:p>
          <a:p>
            <a:r>
              <a:rPr lang="pl-PL">
                <a:latin typeface="Book Antiqua" panose="02040602050305030304" pitchFamily="18" charset="0"/>
              </a:rPr>
              <a:t>Red sa dva kraja kombinuje funkcionalnost steka i </a:t>
            </a:r>
            <a:r>
              <a:rPr lang="en-US">
                <a:latin typeface="Book Antiqua" panose="02040602050305030304" pitchFamily="18" charset="0"/>
              </a:rPr>
              <a:t>reda, elementi </a:t>
            </a:r>
            <a:r>
              <a:rPr lang="sr-Latn-RS">
                <a:latin typeface="Book Antiqua" panose="02040602050305030304" pitchFamily="18" charset="0"/>
              </a:rPr>
              <a:t>se </a:t>
            </a:r>
            <a:r>
              <a:rPr lang="en-US">
                <a:latin typeface="Book Antiqua" panose="02040602050305030304" pitchFamily="18" charset="0"/>
              </a:rPr>
              <a:t>mogu i dodavati i skidati sa oba kraja.</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U jeziku C++ red sa dva kraja se realizuje klasom </a:t>
            </a:r>
            <a:r>
              <a:rPr lang="en-US" b="1">
                <a:latin typeface="Book Antiqua" panose="02040602050305030304" pitchFamily="18" charset="0"/>
              </a:rPr>
              <a:t>deque&lt;T&gt;</a:t>
            </a:r>
            <a:r>
              <a:rPr lang="en-US">
                <a:latin typeface="Book Antiqua" panose="02040602050305030304" pitchFamily="18" charset="0"/>
              </a:rPr>
              <a:t>, gde je T tip</a:t>
            </a:r>
            <a:r>
              <a:rPr lang="sr-Latn-RS">
                <a:latin typeface="Book Antiqua" panose="02040602050305030304" pitchFamily="18" charset="0"/>
              </a:rPr>
              <a:t> </a:t>
            </a:r>
            <a:r>
              <a:rPr lang="en-US">
                <a:latin typeface="Book Antiqua" panose="02040602050305030304" pitchFamily="18" charset="0"/>
              </a:rPr>
              <a:t>elementa u redu.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Red podržava operacije:</a:t>
            </a:r>
          </a:p>
          <a:p>
            <a:r>
              <a:rPr lang="en-US" b="1">
                <a:latin typeface="Book Antiqua" panose="02040602050305030304" pitchFamily="18" charset="0"/>
              </a:rPr>
              <a:t>push_front</a:t>
            </a:r>
            <a:r>
              <a:rPr lang="en-US">
                <a:latin typeface="Book Antiqua" panose="02040602050305030304" pitchFamily="18" charset="0"/>
              </a:rPr>
              <a:t> - dodavanje elemenata na početak reda,</a:t>
            </a:r>
          </a:p>
          <a:p>
            <a:r>
              <a:rPr lang="pl-PL" b="1">
                <a:latin typeface="Book Antiqua" panose="02040602050305030304" pitchFamily="18" charset="0"/>
              </a:rPr>
              <a:t>push_back </a:t>
            </a:r>
            <a:r>
              <a:rPr lang="pl-PL">
                <a:latin typeface="Book Antiqua" panose="02040602050305030304" pitchFamily="18" charset="0"/>
              </a:rPr>
              <a:t>- dodavanje elemenata na kraj reda,</a:t>
            </a:r>
          </a:p>
          <a:p>
            <a:r>
              <a:rPr lang="en-US" b="1">
                <a:latin typeface="Book Antiqua" panose="02040602050305030304" pitchFamily="18" charset="0"/>
              </a:rPr>
              <a:t>pop_front</a:t>
            </a:r>
            <a:r>
              <a:rPr lang="en-US">
                <a:latin typeface="Book Antiqua" panose="02040602050305030304" pitchFamily="18" charset="0"/>
              </a:rPr>
              <a:t> - uklanjanje elemenata sa početka reda,</a:t>
            </a:r>
          </a:p>
          <a:p>
            <a:r>
              <a:rPr lang="en-US" b="1">
                <a:latin typeface="Book Antiqua" panose="02040602050305030304" pitchFamily="18" charset="0"/>
              </a:rPr>
              <a:t>pop_back</a:t>
            </a:r>
            <a:r>
              <a:rPr lang="en-US">
                <a:latin typeface="Book Antiqua" panose="02040602050305030304" pitchFamily="18" charset="0"/>
              </a:rPr>
              <a:t> - uklanjanje elemenata sa kraja reda,</a:t>
            </a:r>
          </a:p>
          <a:p>
            <a:r>
              <a:rPr lang="en-US" b="1">
                <a:latin typeface="Book Antiqua" panose="02040602050305030304" pitchFamily="18" charset="0"/>
              </a:rPr>
              <a:t>front</a:t>
            </a:r>
            <a:r>
              <a:rPr lang="en-US">
                <a:latin typeface="Book Antiqua" panose="02040602050305030304" pitchFamily="18" charset="0"/>
              </a:rPr>
              <a:t> - očitava element na početku reda (pod pretpostavkom da red nije</a:t>
            </a:r>
            <a:r>
              <a:rPr lang="sr-Latn-RS">
                <a:latin typeface="Book Antiqua" panose="02040602050305030304" pitchFamily="18" charset="0"/>
              </a:rPr>
              <a:t> </a:t>
            </a:r>
            <a:r>
              <a:rPr lang="en-US">
                <a:latin typeface="Book Antiqua" panose="02040602050305030304" pitchFamily="18" charset="0"/>
              </a:rPr>
              <a:t>prazan),</a:t>
            </a:r>
          </a:p>
          <a:p>
            <a:r>
              <a:rPr lang="en-US" b="1">
                <a:latin typeface="Book Antiqua" panose="02040602050305030304" pitchFamily="18" charset="0"/>
              </a:rPr>
              <a:t>back</a:t>
            </a:r>
            <a:r>
              <a:rPr lang="en-US">
                <a:latin typeface="Book Antiqua" panose="02040602050305030304" pitchFamily="18" charset="0"/>
              </a:rPr>
              <a:t> - očitava element na kraju reda (pod pretpostavkom da red nije</a:t>
            </a:r>
            <a:r>
              <a:rPr lang="sr-Latn-RS">
                <a:latin typeface="Book Antiqua" panose="02040602050305030304" pitchFamily="18" charset="0"/>
              </a:rPr>
              <a:t> </a:t>
            </a:r>
            <a:r>
              <a:rPr lang="en-US">
                <a:latin typeface="Book Antiqua" panose="02040602050305030304" pitchFamily="18" charset="0"/>
              </a:rPr>
              <a:t>prazan),</a:t>
            </a:r>
          </a:p>
          <a:p>
            <a:r>
              <a:rPr lang="en-US" b="1">
                <a:latin typeface="Book Antiqua" panose="02040602050305030304" pitchFamily="18" charset="0"/>
              </a:rPr>
              <a:t>empty</a:t>
            </a:r>
            <a:r>
              <a:rPr lang="en-US">
                <a:latin typeface="Book Antiqua" panose="02040602050305030304" pitchFamily="18" charset="0"/>
              </a:rPr>
              <a:t> - provera da li je red prazan,</a:t>
            </a:r>
          </a:p>
          <a:p>
            <a:r>
              <a:rPr lang="pl-PL" b="1">
                <a:latin typeface="Book Antiqua" panose="02040602050305030304" pitchFamily="18" charset="0"/>
              </a:rPr>
              <a:t>size</a:t>
            </a:r>
            <a:r>
              <a:rPr lang="pl-PL">
                <a:latin typeface="Book Antiqua" panose="02040602050305030304" pitchFamily="18" charset="0"/>
              </a:rPr>
              <a:t> - broj elemenata u redu.</a:t>
            </a:r>
          </a:p>
          <a:p>
            <a:endParaRPr lang="pl-PL">
              <a:latin typeface="Book Antiqua" panose="02040602050305030304" pitchFamily="18" charset="0"/>
            </a:endParaRPr>
          </a:p>
          <a:p>
            <a:r>
              <a:rPr lang="en-US">
                <a:latin typeface="Book Antiqua" panose="02040602050305030304" pitchFamily="18" charset="0"/>
              </a:rPr>
              <a:t>Sve ove operacije su konstantne složenosti 𝑂(1).</a:t>
            </a:r>
          </a:p>
          <a:p>
            <a:endParaRPr lang="en-US">
              <a:latin typeface="Book Antiqua" panose="02040602050305030304" pitchFamily="18" charset="0"/>
            </a:endParaRPr>
          </a:p>
          <a:p>
            <a:r>
              <a:rPr lang="sr-Latn-RS">
                <a:latin typeface="Book Antiqua" panose="02040602050305030304" pitchFamily="18" charset="0"/>
              </a:rPr>
              <a:t>K</a:t>
            </a:r>
            <a:r>
              <a:rPr lang="en-US">
                <a:latin typeface="Book Antiqua" panose="02040602050305030304" pitchFamily="18" charset="0"/>
              </a:rPr>
              <a:t>lasa koja pruža isti interfejs je List&lt;T&gt;, koja je implementirana pomoću</a:t>
            </a:r>
            <a:r>
              <a:rPr lang="sr-Latn-RS">
                <a:latin typeface="Book Antiqua" panose="02040602050305030304" pitchFamily="18" charset="0"/>
              </a:rPr>
              <a:t> </a:t>
            </a:r>
            <a:r>
              <a:rPr lang="en-US">
                <a:latin typeface="Book Antiqua" panose="02040602050305030304" pitchFamily="18" charset="0"/>
              </a:rPr>
              <a:t>dvostruko povezane liste. Osnovna razlika je to što deque&lt;T&gt; ima pristup</a:t>
            </a:r>
            <a:r>
              <a:rPr lang="sr-Latn-RS">
                <a:latin typeface="Book Antiqua" panose="02040602050305030304" pitchFamily="18" charset="0"/>
              </a:rPr>
              <a:t> </a:t>
            </a:r>
            <a:r>
              <a:rPr lang="en-US">
                <a:latin typeface="Book Antiqua" panose="02040602050305030304" pitchFamily="18" charset="0"/>
              </a:rPr>
              <a:t>elementu na osnovu indeksa u konstantnom vremenu. Više reči o implementaciji</a:t>
            </a:r>
            <a:r>
              <a:rPr lang="sr-Latn-RS">
                <a:latin typeface="Book Antiqua" panose="02040602050305030304" pitchFamily="18" charset="0"/>
              </a:rPr>
              <a:t> </a:t>
            </a:r>
            <a:r>
              <a:rPr lang="en-US">
                <a:latin typeface="Book Antiqua" panose="02040602050305030304" pitchFamily="18" charset="0"/>
              </a:rPr>
              <a:t>svih ovih struktura biće dato kasnije.</a:t>
            </a:r>
          </a:p>
        </p:txBody>
      </p:sp>
    </p:spTree>
    <p:extLst>
      <p:ext uri="{BB962C8B-B14F-4D97-AF65-F5344CB8AC3E}">
        <p14:creationId xmlns:p14="http://schemas.microsoft.com/office/powerpoint/2010/main" val="30488505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C8AA8A-14DA-4E90-8C58-A67F18B11DF5}"/>
              </a:ext>
            </a:extLst>
          </p:cNvPr>
          <p:cNvSpPr/>
          <p:nvPr/>
        </p:nvSpPr>
        <p:spPr>
          <a:xfrm>
            <a:off x="457729" y="438990"/>
            <a:ext cx="3961341" cy="369332"/>
          </a:xfrm>
          <a:prstGeom prst="rect">
            <a:avLst/>
          </a:prstGeom>
        </p:spPr>
        <p:txBody>
          <a:bodyPr wrap="none">
            <a:spAutoFit/>
          </a:bodyPr>
          <a:lstStyle/>
          <a:p>
            <a:r>
              <a:rPr lang="en-US" b="1">
                <a:latin typeface="Book Antiqua" panose="02040602050305030304" pitchFamily="18" charset="0"/>
              </a:rPr>
              <a:t>Ograničena istorija pregledača veba</a:t>
            </a:r>
          </a:p>
        </p:txBody>
      </p:sp>
      <p:sp>
        <p:nvSpPr>
          <p:cNvPr id="3" name="Rectangle 2">
            <a:extLst>
              <a:ext uri="{FF2B5EF4-FFF2-40B4-BE49-F238E27FC236}">
                <a16:creationId xmlns:a16="http://schemas.microsoft.com/office/drawing/2014/main" id="{CC536B32-3B50-4103-89A5-256025AAF2CF}"/>
              </a:ext>
            </a:extLst>
          </p:cNvPr>
          <p:cNvSpPr/>
          <p:nvPr/>
        </p:nvSpPr>
        <p:spPr>
          <a:xfrm>
            <a:off x="457729" y="1060427"/>
            <a:ext cx="3626314" cy="369332"/>
          </a:xfrm>
          <a:prstGeom prst="rect">
            <a:avLst/>
          </a:prstGeom>
        </p:spPr>
        <p:txBody>
          <a:bodyPr wrap="none">
            <a:spAutoFit/>
          </a:bodyPr>
          <a:lstStyle/>
          <a:p>
            <a:r>
              <a:rPr lang="en-US" b="1">
                <a:latin typeface="Book Antiqua" panose="02040602050305030304" pitchFamily="18" charset="0"/>
              </a:rPr>
              <a:t>Maksimumi segmenata dužine </a:t>
            </a:r>
            <a:r>
              <a:rPr lang="en-US">
                <a:latin typeface="Book Antiqua" panose="02040602050305030304" pitchFamily="18" charset="0"/>
              </a:rPr>
              <a:t>𝑘</a:t>
            </a:r>
          </a:p>
        </p:txBody>
      </p:sp>
    </p:spTree>
    <p:extLst>
      <p:ext uri="{BB962C8B-B14F-4D97-AF65-F5344CB8AC3E}">
        <p14:creationId xmlns:p14="http://schemas.microsoft.com/office/powerpoint/2010/main" val="180099481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6834B7-5F74-45C6-9656-DFB09276EFF4}"/>
              </a:ext>
            </a:extLst>
          </p:cNvPr>
          <p:cNvSpPr/>
          <p:nvPr/>
        </p:nvSpPr>
        <p:spPr>
          <a:xfrm>
            <a:off x="0" y="0"/>
            <a:ext cx="12192000" cy="1200329"/>
          </a:xfrm>
          <a:prstGeom prst="rect">
            <a:avLst/>
          </a:prstGeom>
        </p:spPr>
        <p:txBody>
          <a:bodyPr wrap="square">
            <a:spAutoFit/>
          </a:bodyPr>
          <a:lstStyle/>
          <a:p>
            <a:r>
              <a:rPr lang="en-US" b="1">
                <a:latin typeface="Book Antiqua" panose="02040602050305030304" pitchFamily="18" charset="0"/>
              </a:rPr>
              <a:t>Ograničena istorija pregledača veba</a:t>
            </a:r>
          </a:p>
          <a:p>
            <a:r>
              <a:rPr lang="en-US">
                <a:latin typeface="Book Antiqua" panose="02040602050305030304" pitchFamily="18" charset="0"/>
              </a:rPr>
              <a:t>U istoriji se čuva </a:t>
            </a:r>
            <a:r>
              <a:rPr lang="en-US" b="1">
                <a:latin typeface="Book Antiqua" panose="02040602050305030304" pitchFamily="18" charset="0"/>
              </a:rPr>
              <a:t>najviše 𝑛</a:t>
            </a:r>
            <a:r>
              <a:rPr lang="en-US">
                <a:latin typeface="Book Antiqua" panose="02040602050305030304" pitchFamily="18" charset="0"/>
              </a:rPr>
              <a:t> prethodno posećenih veb-sajtova. Naredbom</a:t>
            </a:r>
            <a:r>
              <a:rPr lang="sr-Latn-RS">
                <a:latin typeface="Book Antiqua" panose="02040602050305030304" pitchFamily="18" charset="0"/>
              </a:rPr>
              <a:t> </a:t>
            </a:r>
            <a:r>
              <a:rPr lang="en-US">
                <a:latin typeface="Book Antiqua" panose="02040602050305030304" pitchFamily="18" charset="0"/>
              </a:rPr>
              <a:t>back vraća se na prethodno posećeni sajt. Napiši program koji simulira</a:t>
            </a:r>
            <a:r>
              <a:rPr lang="sr-Latn-RS">
                <a:latin typeface="Book Antiqua" panose="02040602050305030304" pitchFamily="18" charset="0"/>
              </a:rPr>
              <a:t> </a:t>
            </a:r>
            <a:r>
              <a:rPr lang="en-US">
                <a:latin typeface="Book Antiqua" panose="02040602050305030304" pitchFamily="18" charset="0"/>
              </a:rPr>
              <a:t>rad pregledača. Učitava se jedna po jedna adresa ili naredba back. Kada se</a:t>
            </a:r>
            <a:r>
              <a:rPr lang="sr-Latn-RS">
                <a:latin typeface="Book Antiqua" panose="02040602050305030304" pitchFamily="18" charset="0"/>
              </a:rPr>
              <a:t> </a:t>
            </a:r>
            <a:r>
              <a:rPr lang="en-US">
                <a:latin typeface="Book Antiqua" panose="02040602050305030304" pitchFamily="18" charset="0"/>
              </a:rPr>
              <a:t>učita </a:t>
            </a:r>
            <a:r>
              <a:rPr lang="en-US" b="1">
                <a:latin typeface="Book Antiqua" panose="02040602050305030304" pitchFamily="18" charset="0"/>
              </a:rPr>
              <a:t>back</a:t>
            </a:r>
            <a:r>
              <a:rPr lang="en-US">
                <a:latin typeface="Book Antiqua" panose="02040602050305030304" pitchFamily="18" charset="0"/>
              </a:rPr>
              <a:t> vraća se na prethodni sajt i ispisuje njegov</a:t>
            </a:r>
            <a:r>
              <a:rPr lang="sr-Latn-RS">
                <a:latin typeface="Book Antiqua" panose="02040602050305030304" pitchFamily="18" charset="0"/>
              </a:rPr>
              <a:t>a</a:t>
            </a:r>
            <a:r>
              <a:rPr lang="en-US">
                <a:latin typeface="Book Antiqua" panose="02040602050305030304" pitchFamily="18" charset="0"/>
              </a:rPr>
              <a:t> adres</a:t>
            </a:r>
            <a:r>
              <a:rPr lang="sr-Latn-RS">
                <a:latin typeface="Book Antiqua" panose="02040602050305030304" pitchFamily="18" charset="0"/>
              </a:rPr>
              <a:t>a</a:t>
            </a:r>
            <a:r>
              <a:rPr lang="en-US">
                <a:latin typeface="Book Antiqua" panose="02040602050305030304" pitchFamily="18" charset="0"/>
              </a:rPr>
              <a:t>. Kada</a:t>
            </a:r>
            <a:r>
              <a:rPr lang="sr-Latn-RS">
                <a:latin typeface="Book Antiqua" panose="02040602050305030304" pitchFamily="18" charset="0"/>
              </a:rPr>
              <a:t> </a:t>
            </a:r>
            <a:r>
              <a:rPr lang="en-US">
                <a:latin typeface="Book Antiqua" panose="02040602050305030304" pitchFamily="18" charset="0"/>
              </a:rPr>
              <a:t>nema prethodnog sajta, ispisuje se -.</a:t>
            </a:r>
          </a:p>
        </p:txBody>
      </p:sp>
      <p:sp>
        <p:nvSpPr>
          <p:cNvPr id="4" name="Rectangle 3">
            <a:extLst>
              <a:ext uri="{FF2B5EF4-FFF2-40B4-BE49-F238E27FC236}">
                <a16:creationId xmlns:a16="http://schemas.microsoft.com/office/drawing/2014/main" id="{7309859B-55F5-4F3F-9AEA-5446F29F9185}"/>
              </a:ext>
            </a:extLst>
          </p:cNvPr>
          <p:cNvSpPr/>
          <p:nvPr/>
        </p:nvSpPr>
        <p:spPr>
          <a:xfrm>
            <a:off x="0" y="1225689"/>
            <a:ext cx="8904303" cy="5632311"/>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&lt;string&gt;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&lt;deque&gt;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r>
              <a:rPr lang="en-US">
                <a:solidFill>
                  <a:srgbClr val="008000"/>
                </a:solidFill>
                <a:latin typeface="Consolas" panose="020B0609020204030204" pitchFamily="49" charset="0"/>
              </a:rPr>
              <a:t> // ograničenje istorije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deque&lt;string&gt; istorija;</a:t>
            </a:r>
          </a:p>
          <a:p>
            <a:r>
              <a:rPr lang="en-US">
                <a:solidFill>
                  <a:srgbClr val="000000"/>
                </a:solidFill>
                <a:latin typeface="Consolas" panose="020B0609020204030204" pitchFamily="49" charset="0"/>
              </a:rPr>
              <a:t>    string adresa;</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(getline(cin, adresa)) {</a:t>
            </a:r>
            <a:r>
              <a:rPr lang="en-US">
                <a:solidFill>
                  <a:srgbClr val="008000"/>
                </a:solidFill>
                <a:latin typeface="Consolas" panose="020B0609020204030204" pitchFamily="49" charset="0"/>
              </a:rPr>
              <a:t> // za svaku adresu...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(adresa == </a:t>
            </a:r>
            <a:r>
              <a:rPr lang="en-US">
                <a:solidFill>
                  <a:srgbClr val="A31515"/>
                </a:solidFill>
                <a:latin typeface="Consolas" panose="020B0609020204030204" pitchFamily="49" charset="0"/>
              </a:rPr>
              <a:t>"back"</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back?</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(!istorija.empty()) {</a:t>
            </a:r>
            <a:r>
              <a:rPr lang="en-US">
                <a:solidFill>
                  <a:srgbClr val="008000"/>
                </a:solidFill>
                <a:latin typeface="Consolas" panose="020B0609020204030204" pitchFamily="49" charset="0"/>
              </a:rPr>
              <a:t> // nije prazna?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istorija.back() &lt;&lt; endl;</a:t>
            </a:r>
            <a:r>
              <a:rPr lang="en-US">
                <a:solidFill>
                  <a:srgbClr val="008000"/>
                </a:solidFill>
                <a:latin typeface="Consolas" panose="020B0609020204030204" pitchFamily="49" charset="0"/>
              </a:rPr>
              <a:t> // ispis</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istorija.pop_back(); }</a:t>
            </a:r>
            <a:r>
              <a:rPr lang="en-US">
                <a:solidFill>
                  <a:srgbClr val="008000"/>
                </a:solidFill>
                <a:latin typeface="Consolas" panose="020B0609020204030204" pitchFamily="49" charset="0"/>
              </a:rPr>
              <a:t>  // skloni zadnju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prazna istorija?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&lt;&lt; endl; } }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nije back, adresa je...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(istorija.size() == n)</a:t>
            </a:r>
            <a:r>
              <a:rPr lang="en-US">
                <a:solidFill>
                  <a:srgbClr val="008000"/>
                </a:solidFill>
                <a:latin typeface="Consolas" panose="020B0609020204030204" pitchFamily="49" charset="0"/>
              </a:rPr>
              <a:t> // ako je istorija puna,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istorija.pop_front();</a:t>
            </a:r>
            <a:r>
              <a:rPr lang="en-US">
                <a:solidFill>
                  <a:srgbClr val="008000"/>
                </a:solidFill>
                <a:latin typeface="Consolas" panose="020B0609020204030204" pitchFamily="49" charset="0"/>
              </a:rPr>
              <a:t> // izbaci najstariju adresu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istorija.push_back(adresa); } }</a:t>
            </a:r>
            <a:r>
              <a:rPr lang="en-US">
                <a:solidFill>
                  <a:srgbClr val="008000"/>
                </a:solidFill>
                <a:latin typeface="Consolas" panose="020B0609020204030204" pitchFamily="49" charset="0"/>
              </a:rPr>
              <a:t> // i dodaj novu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372736751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9858D0-101A-47FA-92D6-C10658CB6852}"/>
              </a:ext>
            </a:extLst>
          </p:cNvPr>
          <p:cNvSpPr/>
          <p:nvPr/>
        </p:nvSpPr>
        <p:spPr>
          <a:xfrm>
            <a:off x="-1" y="0"/>
            <a:ext cx="12191999" cy="1200329"/>
          </a:xfrm>
          <a:prstGeom prst="rect">
            <a:avLst/>
          </a:prstGeom>
        </p:spPr>
        <p:txBody>
          <a:bodyPr wrap="square">
            <a:spAutoFit/>
          </a:bodyPr>
          <a:lstStyle/>
          <a:p>
            <a:r>
              <a:rPr lang="en-US" b="1">
                <a:latin typeface="Book Antiqua" panose="02040602050305030304" pitchFamily="18" charset="0"/>
              </a:rPr>
              <a:t>Maksimumi segmenata dužine </a:t>
            </a:r>
            <a:r>
              <a:rPr lang="en-US">
                <a:latin typeface="Book Antiqua" panose="02040602050305030304" pitchFamily="18" charset="0"/>
              </a:rPr>
              <a:t>𝑘</a:t>
            </a:r>
          </a:p>
          <a:p>
            <a:r>
              <a:rPr lang="en-US" b="1">
                <a:latin typeface="Book Antiqua" panose="02040602050305030304" pitchFamily="18" charset="0"/>
              </a:rPr>
              <a:t>Problem: </a:t>
            </a:r>
            <a:r>
              <a:rPr lang="en-US">
                <a:latin typeface="Book Antiqua" panose="02040602050305030304" pitchFamily="18" charset="0"/>
              </a:rPr>
              <a:t>Napisati program koji za dati niz određuje maksimume svih njegovih</a:t>
            </a:r>
          </a:p>
          <a:p>
            <a:r>
              <a:rPr lang="pl-PL">
                <a:latin typeface="Book Antiqua" panose="02040602050305030304" pitchFamily="18" charset="0"/>
              </a:rPr>
              <a:t>segmenata dužine 𝑘. Na primer, ako je 𝑘 = 4 i ako je niz 3, 8, 6, 5, 6, 3,</a:t>
            </a:r>
          </a:p>
          <a:p>
            <a:r>
              <a:rPr lang="it-IT">
                <a:latin typeface="Book Antiqua" panose="02040602050305030304" pitchFamily="18" charset="0"/>
              </a:rPr>
              <a:t>segmenti dužine 𝑘 su 3, 8, 6, 5, zatim 8, 6, 5, 6 i 6, 5, 6, 3 i njihovi maksimumi su</a:t>
            </a:r>
            <a:r>
              <a:rPr lang="sr-Latn-RS">
                <a:latin typeface="Book Antiqua" panose="02040602050305030304" pitchFamily="18" charset="0"/>
              </a:rPr>
              <a:t> </a:t>
            </a:r>
            <a:r>
              <a:rPr lang="en-US">
                <a:latin typeface="Book Antiqua" panose="02040602050305030304" pitchFamily="18" charset="0"/>
              </a:rPr>
              <a:t>redom 8, 8 i 6.</a:t>
            </a:r>
          </a:p>
        </p:txBody>
      </p:sp>
      <p:sp>
        <p:nvSpPr>
          <p:cNvPr id="3" name="Rectangle 2">
            <a:extLst>
              <a:ext uri="{FF2B5EF4-FFF2-40B4-BE49-F238E27FC236}">
                <a16:creationId xmlns:a16="http://schemas.microsoft.com/office/drawing/2014/main" id="{3C81222E-BA25-4982-A638-4C53FBCCBFBF}"/>
              </a:ext>
            </a:extLst>
          </p:cNvPr>
          <p:cNvSpPr/>
          <p:nvPr/>
        </p:nvSpPr>
        <p:spPr>
          <a:xfrm>
            <a:off x="-2" y="1367523"/>
            <a:ext cx="12192000" cy="1200329"/>
          </a:xfrm>
          <a:prstGeom prst="rect">
            <a:avLst/>
          </a:prstGeom>
        </p:spPr>
        <p:txBody>
          <a:bodyPr wrap="square">
            <a:spAutoFit/>
          </a:bodyPr>
          <a:lstStyle/>
          <a:p>
            <a:r>
              <a:rPr lang="en-US">
                <a:latin typeface="Book Antiqua" panose="02040602050305030304" pitchFamily="18" charset="0"/>
              </a:rPr>
              <a:t>Naivno rešenje </a:t>
            </a:r>
            <a:r>
              <a:rPr lang="sr-Latn-RS">
                <a:latin typeface="Book Antiqua" panose="02040602050305030304" pitchFamily="18" charset="0"/>
              </a:rPr>
              <a:t>je da se</a:t>
            </a:r>
            <a:r>
              <a:rPr lang="en-US">
                <a:latin typeface="Book Antiqua" panose="02040602050305030304" pitchFamily="18" charset="0"/>
              </a:rPr>
              <a:t> svi elementi smest</a:t>
            </a:r>
            <a:r>
              <a:rPr lang="sr-Latn-RS">
                <a:latin typeface="Book Antiqua" panose="02040602050305030304" pitchFamily="18" charset="0"/>
              </a:rPr>
              <a:t>e</a:t>
            </a:r>
            <a:r>
              <a:rPr lang="en-US">
                <a:latin typeface="Book Antiqua" panose="02040602050305030304" pitchFamily="18" charset="0"/>
              </a:rPr>
              <a:t> u niz i u</a:t>
            </a:r>
            <a:r>
              <a:rPr lang="sr-Latn-RS">
                <a:latin typeface="Book Antiqua" panose="02040602050305030304" pitchFamily="18" charset="0"/>
              </a:rPr>
              <a:t>vek</a:t>
            </a:r>
            <a:r>
              <a:rPr lang="en-US">
                <a:latin typeface="Book Antiqua" panose="02040602050305030304" pitchFamily="18" charset="0"/>
              </a:rPr>
              <a:t> se traži</a:t>
            </a:r>
            <a:r>
              <a:rPr lang="sr-Latn-RS">
                <a:latin typeface="Book Antiqua" panose="02040602050305030304" pitchFamily="18" charset="0"/>
              </a:rPr>
              <a:t> </a:t>
            </a:r>
            <a:r>
              <a:rPr lang="en-US">
                <a:latin typeface="Book Antiqua" panose="02040602050305030304" pitchFamily="18" charset="0"/>
              </a:rPr>
              <a:t>maksimum za svaki segment dužine 𝑘</a:t>
            </a:r>
            <a:r>
              <a:rPr lang="sr-Latn-RS">
                <a:latin typeface="Book Antiqua" panose="02040602050305030304" pitchFamily="18" charset="0"/>
              </a:rPr>
              <a:t>.</a:t>
            </a:r>
          </a:p>
          <a:p>
            <a:r>
              <a:rPr lang="sr-Latn-RS">
                <a:latin typeface="Book Antiqua" panose="02040602050305030304" pitchFamily="18" charset="0"/>
              </a:rPr>
              <a:t>S</a:t>
            </a:r>
            <a:r>
              <a:rPr lang="en-US">
                <a:latin typeface="Book Antiqua" panose="02040602050305030304" pitchFamily="18" charset="0"/>
              </a:rPr>
              <a:t>loženost</a:t>
            </a:r>
            <a:r>
              <a:rPr lang="sr-Latn-RS">
                <a:latin typeface="Book Antiqua" panose="02040602050305030304" pitchFamily="18" charset="0"/>
              </a:rPr>
              <a:t> je</a:t>
            </a:r>
            <a:r>
              <a:rPr lang="en-US">
                <a:latin typeface="Book Antiqua" panose="02040602050305030304" pitchFamily="18" charset="0"/>
              </a:rPr>
              <a:t> 𝑂(𝑘 ⋅ (𝑛 − 𝑘)) što je za</a:t>
            </a:r>
            <a:r>
              <a:rPr lang="sr-Latn-RS">
                <a:latin typeface="Book Antiqua" panose="02040602050305030304" pitchFamily="18" charset="0"/>
              </a:rPr>
              <a:t> </a:t>
            </a:r>
            <a:r>
              <a:rPr lang="en-US">
                <a:latin typeface="Book Antiqua" panose="02040602050305030304" pitchFamily="18" charset="0"/>
              </a:rPr>
              <a:t>𝑘 ≈ 𝑛/2 jednako 𝑂(𝑛</a:t>
            </a:r>
            <a:r>
              <a:rPr lang="en-US" sz="800">
                <a:latin typeface="Book Antiqua" panose="02040602050305030304" pitchFamily="18" charset="0"/>
              </a:rPr>
              <a:t>2</a:t>
            </a:r>
            <a:r>
              <a:rPr lang="en-US">
                <a:latin typeface="Book Antiqua" panose="02040602050305030304" pitchFamily="18" charset="0"/>
              </a:rPr>
              <a:t>).</a:t>
            </a:r>
          </a:p>
          <a:p>
            <a:r>
              <a:rPr lang="en-US">
                <a:latin typeface="Book Antiqua" panose="02040602050305030304" pitchFamily="18" charset="0"/>
              </a:rPr>
              <a:t>Zadatak može</a:t>
            </a:r>
            <a:r>
              <a:rPr lang="sr-Latn-RS">
                <a:latin typeface="Book Antiqua" panose="02040602050305030304" pitchFamily="18" charset="0"/>
              </a:rPr>
              <a:t> da se</a:t>
            </a:r>
            <a:r>
              <a:rPr lang="en-US">
                <a:latin typeface="Book Antiqua" panose="02040602050305030304" pitchFamily="18" charset="0"/>
              </a:rPr>
              <a:t> reši u složenosti 𝑂(𝑛), ako</a:t>
            </a:r>
            <a:r>
              <a:rPr lang="sr-Latn-RS">
                <a:latin typeface="Book Antiqua" panose="02040602050305030304" pitchFamily="18" charset="0"/>
              </a:rPr>
              <a:t> se</a:t>
            </a:r>
            <a:r>
              <a:rPr lang="en-US">
                <a:latin typeface="Book Antiqua" panose="02040602050305030304" pitchFamily="18" charset="0"/>
              </a:rPr>
              <a:t> upotrebi tehnik</a:t>
            </a:r>
            <a:r>
              <a:rPr lang="sr-Latn-RS">
                <a:latin typeface="Book Antiqua" panose="02040602050305030304" pitchFamily="18" charset="0"/>
              </a:rPr>
              <a:t>a</a:t>
            </a:r>
            <a:r>
              <a:rPr lang="en-US">
                <a:latin typeface="Book Antiqua" panose="02040602050305030304" pitchFamily="18" charset="0"/>
              </a:rPr>
              <a:t> čuvanja</a:t>
            </a:r>
            <a:r>
              <a:rPr lang="sr-Latn-RS">
                <a:latin typeface="Book Antiqua" panose="02040602050305030304" pitchFamily="18" charset="0"/>
              </a:rPr>
              <a:t> </a:t>
            </a:r>
            <a:r>
              <a:rPr lang="en-US">
                <a:latin typeface="Book Antiqua" panose="02040602050305030304" pitchFamily="18" charset="0"/>
              </a:rPr>
              <a:t>karakterističnih maksimuma (ili minimuma), kao u slučaju najbližeg manjeg prethodnika.</a:t>
            </a:r>
          </a:p>
        </p:txBody>
      </p:sp>
    </p:spTree>
    <p:extLst>
      <p:ext uri="{BB962C8B-B14F-4D97-AF65-F5344CB8AC3E}">
        <p14:creationId xmlns:p14="http://schemas.microsoft.com/office/powerpoint/2010/main" val="33199016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ADBE6C-D269-4BE5-98FF-09501115E583}"/>
              </a:ext>
            </a:extLst>
          </p:cNvPr>
          <p:cNvSpPr/>
          <p:nvPr/>
        </p:nvSpPr>
        <p:spPr>
          <a:xfrm>
            <a:off x="0" y="0"/>
            <a:ext cx="12192000" cy="5632311"/>
          </a:xfrm>
          <a:prstGeom prst="rect">
            <a:avLst/>
          </a:prstGeom>
        </p:spPr>
        <p:txBody>
          <a:bodyPr wrap="square">
            <a:spAutoFit/>
          </a:bodyPr>
          <a:lstStyle/>
          <a:p>
            <a:r>
              <a:rPr lang="en-US">
                <a:latin typeface="Book Antiqua" panose="02040602050305030304" pitchFamily="18" charset="0"/>
              </a:rPr>
              <a:t>Slično maksimaln</a:t>
            </a:r>
            <a:r>
              <a:rPr lang="sr-Latn-RS">
                <a:latin typeface="Book Antiqua" panose="02040602050305030304" pitchFamily="18" charset="0"/>
              </a:rPr>
              <a:t>om</a:t>
            </a:r>
            <a:r>
              <a:rPr lang="en-US">
                <a:latin typeface="Book Antiqua" panose="02040602050305030304" pitchFamily="18" charset="0"/>
              </a:rPr>
              <a:t> zbir</a:t>
            </a:r>
            <a:r>
              <a:rPr lang="sr-Latn-RS">
                <a:latin typeface="Book Antiqua" panose="02040602050305030304" pitchFamily="18" charset="0"/>
              </a:rPr>
              <a:t>u</a:t>
            </a:r>
            <a:r>
              <a:rPr lang="en-US">
                <a:latin typeface="Book Antiqua" panose="02040602050305030304" pitchFamily="18" charset="0"/>
              </a:rPr>
              <a:t> segmenta dužine 𝑘, element</a:t>
            </a:r>
            <a:r>
              <a:rPr lang="sr-Latn-RS">
                <a:latin typeface="Book Antiqua" panose="02040602050305030304" pitchFamily="18" charset="0"/>
              </a:rPr>
              <a:t>i</a:t>
            </a:r>
            <a:r>
              <a:rPr lang="en-US">
                <a:latin typeface="Book Antiqua" panose="02040602050305030304" pitchFamily="18" charset="0"/>
              </a:rPr>
              <a:t> tekućeg</a:t>
            </a:r>
            <a:r>
              <a:rPr lang="sr-Latn-RS">
                <a:latin typeface="Book Antiqua" panose="02040602050305030304" pitchFamily="18" charset="0"/>
              </a:rPr>
              <a:t> </a:t>
            </a:r>
            <a:r>
              <a:rPr lang="en-US">
                <a:latin typeface="Book Antiqua" panose="02040602050305030304" pitchFamily="18" charset="0"/>
              </a:rPr>
              <a:t>segmenta </a:t>
            </a:r>
            <a:r>
              <a:rPr lang="sr-Latn-RS">
                <a:latin typeface="Book Antiqua" panose="02040602050305030304" pitchFamily="18" charset="0"/>
              </a:rPr>
              <a:t>se</a:t>
            </a:r>
            <a:r>
              <a:rPr lang="en-US">
                <a:latin typeface="Book Antiqua" panose="02040602050305030304" pitchFamily="18" charset="0"/>
              </a:rPr>
              <a:t> čuva</a:t>
            </a:r>
            <a:r>
              <a:rPr lang="sr-Latn-RS">
                <a:latin typeface="Book Antiqua" panose="02040602050305030304" pitchFamily="18" charset="0"/>
              </a:rPr>
              <a:t>ju</a:t>
            </a:r>
            <a:r>
              <a:rPr lang="en-US">
                <a:latin typeface="Book Antiqua" panose="02040602050305030304" pitchFamily="18" charset="0"/>
              </a:rPr>
              <a:t> u redu dužine 𝑘. </a:t>
            </a:r>
            <a:r>
              <a:rPr lang="sr-Latn-RS">
                <a:latin typeface="Book Antiqua" panose="02040602050305030304" pitchFamily="18" charset="0"/>
              </a:rPr>
              <a:t>P</a:t>
            </a:r>
            <a:r>
              <a:rPr lang="en-US">
                <a:latin typeface="Book Antiqua" panose="02040602050305030304" pitchFamily="18" charset="0"/>
              </a:rPr>
              <a:t>relask</a:t>
            </a:r>
            <a:r>
              <a:rPr lang="sr-Latn-RS">
                <a:latin typeface="Book Antiqua" panose="02040602050305030304" pitchFamily="18" charset="0"/>
              </a:rPr>
              <a:t>om</a:t>
            </a:r>
            <a:r>
              <a:rPr lang="en-US">
                <a:latin typeface="Book Antiqua" panose="02040602050305030304" pitchFamily="18" charset="0"/>
              </a:rPr>
              <a:t> na svaki </a:t>
            </a:r>
            <a:r>
              <a:rPr lang="sr-Latn-RS">
                <a:latin typeface="Book Antiqua" panose="02040602050305030304" pitchFamily="18" charset="0"/>
              </a:rPr>
              <a:t>sledeć</a:t>
            </a:r>
            <a:r>
              <a:rPr lang="en-US">
                <a:latin typeface="Book Antiqua" panose="02040602050305030304" pitchFamily="18" charset="0"/>
              </a:rPr>
              <a:t>i</a:t>
            </a:r>
            <a:r>
              <a:rPr lang="sr-Latn-RS">
                <a:latin typeface="Book Antiqua" panose="02040602050305030304" pitchFamily="18" charset="0"/>
              </a:rPr>
              <a:t> </a:t>
            </a:r>
            <a:r>
              <a:rPr lang="en-US">
                <a:latin typeface="Book Antiqua" panose="02040602050305030304" pitchFamily="18" charset="0"/>
              </a:rPr>
              <a:t>segment, red </a:t>
            </a:r>
            <a:r>
              <a:rPr lang="sr-Latn-RS">
                <a:latin typeface="Book Antiqua" panose="02040602050305030304" pitchFamily="18" charset="0"/>
              </a:rPr>
              <a:t>se </a:t>
            </a:r>
            <a:r>
              <a:rPr lang="en-US">
                <a:latin typeface="Book Antiqua" panose="02040602050305030304" pitchFamily="18" charset="0"/>
              </a:rPr>
              <a:t>ažurira tako što</a:t>
            </a:r>
            <a:r>
              <a:rPr lang="sr-Latn-RS">
                <a:latin typeface="Book Antiqua" panose="02040602050305030304" pitchFamily="18" charset="0"/>
              </a:rPr>
              <a:t> se</a:t>
            </a:r>
            <a:r>
              <a:rPr lang="en-US">
                <a:latin typeface="Book Antiqua" panose="02040602050305030304" pitchFamily="18" charset="0"/>
              </a:rPr>
              <a:t> uklanja element sa početka reda, a novi element</a:t>
            </a:r>
            <a:r>
              <a:rPr lang="sr-Latn-RS">
                <a:latin typeface="Book Antiqua" panose="02040602050305030304" pitchFamily="18" charset="0"/>
              </a:rPr>
              <a:t> </a:t>
            </a:r>
            <a:r>
              <a:rPr lang="en-US">
                <a:latin typeface="Book Antiqua" panose="02040602050305030304" pitchFamily="18" charset="0"/>
              </a:rPr>
              <a:t>dodamo na kraj. Maksimum ažuriranog reda želimo da računamo inkrementalno,</a:t>
            </a:r>
            <a:r>
              <a:rPr lang="sr-Latn-RS">
                <a:latin typeface="Book Antiqua" panose="02040602050305030304" pitchFamily="18" charset="0"/>
              </a:rPr>
              <a:t> </a:t>
            </a:r>
            <a:r>
              <a:rPr lang="en-US">
                <a:latin typeface="Book Antiqua" panose="02040602050305030304" pitchFamily="18" charset="0"/>
              </a:rPr>
              <a:t>na osnovu maksimuma reda pre ažuriranja. </a:t>
            </a:r>
            <a:r>
              <a:rPr lang="sr-Latn-RS">
                <a:latin typeface="Book Antiqua" panose="02040602050305030304" pitchFamily="18" charset="0"/>
              </a:rPr>
              <a:t>Ali</a:t>
            </a:r>
            <a:r>
              <a:rPr lang="en-US">
                <a:latin typeface="Book Antiqua" panose="02040602050305030304" pitchFamily="18" charset="0"/>
              </a:rPr>
              <a:t>, lako možemo</a:t>
            </a:r>
            <a:r>
              <a:rPr lang="sr-Latn-RS">
                <a:latin typeface="Book Antiqua" panose="02040602050305030304" pitchFamily="18" charset="0"/>
              </a:rPr>
              <a:t> </a:t>
            </a:r>
            <a:r>
              <a:rPr lang="en-US">
                <a:latin typeface="Book Antiqua" panose="02040602050305030304" pitchFamily="18" charset="0"/>
              </a:rPr>
              <a:t>utvrditi da to </a:t>
            </a:r>
            <a:r>
              <a:rPr lang="sr-Latn-RS">
                <a:latin typeface="Book Antiqua" panose="02040602050305030304" pitchFamily="18" charset="0"/>
              </a:rPr>
              <a:t>nije baš lako</a:t>
            </a:r>
            <a:r>
              <a:rPr lang="en-US">
                <a:latin typeface="Book Antiqua" panose="02040602050305030304" pitchFamily="18" charset="0"/>
              </a:rPr>
              <a:t>. </a:t>
            </a:r>
            <a:r>
              <a:rPr lang="sr-Latn-RS">
                <a:latin typeface="Book Antiqua" panose="02040602050305030304" pitchFamily="18" charset="0"/>
              </a:rPr>
              <a:t>A</a:t>
            </a:r>
            <a:r>
              <a:rPr lang="en-US">
                <a:latin typeface="Book Antiqua" panose="02040602050305030304" pitchFamily="18" charset="0"/>
              </a:rPr>
              <a:t>ko je maksimum segmenta</a:t>
            </a:r>
            <a:r>
              <a:rPr lang="sr-Latn-RS">
                <a:latin typeface="Book Antiqua" panose="02040602050305030304" pitchFamily="18" charset="0"/>
              </a:rPr>
              <a:t> </a:t>
            </a:r>
            <a:r>
              <a:rPr lang="en-US">
                <a:latin typeface="Book Antiqua" panose="02040602050305030304" pitchFamily="18" charset="0"/>
              </a:rPr>
              <a:t>pre ažuriranja njegov prvi element, nakon njegovog uklanjanja gubimo potpuno</a:t>
            </a:r>
            <a:r>
              <a:rPr lang="sr-Latn-RS">
                <a:latin typeface="Book Antiqua" panose="02040602050305030304" pitchFamily="18" charset="0"/>
              </a:rPr>
              <a:t> </a:t>
            </a:r>
            <a:r>
              <a:rPr lang="en-US">
                <a:latin typeface="Book Antiqua" panose="02040602050305030304" pitchFamily="18" charset="0"/>
              </a:rPr>
              <a:t>informaciju o maksimumu preostalih elemenata. Zato </a:t>
            </a:r>
            <a:r>
              <a:rPr lang="sr-Latn-RS">
                <a:latin typeface="Book Antiqua" panose="02040602050305030304" pitchFamily="18" charset="0"/>
              </a:rPr>
              <a:t>treba da se</a:t>
            </a:r>
            <a:r>
              <a:rPr lang="en-US">
                <a:latin typeface="Book Antiqua" panose="02040602050305030304" pitchFamily="18" charset="0"/>
              </a:rPr>
              <a:t> čuva</a:t>
            </a:r>
            <a:r>
              <a:rPr lang="sr-Latn-RS">
                <a:latin typeface="Book Antiqua" panose="02040602050305030304" pitchFamily="18" charset="0"/>
              </a:rPr>
              <a:t>ju</a:t>
            </a:r>
            <a:r>
              <a:rPr lang="en-US">
                <a:latin typeface="Book Antiqua" panose="02040602050305030304" pitchFamily="18" charset="0"/>
              </a:rPr>
              <a:t> više informacija. Kad početni element</a:t>
            </a:r>
            <a:r>
              <a:rPr lang="sr-Latn-RS">
                <a:latin typeface="Book Antiqua" panose="02040602050305030304" pitchFamily="18" charset="0"/>
              </a:rPr>
              <a:t>,</a:t>
            </a:r>
            <a:r>
              <a:rPr lang="en-US">
                <a:latin typeface="Book Antiqua" panose="02040602050305030304" pitchFamily="18" charset="0"/>
              </a:rPr>
              <a:t> koji je ujedno maksimum</a:t>
            </a:r>
            <a:r>
              <a:rPr lang="sr-Latn-RS">
                <a:latin typeface="Book Antiqua" panose="02040602050305030304" pitchFamily="18" charset="0"/>
              </a:rPr>
              <a:t> </a:t>
            </a:r>
            <a:r>
              <a:rPr lang="en-US">
                <a:latin typeface="Book Antiqua" panose="02040602050305030304" pitchFamily="18" charset="0"/>
              </a:rPr>
              <a:t>segmenta ispadne iz segmenta, moramo znati maksimum preostalih elemenata.</a:t>
            </a:r>
          </a:p>
          <a:p>
            <a:r>
              <a:rPr lang="sr-Latn-RS">
                <a:latin typeface="Book Antiqua" panose="02040602050305030304" pitchFamily="18" charset="0"/>
              </a:rPr>
              <a:t>Treba da se</a:t>
            </a:r>
            <a:r>
              <a:rPr lang="en-US">
                <a:latin typeface="Book Antiqua" panose="02040602050305030304" pitchFamily="18" charset="0"/>
              </a:rPr>
              <a:t> čuva maksimum celog segmenta, </a:t>
            </a:r>
            <a:r>
              <a:rPr lang="sr-Latn-RS">
                <a:latin typeface="Book Antiqua" panose="02040602050305030304" pitchFamily="18" charset="0"/>
              </a:rPr>
              <a:t>onda</a:t>
            </a:r>
            <a:r>
              <a:rPr lang="en-US">
                <a:latin typeface="Book Antiqua" panose="02040602050305030304" pitchFamily="18" charset="0"/>
              </a:rPr>
              <a:t> maksimum dela segmenta</a:t>
            </a:r>
            <a:r>
              <a:rPr lang="sr-Latn-RS">
                <a:latin typeface="Book Antiqua" panose="02040602050305030304" pitchFamily="18" charset="0"/>
              </a:rPr>
              <a:t> </a:t>
            </a:r>
            <a:r>
              <a:rPr lang="en-US">
                <a:latin typeface="Book Antiqua" panose="02040602050305030304" pitchFamily="18" charset="0"/>
              </a:rPr>
              <a:t>iza tog maksimuma, </a:t>
            </a:r>
            <a:r>
              <a:rPr lang="sr-Latn-RS">
                <a:latin typeface="Book Antiqua" panose="02040602050305030304" pitchFamily="18" charset="0"/>
              </a:rPr>
              <a:t>onda</a:t>
            </a:r>
            <a:r>
              <a:rPr lang="en-US">
                <a:latin typeface="Book Antiqua" panose="02040602050305030304" pitchFamily="18" charset="0"/>
              </a:rPr>
              <a:t> maksimum dela segmenta iza tog maksimuma</a:t>
            </a:r>
            <a:r>
              <a:rPr lang="sr-Latn-RS">
                <a:latin typeface="Book Antiqua" panose="02040602050305030304" pitchFamily="18" charset="0"/>
              </a:rPr>
              <a:t> </a:t>
            </a:r>
            <a:r>
              <a:rPr lang="pl-PL">
                <a:latin typeface="Book Antiqua" panose="02040602050305030304" pitchFamily="18" charset="0"/>
              </a:rPr>
              <a:t>itd. Npr, ako je segment 3, 8, 6, 5, 6, 3 treba da se pamte vrednosti </a:t>
            </a:r>
            <a:r>
              <a:rPr lang="en-US">
                <a:latin typeface="Book Antiqua" panose="02040602050305030304" pitchFamily="18" charset="0"/>
              </a:rPr>
              <a:t>8, 6, 6, 3. </a:t>
            </a:r>
            <a:r>
              <a:rPr lang="sr-Latn-RS">
                <a:latin typeface="Book Antiqua" panose="02040602050305030304" pitchFamily="18" charset="0"/>
              </a:rPr>
              <a:t>Neka je to</a:t>
            </a:r>
            <a:r>
              <a:rPr lang="en-US">
                <a:latin typeface="Book Antiqua" panose="02040602050305030304" pitchFamily="18" charset="0"/>
              </a:rPr>
              <a:t> niz</a:t>
            </a:r>
            <a:r>
              <a:rPr lang="sr-Latn-RS">
                <a:latin typeface="Book Antiqua" panose="02040602050305030304" pitchFamily="18" charset="0"/>
              </a:rPr>
              <a:t> </a:t>
            </a:r>
            <a:r>
              <a:rPr lang="en-US">
                <a:latin typeface="Book Antiqua" panose="02040602050305030304" pitchFamily="18" charset="0"/>
              </a:rPr>
              <a:t>karakterističnih maksimuma. </a:t>
            </a:r>
            <a:r>
              <a:rPr lang="sr-Latn-RS">
                <a:latin typeface="Book Antiqua" panose="02040602050305030304" pitchFamily="18" charset="0"/>
              </a:rPr>
              <a:t>S</a:t>
            </a:r>
            <a:r>
              <a:rPr lang="en-US">
                <a:latin typeface="Book Antiqua" panose="02040602050305030304" pitchFamily="18" charset="0"/>
              </a:rPr>
              <a:t>klanjanje početnog</a:t>
            </a:r>
            <a:r>
              <a:rPr lang="sr-Latn-RS">
                <a:latin typeface="Book Antiqua" panose="02040602050305030304" pitchFamily="18" charset="0"/>
              </a:rPr>
              <a:t> </a:t>
            </a:r>
            <a:r>
              <a:rPr lang="en-US">
                <a:latin typeface="Book Antiqua" panose="02040602050305030304" pitchFamily="18" charset="0"/>
              </a:rPr>
              <a:t>elementa segmenta ne menja taj niz, </a:t>
            </a:r>
            <a:r>
              <a:rPr lang="sr-Latn-RS">
                <a:latin typeface="Book Antiqua" panose="02040602050305030304" pitchFamily="18" charset="0"/>
              </a:rPr>
              <a:t>sem</a:t>
            </a:r>
            <a:r>
              <a:rPr lang="en-US">
                <a:latin typeface="Book Antiqua" panose="02040602050305030304" pitchFamily="18" charset="0"/>
              </a:rPr>
              <a:t> u slučaju kada je on jednak maksimumu</a:t>
            </a:r>
            <a:r>
              <a:rPr lang="sr-Latn-RS">
                <a:latin typeface="Book Antiqua" panose="02040602050305030304" pitchFamily="18" charset="0"/>
              </a:rPr>
              <a:t>, onda</a:t>
            </a:r>
            <a:r>
              <a:rPr lang="en-US">
                <a:latin typeface="Book Antiqua" panose="02040602050305030304" pitchFamily="18" charset="0"/>
              </a:rPr>
              <a:t> se taj element uklanja sa početka niza. Razmotrimo sada</a:t>
            </a:r>
            <a:r>
              <a:rPr lang="sr-Latn-RS">
                <a:latin typeface="Book Antiqua" panose="02040602050305030304" pitchFamily="18" charset="0"/>
              </a:rPr>
              <a:t> </a:t>
            </a:r>
            <a:r>
              <a:rPr lang="en-US">
                <a:latin typeface="Book Antiqua" panose="02040602050305030304" pitchFamily="18" charset="0"/>
              </a:rPr>
              <a:t>kako se menja niz karakterističnih maksimuma kada se segment proširuje novim</a:t>
            </a:r>
            <a:r>
              <a:rPr lang="sr-Latn-RS">
                <a:latin typeface="Book Antiqua" panose="02040602050305030304" pitchFamily="18" charset="0"/>
              </a:rPr>
              <a:t> </a:t>
            </a:r>
            <a:r>
              <a:rPr lang="en-US">
                <a:latin typeface="Book Antiqua" panose="02040602050305030304" pitchFamily="18" charset="0"/>
              </a:rPr>
              <a:t>završnim elementom. Svi elementi niza karakterističnih maksimuma na desnom</a:t>
            </a:r>
            <a:r>
              <a:rPr lang="sr-Latn-RS">
                <a:latin typeface="Book Antiqua" panose="02040602050305030304" pitchFamily="18" charset="0"/>
              </a:rPr>
              <a:t> </a:t>
            </a:r>
            <a:r>
              <a:rPr lang="en-US">
                <a:latin typeface="Book Antiqua" panose="02040602050305030304" pitchFamily="18" charset="0"/>
              </a:rPr>
              <a:t>kraju koji su strogo manji od novog elementa segmenta se uklanjaju, jer oni</a:t>
            </a:r>
            <a:r>
              <a:rPr lang="sr-Latn-RS">
                <a:latin typeface="Book Antiqua" panose="02040602050305030304" pitchFamily="18" charset="0"/>
              </a:rPr>
              <a:t> </a:t>
            </a:r>
            <a:r>
              <a:rPr lang="en-US">
                <a:latin typeface="Book Antiqua" panose="02040602050305030304" pitchFamily="18" charset="0"/>
              </a:rPr>
              <a:t>više nisu maksimumi dela segmenta iza sebe. Kada se takvi elementi uklone</a:t>
            </a:r>
            <a:r>
              <a:rPr lang="sr-Latn-RS">
                <a:latin typeface="Book Antiqua" panose="02040602050305030304" pitchFamily="18" charset="0"/>
              </a:rPr>
              <a:t> </a:t>
            </a:r>
            <a:r>
              <a:rPr lang="pl-PL">
                <a:latin typeface="Book Antiqua" panose="02040602050305030304" pitchFamily="18" charset="0"/>
              </a:rPr>
              <a:t>(moguće je i da ih nema), novi element se dodaje na kraj niza karakterističnih</a:t>
            </a:r>
          </a:p>
          <a:p>
            <a:r>
              <a:rPr lang="en-US">
                <a:latin typeface="Book Antiqua" panose="02040602050305030304" pitchFamily="18" charset="0"/>
              </a:rPr>
              <a:t>maksimuma, jer je on maksimum jednočlanog segmenta koji sam čini.</a:t>
            </a:r>
          </a:p>
          <a:p>
            <a:r>
              <a:rPr lang="en-US">
                <a:latin typeface="Book Antiqua" panose="02040602050305030304" pitchFamily="18" charset="0"/>
              </a:rPr>
              <a:t>Struktura podataka kojom modelujemo niz karakterističnih maksimuma treba</a:t>
            </a:r>
            <a:r>
              <a:rPr lang="sr-Latn-RS">
                <a:latin typeface="Book Antiqua" panose="02040602050305030304" pitchFamily="18" charset="0"/>
              </a:rPr>
              <a:t> </a:t>
            </a:r>
            <a:r>
              <a:rPr lang="en-US">
                <a:latin typeface="Book Antiqua" panose="02040602050305030304" pitchFamily="18" charset="0"/>
              </a:rPr>
              <a:t>da omogući ispitivanje vrednosti elementa koji se nalazi na početku, uklanjanje</a:t>
            </a:r>
            <a:r>
              <a:rPr lang="sr-Latn-RS">
                <a:latin typeface="Book Antiqua" panose="02040602050305030304" pitchFamily="18" charset="0"/>
              </a:rPr>
              <a:t> </a:t>
            </a:r>
            <a:r>
              <a:rPr lang="en-US">
                <a:latin typeface="Book Antiqua" panose="02040602050305030304" pitchFamily="18" charset="0"/>
              </a:rPr>
              <a:t>tog elementa, ispitivanje vrednosti elemenata koji se nalaze na kraju, uklanjanje</a:t>
            </a:r>
            <a:r>
              <a:rPr lang="sr-Latn-RS">
                <a:latin typeface="Book Antiqua" panose="02040602050305030304" pitchFamily="18" charset="0"/>
              </a:rPr>
              <a:t> </a:t>
            </a:r>
            <a:r>
              <a:rPr lang="en-US">
                <a:latin typeface="Book Antiqua" panose="02040602050305030304" pitchFamily="18" charset="0"/>
              </a:rPr>
              <a:t>tih elemenata i dodavanje novog elementa na kraj. Sve te operacije su</a:t>
            </a:r>
            <a:r>
              <a:rPr lang="sr-Latn-RS">
                <a:latin typeface="Book Antiqua" panose="02040602050305030304" pitchFamily="18" charset="0"/>
              </a:rPr>
              <a:t> </a:t>
            </a:r>
            <a:r>
              <a:rPr lang="en-US">
                <a:latin typeface="Book Antiqua" panose="02040602050305030304" pitchFamily="18" charset="0"/>
              </a:rPr>
              <a:t>omogućene u konstantnom vremenu kada se koristi red sa dva kraja.</a:t>
            </a:r>
          </a:p>
        </p:txBody>
      </p:sp>
    </p:spTree>
    <p:extLst>
      <p:ext uri="{BB962C8B-B14F-4D97-AF65-F5344CB8AC3E}">
        <p14:creationId xmlns:p14="http://schemas.microsoft.com/office/powerpoint/2010/main" val="19908408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663EF9-D775-424C-807B-FC67061E1E57}"/>
              </a:ext>
            </a:extLst>
          </p:cNvPr>
          <p:cNvSpPr/>
          <p:nvPr/>
        </p:nvSpPr>
        <p:spPr>
          <a:xfrm>
            <a:off x="3048000" y="2828836"/>
            <a:ext cx="6096000" cy="1200329"/>
          </a:xfrm>
          <a:prstGeom prst="rect">
            <a:avLst/>
          </a:prstGeom>
        </p:spPr>
        <p:txBody>
          <a:bodyPr>
            <a:spAutoFit/>
          </a:bodyPr>
          <a:lstStyle/>
          <a:p>
            <a:r>
              <a:rPr lang="en-US">
                <a:solidFill>
                  <a:srgbClr val="BD7B00"/>
                </a:solidFill>
                <a:latin typeface="LMMono9-Regular-Identity-H"/>
              </a:rPr>
              <a:t>#include </a:t>
            </a:r>
            <a:r>
              <a:rPr lang="en-US">
                <a:solidFill>
                  <a:srgbClr val="000000"/>
                </a:solidFill>
                <a:latin typeface="LMMono9-Regular-Identity-H"/>
              </a:rPr>
              <a:t>&lt;iostream&gt;</a:t>
            </a:r>
          </a:p>
          <a:p>
            <a:r>
              <a:rPr lang="en-US">
                <a:solidFill>
                  <a:srgbClr val="BD7B00"/>
                </a:solidFill>
                <a:latin typeface="LMMono9-Regular-Identity-H"/>
              </a:rPr>
              <a:t>#include </a:t>
            </a:r>
            <a:r>
              <a:rPr lang="en-US">
                <a:solidFill>
                  <a:srgbClr val="000000"/>
                </a:solidFill>
                <a:latin typeface="LMMono9-Regular-Identity-H"/>
              </a:rPr>
              <a:t>&lt;vector&gt;</a:t>
            </a:r>
          </a:p>
          <a:p>
            <a:r>
              <a:rPr lang="en-US">
                <a:solidFill>
                  <a:srgbClr val="BD7B00"/>
                </a:solidFill>
                <a:latin typeface="LMMono9-Regular-Identity-H"/>
              </a:rPr>
              <a:t>#include </a:t>
            </a:r>
            <a:r>
              <a:rPr lang="en-US">
                <a:solidFill>
                  <a:srgbClr val="000000"/>
                </a:solidFill>
                <a:latin typeface="LMMono9-Regular-Identity-H"/>
              </a:rPr>
              <a:t>&lt;deque&gt;</a:t>
            </a:r>
          </a:p>
          <a:p>
            <a:r>
              <a:rPr lang="en-US">
                <a:solidFill>
                  <a:srgbClr val="BD7B00"/>
                </a:solidFill>
                <a:latin typeface="LMMono9-Regular-Identity-H"/>
              </a:rPr>
              <a:t>#include </a:t>
            </a:r>
            <a:r>
              <a:rPr lang="en-US">
                <a:solidFill>
                  <a:srgbClr val="000000"/>
                </a:solidFill>
                <a:latin typeface="LMMono9-Regular-Identity-H"/>
              </a:rPr>
              <a:t>&lt;queue&gt;</a:t>
            </a:r>
            <a:endParaRPr lang="en-US"/>
          </a:p>
        </p:txBody>
      </p:sp>
    </p:spTree>
    <p:extLst>
      <p:ext uri="{BB962C8B-B14F-4D97-AF65-F5344CB8AC3E}">
        <p14:creationId xmlns:p14="http://schemas.microsoft.com/office/powerpoint/2010/main" val="35646505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32224C-D8D5-45D3-AE42-EE191F135A43}"/>
              </a:ext>
            </a:extLst>
          </p:cNvPr>
          <p:cNvSpPr/>
          <p:nvPr/>
        </p:nvSpPr>
        <p:spPr>
          <a:xfrm>
            <a:off x="0" y="0"/>
            <a:ext cx="11221375" cy="6740307"/>
          </a:xfrm>
          <a:prstGeom prst="rect">
            <a:avLst/>
          </a:prstGeom>
        </p:spPr>
        <p:txBody>
          <a:bodyPr wrap="square">
            <a:spAutoFit/>
          </a:bodyPr>
          <a:lstStyle/>
          <a:p>
            <a:r>
              <a:rPr lang="en-US">
                <a:latin typeface="Book Antiqua" panose="02040602050305030304" pitchFamily="18" charset="0"/>
              </a:rPr>
              <a:t>Prikažimo rad algoritma na primeru niza 3 8 6 3 1 5 9 4 2 7 6 5 i vrednosti</a:t>
            </a:r>
          </a:p>
          <a:p>
            <a:r>
              <a:rPr lang="en-US">
                <a:latin typeface="Book Antiqua" panose="02040602050305030304" pitchFamily="18" charset="0"/>
              </a:rPr>
              <a:t>𝑘 = 4.</a:t>
            </a:r>
          </a:p>
          <a:p>
            <a:r>
              <a:rPr lang="en-US">
                <a:latin typeface="Book Antiqua" panose="02040602050305030304" pitchFamily="18" charset="0"/>
              </a:rPr>
              <a:t>157</a:t>
            </a:r>
          </a:p>
          <a:p>
            <a:r>
              <a:rPr lang="en-US">
                <a:latin typeface="Book Antiqua" panose="02040602050305030304" pitchFamily="18" charset="0"/>
              </a:rPr>
              <a:t>i segment karakteristični maksimumi izlaz</a:t>
            </a:r>
          </a:p>
          <a:p>
            <a:r>
              <a:rPr lang="en-US">
                <a:latin typeface="Book Antiqua" panose="02040602050305030304" pitchFamily="18" charset="0"/>
              </a:rPr>
              <a:t>0 3 3</a:t>
            </a:r>
          </a:p>
          <a:p>
            <a:r>
              <a:rPr lang="en-US">
                <a:latin typeface="Book Antiqua" panose="02040602050305030304" pitchFamily="18" charset="0"/>
              </a:rPr>
              <a:t>1 3 8 8</a:t>
            </a:r>
          </a:p>
          <a:p>
            <a:r>
              <a:rPr lang="en-US">
                <a:latin typeface="Book Antiqua" panose="02040602050305030304" pitchFamily="18" charset="0"/>
              </a:rPr>
              <a:t>2 3 8 6 8 6</a:t>
            </a:r>
          </a:p>
          <a:p>
            <a:r>
              <a:rPr lang="en-US">
                <a:latin typeface="Book Antiqua" panose="02040602050305030304" pitchFamily="18" charset="0"/>
              </a:rPr>
              <a:t>3 3 8 6 3 8 6 3 8</a:t>
            </a:r>
          </a:p>
          <a:p>
            <a:r>
              <a:rPr lang="en-US">
                <a:latin typeface="Book Antiqua" panose="02040602050305030304" pitchFamily="18" charset="0"/>
              </a:rPr>
              <a:t>4 8 6 3 1 8 6 3 1 8</a:t>
            </a:r>
          </a:p>
          <a:p>
            <a:r>
              <a:rPr lang="en-US">
                <a:latin typeface="Book Antiqua" panose="02040602050305030304" pitchFamily="18" charset="0"/>
              </a:rPr>
              <a:t>5 6 3 1 5 6 5 6</a:t>
            </a:r>
          </a:p>
          <a:p>
            <a:r>
              <a:rPr lang="en-US">
                <a:latin typeface="Book Antiqua" panose="02040602050305030304" pitchFamily="18" charset="0"/>
              </a:rPr>
              <a:t>6 3 1 5 9 9 9</a:t>
            </a:r>
          </a:p>
          <a:p>
            <a:r>
              <a:rPr lang="en-US">
                <a:latin typeface="Book Antiqua" panose="02040602050305030304" pitchFamily="18" charset="0"/>
              </a:rPr>
              <a:t>7 1 5 9 4 9 4 9</a:t>
            </a:r>
          </a:p>
          <a:p>
            <a:r>
              <a:rPr lang="en-US">
                <a:latin typeface="Book Antiqua" panose="02040602050305030304" pitchFamily="18" charset="0"/>
              </a:rPr>
              <a:t>8 5 9 4 2 9 4 2 9</a:t>
            </a:r>
          </a:p>
          <a:p>
            <a:r>
              <a:rPr lang="en-US">
                <a:latin typeface="Book Antiqua" panose="02040602050305030304" pitchFamily="18" charset="0"/>
              </a:rPr>
              <a:t>9 9 4 2 7 9 7 9</a:t>
            </a:r>
          </a:p>
          <a:p>
            <a:r>
              <a:rPr lang="en-US">
                <a:latin typeface="Book Antiqua" panose="02040602050305030304" pitchFamily="18" charset="0"/>
              </a:rPr>
              <a:t>10 4 2 7 6 7 6 7</a:t>
            </a:r>
          </a:p>
          <a:p>
            <a:r>
              <a:rPr lang="en-US">
                <a:latin typeface="Book Antiqua" panose="02040602050305030304" pitchFamily="18" charset="0"/>
              </a:rPr>
              <a:t>11 2 7 6 5 7 6 5 7</a:t>
            </a:r>
          </a:p>
          <a:p>
            <a:r>
              <a:rPr lang="en-US">
                <a:latin typeface="Book Antiqua" panose="02040602050305030304" pitchFamily="18" charset="0"/>
              </a:rPr>
              <a:t>Iako se unutar petlje for nalazi petlja while složenost algoritma jeste linearna tj.</a:t>
            </a:r>
          </a:p>
          <a:p>
            <a:r>
              <a:rPr lang="en-US">
                <a:latin typeface="Book Antiqua" panose="02040602050305030304" pitchFamily="18" charset="0"/>
              </a:rPr>
              <a:t>𝑂(𝑛). Naime, unutrašnja petlja while se ne može izvršiti veliki broj puta. Ako</a:t>
            </a:r>
          </a:p>
          <a:p>
            <a:r>
              <a:rPr lang="en-US">
                <a:latin typeface="Book Antiqua" panose="02040602050305030304" pitchFamily="18" charset="0"/>
              </a:rPr>
              <a:t>se u nekom koraku njeno telo izvrši veliki broj puta, tada će se puno elemenata</a:t>
            </a:r>
          </a:p>
          <a:p>
            <a:r>
              <a:rPr lang="en-US">
                <a:latin typeface="Book Antiqua" panose="02040602050305030304" pitchFamily="18" charset="0"/>
              </a:rPr>
              <a:t>izbaciti iz reda karakterističnih maksimuma i već u naredom će taj red biti</a:t>
            </a:r>
          </a:p>
          <a:p>
            <a:r>
              <a:rPr lang="en-US">
                <a:latin typeface="Book Antiqua" panose="02040602050305030304" pitchFamily="18" charset="0"/>
              </a:rPr>
              <a:t>slabo popunjen, što znači da će se tada telo moći izvršiti znatno manji broj</a:t>
            </a:r>
          </a:p>
          <a:p>
            <a:r>
              <a:rPr lang="en-US">
                <a:latin typeface="Book Antiqua" panose="02040602050305030304" pitchFamily="18" charset="0"/>
              </a:rPr>
              <a:t>puta. Ukupan broj izvršavanja tela petlje while je zapravo ograničen sa 𝑛 jer</a:t>
            </a:r>
          </a:p>
          <a:p>
            <a:r>
              <a:rPr lang="pl-PL">
                <a:latin typeface="Book Antiqua" panose="02040602050305030304" pitchFamily="18" charset="0"/>
              </a:rPr>
              <a:t>se svaki element niza samo jednom može dodati i samo jednom može ukloniti iz</a:t>
            </a:r>
          </a:p>
          <a:p>
            <a:r>
              <a:rPr lang="en-US">
                <a:latin typeface="Book Antiqua" panose="02040602050305030304" pitchFamily="18" charset="0"/>
              </a:rPr>
              <a:t>reda. Stoga je ukupno vreme izvršavanja algoritma linearno tj. iznosi 𝑂(𝑛).</a:t>
            </a:r>
          </a:p>
        </p:txBody>
      </p:sp>
    </p:spTree>
    <p:extLst>
      <p:ext uri="{BB962C8B-B14F-4D97-AF65-F5344CB8AC3E}">
        <p14:creationId xmlns:p14="http://schemas.microsoft.com/office/powerpoint/2010/main" val="84028793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F8CF07-2E59-4AA5-B886-9C10F2012F5F}"/>
              </a:ext>
            </a:extLst>
          </p:cNvPr>
          <p:cNvSpPr/>
          <p:nvPr/>
        </p:nvSpPr>
        <p:spPr>
          <a:xfrm>
            <a:off x="0" y="0"/>
            <a:ext cx="12192000" cy="4955203"/>
          </a:xfrm>
          <a:prstGeom prst="rect">
            <a:avLst/>
          </a:prstGeom>
        </p:spPr>
        <p:txBody>
          <a:bodyPr wrap="square">
            <a:spAutoFit/>
          </a:bodyPr>
          <a:lstStyle/>
          <a:p>
            <a:r>
              <a:rPr lang="en-US" sz="2800"/>
              <a:t>C++ Priority Queue</a:t>
            </a:r>
          </a:p>
          <a:p>
            <a:endParaRPr lang="en-US"/>
          </a:p>
          <a:p>
            <a:r>
              <a:rPr lang="en-US"/>
              <a:t>In C++, the STL priority_queue provides the functionality of a priority queue data structure.</a:t>
            </a:r>
          </a:p>
          <a:p>
            <a:r>
              <a:rPr lang="en-US"/>
              <a:t>A priority queue is a special type of queue in which each element is associated with a priority value and elements are served based on their priority.</a:t>
            </a:r>
          </a:p>
          <a:p>
            <a:r>
              <a:rPr lang="en-US"/>
              <a:t>In priority queue element with the highest priority is removed first.</a:t>
            </a:r>
          </a:p>
          <a:p>
            <a:endParaRPr lang="en-US"/>
          </a:p>
          <a:p>
            <a:r>
              <a:rPr lang="en-US"/>
              <a:t>Create a Priority Queue</a:t>
            </a:r>
          </a:p>
          <a:p>
            <a:r>
              <a:rPr lang="en-US"/>
              <a:t>In order to create a priority queue in C++, we first need to include the queue header file. </a:t>
            </a:r>
            <a:r>
              <a:rPr lang="en-US" b="1"/>
              <a:t>#include &lt;queue&gt;</a:t>
            </a:r>
          </a:p>
          <a:p>
            <a:r>
              <a:rPr lang="en-US"/>
              <a:t>Once we import this file, we can create a priority_queue using the following syntax: </a:t>
            </a:r>
            <a:r>
              <a:rPr lang="en-US" b="1"/>
              <a:t>priority_queue&lt;type&gt; pq;</a:t>
            </a:r>
          </a:p>
          <a:p>
            <a:r>
              <a:rPr lang="en-US"/>
              <a:t>Here, type indicates the data type we want to store in the priority queue. For example,</a:t>
            </a:r>
          </a:p>
          <a:p>
            <a:endParaRPr lang="en-US"/>
          </a:p>
          <a:p>
            <a:r>
              <a:rPr lang="en-US" b="1"/>
              <a:t>priority_queue&lt;int&gt; pq_integer;</a:t>
            </a:r>
            <a:r>
              <a:rPr lang="en-US"/>
              <a:t> // create a priority queue of integer type</a:t>
            </a:r>
          </a:p>
          <a:p>
            <a:endParaRPr lang="en-US"/>
          </a:p>
          <a:p>
            <a:r>
              <a:rPr lang="en-US" b="1"/>
              <a:t>priority_queue&lt;string&gt; pq_string;</a:t>
            </a:r>
            <a:r>
              <a:rPr lang="en-US"/>
              <a:t> // create a priority queue of string type</a:t>
            </a:r>
          </a:p>
          <a:p>
            <a:endParaRPr lang="en-US"/>
          </a:p>
          <a:p>
            <a:r>
              <a:rPr lang="en-US"/>
              <a:t>Note: By default, STL priority_queue gives the largest element the highest priority.</a:t>
            </a:r>
          </a:p>
        </p:txBody>
      </p:sp>
      <p:pic>
        <p:nvPicPr>
          <p:cNvPr id="3" name="Picture 2">
            <a:extLst>
              <a:ext uri="{FF2B5EF4-FFF2-40B4-BE49-F238E27FC236}">
                <a16:creationId xmlns:a16="http://schemas.microsoft.com/office/drawing/2014/main" id="{ECF60103-3AFB-409C-ADFB-524509C294AC}"/>
              </a:ext>
            </a:extLst>
          </p:cNvPr>
          <p:cNvPicPr>
            <a:picLocks noChangeAspect="1"/>
          </p:cNvPicPr>
          <p:nvPr/>
        </p:nvPicPr>
        <p:blipFill>
          <a:blip r:embed="rId2"/>
          <a:stretch>
            <a:fillRect/>
          </a:stretch>
        </p:blipFill>
        <p:spPr>
          <a:xfrm>
            <a:off x="7143165" y="3429000"/>
            <a:ext cx="5048835" cy="3429000"/>
          </a:xfrm>
          <a:prstGeom prst="rect">
            <a:avLst/>
          </a:prstGeom>
        </p:spPr>
      </p:pic>
    </p:spTree>
    <p:extLst>
      <p:ext uri="{BB962C8B-B14F-4D97-AF65-F5344CB8AC3E}">
        <p14:creationId xmlns:p14="http://schemas.microsoft.com/office/powerpoint/2010/main" val="26562510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BCE18D7-2818-42E3-B8BA-171004DE589D}"/>
              </a:ext>
            </a:extLst>
          </p:cNvPr>
          <p:cNvGraphicFramePr>
            <a:graphicFrameLocks noGrp="1"/>
          </p:cNvGraphicFramePr>
          <p:nvPr>
            <p:extLst>
              <p:ext uri="{D42A27DB-BD31-4B8C-83A1-F6EECF244321}">
                <p14:modId xmlns:p14="http://schemas.microsoft.com/office/powerpoint/2010/main" val="3365336403"/>
              </p:ext>
            </p:extLst>
          </p:nvPr>
        </p:nvGraphicFramePr>
        <p:xfrm>
          <a:off x="2476500" y="1943894"/>
          <a:ext cx="7239000" cy="4114800"/>
        </p:xfrm>
        <a:graphic>
          <a:graphicData uri="http://schemas.openxmlformats.org/drawingml/2006/table">
            <a:tbl>
              <a:tblPr/>
              <a:tblGrid>
                <a:gridCol w="3619500">
                  <a:extLst>
                    <a:ext uri="{9D8B030D-6E8A-4147-A177-3AD203B41FA5}">
                      <a16:colId xmlns:a16="http://schemas.microsoft.com/office/drawing/2014/main" val="3856480873"/>
                    </a:ext>
                  </a:extLst>
                </a:gridCol>
                <a:gridCol w="3619500">
                  <a:extLst>
                    <a:ext uri="{9D8B030D-6E8A-4147-A177-3AD203B41FA5}">
                      <a16:colId xmlns:a16="http://schemas.microsoft.com/office/drawing/2014/main" val="1489765680"/>
                    </a:ext>
                  </a:extLst>
                </a:gridCol>
              </a:tblGrid>
              <a:tr h="0">
                <a:tc>
                  <a:txBody>
                    <a:bodyPr/>
                    <a:lstStyle/>
                    <a:p>
                      <a:pPr algn="l"/>
                      <a:r>
                        <a:rPr lang="en-US" b="1">
                          <a:effectLst/>
                        </a:rPr>
                        <a:t>Methods</a:t>
                      </a:r>
                    </a:p>
                  </a:txBody>
                  <a:tcPr marL="228600" marR="228600" marT="114300" marB="114300" anchor="ctr">
                    <a:lnL>
                      <a:noFill/>
                    </a:lnL>
                    <a:lnR>
                      <a:noFill/>
                    </a:lnR>
                    <a:lnT>
                      <a:noFill/>
                    </a:lnT>
                    <a:lnB>
                      <a:noFill/>
                    </a:lnB>
                    <a:noFill/>
                  </a:tcPr>
                </a:tc>
                <a:tc>
                  <a:txBody>
                    <a:bodyPr/>
                    <a:lstStyle/>
                    <a:p>
                      <a:pPr algn="l"/>
                      <a:r>
                        <a:rPr lang="en-US" b="1">
                          <a:effectLst/>
                        </a:rPr>
                        <a:t>Description</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2646000145"/>
                  </a:ext>
                </a:extLst>
              </a:tr>
              <a:tr h="0">
                <a:tc>
                  <a:txBody>
                    <a:bodyPr/>
                    <a:lstStyle/>
                    <a:p>
                      <a:r>
                        <a:rPr lang="en-US" b="1">
                          <a:effectLst/>
                        </a:rPr>
                        <a:t>push()</a:t>
                      </a:r>
                    </a:p>
                  </a:txBody>
                  <a:tcPr marL="228600" marR="228600" marT="114300" marB="114300" anchor="ctr">
                    <a:lnL>
                      <a:noFill/>
                    </a:lnL>
                    <a:lnR>
                      <a:noFill/>
                    </a:lnR>
                    <a:lnT>
                      <a:noFill/>
                    </a:lnT>
                    <a:lnB>
                      <a:noFill/>
                    </a:lnB>
                    <a:noFill/>
                  </a:tcPr>
                </a:tc>
                <a:tc>
                  <a:txBody>
                    <a:bodyPr/>
                    <a:lstStyle/>
                    <a:p>
                      <a:r>
                        <a:rPr lang="en-US">
                          <a:effectLst/>
                        </a:rPr>
                        <a:t>inserts the element into the priority queue</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3424138077"/>
                  </a:ext>
                </a:extLst>
              </a:tr>
              <a:tr h="0">
                <a:tc>
                  <a:txBody>
                    <a:bodyPr/>
                    <a:lstStyle/>
                    <a:p>
                      <a:r>
                        <a:rPr lang="en-US" b="1">
                          <a:effectLst/>
                        </a:rPr>
                        <a:t>pop()</a:t>
                      </a:r>
                    </a:p>
                  </a:txBody>
                  <a:tcPr marL="228600" marR="228600" marT="114300" marB="114300" anchor="ctr">
                    <a:lnL>
                      <a:noFill/>
                    </a:lnL>
                    <a:lnR>
                      <a:noFill/>
                    </a:lnR>
                    <a:lnT>
                      <a:noFill/>
                    </a:lnT>
                    <a:lnB>
                      <a:noFill/>
                    </a:lnB>
                    <a:noFill/>
                  </a:tcPr>
                </a:tc>
                <a:tc>
                  <a:txBody>
                    <a:bodyPr/>
                    <a:lstStyle/>
                    <a:p>
                      <a:r>
                        <a:rPr lang="en-US">
                          <a:effectLst/>
                        </a:rPr>
                        <a:t>removes the element with the highest priority</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2727886715"/>
                  </a:ext>
                </a:extLst>
              </a:tr>
              <a:tr h="0">
                <a:tc>
                  <a:txBody>
                    <a:bodyPr/>
                    <a:lstStyle/>
                    <a:p>
                      <a:r>
                        <a:rPr lang="en-US" b="1">
                          <a:effectLst/>
                        </a:rPr>
                        <a:t>top()</a:t>
                      </a:r>
                    </a:p>
                  </a:txBody>
                  <a:tcPr marL="228600" marR="228600" marT="114300" marB="114300" anchor="ctr">
                    <a:lnL>
                      <a:noFill/>
                    </a:lnL>
                    <a:lnR>
                      <a:noFill/>
                    </a:lnR>
                    <a:lnT>
                      <a:noFill/>
                    </a:lnT>
                    <a:lnB>
                      <a:noFill/>
                    </a:lnB>
                    <a:noFill/>
                  </a:tcPr>
                </a:tc>
                <a:tc>
                  <a:txBody>
                    <a:bodyPr/>
                    <a:lstStyle/>
                    <a:p>
                      <a:r>
                        <a:rPr lang="en-US">
                          <a:effectLst/>
                        </a:rPr>
                        <a:t>returns the element with the highest priority</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4034718115"/>
                  </a:ext>
                </a:extLst>
              </a:tr>
              <a:tr h="0">
                <a:tc>
                  <a:txBody>
                    <a:bodyPr/>
                    <a:lstStyle/>
                    <a:p>
                      <a:r>
                        <a:rPr lang="en-US" b="1">
                          <a:effectLst/>
                        </a:rPr>
                        <a:t>size()</a:t>
                      </a:r>
                    </a:p>
                  </a:txBody>
                  <a:tcPr marL="228600" marR="228600" marT="114300" marB="114300" anchor="ctr">
                    <a:lnL>
                      <a:noFill/>
                    </a:lnL>
                    <a:lnR>
                      <a:noFill/>
                    </a:lnR>
                    <a:lnT>
                      <a:noFill/>
                    </a:lnT>
                    <a:lnB>
                      <a:noFill/>
                    </a:lnB>
                    <a:noFill/>
                  </a:tcPr>
                </a:tc>
                <a:tc>
                  <a:txBody>
                    <a:bodyPr/>
                    <a:lstStyle/>
                    <a:p>
                      <a:r>
                        <a:rPr lang="en-US">
                          <a:effectLst/>
                        </a:rPr>
                        <a:t>returns the number of elements</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1809056331"/>
                  </a:ext>
                </a:extLst>
              </a:tr>
              <a:tr h="0">
                <a:tc>
                  <a:txBody>
                    <a:bodyPr/>
                    <a:lstStyle/>
                    <a:p>
                      <a:r>
                        <a:rPr lang="en-US" b="1">
                          <a:effectLst/>
                        </a:rPr>
                        <a:t>empty()</a:t>
                      </a:r>
                    </a:p>
                  </a:txBody>
                  <a:tcPr marL="228600" marR="228600" marT="114300" marB="114300" anchor="ctr">
                    <a:lnL>
                      <a:noFill/>
                    </a:lnL>
                    <a:lnR>
                      <a:noFill/>
                    </a:lnR>
                    <a:lnT>
                      <a:noFill/>
                    </a:lnT>
                    <a:lnB>
                      <a:noFill/>
                    </a:lnB>
                    <a:noFill/>
                  </a:tcPr>
                </a:tc>
                <a:tc>
                  <a:txBody>
                    <a:bodyPr/>
                    <a:lstStyle/>
                    <a:p>
                      <a:r>
                        <a:rPr lang="en-US">
                          <a:effectLst/>
                        </a:rPr>
                        <a:t>returns true if the priority_queue is empty</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3237287561"/>
                  </a:ext>
                </a:extLst>
              </a:tr>
            </a:tbl>
          </a:graphicData>
        </a:graphic>
      </p:graphicFrame>
      <p:sp>
        <p:nvSpPr>
          <p:cNvPr id="3" name="Rectangle 1">
            <a:extLst>
              <a:ext uri="{FF2B5EF4-FFF2-40B4-BE49-F238E27FC236}">
                <a16:creationId xmlns:a16="http://schemas.microsoft.com/office/drawing/2014/main" id="{97DCED67-A343-40E2-BC96-F0C186AA0060}"/>
              </a:ext>
            </a:extLst>
          </p:cNvPr>
          <p:cNvSpPr>
            <a:spLocks noChangeArrowheads="1"/>
          </p:cNvSpPr>
          <p:nvPr/>
        </p:nvSpPr>
        <p:spPr bwMode="auto">
          <a:xfrm>
            <a:off x="2476499" y="1389896"/>
            <a:ext cx="7238999" cy="553998"/>
          </a:xfrm>
          <a:prstGeom prst="rect">
            <a:avLst/>
          </a:prstGeom>
          <a:noFill/>
          <a:ln>
            <a:noFill/>
          </a:ln>
          <a:effec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25265E"/>
                </a:solidFill>
                <a:effectLst/>
                <a:latin typeface="euclid_circular_a"/>
              </a:rPr>
              <a:t>C++ Priority Queue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18394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B179B8-6EBE-4671-979B-0C14B4401FBF}"/>
              </a:ext>
            </a:extLst>
          </p:cNvPr>
          <p:cNvSpPr/>
          <p:nvPr/>
        </p:nvSpPr>
        <p:spPr>
          <a:xfrm>
            <a:off x="0" y="0"/>
            <a:ext cx="12192000" cy="4555093"/>
          </a:xfrm>
          <a:prstGeom prst="rect">
            <a:avLst/>
          </a:prstGeom>
        </p:spPr>
        <p:txBody>
          <a:bodyPr wrap="square">
            <a:spAutoFit/>
          </a:bodyPr>
          <a:lstStyle/>
          <a:p>
            <a:r>
              <a:rPr lang="en-US" sz="2800" b="1">
                <a:latin typeface="Book Antiqua" panose="02040602050305030304" pitchFamily="18" charset="0"/>
              </a:rPr>
              <a:t>Red sa prioritetom</a:t>
            </a:r>
            <a:endParaRPr lang="sr-Latn-RS" sz="2800" b="1">
              <a:latin typeface="Book Antiqua" panose="02040602050305030304" pitchFamily="18" charset="0"/>
            </a:endParaRPr>
          </a:p>
          <a:p>
            <a:endParaRPr lang="en-US" sz="2800" b="1">
              <a:latin typeface="Book Antiqua" panose="02040602050305030304" pitchFamily="18" charset="0"/>
            </a:endParaRPr>
          </a:p>
          <a:p>
            <a:r>
              <a:rPr lang="nn-NO">
                <a:latin typeface="Book Antiqua" panose="02040602050305030304" pitchFamily="18" charset="0"/>
              </a:rPr>
              <a:t>Red sa prioritetom je vrsta reda u kome elementi imaju na neki način pridružen</a:t>
            </a:r>
            <a:r>
              <a:rPr lang="sr-Latn-RS">
                <a:latin typeface="Book Antiqua" panose="02040602050305030304" pitchFamily="18" charset="0"/>
              </a:rPr>
              <a:t> </a:t>
            </a:r>
            <a:r>
              <a:rPr lang="en-US">
                <a:latin typeface="Book Antiqua" panose="02040602050305030304" pitchFamily="18" charset="0"/>
              </a:rPr>
              <a:t>prioritet, dodaju se u red jedan po jedan, a uvek se iz reda uklanja onaj element</a:t>
            </a:r>
            <a:r>
              <a:rPr lang="sr-Latn-RS">
                <a:latin typeface="Book Antiqua" panose="02040602050305030304" pitchFamily="18" charset="0"/>
              </a:rPr>
              <a:t> </a:t>
            </a:r>
            <a:r>
              <a:rPr lang="en-US">
                <a:latin typeface="Book Antiqua" panose="02040602050305030304" pitchFamily="18" charset="0"/>
              </a:rPr>
              <a:t>koji ima najveći prioritet od svih elemenata u redu.</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U jeziku C++ red sa prioritetom se realizuje klasom </a:t>
            </a:r>
            <a:r>
              <a:rPr lang="en-US" b="1">
                <a:latin typeface="Book Antiqua" panose="02040602050305030304" pitchFamily="18" charset="0"/>
              </a:rPr>
              <a:t>priority_queue&lt;T&gt;</a:t>
            </a:r>
            <a:r>
              <a:rPr lang="en-US">
                <a:latin typeface="Book Antiqua" panose="02040602050305030304" pitchFamily="18" charset="0"/>
              </a:rPr>
              <a:t>, gde</a:t>
            </a:r>
            <a:r>
              <a:rPr lang="sr-Latn-RS">
                <a:latin typeface="Book Antiqua" panose="02040602050305030304" pitchFamily="18" charset="0"/>
              </a:rPr>
              <a:t> </a:t>
            </a:r>
            <a:r>
              <a:rPr lang="en-US">
                <a:latin typeface="Book Antiqua" panose="02040602050305030304" pitchFamily="18" charset="0"/>
              </a:rPr>
              <a:t>je T tip elemenata u redu.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Red sa prioritetom podržava sledeće metode:</a:t>
            </a:r>
          </a:p>
          <a:p>
            <a:r>
              <a:rPr lang="pl-PL" b="1">
                <a:latin typeface="Book Antiqua" panose="02040602050305030304" pitchFamily="18" charset="0"/>
              </a:rPr>
              <a:t>push</a:t>
            </a:r>
            <a:r>
              <a:rPr lang="pl-PL">
                <a:latin typeface="Book Antiqua" panose="02040602050305030304" pitchFamily="18" charset="0"/>
              </a:rPr>
              <a:t> - dodaje dati element u red</a:t>
            </a:r>
          </a:p>
          <a:p>
            <a:r>
              <a:rPr lang="en-US" b="1">
                <a:latin typeface="Book Antiqua" panose="02040602050305030304" pitchFamily="18" charset="0"/>
              </a:rPr>
              <a:t>pop</a:t>
            </a:r>
            <a:r>
              <a:rPr lang="en-US">
                <a:latin typeface="Book Antiqua" panose="02040602050305030304" pitchFamily="18" charset="0"/>
              </a:rPr>
              <a:t> - uklanja element sa najvećim prioritetom iz reda</a:t>
            </a:r>
          </a:p>
          <a:p>
            <a:r>
              <a:rPr lang="en-US" b="1">
                <a:latin typeface="Book Antiqua" panose="02040602050305030304" pitchFamily="18" charset="0"/>
              </a:rPr>
              <a:t>top</a:t>
            </a:r>
            <a:r>
              <a:rPr lang="en-US">
                <a:latin typeface="Book Antiqua" panose="02040602050305030304" pitchFamily="18" charset="0"/>
              </a:rPr>
              <a:t> - očitava element sa najvećim prioritetom (pod pretpostavkom da red</a:t>
            </a:r>
            <a:r>
              <a:rPr lang="sr-Latn-RS">
                <a:latin typeface="Book Antiqua" panose="02040602050305030304" pitchFamily="18" charset="0"/>
              </a:rPr>
              <a:t> </a:t>
            </a:r>
            <a:r>
              <a:rPr lang="en-US">
                <a:latin typeface="Book Antiqua" panose="02040602050305030304" pitchFamily="18" charset="0"/>
              </a:rPr>
              <a:t>nije prazan)</a:t>
            </a:r>
          </a:p>
          <a:p>
            <a:r>
              <a:rPr lang="en-US" b="1">
                <a:latin typeface="Book Antiqua" panose="02040602050305030304" pitchFamily="18" charset="0"/>
              </a:rPr>
              <a:t>empty</a:t>
            </a:r>
            <a:r>
              <a:rPr lang="en-US">
                <a:latin typeface="Book Antiqua" panose="02040602050305030304" pitchFamily="18" charset="0"/>
              </a:rPr>
              <a:t> - proverava da li je red prazan</a:t>
            </a:r>
          </a:p>
          <a:p>
            <a:r>
              <a:rPr lang="en-US" b="1">
                <a:latin typeface="Book Antiqua" panose="02040602050305030304" pitchFamily="18" charset="0"/>
              </a:rPr>
              <a:t>size</a:t>
            </a:r>
            <a:r>
              <a:rPr lang="en-US">
                <a:latin typeface="Book Antiqua" panose="02040602050305030304" pitchFamily="18" charset="0"/>
              </a:rPr>
              <a:t> - vraća broj elemenata u redu</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Operacije push i pop su složenosti 𝑂(log 𝑘), gde je 𝑘 broj elemenata u</a:t>
            </a:r>
            <a:r>
              <a:rPr lang="sr-Latn-RS">
                <a:latin typeface="Book Antiqua" panose="02040602050305030304" pitchFamily="18" charset="0"/>
              </a:rPr>
              <a:t> </a:t>
            </a:r>
            <a:r>
              <a:rPr lang="en-US">
                <a:latin typeface="Book Antiqua" panose="02040602050305030304" pitchFamily="18" charset="0"/>
              </a:rPr>
              <a:t>redu, dok su ostale operacije složenosti 𝑂(1).</a:t>
            </a:r>
          </a:p>
        </p:txBody>
      </p:sp>
    </p:spTree>
    <p:extLst>
      <p:ext uri="{BB962C8B-B14F-4D97-AF65-F5344CB8AC3E}">
        <p14:creationId xmlns:p14="http://schemas.microsoft.com/office/powerpoint/2010/main" val="759641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A6A3D2-B145-4425-AC62-D2C409B3F5ED}"/>
              </a:ext>
            </a:extLst>
          </p:cNvPr>
          <p:cNvSpPr/>
          <p:nvPr/>
        </p:nvSpPr>
        <p:spPr>
          <a:xfrm>
            <a:off x="3048000" y="1028343"/>
            <a:ext cx="6096000" cy="4801314"/>
          </a:xfrm>
          <a:prstGeom prst="rect">
            <a:avLst/>
          </a:prstGeom>
        </p:spPr>
        <p:txBody>
          <a:bodyPr>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&lt;tuple&gt;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a:t>
            </a:r>
            <a:r>
              <a:rPr lang="sr-Latn-RS">
                <a:solidFill>
                  <a:srgbClr val="008000"/>
                </a:solidFill>
                <a:latin typeface="Consolas" panose="020B0609020204030204" pitchFamily="49" charset="0"/>
              </a:rPr>
              <a:t>par - uvodni primer</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pair&lt;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a, b;</a:t>
            </a:r>
          </a:p>
          <a:p>
            <a:r>
              <a:rPr lang="en-US">
                <a:solidFill>
                  <a:srgbClr val="000000"/>
                </a:solidFill>
                <a:latin typeface="Consolas" panose="020B0609020204030204" pitchFamily="49" charset="0"/>
              </a:rPr>
              <a:t>    a.first = </a:t>
            </a:r>
            <a:r>
              <a:rPr lang="en-US">
                <a:solidFill>
                  <a:srgbClr val="098658"/>
                </a:solidFill>
                <a:latin typeface="Consolas" panose="020B0609020204030204" pitchFamily="49" charset="0"/>
              </a:rPr>
              <a:t>11</a:t>
            </a:r>
            <a:r>
              <a:rPr lang="en-US">
                <a:solidFill>
                  <a:srgbClr val="000000"/>
                </a:solidFill>
                <a:latin typeface="Consolas" panose="020B0609020204030204" pitchFamily="49" charset="0"/>
              </a:rPr>
              <a:t>; a.second = </a:t>
            </a:r>
            <a:r>
              <a:rPr lang="en-US">
                <a:solidFill>
                  <a:srgbClr val="098658"/>
                </a:solidFill>
                <a:latin typeface="Consolas" panose="020B0609020204030204" pitchFamily="49" charset="0"/>
              </a:rPr>
              <a:t>12</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b.first = </a:t>
            </a:r>
            <a:r>
              <a:rPr lang="en-US">
                <a:solidFill>
                  <a:srgbClr val="098658"/>
                </a:solidFill>
                <a:latin typeface="Consolas" panose="020B0609020204030204" pitchFamily="49" charset="0"/>
              </a:rPr>
              <a:t>21</a:t>
            </a:r>
            <a:r>
              <a:rPr lang="en-US">
                <a:solidFill>
                  <a:srgbClr val="000000"/>
                </a:solidFill>
                <a:latin typeface="Consolas" panose="020B0609020204030204" pitchFamily="49" charset="0"/>
              </a:rPr>
              <a:t>; b.second = </a:t>
            </a:r>
            <a:r>
              <a:rPr lang="en-US">
                <a:solidFill>
                  <a:srgbClr val="098658"/>
                </a:solidFill>
                <a:latin typeface="Consolas" panose="020B0609020204030204" pitchFamily="49" charset="0"/>
              </a:rPr>
              <a:t>22</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pair&lt;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c = make_pair(</a:t>
            </a:r>
            <a:r>
              <a:rPr lang="en-US">
                <a:solidFill>
                  <a:srgbClr val="098658"/>
                </a:solidFill>
                <a:latin typeface="Consolas" panose="020B0609020204030204" pitchFamily="49" charset="0"/>
              </a:rPr>
              <a:t>31</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32</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pair &lt;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d {</a:t>
            </a:r>
            <a:r>
              <a:rPr lang="en-US">
                <a:solidFill>
                  <a:srgbClr val="098658"/>
                </a:solidFill>
                <a:latin typeface="Consolas" panose="020B0609020204030204" pitchFamily="49" charset="0"/>
              </a:rPr>
              <a:t>41</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42</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a.first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a.second &lt;&lt; endl;</a:t>
            </a:r>
          </a:p>
          <a:p>
            <a:r>
              <a:rPr lang="en-US">
                <a:solidFill>
                  <a:srgbClr val="000000"/>
                </a:solidFill>
                <a:latin typeface="Consolas" panose="020B0609020204030204" pitchFamily="49" charset="0"/>
              </a:rPr>
              <a:t>    cout &lt;&lt; c.first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c.second &lt;&lt; endl;</a:t>
            </a:r>
          </a:p>
          <a:p>
            <a:r>
              <a:rPr lang="en-US">
                <a:solidFill>
                  <a:srgbClr val="000000"/>
                </a:solidFill>
                <a:latin typeface="Consolas" panose="020B0609020204030204" pitchFamily="49" charset="0"/>
              </a:rPr>
              <a:t>    cout &lt;&lt; d.first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d.second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p1, p2;</a:t>
            </a:r>
          </a:p>
          <a:p>
            <a:r>
              <a:rPr lang="en-US">
                <a:solidFill>
                  <a:srgbClr val="000000"/>
                </a:solidFill>
                <a:latin typeface="Consolas" panose="020B0609020204030204" pitchFamily="49" charset="0"/>
              </a:rPr>
              <a:t>    tie(p1, p2) = b;</a:t>
            </a:r>
          </a:p>
          <a:p>
            <a:r>
              <a:rPr lang="en-US">
                <a:solidFill>
                  <a:srgbClr val="000000"/>
                </a:solidFill>
                <a:latin typeface="Consolas" panose="020B0609020204030204" pitchFamily="49" charset="0"/>
              </a:rPr>
              <a:t>    cout &lt;&lt; p1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p2 &lt;&lt; endl;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8779721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6741A5-0FAD-428B-9D77-7EE38192313E}"/>
              </a:ext>
            </a:extLst>
          </p:cNvPr>
          <p:cNvSpPr/>
          <p:nvPr/>
        </p:nvSpPr>
        <p:spPr>
          <a:xfrm>
            <a:off x="0" y="0"/>
            <a:ext cx="8389398" cy="7232749"/>
          </a:xfrm>
          <a:prstGeom prst="rect">
            <a:avLst/>
          </a:prstGeom>
        </p:spPr>
        <p:txBody>
          <a:bodyPr wrap="square">
            <a:spAutoFit/>
          </a:bodyPr>
          <a:lstStyle/>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&lt;iostream&gt;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&lt;queue&gt;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std;</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main()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arr[] = { </a:t>
            </a:r>
            <a:r>
              <a:rPr lang="en-US" sz="1600">
                <a:solidFill>
                  <a:srgbClr val="098658"/>
                </a:solidFill>
                <a:latin typeface="Consolas" panose="020B0609020204030204" pitchFamily="49" charset="0"/>
              </a:rPr>
              <a:t>10</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2</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4</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8</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6</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9</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priority_queue&lt;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pq;</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a:t>
            </a:r>
            <a:r>
              <a:rPr lang="en-US" sz="1600">
                <a:solidFill>
                  <a:srgbClr val="098658"/>
                </a:solidFill>
                <a:latin typeface="Consolas" panose="020B0609020204030204" pitchFamily="49" charset="0"/>
              </a:rPr>
              <a:t>6</a:t>
            </a:r>
            <a:r>
              <a:rPr lang="en-US" sz="1600">
                <a:solidFill>
                  <a:srgbClr val="000000"/>
                </a:solidFill>
                <a:latin typeface="Consolas" panose="020B0609020204030204" pitchFamily="49" charset="0"/>
              </a:rPr>
              <a:t>; i++) </a:t>
            </a:r>
          </a:p>
          <a:p>
            <a:r>
              <a:rPr lang="en-US" sz="1600">
                <a:solidFill>
                  <a:srgbClr val="000000"/>
                </a:solidFill>
                <a:latin typeface="Consolas" panose="020B0609020204030204" pitchFamily="49" charset="0"/>
              </a:rPr>
              <a:t>        pq.push(arr[i]);</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(!pq.empty()) {</a:t>
            </a:r>
          </a:p>
          <a:p>
            <a:r>
              <a:rPr lang="en-US" sz="1600">
                <a:solidFill>
                  <a:srgbClr val="000000"/>
                </a:solidFill>
                <a:latin typeface="Consolas" panose="020B0609020204030204" pitchFamily="49" charset="0"/>
              </a:rPr>
              <a:t>        cout &lt;&lt; pq.top()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pq.pop(); }</a:t>
            </a:r>
            <a:r>
              <a:rPr lang="en-US" sz="1600">
                <a:solidFill>
                  <a:srgbClr val="008000"/>
                </a:solidFill>
                <a:latin typeface="Consolas" panose="020B0609020204030204" pitchFamily="49" charset="0"/>
              </a:rPr>
              <a:t> //10 9 8 6 4 2</a:t>
            </a:r>
            <a:endParaRPr lang="en-US" sz="1600">
              <a:solidFill>
                <a:srgbClr val="000000"/>
              </a:solidFill>
              <a:latin typeface="Consolas" panose="020B0609020204030204" pitchFamily="49" charset="0"/>
            </a:endParaRPr>
          </a:p>
          <a:p>
            <a:r>
              <a:rPr lang="en-US" sz="1600">
                <a:solidFill>
                  <a:srgbClr val="008000"/>
                </a:solidFill>
                <a:latin typeface="Consolas" panose="020B0609020204030204" pitchFamily="49" charset="0"/>
              </a:rPr>
              <a:t>//PQ je po difoltu max heap, ali to mo</a:t>
            </a:r>
            <a:r>
              <a:rPr lang="sr-Latn-RS" sz="1600">
                <a:solidFill>
                  <a:srgbClr val="008000"/>
                </a:solidFill>
                <a:latin typeface="Consolas" panose="020B0609020204030204" pitchFamily="49" charset="0"/>
              </a:rPr>
              <a:t>ž</a:t>
            </a:r>
            <a:r>
              <a:rPr lang="en-US" sz="1600">
                <a:solidFill>
                  <a:srgbClr val="008000"/>
                </a:solidFill>
                <a:latin typeface="Consolas" panose="020B0609020204030204" pitchFamily="49" charset="0"/>
              </a:rPr>
              <a:t>e da se promeni...</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priority_queue&lt;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greater&lt;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&gt;&gt; pq2;</a:t>
            </a:r>
          </a:p>
          <a:p>
            <a:r>
              <a:rPr lang="en-US" sz="1600">
                <a:solidFill>
                  <a:srgbClr val="000000"/>
                </a:solidFill>
                <a:latin typeface="Consolas" panose="020B0609020204030204" pitchFamily="49" charset="0"/>
              </a:rPr>
              <a:t>    cout &lt;&lt; </a:t>
            </a:r>
            <a:r>
              <a:rPr lang="en-US" sz="1600">
                <a:solidFill>
                  <a:srgbClr val="A31515"/>
                </a:solidFill>
                <a:latin typeface="Consolas" panose="020B0609020204030204" pitchFamily="49" charset="0"/>
              </a:rPr>
              <a:t>'\n'</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a:t>
            </a:r>
            <a:r>
              <a:rPr lang="en-US" sz="1600">
                <a:solidFill>
                  <a:srgbClr val="098658"/>
                </a:solidFill>
                <a:latin typeface="Consolas" panose="020B0609020204030204" pitchFamily="49" charset="0"/>
              </a:rPr>
              <a:t>6</a:t>
            </a:r>
            <a:r>
              <a:rPr lang="en-US" sz="1600">
                <a:solidFill>
                  <a:srgbClr val="000000"/>
                </a:solidFill>
                <a:latin typeface="Consolas" panose="020B0609020204030204" pitchFamily="49" charset="0"/>
              </a:rPr>
              <a:t>; i++) </a:t>
            </a:r>
          </a:p>
          <a:p>
            <a:r>
              <a:rPr lang="en-US" sz="1600">
                <a:solidFill>
                  <a:srgbClr val="000000"/>
                </a:solidFill>
                <a:latin typeface="Consolas" panose="020B0609020204030204" pitchFamily="49" charset="0"/>
              </a:rPr>
              <a:t>        pq2.push(arr[i]);</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(!pq2.empty()) {</a:t>
            </a:r>
          </a:p>
          <a:p>
            <a:r>
              <a:rPr lang="en-US" sz="1600">
                <a:solidFill>
                  <a:srgbClr val="000000"/>
                </a:solidFill>
                <a:latin typeface="Consolas" panose="020B0609020204030204" pitchFamily="49" charset="0"/>
              </a:rPr>
              <a:t>        cout &lt;&lt; pq2.top()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pq2.pop(); }</a:t>
            </a:r>
            <a:r>
              <a:rPr lang="en-US" sz="1600">
                <a:solidFill>
                  <a:srgbClr val="008000"/>
                </a:solidFill>
                <a:latin typeface="Consolas" panose="020B0609020204030204" pitchFamily="49" charset="0"/>
              </a:rPr>
              <a:t> //2 4 6 8 9 10 </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priority_queue&lt;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less&lt;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&gt;&gt; pq3;</a:t>
            </a:r>
          </a:p>
          <a:p>
            <a:r>
              <a:rPr lang="en-US" sz="1600">
                <a:solidFill>
                  <a:srgbClr val="000000"/>
                </a:solidFill>
                <a:latin typeface="Consolas" panose="020B0609020204030204" pitchFamily="49" charset="0"/>
              </a:rPr>
              <a:t>    cout &lt;&lt; </a:t>
            </a:r>
            <a:r>
              <a:rPr lang="en-US" sz="1600">
                <a:solidFill>
                  <a:srgbClr val="A31515"/>
                </a:solidFill>
                <a:latin typeface="Consolas" panose="020B0609020204030204" pitchFamily="49" charset="0"/>
              </a:rPr>
              <a:t>'\n'</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a:t>
            </a:r>
            <a:r>
              <a:rPr lang="en-US" sz="1600">
                <a:solidFill>
                  <a:srgbClr val="098658"/>
                </a:solidFill>
                <a:latin typeface="Consolas" panose="020B0609020204030204" pitchFamily="49" charset="0"/>
              </a:rPr>
              <a:t>6</a:t>
            </a:r>
            <a:r>
              <a:rPr lang="en-US" sz="1600">
                <a:solidFill>
                  <a:srgbClr val="000000"/>
                </a:solidFill>
                <a:latin typeface="Consolas" panose="020B0609020204030204" pitchFamily="49" charset="0"/>
              </a:rPr>
              <a:t>; i++) </a:t>
            </a:r>
          </a:p>
          <a:p>
            <a:r>
              <a:rPr lang="en-US" sz="1600">
                <a:solidFill>
                  <a:srgbClr val="000000"/>
                </a:solidFill>
                <a:latin typeface="Consolas" panose="020B0609020204030204" pitchFamily="49" charset="0"/>
              </a:rPr>
              <a:t>        pq3.push(arr[i]);</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(!pq3.empty()) {</a:t>
            </a:r>
          </a:p>
          <a:p>
            <a:r>
              <a:rPr lang="en-US" sz="1600">
                <a:solidFill>
                  <a:srgbClr val="000000"/>
                </a:solidFill>
                <a:latin typeface="Consolas" panose="020B0609020204030204" pitchFamily="49" charset="0"/>
              </a:rPr>
              <a:t>        cout &lt;&lt; pq3.top()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pq3.pop(); }</a:t>
            </a:r>
            <a:r>
              <a:rPr lang="en-US" sz="1600">
                <a:solidFill>
                  <a:srgbClr val="008000"/>
                </a:solidFill>
                <a:latin typeface="Consolas" panose="020B0609020204030204" pitchFamily="49" charset="0"/>
              </a:rPr>
              <a:t> //10 9 8 6 4 2      </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a:t>
            </a:r>
          </a:p>
        </p:txBody>
      </p:sp>
    </p:spTree>
    <p:extLst>
      <p:ext uri="{BB962C8B-B14F-4D97-AF65-F5344CB8AC3E}">
        <p14:creationId xmlns:p14="http://schemas.microsoft.com/office/powerpoint/2010/main" val="4861078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0FD93A-AAEB-4957-8306-B4E3AB250324}"/>
              </a:ext>
            </a:extLst>
          </p:cNvPr>
          <p:cNvSpPr/>
          <p:nvPr/>
        </p:nvSpPr>
        <p:spPr>
          <a:xfrm>
            <a:off x="239200" y="421234"/>
            <a:ext cx="5410455" cy="369332"/>
          </a:xfrm>
          <a:prstGeom prst="rect">
            <a:avLst/>
          </a:prstGeom>
        </p:spPr>
        <p:txBody>
          <a:bodyPr wrap="none">
            <a:spAutoFit/>
          </a:bodyPr>
          <a:lstStyle/>
          <a:p>
            <a:r>
              <a:rPr lang="en-US" b="1">
                <a:latin typeface="Book Antiqua" panose="02040602050305030304" pitchFamily="18" charset="0"/>
              </a:rPr>
              <a:t>Sortiranje pomoću reda sa prioritetom (HeapSort)</a:t>
            </a:r>
          </a:p>
        </p:txBody>
      </p:sp>
      <p:sp>
        <p:nvSpPr>
          <p:cNvPr id="3" name="Rectangle 2">
            <a:extLst>
              <a:ext uri="{FF2B5EF4-FFF2-40B4-BE49-F238E27FC236}">
                <a16:creationId xmlns:a16="http://schemas.microsoft.com/office/drawing/2014/main" id="{5CFE271D-075B-4993-BA19-844B8DADD223}"/>
              </a:ext>
            </a:extLst>
          </p:cNvPr>
          <p:cNvSpPr/>
          <p:nvPr/>
        </p:nvSpPr>
        <p:spPr>
          <a:xfrm>
            <a:off x="239200" y="1069305"/>
            <a:ext cx="3241593" cy="369332"/>
          </a:xfrm>
          <a:prstGeom prst="rect">
            <a:avLst/>
          </a:prstGeom>
        </p:spPr>
        <p:txBody>
          <a:bodyPr wrap="none">
            <a:spAutoFit/>
          </a:bodyPr>
          <a:lstStyle/>
          <a:p>
            <a:r>
              <a:rPr lang="en-US">
                <a:latin typeface="Book Antiqua" panose="02040602050305030304" pitchFamily="18" charset="0"/>
              </a:rPr>
              <a:t>𝑘 </a:t>
            </a:r>
            <a:r>
              <a:rPr lang="en-US" b="1">
                <a:latin typeface="Book Antiqua" panose="02040602050305030304" pitchFamily="18" charset="0"/>
              </a:rPr>
              <a:t>najmanjih učitanih brojeva</a:t>
            </a:r>
          </a:p>
        </p:txBody>
      </p:sp>
      <p:sp>
        <p:nvSpPr>
          <p:cNvPr id="4" name="Rectangle 3">
            <a:extLst>
              <a:ext uri="{FF2B5EF4-FFF2-40B4-BE49-F238E27FC236}">
                <a16:creationId xmlns:a16="http://schemas.microsoft.com/office/drawing/2014/main" id="{38CFFEED-251E-47C0-BF0F-2E513E278255}"/>
              </a:ext>
            </a:extLst>
          </p:cNvPr>
          <p:cNvSpPr/>
          <p:nvPr/>
        </p:nvSpPr>
        <p:spPr>
          <a:xfrm>
            <a:off x="239200" y="1717376"/>
            <a:ext cx="1197764" cy="369332"/>
          </a:xfrm>
          <a:prstGeom prst="rect">
            <a:avLst/>
          </a:prstGeom>
        </p:spPr>
        <p:txBody>
          <a:bodyPr wrap="none">
            <a:spAutoFit/>
          </a:bodyPr>
          <a:lstStyle/>
          <a:p>
            <a:r>
              <a:rPr lang="en-US" b="1">
                <a:latin typeface="Book Antiqua" panose="02040602050305030304" pitchFamily="18" charset="0"/>
              </a:rPr>
              <a:t>Medijane</a:t>
            </a:r>
          </a:p>
        </p:txBody>
      </p:sp>
      <p:sp>
        <p:nvSpPr>
          <p:cNvPr id="5" name="Rectangle 4">
            <a:extLst>
              <a:ext uri="{FF2B5EF4-FFF2-40B4-BE49-F238E27FC236}">
                <a16:creationId xmlns:a16="http://schemas.microsoft.com/office/drawing/2014/main" id="{8B10D12E-8F0A-472A-B271-DFD305ECA97C}"/>
              </a:ext>
            </a:extLst>
          </p:cNvPr>
          <p:cNvSpPr/>
          <p:nvPr/>
        </p:nvSpPr>
        <p:spPr>
          <a:xfrm>
            <a:off x="239200" y="2365447"/>
            <a:ext cx="1197764" cy="369332"/>
          </a:xfrm>
          <a:prstGeom prst="rect">
            <a:avLst/>
          </a:prstGeom>
        </p:spPr>
        <p:txBody>
          <a:bodyPr wrap="none">
            <a:spAutoFit/>
          </a:bodyPr>
          <a:lstStyle/>
          <a:p>
            <a:r>
              <a:rPr lang="en-US" b="1">
                <a:latin typeface="Book Antiqua" panose="02040602050305030304" pitchFamily="18" charset="0"/>
              </a:rPr>
              <a:t>Medijane</a:t>
            </a:r>
          </a:p>
        </p:txBody>
      </p:sp>
    </p:spTree>
    <p:extLst>
      <p:ext uri="{BB962C8B-B14F-4D97-AF65-F5344CB8AC3E}">
        <p14:creationId xmlns:p14="http://schemas.microsoft.com/office/powerpoint/2010/main" val="17781140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0C6FC5-9EF3-49A7-8F6B-1E1DCDBA330A}"/>
              </a:ext>
            </a:extLst>
          </p:cNvPr>
          <p:cNvSpPr/>
          <p:nvPr/>
        </p:nvSpPr>
        <p:spPr>
          <a:xfrm>
            <a:off x="-1" y="0"/>
            <a:ext cx="9339309" cy="646331"/>
          </a:xfrm>
          <a:prstGeom prst="rect">
            <a:avLst/>
          </a:prstGeom>
        </p:spPr>
        <p:txBody>
          <a:bodyPr wrap="square">
            <a:spAutoFit/>
          </a:bodyPr>
          <a:lstStyle/>
          <a:p>
            <a:r>
              <a:rPr lang="en-US" b="1">
                <a:latin typeface="Book Antiqua" panose="02040602050305030304" pitchFamily="18" charset="0"/>
              </a:rPr>
              <a:t>Sortiranje pomoću reda sa prioritetom (HeapSort)</a:t>
            </a:r>
          </a:p>
          <a:p>
            <a:r>
              <a:rPr lang="en-US">
                <a:latin typeface="Book Antiqua" panose="02040602050305030304" pitchFamily="18" charset="0"/>
              </a:rPr>
              <a:t>Napisati program koji sortira niz pomoću reda sa prioritetom.</a:t>
            </a:r>
          </a:p>
        </p:txBody>
      </p:sp>
      <p:sp>
        <p:nvSpPr>
          <p:cNvPr id="3" name="Rectangle 2">
            <a:extLst>
              <a:ext uri="{FF2B5EF4-FFF2-40B4-BE49-F238E27FC236}">
                <a16:creationId xmlns:a16="http://schemas.microsoft.com/office/drawing/2014/main" id="{50F7FC70-2854-4FA8-B405-E919168ACB36}"/>
              </a:ext>
            </a:extLst>
          </p:cNvPr>
          <p:cNvSpPr/>
          <p:nvPr/>
        </p:nvSpPr>
        <p:spPr>
          <a:xfrm>
            <a:off x="0" y="1044269"/>
            <a:ext cx="12192000" cy="2308324"/>
          </a:xfrm>
          <a:prstGeom prst="rect">
            <a:avLst/>
          </a:prstGeom>
        </p:spPr>
        <p:txBody>
          <a:bodyPr wrap="square">
            <a:spAutoFit/>
          </a:bodyPr>
          <a:lstStyle/>
          <a:p>
            <a:r>
              <a:rPr lang="en-US">
                <a:latin typeface="Book Antiqua" panose="02040602050305030304" pitchFamily="18" charset="0"/>
              </a:rPr>
              <a:t>U pitanju je tzv. algoritam </a:t>
            </a:r>
            <a:r>
              <a:rPr lang="en-US" i="1">
                <a:latin typeface="Book Antiqua" panose="02040602050305030304" pitchFamily="18" charset="0"/>
              </a:rPr>
              <a:t>sortiranja uz pomoć hipa </a:t>
            </a:r>
            <a:r>
              <a:rPr lang="en-US">
                <a:latin typeface="Book Antiqua" panose="02040602050305030304" pitchFamily="18" charset="0"/>
              </a:rPr>
              <a:t>tj. </a:t>
            </a:r>
            <a:r>
              <a:rPr lang="en-US" i="1">
                <a:latin typeface="Book Antiqua" panose="02040602050305030304" pitchFamily="18" charset="0"/>
              </a:rPr>
              <a:t>hip sort </a:t>
            </a:r>
            <a:r>
              <a:rPr lang="en-US">
                <a:latin typeface="Book Antiqua" panose="02040602050305030304" pitchFamily="18" charset="0"/>
              </a:rPr>
              <a:t>(engl. heap</a:t>
            </a:r>
            <a:r>
              <a:rPr lang="sr-Latn-RS">
                <a:latin typeface="Book Antiqua" panose="02040602050305030304" pitchFamily="18" charset="0"/>
              </a:rPr>
              <a:t> </a:t>
            </a:r>
            <a:r>
              <a:rPr lang="en-US">
                <a:latin typeface="Book Antiqua" panose="02040602050305030304" pitchFamily="18" charset="0"/>
              </a:rPr>
              <a:t>sort). Naziv dolazi od strukture podataka hip (engl. heap) koja se koristi za</a:t>
            </a:r>
            <a:r>
              <a:rPr lang="sr-Latn-RS">
                <a:latin typeface="Book Antiqua" panose="02040602050305030304" pitchFamily="18" charset="0"/>
              </a:rPr>
              <a:t> </a:t>
            </a:r>
            <a:r>
              <a:rPr lang="en-US">
                <a:latin typeface="Book Antiqua" panose="02040602050305030304" pitchFamily="18" charset="0"/>
              </a:rPr>
              <a:t>implementaciju reda sa prioritetom. U pitanju je varijacija algoritma sortiranja</a:t>
            </a:r>
            <a:r>
              <a:rPr lang="sr-Latn-RS">
                <a:latin typeface="Book Antiqua" panose="02040602050305030304" pitchFamily="18" charset="0"/>
              </a:rPr>
              <a:t> </a:t>
            </a:r>
            <a:r>
              <a:rPr lang="nb-NO">
                <a:latin typeface="Book Antiqua" panose="02040602050305030304" pitchFamily="18" charset="0"/>
              </a:rPr>
              <a:t>selekcijom (engl. selection sort) u kojem se, podsetimo se, u svakom koraku</a:t>
            </a:r>
            <a:r>
              <a:rPr lang="sr-Latn-RS">
                <a:latin typeface="Book Antiqua" panose="02040602050305030304" pitchFamily="18" charset="0"/>
              </a:rPr>
              <a:t> </a:t>
            </a:r>
            <a:r>
              <a:rPr lang="en-US">
                <a:latin typeface="Book Antiqua" panose="02040602050305030304" pitchFamily="18" charset="0"/>
              </a:rPr>
              <a:t>najmanji element dovodi na početak niza. Određivanje minimuma preostalih elemenata</a:t>
            </a:r>
            <a:r>
              <a:rPr lang="sr-Latn-RS">
                <a:latin typeface="Book Antiqua" panose="02040602050305030304" pitchFamily="18" charset="0"/>
              </a:rPr>
              <a:t> </a:t>
            </a:r>
            <a:r>
              <a:rPr lang="en-US">
                <a:latin typeface="Book Antiqua" panose="02040602050305030304" pitchFamily="18" charset="0"/>
              </a:rPr>
              <a:t>vrši se klasičnim algoritmom određivanja minimuma niza (tj. njegovog</a:t>
            </a:r>
          </a:p>
          <a:p>
            <a:r>
              <a:rPr lang="en-US">
                <a:latin typeface="Book Antiqua" panose="02040602050305030304" pitchFamily="18" charset="0"/>
              </a:rPr>
              <a:t>odgovarajućeg sufiksa) koji je linerne složenosti, što daje ukupnu složenost sortiranja</a:t>
            </a:r>
            <a:r>
              <a:rPr lang="sr-Latn-RS">
                <a:latin typeface="Book Antiqua" panose="02040602050305030304" pitchFamily="18" charset="0"/>
              </a:rPr>
              <a:t> </a:t>
            </a:r>
            <a:r>
              <a:rPr lang="en-US">
                <a:latin typeface="Book Antiqua" panose="02040602050305030304" pitchFamily="18" charset="0"/>
              </a:rPr>
              <a:t>𝑂(𝑛</a:t>
            </a:r>
            <a:r>
              <a:rPr lang="en-US" sz="800">
                <a:latin typeface="Book Antiqua" panose="02040602050305030304" pitchFamily="18" charset="0"/>
              </a:rPr>
              <a:t>2</a:t>
            </a:r>
            <a:r>
              <a:rPr lang="en-US">
                <a:latin typeface="Book Antiqua" panose="02040602050305030304" pitchFamily="18" charset="0"/>
              </a:rPr>
              <a:t>). Algoritam hip sort koristi činjenicu da je određivanje i uklanjanje</a:t>
            </a:r>
            <a:r>
              <a:rPr lang="sr-Latn-RS">
                <a:latin typeface="Book Antiqua" panose="02040602050305030304" pitchFamily="18" charset="0"/>
              </a:rPr>
              <a:t> </a:t>
            </a:r>
            <a:r>
              <a:rPr lang="en-US">
                <a:latin typeface="Book Antiqua" panose="02040602050305030304" pitchFamily="18" charset="0"/>
              </a:rPr>
              <a:t>najmanjeg elementa iz reda sa prioritetom prilično efikasna operacija (obično je</a:t>
            </a:r>
          </a:p>
          <a:p>
            <a:r>
              <a:rPr lang="en-US">
                <a:latin typeface="Book Antiqua" panose="02040602050305030304" pitchFamily="18" charset="0"/>
              </a:rPr>
              <a:t>složenosti 𝑂(log 𝑘), gde je 𝑘 broj elemenata u redu sa prioritetom). Stoga se</a:t>
            </a:r>
            <a:r>
              <a:rPr lang="sr-Latn-RS">
                <a:latin typeface="Book Antiqua" panose="02040602050305030304" pitchFamily="18" charset="0"/>
              </a:rPr>
              <a:t> </a:t>
            </a:r>
            <a:r>
              <a:rPr lang="en-US">
                <a:latin typeface="Book Antiqua" panose="02040602050305030304" pitchFamily="18" charset="0"/>
              </a:rPr>
              <a:t>sortiranje može realizovati tako što se svi elementi umetnu u red sa prioritetom,</a:t>
            </a:r>
            <a:r>
              <a:rPr lang="sr-Latn-RS">
                <a:latin typeface="Book Antiqua" panose="02040602050305030304" pitchFamily="18" charset="0"/>
              </a:rPr>
              <a:t> </a:t>
            </a:r>
            <a:r>
              <a:rPr lang="pl-PL">
                <a:latin typeface="Book Antiqua" panose="02040602050305030304" pitchFamily="18" charset="0"/>
              </a:rPr>
              <a:t>iz koga se zatim pronalazi i uklanja jedan po jedan najmanji element.</a:t>
            </a:r>
            <a:endParaRPr lang="en-US">
              <a:latin typeface="Book Antiqua" panose="02040602050305030304" pitchFamily="18" charset="0"/>
            </a:endParaRPr>
          </a:p>
        </p:txBody>
      </p:sp>
    </p:spTree>
    <p:extLst>
      <p:ext uri="{BB962C8B-B14F-4D97-AF65-F5344CB8AC3E}">
        <p14:creationId xmlns:p14="http://schemas.microsoft.com/office/powerpoint/2010/main" val="40324201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7CA8E8-561B-42D8-808F-1A309BE49783}"/>
              </a:ext>
            </a:extLst>
          </p:cNvPr>
          <p:cNvSpPr/>
          <p:nvPr/>
        </p:nvSpPr>
        <p:spPr>
          <a:xfrm>
            <a:off x="0" y="0"/>
            <a:ext cx="12020365" cy="4524315"/>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&lt;queue&gt;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&lt;functional&gt;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8000"/>
                </a:solidFill>
                <a:latin typeface="Consolas" panose="020B0609020204030204" pitchFamily="49" charset="0"/>
              </a:rPr>
              <a:t>// red sa prioritetom u kome su elementi poređani u opadajucem redosledu prioriteta </a:t>
            </a:r>
            <a:endParaRPr lang="sr-Latn-RS">
              <a:solidFill>
                <a:srgbClr val="008000"/>
              </a:solidFill>
              <a:latin typeface="Consolas" panose="020B0609020204030204" pitchFamily="49" charset="0"/>
            </a:endParaRPr>
          </a:p>
          <a:p>
            <a:r>
              <a:rPr lang="sr-Latn-RS">
                <a:solidFill>
                  <a:srgbClr val="008000"/>
                </a:solidFill>
                <a:latin typeface="Consolas" panose="020B0609020204030204" pitchFamily="49" charset="0"/>
              </a:rPr>
              <a:t>// </a:t>
            </a:r>
            <a:r>
              <a:rPr lang="en-US">
                <a:solidFill>
                  <a:srgbClr val="008000"/>
                </a:solidFill>
                <a:latin typeface="Consolas" panose="020B0609020204030204" pitchFamily="49" charset="0"/>
              </a:rPr>
              <a:t>ovde</a:t>
            </a:r>
            <a:r>
              <a:rPr lang="sr-Latn-RS">
                <a:solidFill>
                  <a:srgbClr val="008000"/>
                </a:solidFill>
                <a:latin typeface="Consolas" panose="020B0609020204030204" pitchFamily="49" charset="0"/>
              </a:rPr>
              <a:t> su to</a:t>
            </a:r>
            <a:r>
              <a:rPr lang="en-US">
                <a:solidFill>
                  <a:srgbClr val="008000"/>
                </a:solidFill>
                <a:latin typeface="Consolas" panose="020B0609020204030204" pitchFamily="49" charset="0"/>
              </a:rPr>
              <a:t> vrednosti)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priority_queue&lt;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vector&lt;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greater&lt;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&gt;&gt; Q;</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r>
              <a:rPr lang="en-US">
                <a:solidFill>
                  <a:srgbClr val="008000"/>
                </a:solidFill>
                <a:latin typeface="Consolas" panose="020B0609020204030204" pitchFamily="49" charset="0"/>
              </a:rPr>
              <a:t> // ucitavamo sve elemente niza i ubacujemo ih u red</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 cin &gt;&gt; a;</a:t>
            </a:r>
          </a:p>
          <a:p>
            <a:r>
              <a:rPr lang="en-US">
                <a:solidFill>
                  <a:srgbClr val="000000"/>
                </a:solidFill>
                <a:latin typeface="Consolas" panose="020B0609020204030204" pitchFamily="49" charset="0"/>
              </a:rPr>
              <a:t>        Q.push(a);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(!Q.empty()) {</a:t>
            </a:r>
            <a:r>
              <a:rPr lang="en-US">
                <a:solidFill>
                  <a:srgbClr val="008000"/>
                </a:solidFill>
                <a:latin typeface="Consolas" panose="020B0609020204030204" pitchFamily="49" charset="0"/>
              </a:rPr>
              <a:t>  // vadi se jedan po jedan element iz reda i ispisuje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Q.top()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Q.pop();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
        <p:nvSpPr>
          <p:cNvPr id="3" name="Rectangle 2">
            <a:extLst>
              <a:ext uri="{FF2B5EF4-FFF2-40B4-BE49-F238E27FC236}">
                <a16:creationId xmlns:a16="http://schemas.microsoft.com/office/drawing/2014/main" id="{5E13F010-2BE0-4B8E-952D-1D5177118B96}"/>
              </a:ext>
            </a:extLst>
          </p:cNvPr>
          <p:cNvSpPr/>
          <p:nvPr/>
        </p:nvSpPr>
        <p:spPr>
          <a:xfrm>
            <a:off x="0" y="5103674"/>
            <a:ext cx="12192000" cy="1200329"/>
          </a:xfrm>
          <a:prstGeom prst="rect">
            <a:avLst/>
          </a:prstGeom>
        </p:spPr>
        <p:txBody>
          <a:bodyPr wrap="square">
            <a:spAutoFit/>
          </a:bodyPr>
          <a:lstStyle/>
          <a:p>
            <a:r>
              <a:rPr lang="en-US">
                <a:latin typeface="Book Antiqua" panose="02040602050305030304" pitchFamily="18" charset="0"/>
              </a:rPr>
              <a:t>Memorijska složenost je 𝑂(𝑛), jer se u redu čuva svih 𝑛 elemenata,</a:t>
            </a:r>
            <a:r>
              <a:rPr lang="sr-Latn-RS">
                <a:latin typeface="Book Antiqua" panose="02040602050305030304" pitchFamily="18" charset="0"/>
              </a:rPr>
              <a:t> </a:t>
            </a:r>
            <a:r>
              <a:rPr lang="en-US">
                <a:latin typeface="Book Antiqua" panose="02040602050305030304" pitchFamily="18" charset="0"/>
              </a:rPr>
              <a:t>a vremenska složenost je 𝑂(𝑛 log 𝑛) jer se 𝑛 puta izvode operacije složenosti</a:t>
            </a:r>
            <a:r>
              <a:rPr lang="sr-Latn-RS">
                <a:latin typeface="Book Antiqua" panose="02040602050305030304" pitchFamily="18" charset="0"/>
              </a:rPr>
              <a:t> </a:t>
            </a:r>
            <a:r>
              <a:rPr lang="en-US">
                <a:latin typeface="Book Antiqua" panose="02040602050305030304" pitchFamily="18" charset="0"/>
              </a:rPr>
              <a:t>𝑂(log 𝑛), to što se broj elemenata smanjuje u svakoj narednoj</a:t>
            </a:r>
            <a:r>
              <a:rPr lang="sr-Latn-RS">
                <a:latin typeface="Book Antiqua" panose="02040602050305030304" pitchFamily="18" charset="0"/>
              </a:rPr>
              <a:t> </a:t>
            </a:r>
            <a:r>
              <a:rPr lang="en-US">
                <a:latin typeface="Book Antiqua" panose="02040602050305030304" pitchFamily="18" charset="0"/>
              </a:rPr>
              <a:t>operaciji izbacivanja elemenata ne utiče na asimptotsku složenost. </a:t>
            </a:r>
            <a:endParaRPr lang="sr-Latn-RS">
              <a:latin typeface="Book Antiqua" panose="02040602050305030304" pitchFamily="18" charset="0"/>
            </a:endParaRPr>
          </a:p>
          <a:p>
            <a:r>
              <a:rPr lang="en-US">
                <a:latin typeface="Book Antiqua" panose="02040602050305030304" pitchFamily="18" charset="0"/>
              </a:rPr>
              <a:t>Jednačina</a:t>
            </a:r>
            <a:r>
              <a:rPr lang="sr-Latn-RS">
                <a:latin typeface="Book Antiqua" panose="02040602050305030304" pitchFamily="18" charset="0"/>
              </a:rPr>
              <a:t> </a:t>
            </a:r>
            <a:r>
              <a:rPr lang="en-US">
                <a:latin typeface="Book Antiqua" panose="02040602050305030304" pitchFamily="18" charset="0"/>
              </a:rPr>
              <a:t>koja opisuje fazu umetanja, a i fazu izbacivanja je 𝑇 (𝑛) = 𝑇 (𝑛 − 1) + 𝑂(log 𝑛),</a:t>
            </a:r>
            <a:r>
              <a:rPr lang="sr-Latn-RS">
                <a:latin typeface="Book Antiqua" panose="02040602050305030304" pitchFamily="18" charset="0"/>
              </a:rPr>
              <a:t> </a:t>
            </a:r>
            <a:r>
              <a:rPr lang="en-US">
                <a:latin typeface="Book Antiqua" panose="02040602050305030304" pitchFamily="18" charset="0"/>
              </a:rPr>
              <a:t>a njeno rešenje je 𝑂(𝑛 log 𝑛).</a:t>
            </a:r>
          </a:p>
        </p:txBody>
      </p:sp>
    </p:spTree>
    <p:extLst>
      <p:ext uri="{BB962C8B-B14F-4D97-AF65-F5344CB8AC3E}">
        <p14:creationId xmlns:p14="http://schemas.microsoft.com/office/powerpoint/2010/main" val="226947922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E1F514-AC35-4C0E-8129-1FB6382412B8}"/>
              </a:ext>
            </a:extLst>
          </p:cNvPr>
          <p:cNvSpPr/>
          <p:nvPr/>
        </p:nvSpPr>
        <p:spPr>
          <a:xfrm>
            <a:off x="0" y="0"/>
            <a:ext cx="12192000" cy="5078313"/>
          </a:xfrm>
          <a:prstGeom prst="rect">
            <a:avLst/>
          </a:prstGeom>
        </p:spPr>
        <p:txBody>
          <a:bodyPr wrap="square">
            <a:spAutoFit/>
          </a:bodyPr>
          <a:lstStyle/>
          <a:p>
            <a:r>
              <a:rPr lang="en-US">
                <a:latin typeface="Book Antiqua" panose="02040602050305030304" pitchFamily="18" charset="0"/>
              </a:rPr>
              <a:t>𝑘 </a:t>
            </a:r>
            <a:r>
              <a:rPr lang="en-US" b="1">
                <a:latin typeface="Book Antiqua" panose="02040602050305030304" pitchFamily="18" charset="0"/>
              </a:rPr>
              <a:t>najmanjih učitanih brojeva</a:t>
            </a:r>
          </a:p>
          <a:p>
            <a:r>
              <a:rPr lang="sr-Latn-RS">
                <a:latin typeface="Book Antiqua" panose="02040602050305030304" pitchFamily="18" charset="0"/>
              </a:rPr>
              <a:t>O</a:t>
            </a:r>
            <a:r>
              <a:rPr lang="en-US">
                <a:latin typeface="Book Antiqua" panose="02040602050305030304" pitchFamily="18" charset="0"/>
              </a:rPr>
              <a:t>dre</a:t>
            </a:r>
            <a:r>
              <a:rPr lang="sr-Latn-RS">
                <a:latin typeface="Book Antiqua" panose="02040602050305030304" pitchFamily="18" charset="0"/>
              </a:rPr>
              <a:t>di</a:t>
            </a:r>
            <a:r>
              <a:rPr lang="en-US">
                <a:latin typeface="Book Antiqua" panose="02040602050305030304" pitchFamily="18" charset="0"/>
              </a:rPr>
              <a:t> </a:t>
            </a:r>
            <a:r>
              <a:rPr lang="en-US" b="1">
                <a:latin typeface="Book Antiqua" panose="02040602050305030304" pitchFamily="18" charset="0"/>
              </a:rPr>
              <a:t>𝑘 najmanjih</a:t>
            </a:r>
            <a:r>
              <a:rPr lang="en-US">
                <a:latin typeface="Book Antiqua" panose="02040602050305030304" pitchFamily="18" charset="0"/>
              </a:rPr>
              <a:t> od </a:t>
            </a:r>
            <a:r>
              <a:rPr lang="en-US" b="1">
                <a:latin typeface="Book Antiqua" panose="02040602050305030304" pitchFamily="18" charset="0"/>
              </a:rPr>
              <a:t>𝑛 učitanih</a:t>
            </a:r>
            <a:r>
              <a:rPr lang="sr-Latn-RS" b="1">
                <a:latin typeface="Book Antiqua" panose="02040602050305030304" pitchFamily="18" charset="0"/>
              </a:rPr>
              <a:t> </a:t>
            </a:r>
            <a:r>
              <a:rPr lang="en-US" b="1">
                <a:latin typeface="Book Antiqua" panose="02040602050305030304" pitchFamily="18" charset="0"/>
              </a:rPr>
              <a:t>brojeva</a:t>
            </a:r>
            <a:r>
              <a:rPr lang="en-US">
                <a:latin typeface="Book Antiqua" panose="02040602050305030304" pitchFamily="18" charset="0"/>
              </a:rPr>
              <a:t>. Vodi računa o prostornoj i vremenskoj efikasnosti.</a:t>
            </a:r>
          </a:p>
          <a:p>
            <a:endParaRPr lang="en-US">
              <a:latin typeface="Book Antiqua" panose="02040602050305030304" pitchFamily="18" charset="0"/>
            </a:endParaRPr>
          </a:p>
          <a:p>
            <a:r>
              <a:rPr lang="en-US">
                <a:latin typeface="Book Antiqua" panose="02040602050305030304" pitchFamily="18" charset="0"/>
              </a:rPr>
              <a:t>Jedan način </a:t>
            </a:r>
            <a:r>
              <a:rPr lang="sr-Latn-RS">
                <a:latin typeface="Book Antiqua" panose="02040602050305030304" pitchFamily="18" charset="0"/>
              </a:rPr>
              <a:t>je</a:t>
            </a:r>
            <a:r>
              <a:rPr lang="en-US">
                <a:latin typeface="Book Antiqua" panose="02040602050305030304" pitchFamily="18" charset="0"/>
              </a:rPr>
              <a:t> da se učita niz i da se sortira, ali bi se tim pristupom</a:t>
            </a:r>
            <a:r>
              <a:rPr lang="sr-Latn-RS">
                <a:latin typeface="Book Antiqua" panose="02040602050305030304" pitchFamily="18" charset="0"/>
              </a:rPr>
              <a:t> </a:t>
            </a:r>
            <a:r>
              <a:rPr lang="en-US">
                <a:latin typeface="Book Antiqua" panose="02040602050305030304" pitchFamily="18" charset="0"/>
              </a:rPr>
              <a:t>nepotrebno trošilo i vreme i prostor (treba odrediti hiljadu</a:t>
            </a:r>
            <a:r>
              <a:rPr lang="sr-Latn-RS">
                <a:latin typeface="Book Antiqua" panose="02040602050305030304" pitchFamily="18" charset="0"/>
              </a:rPr>
              <a:t> </a:t>
            </a:r>
            <a:r>
              <a:rPr lang="en-US">
                <a:latin typeface="Book Antiqua" panose="02040602050305030304" pitchFamily="18" charset="0"/>
              </a:rPr>
              <a:t>najvećih od milion učitanih elemenata - potpuno nepotrebno bi se smeštalo</a:t>
            </a:r>
            <a:r>
              <a:rPr lang="sr-Latn-RS">
                <a:latin typeface="Book Antiqua" panose="02040602050305030304" pitchFamily="18" charset="0"/>
              </a:rPr>
              <a:t> </a:t>
            </a:r>
            <a:r>
              <a:rPr lang="en-US">
                <a:latin typeface="Book Antiqua" panose="02040602050305030304" pitchFamily="18" charset="0"/>
              </a:rPr>
              <a:t>999000 elemenata i potpuno nepotrebno bi se tokom sortiranja određivao njihov</a:t>
            </a:r>
            <a:r>
              <a:rPr lang="sr-Latn-RS">
                <a:latin typeface="Book Antiqua" panose="02040602050305030304" pitchFamily="18" charset="0"/>
              </a:rPr>
              <a:t> </a:t>
            </a:r>
            <a:r>
              <a:rPr lang="pl-PL">
                <a:latin typeface="Book Antiqua" panose="02040602050305030304" pitchFamily="18" charset="0"/>
              </a:rPr>
              <a:t>međusobni redosled).</a:t>
            </a:r>
          </a:p>
          <a:p>
            <a:r>
              <a:rPr lang="pl-PL">
                <a:latin typeface="Book Antiqua" panose="02040602050305030304" pitchFamily="18" charset="0"/>
              </a:rPr>
              <a:t> </a:t>
            </a:r>
          </a:p>
          <a:p>
            <a:r>
              <a:rPr lang="en-US">
                <a:latin typeface="Book Antiqua" panose="02040602050305030304" pitchFamily="18" charset="0"/>
              </a:rPr>
              <a:t>Treba</a:t>
            </a:r>
            <a:r>
              <a:rPr lang="pl-PL">
                <a:latin typeface="Book Antiqua" panose="02040602050305030304" pitchFamily="18" charset="0"/>
              </a:rPr>
              <a:t> u svakom trenutku u nekoj strukturi </a:t>
            </a:r>
            <a:r>
              <a:rPr lang="en-US">
                <a:latin typeface="Book Antiqua" panose="02040602050305030304" pitchFamily="18" charset="0"/>
              </a:rPr>
              <a:t>podataka da se održava 𝑘 najmanjih do tada viđenih elemenata. </a:t>
            </a:r>
          </a:p>
          <a:p>
            <a:endParaRPr lang="sr-Latn-RS">
              <a:latin typeface="Book Antiqua" panose="02040602050305030304" pitchFamily="18" charset="0"/>
            </a:endParaRPr>
          </a:p>
          <a:p>
            <a:r>
              <a:rPr lang="en-US">
                <a:latin typeface="Book Antiqua" panose="02040602050305030304" pitchFamily="18" charset="0"/>
              </a:rPr>
              <a:t>U prvoj fazi, dok</a:t>
            </a:r>
            <a:r>
              <a:rPr lang="sr-Latn-RS">
                <a:latin typeface="Book Antiqua" panose="02040602050305030304" pitchFamily="18" charset="0"/>
              </a:rPr>
              <a:t> </a:t>
            </a:r>
            <a:r>
              <a:rPr lang="en-US">
                <a:latin typeface="Book Antiqua" panose="02040602050305030304" pitchFamily="18" charset="0"/>
              </a:rPr>
              <a:t>se ne učita prvih 𝑘 elemenata svaki novi element se </a:t>
            </a:r>
            <a:r>
              <a:rPr lang="en-US" b="1">
                <a:latin typeface="Book Antiqua" panose="02040602050305030304" pitchFamily="18" charset="0"/>
              </a:rPr>
              <a:t>samo ubacuje </a:t>
            </a:r>
            <a:r>
              <a:rPr lang="en-US">
                <a:latin typeface="Book Antiqua" panose="02040602050305030304" pitchFamily="18" charset="0"/>
              </a:rPr>
              <a:t>u strukturu.</a:t>
            </a:r>
            <a:r>
              <a:rPr lang="sr-Latn-RS">
                <a:latin typeface="Book Antiqua" panose="02040602050305030304" pitchFamily="18" charset="0"/>
              </a:rPr>
              <a:t> </a:t>
            </a:r>
            <a:endParaRPr lang="en-US">
              <a:latin typeface="Book Antiqua" panose="02040602050305030304" pitchFamily="18" charset="0"/>
            </a:endParaRPr>
          </a:p>
          <a:p>
            <a:r>
              <a:rPr lang="en-US">
                <a:latin typeface="Book Antiqua" panose="02040602050305030304" pitchFamily="18" charset="0"/>
              </a:rPr>
              <a:t>Onda se svaki novi učitani element </a:t>
            </a:r>
            <a:r>
              <a:rPr lang="en-US" b="1">
                <a:latin typeface="Book Antiqua" panose="02040602050305030304" pitchFamily="18" charset="0"/>
              </a:rPr>
              <a:t>poredi sa najvećim elementom </a:t>
            </a:r>
            <a:r>
              <a:rPr lang="en-US">
                <a:latin typeface="Book Antiqua" panose="02040602050305030304" pitchFamily="18" charset="0"/>
              </a:rPr>
              <a:t>u strukturi</a:t>
            </a:r>
            <a:r>
              <a:rPr lang="sr-Latn-RS">
                <a:latin typeface="Book Antiqua" panose="02040602050305030304" pitchFamily="18" charset="0"/>
              </a:rPr>
              <a:t> </a:t>
            </a:r>
            <a:r>
              <a:rPr lang="pl-PL">
                <a:latin typeface="Book Antiqua" panose="02040602050305030304" pitchFamily="18" charset="0"/>
              </a:rPr>
              <a:t>podataka i ako je manji od njega, taj najveći element</a:t>
            </a:r>
            <a:r>
              <a:rPr lang="en-US">
                <a:latin typeface="Book Antiqua" panose="02040602050305030304" pitchFamily="18" charset="0"/>
              </a:rPr>
              <a:t> se</a:t>
            </a:r>
            <a:r>
              <a:rPr lang="pl-PL">
                <a:latin typeface="Book Antiqua" panose="02040602050305030304" pitchFamily="18" charset="0"/>
              </a:rPr>
              <a:t> izbacuje, a novi</a:t>
            </a:r>
            <a:r>
              <a:rPr lang="en-US">
                <a:latin typeface="Book Antiqua" panose="02040602050305030304" pitchFamily="18" charset="0"/>
              </a:rPr>
              <a:t> </a:t>
            </a:r>
            <a:r>
              <a:rPr lang="pl-PL">
                <a:latin typeface="Book Antiqua" panose="02040602050305030304" pitchFamily="18" charset="0"/>
              </a:rPr>
              <a:t>element ubacuje umesto njega. </a:t>
            </a:r>
          </a:p>
          <a:p>
            <a:r>
              <a:rPr lang="pl-PL">
                <a:latin typeface="Book Antiqua" panose="02040602050305030304" pitchFamily="18" charset="0"/>
              </a:rPr>
              <a:t>Dakle, </a:t>
            </a:r>
            <a:r>
              <a:rPr lang="en-US">
                <a:latin typeface="Book Antiqua" panose="02040602050305030304" pitchFamily="18" charset="0"/>
              </a:rPr>
              <a:t>treba</a:t>
            </a:r>
            <a:r>
              <a:rPr lang="pl-PL">
                <a:latin typeface="Book Antiqua" panose="02040602050305030304" pitchFamily="18" charset="0"/>
              </a:rPr>
              <a:t> struktur</a:t>
            </a:r>
            <a:r>
              <a:rPr lang="en-US">
                <a:latin typeface="Book Antiqua" panose="02040602050305030304" pitchFamily="18" charset="0"/>
              </a:rPr>
              <a:t>a</a:t>
            </a:r>
            <a:r>
              <a:rPr lang="pl-PL">
                <a:latin typeface="Book Antiqua" panose="02040602050305030304" pitchFamily="18" charset="0"/>
              </a:rPr>
              <a:t> </a:t>
            </a:r>
            <a:r>
              <a:rPr lang="en-US">
                <a:latin typeface="Book Antiqua" panose="02040602050305030304" pitchFamily="18" charset="0"/>
              </a:rPr>
              <a:t>u kojoj se efikasno odre]uje najveći element, da se taj najveći element izbaci i da se u strukturu ubaci proizvoljni element. </a:t>
            </a:r>
            <a:endParaRPr lang="sr-Latn-RS">
              <a:latin typeface="Book Antiqua" panose="02040602050305030304" pitchFamily="18" charset="0"/>
            </a:endParaRPr>
          </a:p>
          <a:p>
            <a:r>
              <a:rPr lang="en-US">
                <a:latin typeface="Book Antiqua" panose="02040602050305030304" pitchFamily="18" charset="0"/>
              </a:rPr>
              <a:t>Te operacije</a:t>
            </a:r>
            <a:r>
              <a:rPr lang="sr-Latn-RS">
                <a:latin typeface="Book Antiqua" panose="02040602050305030304" pitchFamily="18" charset="0"/>
              </a:rPr>
              <a:t> </a:t>
            </a:r>
            <a:r>
              <a:rPr lang="en-US">
                <a:latin typeface="Book Antiqua" panose="02040602050305030304" pitchFamily="18" charset="0"/>
              </a:rPr>
              <a:t>omogućava red sa prioritetom.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Memorijska složenost ove implementacije je</a:t>
            </a:r>
            <a:r>
              <a:rPr lang="sr-Latn-RS">
                <a:latin typeface="Book Antiqua" panose="02040602050305030304" pitchFamily="18" charset="0"/>
              </a:rPr>
              <a:t> </a:t>
            </a:r>
            <a:r>
              <a:rPr lang="en-US">
                <a:latin typeface="Book Antiqua" panose="02040602050305030304" pitchFamily="18" charset="0"/>
              </a:rPr>
              <a:t>𝑂(𝑘) jer se u redu čuva najviše 𝑘 elemenata, a vremenska je 𝑂(𝑛 log 𝑘) jer se 𝑂(𝑛)</a:t>
            </a:r>
            <a:r>
              <a:rPr lang="sr-Latn-RS">
                <a:latin typeface="Book Antiqua" panose="02040602050305030304" pitchFamily="18" charset="0"/>
              </a:rPr>
              <a:t> </a:t>
            </a:r>
            <a:r>
              <a:rPr lang="en-US">
                <a:latin typeface="Book Antiqua" panose="02040602050305030304" pitchFamily="18" charset="0"/>
              </a:rPr>
              <a:t>puta vrše operacije složenosti 𝑂(log 𝑘) (jednačina je 𝑇 (𝑛) = 𝑇 (𝑛−1)+𝑂(log 𝑘)).</a:t>
            </a:r>
          </a:p>
        </p:txBody>
      </p:sp>
    </p:spTree>
    <p:extLst>
      <p:ext uri="{BB962C8B-B14F-4D97-AF65-F5344CB8AC3E}">
        <p14:creationId xmlns:p14="http://schemas.microsoft.com/office/powerpoint/2010/main" val="367942964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AB1DA0-1DAD-42A8-8BA1-C87F34FBDFD4}"/>
              </a:ext>
            </a:extLst>
          </p:cNvPr>
          <p:cNvSpPr/>
          <p:nvPr/>
        </p:nvSpPr>
        <p:spPr>
          <a:xfrm>
            <a:off x="2701770" y="549027"/>
            <a:ext cx="8271029" cy="5078313"/>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&lt;queue&gt;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k; cin &gt;&gt; k;</a:t>
            </a:r>
          </a:p>
          <a:p>
            <a:r>
              <a:rPr lang="en-US">
                <a:solidFill>
                  <a:srgbClr val="000000"/>
                </a:solidFill>
                <a:latin typeface="Consolas" panose="020B0609020204030204" pitchFamily="49" charset="0"/>
              </a:rPr>
              <a:t>    priority_queue&lt;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Q;</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cin &gt;&gt; x;</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(Q.size() &lt; k)</a:t>
            </a:r>
          </a:p>
          <a:p>
            <a:r>
              <a:rPr lang="en-US">
                <a:solidFill>
                  <a:srgbClr val="000000"/>
                </a:solidFill>
                <a:latin typeface="Consolas" panose="020B0609020204030204" pitchFamily="49" charset="0"/>
              </a:rPr>
              <a:t>            Q.push(x);</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(Q.size() == k &amp;&amp; x &lt; Q.top()) {</a:t>
            </a:r>
          </a:p>
          <a:p>
            <a:r>
              <a:rPr lang="en-US">
                <a:solidFill>
                  <a:srgbClr val="000000"/>
                </a:solidFill>
                <a:latin typeface="Consolas" panose="020B0609020204030204" pitchFamily="49" charset="0"/>
              </a:rPr>
              <a:t>            Q.pop();</a:t>
            </a:r>
          </a:p>
          <a:p>
            <a:r>
              <a:rPr lang="en-US">
                <a:solidFill>
                  <a:srgbClr val="000000"/>
                </a:solidFill>
                <a:latin typeface="Consolas" panose="020B0609020204030204" pitchFamily="49" charset="0"/>
              </a:rPr>
              <a:t>            Q.push(x);     }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(!Q.empty()) {</a:t>
            </a:r>
          </a:p>
          <a:p>
            <a:r>
              <a:rPr lang="en-US">
                <a:solidFill>
                  <a:srgbClr val="000000"/>
                </a:solidFill>
                <a:latin typeface="Consolas" panose="020B0609020204030204" pitchFamily="49" charset="0"/>
              </a:rPr>
              <a:t>        cout &lt;&lt; Q.top() &lt;&lt; endl;</a:t>
            </a:r>
          </a:p>
          <a:p>
            <a:r>
              <a:rPr lang="en-US">
                <a:solidFill>
                  <a:srgbClr val="000000"/>
                </a:solidFill>
                <a:latin typeface="Consolas" panose="020B0609020204030204" pitchFamily="49" charset="0"/>
              </a:rPr>
              <a:t>        Q.pop();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422574250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5CE065-144C-4750-8F4F-1ED2B1FDEE84}"/>
              </a:ext>
            </a:extLst>
          </p:cNvPr>
          <p:cNvSpPr/>
          <p:nvPr/>
        </p:nvSpPr>
        <p:spPr>
          <a:xfrm>
            <a:off x="0" y="0"/>
            <a:ext cx="12192000" cy="2585323"/>
          </a:xfrm>
          <a:prstGeom prst="rect">
            <a:avLst/>
          </a:prstGeom>
        </p:spPr>
        <p:txBody>
          <a:bodyPr wrap="square">
            <a:spAutoFit/>
          </a:bodyPr>
          <a:lstStyle/>
          <a:p>
            <a:r>
              <a:rPr lang="en-US" b="1">
                <a:latin typeface="Book Antiqua" panose="02040602050305030304" pitchFamily="18" charset="0"/>
              </a:rPr>
              <a:t>Medijane</a:t>
            </a:r>
          </a:p>
          <a:p>
            <a:r>
              <a:rPr lang="en-US">
                <a:latin typeface="Book Antiqua" panose="02040602050305030304" pitchFamily="18" charset="0"/>
              </a:rPr>
              <a:t>Napi</a:t>
            </a:r>
            <a:r>
              <a:rPr lang="sr-Latn-RS">
                <a:latin typeface="Book Antiqua" panose="02040602050305030304" pitchFamily="18" charset="0"/>
              </a:rPr>
              <a:t>š</a:t>
            </a:r>
            <a:r>
              <a:rPr lang="en-US">
                <a:latin typeface="Book Antiqua" panose="02040602050305030304" pitchFamily="18" charset="0"/>
              </a:rPr>
              <a:t>i program koji omogućava operaciju unošenja novog elementa</a:t>
            </a:r>
            <a:r>
              <a:rPr lang="sr-Latn-RS">
                <a:latin typeface="Book Antiqua" panose="02040602050305030304" pitchFamily="18" charset="0"/>
              </a:rPr>
              <a:t> </a:t>
            </a:r>
            <a:r>
              <a:rPr lang="en-US">
                <a:latin typeface="Book Antiqua" panose="02040602050305030304" pitchFamily="18" charset="0"/>
              </a:rPr>
              <a:t>u niz i određivanja medijane do tog trenutka unetih elemenata.</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Naivno rešenje bi podrazumevalo da se svi učitani elementi čuvaju u nizu i da se</a:t>
            </a:r>
            <a:r>
              <a:rPr lang="sr-Latn-RS">
                <a:latin typeface="Book Antiqua" panose="02040602050305030304" pitchFamily="18" charset="0"/>
              </a:rPr>
              <a:t> </a:t>
            </a:r>
            <a:r>
              <a:rPr lang="en-US">
                <a:latin typeface="Book Antiqua" panose="02040602050305030304" pitchFamily="18" charset="0"/>
              </a:rPr>
              <a:t>medijana svaki put računa iznova. Najefikasniji način da se medijana izračuna</a:t>
            </a:r>
            <a:r>
              <a:rPr lang="sr-Latn-RS">
                <a:latin typeface="Book Antiqua" panose="02040602050305030304" pitchFamily="18" charset="0"/>
              </a:rPr>
              <a:t> </a:t>
            </a:r>
            <a:r>
              <a:rPr lang="en-US">
                <a:latin typeface="Book Antiqua" panose="02040602050305030304" pitchFamily="18" charset="0"/>
              </a:rPr>
              <a:t>zahteva 𝑂(𝑘) operacija gde je 𝑘 dužina niza, pa bi se ovim dobio algoritam</a:t>
            </a:r>
            <a:r>
              <a:rPr lang="sr-Latn-RS">
                <a:latin typeface="Book Antiqua" panose="02040602050305030304" pitchFamily="18" charset="0"/>
              </a:rPr>
              <a:t> </a:t>
            </a:r>
            <a:r>
              <a:rPr lang="en-US">
                <a:latin typeface="Book Antiqua" panose="02040602050305030304" pitchFamily="18" charset="0"/>
              </a:rPr>
              <a:t>složenosti 𝑂(𝑛 𝑛). Slično bi bilo i da se elementi održavaju u stalno sortiranom</a:t>
            </a:r>
            <a:r>
              <a:rPr lang="sr-Latn-RS">
                <a:latin typeface="Book Antiqua" panose="02040602050305030304" pitchFamily="18" charset="0"/>
              </a:rPr>
              <a:t> </a:t>
            </a:r>
            <a:r>
              <a:rPr lang="en-US">
                <a:latin typeface="Book Antiqua" panose="02040602050305030304" pitchFamily="18" charset="0"/>
              </a:rPr>
              <a:t>nizu. Tada bi medijana mogla biti izračunata u vremenu 𝑂(1), ali bi umetanje</a:t>
            </a:r>
            <a:r>
              <a:rPr lang="sr-Latn-RS">
                <a:latin typeface="Book Antiqua" panose="02040602050305030304" pitchFamily="18" charset="0"/>
              </a:rPr>
              <a:t> </a:t>
            </a:r>
            <a:r>
              <a:rPr lang="en-US">
                <a:latin typeface="Book Antiqua" panose="02040602050305030304" pitchFamily="18" charset="0"/>
              </a:rPr>
              <a:t>elementa na njegovo mesto zahtevalo 𝑂(𝑘) operacija, pa bi složenost opet bila</a:t>
            </a:r>
            <a:r>
              <a:rPr lang="sr-Latn-RS">
                <a:latin typeface="Book Antiqua" panose="02040602050305030304" pitchFamily="18" charset="0"/>
              </a:rPr>
              <a:t> </a:t>
            </a:r>
            <a:r>
              <a:rPr lang="en-US">
                <a:latin typeface="Book Antiqua" panose="02040602050305030304" pitchFamily="18" charset="0"/>
              </a:rPr>
              <a:t>𝑂(𝑛 𝑛).</a:t>
            </a:r>
          </a:p>
        </p:txBody>
      </p:sp>
    </p:spTree>
    <p:extLst>
      <p:ext uri="{BB962C8B-B14F-4D97-AF65-F5344CB8AC3E}">
        <p14:creationId xmlns:p14="http://schemas.microsoft.com/office/powerpoint/2010/main" val="97637249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9DA667-DB2E-407F-BECE-3148A5A4B95B}"/>
              </a:ext>
            </a:extLst>
          </p:cNvPr>
          <p:cNvSpPr/>
          <p:nvPr/>
        </p:nvSpPr>
        <p:spPr>
          <a:xfrm>
            <a:off x="0" y="0"/>
            <a:ext cx="12192000" cy="5632311"/>
          </a:xfrm>
          <a:prstGeom prst="rect">
            <a:avLst/>
          </a:prstGeom>
        </p:spPr>
        <p:txBody>
          <a:bodyPr wrap="square">
            <a:spAutoFit/>
          </a:bodyPr>
          <a:lstStyle/>
          <a:p>
            <a:r>
              <a:rPr lang="sr-Latn-RS">
                <a:latin typeface="Book Antiqua" panose="02040602050305030304" pitchFamily="18" charset="0"/>
              </a:rPr>
              <a:t>Bolji</a:t>
            </a:r>
            <a:r>
              <a:rPr lang="en-US">
                <a:latin typeface="Book Antiqua" panose="02040602050305030304" pitchFamily="18" charset="0"/>
              </a:rPr>
              <a:t> način je da</a:t>
            </a:r>
            <a:r>
              <a:rPr lang="sr-Latn-RS">
                <a:latin typeface="Book Antiqua" panose="02040602050305030304" pitchFamily="18" charset="0"/>
              </a:rPr>
              <a:t> se</a:t>
            </a:r>
            <a:r>
              <a:rPr lang="en-US">
                <a:latin typeface="Book Antiqua" panose="02040602050305030304" pitchFamily="18" charset="0"/>
              </a:rPr>
              <a:t> u svakom trenutku u jednoj (levoj) kolekciji čuva</a:t>
            </a:r>
            <a:r>
              <a:rPr lang="sr-Latn-RS">
                <a:latin typeface="Book Antiqua" panose="02040602050305030304" pitchFamily="18" charset="0"/>
              </a:rPr>
              <a:t>ju</a:t>
            </a:r>
            <a:r>
              <a:rPr lang="en-US">
                <a:latin typeface="Book Antiqua" panose="02040602050305030304" pitchFamily="18" charset="0"/>
              </a:rPr>
              <a:t> sv</a:t>
            </a:r>
            <a:r>
              <a:rPr lang="sr-Latn-RS">
                <a:latin typeface="Book Antiqua" panose="02040602050305030304" pitchFamily="18" charset="0"/>
              </a:rPr>
              <a:t>i</a:t>
            </a:r>
            <a:r>
              <a:rPr lang="en-US">
                <a:latin typeface="Book Antiqua" panose="02040602050305030304" pitchFamily="18" charset="0"/>
              </a:rPr>
              <a:t> element</a:t>
            </a:r>
            <a:r>
              <a:rPr lang="sr-Latn-RS">
                <a:latin typeface="Book Antiqua" panose="02040602050305030304" pitchFamily="18" charset="0"/>
              </a:rPr>
              <a:t>i</a:t>
            </a:r>
            <a:r>
              <a:rPr lang="en-US">
                <a:latin typeface="Book Antiqua" panose="02040602050305030304" pitchFamily="18" charset="0"/>
              </a:rPr>
              <a:t> koji su manji ili jednaki srednjem, a</a:t>
            </a:r>
            <a:r>
              <a:rPr lang="sr-Latn-RS">
                <a:latin typeface="Book Antiqua" panose="02040602050305030304" pitchFamily="18" charset="0"/>
              </a:rPr>
              <a:t> </a:t>
            </a:r>
            <a:r>
              <a:rPr lang="en-US">
                <a:latin typeface="Book Antiqua" panose="02040602050305030304" pitchFamily="18" charset="0"/>
              </a:rPr>
              <a:t>u drugoj (desnoj) sv</a:t>
            </a:r>
            <a:r>
              <a:rPr lang="sr-Latn-RS">
                <a:latin typeface="Book Antiqua" panose="02040602050305030304" pitchFamily="18" charset="0"/>
              </a:rPr>
              <a:t>i</a:t>
            </a:r>
            <a:r>
              <a:rPr lang="en-US">
                <a:latin typeface="Book Antiqua" panose="02040602050305030304" pitchFamily="18" charset="0"/>
              </a:rPr>
              <a:t> koji su veći ili jednaki srednjem, ako postoji paran broj elemenata, te dve kolekcije treba da </a:t>
            </a:r>
            <a:r>
              <a:rPr lang="sr-Latn-RS">
                <a:latin typeface="Book Antiqua" panose="02040602050305030304" pitchFamily="18" charset="0"/>
              </a:rPr>
              <a:t>imaju</a:t>
            </a:r>
            <a:r>
              <a:rPr lang="en-US">
                <a:latin typeface="Book Antiqua" panose="02040602050305030304" pitchFamily="18" charset="0"/>
              </a:rPr>
              <a:t> isti broj</a:t>
            </a:r>
            <a:r>
              <a:rPr lang="sr-Latn-RS">
                <a:latin typeface="Book Antiqua" panose="02040602050305030304" pitchFamily="18" charset="0"/>
              </a:rPr>
              <a:t> </a:t>
            </a:r>
            <a:r>
              <a:rPr lang="pl-PL">
                <a:latin typeface="Book Antiqua" panose="02040602050305030304" pitchFamily="18" charset="0"/>
              </a:rPr>
              <a:t>elemenata, a ako postoji neparan broj elemenata, desna kolekcija ima </a:t>
            </a:r>
            <a:r>
              <a:rPr lang="en-US">
                <a:latin typeface="Book Antiqua" panose="02040602050305030304" pitchFamily="18" charset="0"/>
              </a:rPr>
              <a:t>jedan element više.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Ako ima neparan broj elemenata, </a:t>
            </a:r>
            <a:r>
              <a:rPr lang="sr-Latn-RS">
                <a:latin typeface="Book Antiqua" panose="02040602050305030304" pitchFamily="18" charset="0"/>
              </a:rPr>
              <a:t>onda</a:t>
            </a:r>
            <a:r>
              <a:rPr lang="en-US">
                <a:latin typeface="Book Antiqua" panose="02040602050305030304" pitchFamily="18" charset="0"/>
              </a:rPr>
              <a:t> je medijana </a:t>
            </a:r>
            <a:r>
              <a:rPr lang="sr-Latn-RS">
                <a:latin typeface="Book Antiqua" panose="02040602050305030304" pitchFamily="18" charset="0"/>
              </a:rPr>
              <a:t>- </a:t>
            </a:r>
            <a:r>
              <a:rPr lang="pl-PL">
                <a:latin typeface="Book Antiqua" panose="02040602050305030304" pitchFamily="18" charset="0"/>
              </a:rPr>
              <a:t>najmanji element desne kolekcije, inače je aritmetička </a:t>
            </a:r>
            <a:r>
              <a:rPr lang="en-US">
                <a:latin typeface="Book Antiqua" panose="02040602050305030304" pitchFamily="18" charset="0"/>
              </a:rPr>
              <a:t>sredin</a:t>
            </a:r>
            <a:r>
              <a:rPr lang="sr-Latn-RS">
                <a:latin typeface="Book Antiqua" panose="02040602050305030304" pitchFamily="18" charset="0"/>
              </a:rPr>
              <a:t>a</a:t>
            </a:r>
            <a:r>
              <a:rPr lang="en-US">
                <a:latin typeface="Book Antiqua" panose="02040602050305030304" pitchFamily="18" charset="0"/>
              </a:rPr>
              <a:t> najvećeg elementa leve i najmanjeg elementa desne kolekcije.</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Svaki novi element se poredi sa najmanjim elementom desne kolekcije</a:t>
            </a:r>
            <a:r>
              <a:rPr lang="sr-Latn-RS">
                <a:latin typeface="Book Antiqua" panose="02040602050305030304" pitchFamily="18" charset="0"/>
              </a:rPr>
              <a:t>,</a:t>
            </a:r>
            <a:r>
              <a:rPr lang="en-US">
                <a:latin typeface="Book Antiqua" panose="02040602050305030304" pitchFamily="18" charset="0"/>
              </a:rPr>
              <a:t> ako</a:t>
            </a:r>
            <a:r>
              <a:rPr lang="sr-Latn-RS">
                <a:latin typeface="Book Antiqua" panose="02040602050305030304" pitchFamily="18" charset="0"/>
              </a:rPr>
              <a:t> </a:t>
            </a:r>
            <a:r>
              <a:rPr lang="pl-PL">
                <a:latin typeface="Book Antiqua" panose="02040602050305030304" pitchFamily="18" charset="0"/>
              </a:rPr>
              <a:t>je manji ili jednak njemu ide u levu kolekciju, a ako je veći ide </a:t>
            </a:r>
            <a:r>
              <a:rPr lang="en-US">
                <a:latin typeface="Book Antiqua" panose="02040602050305030304" pitchFamily="18" charset="0"/>
              </a:rPr>
              <a:t>u desnu kolekciju. </a:t>
            </a:r>
            <a:r>
              <a:rPr lang="sr-Latn-RS">
                <a:latin typeface="Book Antiqua" panose="02040602050305030304" pitchFamily="18" charset="0"/>
              </a:rPr>
              <a:t>Ond</a:t>
            </a:r>
            <a:r>
              <a:rPr lang="en-US">
                <a:latin typeface="Book Antiqua" panose="02040602050305030304" pitchFamily="18" charset="0"/>
              </a:rPr>
              <a:t>a se proverava da li se sredina promenila.</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Ako leva kolekcija ima više elemenata od desne,</a:t>
            </a:r>
            <a:r>
              <a:rPr lang="sr-Latn-RS">
                <a:latin typeface="Book Antiqua" panose="02040602050305030304" pitchFamily="18" charset="0"/>
              </a:rPr>
              <a:t> </a:t>
            </a:r>
            <a:r>
              <a:rPr lang="en-US">
                <a:latin typeface="Book Antiqua" panose="02040602050305030304" pitchFamily="18" charset="0"/>
              </a:rPr>
              <a:t>najveći element leve kolekcije </a:t>
            </a:r>
            <a:r>
              <a:rPr lang="sr-Latn-RS">
                <a:latin typeface="Book Antiqua" panose="02040602050305030304" pitchFamily="18" charset="0"/>
              </a:rPr>
              <a:t>ide</a:t>
            </a:r>
            <a:r>
              <a:rPr lang="en-US">
                <a:latin typeface="Book Antiqua" panose="02040602050305030304" pitchFamily="18" charset="0"/>
              </a:rPr>
              <a:t> u desnu.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Ako u</a:t>
            </a:r>
            <a:r>
              <a:rPr lang="sr-Latn-RS">
                <a:latin typeface="Book Antiqua" panose="02040602050305030304" pitchFamily="18" charset="0"/>
              </a:rPr>
              <a:t> </a:t>
            </a:r>
            <a:r>
              <a:rPr lang="en-US">
                <a:latin typeface="Book Antiqua" panose="02040602050305030304" pitchFamily="18" charset="0"/>
              </a:rPr>
              <a:t>desnoj kolekciji ima više nego u levoj, najmanji element desne</a:t>
            </a:r>
            <a:r>
              <a:rPr lang="sr-Latn-RS">
                <a:latin typeface="Book Antiqua" panose="02040602050305030304" pitchFamily="18" charset="0"/>
              </a:rPr>
              <a:t> </a:t>
            </a:r>
            <a:r>
              <a:rPr lang="en-US">
                <a:latin typeface="Book Antiqua" panose="02040602050305030304" pitchFamily="18" charset="0"/>
              </a:rPr>
              <a:t>kolekcije </a:t>
            </a:r>
            <a:r>
              <a:rPr lang="sr-Latn-RS">
                <a:latin typeface="Book Antiqua" panose="02040602050305030304" pitchFamily="18" charset="0"/>
              </a:rPr>
              <a:t>ide</a:t>
            </a:r>
            <a:r>
              <a:rPr lang="en-US">
                <a:latin typeface="Book Antiqua" panose="02040602050305030304" pitchFamily="18" charset="0"/>
              </a:rPr>
              <a:t> u levu.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Dakle, leva kolekcija treba da bude takva da lako</a:t>
            </a:r>
            <a:r>
              <a:rPr lang="sr-Latn-RS">
                <a:latin typeface="Book Antiqua" panose="02040602050305030304" pitchFamily="18" charset="0"/>
              </a:rPr>
              <a:t> </a:t>
            </a:r>
            <a:r>
              <a:rPr lang="en-US">
                <a:latin typeface="Book Antiqua" panose="02040602050305030304" pitchFamily="18" charset="0"/>
              </a:rPr>
              <a:t>može da</a:t>
            </a:r>
            <a:r>
              <a:rPr lang="sr-Latn-RS">
                <a:latin typeface="Book Antiqua" panose="02040602050305030304" pitchFamily="18" charset="0"/>
              </a:rPr>
              <a:t> se</a:t>
            </a:r>
            <a:r>
              <a:rPr lang="en-US">
                <a:latin typeface="Book Antiqua" panose="02040602050305030304" pitchFamily="18" charset="0"/>
              </a:rPr>
              <a:t> nađe i izbaci njen najveći element, a desna da lako može da </a:t>
            </a:r>
            <a:r>
              <a:rPr lang="sr-Latn-RS">
                <a:latin typeface="Book Antiqua" panose="02040602050305030304" pitchFamily="18" charset="0"/>
              </a:rPr>
              <a:t>se </a:t>
            </a:r>
            <a:r>
              <a:rPr lang="en-US">
                <a:latin typeface="Book Antiqua" panose="02040602050305030304" pitchFamily="18" charset="0"/>
              </a:rPr>
              <a:t>nađe i izbaci njen najmanji element, pri čemu</a:t>
            </a:r>
            <a:r>
              <a:rPr lang="sr-Latn-RS">
                <a:latin typeface="Book Antiqua" panose="02040602050305030304" pitchFamily="18" charset="0"/>
              </a:rPr>
              <a:t> </a:t>
            </a:r>
            <a:r>
              <a:rPr lang="en-US">
                <a:latin typeface="Book Antiqua" panose="02040602050305030304" pitchFamily="18" charset="0"/>
              </a:rPr>
              <a:t>obe kolekcije moraju da podrže efikasno ubacivanje proizvoljnih elemenata.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Te</a:t>
            </a:r>
            <a:r>
              <a:rPr lang="sr-Latn-RS">
                <a:latin typeface="Book Antiqua" panose="02040602050305030304" pitchFamily="18" charset="0"/>
              </a:rPr>
              <a:t> </a:t>
            </a:r>
            <a:r>
              <a:rPr lang="en-US">
                <a:latin typeface="Book Antiqua" panose="02040602050305030304" pitchFamily="18" charset="0"/>
              </a:rPr>
              <a:t>kolekcije mogu da budu redovi sa prioritetom u kojima se najmanja</a:t>
            </a:r>
            <a:r>
              <a:rPr lang="sr-Latn-RS">
                <a:latin typeface="Book Antiqua" panose="02040602050305030304" pitchFamily="18" charset="0"/>
              </a:rPr>
              <a:t>/</a:t>
            </a:r>
            <a:r>
              <a:rPr lang="en-US">
                <a:latin typeface="Book Antiqua" panose="02040602050305030304" pitchFamily="18" charset="0"/>
              </a:rPr>
              <a:t>najveća</a:t>
            </a:r>
            <a:r>
              <a:rPr lang="sr-Latn-RS">
                <a:latin typeface="Book Antiqua" panose="02040602050305030304" pitchFamily="18" charset="0"/>
              </a:rPr>
              <a:t> </a:t>
            </a:r>
            <a:r>
              <a:rPr lang="en-US">
                <a:latin typeface="Book Antiqua" panose="02040602050305030304" pitchFamily="18" charset="0"/>
              </a:rPr>
              <a:t>vrednost može očitati u </a:t>
            </a:r>
            <a:r>
              <a:rPr lang="sr-Latn-RS">
                <a:latin typeface="Book Antiqua" panose="02040602050305030304" pitchFamily="18" charset="0"/>
              </a:rPr>
              <a:t>O(1)</a:t>
            </a:r>
            <a:r>
              <a:rPr lang="en-US">
                <a:latin typeface="Book Antiqua" panose="02040602050305030304" pitchFamily="18" charset="0"/>
              </a:rPr>
              <a:t>, ukloniti u logaritamskom, isto</a:t>
            </a:r>
            <a:r>
              <a:rPr lang="sr-Latn-RS">
                <a:latin typeface="Book Antiqua" panose="02040602050305030304" pitchFamily="18" charset="0"/>
              </a:rPr>
              <a:t> </a:t>
            </a:r>
            <a:r>
              <a:rPr lang="en-US">
                <a:latin typeface="Book Antiqua" panose="02040602050305030304" pitchFamily="18" charset="0"/>
              </a:rPr>
              <a:t>i da se u</a:t>
            </a:r>
            <a:r>
              <a:rPr lang="sr-Latn-RS">
                <a:latin typeface="Book Antiqua" panose="02040602050305030304" pitchFamily="18" charset="0"/>
              </a:rPr>
              <a:t>baci</a:t>
            </a:r>
            <a:r>
              <a:rPr lang="en-US">
                <a:latin typeface="Book Antiqua" panose="02040602050305030304" pitchFamily="18" charset="0"/>
              </a:rPr>
              <a:t> novi element.</a:t>
            </a:r>
          </a:p>
        </p:txBody>
      </p:sp>
    </p:spTree>
    <p:extLst>
      <p:ext uri="{BB962C8B-B14F-4D97-AF65-F5344CB8AC3E}">
        <p14:creationId xmlns:p14="http://schemas.microsoft.com/office/powerpoint/2010/main" val="170725622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75DBBA-4C7D-491A-8F37-7B06F589C814}"/>
              </a:ext>
            </a:extLst>
          </p:cNvPr>
          <p:cNvSpPr/>
          <p:nvPr/>
        </p:nvSpPr>
        <p:spPr>
          <a:xfrm>
            <a:off x="0" y="0"/>
            <a:ext cx="11656381" cy="6740307"/>
          </a:xfrm>
          <a:prstGeom prst="rect">
            <a:avLst/>
          </a:prstGeom>
        </p:spPr>
        <p:txBody>
          <a:bodyPr wrap="square">
            <a:spAutoFit/>
          </a:bodyPr>
          <a:lstStyle/>
          <a:p>
            <a:r>
              <a:rPr lang="sr-Cyrl-BA" b="1">
                <a:solidFill>
                  <a:srgbClr val="373737"/>
                </a:solidFill>
                <a:latin typeface="-apple-system"/>
              </a:rPr>
              <a:t>Пример.</a:t>
            </a:r>
            <a:r>
              <a:rPr lang="sr-Cyrl-BA">
                <a:solidFill>
                  <a:srgbClr val="373737"/>
                </a:solidFill>
                <a:latin typeface="-apple-system"/>
              </a:rPr>
              <a:t> Прикажимо рад овог алгоритма на једном примеру.</a:t>
            </a:r>
          </a:p>
          <a:p>
            <a:pPr>
              <a:buFont typeface="Arial" panose="020B0604020202020204" pitchFamily="34" charset="0"/>
              <a:buChar char="•"/>
            </a:pPr>
            <a:r>
              <a:rPr lang="sr-Cyrl-BA">
                <a:solidFill>
                  <a:srgbClr val="373737"/>
                </a:solidFill>
                <a:latin typeface="-apple-system"/>
              </a:rPr>
              <a:t>На почетку су оба хипа празна.</a:t>
            </a:r>
          </a:p>
          <a:p>
            <a:pPr>
              <a:buFont typeface="Arial" panose="020B0604020202020204" pitchFamily="34" charset="0"/>
              <a:buChar char="•"/>
            </a:pPr>
            <a:r>
              <a:rPr lang="sr-Cyrl-BA">
                <a:solidFill>
                  <a:srgbClr val="373737"/>
                </a:solidFill>
                <a:latin typeface="-apple-system"/>
              </a:rPr>
              <a:t>Претпоставимо да се на улазу појављује елемент 5. Њега убацујемо у десни хип (јер он може да садржи један елемент више). Стање је сада следеће:</a:t>
            </a:r>
          </a:p>
          <a:p>
            <a:pPr>
              <a:buFont typeface="Arial" panose="020B0604020202020204" pitchFamily="34" charset="0"/>
              <a:buChar char="•"/>
            </a:pPr>
            <a:r>
              <a:rPr lang="en-US">
                <a:solidFill>
                  <a:srgbClr val="373737"/>
                </a:solidFill>
                <a:latin typeface="MJXc-TeX-main-I"/>
              </a:rPr>
              <a:t>levi</a:t>
            </a:r>
            <a:r>
              <a:rPr lang="en-US">
                <a:solidFill>
                  <a:srgbClr val="373737"/>
                </a:solidFill>
                <a:latin typeface="MJXc-TeX-main-R"/>
              </a:rPr>
              <a:t>:[]</a:t>
            </a:r>
            <a:r>
              <a:rPr lang="en-US">
                <a:solidFill>
                  <a:srgbClr val="373737"/>
                </a:solidFill>
                <a:latin typeface="MJXc-TeX-main-I"/>
              </a:rPr>
              <a:t>desni</a:t>
            </a:r>
            <a:r>
              <a:rPr lang="en-US">
                <a:solidFill>
                  <a:srgbClr val="373737"/>
                </a:solidFill>
                <a:latin typeface="MJXc-TeX-main-R"/>
              </a:rPr>
              <a:t>:[5]</a:t>
            </a:r>
            <a:r>
              <a:rPr lang="en-US">
                <a:solidFill>
                  <a:srgbClr val="373737"/>
                </a:solidFill>
                <a:latin typeface="-apple-system"/>
              </a:rPr>
              <a:t>����:[]�����:[5]</a:t>
            </a:r>
          </a:p>
          <a:p>
            <a:pPr>
              <a:buFont typeface="Arial" panose="020B0604020202020204" pitchFamily="34" charset="0"/>
              <a:buChar char="•"/>
            </a:pPr>
            <a:r>
              <a:rPr lang="sr-Cyrl-BA">
                <a:solidFill>
                  <a:srgbClr val="373737"/>
                </a:solidFill>
                <a:latin typeface="-apple-system"/>
              </a:rPr>
              <a:t>Медијана је елемент на врху десног хипа тј. 5.</a:t>
            </a:r>
          </a:p>
          <a:p>
            <a:pPr>
              <a:buFont typeface="Arial" panose="020B0604020202020204" pitchFamily="34" charset="0"/>
              <a:buChar char="•"/>
            </a:pPr>
            <a:r>
              <a:rPr lang="sr-Cyrl-BA">
                <a:solidFill>
                  <a:srgbClr val="373737"/>
                </a:solidFill>
                <a:latin typeface="-apple-system"/>
              </a:rPr>
              <a:t>Претпоставимо са се на улазу сада појављује елемент 6. Пошто је он већи од елемента 5 који је на врху десног хипа, елемент 5 пребацујемо у леви, а елемент 6 убацујемо у десни хип. Стање је сада следеће:</a:t>
            </a:r>
          </a:p>
          <a:p>
            <a:pPr>
              <a:buFont typeface="Arial" panose="020B0604020202020204" pitchFamily="34" charset="0"/>
              <a:buChar char="•"/>
            </a:pPr>
            <a:r>
              <a:rPr lang="en-US">
                <a:solidFill>
                  <a:srgbClr val="373737"/>
                </a:solidFill>
                <a:latin typeface="MJXc-TeX-main-I"/>
              </a:rPr>
              <a:t>levi</a:t>
            </a:r>
            <a:r>
              <a:rPr lang="en-US">
                <a:solidFill>
                  <a:srgbClr val="373737"/>
                </a:solidFill>
                <a:latin typeface="MJXc-TeX-main-R"/>
              </a:rPr>
              <a:t>:[5]</a:t>
            </a:r>
            <a:r>
              <a:rPr lang="en-US">
                <a:solidFill>
                  <a:srgbClr val="373737"/>
                </a:solidFill>
                <a:latin typeface="MJXc-TeX-main-I"/>
              </a:rPr>
              <a:t>desni</a:t>
            </a:r>
            <a:r>
              <a:rPr lang="en-US">
                <a:solidFill>
                  <a:srgbClr val="373737"/>
                </a:solidFill>
                <a:latin typeface="MJXc-TeX-main-R"/>
              </a:rPr>
              <a:t>:[6]</a:t>
            </a:r>
            <a:r>
              <a:rPr lang="en-US">
                <a:solidFill>
                  <a:srgbClr val="373737"/>
                </a:solidFill>
                <a:latin typeface="-apple-system"/>
              </a:rPr>
              <a:t>����:[5]�����:[6]</a:t>
            </a:r>
          </a:p>
          <a:p>
            <a:pPr>
              <a:buFont typeface="Arial" panose="020B0604020202020204" pitchFamily="34" charset="0"/>
              <a:buChar char="•"/>
            </a:pPr>
            <a:r>
              <a:rPr lang="sr-Cyrl-BA">
                <a:solidFill>
                  <a:srgbClr val="373737"/>
                </a:solidFill>
                <a:latin typeface="-apple-system"/>
              </a:rPr>
              <a:t>Медијана је просек елемената на врху оба хипа тј. 5,5.</a:t>
            </a:r>
          </a:p>
          <a:p>
            <a:pPr>
              <a:buFont typeface="Arial" panose="020B0604020202020204" pitchFamily="34" charset="0"/>
              <a:buChar char="•"/>
            </a:pPr>
            <a:r>
              <a:rPr lang="sr-Cyrl-BA">
                <a:solidFill>
                  <a:srgbClr val="373737"/>
                </a:solidFill>
                <a:latin typeface="-apple-system"/>
              </a:rPr>
              <a:t>Претпоставимо да се сада на улазу појављује елемент 3. Пошто је он мањи од елемента 5 на врху левог хипа елемент 5 пребацујемо у десни хип, а елемент 3 убацујемо у леви. Стање је сада следеће:</a:t>
            </a:r>
          </a:p>
          <a:p>
            <a:pPr>
              <a:buFont typeface="Arial" panose="020B0604020202020204" pitchFamily="34" charset="0"/>
              <a:buChar char="•"/>
            </a:pPr>
            <a:r>
              <a:rPr lang="en-US">
                <a:solidFill>
                  <a:srgbClr val="373737"/>
                </a:solidFill>
                <a:latin typeface="MJXc-TeX-main-I"/>
              </a:rPr>
              <a:t>levi</a:t>
            </a:r>
            <a:r>
              <a:rPr lang="en-US">
                <a:solidFill>
                  <a:srgbClr val="373737"/>
                </a:solidFill>
                <a:latin typeface="MJXc-TeX-main-R"/>
              </a:rPr>
              <a:t>:[3]</a:t>
            </a:r>
            <a:r>
              <a:rPr lang="en-US">
                <a:solidFill>
                  <a:srgbClr val="373737"/>
                </a:solidFill>
                <a:latin typeface="MJXc-TeX-main-I"/>
              </a:rPr>
              <a:t>desni</a:t>
            </a:r>
            <a:r>
              <a:rPr lang="en-US">
                <a:solidFill>
                  <a:srgbClr val="373737"/>
                </a:solidFill>
                <a:latin typeface="MJXc-TeX-main-R"/>
              </a:rPr>
              <a:t>:[5,6]</a:t>
            </a:r>
            <a:r>
              <a:rPr lang="en-US">
                <a:solidFill>
                  <a:srgbClr val="373737"/>
                </a:solidFill>
                <a:latin typeface="-apple-system"/>
              </a:rPr>
              <a:t>����:[3]�����:[5,6]</a:t>
            </a:r>
          </a:p>
          <a:p>
            <a:pPr>
              <a:buFont typeface="Arial" panose="020B0604020202020204" pitchFamily="34" charset="0"/>
              <a:buChar char="•"/>
            </a:pPr>
            <a:r>
              <a:rPr lang="sr-Cyrl-BA">
                <a:solidFill>
                  <a:srgbClr val="373737"/>
                </a:solidFill>
                <a:latin typeface="-apple-system"/>
              </a:rPr>
              <a:t>Медијана је елемент на врху десног хипа тј. 5.</a:t>
            </a:r>
          </a:p>
          <a:p>
            <a:pPr>
              <a:buFont typeface="Arial" panose="020B0604020202020204" pitchFamily="34" charset="0"/>
              <a:buChar char="•"/>
            </a:pPr>
            <a:r>
              <a:rPr lang="sr-Cyrl-BA">
                <a:solidFill>
                  <a:srgbClr val="373737"/>
                </a:solidFill>
                <a:latin typeface="-apple-system"/>
              </a:rPr>
              <a:t>Претпоставимо да се сада на улазу појављује елемент 1. Пошто је он мањи од елемента 5 на врху десног хипа, додајемо га у левих хип.</a:t>
            </a:r>
          </a:p>
          <a:p>
            <a:pPr>
              <a:buFont typeface="Arial" panose="020B0604020202020204" pitchFamily="34" charset="0"/>
              <a:buChar char="•"/>
            </a:pPr>
            <a:r>
              <a:rPr lang="sr-Cyrl-BA">
                <a:solidFill>
                  <a:srgbClr val="373737"/>
                </a:solidFill>
                <a:latin typeface="-apple-system"/>
              </a:rPr>
              <a:t>Стање је сада следеће:</a:t>
            </a:r>
          </a:p>
          <a:p>
            <a:pPr>
              <a:buFont typeface="Arial" panose="020B0604020202020204" pitchFamily="34" charset="0"/>
              <a:buChar char="•"/>
            </a:pPr>
            <a:r>
              <a:rPr lang="en-US">
                <a:solidFill>
                  <a:srgbClr val="373737"/>
                </a:solidFill>
                <a:latin typeface="MJXc-TeX-main-I"/>
              </a:rPr>
              <a:t>levi</a:t>
            </a:r>
            <a:r>
              <a:rPr lang="en-US">
                <a:solidFill>
                  <a:srgbClr val="373737"/>
                </a:solidFill>
                <a:latin typeface="MJXc-TeX-main-R"/>
              </a:rPr>
              <a:t>:[1,3]</a:t>
            </a:r>
            <a:r>
              <a:rPr lang="en-US">
                <a:solidFill>
                  <a:srgbClr val="373737"/>
                </a:solidFill>
                <a:latin typeface="MJXc-TeX-main-I"/>
              </a:rPr>
              <a:t>desni</a:t>
            </a:r>
            <a:r>
              <a:rPr lang="en-US">
                <a:solidFill>
                  <a:srgbClr val="373737"/>
                </a:solidFill>
                <a:latin typeface="MJXc-TeX-main-R"/>
              </a:rPr>
              <a:t>:[5,6]</a:t>
            </a:r>
            <a:r>
              <a:rPr lang="en-US">
                <a:solidFill>
                  <a:srgbClr val="373737"/>
                </a:solidFill>
                <a:latin typeface="-apple-system"/>
              </a:rPr>
              <a:t>����:[1,3]�����:[5,6]</a:t>
            </a:r>
          </a:p>
          <a:p>
            <a:pPr>
              <a:buFont typeface="Arial" panose="020B0604020202020204" pitchFamily="34" charset="0"/>
              <a:buChar char="•"/>
            </a:pPr>
            <a:r>
              <a:rPr lang="sr-Cyrl-BA">
                <a:solidFill>
                  <a:srgbClr val="373737"/>
                </a:solidFill>
                <a:latin typeface="-apple-system"/>
              </a:rPr>
              <a:t>Медијана је просек елемената на врху оба хипа тј. 4.</a:t>
            </a:r>
          </a:p>
          <a:p>
            <a:pPr>
              <a:buFont typeface="Arial" panose="020B0604020202020204" pitchFamily="34" charset="0"/>
              <a:buChar char="•"/>
            </a:pPr>
            <a:r>
              <a:rPr lang="sr-Cyrl-BA">
                <a:solidFill>
                  <a:srgbClr val="373737"/>
                </a:solidFill>
                <a:latin typeface="-apple-system"/>
              </a:rPr>
              <a:t>Претпоставимо да се сада на улазу појављује елемент 8. Пошто је он већи од елемента 5 на врху десног хипа, додајемо га у десни хип.</a:t>
            </a:r>
          </a:p>
          <a:p>
            <a:pPr>
              <a:buFont typeface="Arial" panose="020B0604020202020204" pitchFamily="34" charset="0"/>
              <a:buChar char="•"/>
            </a:pPr>
            <a:r>
              <a:rPr lang="sr-Cyrl-BA">
                <a:solidFill>
                  <a:srgbClr val="373737"/>
                </a:solidFill>
                <a:latin typeface="-apple-system"/>
              </a:rPr>
              <a:t>Стање је сада следеће:</a:t>
            </a:r>
          </a:p>
          <a:p>
            <a:pPr>
              <a:buFont typeface="Arial" panose="020B0604020202020204" pitchFamily="34" charset="0"/>
              <a:buChar char="•"/>
            </a:pPr>
            <a:r>
              <a:rPr lang="en-US">
                <a:solidFill>
                  <a:srgbClr val="373737"/>
                </a:solidFill>
                <a:latin typeface="MJXc-TeX-main-I"/>
              </a:rPr>
              <a:t>levi</a:t>
            </a:r>
            <a:r>
              <a:rPr lang="en-US">
                <a:solidFill>
                  <a:srgbClr val="373737"/>
                </a:solidFill>
                <a:latin typeface="MJXc-TeX-main-R"/>
              </a:rPr>
              <a:t>:[1,3]</a:t>
            </a:r>
            <a:r>
              <a:rPr lang="en-US">
                <a:solidFill>
                  <a:srgbClr val="373737"/>
                </a:solidFill>
                <a:latin typeface="MJXc-TeX-main-I"/>
              </a:rPr>
              <a:t>desni</a:t>
            </a:r>
            <a:r>
              <a:rPr lang="en-US">
                <a:solidFill>
                  <a:srgbClr val="373737"/>
                </a:solidFill>
                <a:latin typeface="MJXc-TeX-main-R"/>
              </a:rPr>
              <a:t>:[5,6,8]</a:t>
            </a:r>
            <a:r>
              <a:rPr lang="en-US">
                <a:solidFill>
                  <a:srgbClr val="373737"/>
                </a:solidFill>
                <a:latin typeface="-apple-system"/>
              </a:rPr>
              <a:t>����:[1,3]�����:[5,6,8]</a:t>
            </a:r>
          </a:p>
          <a:p>
            <a:pPr>
              <a:buFont typeface="Arial" panose="020B0604020202020204" pitchFamily="34" charset="0"/>
              <a:buChar char="•"/>
            </a:pPr>
            <a:r>
              <a:rPr lang="sr-Cyrl-BA">
                <a:solidFill>
                  <a:srgbClr val="373737"/>
                </a:solidFill>
                <a:latin typeface="-apple-system"/>
              </a:rPr>
              <a:t>Медијана је елеменат на врху десног хипа, тј. 5.</a:t>
            </a:r>
          </a:p>
        </p:txBody>
      </p:sp>
    </p:spTree>
    <p:extLst>
      <p:ext uri="{BB962C8B-B14F-4D97-AF65-F5344CB8AC3E}">
        <p14:creationId xmlns:p14="http://schemas.microsoft.com/office/powerpoint/2010/main" val="15827160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A59AAE-C975-4C4C-BA7B-D608FB469373}"/>
              </a:ext>
            </a:extLst>
          </p:cNvPr>
          <p:cNvSpPr/>
          <p:nvPr/>
        </p:nvSpPr>
        <p:spPr>
          <a:xfrm>
            <a:off x="8878" y="0"/>
            <a:ext cx="12192000" cy="6986528"/>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&lt;bits/stdc++.h&gt;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0000"/>
                </a:solidFill>
                <a:latin typeface="Consolas" panose="020B0609020204030204" pitchFamily="49" charset="0"/>
              </a:rPr>
              <a:t>priority_queue&lt;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greater&lt;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&gt;&gt; desni;</a:t>
            </a:r>
          </a:p>
          <a:p>
            <a:r>
              <a:rPr lang="en-US" sz="1400">
                <a:solidFill>
                  <a:srgbClr val="000000"/>
                </a:solidFill>
                <a:latin typeface="Consolas" panose="020B0609020204030204" pitchFamily="49" charset="0"/>
              </a:rPr>
              <a:t>priority_queue&lt;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less&lt;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&gt;&gt; levi;</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double</a:t>
            </a:r>
            <a:r>
              <a:rPr lang="en-US" sz="1400">
                <a:solidFill>
                  <a:srgbClr val="000000"/>
                </a:solidFill>
                <a:latin typeface="Consolas" panose="020B0609020204030204" pitchFamily="49" charset="0"/>
              </a:rPr>
              <a:t> medijana()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(levi.size() == desni.size())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(levi.top() + desni.top()) / </a:t>
            </a:r>
            <a:r>
              <a:rPr lang="en-US" sz="1400">
                <a:solidFill>
                  <a:srgbClr val="098658"/>
                </a:solidFill>
                <a:latin typeface="Consolas" panose="020B0609020204030204" pitchFamily="49" charset="0"/>
              </a:rPr>
              <a:t>2.0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desni.top();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dodaj(</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x)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(desni.empty()) desni.push(x);</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(x &lt;= desni.top()) levi.push(x);</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desni.push(x);</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(levi.size() &gt; desni.size()) {</a:t>
            </a:r>
          </a:p>
          <a:p>
            <a:r>
              <a:rPr lang="en-US" sz="1400">
                <a:solidFill>
                  <a:srgbClr val="000000"/>
                </a:solidFill>
                <a:latin typeface="Consolas" panose="020B0609020204030204" pitchFamily="49" charset="0"/>
              </a:rPr>
              <a:t>            desni.push(levi.top());</a:t>
            </a:r>
          </a:p>
          <a:p>
            <a:r>
              <a:rPr lang="en-US" sz="1400">
                <a:solidFill>
                  <a:srgbClr val="000000"/>
                </a:solidFill>
                <a:latin typeface="Consolas" panose="020B0609020204030204" pitchFamily="49" charset="0"/>
              </a:rPr>
              <a:t>            levi.pop(); }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(desni.size() &gt; levi.size() +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levi.push(desni.top());</a:t>
            </a:r>
          </a:p>
          <a:p>
            <a:r>
              <a:rPr lang="en-US" sz="1400">
                <a:solidFill>
                  <a:srgbClr val="000000"/>
                </a:solidFill>
                <a:latin typeface="Consolas" panose="020B0609020204030204" pitchFamily="49" charset="0"/>
              </a:rPr>
              <a:t>            desni.pop(); } }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ios_base::sync_with_stdio(</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 cin.tie(</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string s;</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(!(cin &gt;&gt; s)) </a:t>
            </a:r>
            <a:r>
              <a:rPr lang="en-US" sz="1400">
                <a:solidFill>
                  <a:srgbClr val="0000FF"/>
                </a:solidFill>
                <a:latin typeface="Consolas" panose="020B0609020204030204" pitchFamily="49" charset="0"/>
              </a:rPr>
              <a:t>break</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(s == </a:t>
            </a:r>
            <a:r>
              <a:rPr lang="en-US" sz="1400">
                <a:solidFill>
                  <a:srgbClr val="A31515"/>
                </a:solidFill>
                <a:latin typeface="Consolas" panose="020B0609020204030204" pitchFamily="49" charset="0"/>
              </a:rPr>
              <a:t>"m"</a:t>
            </a:r>
            <a:r>
              <a:rPr lang="en-US" sz="1400">
                <a:solidFill>
                  <a:srgbClr val="000000"/>
                </a:solidFill>
                <a:latin typeface="Consolas" panose="020B0609020204030204" pitchFamily="49" charset="0"/>
              </a:rPr>
              <a:t>) cout &lt;&lt; fixed &lt;&lt; showpoint &lt;&lt; setprecision(</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&lt;&lt; medijana() &lt;&lt; </a:t>
            </a:r>
            <a:r>
              <a:rPr lang="en-US" sz="1400">
                <a:solidFill>
                  <a:srgbClr val="A31515"/>
                </a:solidFill>
                <a:latin typeface="Consolas" panose="020B0609020204030204" pitchFamily="49" charset="0"/>
              </a:rPr>
              <a:t>'\n'</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(s == </a:t>
            </a:r>
            <a:r>
              <a:rPr lang="en-US" sz="1400">
                <a:solidFill>
                  <a:srgbClr val="A31515"/>
                </a:solidFill>
                <a:latin typeface="Consolas" panose="020B0609020204030204" pitchFamily="49" charset="0"/>
              </a:rPr>
              <a:t>"d"</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x; cin &gt;&gt; x;</a:t>
            </a:r>
          </a:p>
          <a:p>
            <a:r>
              <a:rPr lang="en-US" sz="1400">
                <a:solidFill>
                  <a:srgbClr val="000000"/>
                </a:solidFill>
                <a:latin typeface="Consolas" panose="020B0609020204030204" pitchFamily="49" charset="0"/>
              </a:rPr>
              <a:t>            dodaj(x); }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
        <p:nvSpPr>
          <p:cNvPr id="3" name="Rectangle 2">
            <a:extLst>
              <a:ext uri="{FF2B5EF4-FFF2-40B4-BE49-F238E27FC236}">
                <a16:creationId xmlns:a16="http://schemas.microsoft.com/office/drawing/2014/main" id="{5F3036B5-BC16-4EE7-ADA2-11FD77878789}"/>
              </a:ext>
            </a:extLst>
          </p:cNvPr>
          <p:cNvSpPr/>
          <p:nvPr/>
        </p:nvSpPr>
        <p:spPr>
          <a:xfrm>
            <a:off x="7785717" y="1923603"/>
            <a:ext cx="4397405" cy="2031325"/>
          </a:xfrm>
          <a:prstGeom prst="rect">
            <a:avLst/>
          </a:prstGeom>
        </p:spPr>
        <p:txBody>
          <a:bodyPr wrap="square">
            <a:spAutoFit/>
          </a:bodyPr>
          <a:lstStyle/>
          <a:p>
            <a:r>
              <a:rPr lang="en-US">
                <a:latin typeface="Book Antiqua" panose="02040602050305030304" pitchFamily="18" charset="0"/>
              </a:rPr>
              <a:t>𝑛 dodavanja elemenata, u svakom koraku se vrše operacije</a:t>
            </a:r>
            <a:r>
              <a:rPr lang="sr-Latn-RS">
                <a:latin typeface="Book Antiqua" panose="02040602050305030304" pitchFamily="18" charset="0"/>
              </a:rPr>
              <a:t> </a:t>
            </a:r>
            <a:r>
              <a:rPr lang="en-US">
                <a:latin typeface="Book Antiqua" panose="02040602050305030304" pitchFamily="18" charset="0"/>
              </a:rPr>
              <a:t>𝑂(log 𝑘), gde je 𝑘 trenutni broj elemenata umetnutnih u redove</a:t>
            </a:r>
            <a:r>
              <a:rPr lang="sr-Latn-RS">
                <a:latin typeface="Book Antiqua" panose="02040602050305030304" pitchFamily="18" charset="0"/>
              </a:rPr>
              <a:t> </a:t>
            </a:r>
            <a:r>
              <a:rPr lang="en-US">
                <a:latin typeface="Book Antiqua" panose="02040602050305030304" pitchFamily="18" charset="0"/>
              </a:rPr>
              <a:t>(u svakom redu će biti zapravo oko 𝑘/2 elemenata, pa će broj operacija biti</a:t>
            </a:r>
            <a:r>
              <a:rPr lang="sr-Latn-RS">
                <a:latin typeface="Book Antiqua" panose="02040602050305030304" pitchFamily="18" charset="0"/>
              </a:rPr>
              <a:t> </a:t>
            </a:r>
            <a:r>
              <a:rPr lang="en-US">
                <a:latin typeface="Book Antiqua" panose="02040602050305030304" pitchFamily="18" charset="0"/>
              </a:rPr>
              <a:t>𝑂(log 𝑘/2), no to je isto što i 𝑂(log 𝑘)). Otud je ukupna složenost 𝑂(𝑛 log 𝑛).</a:t>
            </a:r>
          </a:p>
        </p:txBody>
      </p:sp>
    </p:spTree>
    <p:extLst>
      <p:ext uri="{BB962C8B-B14F-4D97-AF65-F5344CB8AC3E}">
        <p14:creationId xmlns:p14="http://schemas.microsoft.com/office/powerpoint/2010/main" val="249623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A8F5C-625F-4831-B497-D60F006B5834}"/>
              </a:ext>
            </a:extLst>
          </p:cNvPr>
          <p:cNvSpPr/>
          <p:nvPr/>
        </p:nvSpPr>
        <p:spPr>
          <a:xfrm>
            <a:off x="358066" y="383933"/>
            <a:ext cx="10188606" cy="369332"/>
          </a:xfrm>
          <a:prstGeom prst="rect">
            <a:avLst/>
          </a:prstGeom>
        </p:spPr>
        <p:txBody>
          <a:bodyPr wrap="square">
            <a:spAutoFit/>
          </a:bodyPr>
          <a:lstStyle/>
          <a:p>
            <a:r>
              <a:rPr lang="en-US" b="1">
                <a:latin typeface="Book Antiqua" panose="02040602050305030304" pitchFamily="18" charset="0"/>
              </a:rPr>
              <a:t>Problem: </a:t>
            </a:r>
            <a:r>
              <a:rPr lang="en-US">
                <a:latin typeface="Book Antiqua" panose="02040602050305030304" pitchFamily="18" charset="0"/>
              </a:rPr>
              <a:t>Date su koordinate tri ta</a:t>
            </a:r>
            <a:r>
              <a:rPr lang="sr-Latn-RS">
                <a:latin typeface="Book Antiqua" panose="02040602050305030304" pitchFamily="18" charset="0"/>
              </a:rPr>
              <a:t>č</a:t>
            </a:r>
            <a:r>
              <a:rPr lang="en-US">
                <a:latin typeface="Book Antiqua" panose="02040602050305030304" pitchFamily="18" charset="0"/>
              </a:rPr>
              <a:t>ke trougla. Odredi koordinate njegovog</a:t>
            </a:r>
            <a:r>
              <a:rPr lang="sr-Latn-RS">
                <a:latin typeface="Book Antiqua" panose="02040602050305030304" pitchFamily="18" charset="0"/>
              </a:rPr>
              <a:t> </a:t>
            </a:r>
            <a:r>
              <a:rPr lang="en-US">
                <a:latin typeface="Book Antiqua" panose="02040602050305030304" pitchFamily="18" charset="0"/>
              </a:rPr>
              <a:t>središta.</a:t>
            </a:r>
          </a:p>
        </p:txBody>
      </p:sp>
      <p:sp>
        <p:nvSpPr>
          <p:cNvPr id="3" name="Rectangle 2">
            <a:extLst>
              <a:ext uri="{FF2B5EF4-FFF2-40B4-BE49-F238E27FC236}">
                <a16:creationId xmlns:a16="http://schemas.microsoft.com/office/drawing/2014/main" id="{AFE1CC2A-E397-47E5-85E8-5B1278EC24F2}"/>
              </a:ext>
            </a:extLst>
          </p:cNvPr>
          <p:cNvSpPr/>
          <p:nvPr/>
        </p:nvSpPr>
        <p:spPr>
          <a:xfrm>
            <a:off x="1287263" y="1443841"/>
            <a:ext cx="10564426" cy="3970318"/>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&lt;utility&gt;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/*Date su koordinate tri ta</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ke trougla. Odredi koordinate njegovog središta.*/</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pair&lt;</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&gt; a, b, c;</a:t>
            </a:r>
          </a:p>
          <a:p>
            <a:r>
              <a:rPr lang="en-US">
                <a:solidFill>
                  <a:srgbClr val="000000"/>
                </a:solidFill>
                <a:latin typeface="Consolas" panose="020B0609020204030204" pitchFamily="49" charset="0"/>
              </a:rPr>
              <a:t>    cin &gt;&gt; a.first &gt;&gt; a.second;</a:t>
            </a:r>
          </a:p>
          <a:p>
            <a:r>
              <a:rPr lang="en-US">
                <a:solidFill>
                  <a:srgbClr val="000000"/>
                </a:solidFill>
                <a:latin typeface="Consolas" panose="020B0609020204030204" pitchFamily="49" charset="0"/>
              </a:rPr>
              <a:t>    cin &gt;&gt; b.first &gt;&gt; b.second;</a:t>
            </a:r>
          </a:p>
          <a:p>
            <a:r>
              <a:rPr lang="en-US">
                <a:solidFill>
                  <a:srgbClr val="000000"/>
                </a:solidFill>
                <a:latin typeface="Consolas" panose="020B0609020204030204" pitchFamily="49" charset="0"/>
              </a:rPr>
              <a:t>    cin &gt;&gt; c.first &gt;&gt; c.second;</a:t>
            </a:r>
          </a:p>
          <a:p>
            <a:r>
              <a:rPr lang="en-US">
                <a:solidFill>
                  <a:srgbClr val="000000"/>
                </a:solidFill>
                <a:latin typeface="Consolas" panose="020B0609020204030204" pitchFamily="49" charset="0"/>
              </a:rPr>
              <a:t>    pair&lt;</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&gt; t;</a:t>
            </a:r>
          </a:p>
          <a:p>
            <a:r>
              <a:rPr lang="en-US">
                <a:solidFill>
                  <a:srgbClr val="000000"/>
                </a:solidFill>
                <a:latin typeface="Consolas" panose="020B0609020204030204" pitchFamily="49" charset="0"/>
              </a:rPr>
              <a:t>    t.first = (a.first + b.first + c.first) / </a:t>
            </a:r>
            <a:r>
              <a:rPr lang="en-US">
                <a:solidFill>
                  <a:srgbClr val="098658"/>
                </a:solidFill>
                <a:latin typeface="Consolas" panose="020B0609020204030204" pitchFamily="49" charset="0"/>
              </a:rPr>
              <a:t>3.0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t.second = (a.second + b.second + c.second) / </a:t>
            </a:r>
            <a:r>
              <a:rPr lang="en-US">
                <a:solidFill>
                  <a:srgbClr val="098658"/>
                </a:solidFill>
                <a:latin typeface="Consolas" panose="020B0609020204030204" pitchFamily="49" charset="0"/>
              </a:rPr>
              <a:t>3.0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t.first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t.second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82607506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A57017-568C-432F-9475-2C29FAB1C0B3}"/>
              </a:ext>
            </a:extLst>
          </p:cNvPr>
          <p:cNvSpPr/>
          <p:nvPr/>
        </p:nvSpPr>
        <p:spPr>
          <a:xfrm>
            <a:off x="3048000" y="2551837"/>
            <a:ext cx="6096000" cy="2031325"/>
          </a:xfrm>
          <a:prstGeom prst="rect">
            <a:avLst/>
          </a:prstGeom>
        </p:spPr>
        <p:txBody>
          <a:bodyPr>
            <a:spAutoFit/>
          </a:bodyPr>
          <a:lstStyle/>
          <a:p>
            <a:r>
              <a:rPr lang="en-US" b="1">
                <a:latin typeface="Book Antiqua" panose="02040602050305030304" pitchFamily="18" charset="0"/>
              </a:rPr>
              <a:t>Medijane</a:t>
            </a:r>
          </a:p>
          <a:p>
            <a:r>
              <a:rPr lang="pt-BR" b="1">
                <a:latin typeface="Book Antiqua" panose="02040602050305030304" pitchFamily="18" charset="0"/>
              </a:rPr>
              <a:t>Problem: </a:t>
            </a:r>
            <a:r>
              <a:rPr lang="pt-BR">
                <a:latin typeface="Book Antiqua" panose="02040602050305030304" pitchFamily="18" charset="0"/>
              </a:rPr>
              <a:t>Sa broda se vide zgrade na obali velegrada. Duž obale je postavljena</a:t>
            </a:r>
          </a:p>
          <a:p>
            <a:r>
              <a:rPr lang="en-US">
                <a:latin typeface="Book Antiqua" panose="02040602050305030304" pitchFamily="18" charset="0"/>
              </a:rPr>
              <a:t>koordinatna osa i za svaku zgradu se zna pozicija levog kraja, visina i pozicija</a:t>
            </a:r>
          </a:p>
          <a:p>
            <a:r>
              <a:rPr lang="en-US">
                <a:latin typeface="Book Antiqua" panose="02040602050305030304" pitchFamily="18" charset="0"/>
              </a:rPr>
              <a:t>desnog kraja. Napisati program koji izračunava siluetu grada.</a:t>
            </a:r>
          </a:p>
        </p:txBody>
      </p:sp>
    </p:spTree>
    <p:extLst>
      <p:ext uri="{BB962C8B-B14F-4D97-AF65-F5344CB8AC3E}">
        <p14:creationId xmlns:p14="http://schemas.microsoft.com/office/powerpoint/2010/main" val="349962017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86549B-76A7-44DA-B775-B01383ADC530}"/>
              </a:ext>
            </a:extLst>
          </p:cNvPr>
          <p:cNvSpPr/>
          <p:nvPr/>
        </p:nvSpPr>
        <p:spPr>
          <a:xfrm>
            <a:off x="0" y="0"/>
            <a:ext cx="12192000" cy="1846659"/>
          </a:xfrm>
          <a:prstGeom prst="rect">
            <a:avLst/>
          </a:prstGeom>
        </p:spPr>
        <p:txBody>
          <a:bodyPr wrap="square">
            <a:spAutoFit/>
          </a:bodyPr>
          <a:lstStyle/>
          <a:p>
            <a:r>
              <a:rPr lang="en-US">
                <a:solidFill>
                  <a:srgbClr val="000000"/>
                </a:solidFill>
                <a:latin typeface="Book Antiqua" panose="02040602050305030304" pitchFamily="18" charset="0"/>
              </a:rPr>
              <a:t>Svaku zgradu predstavljaćemo strukturom koja sadrži levi kraj zgrade 𝑎, zatim</a:t>
            </a:r>
            <a:r>
              <a:rPr lang="sr-Latn-RS">
                <a:solidFill>
                  <a:srgbClr val="000000"/>
                </a:solidFill>
                <a:latin typeface="Book Antiqua" panose="02040602050305030304" pitchFamily="18" charset="0"/>
              </a:rPr>
              <a:t> </a:t>
            </a:r>
            <a:r>
              <a:rPr lang="sv-SE">
                <a:solidFill>
                  <a:srgbClr val="000000"/>
                </a:solidFill>
                <a:latin typeface="Book Antiqua" panose="02040602050305030304" pitchFamily="18" charset="0"/>
              </a:rPr>
              <a:t>desni kraj zgrade 𝑏 i njenu visinu ℎ.</a:t>
            </a:r>
          </a:p>
          <a:p>
            <a:r>
              <a:rPr lang="en-US" sz="1600" b="1">
                <a:solidFill>
                  <a:srgbClr val="007121"/>
                </a:solidFill>
                <a:latin typeface="Book Antiqua" panose="02040602050305030304" pitchFamily="18" charset="0"/>
              </a:rPr>
              <a:t>struct </a:t>
            </a:r>
            <a:r>
              <a:rPr lang="en-US" sz="1600">
                <a:solidFill>
                  <a:srgbClr val="000000"/>
                </a:solidFill>
                <a:latin typeface="Book Antiqua" panose="02040602050305030304" pitchFamily="18" charset="0"/>
              </a:rPr>
              <a:t>zgrada {</a:t>
            </a:r>
          </a:p>
          <a:p>
            <a:r>
              <a:rPr lang="en-US" sz="1600">
                <a:solidFill>
                  <a:srgbClr val="8F2100"/>
                </a:solidFill>
                <a:latin typeface="Book Antiqua" panose="02040602050305030304" pitchFamily="18" charset="0"/>
              </a:rPr>
              <a:t>int </a:t>
            </a:r>
            <a:r>
              <a:rPr lang="en-US" sz="1600">
                <a:solidFill>
                  <a:srgbClr val="000000"/>
                </a:solidFill>
                <a:latin typeface="Book Antiqua" panose="02040602050305030304" pitchFamily="18" charset="0"/>
              </a:rPr>
              <a:t>a, b, h;</a:t>
            </a:r>
          </a:p>
          <a:p>
            <a:r>
              <a:rPr lang="pt-BR" sz="1600">
                <a:solidFill>
                  <a:srgbClr val="000000"/>
                </a:solidFill>
                <a:latin typeface="Book Antiqua" panose="02040602050305030304" pitchFamily="18" charset="0"/>
              </a:rPr>
              <a:t>zgrada(</a:t>
            </a:r>
            <a:r>
              <a:rPr lang="pt-BR" sz="1600">
                <a:solidFill>
                  <a:srgbClr val="8F2100"/>
                </a:solidFill>
                <a:latin typeface="Book Antiqua" panose="02040602050305030304" pitchFamily="18" charset="0"/>
              </a:rPr>
              <a:t>int </a:t>
            </a:r>
            <a:r>
              <a:rPr lang="pt-BR" sz="1600">
                <a:solidFill>
                  <a:srgbClr val="000000"/>
                </a:solidFill>
                <a:latin typeface="Book Antiqua" panose="02040602050305030304" pitchFamily="18" charset="0"/>
              </a:rPr>
              <a:t>a = </a:t>
            </a:r>
            <a:r>
              <a:rPr lang="pt-BR" sz="1600">
                <a:solidFill>
                  <a:srgbClr val="40A171"/>
                </a:solidFill>
                <a:latin typeface="Book Antiqua" panose="02040602050305030304" pitchFamily="18" charset="0"/>
              </a:rPr>
              <a:t>0</a:t>
            </a:r>
            <a:r>
              <a:rPr lang="pt-BR" sz="1600">
                <a:solidFill>
                  <a:srgbClr val="000000"/>
                </a:solidFill>
                <a:latin typeface="Book Antiqua" panose="02040602050305030304" pitchFamily="18" charset="0"/>
              </a:rPr>
              <a:t>, </a:t>
            </a:r>
            <a:r>
              <a:rPr lang="pt-BR" sz="1600">
                <a:solidFill>
                  <a:srgbClr val="8F2100"/>
                </a:solidFill>
                <a:latin typeface="Book Antiqua" panose="02040602050305030304" pitchFamily="18" charset="0"/>
              </a:rPr>
              <a:t>int </a:t>
            </a:r>
            <a:r>
              <a:rPr lang="pt-BR" sz="1600">
                <a:solidFill>
                  <a:srgbClr val="000000"/>
                </a:solidFill>
                <a:latin typeface="Book Antiqua" panose="02040602050305030304" pitchFamily="18" charset="0"/>
              </a:rPr>
              <a:t>b = </a:t>
            </a:r>
            <a:r>
              <a:rPr lang="pt-BR" sz="1600">
                <a:solidFill>
                  <a:srgbClr val="40A171"/>
                </a:solidFill>
                <a:latin typeface="Book Antiqua" panose="02040602050305030304" pitchFamily="18" charset="0"/>
              </a:rPr>
              <a:t>0</a:t>
            </a:r>
            <a:r>
              <a:rPr lang="pt-BR" sz="1600">
                <a:solidFill>
                  <a:srgbClr val="000000"/>
                </a:solidFill>
                <a:latin typeface="Book Antiqua" panose="02040602050305030304" pitchFamily="18" charset="0"/>
              </a:rPr>
              <a:t>, </a:t>
            </a:r>
            <a:r>
              <a:rPr lang="pt-BR" sz="1600">
                <a:solidFill>
                  <a:srgbClr val="8F2100"/>
                </a:solidFill>
                <a:latin typeface="Book Antiqua" panose="02040602050305030304" pitchFamily="18" charset="0"/>
              </a:rPr>
              <a:t>int </a:t>
            </a:r>
            <a:r>
              <a:rPr lang="pt-BR" sz="1600">
                <a:solidFill>
                  <a:srgbClr val="000000"/>
                </a:solidFill>
                <a:latin typeface="Book Antiqua" panose="02040602050305030304" pitchFamily="18" charset="0"/>
              </a:rPr>
              <a:t>h = </a:t>
            </a:r>
            <a:r>
              <a:rPr lang="pt-BR" sz="1600">
                <a:solidFill>
                  <a:srgbClr val="40A171"/>
                </a:solidFill>
                <a:latin typeface="Book Antiqua" panose="02040602050305030304" pitchFamily="18" charset="0"/>
              </a:rPr>
              <a:t>0</a:t>
            </a:r>
            <a:r>
              <a:rPr lang="pt-BR" sz="1600">
                <a:solidFill>
                  <a:srgbClr val="000000"/>
                </a:solidFill>
                <a:latin typeface="Book Antiqua" panose="02040602050305030304" pitchFamily="18" charset="0"/>
              </a:rPr>
              <a:t>)</a:t>
            </a:r>
          </a:p>
          <a:p>
            <a:r>
              <a:rPr lang="pt-BR" sz="1600">
                <a:solidFill>
                  <a:srgbClr val="000000"/>
                </a:solidFill>
                <a:latin typeface="Book Antiqua" panose="02040602050305030304" pitchFamily="18" charset="0"/>
              </a:rPr>
              <a:t>: a(a), b(b), h(h) {</a:t>
            </a:r>
          </a:p>
          <a:p>
            <a:r>
              <a:rPr lang="en-US" sz="1600">
                <a:solidFill>
                  <a:srgbClr val="000000"/>
                </a:solidFill>
                <a:latin typeface="Book Antiqua" panose="02040602050305030304" pitchFamily="18" charset="0"/>
              </a:rPr>
              <a:t>}</a:t>
            </a:r>
          </a:p>
          <a:p>
            <a:r>
              <a:rPr lang="en-US" sz="1600">
                <a:solidFill>
                  <a:srgbClr val="000000"/>
                </a:solidFill>
                <a:latin typeface="Book Antiqua" panose="02040602050305030304" pitchFamily="18" charset="0"/>
              </a:rPr>
              <a:t>};</a:t>
            </a:r>
            <a:endParaRPr lang="en-US">
              <a:latin typeface="Book Antiqua" panose="02040602050305030304" pitchFamily="18" charset="0"/>
            </a:endParaRPr>
          </a:p>
        </p:txBody>
      </p:sp>
      <p:sp>
        <p:nvSpPr>
          <p:cNvPr id="3" name="Rectangle 2">
            <a:extLst>
              <a:ext uri="{FF2B5EF4-FFF2-40B4-BE49-F238E27FC236}">
                <a16:creationId xmlns:a16="http://schemas.microsoft.com/office/drawing/2014/main" id="{76FAAA8C-FCF4-473B-BAC0-4507ADD8FA41}"/>
              </a:ext>
            </a:extLst>
          </p:cNvPr>
          <p:cNvSpPr/>
          <p:nvPr/>
        </p:nvSpPr>
        <p:spPr>
          <a:xfrm>
            <a:off x="0" y="1958029"/>
            <a:ext cx="12192000" cy="4585871"/>
          </a:xfrm>
          <a:prstGeom prst="rect">
            <a:avLst/>
          </a:prstGeom>
        </p:spPr>
        <p:txBody>
          <a:bodyPr wrap="square">
            <a:spAutoFit/>
          </a:bodyPr>
          <a:lstStyle/>
          <a:p>
            <a:r>
              <a:rPr lang="pl-PL">
                <a:solidFill>
                  <a:srgbClr val="000000"/>
                </a:solidFill>
                <a:latin typeface="Book Antiqua" panose="02040602050305030304" pitchFamily="18" charset="0"/>
              </a:rPr>
              <a:t>Silueta je deo-po-deo konstantna funkcija i određena je intervalima konstantnosti </a:t>
            </a:r>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0</a:t>
            </a:r>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0</a:t>
            </a:r>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1</a:t>
            </a:r>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1</a:t>
            </a:r>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2</a:t>
            </a:r>
            <a:r>
              <a:rPr lang="en-US">
                <a:solidFill>
                  <a:srgbClr val="000000"/>
                </a:solidFill>
                <a:latin typeface="Book Antiqua" panose="02040602050305030304" pitchFamily="18" charset="0"/>
              </a:rPr>
              <a:t>), …, [𝑥</a:t>
            </a:r>
            <a:r>
              <a:rPr lang="en-US" sz="800">
                <a:solidFill>
                  <a:srgbClr val="000000"/>
                </a:solidFill>
                <a:latin typeface="Book Antiqua" panose="02040602050305030304" pitchFamily="18" charset="0"/>
              </a:rPr>
              <a:t>𝑛−1</a:t>
            </a:r>
            <a:r>
              <a:rPr lang="en-US">
                <a:solidFill>
                  <a:srgbClr val="000000"/>
                </a:solidFill>
                <a:latin typeface="Book Antiqua" panose="02040602050305030304" pitchFamily="18" charset="0"/>
              </a:rPr>
              <a:t>, +∞), određenim tačkama podele</a:t>
            </a:r>
            <a:r>
              <a:rPr lang="sr-Latn-RS">
                <a:solidFill>
                  <a:srgbClr val="000000"/>
                </a:solidFill>
                <a:latin typeface="Book Antiqua" panose="02040602050305030304" pitchFamily="18" charset="0"/>
              </a:rPr>
              <a:t> </a:t>
            </a:r>
            <a:r>
              <a:rPr lang="pl-PL">
                <a:solidFill>
                  <a:srgbClr val="000000"/>
                </a:solidFill>
                <a:latin typeface="Book Antiqua" panose="02040602050305030304" pitchFamily="18" charset="0"/>
              </a:rPr>
              <a:t>𝑥</a:t>
            </a:r>
            <a:r>
              <a:rPr lang="pl-PL" sz="800">
                <a:solidFill>
                  <a:srgbClr val="000000"/>
                </a:solidFill>
                <a:latin typeface="Book Antiqua" panose="02040602050305030304" pitchFamily="18" charset="0"/>
              </a:rPr>
              <a:t>0 </a:t>
            </a:r>
            <a:r>
              <a:rPr lang="pl-PL">
                <a:solidFill>
                  <a:srgbClr val="000000"/>
                </a:solidFill>
                <a:latin typeface="Book Antiqua" panose="02040602050305030304" pitchFamily="18" charset="0"/>
              </a:rPr>
              <a:t>&lt; 𝑥</a:t>
            </a:r>
            <a:r>
              <a:rPr lang="pl-PL" sz="800">
                <a:solidFill>
                  <a:srgbClr val="000000"/>
                </a:solidFill>
                <a:latin typeface="Book Antiqua" panose="02040602050305030304" pitchFamily="18" charset="0"/>
              </a:rPr>
              <a:t>1 </a:t>
            </a:r>
            <a:r>
              <a:rPr lang="pl-PL">
                <a:solidFill>
                  <a:srgbClr val="000000"/>
                </a:solidFill>
                <a:latin typeface="Book Antiqua" panose="02040602050305030304" pitchFamily="18" charset="0"/>
              </a:rPr>
              <a:t>&lt; … &lt; 𝑥</a:t>
            </a:r>
            <a:r>
              <a:rPr lang="pl-PL" sz="800">
                <a:solidFill>
                  <a:srgbClr val="000000"/>
                </a:solidFill>
                <a:latin typeface="Book Antiqua" panose="02040602050305030304" pitchFamily="18" charset="0"/>
              </a:rPr>
              <a:t>𝑛−1 </a:t>
            </a:r>
            <a:r>
              <a:rPr lang="pl-PL">
                <a:solidFill>
                  <a:srgbClr val="000000"/>
                </a:solidFill>
                <a:latin typeface="Book Antiqua" panose="02040602050305030304" pitchFamily="18" charset="0"/>
              </a:rPr>
              <a:t>i vrednostima 0, ℎ</a:t>
            </a:r>
            <a:r>
              <a:rPr lang="pl-PL" sz="800">
                <a:solidFill>
                  <a:srgbClr val="000000"/>
                </a:solidFill>
                <a:latin typeface="Book Antiqua" panose="02040602050305030304" pitchFamily="18" charset="0"/>
              </a:rPr>
              <a:t>0</a:t>
            </a:r>
            <a:r>
              <a:rPr lang="pl-PL">
                <a:solidFill>
                  <a:srgbClr val="000000"/>
                </a:solidFill>
                <a:latin typeface="Book Antiqua" panose="02040602050305030304" pitchFamily="18" charset="0"/>
              </a:rPr>
              <a:t>, …, ℎ</a:t>
            </a:r>
            <a:r>
              <a:rPr lang="pl-PL" sz="800">
                <a:solidFill>
                  <a:srgbClr val="000000"/>
                </a:solidFill>
                <a:latin typeface="Book Antiqua" panose="02040602050305030304" pitchFamily="18" charset="0"/>
              </a:rPr>
              <a:t>𝑛−2 </a:t>
            </a:r>
            <a:r>
              <a:rPr lang="pl-PL">
                <a:solidFill>
                  <a:srgbClr val="000000"/>
                </a:solidFill>
                <a:latin typeface="Book Antiqua" panose="02040602050305030304" pitchFamily="18" charset="0"/>
              </a:rPr>
              <a:t>i 0 funkcije na svakom od </a:t>
            </a:r>
            <a:r>
              <a:rPr lang="en-US">
                <a:solidFill>
                  <a:srgbClr val="000000"/>
                </a:solidFill>
                <a:latin typeface="Book Antiqua" panose="02040602050305030304" pitchFamily="18" charset="0"/>
              </a:rPr>
              <a:t>intervala.</a:t>
            </a:r>
          </a:p>
          <a:p>
            <a:r>
              <a:rPr lang="en-US">
                <a:solidFill>
                  <a:srgbClr val="000000"/>
                </a:solidFill>
                <a:latin typeface="Book Antiqua" panose="02040602050305030304" pitchFamily="18" charset="0"/>
              </a:rPr>
              <a:t>0 ℎ</a:t>
            </a:r>
            <a:r>
              <a:rPr lang="en-US" sz="800">
                <a:solidFill>
                  <a:srgbClr val="000000"/>
                </a:solidFill>
                <a:latin typeface="Book Antiqua" panose="02040602050305030304" pitchFamily="18" charset="0"/>
              </a:rPr>
              <a:t>0 </a:t>
            </a:r>
            <a:r>
              <a:rPr lang="en-US">
                <a:solidFill>
                  <a:srgbClr val="000000"/>
                </a:solidFill>
                <a:latin typeface="Book Antiqua" panose="02040602050305030304" pitchFamily="18" charset="0"/>
              </a:rPr>
              <a:t>ℎ</a:t>
            </a:r>
            <a:r>
              <a:rPr lang="en-US" sz="800">
                <a:solidFill>
                  <a:srgbClr val="000000"/>
                </a:solidFill>
                <a:latin typeface="Book Antiqua" panose="02040602050305030304" pitchFamily="18" charset="0"/>
              </a:rPr>
              <a:t>1 </a:t>
            </a:r>
            <a:r>
              <a:rPr lang="en-US">
                <a:solidFill>
                  <a:srgbClr val="000000"/>
                </a:solidFill>
                <a:latin typeface="Book Antiqua" panose="02040602050305030304" pitchFamily="18" charset="0"/>
              </a:rPr>
              <a:t>… ℎ</a:t>
            </a:r>
            <a:r>
              <a:rPr lang="en-US" sz="800">
                <a:solidFill>
                  <a:srgbClr val="000000"/>
                </a:solidFill>
                <a:latin typeface="Book Antiqua" panose="02040602050305030304" pitchFamily="18" charset="0"/>
              </a:rPr>
              <a:t>𝑛−2 </a:t>
            </a:r>
            <a:r>
              <a:rPr lang="en-US">
                <a:solidFill>
                  <a:srgbClr val="000000"/>
                </a:solidFill>
                <a:latin typeface="Book Antiqua" panose="02040602050305030304" pitchFamily="18" charset="0"/>
              </a:rPr>
              <a:t>0</a:t>
            </a:r>
          </a:p>
          <a:p>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0 </a:t>
            </a:r>
            <a:r>
              <a:rPr lang="en-US">
                <a:solidFill>
                  <a:srgbClr val="000000"/>
                </a:solidFill>
                <a:latin typeface="Book Antiqua" panose="02040602050305030304" pitchFamily="18" charset="0"/>
              </a:rPr>
              <a:t>𝑥</a:t>
            </a:r>
            <a:r>
              <a:rPr lang="en-US" sz="800">
                <a:solidFill>
                  <a:srgbClr val="000000"/>
                </a:solidFill>
                <a:latin typeface="Book Antiqua" panose="02040602050305030304" pitchFamily="18" charset="0"/>
              </a:rPr>
              <a:t>1 </a:t>
            </a:r>
            <a:r>
              <a:rPr lang="en-US">
                <a:solidFill>
                  <a:srgbClr val="000000"/>
                </a:solidFill>
                <a:latin typeface="Book Antiqua" panose="02040602050305030304" pitchFamily="18" charset="0"/>
              </a:rPr>
              <a:t>𝑥</a:t>
            </a:r>
            <a:r>
              <a:rPr lang="en-US" sz="800">
                <a:solidFill>
                  <a:srgbClr val="000000"/>
                </a:solidFill>
                <a:latin typeface="Book Antiqua" panose="02040602050305030304" pitchFamily="18" charset="0"/>
              </a:rPr>
              <a:t>2 </a:t>
            </a:r>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𝑛−2 </a:t>
            </a:r>
            <a:r>
              <a:rPr lang="en-US">
                <a:solidFill>
                  <a:srgbClr val="000000"/>
                </a:solidFill>
                <a:latin typeface="Book Antiqua" panose="02040602050305030304" pitchFamily="18" charset="0"/>
              </a:rPr>
              <a:t>𝑥</a:t>
            </a:r>
            <a:r>
              <a:rPr lang="en-US" sz="800">
                <a:solidFill>
                  <a:srgbClr val="000000"/>
                </a:solidFill>
                <a:latin typeface="Book Antiqua" panose="02040602050305030304" pitchFamily="18" charset="0"/>
              </a:rPr>
              <a:t>𝑛−1 </a:t>
            </a:r>
            <a:r>
              <a:rPr lang="en-US">
                <a:solidFill>
                  <a:srgbClr val="000000"/>
                </a:solidFill>
                <a:latin typeface="Book Antiqua" panose="02040602050305030304" pitchFamily="18" charset="0"/>
              </a:rPr>
              <a:t>+∞</a:t>
            </a:r>
          </a:p>
          <a:p>
            <a:r>
              <a:rPr lang="en-US">
                <a:solidFill>
                  <a:srgbClr val="000000"/>
                </a:solidFill>
                <a:latin typeface="Book Antiqua" panose="02040602050305030304" pitchFamily="18" charset="0"/>
              </a:rPr>
              <a:t>Podrazumevamo da su krajnje tačke −∞ i +∞ i da su vrednosti na tim intervalima</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jednake nuli. Dakle, deo-po-deo konstantna funkcija se može predstaviti pomoću</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𝑛 tačaka 𝑥</a:t>
            </a:r>
            <a:r>
              <a:rPr lang="en-US" sz="800">
                <a:solidFill>
                  <a:srgbClr val="000000"/>
                </a:solidFill>
                <a:latin typeface="Book Antiqua" panose="02040602050305030304" pitchFamily="18" charset="0"/>
              </a:rPr>
              <a:t>0</a:t>
            </a:r>
            <a:r>
              <a:rPr lang="en-US">
                <a:solidFill>
                  <a:srgbClr val="000000"/>
                </a:solidFill>
                <a:latin typeface="Book Antiqua" panose="02040602050305030304" pitchFamily="18" charset="0"/>
              </a:rPr>
              <a:t>, … 𝑥</a:t>
            </a:r>
            <a:r>
              <a:rPr lang="en-US" sz="800">
                <a:solidFill>
                  <a:srgbClr val="000000"/>
                </a:solidFill>
                <a:latin typeface="Book Antiqua" panose="02040602050305030304" pitchFamily="18" charset="0"/>
              </a:rPr>
              <a:t>𝑛−1 </a:t>
            </a:r>
            <a:r>
              <a:rPr lang="en-US">
                <a:solidFill>
                  <a:srgbClr val="000000"/>
                </a:solidFill>
                <a:latin typeface="Book Antiqua" panose="02040602050305030304" pitchFamily="18" charset="0"/>
              </a:rPr>
              <a:t>i 𝑛 − 1 vrednosti ℎ</a:t>
            </a:r>
            <a:r>
              <a:rPr lang="en-US" sz="800">
                <a:solidFill>
                  <a:srgbClr val="000000"/>
                </a:solidFill>
                <a:latin typeface="Book Antiqua" panose="02040602050305030304" pitchFamily="18" charset="0"/>
              </a:rPr>
              <a:t>0</a:t>
            </a:r>
            <a:r>
              <a:rPr lang="en-US">
                <a:solidFill>
                  <a:srgbClr val="000000"/>
                </a:solidFill>
                <a:latin typeface="Book Antiqua" panose="02040602050305030304" pitchFamily="18" charset="0"/>
              </a:rPr>
              <a:t>, … , ℎ</a:t>
            </a:r>
            <a:r>
              <a:rPr lang="en-US" sz="800">
                <a:solidFill>
                  <a:srgbClr val="000000"/>
                </a:solidFill>
                <a:latin typeface="Book Antiqua" panose="02040602050305030304" pitchFamily="18" charset="0"/>
              </a:rPr>
              <a:t>𝑛−2</a:t>
            </a:r>
            <a:r>
              <a:rPr lang="en-US">
                <a:solidFill>
                  <a:srgbClr val="000000"/>
                </a:solidFill>
                <a:latin typeface="Book Antiqua" panose="02040602050305030304" pitchFamily="18" charset="0"/>
              </a:rPr>
              <a:t>. Jednostavnosti radi mi</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ćemo ovakve funkcije predstavljati pomoću 𝑛 uređenih parova (𝑥</a:t>
            </a:r>
            <a:r>
              <a:rPr lang="en-US" sz="800">
                <a:solidFill>
                  <a:srgbClr val="000000"/>
                </a:solidFill>
                <a:latin typeface="Book Antiqua" panose="02040602050305030304" pitchFamily="18" charset="0"/>
              </a:rPr>
              <a:t>0</a:t>
            </a:r>
            <a:r>
              <a:rPr lang="en-US">
                <a:solidFill>
                  <a:srgbClr val="000000"/>
                </a:solidFill>
                <a:latin typeface="Book Antiqua" panose="02040602050305030304" pitchFamily="18" charset="0"/>
              </a:rPr>
              <a:t>, ℎ</a:t>
            </a:r>
            <a:r>
              <a:rPr lang="en-US" sz="800">
                <a:solidFill>
                  <a:srgbClr val="000000"/>
                </a:solidFill>
                <a:latin typeface="Book Antiqua" panose="02040602050305030304" pitchFamily="18" charset="0"/>
              </a:rPr>
              <a:t>0</a:t>
            </a:r>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1</a:t>
            </a:r>
            <a:r>
              <a:rPr lang="en-US">
                <a:solidFill>
                  <a:srgbClr val="000000"/>
                </a:solidFill>
                <a:latin typeface="Book Antiqua" panose="02040602050305030304" pitchFamily="18" charset="0"/>
              </a:rPr>
              <a:t>, ℎ</a:t>
            </a:r>
            <a:r>
              <a:rPr lang="en-US" sz="800">
                <a:solidFill>
                  <a:srgbClr val="000000"/>
                </a:solidFill>
                <a:latin typeface="Book Antiqua" panose="02040602050305030304" pitchFamily="18" charset="0"/>
              </a:rPr>
              <a:t>1</a:t>
            </a:r>
            <a:r>
              <a:rPr lang="en-US">
                <a:solidFill>
                  <a:srgbClr val="000000"/>
                </a:solidFill>
                <a:latin typeface="Book Antiqua" panose="02040602050305030304" pitchFamily="18" charset="0"/>
              </a:rPr>
              <a:t>),</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𝑛−2</a:t>
            </a:r>
            <a:r>
              <a:rPr lang="en-US">
                <a:solidFill>
                  <a:srgbClr val="000000"/>
                </a:solidFill>
                <a:latin typeface="Book Antiqua" panose="02040602050305030304" pitchFamily="18" charset="0"/>
              </a:rPr>
              <a:t>, ℎ</a:t>
            </a:r>
            <a:r>
              <a:rPr lang="en-US" sz="800">
                <a:solidFill>
                  <a:srgbClr val="000000"/>
                </a:solidFill>
                <a:latin typeface="Book Antiqua" panose="02040602050305030304" pitchFamily="18" charset="0"/>
              </a:rPr>
              <a:t>𝑛−2</a:t>
            </a:r>
            <a:r>
              <a:rPr lang="en-US">
                <a:solidFill>
                  <a:srgbClr val="000000"/>
                </a:solidFill>
                <a:latin typeface="Book Antiqua" panose="02040602050305030304" pitchFamily="18" charset="0"/>
              </a:rPr>
              <a:t>) i (𝑥</a:t>
            </a:r>
            <a:r>
              <a:rPr lang="en-US" sz="800">
                <a:solidFill>
                  <a:srgbClr val="000000"/>
                </a:solidFill>
                <a:latin typeface="Book Antiqua" panose="02040602050305030304" pitchFamily="18" charset="0"/>
              </a:rPr>
              <a:t>𝑛−1</a:t>
            </a:r>
            <a:r>
              <a:rPr lang="en-US">
                <a:solidFill>
                  <a:srgbClr val="000000"/>
                </a:solidFill>
                <a:latin typeface="Book Antiqua" panose="02040602050305030304" pitchFamily="18" charset="0"/>
              </a:rPr>
              <a:t>, 0). Dakle, naš algoritam prima niz uređenih trojki koji</a:t>
            </a:r>
          </a:p>
          <a:p>
            <a:r>
              <a:rPr lang="en-US">
                <a:solidFill>
                  <a:srgbClr val="000000"/>
                </a:solidFill>
                <a:latin typeface="Book Antiqua" panose="02040602050305030304" pitchFamily="18" charset="0"/>
              </a:rPr>
              <a:t>opisuje pojedinačne zgrade, a vraća niz uređenih parova koji opisuje siluetu.</a:t>
            </a:r>
          </a:p>
          <a:p>
            <a:r>
              <a:rPr lang="en-US">
                <a:solidFill>
                  <a:srgbClr val="000000"/>
                </a:solidFill>
                <a:latin typeface="Book Antiqua" panose="02040602050305030304" pitchFamily="18" charset="0"/>
              </a:rPr>
              <a:t>Svaki uređeni par (𝑥</a:t>
            </a:r>
            <a:r>
              <a:rPr lang="en-US" sz="800">
                <a:solidFill>
                  <a:srgbClr val="000000"/>
                </a:solidFill>
                <a:latin typeface="Book Antiqua" panose="02040602050305030304" pitchFamily="18" charset="0"/>
              </a:rPr>
              <a:t>𝑖</a:t>
            </a:r>
            <a:r>
              <a:rPr lang="en-US">
                <a:solidFill>
                  <a:srgbClr val="000000"/>
                </a:solidFill>
                <a:latin typeface="Book Antiqua" panose="02040602050305030304" pitchFamily="18" charset="0"/>
              </a:rPr>
              <a:t>, ℎ</a:t>
            </a:r>
            <a:r>
              <a:rPr lang="en-US" sz="800">
                <a:solidFill>
                  <a:srgbClr val="000000"/>
                </a:solidFill>
                <a:latin typeface="Book Antiqua" panose="02040602050305030304" pitchFamily="18" charset="0"/>
              </a:rPr>
              <a:t>𝑖</a:t>
            </a:r>
            <a:r>
              <a:rPr lang="en-US">
                <a:solidFill>
                  <a:srgbClr val="000000"/>
                </a:solidFill>
                <a:latin typeface="Book Antiqua" panose="02040602050305030304" pitchFamily="18" charset="0"/>
              </a:rPr>
              <a:t>) predstavljaćemo strukturom promena, a siluetu ćemo</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predstavljati vektorom promena.</a:t>
            </a:r>
          </a:p>
          <a:p>
            <a:r>
              <a:rPr lang="en-US" sz="1600" b="1">
                <a:solidFill>
                  <a:srgbClr val="007121"/>
                </a:solidFill>
                <a:latin typeface="Book Antiqua" panose="02040602050305030304" pitchFamily="18" charset="0"/>
              </a:rPr>
              <a:t>struct </a:t>
            </a:r>
            <a:r>
              <a:rPr lang="en-US" sz="1600">
                <a:solidFill>
                  <a:srgbClr val="000000"/>
                </a:solidFill>
                <a:latin typeface="Book Antiqua" panose="02040602050305030304" pitchFamily="18" charset="0"/>
              </a:rPr>
              <a:t>promena {</a:t>
            </a:r>
          </a:p>
          <a:p>
            <a:r>
              <a:rPr lang="en-US" sz="1600">
                <a:solidFill>
                  <a:srgbClr val="8F2100"/>
                </a:solidFill>
                <a:latin typeface="Book Antiqua" panose="02040602050305030304" pitchFamily="18" charset="0"/>
              </a:rPr>
              <a:t>int </a:t>
            </a:r>
            <a:r>
              <a:rPr lang="en-US" sz="1600">
                <a:solidFill>
                  <a:srgbClr val="000000"/>
                </a:solidFill>
                <a:latin typeface="Book Antiqua" panose="02040602050305030304" pitchFamily="18" charset="0"/>
              </a:rPr>
              <a:t>x, h;</a:t>
            </a:r>
          </a:p>
          <a:p>
            <a:r>
              <a:rPr lang="en-US" sz="1600">
                <a:solidFill>
                  <a:srgbClr val="000000"/>
                </a:solidFill>
                <a:latin typeface="Book Antiqua" panose="02040602050305030304" pitchFamily="18" charset="0"/>
              </a:rPr>
              <a:t>promena(</a:t>
            </a:r>
            <a:r>
              <a:rPr lang="en-US" sz="1600">
                <a:solidFill>
                  <a:srgbClr val="8F2100"/>
                </a:solidFill>
                <a:latin typeface="Book Antiqua" panose="02040602050305030304" pitchFamily="18" charset="0"/>
              </a:rPr>
              <a:t>int </a:t>
            </a:r>
            <a:r>
              <a:rPr lang="en-US" sz="1600">
                <a:solidFill>
                  <a:srgbClr val="000000"/>
                </a:solidFill>
                <a:latin typeface="Book Antiqua" panose="02040602050305030304" pitchFamily="18" charset="0"/>
              </a:rPr>
              <a:t>x = </a:t>
            </a:r>
            <a:r>
              <a:rPr lang="en-US" sz="1600">
                <a:solidFill>
                  <a:srgbClr val="40A171"/>
                </a:solidFill>
                <a:latin typeface="Book Antiqua" panose="02040602050305030304" pitchFamily="18" charset="0"/>
              </a:rPr>
              <a:t>0</a:t>
            </a:r>
            <a:r>
              <a:rPr lang="en-US" sz="1600">
                <a:solidFill>
                  <a:srgbClr val="000000"/>
                </a:solidFill>
                <a:latin typeface="Book Antiqua" panose="02040602050305030304" pitchFamily="18" charset="0"/>
              </a:rPr>
              <a:t>, </a:t>
            </a:r>
            <a:r>
              <a:rPr lang="en-US" sz="1600">
                <a:solidFill>
                  <a:srgbClr val="8F2100"/>
                </a:solidFill>
                <a:latin typeface="Book Antiqua" panose="02040602050305030304" pitchFamily="18" charset="0"/>
              </a:rPr>
              <a:t>int </a:t>
            </a:r>
            <a:r>
              <a:rPr lang="en-US" sz="1600">
                <a:solidFill>
                  <a:srgbClr val="000000"/>
                </a:solidFill>
                <a:latin typeface="Book Antiqua" panose="02040602050305030304" pitchFamily="18" charset="0"/>
              </a:rPr>
              <a:t>h = </a:t>
            </a:r>
            <a:r>
              <a:rPr lang="en-US" sz="1600">
                <a:solidFill>
                  <a:srgbClr val="40A171"/>
                </a:solidFill>
                <a:latin typeface="Book Antiqua" panose="02040602050305030304" pitchFamily="18" charset="0"/>
              </a:rPr>
              <a:t>0</a:t>
            </a:r>
            <a:r>
              <a:rPr lang="en-US" sz="1600">
                <a:solidFill>
                  <a:srgbClr val="000000"/>
                </a:solidFill>
                <a:latin typeface="Book Antiqua" panose="02040602050305030304" pitchFamily="18" charset="0"/>
              </a:rPr>
              <a:t>)</a:t>
            </a:r>
          </a:p>
          <a:p>
            <a:r>
              <a:rPr lang="en-US" sz="1600">
                <a:solidFill>
                  <a:srgbClr val="000000"/>
                </a:solidFill>
                <a:latin typeface="Book Antiqua" panose="02040602050305030304" pitchFamily="18" charset="0"/>
              </a:rPr>
              <a:t>: x(x), h(h) {</a:t>
            </a:r>
          </a:p>
          <a:p>
            <a:r>
              <a:rPr lang="en-US" sz="1600">
                <a:solidFill>
                  <a:srgbClr val="000000"/>
                </a:solidFill>
                <a:latin typeface="Book Antiqua" panose="02040602050305030304" pitchFamily="18" charset="0"/>
              </a:rPr>
              <a:t>}</a:t>
            </a:r>
          </a:p>
          <a:p>
            <a:r>
              <a:rPr lang="en-US" sz="1600">
                <a:solidFill>
                  <a:srgbClr val="000000"/>
                </a:solidFill>
                <a:latin typeface="Book Antiqua" panose="02040602050305030304" pitchFamily="18" charset="0"/>
              </a:rPr>
              <a:t>};</a:t>
            </a:r>
          </a:p>
          <a:p>
            <a:r>
              <a:rPr lang="en-US" sz="1600">
                <a:solidFill>
                  <a:srgbClr val="000000"/>
                </a:solidFill>
                <a:latin typeface="Book Antiqua" panose="02040602050305030304" pitchFamily="18" charset="0"/>
              </a:rPr>
              <a:t>vector&lt;promena&gt; silueta;</a:t>
            </a:r>
            <a:endParaRPr lang="en-US">
              <a:latin typeface="Book Antiqua" panose="02040602050305030304" pitchFamily="18" charset="0"/>
            </a:endParaRPr>
          </a:p>
        </p:txBody>
      </p:sp>
    </p:spTree>
    <p:extLst>
      <p:ext uri="{BB962C8B-B14F-4D97-AF65-F5344CB8AC3E}">
        <p14:creationId xmlns:p14="http://schemas.microsoft.com/office/powerpoint/2010/main" val="422146926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7FA08F-8AA7-486B-83A5-DABC048C07FF}"/>
              </a:ext>
            </a:extLst>
          </p:cNvPr>
          <p:cNvSpPr/>
          <p:nvPr/>
        </p:nvSpPr>
        <p:spPr>
          <a:xfrm>
            <a:off x="443883" y="751344"/>
            <a:ext cx="11480262" cy="5355312"/>
          </a:xfrm>
          <a:prstGeom prst="rect">
            <a:avLst/>
          </a:prstGeom>
        </p:spPr>
        <p:txBody>
          <a:bodyPr wrap="square">
            <a:spAutoFit/>
          </a:bodyPr>
          <a:lstStyle/>
          <a:p>
            <a:r>
              <a:rPr lang="en-US">
                <a:latin typeface="Book Antiqua" panose="02040602050305030304" pitchFamily="18" charset="0"/>
              </a:rPr>
              <a:t>Postoji nekoliko načina da se ovaj zadatak reši. Osnovna induktivna konstrukcija</a:t>
            </a:r>
            <a:r>
              <a:rPr lang="sr-Latn-RS">
                <a:latin typeface="Book Antiqua" panose="02040602050305030304" pitchFamily="18" charset="0"/>
              </a:rPr>
              <a:t> </a:t>
            </a:r>
            <a:r>
              <a:rPr lang="pt-BR">
                <a:latin typeface="Book Antiqua" panose="02040602050305030304" pitchFamily="18" charset="0"/>
              </a:rPr>
              <a:t>podrazumeva da umemo da nađemo siluetu sve osim jedne zgrade i da na</a:t>
            </a:r>
            <a:r>
              <a:rPr lang="sr-Latn-RS">
                <a:latin typeface="Book Antiqua" panose="02040602050305030304" pitchFamily="18" charset="0"/>
              </a:rPr>
              <a:t> </a:t>
            </a:r>
            <a:r>
              <a:rPr lang="en-US">
                <a:latin typeface="Book Antiqua" panose="02040602050305030304" pitchFamily="18" charset="0"/>
              </a:rPr>
              <a:t>kraju umemo da tu zgradu uklopimo u siluetu ostalih zgrada. Da bismo zgradu</a:t>
            </a:r>
            <a:r>
              <a:rPr lang="sr-Latn-RS">
                <a:latin typeface="Book Antiqua" panose="02040602050305030304" pitchFamily="18" charset="0"/>
              </a:rPr>
              <a:t> </a:t>
            </a:r>
            <a:r>
              <a:rPr lang="en-US">
                <a:latin typeface="Book Antiqua" panose="02040602050305030304" pitchFamily="18" charset="0"/>
              </a:rPr>
              <a:t>uklopili u postojeću siluetu potrebno nam je linearno vreme (iako deo siluete</a:t>
            </a:r>
            <a:r>
              <a:rPr lang="sr-Latn-RS">
                <a:latin typeface="Book Antiqua" panose="02040602050305030304" pitchFamily="18" charset="0"/>
              </a:rPr>
              <a:t> </a:t>
            </a:r>
            <a:r>
              <a:rPr lang="en-US">
                <a:latin typeface="Book Antiqua" panose="02040602050305030304" pitchFamily="18" charset="0"/>
              </a:rPr>
              <a:t>u koji se zgrada integriše možemo možda uraditi binarnom pretragom i iako</a:t>
            </a:r>
            <a:r>
              <a:rPr lang="sr-Latn-RS">
                <a:latin typeface="Book Antiqua" panose="02040602050305030304" pitchFamily="18" charset="0"/>
              </a:rPr>
              <a:t> </a:t>
            </a:r>
            <a:r>
              <a:rPr lang="en-US">
                <a:latin typeface="Book Antiqua" panose="02040602050305030304" pitchFamily="18" charset="0"/>
              </a:rPr>
              <a:t>bismo umetanje novih promena u siluetu mogli vršiti u konstantnom vremenu</a:t>
            </a:r>
            <a:r>
              <a:rPr lang="sr-Latn-RS">
                <a:latin typeface="Book Antiqua" panose="02040602050305030304" pitchFamily="18" charset="0"/>
              </a:rPr>
              <a:t> </a:t>
            </a:r>
            <a:r>
              <a:rPr lang="it-IT">
                <a:latin typeface="Book Antiqua" panose="02040602050305030304" pitchFamily="18" charset="0"/>
              </a:rPr>
              <a:t>ako bismo umesto vektora upotrebili listu, potrebno je da prođemo i</a:t>
            </a:r>
            <a:r>
              <a:rPr lang="sr-Latn-RS">
                <a:latin typeface="Book Antiqua" panose="02040602050305030304" pitchFamily="18" charset="0"/>
              </a:rPr>
              <a:t> </a:t>
            </a:r>
            <a:r>
              <a:rPr lang="it-IT">
                <a:latin typeface="Book Antiqua" panose="02040602050305030304" pitchFamily="18" charset="0"/>
              </a:rPr>
              <a:t>proanaliziramo</a:t>
            </a:r>
            <a:r>
              <a:rPr lang="sr-Latn-RS">
                <a:latin typeface="Book Antiqua" panose="02040602050305030304" pitchFamily="18" charset="0"/>
              </a:rPr>
              <a:t> </a:t>
            </a:r>
            <a:r>
              <a:rPr lang="pt-BR">
                <a:latin typeface="Book Antiqua" panose="02040602050305030304" pitchFamily="18" charset="0"/>
              </a:rPr>
              <a:t>sve promene u postojećoj silueti u delu gde se umeće nova zgrada, a njih</a:t>
            </a:r>
            <a:r>
              <a:rPr lang="sr-Latn-RS">
                <a:latin typeface="Book Antiqua" panose="02040602050305030304" pitchFamily="18" charset="0"/>
              </a:rPr>
              <a:t> </a:t>
            </a:r>
            <a:r>
              <a:rPr lang="en-US">
                <a:latin typeface="Book Antiqua" panose="02040602050305030304" pitchFamily="18" charset="0"/>
              </a:rPr>
              <a:t>može da bude puno ako je zgrada široka). To znači da će rešenje biti složenosti</a:t>
            </a:r>
            <a:r>
              <a:rPr lang="sr-Latn-RS">
                <a:latin typeface="Book Antiqua" panose="02040602050305030304" pitchFamily="18" charset="0"/>
              </a:rPr>
              <a:t> </a:t>
            </a:r>
            <a:r>
              <a:rPr lang="en-US">
                <a:latin typeface="Book Antiqua" panose="02040602050305030304" pitchFamily="18" charset="0"/>
              </a:rPr>
              <a:t>𝑇 (𝑛) = 𝑇 (𝑛 − 1) + 𝑂(𝑛), 𝑇 (1) = 𝑂(1), što daje složenost 𝑂(𝑛</a:t>
            </a:r>
            <a:r>
              <a:rPr lang="en-US" sz="800">
                <a:latin typeface="Book Antiqua" panose="02040602050305030304" pitchFamily="18" charset="0"/>
              </a:rPr>
              <a:t>2</a:t>
            </a:r>
            <a:r>
              <a:rPr lang="en-US">
                <a:latin typeface="Book Antiqua" panose="02040602050305030304" pitchFamily="18" charset="0"/>
              </a:rPr>
              <a:t>).</a:t>
            </a:r>
            <a:endParaRPr lang="sr-Latn-RS">
              <a:latin typeface="Book Antiqua" panose="02040602050305030304" pitchFamily="18" charset="0"/>
            </a:endParaRPr>
          </a:p>
          <a:p>
            <a:r>
              <a:rPr lang="en-US">
                <a:latin typeface="Book Antiqua" panose="02040602050305030304" pitchFamily="18" charset="0"/>
              </a:rPr>
              <a:t>Jedno efikasnije rešenje zasnovano na dekompoziciji ćemo prikazati kada se</a:t>
            </a:r>
            <a:r>
              <a:rPr lang="sr-Latn-RS">
                <a:latin typeface="Book Antiqua" panose="02040602050305030304" pitchFamily="18" charset="0"/>
              </a:rPr>
              <a:t> </a:t>
            </a:r>
            <a:r>
              <a:rPr lang="en-US">
                <a:latin typeface="Book Antiqua" panose="02040602050305030304" pitchFamily="18" charset="0"/>
              </a:rPr>
              <a:t>budemo detaljnije bavili tom tehnikom konstrukcije algoritama.</a:t>
            </a:r>
          </a:p>
          <a:p>
            <a:r>
              <a:rPr lang="en-US">
                <a:latin typeface="Book Antiqua" panose="02040602050305030304" pitchFamily="18" charset="0"/>
              </a:rPr>
              <a:t>Drugo efikasnije rešenje možemo postići ako zgrade obrađujemo sleva nadesno.</a:t>
            </a:r>
          </a:p>
          <a:p>
            <a:r>
              <a:rPr lang="fi-FI">
                <a:latin typeface="Book Antiqua" panose="02040602050305030304" pitchFamily="18" charset="0"/>
              </a:rPr>
              <a:t>Silueta se menja samo u tačkama u kojma počinje ili se završava neka zgrada.</a:t>
            </a:r>
          </a:p>
          <a:p>
            <a:r>
              <a:rPr lang="en-US">
                <a:latin typeface="Book Antiqua" panose="02040602050305030304" pitchFamily="18" charset="0"/>
              </a:rPr>
              <a:t>Stoga možemo napraviti niz karakterističnih tačaka koji sadrži sve početke i</a:t>
            </a:r>
            <a:r>
              <a:rPr lang="sr-Latn-RS">
                <a:latin typeface="Book Antiqua" panose="02040602050305030304" pitchFamily="18" charset="0"/>
              </a:rPr>
              <a:t> </a:t>
            </a:r>
            <a:r>
              <a:rPr lang="en-US">
                <a:latin typeface="Book Antiqua" panose="02040602050305030304" pitchFamily="18" charset="0"/>
              </a:rPr>
              <a:t>krajeve zgrada i informaciju o tome da li je tekuća tačka početak ili kraj. Kod</a:t>
            </a:r>
            <a:r>
              <a:rPr lang="sr-Latn-RS">
                <a:latin typeface="Book Antiqua" panose="02040602050305030304" pitchFamily="18" charset="0"/>
              </a:rPr>
              <a:t> </a:t>
            </a:r>
            <a:r>
              <a:rPr lang="en-US">
                <a:latin typeface="Book Antiqua" panose="02040602050305030304" pitchFamily="18" charset="0"/>
              </a:rPr>
              <a:t>svake karakteristične tačke potrebno je da odredimo visinu siluete nakon te tačke.</a:t>
            </a:r>
          </a:p>
          <a:p>
            <a:r>
              <a:rPr lang="en-US">
                <a:latin typeface="Book Antiqua" panose="02040602050305030304" pitchFamily="18" charset="0"/>
              </a:rPr>
              <a:t>Tu visinu ćemo odrediti kao najveću visinu svih zgrada koje počinju levo od te</a:t>
            </a:r>
            <a:r>
              <a:rPr lang="sr-Latn-RS">
                <a:latin typeface="Book Antiqua" panose="02040602050305030304" pitchFamily="18" charset="0"/>
              </a:rPr>
              <a:t> </a:t>
            </a:r>
            <a:r>
              <a:rPr lang="en-US">
                <a:latin typeface="Book Antiqua" panose="02040602050305030304" pitchFamily="18" charset="0"/>
              </a:rPr>
              <a:t>karakteristične tačke (uključujući eventualno i tu tačku) a čiji se desni kraj ne</a:t>
            </a:r>
            <a:r>
              <a:rPr lang="sr-Latn-RS">
                <a:latin typeface="Book Antiqua" panose="02040602050305030304" pitchFamily="18" charset="0"/>
              </a:rPr>
              <a:t> </a:t>
            </a:r>
            <a:r>
              <a:rPr lang="pl-PL">
                <a:latin typeface="Book Antiqua" panose="02040602050305030304" pitchFamily="18" charset="0"/>
              </a:rPr>
              <a:t>nalazi levo od te tačke (uključujući eventualno i te tačke). Tu na scenu stupaju </a:t>
            </a:r>
            <a:r>
              <a:rPr lang="en-US">
                <a:latin typeface="Book Antiqua" panose="02040602050305030304" pitchFamily="18" charset="0"/>
              </a:rPr>
              <a:t>strukture podataka.</a:t>
            </a:r>
          </a:p>
          <a:p>
            <a:endParaRPr lang="en-US">
              <a:latin typeface="Book Antiqua" panose="02040602050305030304" pitchFamily="18" charset="0"/>
            </a:endParaRPr>
          </a:p>
        </p:txBody>
      </p:sp>
    </p:spTree>
    <p:extLst>
      <p:ext uri="{BB962C8B-B14F-4D97-AF65-F5344CB8AC3E}">
        <p14:creationId xmlns:p14="http://schemas.microsoft.com/office/powerpoint/2010/main" val="26450279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2D089B-B7B5-4A6B-8457-BA41A0DB10B3}"/>
              </a:ext>
            </a:extLst>
          </p:cNvPr>
          <p:cNvSpPr/>
          <p:nvPr/>
        </p:nvSpPr>
        <p:spPr>
          <a:xfrm>
            <a:off x="0" y="0"/>
            <a:ext cx="12192000" cy="6186309"/>
          </a:xfrm>
          <a:prstGeom prst="rect">
            <a:avLst/>
          </a:prstGeom>
        </p:spPr>
        <p:txBody>
          <a:bodyPr wrap="square">
            <a:spAutoFit/>
          </a:bodyPr>
          <a:lstStyle/>
          <a:p>
            <a:r>
              <a:rPr lang="pl-PL">
                <a:latin typeface="Book Antiqua" panose="02040602050305030304" pitchFamily="18" charset="0"/>
              </a:rPr>
              <a:t>Potrebno je da održavamo strukturu podataka u koju ćemo ubacivati zgradu po </a:t>
            </a:r>
            <a:r>
              <a:rPr lang="en-US">
                <a:latin typeface="Book Antiqua" panose="02040602050305030304" pitchFamily="18" charset="0"/>
              </a:rPr>
              <a:t>zgradu kako nailaze (kada se naiđe na njihov levi kraj), izbacivati zgrade kako</a:t>
            </a:r>
            <a:r>
              <a:rPr lang="sr-Latn-RS">
                <a:latin typeface="Book Antiqua" panose="02040602050305030304" pitchFamily="18" charset="0"/>
              </a:rPr>
              <a:t> </a:t>
            </a:r>
            <a:r>
              <a:rPr lang="en-US">
                <a:latin typeface="Book Antiqua" panose="02040602050305030304" pitchFamily="18" charset="0"/>
              </a:rPr>
              <a:t>prolaze (kada se naiđe na njihov desni kraj) i u svakom trenutku moći efikasno</a:t>
            </a:r>
            <a:r>
              <a:rPr lang="sr-Latn-RS">
                <a:latin typeface="Book Antiqua" panose="02040602050305030304" pitchFamily="18" charset="0"/>
              </a:rPr>
              <a:t> </a:t>
            </a:r>
            <a:r>
              <a:rPr lang="en-US">
                <a:latin typeface="Book Antiqua" panose="02040602050305030304" pitchFamily="18" charset="0"/>
              </a:rPr>
              <a:t>da pronađemo maksimum trenutno ubačenih zgrada. Problem sa ovim zahtevima</a:t>
            </a:r>
            <a:r>
              <a:rPr lang="sr-Latn-RS">
                <a:latin typeface="Book Antiqua" panose="02040602050305030304" pitchFamily="18" charset="0"/>
              </a:rPr>
              <a:t> </a:t>
            </a:r>
            <a:r>
              <a:rPr lang="en-US">
                <a:latin typeface="Book Antiqua" panose="02040602050305030304" pitchFamily="18" charset="0"/>
              </a:rPr>
              <a:t>je to što je teško efikasno ih ostvariti istovremeno. Naime, ako bismo čuvali</a:t>
            </a:r>
            <a:r>
              <a:rPr lang="sr-Latn-RS">
                <a:latin typeface="Book Antiqua" panose="02040602050305030304" pitchFamily="18" charset="0"/>
              </a:rPr>
              <a:t> </a:t>
            </a:r>
            <a:r>
              <a:rPr lang="en-US">
                <a:latin typeface="Book Antiqua" panose="02040602050305030304" pitchFamily="18" charset="0"/>
              </a:rPr>
              <a:t>podatke o zgradama nekako uređene na osnovu njihovih visina, efikasno bismo</a:t>
            </a:r>
            <a:r>
              <a:rPr lang="sr-Latn-RS">
                <a:latin typeface="Book Antiqua" panose="02040602050305030304" pitchFamily="18" charset="0"/>
              </a:rPr>
              <a:t> </a:t>
            </a:r>
            <a:r>
              <a:rPr lang="en-US">
                <a:latin typeface="Book Antiqua" panose="02040602050305030304" pitchFamily="18" charset="0"/>
              </a:rPr>
              <a:t>pronalazili najvišu, ali bi izbacivanje zgrada na osnovu pozicija krajeva bilo komplikovano</a:t>
            </a:r>
            <a:r>
              <a:rPr lang="sr-Latn-RS">
                <a:latin typeface="Book Antiqua" panose="02040602050305030304" pitchFamily="18" charset="0"/>
              </a:rPr>
              <a:t> </a:t>
            </a:r>
            <a:r>
              <a:rPr lang="en-US">
                <a:latin typeface="Book Antiqua" panose="02040602050305030304" pitchFamily="18" charset="0"/>
              </a:rPr>
              <a:t>(jer zgrade ne bi bile uređene po tom kriterijumu). </a:t>
            </a:r>
            <a:endParaRPr lang="sr-Latn-RS">
              <a:latin typeface="Book Antiqua" panose="02040602050305030304" pitchFamily="18" charset="0"/>
            </a:endParaRPr>
          </a:p>
          <a:p>
            <a:r>
              <a:rPr lang="en-US">
                <a:latin typeface="Book Antiqua" panose="02040602050305030304" pitchFamily="18" charset="0"/>
              </a:rPr>
              <a:t>Sa druge strane,</a:t>
            </a:r>
            <a:r>
              <a:rPr lang="sr-Latn-RS">
                <a:latin typeface="Book Antiqua" panose="02040602050305030304" pitchFamily="18" charset="0"/>
              </a:rPr>
              <a:t> </a:t>
            </a:r>
            <a:r>
              <a:rPr lang="en-US">
                <a:latin typeface="Book Antiqua" panose="02040602050305030304" pitchFamily="18" charset="0"/>
              </a:rPr>
              <a:t>ako bismo zgrade čuvali nekako uređene po koordinatama krajeva, pronalaženje</a:t>
            </a:r>
            <a:r>
              <a:rPr lang="sr-Latn-RS">
                <a:latin typeface="Book Antiqua" panose="02040602050305030304" pitchFamily="18" charset="0"/>
              </a:rPr>
              <a:t> </a:t>
            </a:r>
            <a:r>
              <a:rPr lang="en-US">
                <a:latin typeface="Book Antiqua" panose="02040602050305030304" pitchFamily="18" charset="0"/>
              </a:rPr>
              <a:t>one sa maksimalnom visinom bi bilo neefikasno. Prvi pristup je ipak bolji, jer ne</a:t>
            </a:r>
            <a:r>
              <a:rPr lang="sr-Latn-RS">
                <a:latin typeface="Book Antiqua" panose="02040602050305030304" pitchFamily="18" charset="0"/>
              </a:rPr>
              <a:t> </a:t>
            </a:r>
            <a:r>
              <a:rPr lang="en-US">
                <a:latin typeface="Book Antiqua" panose="02040602050305030304" pitchFamily="18" charset="0"/>
              </a:rPr>
              <a:t>možemo nikako da se odreknemo mogućnosti efikasnog nalaženja maksimuma.</a:t>
            </a:r>
          </a:p>
          <a:p>
            <a:r>
              <a:rPr lang="pl-PL">
                <a:latin typeface="Book Antiqua" panose="02040602050305030304" pitchFamily="18" charset="0"/>
              </a:rPr>
              <a:t>Struktura koja nam to omogućava je red sa prioritetom koji je uređen na osnovu </a:t>
            </a:r>
            <a:r>
              <a:rPr lang="en-US">
                <a:latin typeface="Book Antiqua" panose="02040602050305030304" pitchFamily="18" charset="0"/>
              </a:rPr>
              <a:t>visina zgrada. Problem sa takvim redom je to što je izbacivanje zgrade kada</a:t>
            </a:r>
            <a:r>
              <a:rPr lang="sr-Latn-RS">
                <a:latin typeface="Book Antiqua" panose="02040602050305030304" pitchFamily="18" charset="0"/>
              </a:rPr>
              <a:t> </a:t>
            </a:r>
            <a:r>
              <a:rPr lang="en-US">
                <a:latin typeface="Book Antiqua" panose="02040602050305030304" pitchFamily="18" charset="0"/>
              </a:rPr>
              <a:t>se naiđe na njen desni kraj problematično (red sa prioritetom nam daje veoma</a:t>
            </a:r>
            <a:r>
              <a:rPr lang="sr-Latn-RS">
                <a:latin typeface="Book Antiqua" panose="02040602050305030304" pitchFamily="18" charset="0"/>
              </a:rPr>
              <a:t> </a:t>
            </a:r>
            <a:r>
              <a:rPr lang="en-US">
                <a:latin typeface="Book Antiqua" panose="02040602050305030304" pitchFamily="18" charset="0"/>
              </a:rPr>
              <a:t>efikasno izbacivanje zgrade koja je najviša, ali ne i ostalih zgrada). </a:t>
            </a:r>
            <a:endParaRPr lang="sr-Latn-RS">
              <a:latin typeface="Book Antiqua" panose="02040602050305030304" pitchFamily="18" charset="0"/>
            </a:endParaRPr>
          </a:p>
          <a:p>
            <a:r>
              <a:rPr lang="en-US">
                <a:latin typeface="Book Antiqua" panose="02040602050305030304" pitchFamily="18" charset="0"/>
              </a:rPr>
              <a:t>Ključni trik,</a:t>
            </a:r>
            <a:r>
              <a:rPr lang="sr-Latn-RS">
                <a:latin typeface="Book Antiqua" panose="02040602050305030304" pitchFamily="18" charset="0"/>
              </a:rPr>
              <a:t> </a:t>
            </a:r>
            <a:r>
              <a:rPr lang="en-US">
                <a:latin typeface="Book Antiqua" panose="02040602050305030304" pitchFamily="18" charset="0"/>
              </a:rPr>
              <a:t>koji se veoma često može upotrebiti kod korišćenja redova sa prioritetom je da</a:t>
            </a:r>
            <a:r>
              <a:rPr lang="sr-Latn-RS">
                <a:latin typeface="Book Antiqua" panose="02040602050305030304" pitchFamily="18" charset="0"/>
              </a:rPr>
              <a:t> </a:t>
            </a:r>
            <a:r>
              <a:rPr lang="pl-PL">
                <a:latin typeface="Book Antiqua" panose="02040602050305030304" pitchFamily="18" charset="0"/>
              </a:rPr>
              <a:t>izbacivanje elemenata iz reda odložimo i da u strukturi podataka dopustimo </a:t>
            </a:r>
            <a:r>
              <a:rPr lang="en-US">
                <a:latin typeface="Book Antiqua" panose="02040602050305030304" pitchFamily="18" charset="0"/>
              </a:rPr>
              <a:t>čuvanje podataka koji su po nekom kriterijumu zastareli i koji ne bi više trebalo</a:t>
            </a:r>
            <a:r>
              <a:rPr lang="sr-Latn-RS">
                <a:latin typeface="Book Antiqua" panose="02040602050305030304" pitchFamily="18" charset="0"/>
              </a:rPr>
              <a:t> </a:t>
            </a:r>
            <a:r>
              <a:rPr lang="en-US">
                <a:latin typeface="Book Antiqua" panose="02040602050305030304" pitchFamily="18" charset="0"/>
              </a:rPr>
              <a:t>da se upotrebljavaju. </a:t>
            </a:r>
            <a:r>
              <a:rPr lang="sr-Latn-RS">
                <a:latin typeface="Book Antiqua" panose="02040602050305030304" pitchFamily="18" charset="0"/>
              </a:rPr>
              <a:t>P</a:t>
            </a:r>
            <a:r>
              <a:rPr lang="en-US">
                <a:latin typeface="Book Antiqua" panose="02040602050305030304" pitchFamily="18" charset="0"/>
              </a:rPr>
              <a:t>retpostavimo da se u redu sa prioritetom nalaze</a:t>
            </a:r>
            <a:r>
              <a:rPr lang="sr-Latn-RS">
                <a:latin typeface="Book Antiqua" panose="02040602050305030304" pitchFamily="18" charset="0"/>
              </a:rPr>
              <a:t> </a:t>
            </a:r>
            <a:r>
              <a:rPr lang="en-US">
                <a:latin typeface="Book Antiqua" panose="02040602050305030304" pitchFamily="18" charset="0"/>
              </a:rPr>
              <a:t>sve zgrade na čiji smo početak do sada naišli. Kada želimo da pronađemo najvišu</a:t>
            </a:r>
            <a:r>
              <a:rPr lang="sr-Latn-RS">
                <a:latin typeface="Book Antiqua" panose="02040602050305030304" pitchFamily="18" charset="0"/>
              </a:rPr>
              <a:t> </a:t>
            </a:r>
            <a:r>
              <a:rPr lang="en-US">
                <a:latin typeface="Book Antiqua" panose="02040602050305030304" pitchFamily="18" charset="0"/>
              </a:rPr>
              <a:t>zgradu od njih koja se još nije završila, možemo da razmotrimo zgradu na</a:t>
            </a:r>
            <a:r>
              <a:rPr lang="sr-Latn-RS">
                <a:latin typeface="Book Antiqua" panose="02040602050305030304" pitchFamily="18" charset="0"/>
              </a:rPr>
              <a:t> </a:t>
            </a:r>
            <a:r>
              <a:rPr lang="en-US">
                <a:latin typeface="Book Antiqua" panose="02040602050305030304" pitchFamily="18" charset="0"/>
              </a:rPr>
              <a:t>vrhu reda. Moguće je da se ona još nije završila i u tom slučaju ona predstavlja</a:t>
            </a:r>
            <a:r>
              <a:rPr lang="sr-Latn-RS">
                <a:latin typeface="Book Antiqua" panose="02040602050305030304" pitchFamily="18" charset="0"/>
              </a:rPr>
              <a:t> </a:t>
            </a:r>
            <a:r>
              <a:rPr lang="en-US">
                <a:latin typeface="Book Antiqua" panose="02040602050305030304" pitchFamily="18" charset="0"/>
              </a:rPr>
              <a:t>rešenje. U suprotnom, ako se ta zgrada završila, njoj nije više mesto u redu</a:t>
            </a:r>
            <a:r>
              <a:rPr lang="sr-Latn-RS">
                <a:latin typeface="Book Antiqua" panose="02040602050305030304" pitchFamily="18" charset="0"/>
              </a:rPr>
              <a:t> </a:t>
            </a:r>
            <a:r>
              <a:rPr lang="pl-PL">
                <a:latin typeface="Book Antiqua" panose="02040602050305030304" pitchFamily="18" charset="0"/>
              </a:rPr>
              <a:t>i možemo da je izbacimo iz reda. Međutim, za razliku od trenutka kada smo </a:t>
            </a:r>
            <a:r>
              <a:rPr lang="en-US">
                <a:latin typeface="Book Antiqua" panose="02040602050305030304" pitchFamily="18" charset="0"/>
              </a:rPr>
              <a:t>naišli na njen desni kraj, kada je njeno izbacivanje bilo</a:t>
            </a:r>
            <a:r>
              <a:rPr lang="sr-Latn-RS">
                <a:latin typeface="Book Antiqua" panose="02040602050305030304" pitchFamily="18" charset="0"/>
              </a:rPr>
              <a:t> </a:t>
            </a:r>
            <a:r>
              <a:rPr lang="en-US">
                <a:latin typeface="Book Antiqua" panose="02040602050305030304" pitchFamily="18" charset="0"/>
              </a:rPr>
              <a:t>komplikovano, u ovom</a:t>
            </a:r>
            <a:r>
              <a:rPr lang="sr-Latn-RS">
                <a:latin typeface="Book Antiqua" panose="02040602050305030304" pitchFamily="18" charset="0"/>
              </a:rPr>
              <a:t> </a:t>
            </a:r>
            <a:r>
              <a:rPr lang="en-US">
                <a:latin typeface="Book Antiqua" panose="02040602050305030304" pitchFamily="18" charset="0"/>
              </a:rPr>
              <a:t>trenutku se ona nalazi na vrhu reda i izbacivanje se može izvršiti veoma efikasno.</a:t>
            </a:r>
          </a:p>
          <a:p>
            <a:r>
              <a:rPr lang="en-US">
                <a:latin typeface="Book Antiqua" panose="02040602050305030304" pitchFamily="18" charset="0"/>
              </a:rPr>
              <a:t>Dakle, analiziraćemo i izbacivaćemo jednu po jednu najvišu zgradu sa vrha reda</a:t>
            </a:r>
            <a:r>
              <a:rPr lang="sr-Latn-RS">
                <a:latin typeface="Book Antiqua" panose="02040602050305030304" pitchFamily="18" charset="0"/>
              </a:rPr>
              <a:t> </a:t>
            </a:r>
            <a:r>
              <a:rPr lang="en-US">
                <a:latin typeface="Book Antiqua" panose="02040602050305030304" pitchFamily="18" charset="0"/>
              </a:rPr>
              <a:t>sve dok ne dođemo do zgrade koja se još nije završila.</a:t>
            </a:r>
          </a:p>
        </p:txBody>
      </p:sp>
    </p:spTree>
    <p:extLst>
      <p:ext uri="{BB962C8B-B14F-4D97-AF65-F5344CB8AC3E}">
        <p14:creationId xmlns:p14="http://schemas.microsoft.com/office/powerpoint/2010/main" val="12816058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66C583-9616-4766-9A82-97482DC1FDAF}"/>
              </a:ext>
            </a:extLst>
          </p:cNvPr>
          <p:cNvSpPr/>
          <p:nvPr/>
        </p:nvSpPr>
        <p:spPr>
          <a:xfrm>
            <a:off x="3048000" y="2828836"/>
            <a:ext cx="6096000" cy="1200329"/>
          </a:xfrm>
          <a:prstGeom prst="rect">
            <a:avLst/>
          </a:prstGeom>
        </p:spPr>
        <p:txBody>
          <a:bodyPr>
            <a:spAutoFit/>
          </a:bodyPr>
          <a:lstStyle/>
          <a:p>
            <a:r>
              <a:rPr lang="en-US">
                <a:solidFill>
                  <a:srgbClr val="000000"/>
                </a:solidFill>
                <a:latin typeface="LMMono9-Regular-Identity-H"/>
              </a:rPr>
              <a:t>vector&lt;promena&gt; napraviSiluetu(vector&lt;zgrada&gt;&amp; zgrade) {</a:t>
            </a:r>
          </a:p>
          <a:p>
            <a:r>
              <a:rPr lang="en-US">
                <a:solidFill>
                  <a:srgbClr val="000000"/>
                </a:solidFill>
                <a:latin typeface="LMMono9-Regular-Identity-H"/>
              </a:rPr>
              <a:t>vector&lt;promena&gt; silueta;</a:t>
            </a:r>
          </a:p>
          <a:p>
            <a:r>
              <a:rPr lang="en-US" i="1">
                <a:solidFill>
                  <a:srgbClr val="61A1B1"/>
                </a:solidFill>
                <a:latin typeface="LMMono10-Italic-Identity-H"/>
              </a:rPr>
              <a:t>// sortiramo sve zgrade na osnovu pocetka</a:t>
            </a:r>
          </a:p>
          <a:p>
            <a:r>
              <a:rPr lang="en-US" b="1">
                <a:solidFill>
                  <a:srgbClr val="007121"/>
                </a:solidFill>
                <a:latin typeface="LMMonoLt10-Bold-Identity-H"/>
              </a:rPr>
              <a:t>struct </a:t>
            </a:r>
            <a:r>
              <a:rPr lang="en-US">
                <a:solidFill>
                  <a:srgbClr val="000000"/>
                </a:solidFill>
                <a:latin typeface="LMMono9-Regular-Identity-H"/>
              </a:rPr>
              <a:t>PorediPocetak {</a:t>
            </a:r>
            <a:endParaRPr lang="en-US"/>
          </a:p>
        </p:txBody>
      </p:sp>
    </p:spTree>
    <p:extLst>
      <p:ext uri="{BB962C8B-B14F-4D97-AF65-F5344CB8AC3E}">
        <p14:creationId xmlns:p14="http://schemas.microsoft.com/office/powerpoint/2010/main" val="21298842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C48884-7036-4D15-95ED-01D1227410CA}"/>
              </a:ext>
            </a:extLst>
          </p:cNvPr>
          <p:cNvSpPr/>
          <p:nvPr/>
        </p:nvSpPr>
        <p:spPr>
          <a:xfrm>
            <a:off x="0" y="0"/>
            <a:ext cx="12192000" cy="2585323"/>
          </a:xfrm>
          <a:prstGeom prst="rect">
            <a:avLst/>
          </a:prstGeom>
        </p:spPr>
        <p:txBody>
          <a:bodyPr wrap="square">
            <a:spAutoFit/>
          </a:bodyPr>
          <a:lstStyle/>
          <a:p>
            <a:r>
              <a:rPr lang="en-US">
                <a:latin typeface="Book Antiqua" panose="02040602050305030304" pitchFamily="18" charset="0"/>
              </a:rPr>
              <a:t>Ostaje još pitanje kako novu promenu integrisati u postojeću siluetu. To nije</a:t>
            </a:r>
            <a:r>
              <a:rPr lang="sr-Latn-RS">
                <a:latin typeface="Book Antiqua" panose="02040602050305030304" pitchFamily="18" charset="0"/>
              </a:rPr>
              <a:t> </a:t>
            </a:r>
            <a:r>
              <a:rPr lang="en-US">
                <a:latin typeface="Book Antiqua" panose="02040602050305030304" pitchFamily="18" charset="0"/>
              </a:rPr>
              <a:t>teško, ali je potrebno obratiti pažnju na nekoliko specijalnih slučajeva (koji</a:t>
            </a:r>
            <a:r>
              <a:rPr lang="sr-Latn-RS">
                <a:latin typeface="Book Antiqua" panose="02040602050305030304" pitchFamily="18" charset="0"/>
              </a:rPr>
              <a:t> </a:t>
            </a:r>
            <a:r>
              <a:rPr lang="en-US">
                <a:latin typeface="Book Antiqua" panose="02040602050305030304" pitchFamily="18" charset="0"/>
              </a:rPr>
              <a:t>uglavnom nastupaju usled toga što više zgrada mogu imati isti početak ili kraj).</a:t>
            </a:r>
          </a:p>
          <a:p>
            <a:r>
              <a:rPr lang="it-IT">
                <a:latin typeface="Book Antiqua" panose="02040602050305030304" pitchFamily="18" charset="0"/>
              </a:rPr>
              <a:t>Invarijanta koju želimo da nametnemo na siluetu je da su x koordinate svih</a:t>
            </a:r>
            <a:r>
              <a:rPr lang="sr-Latn-RS">
                <a:latin typeface="Book Antiqua" panose="02040602050305030304" pitchFamily="18" charset="0"/>
              </a:rPr>
              <a:t> </a:t>
            </a:r>
            <a:r>
              <a:rPr lang="en-US">
                <a:latin typeface="Book Antiqua" panose="02040602050305030304" pitchFamily="18" charset="0"/>
              </a:rPr>
              <a:t>uzastopnih promena različite i da ne postoje dve uzastopne promene sa istom</a:t>
            </a:r>
            <a:r>
              <a:rPr lang="sr-Latn-RS">
                <a:latin typeface="Book Antiqua" panose="02040602050305030304" pitchFamily="18" charset="0"/>
              </a:rPr>
              <a:t> </a:t>
            </a:r>
            <a:r>
              <a:rPr lang="en-US">
                <a:latin typeface="Book Antiqua" panose="02040602050305030304" pitchFamily="18" charset="0"/>
              </a:rPr>
              <a:t>visinom (druga promena je tada višak). Ako poslednja promena u silueti ima</a:t>
            </a:r>
            <a:r>
              <a:rPr lang="sr-Latn-RS">
                <a:latin typeface="Book Antiqua" panose="02040602050305030304" pitchFamily="18" charset="0"/>
              </a:rPr>
              <a:t> </a:t>
            </a:r>
            <a:r>
              <a:rPr lang="pt-BR">
                <a:latin typeface="Book Antiqua" panose="02040602050305030304" pitchFamily="18" charset="0"/>
              </a:rPr>
              <a:t>istu x koordinatu kao i promena koja se ubacuje, onda se umesto dodavanja nove</a:t>
            </a:r>
            <a:r>
              <a:rPr lang="sr-Latn-RS">
                <a:latin typeface="Book Antiqua" panose="02040602050305030304" pitchFamily="18" charset="0"/>
              </a:rPr>
              <a:t> </a:t>
            </a:r>
            <a:r>
              <a:rPr lang="pl-PL">
                <a:latin typeface="Book Antiqua" panose="02040602050305030304" pitchFamily="18" charset="0"/>
              </a:rPr>
              <a:t>promene ažurira visina te poslednje promene, ako je to potrebno (ako je nova </a:t>
            </a:r>
            <a:r>
              <a:rPr lang="en-US">
                <a:latin typeface="Book Antiqua" panose="02040602050305030304" pitchFamily="18" charset="0"/>
              </a:rPr>
              <a:t>visina veća o postojeće). Time se može desiti da nakon ažuriranja poslednja i</a:t>
            </a:r>
            <a:r>
              <a:rPr lang="sr-Latn-RS">
                <a:latin typeface="Book Antiqua" panose="02040602050305030304" pitchFamily="18" charset="0"/>
              </a:rPr>
              <a:t> </a:t>
            </a:r>
            <a:r>
              <a:rPr lang="en-US">
                <a:latin typeface="Book Antiqua" panose="02040602050305030304" pitchFamily="18" charset="0"/>
              </a:rPr>
              <a:t>pretposlednja promena imaju istu visinu, pa je u tom slučaju potrebno ukloniti</a:t>
            </a:r>
            <a:r>
              <a:rPr lang="sr-Latn-RS">
                <a:latin typeface="Book Antiqua" panose="02040602050305030304" pitchFamily="18" charset="0"/>
              </a:rPr>
              <a:t> </a:t>
            </a:r>
            <a:r>
              <a:rPr lang="en-US">
                <a:latin typeface="Book Antiqua" panose="02040602050305030304" pitchFamily="18" charset="0"/>
              </a:rPr>
              <a:t>poslednju promenu. Na kraju, ako nova promena ima istu visinu kao i poslednja</a:t>
            </a:r>
            <a:r>
              <a:rPr lang="sr-Latn-RS">
                <a:latin typeface="Book Antiqua" panose="02040602050305030304" pitchFamily="18" charset="0"/>
              </a:rPr>
              <a:t> </a:t>
            </a:r>
            <a:r>
              <a:rPr lang="en-US">
                <a:latin typeface="Book Antiqua" panose="02040602050305030304" pitchFamily="18" charset="0"/>
              </a:rPr>
              <a:t>promena u silueti, nema potrebe da se dodaje. Ovim se invarijanta održava.</a:t>
            </a:r>
          </a:p>
        </p:txBody>
      </p:sp>
      <p:sp>
        <p:nvSpPr>
          <p:cNvPr id="3" name="Rectangle 2">
            <a:extLst>
              <a:ext uri="{FF2B5EF4-FFF2-40B4-BE49-F238E27FC236}">
                <a16:creationId xmlns:a16="http://schemas.microsoft.com/office/drawing/2014/main" id="{753F6D33-EC45-4EC5-9F53-209B9167E622}"/>
              </a:ext>
            </a:extLst>
          </p:cNvPr>
          <p:cNvSpPr/>
          <p:nvPr/>
        </p:nvSpPr>
        <p:spPr>
          <a:xfrm>
            <a:off x="3349841" y="3949175"/>
            <a:ext cx="6096000" cy="2031325"/>
          </a:xfrm>
          <a:prstGeom prst="rect">
            <a:avLst/>
          </a:prstGeom>
        </p:spPr>
        <p:txBody>
          <a:bodyPr>
            <a:spAutoFit/>
          </a:bodyPr>
          <a:lstStyle/>
          <a:p>
            <a:r>
              <a:rPr lang="en-US">
                <a:solidFill>
                  <a:srgbClr val="8F2100"/>
                </a:solidFill>
                <a:latin typeface="LMMono9-Regular-Identity-H"/>
              </a:rPr>
              <a:t>void </a:t>
            </a:r>
            <a:r>
              <a:rPr lang="en-US">
                <a:solidFill>
                  <a:srgbClr val="000000"/>
                </a:solidFill>
                <a:latin typeface="LMMono9-Regular-Identity-H"/>
              </a:rPr>
              <a:t>dodajPromenu(vector&lt;promena&gt;&amp; silueta, </a:t>
            </a:r>
            <a:r>
              <a:rPr lang="en-US">
                <a:solidFill>
                  <a:srgbClr val="8F2100"/>
                </a:solidFill>
                <a:latin typeface="LMMono9-Regular-Identity-H"/>
              </a:rPr>
              <a:t>int </a:t>
            </a:r>
            <a:r>
              <a:rPr lang="en-US">
                <a:solidFill>
                  <a:srgbClr val="000000"/>
                </a:solidFill>
                <a:latin typeface="LMMono9-Regular-Identity-H"/>
              </a:rPr>
              <a:t>x, </a:t>
            </a:r>
            <a:r>
              <a:rPr lang="en-US">
                <a:solidFill>
                  <a:srgbClr val="8F2100"/>
                </a:solidFill>
                <a:latin typeface="LMMono9-Regular-Identity-H"/>
              </a:rPr>
              <a:t>int </a:t>
            </a:r>
            <a:r>
              <a:rPr lang="en-US">
                <a:solidFill>
                  <a:srgbClr val="000000"/>
                </a:solidFill>
                <a:latin typeface="LMMono9-Regular-Identity-H"/>
              </a:rPr>
              <a:t>h) {</a:t>
            </a:r>
          </a:p>
          <a:p>
            <a:r>
              <a:rPr lang="en-US">
                <a:solidFill>
                  <a:srgbClr val="8F2100"/>
                </a:solidFill>
                <a:latin typeface="LMMono9-Regular-Identity-H"/>
              </a:rPr>
              <a:t>int </a:t>
            </a:r>
            <a:r>
              <a:rPr lang="en-US">
                <a:solidFill>
                  <a:srgbClr val="000000"/>
                </a:solidFill>
                <a:latin typeface="LMMono9-Regular-Identity-H"/>
              </a:rPr>
              <a:t>n = silueta.size();</a:t>
            </a:r>
          </a:p>
          <a:p>
            <a:r>
              <a:rPr lang="en-US" b="1">
                <a:solidFill>
                  <a:srgbClr val="007121"/>
                </a:solidFill>
                <a:latin typeface="LMMonoLt10-Bold-Identity-H"/>
              </a:rPr>
              <a:t>if </a:t>
            </a:r>
            <a:r>
              <a:rPr lang="en-US">
                <a:solidFill>
                  <a:srgbClr val="000000"/>
                </a:solidFill>
                <a:latin typeface="LMMono9-Regular-Identity-H"/>
              </a:rPr>
              <a:t>(n &gt; </a:t>
            </a:r>
            <a:r>
              <a:rPr lang="en-US">
                <a:solidFill>
                  <a:srgbClr val="40A171"/>
                </a:solidFill>
                <a:latin typeface="LMMono9-Regular-Identity-H"/>
              </a:rPr>
              <a:t>0</a:t>
            </a:r>
            <a:r>
              <a:rPr lang="en-US">
                <a:solidFill>
                  <a:srgbClr val="000000"/>
                </a:solidFill>
                <a:latin typeface="LMMono9-Regular-Identity-H"/>
              </a:rPr>
              <a:t>) {</a:t>
            </a:r>
          </a:p>
          <a:p>
            <a:r>
              <a:rPr lang="pt-BR">
                <a:solidFill>
                  <a:srgbClr val="8F2100"/>
                </a:solidFill>
                <a:latin typeface="LMMono9-Regular-Identity-H"/>
              </a:rPr>
              <a:t>int </a:t>
            </a:r>
            <a:r>
              <a:rPr lang="pt-BR">
                <a:solidFill>
                  <a:srgbClr val="000000"/>
                </a:solidFill>
                <a:latin typeface="LMMono9-Regular-Identity-H"/>
              </a:rPr>
              <a:t>xb = silueta[n</a:t>
            </a:r>
            <a:r>
              <a:rPr lang="pt-BR">
                <a:solidFill>
                  <a:srgbClr val="40A171"/>
                </a:solidFill>
                <a:latin typeface="LMMono9-Regular-Identity-H"/>
              </a:rPr>
              <a:t>-1</a:t>
            </a:r>
            <a:r>
              <a:rPr lang="pt-BR">
                <a:solidFill>
                  <a:srgbClr val="000000"/>
                </a:solidFill>
                <a:latin typeface="LMMono9-Regular-Identity-H"/>
              </a:rPr>
              <a:t>].x;</a:t>
            </a:r>
          </a:p>
          <a:p>
            <a:r>
              <a:rPr lang="pt-BR">
                <a:solidFill>
                  <a:srgbClr val="8F2100"/>
                </a:solidFill>
                <a:latin typeface="LMMono9-Regular-Identity-H"/>
              </a:rPr>
              <a:t>int </a:t>
            </a:r>
            <a:r>
              <a:rPr lang="pt-BR">
                <a:solidFill>
                  <a:srgbClr val="000000"/>
                </a:solidFill>
                <a:latin typeface="LMMono9-Regular-Identity-H"/>
              </a:rPr>
              <a:t>hb = silueta[n</a:t>
            </a:r>
            <a:r>
              <a:rPr lang="pt-BR">
                <a:solidFill>
                  <a:srgbClr val="40A171"/>
                </a:solidFill>
                <a:latin typeface="LMMono9-Regular-Identity-H"/>
              </a:rPr>
              <a:t>-1</a:t>
            </a:r>
            <a:r>
              <a:rPr lang="pt-BR">
                <a:solidFill>
                  <a:srgbClr val="000000"/>
                </a:solidFill>
                <a:latin typeface="LMMono9-Regular-Identity-H"/>
              </a:rPr>
              <a:t>].h;</a:t>
            </a:r>
          </a:p>
          <a:p>
            <a:r>
              <a:rPr lang="en-US" b="1">
                <a:solidFill>
                  <a:srgbClr val="007121"/>
                </a:solidFill>
                <a:latin typeface="LMMonoLt10-Bold-Identity-H"/>
              </a:rPr>
              <a:t>if </a:t>
            </a:r>
            <a:r>
              <a:rPr lang="en-US">
                <a:solidFill>
                  <a:srgbClr val="000000"/>
                </a:solidFill>
                <a:latin typeface="LMMono9-Regular-Identity-H"/>
              </a:rPr>
              <a:t>(xb == x) {</a:t>
            </a:r>
          </a:p>
          <a:p>
            <a:r>
              <a:rPr lang="en-US" b="1">
                <a:solidFill>
                  <a:srgbClr val="007121"/>
                </a:solidFill>
                <a:latin typeface="LMMonoLt10-Bold-Identity-H"/>
              </a:rPr>
              <a:t>if </a:t>
            </a:r>
            <a:r>
              <a:rPr lang="en-US">
                <a:solidFill>
                  <a:srgbClr val="000000"/>
                </a:solidFill>
                <a:latin typeface="LMMono9-Regular-Identity-H"/>
              </a:rPr>
              <a:t>(</a:t>
            </a:r>
            <a:endParaRPr lang="en-US"/>
          </a:p>
        </p:txBody>
      </p:sp>
    </p:spTree>
    <p:extLst>
      <p:ext uri="{BB962C8B-B14F-4D97-AF65-F5344CB8AC3E}">
        <p14:creationId xmlns:p14="http://schemas.microsoft.com/office/powerpoint/2010/main" val="35456736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44A06-C715-4885-83C0-83FBCCD64783}"/>
              </a:ext>
            </a:extLst>
          </p:cNvPr>
          <p:cNvSpPr/>
          <p:nvPr/>
        </p:nvSpPr>
        <p:spPr>
          <a:xfrm>
            <a:off x="0" y="0"/>
            <a:ext cx="12192000" cy="7325082"/>
          </a:xfrm>
          <a:prstGeom prst="rect">
            <a:avLst/>
          </a:prstGeom>
        </p:spPr>
        <p:txBody>
          <a:bodyPr wrap="square">
            <a:spAutoFit/>
          </a:bodyPr>
          <a:lstStyle/>
          <a:p>
            <a:r>
              <a:rPr lang="en-US" sz="2800" b="1">
                <a:latin typeface="Book Antiqua" panose="02040602050305030304" pitchFamily="18" charset="0"/>
              </a:rPr>
              <a:t>Skup</a:t>
            </a:r>
            <a:endParaRPr lang="sr-Latn-RS" sz="2800" b="1">
              <a:latin typeface="Book Antiqua" panose="02040602050305030304" pitchFamily="18" charset="0"/>
            </a:endParaRPr>
          </a:p>
          <a:p>
            <a:endParaRPr lang="en-US" sz="2800" b="1">
              <a:latin typeface="Book Antiqua" panose="02040602050305030304" pitchFamily="18" charset="0"/>
            </a:endParaRPr>
          </a:p>
          <a:p>
            <a:r>
              <a:rPr lang="en-US">
                <a:latin typeface="Book Antiqua" panose="02040602050305030304" pitchFamily="18" charset="0"/>
              </a:rPr>
              <a:t>Skup je osnovni matematički pojam, a ponekad u programiranju imamo potrebu</a:t>
            </a:r>
            <a:r>
              <a:rPr lang="sr-Latn-RS">
                <a:latin typeface="Book Antiqua" panose="02040602050305030304" pitchFamily="18" charset="0"/>
              </a:rPr>
              <a:t> </a:t>
            </a:r>
            <a:r>
              <a:rPr lang="en-US">
                <a:latin typeface="Book Antiqua" panose="02040602050305030304" pitchFamily="18" charset="0"/>
              </a:rPr>
              <a:t>da održavamo skup elemenata. Savremeni programski jezici obično pružaju</a:t>
            </a:r>
            <a:r>
              <a:rPr lang="sr-Latn-RS">
                <a:latin typeface="Book Antiqua" panose="02040602050305030304" pitchFamily="18" charset="0"/>
              </a:rPr>
              <a:t> </a:t>
            </a:r>
            <a:r>
              <a:rPr lang="en-US">
                <a:latin typeface="Book Antiqua" panose="02040602050305030304" pitchFamily="18" charset="0"/>
              </a:rPr>
              <a:t>bibliotečku podršku za to.</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U jeziku C++ skup je podržan kroz dve klase: </a:t>
            </a:r>
            <a:r>
              <a:rPr lang="en-US" b="1">
                <a:latin typeface="Book Antiqua" panose="02040602050305030304" pitchFamily="18" charset="0"/>
              </a:rPr>
              <a:t>set&lt;T&gt;</a:t>
            </a:r>
            <a:r>
              <a:rPr lang="en-US">
                <a:latin typeface="Book Antiqua" panose="02040602050305030304" pitchFamily="18" charset="0"/>
              </a:rPr>
              <a:t> i </a:t>
            </a:r>
            <a:r>
              <a:rPr lang="en-US" b="1">
                <a:latin typeface="Book Antiqua" panose="02040602050305030304" pitchFamily="18" charset="0"/>
              </a:rPr>
              <a:t>unordered_set&lt;T&gt;</a:t>
            </a:r>
            <a:r>
              <a:rPr lang="en-US">
                <a:latin typeface="Book Antiqua" panose="02040602050305030304" pitchFamily="18" charset="0"/>
              </a:rPr>
              <a:t>,</a:t>
            </a:r>
            <a:r>
              <a:rPr lang="sr-Latn-RS">
                <a:latin typeface="Book Antiqua" panose="02040602050305030304" pitchFamily="18" charset="0"/>
              </a:rPr>
              <a:t> </a:t>
            </a:r>
            <a:r>
              <a:rPr lang="pl-PL">
                <a:latin typeface="Book Antiqua" panose="02040602050305030304" pitchFamily="18" charset="0"/>
              </a:rPr>
              <a:t>gde je T tip elemenata skupa. Implementacija je različita (prva je zadata na </a:t>
            </a:r>
            <a:r>
              <a:rPr lang="en-US">
                <a:latin typeface="Book Antiqua" panose="02040602050305030304" pitchFamily="18" charset="0"/>
              </a:rPr>
              <a:t>balansiranim binarnim drvetima, a druga na heš tablicama), pa su im vremenske i prostorne karakteristike</a:t>
            </a:r>
            <a:r>
              <a:rPr lang="sr-Latn-RS">
                <a:latin typeface="Book Antiqua" panose="02040602050305030304" pitchFamily="18" charset="0"/>
              </a:rPr>
              <a:t> </a:t>
            </a:r>
            <a:r>
              <a:rPr lang="en-US">
                <a:latin typeface="Book Antiqua" panose="02040602050305030304" pitchFamily="18" charset="0"/>
              </a:rPr>
              <a:t>donekle različite.</a:t>
            </a:r>
          </a:p>
          <a:p>
            <a:r>
              <a:rPr lang="en-US">
                <a:solidFill>
                  <a:srgbClr val="273239"/>
                </a:solidFill>
                <a:latin typeface="Book Antiqua" panose="02040602050305030304" pitchFamily="18" charset="0"/>
              </a:rPr>
              <a:t>Elementi su sortirani rastu</a:t>
            </a:r>
            <a:r>
              <a:rPr lang="sr-Latn-RS">
                <a:solidFill>
                  <a:srgbClr val="273239"/>
                </a:solidFill>
                <a:latin typeface="Book Antiqua" panose="02040602050305030304" pitchFamily="18" charset="0"/>
              </a:rPr>
              <a:t>ć</a:t>
            </a:r>
            <a:r>
              <a:rPr lang="en-US">
                <a:solidFill>
                  <a:srgbClr val="273239"/>
                </a:solidFill>
                <a:latin typeface="Book Antiqua" panose="02040602050305030304" pitchFamily="18" charset="0"/>
              </a:rPr>
              <a:t>e, </a:t>
            </a:r>
            <a:r>
              <a:rPr lang="sr-Latn-RS">
                <a:solidFill>
                  <a:srgbClr val="273239"/>
                </a:solidFill>
                <a:latin typeface="Book Antiqua" panose="02040602050305030304" pitchFamily="18" charset="0"/>
              </a:rPr>
              <a:t>ali to može da se promeni: </a:t>
            </a:r>
            <a:r>
              <a:rPr lang="sr-Latn-RS" b="1">
                <a:solidFill>
                  <a:srgbClr val="273239"/>
                </a:solidFill>
                <a:latin typeface="Book Antiqua" panose="02040602050305030304" pitchFamily="18" charset="0"/>
              </a:rPr>
              <a:t>set &lt;T, greater&lt;T&gt;&gt; S;</a:t>
            </a:r>
            <a:endParaRPr lang="sr-Latn-RS" b="1">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Skupovi podržavaju osnovne operacije (za pregled svih operacija upućujemo</a:t>
            </a:r>
            <a:r>
              <a:rPr lang="sr-Latn-RS">
                <a:latin typeface="Book Antiqua" panose="02040602050305030304" pitchFamily="18" charset="0"/>
              </a:rPr>
              <a:t> </a:t>
            </a:r>
            <a:r>
              <a:rPr lang="en-US">
                <a:latin typeface="Book Antiqua" panose="02040602050305030304" pitchFamily="18" charset="0"/>
              </a:rPr>
              <a:t>čitaoca na dokumentaciju):</a:t>
            </a:r>
            <a:endParaRPr lang="sr-Latn-RS">
              <a:latin typeface="Book Antiqua" panose="02040602050305030304" pitchFamily="18" charset="0"/>
            </a:endParaRPr>
          </a:p>
          <a:p>
            <a:endParaRPr lang="en-US">
              <a:latin typeface="Book Antiqua" panose="02040602050305030304" pitchFamily="18" charset="0"/>
            </a:endParaRPr>
          </a:p>
          <a:p>
            <a:r>
              <a:rPr lang="en-US" b="1">
                <a:latin typeface="Book Antiqua" panose="02040602050305030304" pitchFamily="18" charset="0"/>
              </a:rPr>
              <a:t>insert</a:t>
            </a:r>
            <a:r>
              <a:rPr lang="en-US">
                <a:latin typeface="Book Antiqua" panose="02040602050305030304" pitchFamily="18" charset="0"/>
              </a:rPr>
              <a:t> - umeće novi element u skup (ako već postoji, operacija nema</a:t>
            </a:r>
            <a:r>
              <a:rPr lang="sr-Latn-RS">
                <a:latin typeface="Book Antiqua" panose="02040602050305030304" pitchFamily="18" charset="0"/>
              </a:rPr>
              <a:t> </a:t>
            </a:r>
            <a:r>
              <a:rPr lang="en-US">
                <a:latin typeface="Book Antiqua" panose="02040602050305030304" pitchFamily="18" charset="0"/>
              </a:rPr>
              <a:t>efekta). Kada se koristi set složenost umetanja je 𝑂(log 𝑘), gde je 𝑘 broj</a:t>
            </a:r>
            <a:r>
              <a:rPr lang="sr-Latn-RS">
                <a:latin typeface="Book Antiqua" panose="02040602050305030304" pitchFamily="18" charset="0"/>
              </a:rPr>
              <a:t> </a:t>
            </a:r>
            <a:r>
              <a:rPr lang="en-US">
                <a:latin typeface="Book Antiqua" panose="02040602050305030304" pitchFamily="18" charset="0"/>
              </a:rPr>
              <a:t>elemenata u skupu, a kada se koristi unordered_set, složenost najgoreg</a:t>
            </a:r>
            <a:r>
              <a:rPr lang="sr-Latn-RS">
                <a:latin typeface="Book Antiqua" panose="02040602050305030304" pitchFamily="18" charset="0"/>
              </a:rPr>
              <a:t> </a:t>
            </a:r>
            <a:r>
              <a:rPr lang="en-US">
                <a:latin typeface="Book Antiqua" panose="02040602050305030304" pitchFamily="18" charset="0"/>
              </a:rPr>
              <a:t>slučaja je 𝑂(𝑘), dok je prosečna složenost 𝑂(1), pri čemu je amortizovana</a:t>
            </a:r>
            <a:r>
              <a:rPr lang="sr-Latn-RS">
                <a:latin typeface="Book Antiqua" panose="02040602050305030304" pitchFamily="18" charset="0"/>
              </a:rPr>
              <a:t> </a:t>
            </a:r>
            <a:r>
              <a:rPr lang="en-US">
                <a:latin typeface="Book Antiqua" panose="02040602050305030304" pitchFamily="18" charset="0"/>
              </a:rPr>
              <a:t>složenost uzastopnog dodavanja većeg broja elemenata takođe 𝑂(1). Naglasimo</a:t>
            </a:r>
            <a:r>
              <a:rPr lang="sr-Latn-RS">
                <a:latin typeface="Book Antiqua" panose="02040602050305030304" pitchFamily="18" charset="0"/>
              </a:rPr>
              <a:t> </a:t>
            </a:r>
            <a:r>
              <a:rPr lang="en-US">
                <a:latin typeface="Book Antiqua" panose="02040602050305030304" pitchFamily="18" charset="0"/>
              </a:rPr>
              <a:t>i da konstante kod složenosti 𝑂(1) mogu biti relativno velike.</a:t>
            </a:r>
            <a:endParaRPr lang="sr-Latn-RS">
              <a:latin typeface="Book Antiqua" panose="02040602050305030304" pitchFamily="18" charset="0"/>
            </a:endParaRPr>
          </a:p>
          <a:p>
            <a:endParaRPr lang="en-US">
              <a:latin typeface="Book Antiqua" panose="02040602050305030304" pitchFamily="18" charset="0"/>
            </a:endParaRPr>
          </a:p>
          <a:p>
            <a:r>
              <a:rPr lang="it-IT" b="1">
                <a:latin typeface="Book Antiqua" panose="02040602050305030304" pitchFamily="18" charset="0"/>
              </a:rPr>
              <a:t>find</a:t>
            </a:r>
            <a:r>
              <a:rPr lang="it-IT">
                <a:latin typeface="Book Antiqua" panose="02040602050305030304" pitchFamily="18" charset="0"/>
              </a:rPr>
              <a:t> - proverava da li skup sadrži dati element i vraća iterator na njega</a:t>
            </a:r>
            <a:r>
              <a:rPr lang="sr-Latn-RS">
                <a:latin typeface="Book Antiqua" panose="02040602050305030304" pitchFamily="18" charset="0"/>
              </a:rPr>
              <a:t> </a:t>
            </a:r>
            <a:r>
              <a:rPr lang="it-IT">
                <a:latin typeface="Book Antiqua" panose="02040602050305030304" pitchFamily="18" charset="0"/>
              </a:rPr>
              <a:t>ili end ako je odgovor negativan. Tako se provera pripadnosti elementa</a:t>
            </a:r>
            <a:r>
              <a:rPr lang="sr-Latn-RS">
                <a:latin typeface="Book Antiqua" panose="02040602050305030304" pitchFamily="18" charset="0"/>
              </a:rPr>
              <a:t> </a:t>
            </a:r>
            <a:r>
              <a:rPr lang="en-US">
                <a:latin typeface="Book Antiqua" panose="02040602050305030304" pitchFamily="18" charset="0"/>
              </a:rPr>
              <a:t>e skupu s može izvršiti sa </a:t>
            </a:r>
            <a:r>
              <a:rPr lang="en-US" b="1">
                <a:latin typeface="Book Antiqua" panose="02040602050305030304" pitchFamily="18" charset="0"/>
              </a:rPr>
              <a:t>if (s.find(e) != s.end())</a:t>
            </a:r>
            <a:r>
              <a:rPr lang="en-US">
                <a:latin typeface="Book Antiqua" panose="02040602050305030304" pitchFamily="18" charset="0"/>
              </a:rPr>
              <a:t> ... Složenost</a:t>
            </a:r>
            <a:r>
              <a:rPr lang="sr-Latn-RS">
                <a:latin typeface="Book Antiqua" panose="02040602050305030304" pitchFamily="18" charset="0"/>
              </a:rPr>
              <a:t> </a:t>
            </a:r>
            <a:r>
              <a:rPr lang="en-US">
                <a:latin typeface="Book Antiqua" panose="02040602050305030304" pitchFamily="18" charset="0"/>
              </a:rPr>
              <a:t>najgoreg slučaja ove operacije ako se koristi </a:t>
            </a:r>
            <a:r>
              <a:rPr lang="en-US" b="1">
                <a:latin typeface="Book Antiqua" panose="02040602050305030304" pitchFamily="18" charset="0"/>
              </a:rPr>
              <a:t>set</a:t>
            </a:r>
            <a:r>
              <a:rPr lang="en-US">
                <a:latin typeface="Book Antiqua" panose="02040602050305030304" pitchFamily="18" charset="0"/>
              </a:rPr>
              <a:t> je 𝑂(log 𝑘), a ako se</a:t>
            </a:r>
            <a:r>
              <a:rPr lang="sr-Latn-RS">
                <a:latin typeface="Book Antiqua" panose="02040602050305030304" pitchFamily="18" charset="0"/>
              </a:rPr>
              <a:t> </a:t>
            </a:r>
            <a:r>
              <a:rPr lang="en-US">
                <a:latin typeface="Book Antiqua" panose="02040602050305030304" pitchFamily="18" charset="0"/>
              </a:rPr>
              <a:t>koristi </a:t>
            </a:r>
            <a:r>
              <a:rPr lang="en-US" b="1">
                <a:latin typeface="Book Antiqua" panose="02040602050305030304" pitchFamily="18" charset="0"/>
              </a:rPr>
              <a:t>unordered_set</a:t>
            </a:r>
            <a:r>
              <a:rPr lang="en-US">
                <a:latin typeface="Book Antiqua" panose="02040602050305030304" pitchFamily="18" charset="0"/>
              </a:rPr>
              <a:t> složenost najgoreg slučaja je 𝑂(𝑘), ali je prosečna</a:t>
            </a:r>
            <a:r>
              <a:rPr lang="sr-Latn-RS">
                <a:latin typeface="Book Antiqua" panose="02040602050305030304" pitchFamily="18" charset="0"/>
              </a:rPr>
              <a:t> </a:t>
            </a:r>
            <a:r>
              <a:rPr lang="en-US">
                <a:latin typeface="Book Antiqua" panose="02040602050305030304" pitchFamily="18" charset="0"/>
              </a:rPr>
              <a:t>složenost 𝑂(1).</a:t>
            </a:r>
            <a:endParaRPr lang="sr-Latn-RS">
              <a:latin typeface="Book Antiqua" panose="02040602050305030304" pitchFamily="18" charset="0"/>
            </a:endParaRPr>
          </a:p>
          <a:p>
            <a:endParaRPr lang="en-US">
              <a:latin typeface="Book Antiqua" panose="02040602050305030304" pitchFamily="18" charset="0"/>
            </a:endParaRPr>
          </a:p>
          <a:p>
            <a:r>
              <a:rPr lang="en-US" b="1">
                <a:latin typeface="Book Antiqua" panose="02040602050305030304" pitchFamily="18" charset="0"/>
              </a:rPr>
              <a:t>erase</a:t>
            </a:r>
            <a:r>
              <a:rPr lang="en-US">
                <a:latin typeface="Book Antiqua" panose="02040602050305030304" pitchFamily="18" charset="0"/>
              </a:rPr>
              <a:t> - uklanja dati element iz skupa. Složenost je ista kao u prethodnom</a:t>
            </a:r>
            <a:r>
              <a:rPr lang="sr-Latn-RS">
                <a:latin typeface="Book Antiqua" panose="02040602050305030304" pitchFamily="18" charset="0"/>
              </a:rPr>
              <a:t> </a:t>
            </a:r>
            <a:r>
              <a:rPr lang="en-US">
                <a:latin typeface="Book Antiqua" panose="02040602050305030304" pitchFamily="18" charset="0"/>
              </a:rPr>
              <a:t>slučaju.</a:t>
            </a:r>
          </a:p>
          <a:p>
            <a:endParaRPr lang="en-US">
              <a:latin typeface="Book Antiqua" panose="02040602050305030304" pitchFamily="18" charset="0"/>
            </a:endParaRPr>
          </a:p>
        </p:txBody>
      </p:sp>
    </p:spTree>
    <p:extLst>
      <p:ext uri="{BB962C8B-B14F-4D97-AF65-F5344CB8AC3E}">
        <p14:creationId xmlns:p14="http://schemas.microsoft.com/office/powerpoint/2010/main" val="296363194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677595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4D8E0C-8890-4687-9709-E5F36E44B6F5}"/>
              </a:ext>
            </a:extLst>
          </p:cNvPr>
          <p:cNvSpPr/>
          <p:nvPr/>
        </p:nvSpPr>
        <p:spPr>
          <a:xfrm>
            <a:off x="458502" y="1016039"/>
            <a:ext cx="5883342" cy="369332"/>
          </a:xfrm>
          <a:prstGeom prst="rect">
            <a:avLst/>
          </a:prstGeom>
        </p:spPr>
        <p:txBody>
          <a:bodyPr wrap="none">
            <a:spAutoFit/>
          </a:bodyPr>
          <a:lstStyle/>
          <a:p>
            <a:r>
              <a:rPr lang="en-US">
                <a:solidFill>
                  <a:srgbClr val="008000"/>
                </a:solidFill>
                <a:latin typeface="Consolas" panose="020B0609020204030204" pitchFamily="49" charset="0"/>
              </a:rPr>
              <a:t>šifre proizvoda koji se nalaze u dva magacina</a:t>
            </a:r>
            <a:endParaRPr lang="en-US"/>
          </a:p>
        </p:txBody>
      </p:sp>
      <p:sp>
        <p:nvSpPr>
          <p:cNvPr id="4" name="Rectangle 3">
            <a:extLst>
              <a:ext uri="{FF2B5EF4-FFF2-40B4-BE49-F238E27FC236}">
                <a16:creationId xmlns:a16="http://schemas.microsoft.com/office/drawing/2014/main" id="{30AA638A-8CB0-486E-BF2E-D38A36A03545}"/>
              </a:ext>
            </a:extLst>
          </p:cNvPr>
          <p:cNvSpPr/>
          <p:nvPr/>
        </p:nvSpPr>
        <p:spPr>
          <a:xfrm>
            <a:off x="458502" y="492256"/>
            <a:ext cx="1313758" cy="369332"/>
          </a:xfrm>
          <a:prstGeom prst="rect">
            <a:avLst/>
          </a:prstGeom>
        </p:spPr>
        <p:txBody>
          <a:bodyPr wrap="none">
            <a:spAutoFit/>
          </a:bodyPr>
          <a:lstStyle/>
          <a:p>
            <a:r>
              <a:rPr lang="en-US" i="1">
                <a:latin typeface="Calibri" panose="020F0502020204030204" pitchFamily="34" charset="0"/>
                <a:hlinkClick r:id="rId2"/>
              </a:rPr>
              <a:t>Дупликати</a:t>
            </a:r>
            <a:endParaRPr lang="en-US"/>
          </a:p>
        </p:txBody>
      </p:sp>
    </p:spTree>
    <p:extLst>
      <p:ext uri="{BB962C8B-B14F-4D97-AF65-F5344CB8AC3E}">
        <p14:creationId xmlns:p14="http://schemas.microsoft.com/office/powerpoint/2010/main" val="218763101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85B17B6-CFAE-4887-B015-7A55055AE798}"/>
              </a:ext>
            </a:extLst>
          </p:cNvPr>
          <p:cNvSpPr>
            <a:spLocks noChangeArrowheads="1"/>
          </p:cNvSpPr>
          <p:nvPr/>
        </p:nvSpPr>
        <p:spPr bwMode="auto">
          <a:xfrm>
            <a:off x="2049570" y="928315"/>
            <a:ext cx="9132308" cy="5001369"/>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Дупликати</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73737"/>
                </a:solidFill>
                <a:effectLst/>
                <a:latin typeface="-apple-system"/>
              </a:rPr>
              <a:t>Претпоставимо да су интернет адресе представљене природним бројевима (IP адресе се, на пример, чувају у облику неозначених 32-битних бројева). </a:t>
            </a:r>
            <a:endParaRPr kumimoji="0" lang="sr-Latn-RS" altLang="en-US" sz="11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73737"/>
                </a:solidFill>
                <a:effectLst/>
                <a:latin typeface="-apple-system"/>
              </a:rPr>
              <a:t>Претраживач чува списак свих адреса које је корисник посетио током неког претходног периода. Корисник је многе адресе посећивао и више пута. </a:t>
            </a:r>
            <a:endParaRPr kumimoji="0" lang="sr-Latn-RS" altLang="en-US" sz="11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73737"/>
                </a:solidFill>
                <a:effectLst/>
                <a:latin typeface="-apple-system"/>
              </a:rPr>
              <a:t>Напиши програм који одрећује број различитих адреса које је корисник посетио.</a:t>
            </a: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73737"/>
                </a:solidFill>
                <a:effectLst/>
                <a:latin typeface="-apple-system"/>
              </a:rPr>
              <a:t>Са стандардног улаза се уноси број </a:t>
            </a:r>
            <a:r>
              <a:rPr kumimoji="0" lang="en-US" altLang="en-US" sz="1100" b="0" i="0" u="none" strike="noStrike" cap="none" normalizeH="0" baseline="0">
                <a:ln>
                  <a:noFill/>
                </a:ln>
                <a:solidFill>
                  <a:srgbClr val="373737"/>
                </a:solidFill>
                <a:effectLst/>
                <a:latin typeface="MJXc-TeX-math-I"/>
              </a:rPr>
              <a:t>n</a:t>
            </a:r>
            <a:r>
              <a:rPr kumimoji="0" lang="en-US" altLang="en-US" sz="1100" b="0" i="0" u="none" strike="noStrike" cap="none" normalizeH="0" baseline="0">
                <a:ln>
                  <a:noFill/>
                </a:ln>
                <a:solidFill>
                  <a:srgbClr val="373737"/>
                </a:solidFill>
                <a:effectLst/>
                <a:latin typeface="-apple-system"/>
              </a:rPr>
              <a:t> (</a:t>
            </a:r>
            <a:r>
              <a:rPr kumimoji="0" lang="en-US" altLang="en-US" sz="1100" b="0" i="0" u="none" strike="noStrike" cap="none" normalizeH="0" baseline="0">
                <a:ln>
                  <a:noFill/>
                </a:ln>
                <a:solidFill>
                  <a:srgbClr val="373737"/>
                </a:solidFill>
                <a:effectLst/>
                <a:latin typeface="MJXc-TeX-main-R"/>
              </a:rPr>
              <a:t>1≤</a:t>
            </a:r>
            <a:r>
              <a:rPr kumimoji="0" lang="en-US" altLang="en-US" sz="1100" b="0" i="0" u="none" strike="noStrike" cap="none" normalizeH="0" baseline="0">
                <a:ln>
                  <a:noFill/>
                </a:ln>
                <a:solidFill>
                  <a:srgbClr val="373737"/>
                </a:solidFill>
                <a:effectLst/>
                <a:latin typeface="MJXc-TeX-math-I"/>
              </a:rPr>
              <a:t>n</a:t>
            </a:r>
            <a:r>
              <a:rPr kumimoji="0" lang="en-US" altLang="en-US" sz="1100" b="0" i="0" u="none" strike="noStrike" cap="none" normalizeH="0" baseline="0">
                <a:ln>
                  <a:noFill/>
                </a:ln>
                <a:solidFill>
                  <a:srgbClr val="373737"/>
                </a:solidFill>
                <a:effectLst/>
                <a:latin typeface="-apple-system"/>
              </a:rPr>
              <a:t>≤10</a:t>
            </a:r>
            <a:r>
              <a:rPr kumimoji="0" lang="en-US" altLang="en-US" sz="1100" b="0" i="0" u="none" strike="noStrike" cap="none" normalizeH="0" baseline="30000">
                <a:ln>
                  <a:noFill/>
                </a:ln>
                <a:solidFill>
                  <a:srgbClr val="373737"/>
                </a:solidFill>
                <a:effectLst/>
                <a:latin typeface="-apple-system"/>
              </a:rPr>
              <a:t>5</a:t>
            </a:r>
            <a:r>
              <a:rPr kumimoji="0" lang="en-US" altLang="en-US" sz="1100" b="0" i="0" u="none" strike="noStrike" cap="none" normalizeH="0" baseline="0">
                <a:ln>
                  <a:noFill/>
                </a:ln>
                <a:solidFill>
                  <a:srgbClr val="373737"/>
                </a:solidFill>
                <a:effectLst/>
                <a:latin typeface="-apple-system"/>
              </a:rPr>
              <a:t>), а затим и </a:t>
            </a:r>
            <a:r>
              <a:rPr kumimoji="0" lang="en-US" altLang="en-US" sz="1100" b="0" i="0" u="none" strike="noStrike" cap="none" normalizeH="0" baseline="0">
                <a:ln>
                  <a:noFill/>
                </a:ln>
                <a:solidFill>
                  <a:srgbClr val="373737"/>
                </a:solidFill>
                <a:effectLst/>
                <a:latin typeface="MJXc-TeX-math-I"/>
              </a:rPr>
              <a:t>n</a:t>
            </a:r>
            <a:r>
              <a:rPr kumimoji="0" lang="en-US" altLang="en-US" sz="1100" b="0" i="0" u="none" strike="noStrike" cap="none" normalizeH="0" baseline="0">
                <a:ln>
                  <a:noFill/>
                </a:ln>
                <a:solidFill>
                  <a:srgbClr val="373737"/>
                </a:solidFill>
                <a:effectLst/>
                <a:latin typeface="-apple-system"/>
              </a:rPr>
              <a:t> природних бројева (мањих од </a:t>
            </a:r>
            <a:r>
              <a:rPr kumimoji="0" lang="en-US" altLang="en-US" sz="1100" b="0" i="0" u="none" strike="noStrike" cap="none" normalizeH="0" baseline="0">
                <a:ln>
                  <a:noFill/>
                </a:ln>
                <a:solidFill>
                  <a:srgbClr val="373737"/>
                </a:solidFill>
                <a:effectLst/>
                <a:latin typeface="MJXc-TeX-main-R"/>
              </a:rPr>
              <a:t>2</a:t>
            </a:r>
            <a:r>
              <a:rPr kumimoji="0" lang="en-US" altLang="en-US" sz="1200" b="0" i="0" u="none" strike="noStrike" cap="none" normalizeH="0" baseline="30000">
                <a:ln>
                  <a:noFill/>
                </a:ln>
                <a:solidFill>
                  <a:srgbClr val="373737"/>
                </a:solidFill>
                <a:effectLst/>
                <a:latin typeface="MJXc-TeX-main-R"/>
              </a:rPr>
              <a:t>32</a:t>
            </a:r>
            <a:r>
              <a:rPr kumimoji="0" lang="en-US" altLang="en-US" sz="1100" b="0" i="0" u="none" strike="noStrike" cap="none" normalizeH="0" baseline="0">
                <a:ln>
                  <a:noFill/>
                </a:ln>
                <a:solidFill>
                  <a:srgbClr val="373737"/>
                </a:solidFill>
                <a:effectLst/>
                <a:latin typeface="-apple-system"/>
              </a:rPr>
              <a:t>), сваки у посебном реду.</a:t>
            </a: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73737"/>
                </a:solidFill>
                <a:effectLst/>
                <a:latin typeface="-apple-system"/>
              </a:rPr>
              <a:t>На стандардни излаз исписати број различитих адреса које је корисник посетио.</a:t>
            </a: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Пример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8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123456789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234567890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345678901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234567890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456789012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234567890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456789012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234567890</a:t>
            </a:r>
            <a:endParaRPr kumimoji="0" lang="en-US" altLang="en-US" sz="21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2760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BB9780-AC3F-4CB8-92A7-89FD64D6B16B}"/>
              </a:ext>
            </a:extLst>
          </p:cNvPr>
          <p:cNvSpPr/>
          <p:nvPr/>
        </p:nvSpPr>
        <p:spPr>
          <a:xfrm>
            <a:off x="1609816" y="2190219"/>
            <a:ext cx="8164497" cy="1477328"/>
          </a:xfrm>
          <a:prstGeom prst="rect">
            <a:avLst/>
          </a:prstGeom>
        </p:spPr>
        <p:txBody>
          <a:bodyPr wrap="square">
            <a:spAutoFit/>
          </a:bodyPr>
          <a:lstStyle/>
          <a:p>
            <a:r>
              <a:rPr lang="en-US">
                <a:solidFill>
                  <a:srgbClr val="000000"/>
                </a:solidFill>
                <a:latin typeface="Consolas" panose="020B0609020204030204" pitchFamily="49" charset="0"/>
              </a:rPr>
              <a:t>(Ax, Ay) = (int(input()), int(input()))</a:t>
            </a:r>
          </a:p>
          <a:p>
            <a:r>
              <a:rPr lang="en-US">
                <a:solidFill>
                  <a:srgbClr val="000000"/>
                </a:solidFill>
                <a:latin typeface="Consolas" panose="020B0609020204030204" pitchFamily="49" charset="0"/>
              </a:rPr>
              <a:t>(Bx, By) = (int(input()), int(input()))</a:t>
            </a:r>
          </a:p>
          <a:p>
            <a:r>
              <a:rPr lang="en-US">
                <a:solidFill>
                  <a:srgbClr val="000000"/>
                </a:solidFill>
                <a:latin typeface="Consolas" panose="020B0609020204030204" pitchFamily="49" charset="0"/>
              </a:rPr>
              <a:t>(Cx, Cy) = (int(input()), int(input()))</a:t>
            </a:r>
          </a:p>
          <a:p>
            <a:r>
              <a:rPr lang="en-US">
                <a:solidFill>
                  <a:srgbClr val="000000"/>
                </a:solidFill>
                <a:latin typeface="Consolas" panose="020B0609020204030204" pitchFamily="49" charset="0"/>
              </a:rPr>
              <a:t>(Tx, Ty) = ((Ax + Bx + Cx) / </a:t>
            </a:r>
            <a:r>
              <a:rPr lang="en-US">
                <a:solidFill>
                  <a:srgbClr val="098658"/>
                </a:solidFill>
                <a:latin typeface="Consolas" panose="020B0609020204030204" pitchFamily="49" charset="0"/>
              </a:rPr>
              <a:t>3.0</a:t>
            </a:r>
            <a:r>
              <a:rPr lang="en-US">
                <a:solidFill>
                  <a:srgbClr val="000000"/>
                </a:solidFill>
                <a:latin typeface="Consolas" panose="020B0609020204030204" pitchFamily="49" charset="0"/>
              </a:rPr>
              <a:t>, (Ay + By + Cy) / </a:t>
            </a:r>
            <a:r>
              <a:rPr lang="en-US">
                <a:solidFill>
                  <a:srgbClr val="098658"/>
                </a:solidFill>
                <a:latin typeface="Consolas" panose="020B0609020204030204" pitchFamily="49" charset="0"/>
              </a:rPr>
              <a:t>3.0</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print</a:t>
            </a:r>
            <a:r>
              <a:rPr lang="en-US">
                <a:solidFill>
                  <a:srgbClr val="000000"/>
                </a:solidFill>
                <a:latin typeface="Consolas" panose="020B0609020204030204" pitchFamily="49" charset="0"/>
              </a:rPr>
              <a:t>(Tx, Ty)</a:t>
            </a:r>
          </a:p>
        </p:txBody>
      </p:sp>
      <p:sp>
        <p:nvSpPr>
          <p:cNvPr id="3" name="Rectangle 2">
            <a:extLst>
              <a:ext uri="{FF2B5EF4-FFF2-40B4-BE49-F238E27FC236}">
                <a16:creationId xmlns:a16="http://schemas.microsoft.com/office/drawing/2014/main" id="{DA0FE727-9FDA-4DA2-A18B-E209BCF2BD16}"/>
              </a:ext>
            </a:extLst>
          </p:cNvPr>
          <p:cNvSpPr/>
          <p:nvPr/>
        </p:nvSpPr>
        <p:spPr>
          <a:xfrm>
            <a:off x="1909451" y="918385"/>
            <a:ext cx="914930" cy="369332"/>
          </a:xfrm>
          <a:prstGeom prst="rect">
            <a:avLst/>
          </a:prstGeom>
        </p:spPr>
        <p:txBody>
          <a:bodyPr wrap="none">
            <a:spAutoFit/>
          </a:bodyPr>
          <a:lstStyle/>
          <a:p>
            <a:r>
              <a:rPr lang="pl-PL">
                <a:solidFill>
                  <a:srgbClr val="000000"/>
                </a:solidFill>
                <a:latin typeface="LMRoman10-Regular"/>
              </a:rPr>
              <a:t>Python:</a:t>
            </a:r>
          </a:p>
        </p:txBody>
      </p:sp>
    </p:spTree>
    <p:extLst>
      <p:ext uri="{BB962C8B-B14F-4D97-AF65-F5344CB8AC3E}">
        <p14:creationId xmlns:p14="http://schemas.microsoft.com/office/powerpoint/2010/main" val="26368783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5BB01B-1D1B-4365-9A22-0804D070C592}"/>
              </a:ext>
            </a:extLst>
          </p:cNvPr>
          <p:cNvSpPr/>
          <p:nvPr/>
        </p:nvSpPr>
        <p:spPr>
          <a:xfrm>
            <a:off x="1731147" y="1443841"/>
            <a:ext cx="10129420" cy="3693319"/>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&lt;set&gt;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ios_base::sync_with_stdio(</a:t>
            </a:r>
            <a:r>
              <a:rPr lang="en-US">
                <a:solidFill>
                  <a:srgbClr val="0000FF"/>
                </a:solidFill>
                <a:latin typeface="Consolas" panose="020B0609020204030204" pitchFamily="49" charset="0"/>
              </a:rPr>
              <a:t>false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set&lt;</a:t>
            </a:r>
            <a:r>
              <a:rPr lang="en-US">
                <a:solidFill>
                  <a:srgbClr val="0000FF"/>
                </a:solidFill>
                <a:latin typeface="Consolas" panose="020B0609020204030204" pitchFamily="49" charset="0"/>
              </a:rPr>
              <a:t>unsigned</a:t>
            </a:r>
            <a:r>
              <a:rPr lang="en-US">
                <a:solidFill>
                  <a:srgbClr val="000000"/>
                </a:solidFill>
                <a:latin typeface="Consolas" panose="020B0609020204030204" pitchFamily="49" charset="0"/>
              </a:rPr>
              <a:t>&gt; s;</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unsigned</a:t>
            </a:r>
            <a:r>
              <a:rPr lang="en-US">
                <a:solidFill>
                  <a:srgbClr val="000000"/>
                </a:solidFill>
                <a:latin typeface="Consolas" panose="020B0609020204030204" pitchFamily="49" charset="0"/>
              </a:rPr>
              <a:t> x; cin &gt;&gt; x;</a:t>
            </a:r>
          </a:p>
          <a:p>
            <a:r>
              <a:rPr lang="en-US">
                <a:solidFill>
                  <a:srgbClr val="000000"/>
                </a:solidFill>
                <a:latin typeface="Consolas" panose="020B0609020204030204" pitchFamily="49" charset="0"/>
              </a:rPr>
              <a:t>        s.insert(x); }</a:t>
            </a:r>
          </a:p>
          <a:p>
            <a:r>
              <a:rPr lang="en-US">
                <a:solidFill>
                  <a:srgbClr val="000000"/>
                </a:solidFill>
                <a:latin typeface="Consolas" panose="020B0609020204030204" pitchFamily="49" charset="0"/>
              </a:rPr>
              <a:t>    cout &lt;&lt; s.size() &lt;&lt; endl;</a:t>
            </a:r>
            <a:r>
              <a:rPr lang="en-US">
                <a:solidFill>
                  <a:srgbClr val="008000"/>
                </a:solidFill>
                <a:latin typeface="Consolas" panose="020B0609020204030204" pitchFamily="49" charset="0"/>
              </a:rPr>
              <a:t>     // broj jedinstvenih elemenata skupa</a:t>
            </a:r>
            <a:r>
              <a:rPr lang="sr-Latn-RS">
                <a:solidFill>
                  <a:srgbClr val="008000"/>
                </a:solidFill>
                <a:latin typeface="Consolas" panose="020B0609020204030204" pitchFamily="49" charset="0"/>
              </a:rPr>
              <a:t> s</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1228048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04C86E5-09E4-4AAF-976D-5670BE2AAE8C}"/>
              </a:ext>
            </a:extLst>
          </p:cNvPr>
          <p:cNvSpPr>
            <a:spLocks noChangeArrowheads="1"/>
          </p:cNvSpPr>
          <p:nvPr/>
        </p:nvSpPr>
        <p:spPr bwMode="auto">
          <a:xfrm>
            <a:off x="470517" y="332008"/>
            <a:ext cx="11376641" cy="619400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Неупарени елемент</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Домаћица матица је на журку позвала своје пријатеље, брачне парове пчеле и трутове. </a:t>
            </a:r>
            <a:endParaRPr kumimoji="0" lang="sr-Latn-RS" altLang="en-US" sz="14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Пошто је гостију пуно, свако је добио број столице. Брачни парови су добили исте бројеве. Који број је добила матица?</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Са стандардног улаза уноси се број </a:t>
            </a:r>
            <a:r>
              <a:rPr kumimoji="0" lang="en-US" altLang="en-US" sz="1400" b="0" i="0" u="none" strike="noStrike" cap="none" normalizeH="0" baseline="0">
                <a:ln>
                  <a:noFill/>
                </a:ln>
                <a:solidFill>
                  <a:srgbClr val="373737"/>
                </a:solidFill>
                <a:effectLst/>
                <a:latin typeface="MJXc-TeX-math-I"/>
              </a:rPr>
              <a:t>n</a:t>
            </a:r>
            <a:r>
              <a:rPr kumimoji="0" lang="en-US" altLang="en-US" sz="1400" b="0" i="0" u="none" strike="noStrike" cap="none" normalizeH="0" baseline="0">
                <a:ln>
                  <a:noFill/>
                </a:ln>
                <a:solidFill>
                  <a:srgbClr val="373737"/>
                </a:solidFill>
                <a:effectLst/>
                <a:latin typeface="-apple-system"/>
              </a:rPr>
              <a:t>, а затим и </a:t>
            </a:r>
            <a:r>
              <a:rPr kumimoji="0" lang="en-US" altLang="en-US" sz="1400" b="0" i="0" u="none" strike="noStrike" cap="none" normalizeH="0" baseline="0">
                <a:ln>
                  <a:noFill/>
                </a:ln>
                <a:solidFill>
                  <a:srgbClr val="373737"/>
                </a:solidFill>
                <a:effectLst/>
                <a:latin typeface="MJXc-TeX-math-I"/>
              </a:rPr>
              <a:t>n</a:t>
            </a:r>
            <a:r>
              <a:rPr kumimoji="0" lang="en-US" altLang="en-US" sz="1400" b="0" i="0" u="none" strike="noStrike" cap="none" normalizeH="0" baseline="0">
                <a:ln>
                  <a:noFill/>
                </a:ln>
                <a:solidFill>
                  <a:srgbClr val="373737"/>
                </a:solidFill>
                <a:effectLst/>
                <a:latin typeface="-apple-system"/>
              </a:rPr>
              <a:t> природних бројева, сваки у посебном реду, од којих се сви осим једног јављају тачно два пута.</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На стандардни излаз исписати један број - онај који се на улазу јавио тачно једном.</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Пример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9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3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2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1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4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2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5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5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3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1</a:t>
            </a:r>
            <a:endParaRPr kumimoji="0" lang="en-US" altLang="en-US" sz="28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4</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9783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D922DD-3EE2-47A2-A481-370021D3557F}"/>
              </a:ext>
            </a:extLst>
          </p:cNvPr>
          <p:cNvSpPr/>
          <p:nvPr/>
        </p:nvSpPr>
        <p:spPr>
          <a:xfrm>
            <a:off x="719091" y="751344"/>
            <a:ext cx="10608816" cy="4524315"/>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&lt;set&gt;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 samo 1 el jednom, ostali 2x</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set&lt;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elementi;</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cin &gt;&gt; x;</a:t>
            </a:r>
            <a:r>
              <a:rPr lang="en-US">
                <a:solidFill>
                  <a:srgbClr val="008000"/>
                </a:solidFill>
                <a:latin typeface="Consolas" panose="020B0609020204030204" pitchFamily="49" charset="0"/>
              </a:rPr>
              <a:t> // unesi element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it = elementi.find(x);</a:t>
            </a:r>
            <a:r>
              <a:rPr lang="en-US">
                <a:solidFill>
                  <a:srgbClr val="008000"/>
                </a:solidFill>
                <a:latin typeface="Consolas" panose="020B0609020204030204" pitchFamily="49" charset="0"/>
              </a:rPr>
              <a:t> // probaj da ga nađeš...</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(it == elementi.end())</a:t>
            </a:r>
            <a:r>
              <a:rPr lang="en-US">
                <a:solidFill>
                  <a:srgbClr val="008000"/>
                </a:solidFill>
                <a:latin typeface="Consolas" panose="020B0609020204030204" pitchFamily="49" charset="0"/>
              </a:rPr>
              <a:t> // ako ne postoji...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elementi.insert(x);</a:t>
            </a:r>
            <a:r>
              <a:rPr lang="en-US">
                <a:solidFill>
                  <a:srgbClr val="008000"/>
                </a:solidFill>
                <a:latin typeface="Consolas" panose="020B0609020204030204" pitchFamily="49" charset="0"/>
              </a:rPr>
              <a:t> // ubaci ga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8000"/>
                </a:solidFill>
                <a:latin typeface="Consolas" panose="020B0609020204030204" pitchFamily="49" charset="0"/>
              </a:rPr>
              <a:t> // inače...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elementi.erase(x); }</a:t>
            </a:r>
            <a:r>
              <a:rPr lang="en-US">
                <a:solidFill>
                  <a:srgbClr val="008000"/>
                </a:solidFill>
                <a:latin typeface="Consolas" panose="020B0609020204030204" pitchFamily="49" charset="0"/>
              </a:rPr>
              <a:t> // izbaci ga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*elementi.begin() &lt;&lt; endl;</a:t>
            </a:r>
            <a:r>
              <a:rPr lang="en-US">
                <a:solidFill>
                  <a:srgbClr val="008000"/>
                </a:solidFill>
                <a:latin typeface="Consolas" panose="020B0609020204030204" pitchFamily="49" charset="0"/>
              </a:rPr>
              <a:t> // ostao je samo unikat!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41214790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51D5F1-FB2E-4A6F-94EC-434F25B8C1FC}"/>
              </a:ext>
            </a:extLst>
          </p:cNvPr>
          <p:cNvSpPr/>
          <p:nvPr/>
        </p:nvSpPr>
        <p:spPr>
          <a:xfrm>
            <a:off x="0" y="0"/>
            <a:ext cx="12192000" cy="6247864"/>
          </a:xfrm>
          <a:prstGeom prst="rect">
            <a:avLst/>
          </a:prstGeom>
        </p:spPr>
        <p:txBody>
          <a:bodyPr wrap="square">
            <a:spAutoFit/>
          </a:bodyPr>
          <a:lstStyle/>
          <a:p>
            <a:r>
              <a:rPr lang="en-US" sz="2000" b="1">
                <a:solidFill>
                  <a:srgbClr val="000000"/>
                </a:solidFill>
                <a:latin typeface="LMRoman10-Bold-Identity-H"/>
              </a:rPr>
              <a:t>Problem: </a:t>
            </a:r>
            <a:r>
              <a:rPr lang="sr-Latn-RS" sz="2000">
                <a:solidFill>
                  <a:srgbClr val="000000"/>
                </a:solidFill>
                <a:latin typeface="LMRoman10-Regular-Identity-H"/>
              </a:rPr>
              <a:t>D</a:t>
            </a:r>
            <a:r>
              <a:rPr lang="en-US" sz="2000">
                <a:solidFill>
                  <a:srgbClr val="000000"/>
                </a:solidFill>
                <a:latin typeface="LMRoman10-Regular-Identity-H"/>
              </a:rPr>
              <a:t>a li među n brojeva ima</a:t>
            </a:r>
            <a:r>
              <a:rPr lang="sr-Latn-RS" sz="2000">
                <a:solidFill>
                  <a:srgbClr val="000000"/>
                </a:solidFill>
                <a:latin typeface="LMRoman10-Regular-Identity-H"/>
              </a:rPr>
              <a:t> </a:t>
            </a:r>
            <a:r>
              <a:rPr lang="en-US" sz="2000">
                <a:solidFill>
                  <a:srgbClr val="000000"/>
                </a:solidFill>
                <a:latin typeface="LMRoman10-Regular-Identity-H"/>
              </a:rPr>
              <a:t>duplikata</a:t>
            </a:r>
            <a:r>
              <a:rPr lang="sr-Latn-RS" sz="2000">
                <a:solidFill>
                  <a:srgbClr val="000000"/>
                </a:solidFill>
                <a:latin typeface="LMRoman10-Regular-Identity-H"/>
              </a:rPr>
              <a:t>?</a:t>
            </a:r>
          </a:p>
          <a:p>
            <a:endParaRPr lang="en-US" sz="2000">
              <a:solidFill>
                <a:srgbClr val="000000"/>
              </a:solidFill>
              <a:latin typeface="LMRoman10-Regular-Identity-H"/>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&lt;set&gt;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 Napiši program koji određuje da li među učitanih n brojeva ima duplikata.</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/*Složenost najgoreg slučaja ovog pristupa (a to je slučaj kada nema duplikata) je 𝑂(𝑛 log 𝑛), </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jer se 𝑛 puta izvršava pretraga i umetanje u skup, a ta operacija ima složenost 𝑂(log 𝑘), </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gde je 𝑘 trenutni broj elemenata u skupu. Ovim dobijamo sumu logaritama od 1 do 𝑛, </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a za nju smo već dokazali da je </a:t>
            </a:r>
            <a:r>
              <a:rPr lang="el-GR">
                <a:solidFill>
                  <a:srgbClr val="008000"/>
                </a:solidFill>
                <a:latin typeface="Consolas" panose="020B0609020204030204" pitchFamily="49" charset="0"/>
              </a:rPr>
              <a:t>Θ(𝑛 </a:t>
            </a:r>
            <a:r>
              <a:rPr lang="en-US">
                <a:solidFill>
                  <a:srgbClr val="008000"/>
                </a:solidFill>
                <a:latin typeface="Consolas" panose="020B0609020204030204" pitchFamily="49" charset="0"/>
              </a:rPr>
              <a:t>log 𝑛).*/</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bool</a:t>
            </a:r>
            <a:r>
              <a:rPr lang="en-US">
                <a:solidFill>
                  <a:srgbClr val="000000"/>
                </a:solidFill>
                <a:latin typeface="Consolas" panose="020B0609020204030204" pitchFamily="49" charset="0"/>
              </a:rPr>
              <a:t> duplikati = </a:t>
            </a:r>
            <a:r>
              <a:rPr lang="en-US">
                <a:solidFill>
                  <a:srgbClr val="0000FF"/>
                </a:solidFill>
                <a:latin typeface="Consolas" panose="020B0609020204030204" pitchFamily="49" charset="0"/>
              </a:rPr>
              <a:t>false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set&lt;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vidjeni;</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cin &gt;&gt; x;</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(vidjeni.find(x) != vidjeni.end()) {</a:t>
            </a:r>
          </a:p>
          <a:p>
            <a:r>
              <a:rPr lang="en-US">
                <a:solidFill>
                  <a:srgbClr val="000000"/>
                </a:solidFill>
                <a:latin typeface="Consolas" panose="020B0609020204030204" pitchFamily="49" charset="0"/>
              </a:rPr>
              <a:t>            duplikati = </a:t>
            </a:r>
            <a:r>
              <a:rPr lang="en-US">
                <a:solidFill>
                  <a:srgbClr val="0000FF"/>
                </a:solidFill>
                <a:latin typeface="Consolas" panose="020B0609020204030204" pitchFamily="49" charset="0"/>
              </a:rPr>
              <a:t>true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break</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vidjeni.insert(x); }</a:t>
            </a:r>
          </a:p>
          <a:p>
            <a:r>
              <a:rPr lang="en-US">
                <a:solidFill>
                  <a:srgbClr val="000000"/>
                </a:solidFill>
                <a:latin typeface="Consolas" panose="020B0609020204030204" pitchFamily="49" charset="0"/>
              </a:rPr>
              <a:t>    cout &lt;&lt; (duplikati ? </a:t>
            </a:r>
            <a:r>
              <a:rPr lang="en-US">
                <a:solidFill>
                  <a:srgbClr val="A31515"/>
                </a:solidFill>
                <a:latin typeface="Consolas" panose="020B0609020204030204" pitchFamily="49" charset="0"/>
              </a:rPr>
              <a:t>"da"</a:t>
            </a:r>
            <a:r>
              <a:rPr lang="en-US">
                <a:solidFill>
                  <a:srgbClr val="000000"/>
                </a:solidFill>
                <a:latin typeface="Consolas" panose="020B0609020204030204" pitchFamily="49" charset="0"/>
              </a:rPr>
              <a:t> : </a:t>
            </a:r>
            <a:r>
              <a:rPr lang="en-US">
                <a:solidFill>
                  <a:srgbClr val="A31515"/>
                </a:solidFill>
                <a:latin typeface="Consolas" panose="020B0609020204030204" pitchFamily="49" charset="0"/>
              </a:rPr>
              <a:t>"ne"</a:t>
            </a:r>
            <a:r>
              <a:rPr lang="en-US">
                <a:solidFill>
                  <a:srgbClr val="000000"/>
                </a:solidFill>
                <a:latin typeface="Consolas" panose="020B0609020204030204" pitchFamily="49" charset="0"/>
              </a:rPr>
              <a:t>)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396434289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5D1AFB-84CD-4973-BA31-E0254F2E1911}"/>
              </a:ext>
            </a:extLst>
          </p:cNvPr>
          <p:cNvSpPr/>
          <p:nvPr/>
        </p:nvSpPr>
        <p:spPr>
          <a:xfrm>
            <a:off x="0" y="1859340"/>
            <a:ext cx="12192000" cy="1477328"/>
          </a:xfrm>
          <a:prstGeom prst="rect">
            <a:avLst/>
          </a:prstGeom>
        </p:spPr>
        <p:txBody>
          <a:bodyPr wrap="square">
            <a:spAutoFit/>
          </a:bodyPr>
          <a:lstStyle/>
          <a:p>
            <a:r>
              <a:rPr lang="sr-Latn-RS">
                <a:latin typeface="Book Antiqua" panose="02040602050305030304" pitchFamily="18" charset="0"/>
              </a:rPr>
              <a:t>Z</a:t>
            </a:r>
            <a:r>
              <a:rPr lang="en-US">
                <a:latin typeface="Book Antiqua" panose="02040602050305030304" pitchFamily="18" charset="0"/>
              </a:rPr>
              <a:t>adatak je moguće rešiti i na druge načine. </a:t>
            </a:r>
            <a:r>
              <a:rPr lang="sr-Latn-RS">
                <a:latin typeface="Book Antiqua" panose="02040602050305030304" pitchFamily="18" charset="0"/>
              </a:rPr>
              <a:t>U</a:t>
            </a:r>
            <a:r>
              <a:rPr lang="en-US">
                <a:latin typeface="Book Antiqua" panose="02040602050305030304" pitchFamily="18" charset="0"/>
              </a:rPr>
              <a:t>čitamo</a:t>
            </a:r>
            <a:r>
              <a:rPr lang="sr-Latn-RS">
                <a:latin typeface="Book Antiqua" panose="02040602050305030304" pitchFamily="18" charset="0"/>
              </a:rPr>
              <a:t> </a:t>
            </a:r>
            <a:r>
              <a:rPr lang="en-US">
                <a:latin typeface="Book Antiqua" panose="02040602050305030304" pitchFamily="18" charset="0"/>
              </a:rPr>
              <a:t>sve elemente u niz, sortiramo ga i onda proveravamo uzastopne elemente.</a:t>
            </a:r>
          </a:p>
          <a:p>
            <a:r>
              <a:rPr lang="en-US">
                <a:latin typeface="Book Antiqua" panose="02040602050305030304" pitchFamily="18" charset="0"/>
              </a:rPr>
              <a:t>Asimptotska složenost dolazi od sortiranja i takođe je 𝑂(𝑛 log 𝑛), ali ta varijanta</a:t>
            </a:r>
            <a:r>
              <a:rPr lang="sr-Latn-RS">
                <a:latin typeface="Book Antiqua" panose="02040602050305030304" pitchFamily="18" charset="0"/>
              </a:rPr>
              <a:t> </a:t>
            </a:r>
            <a:r>
              <a:rPr lang="en-US">
                <a:latin typeface="Book Antiqua" panose="02040602050305030304" pitchFamily="18" charset="0"/>
              </a:rPr>
              <a:t>može biti memorijski i vremenski malo efikasnija (naravno, samo za konstantni</a:t>
            </a:r>
            <a:r>
              <a:rPr lang="sr-Latn-RS">
                <a:latin typeface="Book Antiqua" panose="02040602050305030304" pitchFamily="18" charset="0"/>
              </a:rPr>
              <a:t> </a:t>
            </a:r>
            <a:r>
              <a:rPr lang="pl-PL">
                <a:latin typeface="Book Antiqua" panose="02040602050305030304" pitchFamily="18" charset="0"/>
              </a:rPr>
              <a:t>faktor), jer treba imati na umu da naprednije strukture podataka kakav je set </a:t>
            </a:r>
            <a:r>
              <a:rPr lang="en-US">
                <a:latin typeface="Book Antiqua" panose="02040602050305030304" pitchFamily="18" charset="0"/>
              </a:rPr>
              <a:t>često nose određenu cenu u ondnosu na klasične nizove.</a:t>
            </a:r>
          </a:p>
        </p:txBody>
      </p:sp>
    </p:spTree>
    <p:extLst>
      <p:ext uri="{BB962C8B-B14F-4D97-AF65-F5344CB8AC3E}">
        <p14:creationId xmlns:p14="http://schemas.microsoft.com/office/powerpoint/2010/main" val="401526355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3170C-55E5-44C7-B215-BF427A3F2B9D}"/>
              </a:ext>
            </a:extLst>
          </p:cNvPr>
          <p:cNvSpPr/>
          <p:nvPr/>
        </p:nvSpPr>
        <p:spPr>
          <a:xfrm>
            <a:off x="0" y="0"/>
            <a:ext cx="8194089" cy="6740307"/>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&lt;set&gt;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&lt;algorithm&gt;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//Učitavaju se šifre proizvoda koji se nalaze u dva magacina. </a:t>
            </a:r>
            <a:r>
              <a:rPr lang="sr-Latn-RS">
                <a:solidFill>
                  <a:srgbClr val="008000"/>
                </a:solidFill>
                <a:latin typeface="Consolas" panose="020B0609020204030204" pitchFamily="49" charset="0"/>
              </a:rPr>
              <a:t>//O</a:t>
            </a:r>
            <a:r>
              <a:rPr lang="en-US">
                <a:solidFill>
                  <a:srgbClr val="008000"/>
                </a:solidFill>
                <a:latin typeface="Consolas" panose="020B0609020204030204" pitchFamily="49" charset="0"/>
              </a:rPr>
              <a:t>dre</a:t>
            </a:r>
            <a:r>
              <a:rPr lang="sr-Latn-RS">
                <a:solidFill>
                  <a:srgbClr val="008000"/>
                </a:solidFill>
                <a:latin typeface="Consolas" panose="020B0609020204030204" pitchFamily="49" charset="0"/>
              </a:rPr>
              <a:t>di</a:t>
            </a:r>
            <a:r>
              <a:rPr lang="en-US">
                <a:solidFill>
                  <a:srgbClr val="008000"/>
                </a:solidFill>
                <a:latin typeface="Consolas" panose="020B0609020204030204" pitchFamily="49" charset="0"/>
              </a:rPr>
              <a:t> one koji se nalaze u oba.</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n1; cin &gt;&gt; n1;</a:t>
            </a:r>
          </a:p>
          <a:p>
            <a:r>
              <a:rPr lang="en-US">
                <a:solidFill>
                  <a:srgbClr val="000000"/>
                </a:solidFill>
                <a:latin typeface="Consolas" panose="020B0609020204030204" pitchFamily="49" charset="0"/>
              </a:rPr>
              <a:t>    set&lt;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proizvodi1;</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n1;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cin &gt;&gt; x;</a:t>
            </a:r>
          </a:p>
          <a:p>
            <a:r>
              <a:rPr lang="en-US">
                <a:solidFill>
                  <a:srgbClr val="000000"/>
                </a:solidFill>
                <a:latin typeface="Consolas" panose="020B0609020204030204" pitchFamily="49" charset="0"/>
              </a:rPr>
              <a:t>        proizvodi1.insert(x); }</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n2; cin &gt;&gt; n2;</a:t>
            </a:r>
          </a:p>
          <a:p>
            <a:r>
              <a:rPr lang="en-US">
                <a:solidFill>
                  <a:srgbClr val="000000"/>
                </a:solidFill>
                <a:latin typeface="Consolas" panose="020B0609020204030204" pitchFamily="49" charset="0"/>
              </a:rPr>
              <a:t>    set&lt;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proizvodi2;</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n2;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cin &gt;&gt; x;</a:t>
            </a:r>
          </a:p>
          <a:p>
            <a:r>
              <a:rPr lang="en-US">
                <a:solidFill>
                  <a:srgbClr val="000000"/>
                </a:solidFill>
                <a:latin typeface="Consolas" panose="020B0609020204030204" pitchFamily="49" charset="0"/>
              </a:rPr>
              <a:t>        proizvodi2.insert(x); }</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 proizvodi1)</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(proizvodi2.find(x) != proizvodi2.end())</a:t>
            </a:r>
          </a:p>
          <a:p>
            <a:r>
              <a:rPr lang="en-US">
                <a:solidFill>
                  <a:srgbClr val="000000"/>
                </a:solidFill>
                <a:latin typeface="Consolas" panose="020B0609020204030204" pitchFamily="49" charset="0"/>
              </a:rPr>
              <a:t>            cout &lt;&lt; x &lt;&lt; endl;</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383961972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8A96DB-C103-4FC7-B326-90E0D0602821}"/>
              </a:ext>
            </a:extLst>
          </p:cNvPr>
          <p:cNvSpPr/>
          <p:nvPr/>
        </p:nvSpPr>
        <p:spPr>
          <a:xfrm>
            <a:off x="2621872" y="1823842"/>
            <a:ext cx="6096000" cy="2862322"/>
          </a:xfrm>
          <a:prstGeom prst="rect">
            <a:avLst/>
          </a:prstGeom>
        </p:spPr>
        <p:txBody>
          <a:bodyPr>
            <a:spAutoFit/>
          </a:bodyPr>
          <a:lstStyle/>
          <a:p>
            <a:pPr lvl="0"/>
            <a:r>
              <a:rPr lang="en-US">
                <a:solidFill>
                  <a:srgbClr val="008000"/>
                </a:solidFill>
                <a:latin typeface="Consolas" panose="020B0609020204030204" pitchFamily="49" charset="0"/>
              </a:rPr>
              <a:t>/*C++ daje i funkcije koje izračunavaju presek, uniju i razliku dva skupa (set_intersection, set_union, set_difference).</a:t>
            </a:r>
            <a:endParaRPr lang="en-US">
              <a:solidFill>
                <a:srgbClr val="000000"/>
              </a:solidFill>
              <a:latin typeface="Consolas" panose="020B0609020204030204" pitchFamily="49" charset="0"/>
            </a:endParaRPr>
          </a:p>
          <a:p>
            <a:pPr lvl="0"/>
            <a:br>
              <a:rPr lang="en-US">
                <a:solidFill>
                  <a:srgbClr val="000000"/>
                </a:solidFill>
                <a:latin typeface="Consolas" panose="020B0609020204030204" pitchFamily="49" charset="0"/>
              </a:rPr>
            </a:br>
            <a:r>
              <a:rPr lang="en-US">
                <a:solidFill>
                  <a:srgbClr val="008000"/>
                </a:solidFill>
                <a:latin typeface="Consolas" panose="020B0609020204030204" pitchFamily="49" charset="0"/>
              </a:rPr>
              <a:t>set&lt;int&gt; presek;</a:t>
            </a:r>
            <a:endParaRPr lang="en-US">
              <a:solidFill>
                <a:srgbClr val="000000"/>
              </a:solidFill>
              <a:latin typeface="Consolas" panose="020B0609020204030204" pitchFamily="49" charset="0"/>
            </a:endParaRPr>
          </a:p>
          <a:p>
            <a:pPr lvl="0"/>
            <a:r>
              <a:rPr lang="en-US">
                <a:solidFill>
                  <a:srgbClr val="008000"/>
                </a:solidFill>
                <a:latin typeface="Consolas" panose="020B0609020204030204" pitchFamily="49" charset="0"/>
              </a:rPr>
              <a:t>set_intersection(begin(proizvodi1), end(proizvodi1)</a:t>
            </a:r>
            <a:endParaRPr lang="en-US">
              <a:solidFill>
                <a:srgbClr val="000000"/>
              </a:solidFill>
              <a:latin typeface="Consolas" panose="020B0609020204030204" pitchFamily="49" charset="0"/>
            </a:endParaRPr>
          </a:p>
          <a:p>
            <a:pPr lvl="0"/>
            <a:r>
              <a:rPr lang="en-US">
                <a:solidFill>
                  <a:srgbClr val="008000"/>
                </a:solidFill>
                <a:latin typeface="Consolas" panose="020B0609020204030204" pitchFamily="49" charset="0"/>
              </a:rPr>
              <a:t>begin(proizvodi2), end(proizvodi2),</a:t>
            </a:r>
            <a:endParaRPr lang="en-US">
              <a:solidFill>
                <a:srgbClr val="000000"/>
              </a:solidFill>
              <a:latin typeface="Consolas" panose="020B0609020204030204" pitchFamily="49" charset="0"/>
            </a:endParaRPr>
          </a:p>
          <a:p>
            <a:pPr lvl="0"/>
            <a:r>
              <a:rPr lang="en-US">
                <a:solidFill>
                  <a:srgbClr val="008000"/>
                </a:solidFill>
                <a:latin typeface="Consolas" panose="020B0609020204030204" pitchFamily="49" charset="0"/>
              </a:rPr>
              <a:t>inserter(presek, begin(presek)));</a:t>
            </a:r>
            <a:endParaRPr lang="en-US">
              <a:solidFill>
                <a:srgbClr val="000000"/>
              </a:solidFill>
              <a:latin typeface="Consolas" panose="020B0609020204030204" pitchFamily="49" charset="0"/>
            </a:endParaRPr>
          </a:p>
          <a:p>
            <a:pPr lvl="0"/>
            <a:r>
              <a:rPr lang="en-US">
                <a:solidFill>
                  <a:srgbClr val="008000"/>
                </a:solidFill>
                <a:latin typeface="Consolas" panose="020B0609020204030204" pitchFamily="49" charset="0"/>
              </a:rPr>
              <a:t>for (int x : presek) cout &lt;&lt; x &lt;&lt; endl;*/</a:t>
            </a:r>
            <a:endParaRPr lang="en-US"/>
          </a:p>
        </p:txBody>
      </p:sp>
    </p:spTree>
    <p:extLst>
      <p:ext uri="{BB962C8B-B14F-4D97-AF65-F5344CB8AC3E}">
        <p14:creationId xmlns:p14="http://schemas.microsoft.com/office/powerpoint/2010/main" val="87769631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CDA4FE9-2EE1-41A1-8996-2DE46DDFFE3F}"/>
              </a:ext>
            </a:extLst>
          </p:cNvPr>
          <p:cNvSpPr>
            <a:spLocks noChangeArrowheads="1"/>
          </p:cNvSpPr>
          <p:nvPr/>
        </p:nvSpPr>
        <p:spPr bwMode="auto">
          <a:xfrm>
            <a:off x="0" y="0"/>
            <a:ext cx="12192000" cy="6886501"/>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Мађионичар довољне снаге</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На сајму магије мађионичари стално улазе у главну салу и излазе из ње. Позната је снага магије сваког мађионичара. </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Организатори сајма желе да с времена на време ангажују неког од мађионичара да изведе трик. </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Потребно је да тај мађионичар има снагу која је већа или једнака од задате границе, </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али је са друге стране пожељно да пронађу што слабијег таквог мађионичара, да се посетиоци не би превише шокирали снагом приказане магије. </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Напиши програм који им у томе помаже.</a:t>
            </a:r>
            <a:endParaRPr kumimoji="0" lang="en-US" altLang="en-US" sz="28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Свака линија стандардног улаза почиње карактером </a:t>
            </a:r>
            <a:r>
              <a:rPr kumimoji="0" lang="en-US" altLang="en-US" sz="1000" b="0" i="0" u="none" strike="noStrike" cap="none" normalizeH="0" baseline="0">
                <a:ln>
                  <a:noFill/>
                </a:ln>
                <a:solidFill>
                  <a:srgbClr val="E83E8C"/>
                </a:solidFill>
                <a:effectLst/>
                <a:latin typeface="SFMono-Regular"/>
              </a:rPr>
              <a:t>i</a:t>
            </a:r>
            <a:r>
              <a:rPr kumimoji="0" lang="en-US" altLang="en-US" sz="1200" b="0" i="0" u="none" strike="noStrike" cap="none" normalizeH="0" baseline="0">
                <a:ln>
                  <a:noFill/>
                </a:ln>
                <a:solidFill>
                  <a:srgbClr val="373737"/>
                </a:solidFill>
                <a:effectLst/>
                <a:latin typeface="-apple-system"/>
              </a:rPr>
              <a:t>, </a:t>
            </a:r>
            <a:r>
              <a:rPr kumimoji="0" lang="en-US" altLang="en-US" sz="1000" b="0" i="0" u="none" strike="noStrike" cap="none" normalizeH="0" baseline="0">
                <a:ln>
                  <a:noFill/>
                </a:ln>
                <a:solidFill>
                  <a:srgbClr val="E83E8C"/>
                </a:solidFill>
                <a:effectLst/>
                <a:latin typeface="SFMono-Regular"/>
              </a:rPr>
              <a:t>e</a:t>
            </a:r>
            <a:r>
              <a:rPr kumimoji="0" lang="en-US" altLang="en-US" sz="1200" b="0" i="0" u="none" strike="noStrike" cap="none" normalizeH="0" baseline="0">
                <a:ln>
                  <a:noFill/>
                </a:ln>
                <a:solidFill>
                  <a:srgbClr val="373737"/>
                </a:solidFill>
                <a:effectLst/>
                <a:latin typeface="-apple-system"/>
              </a:rPr>
              <a:t> или </a:t>
            </a:r>
            <a:r>
              <a:rPr kumimoji="0" lang="en-US" altLang="en-US" sz="1000" b="0" i="0" u="none" strike="noStrike" cap="none" normalizeH="0" baseline="0">
                <a:ln>
                  <a:noFill/>
                </a:ln>
                <a:solidFill>
                  <a:srgbClr val="E83E8C"/>
                </a:solidFill>
                <a:effectLst/>
                <a:latin typeface="SFMono-Regular"/>
              </a:rPr>
              <a:t>f</a:t>
            </a:r>
            <a:r>
              <a:rPr kumimoji="0" lang="en-US" altLang="en-US" sz="1200" b="0" i="0" u="none" strike="noStrike" cap="none" normalizeH="0" baseline="0">
                <a:ln>
                  <a:noFill/>
                </a:ln>
                <a:solidFill>
                  <a:srgbClr val="373737"/>
                </a:solidFill>
                <a:effectLst/>
                <a:latin typeface="-apple-system"/>
              </a:rPr>
              <a:t>.</a:t>
            </a:r>
            <a:endParaRPr kumimoji="0" lang="en-US" altLang="en-US" sz="1400" b="0" i="0" u="none" strike="noStrike" cap="none" normalizeH="0" baseline="0">
              <a:ln>
                <a:noFill/>
              </a:ln>
              <a:solidFill>
                <a:srgbClr val="2125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73737"/>
                </a:solidFill>
                <a:effectLst/>
                <a:latin typeface="-apple-system"/>
              </a:rPr>
              <a:t>Линије које почињу са </a:t>
            </a:r>
            <a:r>
              <a:rPr kumimoji="0" lang="en-US" altLang="en-US" sz="1000" b="0" i="0" u="none" strike="noStrike" cap="none" normalizeH="0" baseline="0">
                <a:ln>
                  <a:noFill/>
                </a:ln>
                <a:solidFill>
                  <a:srgbClr val="E83E8C"/>
                </a:solidFill>
                <a:effectLst/>
                <a:latin typeface="SFMono-Regular"/>
              </a:rPr>
              <a:t>i</a:t>
            </a:r>
            <a:r>
              <a:rPr kumimoji="0" lang="en-US" altLang="en-US" sz="1200" b="0" i="0" u="none" strike="noStrike" cap="none" normalizeH="0" baseline="0">
                <a:ln>
                  <a:noFill/>
                </a:ln>
                <a:solidFill>
                  <a:srgbClr val="373737"/>
                </a:solidFill>
                <a:effectLst/>
                <a:latin typeface="-apple-system"/>
              </a:rPr>
              <a:t> означавају да је нови мађионичар ушао у главну салу и након слова </a:t>
            </a:r>
            <a:r>
              <a:rPr kumimoji="0" lang="en-US" altLang="en-US" sz="1000" b="0" i="0" u="none" strike="noStrike" cap="none" normalizeH="0" baseline="0">
                <a:ln>
                  <a:noFill/>
                </a:ln>
                <a:solidFill>
                  <a:srgbClr val="E83E8C"/>
                </a:solidFill>
                <a:effectLst/>
                <a:latin typeface="SFMono-Regular"/>
              </a:rPr>
              <a:t>i</a:t>
            </a:r>
            <a:r>
              <a:rPr kumimoji="0" lang="en-US" altLang="en-US" sz="1200" b="0" i="0" u="none" strike="noStrike" cap="none" normalizeH="0" baseline="0">
                <a:ln>
                  <a:noFill/>
                </a:ln>
                <a:solidFill>
                  <a:srgbClr val="373737"/>
                </a:solidFill>
                <a:effectLst/>
                <a:latin typeface="-apple-system"/>
              </a:rPr>
              <a:t> наведена је снага тог мађионичара (природан број мањи од 10</a:t>
            </a:r>
            <a:r>
              <a:rPr kumimoji="0" lang="en-US" altLang="en-US" sz="1200" b="0" i="0" u="none" strike="noStrike" cap="none" normalizeH="0" baseline="30000">
                <a:ln>
                  <a:noFill/>
                </a:ln>
                <a:solidFill>
                  <a:srgbClr val="373737"/>
                </a:solidFill>
                <a:effectLst/>
                <a:latin typeface="-apple-system"/>
              </a:rPr>
              <a:t>9</a:t>
            </a:r>
            <a:r>
              <a:rPr kumimoji="0" lang="en-US" altLang="en-US" sz="1200" b="0" i="0" u="none" strike="noStrike" cap="none" normalizeH="0" baseline="0">
                <a:ln>
                  <a:noFill/>
                </a:ln>
                <a:solidFill>
                  <a:srgbClr val="373737"/>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73737"/>
                </a:solidFill>
                <a:effectLst/>
                <a:latin typeface="-apple-system"/>
              </a:rPr>
              <a:t>Линије које почињу са </a:t>
            </a:r>
            <a:r>
              <a:rPr kumimoji="0" lang="en-US" altLang="en-US" sz="1000" b="0" i="0" u="none" strike="noStrike" cap="none" normalizeH="0" baseline="0">
                <a:ln>
                  <a:noFill/>
                </a:ln>
                <a:solidFill>
                  <a:srgbClr val="E83E8C"/>
                </a:solidFill>
                <a:effectLst/>
                <a:latin typeface="SFMono-Regular"/>
              </a:rPr>
              <a:t>e</a:t>
            </a:r>
            <a:r>
              <a:rPr kumimoji="0" lang="en-US" altLang="en-US" sz="1200" b="0" i="0" u="none" strike="noStrike" cap="none" normalizeH="0" baseline="0">
                <a:ln>
                  <a:noFill/>
                </a:ln>
                <a:solidFill>
                  <a:srgbClr val="373737"/>
                </a:solidFill>
                <a:effectLst/>
                <a:latin typeface="-apple-system"/>
              </a:rPr>
              <a:t> означавају да је неки мађионичар изашао из главне сале и након слова </a:t>
            </a:r>
            <a:r>
              <a:rPr kumimoji="0" lang="en-US" altLang="en-US" sz="1000" b="0" i="0" u="none" strike="noStrike" cap="none" normalizeH="0" baseline="0">
                <a:ln>
                  <a:noFill/>
                </a:ln>
                <a:solidFill>
                  <a:srgbClr val="E83E8C"/>
                </a:solidFill>
                <a:effectLst/>
                <a:latin typeface="SFMono-Regular"/>
              </a:rPr>
              <a:t>e</a:t>
            </a:r>
            <a:r>
              <a:rPr kumimoji="0" lang="en-US" altLang="en-US" sz="1200" b="0" i="0" u="none" strike="noStrike" cap="none" normalizeH="0" baseline="0">
                <a:ln>
                  <a:noFill/>
                </a:ln>
                <a:solidFill>
                  <a:srgbClr val="373737"/>
                </a:solidFill>
                <a:effectLst/>
                <a:latin typeface="-apple-system"/>
              </a:rPr>
              <a:t> наведена је снага тог мађионичара.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73737"/>
                </a:solidFill>
                <a:effectLst/>
                <a:latin typeface="-apple-system"/>
              </a:rPr>
              <a:t>Линије које почињу са </a:t>
            </a:r>
            <a:r>
              <a:rPr kumimoji="0" lang="en-US" altLang="en-US" sz="1000" b="0" i="0" u="none" strike="noStrike" cap="none" normalizeH="0" baseline="0">
                <a:ln>
                  <a:noFill/>
                </a:ln>
                <a:solidFill>
                  <a:srgbClr val="E83E8C"/>
                </a:solidFill>
                <a:effectLst/>
                <a:latin typeface="SFMono-Regular"/>
              </a:rPr>
              <a:t>f</a:t>
            </a:r>
            <a:r>
              <a:rPr kumimoji="0" lang="en-US" altLang="en-US" sz="1200" b="0" i="0" u="none" strike="noStrike" cap="none" normalizeH="0" baseline="0">
                <a:ln>
                  <a:noFill/>
                </a:ln>
                <a:solidFill>
                  <a:srgbClr val="373737"/>
                </a:solidFill>
                <a:effectLst/>
                <a:latin typeface="-apple-system"/>
              </a:rPr>
              <a:t> означавају да организатори желе да пронађу најслабијег мађионичара у сали чија је снага већа или једнака од броја наведеног у тој линији.</a:t>
            </a:r>
            <a:endParaRPr kumimoji="0" lang="en-US" altLang="en-US" sz="14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На стандардни излаз исписати редом резултате свих упита које су организатори поставили (ако ниједан мађионичар нема жељену снагу, исписати </a:t>
            </a:r>
            <a:r>
              <a:rPr kumimoji="0" lang="en-US" altLang="en-US" sz="1000" b="0" i="0" u="none" strike="noStrike" cap="none" normalizeH="0" baseline="0">
                <a:ln>
                  <a:noFill/>
                </a:ln>
                <a:solidFill>
                  <a:srgbClr val="E83E8C"/>
                </a:solidFill>
                <a:effectLst/>
                <a:latin typeface="SFMono-Regular"/>
              </a:rPr>
              <a:t>-</a:t>
            </a:r>
            <a:r>
              <a:rPr kumimoji="0" lang="en-US" altLang="en-US" sz="1200" b="0" i="0" u="none" strike="noStrike" cap="none" normalizeH="0" baseline="0">
                <a:ln>
                  <a:noFill/>
                </a:ln>
                <a:solidFill>
                  <a:srgbClr val="373737"/>
                </a:solidFill>
                <a:effectLst/>
                <a:latin typeface="-apple-system"/>
              </a:rPr>
              <a:t>).</a:t>
            </a:r>
            <a:endParaRPr kumimoji="0" lang="en-US" altLang="en-US" sz="28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Пример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Улаз</a:t>
            </a:r>
          </a:p>
          <a:p>
            <a:pPr lvl="0"/>
            <a:r>
              <a:rPr kumimoji="0" lang="en-US" altLang="en-US" sz="1050" b="0" i="0" u="none" strike="noStrike" cap="none" normalizeH="0" baseline="0">
                <a:ln>
                  <a:noFill/>
                </a:ln>
                <a:solidFill>
                  <a:srgbClr val="444444"/>
                </a:solidFill>
                <a:effectLst/>
                <a:latin typeface="SFMono-Regular"/>
              </a:rPr>
              <a:t>i 1</a:t>
            </a:r>
            <a:r>
              <a:rPr kumimoji="0" lang="sr-Latn-RS" altLang="en-US" sz="1050" b="0" i="0" u="none" strike="noStrike" cap="none" normalizeH="0" baseline="0">
                <a:ln>
                  <a:noFill/>
                </a:ln>
                <a:solidFill>
                  <a:srgbClr val="444444"/>
                </a:solidFill>
                <a:effectLst/>
                <a:latin typeface="SFMono-Regular"/>
              </a:rPr>
              <a:t> // </a:t>
            </a:r>
            <a:r>
              <a:rPr lang="en-US" altLang="en-US" sz="1050">
                <a:solidFill>
                  <a:srgbClr val="373737"/>
                </a:solidFill>
                <a:latin typeface="-apple-system"/>
              </a:rPr>
              <a:t>ушао</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i 5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i 5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i 8 </a:t>
            </a:r>
            <a:r>
              <a:rPr kumimoji="0" lang="sr-Latn-RS" altLang="en-US" sz="1050" b="0" i="0" u="none" strike="noStrike" cap="none" normalizeH="0" baseline="0">
                <a:ln>
                  <a:noFill/>
                </a:ln>
                <a:solidFill>
                  <a:srgbClr val="444444"/>
                </a:solidFill>
                <a:effectLst/>
                <a:latin typeface="SFMono-Regular"/>
              </a:rPr>
              <a:t>// 4 prevaranta</a:t>
            </a:r>
            <a:r>
              <a:rPr kumimoji="0" lang="sr-Latn-RS" altLang="en-US" sz="1050" b="0" i="0" u="none" strike="noStrike" cap="none" normalizeH="0">
                <a:ln>
                  <a:noFill/>
                </a:ln>
                <a:solidFill>
                  <a:srgbClr val="444444"/>
                </a:solidFill>
                <a:effectLst/>
                <a:latin typeface="SFMono-Regular"/>
              </a:rPr>
              <a:t> sa snagama 1, 5, 5 i 8</a:t>
            </a:r>
            <a:endParaRPr kumimoji="0" lang="sr-Latn-RS" altLang="en-US" sz="1050" b="0" i="0" u="none" strike="noStrike" cap="none" normalizeH="0" baseline="0">
              <a:ln>
                <a:noFill/>
              </a:ln>
              <a:solidFill>
                <a:srgbClr val="444444"/>
              </a:solidFill>
              <a:effectLst/>
              <a:latin typeface="SFMono-Regular"/>
            </a:endParaRPr>
          </a:p>
          <a:p>
            <a:pPr lvl="0"/>
            <a:r>
              <a:rPr kumimoji="0" lang="en-US" altLang="en-US" sz="1050" b="0" i="0" u="none" strike="noStrike" cap="none" normalizeH="0" baseline="0">
                <a:ln>
                  <a:noFill/>
                </a:ln>
                <a:solidFill>
                  <a:srgbClr val="444444"/>
                </a:solidFill>
                <a:effectLst/>
                <a:latin typeface="SFMono-Regular"/>
              </a:rPr>
              <a:t>f 1 </a:t>
            </a:r>
            <a:r>
              <a:rPr kumimoji="0" lang="sr-Latn-RS" altLang="en-US" sz="1050" b="0" i="0" u="none" strike="noStrike" cap="none" normalizeH="0" baseline="0">
                <a:ln>
                  <a:noFill/>
                </a:ln>
                <a:solidFill>
                  <a:srgbClr val="444444"/>
                </a:solidFill>
                <a:effectLst/>
                <a:latin typeface="SFMono-Regular"/>
              </a:rPr>
              <a:t> // </a:t>
            </a:r>
            <a:r>
              <a:rPr lang="en-US" altLang="en-US" sz="1050">
                <a:solidFill>
                  <a:srgbClr val="373737"/>
                </a:solidFill>
                <a:latin typeface="-apple-system"/>
              </a:rPr>
              <a:t>желе да пронађу најслабијег мађионичара у сали чија је снага већа или једнака од броја</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f 3 </a:t>
            </a:r>
            <a:endParaRPr kumimoji="0" lang="sr-Latn-RS" altLang="en-US" sz="1050" b="0" i="0" u="none" strike="noStrike" cap="none" normalizeH="0" baseline="0">
              <a:ln>
                <a:noFill/>
              </a:ln>
              <a:solidFill>
                <a:srgbClr val="444444"/>
              </a:solidFill>
              <a:effectLst/>
              <a:latin typeface="SFMono-Regular"/>
            </a:endParaRPr>
          </a:p>
          <a:p>
            <a:pPr lvl="0"/>
            <a:r>
              <a:rPr kumimoji="0" lang="en-US" altLang="en-US" sz="1050" b="0" i="0" u="none" strike="noStrike" cap="none" normalizeH="0" baseline="0">
                <a:ln>
                  <a:noFill/>
                </a:ln>
                <a:solidFill>
                  <a:srgbClr val="444444"/>
                </a:solidFill>
                <a:effectLst/>
                <a:latin typeface="SFMono-Regular"/>
              </a:rPr>
              <a:t>e 5 </a:t>
            </a:r>
            <a:r>
              <a:rPr kumimoji="0" lang="sr-Latn-RS" altLang="en-US" sz="1050" b="0" i="0" u="none" strike="noStrike" cap="none" normalizeH="0" baseline="0">
                <a:ln>
                  <a:noFill/>
                </a:ln>
                <a:solidFill>
                  <a:srgbClr val="444444"/>
                </a:solidFill>
                <a:effectLst/>
                <a:latin typeface="SFMono-Regular"/>
              </a:rPr>
              <a:t> //</a:t>
            </a:r>
            <a:r>
              <a:rPr lang="en-US" altLang="en-US" sz="1050">
                <a:solidFill>
                  <a:srgbClr val="373737"/>
                </a:solidFill>
                <a:latin typeface="-apple-system"/>
              </a:rPr>
              <a:t> изашао</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f 4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f 6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f 9</a:t>
            </a: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1 5 5 8 -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45065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CB0AE1-FEFB-41E1-8E16-2F48B2E4C4D5}"/>
              </a:ext>
            </a:extLst>
          </p:cNvPr>
          <p:cNvSpPr/>
          <p:nvPr/>
        </p:nvSpPr>
        <p:spPr>
          <a:xfrm>
            <a:off x="0" y="0"/>
            <a:ext cx="12192000" cy="6740307"/>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&lt;set&gt;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ios_base::sync_with_stdio(</a:t>
            </a:r>
            <a:r>
              <a:rPr lang="en-US">
                <a:solidFill>
                  <a:srgbClr val="0000FF"/>
                </a:solidFill>
                <a:latin typeface="Consolas" panose="020B0609020204030204" pitchFamily="49" charset="0"/>
              </a:rPr>
              <a:t>false</a:t>
            </a:r>
            <a:r>
              <a:rPr lang="en-US">
                <a:solidFill>
                  <a:srgbClr val="000000"/>
                </a:solidFill>
                <a:latin typeface="Consolas" panose="020B0609020204030204" pitchFamily="49" charset="0"/>
              </a:rPr>
              <a:t>); cin.tie(</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multiset&lt;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ms;</a:t>
            </a:r>
            <a:r>
              <a:rPr lang="en-US">
                <a:solidFill>
                  <a:srgbClr val="008000"/>
                </a:solidFill>
                <a:latin typeface="Consolas" panose="020B0609020204030204" pitchFamily="49" charset="0"/>
              </a:rPr>
              <a:t> // moći mogu da imaju duplikate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c;</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(cin &gt;&gt; c)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(c == </a:t>
            </a:r>
            <a:r>
              <a:rPr lang="en-US">
                <a:solidFill>
                  <a:srgbClr val="A31515"/>
                </a:solidFill>
                <a:latin typeface="Consolas" panose="020B0609020204030204" pitchFamily="49" charset="0"/>
              </a:rPr>
              <a:t>'i'</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in</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cin &gt;&gt; x &gt;&gt; ws;</a:t>
            </a:r>
          </a:p>
          <a:p>
            <a:r>
              <a:rPr lang="en-US">
                <a:solidFill>
                  <a:srgbClr val="000000"/>
                </a:solidFill>
                <a:latin typeface="Consolas" panose="020B0609020204030204" pitchFamily="49" charset="0"/>
              </a:rPr>
              <a:t>            ms.insert(x); }</a:t>
            </a:r>
            <a:r>
              <a:rPr lang="en-US">
                <a:solidFill>
                  <a:srgbClr val="008000"/>
                </a:solidFill>
                <a:latin typeface="Consolas" panose="020B0609020204030204" pitchFamily="49" charset="0"/>
              </a:rPr>
              <a:t> // ubaci novu moć</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(c == </a:t>
            </a:r>
            <a:r>
              <a:rPr lang="en-US">
                <a:solidFill>
                  <a:srgbClr val="A31515"/>
                </a:solidFill>
                <a:latin typeface="Consolas" panose="020B0609020204030204" pitchFamily="49" charset="0"/>
              </a:rPr>
              <a:t>'e'</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out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cin &gt;&gt; x &gt;&gt; ws;</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it = ms.find(x);</a:t>
            </a:r>
            <a:r>
              <a:rPr lang="en-US">
                <a:solidFill>
                  <a:srgbClr val="008000"/>
                </a:solidFill>
                <a:latin typeface="Consolas" panose="020B0609020204030204" pitchFamily="49" charset="0"/>
              </a:rPr>
              <a:t> // traži moć x</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(it != ms.end())</a:t>
            </a:r>
            <a:r>
              <a:rPr lang="en-US">
                <a:solidFill>
                  <a:srgbClr val="008000"/>
                </a:solidFill>
                <a:latin typeface="Consolas" panose="020B0609020204030204" pitchFamily="49" charset="0"/>
              </a:rPr>
              <a:t> // ako postoji, izbaci je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ms.erase(it); }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(c == </a:t>
            </a:r>
            <a:r>
              <a:rPr lang="en-US">
                <a:solidFill>
                  <a:srgbClr val="A31515"/>
                </a:solidFill>
                <a:latin typeface="Consolas" panose="020B0609020204030204" pitchFamily="49" charset="0"/>
              </a:rPr>
              <a:t>'f'</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do</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cin &gt;&gt; x &gt;&gt; ws;</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it = ms.lower_bound(x);</a:t>
            </a:r>
            <a:r>
              <a:rPr lang="en-US">
                <a:solidFill>
                  <a:srgbClr val="008000"/>
                </a:solidFill>
                <a:latin typeface="Consolas" panose="020B0609020204030204" pitchFamily="49" charset="0"/>
              </a:rPr>
              <a:t> // traži moć koja je bar x</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(it != ms.end())</a:t>
            </a:r>
            <a:r>
              <a:rPr lang="en-US">
                <a:solidFill>
                  <a:srgbClr val="008000"/>
                </a:solidFill>
                <a:latin typeface="Consolas" panose="020B0609020204030204" pitchFamily="49" charset="0"/>
              </a:rPr>
              <a:t> // ispis</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*it &lt;&lt; </a:t>
            </a:r>
            <a:r>
              <a:rPr lang="en-US">
                <a:solidFill>
                  <a:srgbClr val="A31515"/>
                </a:solidFill>
                <a:latin typeface="Consolas" panose="020B0609020204030204" pitchFamily="49" charset="0"/>
              </a:rPr>
              <a:t>'\n'</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&lt;&lt; </a:t>
            </a:r>
            <a:r>
              <a:rPr lang="en-US">
                <a:solidFill>
                  <a:srgbClr val="A31515"/>
                </a:solidFill>
                <a:latin typeface="Consolas" panose="020B0609020204030204" pitchFamily="49" charset="0"/>
              </a:rPr>
              <a:t>'\n'</a:t>
            </a:r>
            <a:r>
              <a:rPr lang="en-US">
                <a:solidFill>
                  <a:srgbClr val="000000"/>
                </a:solidFill>
                <a:latin typeface="Consolas" panose="020B0609020204030204" pitchFamily="49" charset="0"/>
              </a:rPr>
              <a:t>; }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20717916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B137B1C-BD2D-44DA-AC6D-B2E32CFAA2D0}"/>
              </a:ext>
            </a:extLst>
          </p:cNvPr>
          <p:cNvSpPr>
            <a:spLocks noChangeArrowheads="1"/>
          </p:cNvSpPr>
          <p:nvPr/>
        </p:nvSpPr>
        <p:spPr bwMode="auto">
          <a:xfrm>
            <a:off x="0" y="0"/>
            <a:ext cx="12010147" cy="6894195"/>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Најјачи мађионичар</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На сајму магије мађионичари стално улазе у главну салу и излазе из ње. Позната је снага магије сваког мађионичара. </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Организатори желе да с времена на време ангажују неког од мађионичара да изведе трик. </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Потребно је да тај мађионичар има снагу која је већа или једнака од задате границе.</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 Додатно, организатори понекад желе и да сазнају снагу најјачег или снагу најслабијег мађионичара у сали. </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Свака линија стандардног улаза почиње карактером </a:t>
            </a:r>
            <a:r>
              <a:rPr kumimoji="0" lang="en-US" altLang="en-US" sz="1000" b="0" i="0" u="none" strike="noStrike" cap="none" normalizeH="0" baseline="0">
                <a:ln>
                  <a:noFill/>
                </a:ln>
                <a:solidFill>
                  <a:srgbClr val="E83E8C"/>
                </a:solidFill>
                <a:effectLst/>
                <a:latin typeface="SFMono-Regular"/>
              </a:rPr>
              <a:t>i</a:t>
            </a:r>
            <a:r>
              <a:rPr kumimoji="0" lang="en-US" altLang="en-US" sz="1200" b="0" i="0" u="none" strike="noStrike" cap="none" normalizeH="0" baseline="0">
                <a:ln>
                  <a:noFill/>
                </a:ln>
                <a:solidFill>
                  <a:srgbClr val="373737"/>
                </a:solidFill>
                <a:effectLst/>
                <a:latin typeface="-apple-system"/>
              </a:rPr>
              <a:t>, </a:t>
            </a:r>
            <a:r>
              <a:rPr kumimoji="0" lang="en-US" altLang="en-US" sz="1000" b="0" i="0" u="none" strike="noStrike" cap="none" normalizeH="0" baseline="0">
                <a:ln>
                  <a:noFill/>
                </a:ln>
                <a:solidFill>
                  <a:srgbClr val="E83E8C"/>
                </a:solidFill>
                <a:effectLst/>
                <a:latin typeface="SFMono-Regular"/>
              </a:rPr>
              <a:t>e</a:t>
            </a:r>
            <a:r>
              <a:rPr kumimoji="0" lang="en-US" altLang="en-US" sz="1200" b="0" i="0" u="none" strike="noStrike" cap="none" normalizeH="0" baseline="0">
                <a:ln>
                  <a:noFill/>
                </a:ln>
                <a:solidFill>
                  <a:srgbClr val="373737"/>
                </a:solidFill>
                <a:effectLst/>
                <a:latin typeface="-apple-system"/>
              </a:rPr>
              <a:t> или </a:t>
            </a:r>
            <a:r>
              <a:rPr kumimoji="0" lang="en-US" altLang="en-US" sz="1000" b="0" i="0" u="none" strike="noStrike" cap="none" normalizeH="0" baseline="0">
                <a:ln>
                  <a:noFill/>
                </a:ln>
                <a:solidFill>
                  <a:srgbClr val="E83E8C"/>
                </a:solidFill>
                <a:effectLst/>
                <a:latin typeface="SFMono-Regular"/>
              </a:rPr>
              <a:t>f</a:t>
            </a:r>
            <a:r>
              <a:rPr kumimoji="0" lang="en-US" altLang="en-US" sz="1200" b="0" i="0" u="none" strike="noStrike" cap="none" normalizeH="0" baseline="0">
                <a:ln>
                  <a:noFill/>
                </a:ln>
                <a:solidFill>
                  <a:srgbClr val="373737"/>
                </a:solidFill>
                <a:effectLst/>
                <a:latin typeface="-apple-system"/>
              </a:rPr>
              <a:t>.</a:t>
            </a:r>
            <a:endParaRPr kumimoji="0" lang="en-US" altLang="en-US" sz="1400" b="0" i="0" u="none" strike="noStrike" cap="none" normalizeH="0" baseline="0">
              <a:ln>
                <a:noFill/>
              </a:ln>
              <a:solidFill>
                <a:srgbClr val="2125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73737"/>
                </a:solidFill>
                <a:effectLst/>
                <a:latin typeface="-apple-system"/>
              </a:rPr>
              <a:t>Линије које почињу са </a:t>
            </a:r>
            <a:r>
              <a:rPr kumimoji="0" lang="en-US" altLang="en-US" sz="1000" b="0" i="0" u="none" strike="noStrike" cap="none" normalizeH="0" baseline="0">
                <a:ln>
                  <a:noFill/>
                </a:ln>
                <a:solidFill>
                  <a:srgbClr val="E83E8C"/>
                </a:solidFill>
                <a:effectLst/>
                <a:latin typeface="SFMono-Regular"/>
              </a:rPr>
              <a:t>i</a:t>
            </a:r>
            <a:r>
              <a:rPr kumimoji="0" lang="en-US" altLang="en-US" sz="1200" b="0" i="0" u="none" strike="noStrike" cap="none" normalizeH="0" baseline="0">
                <a:ln>
                  <a:noFill/>
                </a:ln>
                <a:solidFill>
                  <a:srgbClr val="373737"/>
                </a:solidFill>
                <a:effectLst/>
                <a:latin typeface="-apple-system"/>
              </a:rPr>
              <a:t> означавају да је нови мађионичар ушао у главну салу и након слова </a:t>
            </a:r>
            <a:r>
              <a:rPr kumimoji="0" lang="en-US" altLang="en-US" sz="1000" b="0" i="0" u="none" strike="noStrike" cap="none" normalizeH="0" baseline="0">
                <a:ln>
                  <a:noFill/>
                </a:ln>
                <a:solidFill>
                  <a:srgbClr val="E83E8C"/>
                </a:solidFill>
                <a:effectLst/>
                <a:latin typeface="SFMono-Regular"/>
              </a:rPr>
              <a:t>i</a:t>
            </a:r>
            <a:r>
              <a:rPr kumimoji="0" lang="en-US" altLang="en-US" sz="1200" b="0" i="0" u="none" strike="noStrike" cap="none" normalizeH="0" baseline="0">
                <a:ln>
                  <a:noFill/>
                </a:ln>
                <a:solidFill>
                  <a:srgbClr val="373737"/>
                </a:solidFill>
                <a:effectLst/>
                <a:latin typeface="-apple-system"/>
              </a:rPr>
              <a:t> наведена је снага тог мађионичара (природан број мањи од </a:t>
            </a:r>
            <a:r>
              <a:rPr kumimoji="0" lang="en-US" altLang="en-US" sz="1200" b="0" i="0" u="none" strike="noStrike" cap="none" normalizeH="0" baseline="0">
                <a:ln>
                  <a:noFill/>
                </a:ln>
                <a:solidFill>
                  <a:srgbClr val="373737"/>
                </a:solidFill>
                <a:effectLst/>
                <a:latin typeface="MJXc-TeX-main-R"/>
              </a:rPr>
              <a:t>10</a:t>
            </a:r>
            <a:r>
              <a:rPr kumimoji="0" lang="en-US" altLang="en-US" sz="800" b="0" i="0" u="none" strike="noStrike" cap="none" normalizeH="0" baseline="0">
                <a:ln>
                  <a:noFill/>
                </a:ln>
                <a:solidFill>
                  <a:srgbClr val="373737"/>
                </a:solidFill>
                <a:effectLst/>
                <a:latin typeface="MJXc-TeX-main-R"/>
              </a:rPr>
              <a:t>9</a:t>
            </a:r>
            <a:r>
              <a:rPr kumimoji="0" lang="en-US" altLang="en-US" sz="1200" b="0" i="0" u="none" strike="noStrike" cap="none" normalizeH="0" baseline="0">
                <a:ln>
                  <a:noFill/>
                </a:ln>
                <a:solidFill>
                  <a:srgbClr val="373737"/>
                </a:solidFill>
                <a:effectLst/>
                <a:latin typeface="-apple-system"/>
              </a:rPr>
              <a:t>109).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73737"/>
                </a:solidFill>
                <a:effectLst/>
                <a:latin typeface="-apple-system"/>
              </a:rPr>
              <a:t>Линије које почињу са </a:t>
            </a:r>
            <a:r>
              <a:rPr kumimoji="0" lang="en-US" altLang="en-US" sz="1000" b="0" i="0" u="none" strike="noStrike" cap="none" normalizeH="0" baseline="0">
                <a:ln>
                  <a:noFill/>
                </a:ln>
                <a:solidFill>
                  <a:srgbClr val="E83E8C"/>
                </a:solidFill>
                <a:effectLst/>
                <a:latin typeface="SFMono-Regular"/>
              </a:rPr>
              <a:t>e</a:t>
            </a:r>
            <a:r>
              <a:rPr kumimoji="0" lang="en-US" altLang="en-US" sz="1200" b="0" i="0" u="none" strike="noStrike" cap="none" normalizeH="0" baseline="0">
                <a:ln>
                  <a:noFill/>
                </a:ln>
                <a:solidFill>
                  <a:srgbClr val="373737"/>
                </a:solidFill>
                <a:effectLst/>
                <a:latin typeface="-apple-system"/>
              </a:rPr>
              <a:t> означавају да је неки мађионичар изашао из главне сале и након слова </a:t>
            </a:r>
            <a:r>
              <a:rPr kumimoji="0" lang="en-US" altLang="en-US" sz="1000" b="0" i="0" u="none" strike="noStrike" cap="none" normalizeH="0" baseline="0">
                <a:ln>
                  <a:noFill/>
                </a:ln>
                <a:solidFill>
                  <a:srgbClr val="E83E8C"/>
                </a:solidFill>
                <a:effectLst/>
                <a:latin typeface="SFMono-Regular"/>
              </a:rPr>
              <a:t>e</a:t>
            </a:r>
            <a:r>
              <a:rPr kumimoji="0" lang="en-US" altLang="en-US" sz="1200" b="0" i="0" u="none" strike="noStrike" cap="none" normalizeH="0" baseline="0">
                <a:ln>
                  <a:noFill/>
                </a:ln>
                <a:solidFill>
                  <a:srgbClr val="373737"/>
                </a:solidFill>
                <a:effectLst/>
                <a:latin typeface="-apple-system"/>
              </a:rPr>
              <a:t> наведена је снага тог мађионичара.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73737"/>
                </a:solidFill>
                <a:effectLst/>
                <a:latin typeface="-apple-system"/>
              </a:rPr>
              <a:t>Линије које почињу са </a:t>
            </a:r>
            <a:r>
              <a:rPr kumimoji="0" lang="en-US" altLang="en-US" sz="1000" b="0" i="0" u="none" strike="noStrike" cap="none" normalizeH="0" baseline="0">
                <a:ln>
                  <a:noFill/>
                </a:ln>
                <a:solidFill>
                  <a:srgbClr val="E83E8C"/>
                </a:solidFill>
                <a:effectLst/>
                <a:latin typeface="SFMono-Regular"/>
              </a:rPr>
              <a:t>m</a:t>
            </a:r>
            <a:r>
              <a:rPr kumimoji="0" lang="en-US" altLang="en-US" sz="1200" b="0" i="0" u="none" strike="noStrike" cap="none" normalizeH="0" baseline="0">
                <a:ln>
                  <a:noFill/>
                </a:ln>
                <a:solidFill>
                  <a:srgbClr val="373737"/>
                </a:solidFill>
                <a:effectLst/>
                <a:latin typeface="-apple-system"/>
              </a:rPr>
              <a:t> означавају да организатори желе да пронађу снагу најслабијег мађионичара у сали, </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a:ln>
                  <a:noFill/>
                </a:ln>
                <a:solidFill>
                  <a:srgbClr val="373737"/>
                </a:solidFill>
                <a:effectLst/>
                <a:latin typeface="-apple-system"/>
              </a:rPr>
              <a:t>а оне које почињу са </a:t>
            </a:r>
            <a:r>
              <a:rPr kumimoji="0" lang="en-US" altLang="en-US" sz="1000" b="0" i="0" u="none" strike="noStrike" cap="none" normalizeH="0" baseline="0">
                <a:ln>
                  <a:noFill/>
                </a:ln>
                <a:solidFill>
                  <a:srgbClr val="E83E8C"/>
                </a:solidFill>
                <a:effectLst/>
                <a:latin typeface="SFMono-Regular"/>
              </a:rPr>
              <a:t>M</a:t>
            </a:r>
            <a:r>
              <a:rPr kumimoji="0" lang="en-US" altLang="en-US" sz="1200" b="0" i="0" u="none" strike="noStrike" cap="none" normalizeH="0" baseline="0">
                <a:ln>
                  <a:noFill/>
                </a:ln>
                <a:solidFill>
                  <a:srgbClr val="373737"/>
                </a:solidFill>
                <a:effectLst/>
                <a:latin typeface="-apple-system"/>
              </a:rPr>
              <a:t> означавају да организатори желе да пронађу снагу најјачег мађионичара у сали.</a:t>
            </a:r>
            <a:endParaRPr kumimoji="0" lang="en-US" altLang="en-US" sz="14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На стандардни излаз исписати редом резултате свих упита које су организатори поставили (ако је сала празна приликом одређивања најслабијег тј. најјачег мађионичара исписати </a:t>
            </a:r>
            <a:r>
              <a:rPr kumimoji="0" lang="en-US" altLang="en-US" sz="1000" b="0" i="0" u="none" strike="noStrike" cap="none" normalizeH="0" baseline="0">
                <a:ln>
                  <a:noFill/>
                </a:ln>
                <a:solidFill>
                  <a:srgbClr val="E83E8C"/>
                </a:solidFill>
                <a:effectLst/>
                <a:latin typeface="SFMono-Regular"/>
              </a:rPr>
              <a:t>-</a:t>
            </a:r>
            <a:r>
              <a:rPr kumimoji="0" lang="en-US" altLang="en-US" sz="1200" b="0" i="0" u="none" strike="noStrike" cap="none" normalizeH="0" baseline="0">
                <a:ln>
                  <a:noFill/>
                </a:ln>
                <a:solidFill>
                  <a:srgbClr val="373737"/>
                </a:solidFill>
                <a:effectLst/>
                <a:latin typeface="-apple-system"/>
              </a:rPr>
              <a:t>).</a:t>
            </a:r>
            <a:endParaRPr kumimoji="0" lang="en-US" altLang="en-US" sz="28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Пример</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i 1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i 5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i 5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i 8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m</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e 5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e 8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M</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e 5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M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e 1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m</a:t>
            </a: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1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5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1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984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5CF193-049D-4659-A18A-C27A23F18430}"/>
              </a:ext>
            </a:extLst>
          </p:cNvPr>
          <p:cNvSpPr/>
          <p:nvPr/>
        </p:nvSpPr>
        <p:spPr>
          <a:xfrm>
            <a:off x="0" y="870336"/>
            <a:ext cx="12192000" cy="2862322"/>
          </a:xfrm>
          <a:prstGeom prst="rect">
            <a:avLst/>
          </a:prstGeom>
        </p:spPr>
        <p:txBody>
          <a:bodyPr wrap="square">
            <a:spAutoFit/>
          </a:bodyPr>
          <a:lstStyle/>
          <a:p>
            <a:r>
              <a:rPr lang="en-US" b="1">
                <a:latin typeface="Book Antiqua" panose="02040602050305030304" pitchFamily="18" charset="0"/>
              </a:rPr>
              <a:t>Torke</a:t>
            </a:r>
            <a:endParaRPr lang="sr-Latn-RS" b="1">
              <a:latin typeface="Book Antiqua" panose="02040602050305030304" pitchFamily="18" charset="0"/>
            </a:endParaRPr>
          </a:p>
          <a:p>
            <a:endParaRPr lang="en-US" b="1">
              <a:latin typeface="Book Antiqua" panose="02040602050305030304" pitchFamily="18" charset="0"/>
            </a:endParaRPr>
          </a:p>
          <a:p>
            <a:r>
              <a:rPr lang="en-US">
                <a:latin typeface="Book Antiqua" panose="02040602050305030304" pitchFamily="18" charset="0"/>
              </a:rPr>
              <a:t>U jeziku C++ se tip torke navodi kao </a:t>
            </a:r>
            <a:r>
              <a:rPr lang="en-US" b="1">
                <a:latin typeface="Book Antiqua" panose="02040602050305030304" pitchFamily="18" charset="0"/>
              </a:rPr>
              <a:t>tuple&lt;T0,T1,...&gt;</a:t>
            </a:r>
            <a:r>
              <a:rPr lang="en-US">
                <a:latin typeface="Book Antiqua" panose="02040602050305030304" pitchFamily="18" charset="0"/>
              </a:rPr>
              <a:t> gde su Ti redom</a:t>
            </a:r>
            <a:r>
              <a:rPr lang="sr-Latn-RS">
                <a:latin typeface="Book Antiqua" panose="02040602050305030304" pitchFamily="18" charset="0"/>
              </a:rPr>
              <a:t> </a:t>
            </a:r>
            <a:r>
              <a:rPr lang="en-US">
                <a:latin typeface="Book Antiqua" panose="02040602050305030304" pitchFamily="18" charset="0"/>
              </a:rPr>
              <a:t>tipovi komponenata torke.</a:t>
            </a:r>
          </a:p>
          <a:p>
            <a:endParaRPr lang="en-US">
              <a:latin typeface="Book Antiqua" panose="02040602050305030304" pitchFamily="18" charset="0"/>
            </a:endParaRPr>
          </a:p>
          <a:p>
            <a:r>
              <a:rPr lang="en-US">
                <a:latin typeface="Book Antiqua" panose="02040602050305030304" pitchFamily="18" charset="0"/>
              </a:rPr>
              <a:t>Pristup i-tom elementu torke vrši se funkcijom </a:t>
            </a:r>
            <a:r>
              <a:rPr lang="en-US" b="1">
                <a:latin typeface="Book Antiqua" panose="02040602050305030304" pitchFamily="18" charset="0"/>
              </a:rPr>
              <a:t>get&lt;i&gt;</a:t>
            </a:r>
            <a:r>
              <a:rPr lang="en-US">
                <a:latin typeface="Book Antiqua" panose="02040602050305030304" pitchFamily="18" charset="0"/>
              </a:rPr>
              <a:t>.</a:t>
            </a:r>
          </a:p>
          <a:p>
            <a:endParaRPr lang="en-US">
              <a:latin typeface="Book Antiqua" panose="02040602050305030304" pitchFamily="18" charset="0"/>
            </a:endParaRPr>
          </a:p>
          <a:p>
            <a:r>
              <a:rPr lang="en-US">
                <a:latin typeface="Book Antiqua" panose="02040602050305030304" pitchFamily="18" charset="0"/>
              </a:rPr>
              <a:t>Torka se od pojedina</a:t>
            </a:r>
            <a:r>
              <a:rPr lang="sr-Latn-RS">
                <a:latin typeface="Book Antiqua" panose="02040602050305030304" pitchFamily="18" charset="0"/>
              </a:rPr>
              <a:t>č</a:t>
            </a:r>
            <a:r>
              <a:rPr lang="en-US">
                <a:latin typeface="Book Antiqua" panose="02040602050305030304" pitchFamily="18" charset="0"/>
              </a:rPr>
              <a:t>nih vrednosti gradi funkcijom </a:t>
            </a:r>
            <a:r>
              <a:rPr lang="en-US" b="1">
                <a:latin typeface="Book Antiqua" panose="02040602050305030304" pitchFamily="18" charset="0"/>
              </a:rPr>
              <a:t>make_tuple</a:t>
            </a:r>
            <a:r>
              <a:rPr lang="en-US">
                <a:latin typeface="Book Antiqua" panose="02040602050305030304" pitchFamily="18" charset="0"/>
              </a:rPr>
              <a:t>. </a:t>
            </a:r>
          </a:p>
          <a:p>
            <a:endParaRPr lang="sr-Latn-RS">
              <a:latin typeface="Book Antiqua" panose="02040602050305030304" pitchFamily="18" charset="0"/>
            </a:endParaRPr>
          </a:p>
          <a:p>
            <a:r>
              <a:rPr lang="en-US">
                <a:latin typeface="Book Antiqua" panose="02040602050305030304" pitchFamily="18" charset="0"/>
              </a:rPr>
              <a:t>Funkcijom </a:t>
            </a:r>
            <a:r>
              <a:rPr lang="en-US" b="1">
                <a:latin typeface="Book Antiqua" panose="02040602050305030304" pitchFamily="18" charset="0"/>
              </a:rPr>
              <a:t>tie</a:t>
            </a:r>
            <a:r>
              <a:rPr lang="sr-Latn-RS">
                <a:latin typeface="Book Antiqua" panose="02040602050305030304" pitchFamily="18" charset="0"/>
              </a:rPr>
              <a:t> </a:t>
            </a:r>
            <a:r>
              <a:rPr lang="en-US">
                <a:latin typeface="Book Antiqua" panose="02040602050305030304" pitchFamily="18" charset="0"/>
              </a:rPr>
              <a:t>mogu</a:t>
            </a:r>
            <a:r>
              <a:rPr lang="sr-Latn-RS">
                <a:latin typeface="Book Antiqua" panose="02040602050305030304" pitchFamily="18" charset="0"/>
              </a:rPr>
              <a:t>ć</a:t>
            </a:r>
            <a:r>
              <a:rPr lang="en-US">
                <a:latin typeface="Book Antiqua" panose="02040602050305030304" pitchFamily="18" charset="0"/>
              </a:rPr>
              <a:t>e je torku razložiti na komponente. Pod pretpostavkom da se pojedina</a:t>
            </a:r>
            <a:r>
              <a:rPr lang="sr-Latn-RS">
                <a:latin typeface="Book Antiqua" panose="02040602050305030304" pitchFamily="18" charset="0"/>
              </a:rPr>
              <a:t>č</a:t>
            </a:r>
            <a:r>
              <a:rPr lang="en-US">
                <a:latin typeface="Book Antiqua" panose="02040602050305030304" pitchFamily="18" charset="0"/>
              </a:rPr>
              <a:t>ne</a:t>
            </a:r>
            <a:r>
              <a:rPr lang="sr-Latn-RS">
                <a:latin typeface="Book Antiqua" panose="02040602050305030304" pitchFamily="18" charset="0"/>
              </a:rPr>
              <a:t> </a:t>
            </a:r>
            <a:r>
              <a:rPr lang="en-US">
                <a:latin typeface="Book Antiqua" panose="02040602050305030304" pitchFamily="18" charset="0"/>
              </a:rPr>
              <a:t>komponente mogu porediti i torke se mogu porediti relacijskim operatorima (i</a:t>
            </a:r>
            <a:r>
              <a:rPr lang="sr-Latn-RS">
                <a:latin typeface="Book Antiqua" panose="02040602050305030304" pitchFamily="18" charset="0"/>
              </a:rPr>
              <a:t> </a:t>
            </a:r>
            <a:r>
              <a:rPr lang="en-US">
                <a:latin typeface="Book Antiqua" panose="02040602050305030304" pitchFamily="18" charset="0"/>
              </a:rPr>
              <a:t>tada se koristi leksikografski poredak). </a:t>
            </a:r>
            <a:endParaRPr lang="sr-Latn-RS">
              <a:latin typeface="Book Antiqua" panose="02040602050305030304" pitchFamily="18" charset="0"/>
            </a:endParaRPr>
          </a:p>
        </p:txBody>
      </p:sp>
    </p:spTree>
    <p:extLst>
      <p:ext uri="{BB962C8B-B14F-4D97-AF65-F5344CB8AC3E}">
        <p14:creationId xmlns:p14="http://schemas.microsoft.com/office/powerpoint/2010/main" val="333528710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B558CA-82FF-42DB-9304-694F42D3DB88}"/>
              </a:ext>
            </a:extLst>
          </p:cNvPr>
          <p:cNvSpPr/>
          <p:nvPr/>
        </p:nvSpPr>
        <p:spPr>
          <a:xfrm>
            <a:off x="0" y="0"/>
            <a:ext cx="12192000" cy="6555641"/>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&lt;set&gt;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ios_base::sync_with_stdio(</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 cin.tie(</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multiset&lt;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ms;</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(cin &gt;&gt; c)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'i'</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x; cin &gt;&gt; x &gt;&gt; ws;</a:t>
            </a:r>
          </a:p>
          <a:p>
            <a:r>
              <a:rPr lang="en-US" sz="1400">
                <a:solidFill>
                  <a:srgbClr val="000000"/>
                </a:solidFill>
                <a:latin typeface="Consolas" panose="020B0609020204030204" pitchFamily="49" charset="0"/>
              </a:rPr>
              <a:t>            ms.insert(x); }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'e'</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x; cin &gt;&gt; x &gt;&gt; ws;</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auto</a:t>
            </a:r>
            <a:r>
              <a:rPr lang="en-US" sz="1400">
                <a:solidFill>
                  <a:srgbClr val="000000"/>
                </a:solidFill>
                <a:latin typeface="Consolas" panose="020B0609020204030204" pitchFamily="49" charset="0"/>
              </a:rPr>
              <a:t> it = ms.find(x);</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(it != ms.end())</a:t>
            </a:r>
          </a:p>
          <a:p>
            <a:r>
              <a:rPr lang="en-US" sz="1400">
                <a:solidFill>
                  <a:srgbClr val="000000"/>
                </a:solidFill>
                <a:latin typeface="Consolas" panose="020B0609020204030204" pitchFamily="49" charset="0"/>
              </a:rPr>
              <a:t>                ms.erase(it); }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'm'</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 slabi</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cin &gt;&gt; ws;</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(!ms.empty())</a:t>
            </a:r>
            <a:r>
              <a:rPr lang="en-US" sz="1400">
                <a:solidFill>
                  <a:srgbClr val="008000"/>
                </a:solidFill>
                <a:latin typeface="Consolas" panose="020B0609020204030204" pitchFamily="49" charset="0"/>
              </a:rPr>
              <a:t> // ako ima nekog...</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*ms.begin() &lt;&lt; </a:t>
            </a:r>
            <a:r>
              <a:rPr lang="en-US" sz="1400">
                <a:solidFill>
                  <a:srgbClr val="A31515"/>
                </a:solidFill>
                <a:latin typeface="Consolas" panose="020B0609020204030204" pitchFamily="49" charset="0"/>
              </a:rPr>
              <a:t>'\n'</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ispiši prvog, najslabijeg</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&lt;&lt; </a:t>
            </a:r>
            <a:r>
              <a:rPr lang="en-US" sz="1400">
                <a:solidFill>
                  <a:srgbClr val="A31515"/>
                </a:solidFill>
                <a:latin typeface="Consolas" panose="020B0609020204030204" pitchFamily="49" charset="0"/>
              </a:rPr>
              <a:t>'\n'</a:t>
            </a:r>
            <a:r>
              <a:rPr lang="en-US" sz="1400">
                <a:solidFill>
                  <a:srgbClr val="000000"/>
                </a:solidFill>
                <a:latin typeface="Consolas" panose="020B0609020204030204" pitchFamily="49" charset="0"/>
              </a:rPr>
              <a:t>; }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'M'</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 jaki</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cin &gt;&gt; ws;</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(!ms.empty()) {</a:t>
            </a:r>
            <a:r>
              <a:rPr lang="en-US" sz="1400">
                <a:solidFill>
                  <a:srgbClr val="008000"/>
                </a:solidFill>
                <a:latin typeface="Consolas" panose="020B0609020204030204" pitchFamily="49" charset="0"/>
              </a:rPr>
              <a:t> // ako ima... </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*prev(ms.end()) &lt;&lt; </a:t>
            </a:r>
            <a:r>
              <a:rPr lang="en-US" sz="1400">
                <a:solidFill>
                  <a:srgbClr val="A31515"/>
                </a:solidFill>
                <a:latin typeface="Consolas" panose="020B0609020204030204" pitchFamily="49" charset="0"/>
              </a:rPr>
              <a:t>'\n'</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//ispiši zadnjeg, najjačeg</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&lt;&lt; </a:t>
            </a:r>
            <a:r>
              <a:rPr lang="en-US" sz="1400">
                <a:solidFill>
                  <a:srgbClr val="A31515"/>
                </a:solidFill>
                <a:latin typeface="Consolas" panose="020B0609020204030204" pitchFamily="49" charset="0"/>
              </a:rPr>
              <a:t>'\n'</a:t>
            </a:r>
            <a:r>
              <a:rPr lang="en-US" sz="1400">
                <a:solidFill>
                  <a:srgbClr val="000000"/>
                </a:solidFill>
                <a:latin typeface="Consolas" panose="020B0609020204030204" pitchFamily="49" charset="0"/>
              </a:rPr>
              <a:t>; }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p>
        </p:txBody>
      </p:sp>
    </p:spTree>
    <p:extLst>
      <p:ext uri="{BB962C8B-B14F-4D97-AF65-F5344CB8AC3E}">
        <p14:creationId xmlns:p14="http://schemas.microsoft.com/office/powerpoint/2010/main" val="26511931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C2E5BB-A37F-4FB9-AB9C-1313FA6B41F3}"/>
              </a:ext>
            </a:extLst>
          </p:cNvPr>
          <p:cNvSpPr/>
          <p:nvPr/>
        </p:nvSpPr>
        <p:spPr>
          <a:xfrm>
            <a:off x="0" y="0"/>
            <a:ext cx="12192000" cy="6309420"/>
          </a:xfrm>
          <a:prstGeom prst="rect">
            <a:avLst/>
          </a:prstGeom>
        </p:spPr>
        <p:txBody>
          <a:bodyPr wrap="square">
            <a:spAutoFit/>
          </a:bodyPr>
          <a:lstStyle/>
          <a:p>
            <a:r>
              <a:rPr lang="en-US" sz="2800" b="1">
                <a:solidFill>
                  <a:srgbClr val="000000"/>
                </a:solidFill>
                <a:latin typeface="Book Antiqua" panose="02040602050305030304" pitchFamily="18" charset="0"/>
              </a:rPr>
              <a:t>Mapa</a:t>
            </a:r>
          </a:p>
          <a:p>
            <a:r>
              <a:rPr lang="en-US">
                <a:solidFill>
                  <a:srgbClr val="000000"/>
                </a:solidFill>
                <a:latin typeface="Book Antiqua" panose="02040602050305030304" pitchFamily="18" charset="0"/>
              </a:rPr>
              <a:t>Mape (rečnici, konačna preslikavanja, asocijativni nizovi) su strukture koje skup ključeva iz nekog konačnog domena preslikavaju u neki skup vrednosti.</a:t>
            </a:r>
          </a:p>
          <a:p>
            <a:r>
              <a:rPr lang="en-US">
                <a:solidFill>
                  <a:srgbClr val="000000"/>
                </a:solidFill>
                <a:latin typeface="Book Antiqua" panose="02040602050305030304" pitchFamily="18" charset="0"/>
              </a:rPr>
              <a:t>Osnovne operacije su pridruživanje vrednosti datom ključu, očitavanje vrednosti</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pridružene nekom datom ključu, ispitivanje da li je nekom ključu pridružena</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vrednost i brisanje elementa sa datim ključem.</a:t>
            </a:r>
            <a:endParaRPr lang="sr-Latn-RS">
              <a:solidFill>
                <a:srgbClr val="000000"/>
              </a:solidFill>
              <a:latin typeface="Book Antiqua" panose="02040602050305030304" pitchFamily="18" charset="0"/>
            </a:endParaRPr>
          </a:p>
          <a:p>
            <a:endParaRPr lang="en-US">
              <a:solidFill>
                <a:srgbClr val="000000"/>
              </a:solidFill>
              <a:latin typeface="Book Antiqua" panose="02040602050305030304" pitchFamily="18" charset="0"/>
            </a:endParaRPr>
          </a:p>
          <a:p>
            <a:r>
              <a:rPr lang="en-US">
                <a:solidFill>
                  <a:srgbClr val="000000"/>
                </a:solidFill>
                <a:latin typeface="Book Antiqua" panose="02040602050305030304" pitchFamily="18" charset="0"/>
              </a:rPr>
              <a:t>U C++ mape su podržane klasama </a:t>
            </a:r>
            <a:r>
              <a:rPr lang="en-US" b="1">
                <a:solidFill>
                  <a:srgbClr val="000000"/>
                </a:solidFill>
                <a:latin typeface="Book Antiqua" panose="02040602050305030304" pitchFamily="18" charset="0"/>
              </a:rPr>
              <a:t>map&lt;K,V&gt;</a:t>
            </a:r>
            <a:r>
              <a:rPr lang="en-US">
                <a:solidFill>
                  <a:srgbClr val="000000"/>
                </a:solidFill>
                <a:latin typeface="Book Antiqua" panose="02040602050305030304" pitchFamily="18" charset="0"/>
              </a:rPr>
              <a:t> i </a:t>
            </a:r>
            <a:r>
              <a:rPr lang="en-US" b="1">
                <a:solidFill>
                  <a:srgbClr val="000000"/>
                </a:solidFill>
                <a:latin typeface="Book Antiqua" panose="02040602050305030304" pitchFamily="18" charset="0"/>
              </a:rPr>
              <a:t>unordered_map&lt;K,V&gt;</a:t>
            </a:r>
            <a:r>
              <a:rPr lang="en-US">
                <a:solidFill>
                  <a:srgbClr val="000000"/>
                </a:solidFill>
                <a:latin typeface="Book Antiqua" panose="02040602050305030304" pitchFamily="18" charset="0"/>
              </a:rPr>
              <a:t>,</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gde je K tip ključeva, a V tip vrednosti. Slično kao kod skupa, implementacija</a:t>
            </a:r>
            <a:r>
              <a:rPr lang="sr-Latn-RS">
                <a:solidFill>
                  <a:srgbClr val="000000"/>
                </a:solidFill>
                <a:latin typeface="Book Antiqua" panose="02040602050305030304" pitchFamily="18" charset="0"/>
              </a:rPr>
              <a:t> </a:t>
            </a:r>
            <a:r>
              <a:rPr lang="pl-PL">
                <a:solidFill>
                  <a:srgbClr val="000000"/>
                </a:solidFill>
                <a:latin typeface="Book Antiqua" panose="02040602050305030304" pitchFamily="18" charset="0"/>
              </a:rPr>
              <a:t>prve klase je zasnovana na balansiranim binarnim </a:t>
            </a:r>
            <a:r>
              <a:rPr lang="en-US">
                <a:solidFill>
                  <a:srgbClr val="000000"/>
                </a:solidFill>
                <a:latin typeface="Book Antiqua" panose="02040602050305030304" pitchFamily="18" charset="0"/>
              </a:rPr>
              <a:t>stablima</a:t>
            </a:r>
            <a:r>
              <a:rPr lang="pl-PL">
                <a:solidFill>
                  <a:srgbClr val="000000"/>
                </a:solidFill>
                <a:latin typeface="Book Antiqua" panose="02040602050305030304" pitchFamily="18" charset="0"/>
              </a:rPr>
              <a:t>, a druga na heš tab</a:t>
            </a:r>
            <a:r>
              <a:rPr lang="en-US">
                <a:solidFill>
                  <a:srgbClr val="000000"/>
                </a:solidFill>
                <a:latin typeface="Book Antiqua" panose="02040602050305030304" pitchFamily="18" charset="0"/>
              </a:rPr>
              <a:t>el</a:t>
            </a:r>
            <a:r>
              <a:rPr lang="pl-PL">
                <a:solidFill>
                  <a:srgbClr val="000000"/>
                </a:solidFill>
                <a:latin typeface="Book Antiqua" panose="02040602050305030304" pitchFamily="18" charset="0"/>
              </a:rPr>
              <a:t>ama. </a:t>
            </a:r>
          </a:p>
          <a:p>
            <a:endParaRPr lang="en-US">
              <a:solidFill>
                <a:srgbClr val="000000"/>
              </a:solidFill>
              <a:latin typeface="Book Antiqua" panose="02040602050305030304" pitchFamily="18" charset="0"/>
            </a:endParaRPr>
          </a:p>
          <a:p>
            <a:r>
              <a:rPr lang="pl-PL">
                <a:solidFill>
                  <a:srgbClr val="000000"/>
                </a:solidFill>
                <a:latin typeface="Book Antiqua" panose="02040602050305030304" pitchFamily="18" charset="0"/>
              </a:rPr>
              <a:t>Osnovni operator u radu sa mapama je operator indeksnog </a:t>
            </a:r>
            <a:r>
              <a:rPr lang="pl-PL" b="1">
                <a:solidFill>
                  <a:srgbClr val="000000"/>
                </a:solidFill>
                <a:latin typeface="Book Antiqua" panose="02040602050305030304" pitchFamily="18" charset="0"/>
              </a:rPr>
              <a:t>pristupa</a:t>
            </a:r>
            <a:r>
              <a:rPr lang="pl-PL">
                <a:solidFill>
                  <a:srgbClr val="000000"/>
                </a:solidFill>
                <a:latin typeface="Book Antiqua" panose="02040602050305030304" pitchFamily="18" charset="0"/>
              </a:rPr>
              <a:t>. </a:t>
            </a:r>
            <a:r>
              <a:rPr lang="en-US">
                <a:solidFill>
                  <a:srgbClr val="000000"/>
                </a:solidFill>
                <a:latin typeface="Book Antiqua" panose="02040602050305030304" pitchFamily="18" charset="0"/>
              </a:rPr>
              <a:t>Npr, ako mapa ocene preslikava imena učenika u njihove prosečne</a:t>
            </a:r>
            <a:r>
              <a:rPr lang="sr-Latn-RS">
                <a:solidFill>
                  <a:srgbClr val="000000"/>
                </a:solidFill>
                <a:latin typeface="Book Antiqua" panose="02040602050305030304" pitchFamily="18" charset="0"/>
              </a:rPr>
              <a:t> </a:t>
            </a:r>
            <a:r>
              <a:rPr lang="it-IT">
                <a:solidFill>
                  <a:srgbClr val="000000"/>
                </a:solidFill>
                <a:latin typeface="Book Antiqua" panose="02040602050305030304" pitchFamily="18" charset="0"/>
              </a:rPr>
              <a:t>ocene, tada se ocena učenika pera može i pročitati i postaviti pomoću</a:t>
            </a:r>
            <a:r>
              <a:rPr lang="sr-Latn-RS">
                <a:solidFill>
                  <a:srgbClr val="000000"/>
                </a:solidFill>
                <a:latin typeface="Book Antiqua" panose="02040602050305030304" pitchFamily="18" charset="0"/>
              </a:rPr>
              <a:t> </a:t>
            </a:r>
            <a:r>
              <a:rPr lang="en-US" b="1">
                <a:solidFill>
                  <a:srgbClr val="000000"/>
                </a:solidFill>
                <a:latin typeface="Book Antiqua" panose="02040602050305030304" pitchFamily="18" charset="0"/>
              </a:rPr>
              <a:t>ocene["pera"]</a:t>
            </a:r>
            <a:r>
              <a:rPr lang="en-US">
                <a:solidFill>
                  <a:srgbClr val="000000"/>
                </a:solidFill>
                <a:latin typeface="Book Antiqua" panose="02040602050305030304" pitchFamily="18" charset="0"/>
              </a:rPr>
              <a:t>. </a:t>
            </a:r>
          </a:p>
          <a:p>
            <a:r>
              <a:rPr lang="en-US">
                <a:solidFill>
                  <a:srgbClr val="000000"/>
                </a:solidFill>
                <a:latin typeface="Book Antiqua" panose="02040602050305030304" pitchFamily="18" charset="0"/>
              </a:rPr>
              <a:t>Kod </a:t>
            </a:r>
            <a:r>
              <a:rPr lang="en-US" b="1">
                <a:solidFill>
                  <a:srgbClr val="000000"/>
                </a:solidFill>
                <a:latin typeface="Book Antiqua" panose="02040602050305030304" pitchFamily="18" charset="0"/>
              </a:rPr>
              <a:t>map</a:t>
            </a:r>
            <a:r>
              <a:rPr lang="en-US">
                <a:solidFill>
                  <a:srgbClr val="000000"/>
                </a:solidFill>
                <a:latin typeface="Book Antiqua" panose="02040602050305030304" pitchFamily="18" charset="0"/>
              </a:rPr>
              <a:t>, garantovana složenost ovog operatora</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je </a:t>
            </a:r>
            <a:r>
              <a:rPr lang="en-US" b="1">
                <a:solidFill>
                  <a:srgbClr val="000000"/>
                </a:solidFill>
                <a:latin typeface="Book Antiqua" panose="02040602050305030304" pitchFamily="18" charset="0"/>
              </a:rPr>
              <a:t>𝑂(log 𝑘)</a:t>
            </a:r>
            <a:r>
              <a:rPr lang="en-US">
                <a:solidFill>
                  <a:srgbClr val="000000"/>
                </a:solidFill>
                <a:latin typeface="Book Antiqua" panose="02040602050305030304" pitchFamily="18" charset="0"/>
              </a:rPr>
              <a:t>, gde je 𝑘 broj trenutno pridruženih ključeva u mapi. </a:t>
            </a:r>
          </a:p>
          <a:p>
            <a:r>
              <a:rPr lang="en-US">
                <a:solidFill>
                  <a:srgbClr val="000000"/>
                </a:solidFill>
                <a:latin typeface="Book Antiqua" panose="02040602050305030304" pitchFamily="18" charset="0"/>
              </a:rPr>
              <a:t>Kod </a:t>
            </a:r>
            <a:r>
              <a:rPr lang="en-US" b="1">
                <a:solidFill>
                  <a:srgbClr val="000000"/>
                </a:solidFill>
                <a:latin typeface="Book Antiqua" panose="02040602050305030304" pitchFamily="18" charset="0"/>
              </a:rPr>
              <a:t>unordered_map,</a:t>
            </a:r>
            <a:r>
              <a:rPr lang="en-US">
                <a:solidFill>
                  <a:srgbClr val="000000"/>
                </a:solidFill>
                <a:latin typeface="Book Antiqua" panose="02040602050305030304" pitchFamily="18" charset="0"/>
              </a:rPr>
              <a:t> prosečna složenost je </a:t>
            </a:r>
            <a:r>
              <a:rPr lang="en-US" b="1">
                <a:solidFill>
                  <a:srgbClr val="000000"/>
                </a:solidFill>
                <a:latin typeface="Book Antiqua" panose="02040602050305030304" pitchFamily="18" charset="0"/>
              </a:rPr>
              <a:t>𝑂(1)</a:t>
            </a:r>
            <a:r>
              <a:rPr lang="en-US">
                <a:solidFill>
                  <a:srgbClr val="000000"/>
                </a:solidFill>
                <a:latin typeface="Book Antiqua" panose="02040602050305030304" pitchFamily="18" charset="0"/>
              </a:rPr>
              <a:t>, ali konstantni faktor</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može biti veliki, dok je složenost najgoreg slučaja 𝑂(𝑘).</a:t>
            </a:r>
          </a:p>
          <a:p>
            <a:r>
              <a:rPr lang="en-US">
                <a:solidFill>
                  <a:srgbClr val="000000"/>
                </a:solidFill>
                <a:latin typeface="Book Antiqua" panose="02040602050305030304" pitchFamily="18" charset="0"/>
              </a:rPr>
              <a:t>Metod </a:t>
            </a:r>
            <a:r>
              <a:rPr lang="en-US" b="1">
                <a:solidFill>
                  <a:srgbClr val="000000"/>
                </a:solidFill>
                <a:latin typeface="Book Antiqua" panose="02040602050305030304" pitchFamily="18" charset="0"/>
              </a:rPr>
              <a:t>find</a:t>
            </a:r>
            <a:r>
              <a:rPr lang="en-US">
                <a:solidFill>
                  <a:srgbClr val="000000"/>
                </a:solidFill>
                <a:latin typeface="Book Antiqua" panose="02040602050305030304" pitchFamily="18" charset="0"/>
              </a:rPr>
              <a:t> vraća iterator koji ukazuje na slog sa datim ključem u mapi.</a:t>
            </a:r>
            <a:r>
              <a:rPr lang="sr-Latn-RS">
                <a:solidFill>
                  <a:srgbClr val="000000"/>
                </a:solidFill>
                <a:latin typeface="Book Antiqua" panose="02040602050305030304" pitchFamily="18" charset="0"/>
              </a:rPr>
              <a:t> </a:t>
            </a:r>
            <a:r>
              <a:rPr lang="pl-PL">
                <a:solidFill>
                  <a:srgbClr val="000000"/>
                </a:solidFill>
                <a:latin typeface="Book Antiqua" panose="02040602050305030304" pitchFamily="18" charset="0"/>
              </a:rPr>
              <a:t>Ako ne postoji, vraća se iterator na kraj mape. </a:t>
            </a:r>
          </a:p>
          <a:p>
            <a:r>
              <a:rPr lang="pl-PL">
                <a:solidFill>
                  <a:srgbClr val="000000"/>
                </a:solidFill>
                <a:latin typeface="Book Antiqua" panose="02040602050305030304" pitchFamily="18" charset="0"/>
              </a:rPr>
              <a:t>P</a:t>
            </a:r>
            <a:r>
              <a:rPr lang="en-US">
                <a:solidFill>
                  <a:srgbClr val="000000"/>
                </a:solidFill>
                <a:latin typeface="Book Antiqua" panose="02040602050305030304" pitchFamily="18" charset="0"/>
              </a:rPr>
              <a:t>rovera pripadnosti ključa </a:t>
            </a:r>
            <a:r>
              <a:rPr lang="en-US" b="1">
                <a:solidFill>
                  <a:srgbClr val="000000"/>
                </a:solidFill>
                <a:latin typeface="Book Antiqua" panose="02040602050305030304" pitchFamily="18" charset="0"/>
              </a:rPr>
              <a:t>k</a:t>
            </a:r>
            <a:r>
              <a:rPr lang="en-US">
                <a:solidFill>
                  <a:srgbClr val="000000"/>
                </a:solidFill>
                <a:latin typeface="Book Antiqua" panose="02040602050305030304" pitchFamily="18" charset="0"/>
              </a:rPr>
              <a:t> mapi </a:t>
            </a:r>
            <a:r>
              <a:rPr lang="en-US" b="1">
                <a:solidFill>
                  <a:srgbClr val="000000"/>
                </a:solidFill>
                <a:latin typeface="Book Antiqua" panose="02040602050305030304" pitchFamily="18" charset="0"/>
              </a:rPr>
              <a:t>m</a:t>
            </a:r>
            <a:r>
              <a:rPr lang="sr-Latn-RS">
                <a:solidFill>
                  <a:srgbClr val="000000"/>
                </a:solidFill>
                <a:latin typeface="Book Antiqua" panose="02040602050305030304" pitchFamily="18" charset="0"/>
              </a:rPr>
              <a:t> se</a:t>
            </a:r>
            <a:r>
              <a:rPr lang="en-US">
                <a:solidFill>
                  <a:srgbClr val="000000"/>
                </a:solidFill>
                <a:latin typeface="Book Antiqua" panose="02040602050305030304" pitchFamily="18" charset="0"/>
              </a:rPr>
              <a:t> može izvršiti sa </a:t>
            </a:r>
            <a:r>
              <a:rPr lang="en-US" b="1">
                <a:solidFill>
                  <a:srgbClr val="000000"/>
                </a:solidFill>
                <a:latin typeface="Book Antiqua" panose="02040602050305030304" pitchFamily="18" charset="0"/>
              </a:rPr>
              <a:t>if (m.find(k) !=</a:t>
            </a:r>
            <a:r>
              <a:rPr lang="sr-Latn-RS" b="1">
                <a:solidFill>
                  <a:srgbClr val="000000"/>
                </a:solidFill>
                <a:latin typeface="Book Antiqua" panose="02040602050305030304" pitchFamily="18" charset="0"/>
              </a:rPr>
              <a:t> </a:t>
            </a:r>
            <a:r>
              <a:rPr lang="en-US" b="1">
                <a:solidFill>
                  <a:srgbClr val="000000"/>
                </a:solidFill>
                <a:latin typeface="Book Antiqua" panose="02040602050305030304" pitchFamily="18" charset="0"/>
              </a:rPr>
              <a:t>m.end())</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Složenost je kao kod umetanja.</a:t>
            </a:r>
          </a:p>
          <a:p>
            <a:r>
              <a:rPr lang="en-US">
                <a:solidFill>
                  <a:srgbClr val="000000"/>
                </a:solidFill>
                <a:latin typeface="Book Antiqua" panose="02040602050305030304" pitchFamily="18" charset="0"/>
              </a:rPr>
              <a:t>Metod </a:t>
            </a:r>
            <a:r>
              <a:rPr lang="en-US" b="1">
                <a:solidFill>
                  <a:srgbClr val="000000"/>
                </a:solidFill>
                <a:latin typeface="Book Antiqua" panose="02040602050305030304" pitchFamily="18" charset="0"/>
              </a:rPr>
              <a:t>erase</a:t>
            </a:r>
            <a:r>
              <a:rPr lang="en-US">
                <a:solidFill>
                  <a:srgbClr val="000000"/>
                </a:solidFill>
                <a:latin typeface="Book Antiqua" panose="02040602050305030304" pitchFamily="18" charset="0"/>
              </a:rPr>
              <a:t> briše element iz mape. Argument može da</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bude vrednost</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ključa ili iterator koji pokazuje na element koji se uklanja. Složenost je kao kod umetanja.</a:t>
            </a:r>
          </a:p>
          <a:p>
            <a:r>
              <a:rPr lang="en-US">
                <a:solidFill>
                  <a:srgbClr val="000000"/>
                </a:solidFill>
                <a:latin typeface="Book Antiqua" panose="02040602050305030304" pitchFamily="18" charset="0"/>
              </a:rPr>
              <a:t>Mogu</a:t>
            </a:r>
            <a:r>
              <a:rPr lang="sr-Latn-RS">
                <a:solidFill>
                  <a:srgbClr val="000000"/>
                </a:solidFill>
                <a:latin typeface="Book Antiqua" panose="02040602050305030304" pitchFamily="18" charset="0"/>
              </a:rPr>
              <a:t>ć</a:t>
            </a:r>
            <a:r>
              <a:rPr lang="en-US">
                <a:solidFill>
                  <a:srgbClr val="000000"/>
                </a:solidFill>
                <a:latin typeface="Book Antiqua" panose="02040602050305030304" pitchFamily="18" charset="0"/>
              </a:rPr>
              <a:t>e je i iteriranje kroz elemente mape. Na primer, kroz sve ocene se</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može proći sa sledećom petljom.</a:t>
            </a:r>
          </a:p>
          <a:p>
            <a:r>
              <a:rPr lang="en-US" sz="1600" b="1">
                <a:solidFill>
                  <a:srgbClr val="007121"/>
                </a:solidFill>
                <a:latin typeface="Book Antiqua" panose="02040602050305030304" pitchFamily="18" charset="0"/>
              </a:rPr>
              <a:t>for </a:t>
            </a:r>
            <a:r>
              <a:rPr lang="en-US" sz="1600" b="1">
                <a:solidFill>
                  <a:srgbClr val="000000"/>
                </a:solidFill>
                <a:latin typeface="Book Antiqua" panose="02040602050305030304" pitchFamily="18" charset="0"/>
              </a:rPr>
              <a:t>(</a:t>
            </a:r>
            <a:r>
              <a:rPr lang="en-US" sz="1600" b="1">
                <a:solidFill>
                  <a:srgbClr val="007121"/>
                </a:solidFill>
                <a:latin typeface="Book Antiqua" panose="02040602050305030304" pitchFamily="18" charset="0"/>
              </a:rPr>
              <a:t>auto </a:t>
            </a:r>
            <a:r>
              <a:rPr lang="en-US" sz="1600" b="1">
                <a:solidFill>
                  <a:srgbClr val="000000"/>
                </a:solidFill>
                <a:latin typeface="Book Antiqua" panose="02040602050305030304" pitchFamily="18" charset="0"/>
              </a:rPr>
              <a:t>it : ocene)</a:t>
            </a:r>
            <a:r>
              <a:rPr lang="sr-Latn-RS" sz="1600" b="1">
                <a:solidFill>
                  <a:srgbClr val="000000"/>
                </a:solidFill>
                <a:latin typeface="Book Antiqua" panose="02040602050305030304" pitchFamily="18" charset="0"/>
              </a:rPr>
              <a:t> </a:t>
            </a:r>
            <a:r>
              <a:rPr lang="en-US" sz="1600" b="1">
                <a:solidFill>
                  <a:srgbClr val="000000"/>
                </a:solidFill>
                <a:latin typeface="Book Antiqua" panose="02040602050305030304" pitchFamily="18" charset="0"/>
              </a:rPr>
              <a:t>cout &lt;&lt; it.first &lt;&lt; </a:t>
            </a:r>
            <a:r>
              <a:rPr lang="en-US" sz="1600" b="1">
                <a:solidFill>
                  <a:srgbClr val="4071A1"/>
                </a:solidFill>
                <a:latin typeface="Book Antiqua" panose="02040602050305030304" pitchFamily="18" charset="0"/>
              </a:rPr>
              <a:t>" " </a:t>
            </a:r>
            <a:r>
              <a:rPr lang="en-US" sz="1600" b="1">
                <a:solidFill>
                  <a:srgbClr val="000000"/>
                </a:solidFill>
                <a:latin typeface="Book Antiqua" panose="02040602050305030304" pitchFamily="18" charset="0"/>
              </a:rPr>
              <a:t>&lt;&lt; it.second &lt;&lt; endl;</a:t>
            </a:r>
          </a:p>
          <a:p>
            <a:r>
              <a:rPr lang="sr-Latn-RS">
                <a:solidFill>
                  <a:srgbClr val="000000"/>
                </a:solidFill>
                <a:latin typeface="Book Antiqua" panose="02040602050305030304" pitchFamily="18" charset="0"/>
              </a:rPr>
              <a:t>P</a:t>
            </a:r>
            <a:r>
              <a:rPr lang="en-US">
                <a:solidFill>
                  <a:srgbClr val="000000"/>
                </a:solidFill>
                <a:latin typeface="Book Antiqua" panose="02040602050305030304" pitchFamily="18" charset="0"/>
              </a:rPr>
              <a:t>romenljiva </a:t>
            </a:r>
            <a:r>
              <a:rPr lang="en-US" b="1">
                <a:solidFill>
                  <a:srgbClr val="000000"/>
                </a:solidFill>
                <a:latin typeface="Book Antiqua" panose="02040602050305030304" pitchFamily="18" charset="0"/>
              </a:rPr>
              <a:t>it</a:t>
            </a:r>
            <a:r>
              <a:rPr lang="en-US">
                <a:solidFill>
                  <a:srgbClr val="000000"/>
                </a:solidFill>
                <a:latin typeface="Book Antiqua" panose="02040602050305030304" pitchFamily="18" charset="0"/>
              </a:rPr>
              <a:t> tokom iteracije uzima uređene parove (ključ, vrednost),</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ključu pristupa preko polja </a:t>
            </a:r>
            <a:r>
              <a:rPr lang="en-US" b="1">
                <a:solidFill>
                  <a:srgbClr val="000000"/>
                </a:solidFill>
                <a:latin typeface="Book Antiqua" panose="02040602050305030304" pitchFamily="18" charset="0"/>
              </a:rPr>
              <a:t>first</a:t>
            </a:r>
            <a:r>
              <a:rPr lang="en-US">
                <a:solidFill>
                  <a:srgbClr val="000000"/>
                </a:solidFill>
                <a:latin typeface="Book Antiqua" panose="02040602050305030304" pitchFamily="18" charset="0"/>
              </a:rPr>
              <a:t>, a vrednosti preko polja </a:t>
            </a:r>
            <a:r>
              <a:rPr lang="en-US" b="1">
                <a:solidFill>
                  <a:srgbClr val="000000"/>
                </a:solidFill>
                <a:latin typeface="Book Antiqua" panose="02040602050305030304" pitchFamily="18" charset="0"/>
              </a:rPr>
              <a:t>second</a:t>
            </a:r>
            <a:r>
              <a:rPr lang="en-US">
                <a:solidFill>
                  <a:srgbClr val="000000"/>
                </a:solidFill>
                <a:latin typeface="Book Antiqua" panose="02040602050305030304" pitchFamily="18" charset="0"/>
              </a:rPr>
              <a:t>.</a:t>
            </a:r>
            <a:endParaRPr lang="en-US">
              <a:latin typeface="Book Antiqua" panose="02040602050305030304" pitchFamily="18" charset="0"/>
            </a:endParaRPr>
          </a:p>
        </p:txBody>
      </p:sp>
    </p:spTree>
    <p:extLst>
      <p:ext uri="{BB962C8B-B14F-4D97-AF65-F5344CB8AC3E}">
        <p14:creationId xmlns:p14="http://schemas.microsoft.com/office/powerpoint/2010/main" val="238298265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1CDD71-5581-4D5F-8524-2E1C81C8CBB2}"/>
              </a:ext>
            </a:extLst>
          </p:cNvPr>
          <p:cNvSpPr/>
          <p:nvPr/>
        </p:nvSpPr>
        <p:spPr>
          <a:xfrm>
            <a:off x="429088" y="407024"/>
            <a:ext cx="7738368" cy="369332"/>
          </a:xfrm>
          <a:prstGeom prst="rect">
            <a:avLst/>
          </a:prstGeom>
        </p:spPr>
        <p:txBody>
          <a:bodyPr wrap="square">
            <a:spAutoFit/>
          </a:bodyPr>
          <a:lstStyle/>
          <a:p>
            <a:r>
              <a:rPr lang="pl-PL">
                <a:latin typeface="LMRoman10-Regular-Identity-H"/>
              </a:rPr>
              <a:t>Organizuj strukturu podataka koja studentima pridružuje broj </a:t>
            </a:r>
            <a:r>
              <a:rPr lang="en-US">
                <a:latin typeface="LMRoman10-Regular-Identity-H"/>
              </a:rPr>
              <a:t>poena</a:t>
            </a:r>
            <a:endParaRPr lang="en-US"/>
          </a:p>
        </p:txBody>
      </p:sp>
      <p:sp>
        <p:nvSpPr>
          <p:cNvPr id="3" name="Rectangle 2">
            <a:extLst>
              <a:ext uri="{FF2B5EF4-FFF2-40B4-BE49-F238E27FC236}">
                <a16:creationId xmlns:a16="http://schemas.microsoft.com/office/drawing/2014/main" id="{E0C20FE9-CBBA-408F-8E8A-C998185B519A}"/>
              </a:ext>
            </a:extLst>
          </p:cNvPr>
          <p:cNvSpPr/>
          <p:nvPr/>
        </p:nvSpPr>
        <p:spPr>
          <a:xfrm>
            <a:off x="429088" y="948562"/>
            <a:ext cx="8972364" cy="369332"/>
          </a:xfrm>
          <a:prstGeom prst="rect">
            <a:avLst/>
          </a:prstGeom>
        </p:spPr>
        <p:txBody>
          <a:bodyPr wrap="square">
            <a:spAutoFit/>
          </a:bodyPr>
          <a:lstStyle/>
          <a:p>
            <a:r>
              <a:rPr lang="en-US">
                <a:solidFill>
                  <a:srgbClr val="000000"/>
                </a:solidFill>
                <a:latin typeface="LMRoman10-Regular-Identity-H"/>
              </a:rPr>
              <a:t>program koji izračunava frekvenciju (broj pojavljivanja)</a:t>
            </a:r>
            <a:r>
              <a:rPr lang="sr-Latn-RS">
                <a:solidFill>
                  <a:srgbClr val="000000"/>
                </a:solidFill>
                <a:latin typeface="LMRoman10-Regular-Identity-H"/>
              </a:rPr>
              <a:t> </a:t>
            </a:r>
            <a:r>
              <a:rPr lang="pl-PL">
                <a:solidFill>
                  <a:srgbClr val="000000"/>
                </a:solidFill>
                <a:latin typeface="LMRoman10-Regular-Identity-H"/>
              </a:rPr>
              <a:t>svake od reči u tekstu</a:t>
            </a:r>
            <a:endParaRPr lang="en-US"/>
          </a:p>
        </p:txBody>
      </p:sp>
      <p:sp>
        <p:nvSpPr>
          <p:cNvPr id="4" name="Rectangle 3">
            <a:extLst>
              <a:ext uri="{FF2B5EF4-FFF2-40B4-BE49-F238E27FC236}">
                <a16:creationId xmlns:a16="http://schemas.microsoft.com/office/drawing/2014/main" id="{F458337F-105E-4B03-8205-6A5907B895BB}"/>
              </a:ext>
            </a:extLst>
          </p:cNvPr>
          <p:cNvSpPr/>
          <p:nvPr/>
        </p:nvSpPr>
        <p:spPr>
          <a:xfrm>
            <a:off x="429088" y="1490100"/>
            <a:ext cx="4711546" cy="369332"/>
          </a:xfrm>
          <a:prstGeom prst="rect">
            <a:avLst/>
          </a:prstGeom>
        </p:spPr>
        <p:txBody>
          <a:bodyPr wrap="none">
            <a:spAutoFit/>
          </a:bodyPr>
          <a:lstStyle/>
          <a:p>
            <a:r>
              <a:rPr lang="it-IT" b="1">
                <a:latin typeface="Book Antiqua" panose="02040602050305030304" pitchFamily="18" charset="0"/>
              </a:rPr>
              <a:t>Broj segmenata čiji su svi elementi različiti</a:t>
            </a:r>
          </a:p>
        </p:txBody>
      </p:sp>
      <p:sp>
        <p:nvSpPr>
          <p:cNvPr id="5" name="Rectangle 4">
            <a:extLst>
              <a:ext uri="{FF2B5EF4-FFF2-40B4-BE49-F238E27FC236}">
                <a16:creationId xmlns:a16="http://schemas.microsoft.com/office/drawing/2014/main" id="{E29D6438-1630-4F70-908D-9AEFFBA786DE}"/>
              </a:ext>
            </a:extLst>
          </p:cNvPr>
          <p:cNvSpPr/>
          <p:nvPr/>
        </p:nvSpPr>
        <p:spPr>
          <a:xfrm>
            <a:off x="429088" y="2031638"/>
            <a:ext cx="3050835" cy="369332"/>
          </a:xfrm>
          <a:prstGeom prst="rect">
            <a:avLst/>
          </a:prstGeom>
        </p:spPr>
        <p:txBody>
          <a:bodyPr wrap="none">
            <a:spAutoFit/>
          </a:bodyPr>
          <a:lstStyle/>
          <a:p>
            <a:r>
              <a:rPr lang="en-US" b="1">
                <a:latin typeface="Book Antiqua" panose="02040602050305030304" pitchFamily="18" charset="0"/>
              </a:rPr>
              <a:t>Broj segmenata datog zbira</a:t>
            </a:r>
          </a:p>
        </p:txBody>
      </p:sp>
    </p:spTree>
    <p:extLst>
      <p:ext uri="{BB962C8B-B14F-4D97-AF65-F5344CB8AC3E}">
        <p14:creationId xmlns:p14="http://schemas.microsoft.com/office/powerpoint/2010/main" val="303442835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4EC4F67-FE6A-4149-8AED-FFABB92EC15C}"/>
              </a:ext>
            </a:extLst>
          </p:cNvPr>
          <p:cNvSpPr>
            <a:spLocks noChangeArrowheads="1"/>
          </p:cNvSpPr>
          <p:nvPr/>
        </p:nvSpPr>
        <p:spPr bwMode="auto">
          <a:xfrm>
            <a:off x="0" y="778279"/>
            <a:ext cx="13731761" cy="5301451"/>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Најбројнији елемент</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373737"/>
                </a:solidFill>
                <a:effectLst/>
                <a:latin typeface="-apple-system"/>
              </a:rPr>
              <a:t>Овај задатак је поновљен у циљу увежбавања различитих техника решавања.</a:t>
            </a:r>
            <a:endParaRPr kumimoji="0" lang="en-US" altLang="en-US" sz="1600" b="0" i="0" u="none" strike="noStrike" cap="none" normalizeH="0" baseline="0">
              <a:ln>
                <a:noFill/>
              </a:ln>
              <a:solidFill>
                <a:srgbClr val="2125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Ученици су гласали за председника одељенске заједнице. Напиши програм који одређује колико гласова је добио победник.</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Са стандардног улаза се учитава укупан број гласова </a:t>
            </a:r>
            <a:r>
              <a:rPr kumimoji="0" lang="en-US" altLang="en-US" sz="1400" b="0" i="0" u="none" strike="noStrike" cap="none" normalizeH="0" baseline="0">
                <a:ln>
                  <a:noFill/>
                </a:ln>
                <a:solidFill>
                  <a:srgbClr val="373737"/>
                </a:solidFill>
                <a:effectLst/>
                <a:latin typeface="MJXc-TeX-math-I"/>
              </a:rPr>
              <a:t>n</a:t>
            </a:r>
            <a:r>
              <a:rPr kumimoji="0" lang="en-US" altLang="en-US" sz="1400" b="0" i="0" u="none" strike="noStrike" cap="none" normalizeH="0" baseline="0">
                <a:ln>
                  <a:noFill/>
                </a:ln>
                <a:solidFill>
                  <a:srgbClr val="373737"/>
                </a:solidFill>
                <a:effectLst/>
                <a:latin typeface="-apple-system"/>
              </a:rPr>
              <a:t> (</a:t>
            </a:r>
            <a:r>
              <a:rPr kumimoji="0" lang="en-US" altLang="en-US" sz="1400" b="0" i="0" u="none" strike="noStrike" cap="none" normalizeH="0" baseline="0">
                <a:ln>
                  <a:noFill/>
                </a:ln>
                <a:solidFill>
                  <a:srgbClr val="373737"/>
                </a:solidFill>
                <a:effectLst/>
                <a:latin typeface="MJXc-TeX-main-R"/>
              </a:rPr>
              <a:t>1≤</a:t>
            </a:r>
            <a:r>
              <a:rPr kumimoji="0" lang="en-US" altLang="en-US" sz="1400" b="0" i="0" u="none" strike="noStrike" cap="none" normalizeH="0" baseline="0">
                <a:ln>
                  <a:noFill/>
                </a:ln>
                <a:solidFill>
                  <a:srgbClr val="373737"/>
                </a:solidFill>
                <a:effectLst/>
                <a:latin typeface="MJXc-TeX-math-I"/>
              </a:rPr>
              <a:t>n</a:t>
            </a:r>
            <a:r>
              <a:rPr kumimoji="0" lang="en-US" altLang="en-US" sz="1400" b="0" i="0" u="none" strike="noStrike" cap="none" normalizeH="0" baseline="0">
                <a:ln>
                  <a:noFill/>
                </a:ln>
                <a:solidFill>
                  <a:srgbClr val="373737"/>
                </a:solidFill>
                <a:effectLst/>
                <a:latin typeface="MJXc-TeX-main-R"/>
              </a:rPr>
              <a:t>≤10</a:t>
            </a:r>
            <a:r>
              <a:rPr kumimoji="0" lang="en-US" altLang="en-US" sz="1400" b="0" i="0" u="none" strike="noStrike" cap="none" normalizeH="0" baseline="30000">
                <a:ln>
                  <a:noFill/>
                </a:ln>
                <a:solidFill>
                  <a:srgbClr val="373737"/>
                </a:solidFill>
                <a:effectLst/>
                <a:latin typeface="-apple-system"/>
              </a:rPr>
              <a:t>5</a:t>
            </a:r>
            <a:r>
              <a:rPr kumimoji="0" lang="en-US" altLang="en-US" sz="1400" b="0" i="0" u="none" strike="noStrike" cap="none" normalizeH="0" baseline="0">
                <a:ln>
                  <a:noFill/>
                </a:ln>
                <a:solidFill>
                  <a:srgbClr val="373737"/>
                </a:solidFill>
                <a:effectLst/>
                <a:latin typeface="-apple-system"/>
              </a:rPr>
              <a:t>), а затим у наредних </a:t>
            </a:r>
            <a:r>
              <a:rPr kumimoji="0" lang="en-US" altLang="en-US" sz="1400" b="0" i="0" u="none" strike="noStrike" cap="none" normalizeH="0" baseline="0">
                <a:ln>
                  <a:noFill/>
                </a:ln>
                <a:solidFill>
                  <a:srgbClr val="373737"/>
                </a:solidFill>
                <a:effectLst/>
                <a:latin typeface="MJXc-TeX-math-I"/>
              </a:rPr>
              <a:t>n</a:t>
            </a:r>
            <a:r>
              <a:rPr kumimoji="0" lang="en-US" altLang="en-US" sz="1400" b="0" i="0" u="none" strike="noStrike" cap="none" normalizeH="0" baseline="0">
                <a:ln>
                  <a:noFill/>
                </a:ln>
                <a:solidFill>
                  <a:srgbClr val="373737"/>
                </a:solidFill>
                <a:effectLst/>
                <a:latin typeface="-apple-system"/>
              </a:rPr>
              <a:t> редова по једно име састављено од највише 20 слова енглеске абецеде.</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На стадардни излаз исписати број гласова који је добио победник (оно име које се најчшеће појавило на улазу).</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Пример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5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pera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mika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jovana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pera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ana</a:t>
            </a:r>
            <a:endParaRPr kumimoji="0" lang="en-US" altLang="en-US" sz="28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2</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645645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333DBB-65EB-4A07-9354-0466A626E4F3}"/>
              </a:ext>
            </a:extLst>
          </p:cNvPr>
          <p:cNvSpPr/>
          <p:nvPr/>
        </p:nvSpPr>
        <p:spPr>
          <a:xfrm>
            <a:off x="0" y="751344"/>
            <a:ext cx="12192000" cy="4247317"/>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&lt;string&gt;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&lt;map&gt;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&lt;algorithm&gt;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map&lt;string,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m;</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string x; cin &gt;&gt; x;</a:t>
            </a:r>
          </a:p>
          <a:p>
            <a:r>
              <a:rPr lang="en-US">
                <a:solidFill>
                  <a:srgbClr val="000000"/>
                </a:solidFill>
                <a:latin typeface="Consolas" panose="020B0609020204030204" pitchFamily="49" charset="0"/>
              </a:rPr>
              <a:t>        m[x]++;   }</a:t>
            </a:r>
          </a:p>
          <a:p>
            <a:r>
              <a:rPr lang="en-US">
                <a:solidFill>
                  <a:srgbClr val="000000"/>
                </a:solidFill>
                <a:latin typeface="Consolas" panose="020B0609020204030204" pitchFamily="49" charset="0"/>
              </a:rPr>
              <a:t>    cout &lt;&lt; max_element(begin(m), end(m),</a:t>
            </a:r>
            <a:r>
              <a:rPr lang="en-US">
                <a:solidFill>
                  <a:srgbClr val="008000"/>
                </a:solidFill>
                <a:latin typeface="Consolas" panose="020B0609020204030204" pitchFamily="49" charset="0"/>
              </a:rPr>
              <a:t> // </a:t>
            </a:r>
            <a:r>
              <a:rPr lang="sr-Latn-RS">
                <a:solidFill>
                  <a:srgbClr val="008000"/>
                </a:solidFill>
                <a:latin typeface="Consolas" panose="020B0609020204030204" pitchFamily="49" charset="0"/>
              </a:rPr>
              <a:t>el.</a:t>
            </a:r>
            <a:r>
              <a:rPr lang="en-US">
                <a:solidFill>
                  <a:srgbClr val="008000"/>
                </a:solidFill>
                <a:latin typeface="Consolas" panose="020B0609020204030204" pitchFamily="49" charset="0"/>
              </a:rPr>
              <a:t> sa maksimalnim brojem pojavljivanja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auto&amp;</a:t>
            </a:r>
            <a:r>
              <a:rPr lang="en-US">
                <a:solidFill>
                  <a:srgbClr val="000000"/>
                </a:solidFill>
                <a:latin typeface="Consolas" panose="020B0609020204030204" pitchFamily="49" charset="0"/>
              </a:rPr>
              <a:t>p1,</a:t>
            </a:r>
            <a:r>
              <a:rPr lang="en-US">
                <a:solidFill>
                  <a:srgbClr val="0000FF"/>
                </a:solidFill>
                <a:latin typeface="Consolas" panose="020B0609020204030204" pitchFamily="49" charset="0"/>
              </a:rPr>
              <a:t>auto&amp;</a:t>
            </a:r>
            <a:r>
              <a:rPr lang="en-US">
                <a:solidFill>
                  <a:srgbClr val="000000"/>
                </a:solidFill>
                <a:latin typeface="Consolas" panose="020B0609020204030204" pitchFamily="49" charset="0"/>
              </a:rPr>
              <a:t>p2){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p1.second &lt; p2.second;})-&gt;second &lt;&lt; endl; }</a:t>
            </a: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0901357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0CDD610-A2EA-4011-91AE-414487E1528E}"/>
              </a:ext>
            </a:extLst>
          </p:cNvPr>
          <p:cNvSpPr>
            <a:spLocks noChangeArrowheads="1"/>
          </p:cNvSpPr>
          <p:nvPr/>
        </p:nvSpPr>
        <p:spPr bwMode="auto">
          <a:xfrm>
            <a:off x="0" y="-86"/>
            <a:ext cx="8385822" cy="6586418"/>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373737"/>
                </a:solidFill>
                <a:effectLst/>
                <a:latin typeface="inherit"/>
              </a:rPr>
              <a:t>Рачуни</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73737"/>
                </a:solidFill>
                <a:effectLst/>
                <a:latin typeface="-apple-system"/>
              </a:rPr>
              <a:t>Потребно је симулирати банковни систем за </a:t>
            </a:r>
            <a:r>
              <a:rPr kumimoji="0" lang="en-US" altLang="en-US" sz="1600" b="0" i="0" u="none" strike="noStrike" cap="none" normalizeH="0" baseline="0">
                <a:ln>
                  <a:noFill/>
                </a:ln>
                <a:solidFill>
                  <a:srgbClr val="373737"/>
                </a:solidFill>
                <a:effectLst/>
                <a:latin typeface="MJXc-TeX-math-I"/>
              </a:rPr>
              <a:t>k</a:t>
            </a:r>
            <a:r>
              <a:rPr kumimoji="0" lang="en-US" altLang="en-US" sz="1600" b="0" i="0" u="none" strike="noStrike" cap="none" normalizeH="0" baseline="0">
                <a:ln>
                  <a:noFill/>
                </a:ln>
                <a:solidFill>
                  <a:srgbClr val="373737"/>
                </a:solidFill>
                <a:effectLst/>
                <a:latin typeface="-apple-system"/>
              </a:rPr>
              <a:t> различитих корисника. </a:t>
            </a:r>
            <a:endParaRPr kumimoji="0" lang="sr-Latn-RS" altLang="en-US" sz="16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73737"/>
                </a:solidFill>
                <a:effectLst/>
                <a:latin typeface="-apple-system"/>
              </a:rPr>
              <a:t>Сваки корисник има рачун са почетним стањем 0. Потребно је подржати две врсте операција:</a:t>
            </a:r>
            <a:endParaRPr kumimoji="0" lang="en-US" altLang="en-US" b="0" i="0" u="none" strike="noStrike" cap="none" normalizeH="0" baseline="0">
              <a:ln>
                <a:noFill/>
              </a:ln>
              <a:solidFill>
                <a:srgbClr val="2125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a:ln>
                  <a:noFill/>
                </a:ln>
                <a:solidFill>
                  <a:srgbClr val="E83E8C"/>
                </a:solidFill>
                <a:effectLst/>
                <a:latin typeface="SFMono-Regular"/>
              </a:rPr>
              <a:t>upit x</a:t>
            </a:r>
            <a:r>
              <a:rPr kumimoji="0" lang="en-US" altLang="en-US" sz="1600" b="0" i="0" u="none" strike="noStrike" cap="none" normalizeH="0" baseline="0">
                <a:ln>
                  <a:noFill/>
                </a:ln>
                <a:solidFill>
                  <a:srgbClr val="373737"/>
                </a:solidFill>
                <a:effectLst/>
                <a:latin typeface="-apple-system"/>
              </a:rPr>
              <a:t> одређује колико постоји корисника чији рачун садржи тачно </a:t>
            </a:r>
            <a:r>
              <a:rPr kumimoji="0" lang="en-US" altLang="en-US" sz="1600" b="0" i="0" u="none" strike="noStrike" cap="none" normalizeH="0" baseline="0">
                <a:ln>
                  <a:noFill/>
                </a:ln>
                <a:solidFill>
                  <a:srgbClr val="373737"/>
                </a:solidFill>
                <a:effectLst/>
                <a:latin typeface="MJXc-TeX-math-I"/>
              </a:rPr>
              <a:t>x</a:t>
            </a:r>
            <a:r>
              <a:rPr kumimoji="0" lang="en-US" altLang="en-US" sz="1600" b="0" i="0" u="none" strike="noStrike" cap="none" normalizeH="0" baseline="0">
                <a:ln>
                  <a:noFill/>
                </a:ln>
                <a:solidFill>
                  <a:srgbClr val="373737"/>
                </a:solidFill>
                <a:effectLst/>
                <a:latin typeface="-apple-system"/>
              </a:rPr>
              <a:t> динара</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a:ln>
                  <a:noFill/>
                </a:ln>
                <a:solidFill>
                  <a:srgbClr val="E83E8C"/>
                </a:solidFill>
                <a:effectLst/>
                <a:latin typeface="SFMono-Regular"/>
              </a:rPr>
              <a:t>ime x</a:t>
            </a:r>
            <a:r>
              <a:rPr kumimoji="0" lang="en-US" altLang="en-US" sz="1600" b="0" i="0" u="none" strike="noStrike" cap="none" normalizeH="0" baseline="0">
                <a:ln>
                  <a:noFill/>
                </a:ln>
                <a:solidFill>
                  <a:srgbClr val="373737"/>
                </a:solidFill>
                <a:effectLst/>
                <a:latin typeface="-apple-system"/>
              </a:rPr>
              <a:t> додаје </a:t>
            </a:r>
            <a:r>
              <a:rPr kumimoji="0" lang="en-US" altLang="en-US" sz="1600" b="0" i="0" u="none" strike="noStrike" cap="none" normalizeH="0" baseline="0">
                <a:ln>
                  <a:noFill/>
                </a:ln>
                <a:solidFill>
                  <a:srgbClr val="373737"/>
                </a:solidFill>
                <a:effectLst/>
                <a:latin typeface="MJXc-TeX-math-I"/>
              </a:rPr>
              <a:t>x</a:t>
            </a:r>
            <a:r>
              <a:rPr kumimoji="0" lang="en-US" altLang="en-US" sz="1600" b="0" i="0" u="none" strike="noStrike" cap="none" normalizeH="0" baseline="0">
                <a:ln>
                  <a:noFill/>
                </a:ln>
                <a:solidFill>
                  <a:srgbClr val="373737"/>
                </a:solidFill>
                <a:effectLst/>
                <a:latin typeface="-apple-system"/>
              </a:rPr>
              <a:t> динара на рачун особе са именом </a:t>
            </a:r>
            <a:r>
              <a:rPr kumimoji="0" lang="en-US" altLang="en-US" sz="1100" b="0" i="0" u="none" strike="noStrike" cap="none" normalizeH="0" baseline="0">
                <a:ln>
                  <a:noFill/>
                </a:ln>
                <a:solidFill>
                  <a:srgbClr val="E83E8C"/>
                </a:solidFill>
                <a:effectLst/>
                <a:latin typeface="SFMono-Regular"/>
              </a:rPr>
              <a:t>ime</a:t>
            </a:r>
            <a:r>
              <a:rPr kumimoji="0" lang="en-US" altLang="en-US" sz="1600" b="0" i="0" u="none" strike="noStrike" cap="none" normalizeH="0" baseline="0">
                <a:ln>
                  <a:noFill/>
                </a:ln>
                <a:solidFill>
                  <a:srgbClr val="373737"/>
                </a:solidFill>
                <a:effectLst/>
                <a:latin typeface="-apple-system"/>
              </a:rPr>
              <a:t> (</a:t>
            </a:r>
            <a:r>
              <a:rPr kumimoji="0" lang="en-US" altLang="en-US" sz="1600" b="0" i="0" u="none" strike="noStrike" cap="none" normalizeH="0" baseline="0">
                <a:ln>
                  <a:noFill/>
                </a:ln>
                <a:solidFill>
                  <a:srgbClr val="373737"/>
                </a:solidFill>
                <a:effectLst/>
                <a:latin typeface="MJXc-TeX-math-I"/>
              </a:rPr>
              <a:t>x</a:t>
            </a:r>
            <a:r>
              <a:rPr kumimoji="0" lang="en-US" altLang="en-US" sz="1600" b="0" i="0" u="none" strike="noStrike" cap="none" normalizeH="0" baseline="0">
                <a:ln>
                  <a:noFill/>
                </a:ln>
                <a:solidFill>
                  <a:srgbClr val="373737"/>
                </a:solidFill>
                <a:effectLst/>
                <a:latin typeface="-apple-system"/>
              </a:rPr>
              <a:t> може бити и негативно)</a:t>
            </a:r>
            <a:endParaRPr kumimoji="0" lang="en-US" altLang="en-US"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73737"/>
                </a:solidFill>
                <a:effectLst/>
                <a:latin typeface="-apple-system"/>
              </a:rPr>
              <a:t>Написати програм који пордржава извршавање </a:t>
            </a:r>
            <a:r>
              <a:rPr kumimoji="0" lang="en-US" altLang="en-US" sz="1600" b="0" i="0" u="none" strike="noStrike" cap="none" normalizeH="0" baseline="0">
                <a:ln>
                  <a:noFill/>
                </a:ln>
                <a:solidFill>
                  <a:srgbClr val="373737"/>
                </a:solidFill>
                <a:effectLst/>
                <a:latin typeface="MJXc-TeX-math-I"/>
              </a:rPr>
              <a:t>n</a:t>
            </a:r>
            <a:r>
              <a:rPr kumimoji="0" lang="en-US" altLang="en-US" sz="1600" b="0" i="0" u="none" strike="noStrike" cap="none" normalizeH="0" baseline="0">
                <a:ln>
                  <a:noFill/>
                </a:ln>
                <a:solidFill>
                  <a:srgbClr val="373737"/>
                </a:solidFill>
                <a:effectLst/>
                <a:latin typeface="-apple-system"/>
              </a:rPr>
              <a:t> оваквих операција.</a:t>
            </a:r>
            <a:endParaRPr kumimoji="0" lang="en-US" altLang="en-US" sz="36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73737"/>
                </a:solidFill>
                <a:effectLst/>
                <a:latin typeface="-apple-system"/>
              </a:rPr>
              <a:t>Са стандардног улаза се уносе бројеви </a:t>
            </a:r>
            <a:r>
              <a:rPr kumimoji="0" lang="en-US" altLang="en-US" sz="1600" b="0" i="0" u="none" strike="noStrike" cap="none" normalizeH="0" baseline="0">
                <a:ln>
                  <a:noFill/>
                </a:ln>
                <a:solidFill>
                  <a:srgbClr val="373737"/>
                </a:solidFill>
                <a:effectLst/>
                <a:latin typeface="MJXc-TeX-math-I"/>
              </a:rPr>
              <a:t>n</a:t>
            </a:r>
            <a:r>
              <a:rPr kumimoji="0" lang="en-US" altLang="en-US" sz="1600" b="0" i="0" u="none" strike="noStrike" cap="none" normalizeH="0" baseline="0">
                <a:ln>
                  <a:noFill/>
                </a:ln>
                <a:solidFill>
                  <a:srgbClr val="373737"/>
                </a:solidFill>
                <a:effectLst/>
                <a:latin typeface="-apple-system"/>
              </a:rPr>
              <a:t> и </a:t>
            </a:r>
            <a:r>
              <a:rPr kumimoji="0" lang="en-US" altLang="en-US" sz="1600" b="0" i="0" u="none" strike="noStrike" cap="none" normalizeH="0" baseline="0">
                <a:ln>
                  <a:noFill/>
                </a:ln>
                <a:solidFill>
                  <a:srgbClr val="373737"/>
                </a:solidFill>
                <a:effectLst/>
                <a:latin typeface="MJXc-TeX-math-I"/>
              </a:rPr>
              <a:t>k</a:t>
            </a:r>
            <a:r>
              <a:rPr kumimoji="0" lang="en-US" altLang="en-US" sz="1600" b="0" i="0" u="none" strike="noStrike" cap="none" normalizeH="0" baseline="0">
                <a:ln>
                  <a:noFill/>
                </a:ln>
                <a:solidFill>
                  <a:srgbClr val="373737"/>
                </a:solidFill>
                <a:effectLst/>
                <a:latin typeface="-apple-system"/>
              </a:rPr>
              <a:t>. Након тога се у </a:t>
            </a:r>
            <a:r>
              <a:rPr kumimoji="0" lang="en-US" altLang="en-US" sz="1600" b="0" i="0" u="none" strike="noStrike" cap="none" normalizeH="0" baseline="0">
                <a:ln>
                  <a:noFill/>
                </a:ln>
                <a:solidFill>
                  <a:srgbClr val="373737"/>
                </a:solidFill>
                <a:effectLst/>
                <a:latin typeface="MJXc-TeX-math-I"/>
              </a:rPr>
              <a:t>n</a:t>
            </a:r>
            <a:r>
              <a:rPr kumimoji="0" lang="en-US" altLang="en-US" sz="1600" b="0" i="0" u="none" strike="noStrike" cap="none" normalizeH="0" baseline="0">
                <a:ln>
                  <a:noFill/>
                </a:ln>
                <a:solidFill>
                  <a:srgbClr val="373737"/>
                </a:solidFill>
                <a:effectLst/>
                <a:latin typeface="-apple-system"/>
              </a:rPr>
              <a:t> редова уноси по једна операција.</a:t>
            </a:r>
            <a:endParaRPr kumimoji="0" lang="en-US" altLang="en-US" sz="36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73737"/>
                </a:solidFill>
                <a:effectLst/>
                <a:latin typeface="-apple-system"/>
              </a:rPr>
              <a:t>За сваки упит (операцију првог типа) исписати одговор, сваки у засебном реду.</a:t>
            </a:r>
            <a:endParaRPr kumimoji="0" lang="en-US" altLang="en-US" sz="36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373737"/>
                </a:solidFill>
                <a:effectLst/>
                <a:latin typeface="inherit"/>
              </a:rPr>
              <a:t>Пример</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6 </a:t>
            </a:r>
            <a:endParaRPr kumimoji="0" lang="sr-Latn-RS" altLang="en-US" sz="12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4 </a:t>
            </a:r>
            <a:endParaRPr kumimoji="0" lang="sr-Latn-RS" altLang="en-US" sz="12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marko 2 </a:t>
            </a:r>
            <a:endParaRPr kumimoji="0" lang="sr-Latn-RS" altLang="en-US" sz="12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milan 5 </a:t>
            </a:r>
            <a:endParaRPr kumimoji="0" lang="sr-Latn-RS" altLang="en-US" sz="12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dragana 4</a:t>
            </a:r>
            <a:endParaRPr kumimoji="0" lang="sr-Latn-RS" altLang="en-US" sz="12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 upit 0 </a:t>
            </a:r>
            <a:endParaRPr kumimoji="0" lang="sr-Latn-RS" altLang="en-US" sz="12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milan -1 </a:t>
            </a:r>
            <a:endParaRPr kumimoji="0" lang="sr-Latn-RS" altLang="en-US" sz="12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upit 4</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1 2</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532252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D19061-5E24-4160-8A01-ED2F2C69A60C}"/>
              </a:ext>
            </a:extLst>
          </p:cNvPr>
          <p:cNvSpPr/>
          <p:nvPr/>
        </p:nvSpPr>
        <p:spPr>
          <a:xfrm>
            <a:off x="0" y="0"/>
            <a:ext cx="10475650" cy="369332"/>
          </a:xfrm>
          <a:prstGeom prst="rect">
            <a:avLst/>
          </a:prstGeom>
        </p:spPr>
        <p:txBody>
          <a:bodyPr wrap="square">
            <a:spAutoFit/>
          </a:bodyPr>
          <a:lstStyle/>
          <a:p>
            <a:r>
              <a:rPr lang="pl-PL" b="1">
                <a:latin typeface="LMRoman10-Bold-Identity-H"/>
              </a:rPr>
              <a:t>Problem: </a:t>
            </a:r>
            <a:r>
              <a:rPr lang="pl-PL">
                <a:latin typeface="LMRoman10-Regular-Identity-H"/>
              </a:rPr>
              <a:t>Organizuj strukturu podataka koja studentima pridružuje broj </a:t>
            </a:r>
            <a:r>
              <a:rPr lang="en-US">
                <a:latin typeface="LMRoman10-Regular-Identity-H"/>
              </a:rPr>
              <a:t>poena.</a:t>
            </a:r>
            <a:endParaRPr lang="en-US"/>
          </a:p>
        </p:txBody>
      </p:sp>
      <p:sp>
        <p:nvSpPr>
          <p:cNvPr id="3" name="Rectangle 2">
            <a:extLst>
              <a:ext uri="{FF2B5EF4-FFF2-40B4-BE49-F238E27FC236}">
                <a16:creationId xmlns:a16="http://schemas.microsoft.com/office/drawing/2014/main" id="{6723666B-658D-42A8-9BBB-9C11F19D3A55}"/>
              </a:ext>
            </a:extLst>
          </p:cNvPr>
          <p:cNvSpPr/>
          <p:nvPr/>
        </p:nvSpPr>
        <p:spPr>
          <a:xfrm>
            <a:off x="1553592" y="1428453"/>
            <a:ext cx="10546672" cy="3139321"/>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&lt;map&gt;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map&lt;string,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poeni = {{</a:t>
            </a:r>
            <a:r>
              <a:rPr lang="en-US">
                <a:solidFill>
                  <a:srgbClr val="A31515"/>
                </a:solidFill>
                <a:latin typeface="Consolas" panose="020B0609020204030204" pitchFamily="49" charset="0"/>
              </a:rPr>
              <a:t>"pera"</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84</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"ana"</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92</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"joca"</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67</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poeni[</a:t>
            </a:r>
            <a:r>
              <a:rPr lang="en-US">
                <a:solidFill>
                  <a:srgbClr val="A31515"/>
                </a:solidFill>
                <a:latin typeface="Consolas" panose="020B0609020204030204" pitchFamily="49" charset="0"/>
              </a:rPr>
              <a:t>"ana"</a:t>
            </a:r>
            <a:r>
              <a:rPr lang="en-US">
                <a:solidFill>
                  <a:srgbClr val="000000"/>
                </a:solidFill>
                <a:latin typeface="Consolas" panose="020B0609020204030204" pitchFamily="49" charset="0"/>
              </a:rPr>
              <a:t>] &lt;&lt; endl;</a:t>
            </a:r>
          </a:p>
          <a:p>
            <a:r>
              <a:rPr lang="en-US">
                <a:solidFill>
                  <a:srgbClr val="000000"/>
                </a:solidFill>
                <a:latin typeface="Consolas" panose="020B0609020204030204" pitchFamily="49" charset="0"/>
              </a:rPr>
              <a:t>    poeni[</a:t>
            </a:r>
            <a:r>
              <a:rPr lang="en-US">
                <a:solidFill>
                  <a:srgbClr val="A31515"/>
                </a:solidFill>
                <a:latin typeface="Consolas" panose="020B0609020204030204" pitchFamily="49" charset="0"/>
              </a:rPr>
              <a:t>"joca"</a:t>
            </a:r>
            <a:r>
              <a:rPr lang="en-US">
                <a:solidFill>
                  <a:srgbClr val="000000"/>
                </a:solidFill>
                <a:latin typeface="Consolas" panose="020B0609020204030204" pitchFamily="49" charset="0"/>
              </a:rPr>
              <a:t>] = </a:t>
            </a:r>
            <a:r>
              <a:rPr lang="en-US">
                <a:solidFill>
                  <a:srgbClr val="098658"/>
                </a:solidFill>
                <a:latin typeface="Consolas" panose="020B0609020204030204" pitchFamily="49" charset="0"/>
              </a:rPr>
              <a:t>72</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poeni[</a:t>
            </a:r>
            <a:r>
              <a:rPr lang="en-US">
                <a:solidFill>
                  <a:srgbClr val="A31515"/>
                </a:solidFill>
                <a:latin typeface="Consolas" panose="020B0609020204030204" pitchFamily="49" charset="0"/>
              </a:rPr>
              <a:t>"joca"</a:t>
            </a:r>
            <a:r>
              <a:rPr lang="en-US">
                <a:solidFill>
                  <a:srgbClr val="000000"/>
                </a:solidFill>
                <a:latin typeface="Consolas" panose="020B0609020204030204" pitchFamily="49" charset="0"/>
              </a:rPr>
              <a:t>] &lt;&lt; endl;</a:t>
            </a:r>
          </a:p>
          <a:p>
            <a:r>
              <a:rPr lang="en-US">
                <a:solidFill>
                  <a:srgbClr val="000000"/>
                </a:solidFill>
                <a:latin typeface="Consolas" panose="020B0609020204030204" pitchFamily="49" charset="0"/>
              </a:rPr>
              <a:t>    poeni[</a:t>
            </a:r>
            <a:r>
              <a:rPr lang="en-US">
                <a:solidFill>
                  <a:srgbClr val="A31515"/>
                </a:solidFill>
                <a:latin typeface="Consolas" panose="020B0609020204030204" pitchFamily="49" charset="0"/>
              </a:rPr>
              <a:t>"ivana"</a:t>
            </a:r>
            <a:r>
              <a:rPr lang="en-US">
                <a:solidFill>
                  <a:srgbClr val="000000"/>
                </a:solidFill>
                <a:latin typeface="Consolas" panose="020B0609020204030204" pitchFamily="49" charset="0"/>
              </a:rPr>
              <a:t>] = </a:t>
            </a:r>
            <a:r>
              <a:rPr lang="en-US">
                <a:solidFill>
                  <a:srgbClr val="098658"/>
                </a:solidFill>
                <a:latin typeface="Consolas" panose="020B0609020204030204" pitchFamily="49" charset="0"/>
              </a:rPr>
              <a:t>48</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poeni[</a:t>
            </a:r>
            <a:r>
              <a:rPr lang="en-US">
                <a:solidFill>
                  <a:srgbClr val="A31515"/>
                </a:solidFill>
                <a:latin typeface="Consolas" panose="020B0609020204030204" pitchFamily="49" charset="0"/>
              </a:rPr>
              <a:t>"ivana"</a:t>
            </a:r>
            <a:r>
              <a:rPr lang="en-US">
                <a:solidFill>
                  <a:srgbClr val="000000"/>
                </a:solidFill>
                <a:latin typeface="Consolas" panose="020B0609020204030204" pitchFamily="49" charset="0"/>
              </a:rPr>
              <a:t>]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394032617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88CA1E-922F-432A-9462-C75973C245B5}"/>
              </a:ext>
            </a:extLst>
          </p:cNvPr>
          <p:cNvSpPr/>
          <p:nvPr/>
        </p:nvSpPr>
        <p:spPr>
          <a:xfrm>
            <a:off x="568171" y="1120676"/>
            <a:ext cx="11105965" cy="4031873"/>
          </a:xfrm>
          <a:prstGeom prst="rect">
            <a:avLst/>
          </a:prstGeom>
        </p:spPr>
        <p:txBody>
          <a:bodyPr wrap="square">
            <a:spAutoFit/>
          </a:bodyPr>
          <a:lstStyle/>
          <a:p>
            <a:r>
              <a:rPr lang="en-US" sz="2000">
                <a:solidFill>
                  <a:srgbClr val="000000"/>
                </a:solidFill>
                <a:latin typeface="LMRoman10-Regular-Identity-H"/>
              </a:rPr>
              <a:t>Napi</a:t>
            </a:r>
            <a:r>
              <a:rPr lang="sr-Latn-RS" sz="2000">
                <a:solidFill>
                  <a:srgbClr val="000000"/>
                </a:solidFill>
                <a:latin typeface="LMRoman10-Regular-Identity-H"/>
              </a:rPr>
              <a:t>š</a:t>
            </a:r>
            <a:r>
              <a:rPr lang="en-US" sz="2000">
                <a:solidFill>
                  <a:srgbClr val="000000"/>
                </a:solidFill>
                <a:latin typeface="LMRoman10-Regular-Identity-H"/>
              </a:rPr>
              <a:t>i program koji izračunava frekvenciju (broj pojavljivanja)</a:t>
            </a:r>
            <a:r>
              <a:rPr lang="sr-Latn-RS" sz="2000">
                <a:solidFill>
                  <a:srgbClr val="000000"/>
                </a:solidFill>
                <a:latin typeface="LMRoman10-Regular-Identity-H"/>
              </a:rPr>
              <a:t> </a:t>
            </a:r>
            <a:r>
              <a:rPr lang="pl-PL" sz="2000">
                <a:solidFill>
                  <a:srgbClr val="000000"/>
                </a:solidFill>
                <a:latin typeface="LMRoman10-Regular-Identity-H"/>
              </a:rPr>
              <a:t>svake od reči u tekstu.</a:t>
            </a:r>
          </a:p>
          <a:p>
            <a:endParaRPr lang="pl-PL" sz="2000">
              <a:solidFill>
                <a:srgbClr val="000000"/>
              </a:solidFill>
              <a:latin typeface="LMRoman10-Regular-Identity-H"/>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&lt;map&gt;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&lt;string&gt;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map&lt;string,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frekvencije;</a:t>
            </a:r>
          </a:p>
          <a:p>
            <a:r>
              <a:rPr lang="en-US">
                <a:solidFill>
                  <a:srgbClr val="000000"/>
                </a:solidFill>
                <a:latin typeface="Consolas" panose="020B0609020204030204" pitchFamily="49" charset="0"/>
              </a:rPr>
              <a:t>    string rec;</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(cin &gt;&gt; rec)</a:t>
            </a:r>
          </a:p>
          <a:p>
            <a:r>
              <a:rPr lang="en-US">
                <a:solidFill>
                  <a:srgbClr val="000000"/>
                </a:solidFill>
                <a:latin typeface="Consolas" panose="020B0609020204030204" pitchFamily="49" charset="0"/>
              </a:rPr>
              <a:t>        frekvencije[rec]++;</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it : frekvencije)</a:t>
            </a:r>
          </a:p>
          <a:p>
            <a:r>
              <a:rPr lang="en-US">
                <a:solidFill>
                  <a:srgbClr val="000000"/>
                </a:solidFill>
                <a:latin typeface="Consolas" panose="020B0609020204030204" pitchFamily="49" charset="0"/>
              </a:rPr>
              <a:t>        cout &lt;&lt; it.first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it.second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22517710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4CE3C-A2F7-4BCB-8422-9AC6E84B5E26}"/>
              </a:ext>
            </a:extLst>
          </p:cNvPr>
          <p:cNvSpPr/>
          <p:nvPr/>
        </p:nvSpPr>
        <p:spPr>
          <a:xfrm>
            <a:off x="0" y="0"/>
            <a:ext cx="12192000" cy="1200329"/>
          </a:xfrm>
          <a:prstGeom prst="rect">
            <a:avLst/>
          </a:prstGeom>
        </p:spPr>
        <p:txBody>
          <a:bodyPr wrap="square">
            <a:spAutoFit/>
          </a:bodyPr>
          <a:lstStyle/>
          <a:p>
            <a:r>
              <a:rPr lang="en-US" b="1">
                <a:solidFill>
                  <a:srgbClr val="000000"/>
                </a:solidFill>
                <a:latin typeface="Book Antiqua" panose="02040602050305030304" pitchFamily="18" charset="0"/>
              </a:rPr>
              <a:t>Problem: </a:t>
            </a:r>
            <a:r>
              <a:rPr lang="sr-Latn-RS">
                <a:solidFill>
                  <a:srgbClr val="000000"/>
                </a:solidFill>
                <a:latin typeface="Book Antiqua" panose="02040602050305030304" pitchFamily="18" charset="0"/>
              </a:rPr>
              <a:t>prethodni</a:t>
            </a:r>
          </a:p>
          <a:p>
            <a:r>
              <a:rPr lang="en-US">
                <a:solidFill>
                  <a:srgbClr val="000000"/>
                </a:solidFill>
                <a:latin typeface="Book Antiqua" panose="02040602050305030304" pitchFamily="18" charset="0"/>
              </a:rPr>
              <a:t>u slučaju kada je domen mali rečnici mogu realizovati i preko</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klasičnih nizova. Preuredimo prethodni program tako se broje slova unutra</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jedne reči koja se sastoji samo od malih slova. Tada rečnik možemo realizovati</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nizom od 26 elemenata i ključeve (mala slova) lako prevesti u ključeve (oduzimajući</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ASCII kôd karaktera 'a').</a:t>
            </a:r>
          </a:p>
        </p:txBody>
      </p:sp>
      <p:sp>
        <p:nvSpPr>
          <p:cNvPr id="3" name="Rectangle 2">
            <a:extLst>
              <a:ext uri="{FF2B5EF4-FFF2-40B4-BE49-F238E27FC236}">
                <a16:creationId xmlns:a16="http://schemas.microsoft.com/office/drawing/2014/main" id="{D553B258-7A3E-41EA-BC9A-F8C7B1EEA661}"/>
              </a:ext>
            </a:extLst>
          </p:cNvPr>
          <p:cNvSpPr/>
          <p:nvPr/>
        </p:nvSpPr>
        <p:spPr>
          <a:xfrm>
            <a:off x="3048000" y="1720840"/>
            <a:ext cx="6096000" cy="3139321"/>
          </a:xfrm>
          <a:prstGeom prst="rect">
            <a:avLst/>
          </a:prstGeom>
        </p:spPr>
        <p:txBody>
          <a:bodyPr>
            <a:spAutoFit/>
          </a:bodyPr>
          <a:lstStyle/>
          <a:p>
            <a:r>
              <a:rPr lang="en-US">
                <a:solidFill>
                  <a:srgbClr val="BD7B00"/>
                </a:solidFill>
                <a:latin typeface="LMMono9-Regular"/>
              </a:rPr>
              <a:t>#include </a:t>
            </a:r>
            <a:r>
              <a:rPr lang="en-US">
                <a:solidFill>
                  <a:srgbClr val="000000"/>
                </a:solidFill>
                <a:latin typeface="LMMono9-Regular"/>
              </a:rPr>
              <a:t>&lt;iostream&gt;</a:t>
            </a:r>
          </a:p>
          <a:p>
            <a:r>
              <a:rPr lang="en-US" b="1">
                <a:solidFill>
                  <a:srgbClr val="007121"/>
                </a:solidFill>
                <a:latin typeface="LMMonoLt10-Bold"/>
              </a:rPr>
              <a:t>using namespace </a:t>
            </a:r>
            <a:r>
              <a:rPr lang="en-US">
                <a:solidFill>
                  <a:srgbClr val="000000"/>
                </a:solidFill>
                <a:latin typeface="LMMono9-Regular"/>
              </a:rPr>
              <a:t>std;</a:t>
            </a:r>
          </a:p>
          <a:p>
            <a:r>
              <a:rPr lang="en-US">
                <a:solidFill>
                  <a:srgbClr val="8F2100"/>
                </a:solidFill>
                <a:latin typeface="LMMono9-Regular"/>
              </a:rPr>
              <a:t>int </a:t>
            </a:r>
            <a:r>
              <a:rPr lang="en-US">
                <a:solidFill>
                  <a:srgbClr val="000000"/>
                </a:solidFill>
                <a:latin typeface="LMMono9-Regular"/>
              </a:rPr>
              <a:t>main() {</a:t>
            </a:r>
          </a:p>
          <a:p>
            <a:r>
              <a:rPr lang="sr-Latn-RS">
                <a:solidFill>
                  <a:srgbClr val="8F2100"/>
                </a:solidFill>
                <a:latin typeface="LMMono9-Regular"/>
              </a:rPr>
              <a:t>    </a:t>
            </a:r>
            <a:r>
              <a:rPr lang="en-US">
                <a:solidFill>
                  <a:srgbClr val="8F2100"/>
                </a:solidFill>
                <a:latin typeface="LMMono9-Regular"/>
              </a:rPr>
              <a:t>int </a:t>
            </a:r>
            <a:r>
              <a:rPr lang="en-US">
                <a:solidFill>
                  <a:srgbClr val="000000"/>
                </a:solidFill>
                <a:latin typeface="LMMono9-Regular"/>
              </a:rPr>
              <a:t>frekvencije[</a:t>
            </a:r>
            <a:r>
              <a:rPr lang="en-US">
                <a:solidFill>
                  <a:srgbClr val="40A171"/>
                </a:solidFill>
                <a:latin typeface="LMMono9-Regular"/>
              </a:rPr>
              <a:t>26</a:t>
            </a:r>
            <a:r>
              <a:rPr lang="en-US">
                <a:solidFill>
                  <a:srgbClr val="000000"/>
                </a:solidFill>
                <a:latin typeface="LMMono9-Regular"/>
              </a:rPr>
              <a:t>];</a:t>
            </a:r>
          </a:p>
          <a:p>
            <a:r>
              <a:rPr lang="sr-Latn-RS">
                <a:solidFill>
                  <a:srgbClr val="000000"/>
                </a:solidFill>
                <a:latin typeface="LMMono9-Regular"/>
              </a:rPr>
              <a:t>    </a:t>
            </a:r>
            <a:r>
              <a:rPr lang="en-US">
                <a:solidFill>
                  <a:srgbClr val="000000"/>
                </a:solidFill>
                <a:latin typeface="LMMono9-Regular"/>
              </a:rPr>
              <a:t>string rec;</a:t>
            </a:r>
          </a:p>
          <a:p>
            <a:r>
              <a:rPr lang="sr-Latn-RS">
                <a:solidFill>
                  <a:srgbClr val="000000"/>
                </a:solidFill>
                <a:latin typeface="LMMono9-Regular"/>
              </a:rPr>
              <a:t>    </a:t>
            </a:r>
            <a:r>
              <a:rPr lang="en-US">
                <a:solidFill>
                  <a:srgbClr val="000000"/>
                </a:solidFill>
                <a:latin typeface="LMMono9-Regular"/>
              </a:rPr>
              <a:t>cin &gt;&gt; rec;</a:t>
            </a:r>
          </a:p>
          <a:p>
            <a:r>
              <a:rPr lang="sr-Latn-RS" b="1">
                <a:solidFill>
                  <a:srgbClr val="007121"/>
                </a:solidFill>
                <a:latin typeface="LMMonoLt10-Bold"/>
              </a:rPr>
              <a:t>    </a:t>
            </a:r>
            <a:r>
              <a:rPr lang="en-US" b="1">
                <a:solidFill>
                  <a:srgbClr val="007121"/>
                </a:solidFill>
                <a:latin typeface="LMMonoLt10-Bold"/>
              </a:rPr>
              <a:t>for </a:t>
            </a:r>
            <a:r>
              <a:rPr lang="en-US">
                <a:solidFill>
                  <a:srgbClr val="000000"/>
                </a:solidFill>
                <a:latin typeface="LMMono9-Regular"/>
              </a:rPr>
              <a:t>(</a:t>
            </a:r>
            <a:r>
              <a:rPr lang="en-US">
                <a:solidFill>
                  <a:srgbClr val="8F2100"/>
                </a:solidFill>
                <a:latin typeface="LMMono9-Regular"/>
              </a:rPr>
              <a:t>char </a:t>
            </a:r>
            <a:r>
              <a:rPr lang="en-US">
                <a:solidFill>
                  <a:srgbClr val="000000"/>
                </a:solidFill>
                <a:latin typeface="LMMono9-Regular"/>
              </a:rPr>
              <a:t>c : rec)</a:t>
            </a:r>
          </a:p>
          <a:p>
            <a:r>
              <a:rPr lang="sr-Latn-RS">
                <a:solidFill>
                  <a:srgbClr val="000000"/>
                </a:solidFill>
                <a:latin typeface="LMMono9-Regular"/>
              </a:rPr>
              <a:t>        </a:t>
            </a:r>
            <a:r>
              <a:rPr lang="en-US">
                <a:solidFill>
                  <a:srgbClr val="000000"/>
                </a:solidFill>
                <a:latin typeface="LMMono9-Regular"/>
              </a:rPr>
              <a:t>frekvencije[c - </a:t>
            </a:r>
            <a:r>
              <a:rPr lang="en-US">
                <a:solidFill>
                  <a:srgbClr val="4071A1"/>
                </a:solidFill>
                <a:latin typeface="LMMono9-Regular"/>
              </a:rPr>
              <a:t>'a'</a:t>
            </a:r>
            <a:r>
              <a:rPr lang="en-US">
                <a:solidFill>
                  <a:srgbClr val="000000"/>
                </a:solidFill>
                <a:latin typeface="LMMono9-Regular"/>
              </a:rPr>
              <a:t>]++;</a:t>
            </a:r>
          </a:p>
          <a:p>
            <a:r>
              <a:rPr lang="sr-Latn-RS" b="1">
                <a:solidFill>
                  <a:srgbClr val="007121"/>
                </a:solidFill>
                <a:latin typeface="LMMonoLt10-Bold"/>
              </a:rPr>
              <a:t>    </a:t>
            </a:r>
            <a:r>
              <a:rPr lang="nn-NO" b="1">
                <a:solidFill>
                  <a:srgbClr val="007121"/>
                </a:solidFill>
                <a:latin typeface="LMMonoLt10-Bold"/>
              </a:rPr>
              <a:t>for </a:t>
            </a:r>
            <a:r>
              <a:rPr lang="nn-NO">
                <a:solidFill>
                  <a:srgbClr val="000000"/>
                </a:solidFill>
                <a:latin typeface="LMMono9-Regular"/>
              </a:rPr>
              <a:t>(</a:t>
            </a:r>
            <a:r>
              <a:rPr lang="nn-NO">
                <a:solidFill>
                  <a:srgbClr val="8F2100"/>
                </a:solidFill>
                <a:latin typeface="LMMono9-Regular"/>
              </a:rPr>
              <a:t>int </a:t>
            </a:r>
            <a:r>
              <a:rPr lang="nn-NO">
                <a:solidFill>
                  <a:srgbClr val="000000"/>
                </a:solidFill>
                <a:latin typeface="LMMono9-Regular"/>
              </a:rPr>
              <a:t>i = </a:t>
            </a:r>
            <a:r>
              <a:rPr lang="nn-NO">
                <a:solidFill>
                  <a:srgbClr val="40A171"/>
                </a:solidFill>
                <a:latin typeface="LMMono9-Regular"/>
              </a:rPr>
              <a:t>0</a:t>
            </a:r>
            <a:r>
              <a:rPr lang="nn-NO">
                <a:solidFill>
                  <a:srgbClr val="000000"/>
                </a:solidFill>
                <a:latin typeface="LMMono9-Regular"/>
              </a:rPr>
              <a:t>; i &lt; frekvencije.size(); i++)</a:t>
            </a:r>
          </a:p>
          <a:p>
            <a:r>
              <a:rPr lang="sr-Latn-RS">
                <a:solidFill>
                  <a:srgbClr val="000000"/>
                </a:solidFill>
                <a:latin typeface="LMMono9-Regular"/>
              </a:rPr>
              <a:t>        </a:t>
            </a:r>
            <a:r>
              <a:rPr lang="en-US">
                <a:solidFill>
                  <a:srgbClr val="000000"/>
                </a:solidFill>
                <a:latin typeface="LMMono9-Regular"/>
              </a:rPr>
              <a:t>cout &lt;&lt; (</a:t>
            </a:r>
            <a:r>
              <a:rPr lang="en-US">
                <a:solidFill>
                  <a:srgbClr val="8F2100"/>
                </a:solidFill>
                <a:latin typeface="LMMono9-Regular"/>
              </a:rPr>
              <a:t>char</a:t>
            </a:r>
            <a:r>
              <a:rPr lang="en-US">
                <a:solidFill>
                  <a:srgbClr val="000000"/>
                </a:solidFill>
                <a:latin typeface="LMMono9-Regular"/>
              </a:rPr>
              <a:t>)(</a:t>
            </a:r>
            <a:r>
              <a:rPr lang="en-US">
                <a:solidFill>
                  <a:srgbClr val="4071A1"/>
                </a:solidFill>
                <a:latin typeface="LMMono9-Regular"/>
              </a:rPr>
              <a:t>'a' </a:t>
            </a:r>
            <a:r>
              <a:rPr lang="en-US">
                <a:solidFill>
                  <a:srgbClr val="000000"/>
                </a:solidFill>
                <a:latin typeface="LMMono9-Regular"/>
              </a:rPr>
              <a:t>+ i) &lt;&lt; </a:t>
            </a:r>
            <a:r>
              <a:rPr lang="en-US">
                <a:solidFill>
                  <a:srgbClr val="4071A1"/>
                </a:solidFill>
                <a:latin typeface="LMMono9-Regular"/>
              </a:rPr>
              <a:t>" " </a:t>
            </a:r>
            <a:r>
              <a:rPr lang="en-US">
                <a:solidFill>
                  <a:srgbClr val="000000"/>
                </a:solidFill>
                <a:latin typeface="LMMono9-Regular"/>
              </a:rPr>
              <a:t>&lt;&lt; frekvencije[i] &lt;&lt; endl;</a:t>
            </a:r>
          </a:p>
          <a:p>
            <a:r>
              <a:rPr lang="sr-Latn-RS" b="1">
                <a:solidFill>
                  <a:srgbClr val="007121"/>
                </a:solidFill>
                <a:latin typeface="LMMonoLt10-Bold"/>
              </a:rPr>
              <a:t>    </a:t>
            </a:r>
            <a:r>
              <a:rPr lang="en-US" b="1">
                <a:solidFill>
                  <a:srgbClr val="007121"/>
                </a:solidFill>
                <a:latin typeface="LMMonoLt10-Bold"/>
              </a:rPr>
              <a:t>return </a:t>
            </a:r>
            <a:r>
              <a:rPr lang="en-US">
                <a:solidFill>
                  <a:srgbClr val="40A171"/>
                </a:solidFill>
                <a:latin typeface="LMMono9-Regular"/>
              </a:rPr>
              <a:t>0</a:t>
            </a:r>
            <a:r>
              <a:rPr lang="en-US">
                <a:solidFill>
                  <a:srgbClr val="000000"/>
                </a:solidFill>
                <a:latin typeface="LMMono9-Regular"/>
              </a:rPr>
              <a:t>;</a:t>
            </a:r>
            <a:r>
              <a:rPr lang="sr-Latn-RS">
                <a:solidFill>
                  <a:srgbClr val="000000"/>
                </a:solidFill>
                <a:latin typeface="LMMono9-Regular"/>
              </a:rPr>
              <a:t> </a:t>
            </a:r>
            <a:r>
              <a:rPr lang="en-US">
                <a:solidFill>
                  <a:srgbClr val="000000"/>
                </a:solidFill>
                <a:latin typeface="LMMono9-Regular"/>
              </a:rPr>
              <a:t>}</a:t>
            </a:r>
            <a:endParaRPr lang="en-US"/>
          </a:p>
        </p:txBody>
      </p:sp>
    </p:spTree>
    <p:extLst>
      <p:ext uri="{BB962C8B-B14F-4D97-AF65-F5344CB8AC3E}">
        <p14:creationId xmlns:p14="http://schemas.microsoft.com/office/powerpoint/2010/main" val="20296887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BD51AB-C777-4567-AC44-255080F77F82}"/>
              </a:ext>
            </a:extLst>
          </p:cNvPr>
          <p:cNvSpPr/>
          <p:nvPr/>
        </p:nvSpPr>
        <p:spPr>
          <a:xfrm>
            <a:off x="0" y="0"/>
            <a:ext cx="12192000" cy="646331"/>
          </a:xfrm>
          <a:prstGeom prst="rect">
            <a:avLst/>
          </a:prstGeom>
        </p:spPr>
        <p:txBody>
          <a:bodyPr wrap="square">
            <a:spAutoFit/>
          </a:bodyPr>
          <a:lstStyle/>
          <a:p>
            <a:r>
              <a:rPr lang="it-IT" b="1">
                <a:latin typeface="Book Antiqua" panose="02040602050305030304" pitchFamily="18" charset="0"/>
              </a:rPr>
              <a:t>Broj segmenata čiji su svi elementi različiti</a:t>
            </a:r>
          </a:p>
          <a:p>
            <a:r>
              <a:rPr lang="en-US">
                <a:latin typeface="Book Antiqua" panose="02040602050305030304" pitchFamily="18" charset="0"/>
              </a:rPr>
              <a:t>Prikažimo kako se mape mogu upotrebiti i u rešenjima složenijih algoritamskih</a:t>
            </a:r>
            <a:r>
              <a:rPr lang="sr-Latn-RS">
                <a:latin typeface="Book Antiqua" panose="02040602050305030304" pitchFamily="18" charset="0"/>
              </a:rPr>
              <a:t> </a:t>
            </a:r>
            <a:r>
              <a:rPr lang="en-US">
                <a:latin typeface="Book Antiqua" panose="02040602050305030304" pitchFamily="18" charset="0"/>
              </a:rPr>
              <a:t>zadataka.</a:t>
            </a:r>
          </a:p>
        </p:txBody>
      </p:sp>
      <p:sp>
        <p:nvSpPr>
          <p:cNvPr id="3" name="Rectangle 2">
            <a:extLst>
              <a:ext uri="{FF2B5EF4-FFF2-40B4-BE49-F238E27FC236}">
                <a16:creationId xmlns:a16="http://schemas.microsoft.com/office/drawing/2014/main" id="{92A567AC-D1B9-454D-96B9-1F0F43A68CD6}"/>
              </a:ext>
            </a:extLst>
          </p:cNvPr>
          <p:cNvSpPr/>
          <p:nvPr/>
        </p:nvSpPr>
        <p:spPr>
          <a:xfrm>
            <a:off x="0" y="1115173"/>
            <a:ext cx="12192000" cy="4247317"/>
          </a:xfrm>
          <a:prstGeom prst="rect">
            <a:avLst/>
          </a:prstGeom>
        </p:spPr>
        <p:txBody>
          <a:bodyPr wrap="square">
            <a:spAutoFit/>
          </a:bodyPr>
          <a:lstStyle/>
          <a:p>
            <a:r>
              <a:rPr lang="en-US" b="1">
                <a:latin typeface="Book Antiqua" panose="02040602050305030304" pitchFamily="18" charset="0"/>
              </a:rPr>
              <a:t>Problem: </a:t>
            </a:r>
            <a:r>
              <a:rPr lang="en-US">
                <a:latin typeface="Book Antiqua" panose="02040602050305030304" pitchFamily="18" charset="0"/>
              </a:rPr>
              <a:t>Dat je niz celih brojeva. Odredi ukupan broj segmenata čiji su svi</a:t>
            </a:r>
            <a:r>
              <a:rPr lang="sr-Latn-RS">
                <a:latin typeface="Book Antiqua" panose="02040602050305030304" pitchFamily="18" charset="0"/>
              </a:rPr>
              <a:t> </a:t>
            </a:r>
            <a:r>
              <a:rPr lang="en-US">
                <a:latin typeface="Book Antiqua" panose="02040602050305030304" pitchFamily="18" charset="0"/>
              </a:rPr>
              <a:t>elementi različiti.</a:t>
            </a:r>
          </a:p>
          <a:p>
            <a:r>
              <a:rPr lang="en-US">
                <a:latin typeface="Book Antiqua" panose="02040602050305030304" pitchFamily="18" charset="0"/>
              </a:rPr>
              <a:t>Jedno prilično elegantno rešenje se zasniva na tome da za svaku poziciju analiziramo</a:t>
            </a:r>
            <a:r>
              <a:rPr lang="sr-Latn-RS">
                <a:latin typeface="Book Antiqua" panose="02040602050305030304" pitchFamily="18" charset="0"/>
              </a:rPr>
              <a:t> </a:t>
            </a:r>
            <a:r>
              <a:rPr lang="en-US">
                <a:latin typeface="Book Antiqua" panose="02040602050305030304" pitchFamily="18" charset="0"/>
              </a:rPr>
              <a:t>sve segmente kojima je kraj upravo na toj poziciji, a kojima su svi</a:t>
            </a:r>
            <a:r>
              <a:rPr lang="sr-Latn-RS">
                <a:latin typeface="Book Antiqua" panose="02040602050305030304" pitchFamily="18" charset="0"/>
              </a:rPr>
              <a:t> </a:t>
            </a:r>
            <a:r>
              <a:rPr lang="it-IT">
                <a:latin typeface="Book Antiqua" panose="02040602050305030304" pitchFamily="18" charset="0"/>
              </a:rPr>
              <a:t>elementi različiti. Ako su svi elementi nekog segmenta različiti, onda su i svim</a:t>
            </a:r>
            <a:r>
              <a:rPr lang="sr-Latn-RS">
                <a:latin typeface="Book Antiqua" panose="02040602050305030304" pitchFamily="18" charset="0"/>
              </a:rPr>
              <a:t> </a:t>
            </a:r>
            <a:r>
              <a:rPr lang="en-US">
                <a:latin typeface="Book Antiqua" panose="02040602050305030304" pitchFamily="18" charset="0"/>
              </a:rPr>
              <a:t>njegovim sufiksima svi elementi različiti. Ako neki segment sadrži duplikate,</a:t>
            </a:r>
            <a:r>
              <a:rPr lang="sr-Latn-RS">
                <a:latin typeface="Book Antiqua" panose="02040602050305030304" pitchFamily="18" charset="0"/>
              </a:rPr>
              <a:t> </a:t>
            </a:r>
            <a:r>
              <a:rPr lang="pl-PL">
                <a:latin typeface="Book Antiqua" panose="02040602050305030304" pitchFamily="18" charset="0"/>
              </a:rPr>
              <a:t>onda duplikate sadrže i svi segmenti kojima je on sufiks. Zato je dovoljno da</a:t>
            </a:r>
          </a:p>
          <a:p>
            <a:r>
              <a:rPr lang="en-US">
                <a:latin typeface="Book Antiqua" panose="02040602050305030304" pitchFamily="18" charset="0"/>
              </a:rPr>
              <a:t>pronađemo najduži mogući segment koji se završava na poziciji 𝑘𝑟𝑎𝑗 i kojem</a:t>
            </a:r>
            <a:r>
              <a:rPr lang="sr-Latn-RS">
                <a:latin typeface="Book Antiqua" panose="02040602050305030304" pitchFamily="18" charset="0"/>
              </a:rPr>
              <a:t> </a:t>
            </a:r>
            <a:r>
              <a:rPr lang="it-IT">
                <a:latin typeface="Book Antiqua" panose="02040602050305030304" pitchFamily="18" charset="0"/>
              </a:rPr>
              <a:t>su svi elementi različiti i znaćemo da su svi segmenti sa različitim elementima</a:t>
            </a:r>
            <a:r>
              <a:rPr lang="sr-Latn-RS">
                <a:latin typeface="Book Antiqua" panose="02040602050305030304" pitchFamily="18" charset="0"/>
              </a:rPr>
              <a:t> </a:t>
            </a:r>
            <a:r>
              <a:rPr lang="en-US">
                <a:latin typeface="Book Antiqua" panose="02040602050305030304" pitchFamily="18" charset="0"/>
              </a:rPr>
              <a:t>koji se završavaju na poziciji 𝑘𝑟𝑎𝑗 tačno svi njegovi sufiksi. Ako je to segment</a:t>
            </a:r>
            <a:r>
              <a:rPr lang="sr-Latn-RS">
                <a:latin typeface="Book Antiqua" panose="02040602050305030304" pitchFamily="18" charset="0"/>
              </a:rPr>
              <a:t> </a:t>
            </a:r>
            <a:r>
              <a:rPr lang="en-US">
                <a:latin typeface="Book Antiqua" panose="02040602050305030304" pitchFamily="18" charset="0"/>
              </a:rPr>
              <a:t>određen pozicijama iz intervala [𝑝𝑜𝑐𝑒𝑡𝑎𝑘, 𝑘𝑟𝑎𝑗] onda će takvi biti i segmenti</a:t>
            </a:r>
            <a:r>
              <a:rPr lang="sr-Latn-RS">
                <a:latin typeface="Book Antiqua" panose="02040602050305030304" pitchFamily="18" charset="0"/>
              </a:rPr>
              <a:t> </a:t>
            </a:r>
            <a:r>
              <a:rPr lang="en-US">
                <a:latin typeface="Book Antiqua" panose="02040602050305030304" pitchFamily="18" charset="0"/>
              </a:rPr>
              <a:t>određeni intervalima pozicija [𝑝𝑜𝑐𝑒𝑡𝑎𝑘 + 1, 𝑘𝑟𝑎𝑗], …, [𝑘𝑟𝑎𝑗 − 1, 𝑘𝑟𝑎𝑗]. Njih je</a:t>
            </a:r>
            <a:r>
              <a:rPr lang="sr-Latn-RS">
                <a:latin typeface="Book Antiqua" panose="02040602050305030304" pitchFamily="18" charset="0"/>
              </a:rPr>
              <a:t> </a:t>
            </a:r>
            <a:r>
              <a:rPr lang="en-US">
                <a:latin typeface="Book Antiqua" panose="02040602050305030304" pitchFamily="18" charset="0"/>
              </a:rPr>
              <a:t>ukupno 𝑘𝑟𝑎𝑗 − 𝑝𝑜𝑐𝑒𝑡𝑎𝑘.</a:t>
            </a:r>
          </a:p>
          <a:p>
            <a:r>
              <a:rPr lang="en-US">
                <a:latin typeface="Book Antiqua" panose="02040602050305030304" pitchFamily="18" charset="0"/>
              </a:rPr>
              <a:t>Ostaje pitanje kako za datu poziciju 𝑘𝑟𝑎𝑗 odrediti poziciju 𝑝𝑜𝑐𝑒𝑡𝑎𝑘. Pokušajmo</a:t>
            </a:r>
            <a:r>
              <a:rPr lang="sr-Latn-RS">
                <a:latin typeface="Book Antiqua" panose="02040602050305030304" pitchFamily="18" charset="0"/>
              </a:rPr>
              <a:t> </a:t>
            </a:r>
            <a:r>
              <a:rPr lang="en-US">
                <a:latin typeface="Book Antiqua" panose="02040602050305030304" pitchFamily="18" charset="0"/>
              </a:rPr>
              <a:t>da primenimo induktivno-rekurzivnu konstrukciju. Za 𝑘𝑟𝑎𝑗 = 0 važi da je</a:t>
            </a:r>
            <a:r>
              <a:rPr lang="sr-Latn-RS">
                <a:latin typeface="Book Antiqua" panose="02040602050305030304" pitchFamily="18" charset="0"/>
              </a:rPr>
              <a:t> </a:t>
            </a:r>
            <a:r>
              <a:rPr lang="en-US">
                <a:latin typeface="Book Antiqua" panose="02040602050305030304" pitchFamily="18" charset="0"/>
              </a:rPr>
              <a:t>𝑝𝑜𝑐𝑒𝑡𝑎𝑘 = 0, jer su svi elementi jednočlanog segmenta koji čini samo element</a:t>
            </a:r>
            <a:r>
              <a:rPr lang="sr-Latn-RS">
                <a:latin typeface="Book Antiqua" panose="02040602050305030304" pitchFamily="18" charset="0"/>
              </a:rPr>
              <a:t> </a:t>
            </a:r>
            <a:r>
              <a:rPr lang="pl-PL">
                <a:latin typeface="Book Antiqua" panose="02040602050305030304" pitchFamily="18" charset="0"/>
              </a:rPr>
              <a:t>na poziciji 0 različiti i on je najduži takav segment koji se zavšava na poziciji </a:t>
            </a:r>
            <a:r>
              <a:rPr lang="en-US">
                <a:latin typeface="Book Antiqua" panose="02040602050305030304" pitchFamily="18" charset="0"/>
              </a:rPr>
              <a:t>0. Pretpostavimo da je 𝑘𝑟𝑎𝑗 &gt; 0 i da već znamo rešenje za prethodnu poziciju</a:t>
            </a:r>
          </a:p>
          <a:p>
            <a:r>
              <a:rPr lang="en-US">
                <a:latin typeface="Book Antiqua" panose="02040602050305030304" pitchFamily="18" charset="0"/>
              </a:rPr>
              <a:t>kraja, tj. pretpostavimo da znamo da interval pozicija [𝑝𝑜𝑐𝑒𝑡𝑎𝑘, 𝑘𝑟𝑎𝑗 − 1]</a:t>
            </a:r>
            <a:r>
              <a:rPr lang="sr-Latn-RS">
                <a:latin typeface="Book Antiqua" panose="02040602050305030304" pitchFamily="18" charset="0"/>
              </a:rPr>
              <a:t> </a:t>
            </a:r>
            <a:r>
              <a:rPr lang="en-US">
                <a:latin typeface="Book Antiqua" panose="02040602050305030304" pitchFamily="18" charset="0"/>
              </a:rPr>
              <a:t>određuje najduži segment kome su svi elementi različiti i koji se završava na</a:t>
            </a:r>
            <a:r>
              <a:rPr lang="sr-Latn-RS">
                <a:latin typeface="Book Antiqua" panose="02040602050305030304" pitchFamily="18" charset="0"/>
              </a:rPr>
              <a:t> </a:t>
            </a:r>
            <a:r>
              <a:rPr lang="en-US">
                <a:latin typeface="Book Antiqua" panose="02040602050305030304" pitchFamily="18" charset="0"/>
              </a:rPr>
              <a:t>poziciji 𝑘𝑟𝑎𝑗 − 1.</a:t>
            </a:r>
          </a:p>
        </p:txBody>
      </p:sp>
    </p:spTree>
    <p:extLst>
      <p:ext uri="{BB962C8B-B14F-4D97-AF65-F5344CB8AC3E}">
        <p14:creationId xmlns:p14="http://schemas.microsoft.com/office/powerpoint/2010/main" val="379445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BDE2C-DC03-43AC-AC2B-A39094E585D9}"/>
              </a:ext>
            </a:extLst>
          </p:cNvPr>
          <p:cNvSpPr/>
          <p:nvPr/>
        </p:nvSpPr>
        <p:spPr>
          <a:xfrm>
            <a:off x="3048000" y="1305342"/>
            <a:ext cx="7986944" cy="3693319"/>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&lt;tuple&gt;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a:t>
            </a:r>
            <a:r>
              <a:rPr lang="sr-Latn-RS">
                <a:solidFill>
                  <a:srgbClr val="008000"/>
                </a:solidFill>
                <a:latin typeface="Consolas" panose="020B0609020204030204" pitchFamily="49" charset="0"/>
              </a:rPr>
              <a:t>torka - uvodni primer</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tuple&lt;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a;</a:t>
            </a:r>
          </a:p>
          <a:p>
            <a:r>
              <a:rPr lang="en-US">
                <a:solidFill>
                  <a:srgbClr val="000000"/>
                </a:solidFill>
                <a:latin typeface="Consolas" panose="020B0609020204030204" pitchFamily="49" charset="0"/>
              </a:rPr>
              <a:t>    a = make_tuple(</a:t>
            </a:r>
            <a:r>
              <a:rPr lang="en-US">
                <a:solidFill>
                  <a:srgbClr val="098658"/>
                </a:solidFill>
                <a:latin typeface="Consolas" panose="020B0609020204030204" pitchFamily="49" charset="0"/>
              </a:rPr>
              <a:t>11</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12</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tuple&lt;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b {</a:t>
            </a:r>
            <a:r>
              <a:rPr lang="en-US">
                <a:solidFill>
                  <a:srgbClr val="098658"/>
                </a:solidFill>
                <a:latin typeface="Consolas" panose="020B0609020204030204" pitchFamily="49" charset="0"/>
              </a:rPr>
              <a:t>21</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22</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23</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get&lt;</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&gt;(a)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get&lt;</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&gt;(a)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p1, p2, p3;</a:t>
            </a:r>
          </a:p>
          <a:p>
            <a:r>
              <a:rPr lang="en-US">
                <a:solidFill>
                  <a:srgbClr val="000000"/>
                </a:solidFill>
                <a:latin typeface="Consolas" panose="020B0609020204030204" pitchFamily="49" charset="0"/>
              </a:rPr>
              <a:t>    tie(p1, p2, p3) = b;</a:t>
            </a:r>
          </a:p>
          <a:p>
            <a:r>
              <a:rPr lang="en-US">
                <a:solidFill>
                  <a:srgbClr val="000000"/>
                </a:solidFill>
                <a:latin typeface="Consolas" panose="020B0609020204030204" pitchFamily="49" charset="0"/>
              </a:rPr>
              <a:t>    cout &lt;&lt; p1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p2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p3 &lt;&lt; endl;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390646160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A6053-C431-4F0E-8D60-9243039F8504}"/>
              </a:ext>
            </a:extLst>
          </p:cNvPr>
          <p:cNvSpPr/>
          <p:nvPr/>
        </p:nvSpPr>
        <p:spPr>
          <a:xfrm>
            <a:off x="35510" y="0"/>
            <a:ext cx="12156489" cy="4247317"/>
          </a:xfrm>
          <a:prstGeom prst="rect">
            <a:avLst/>
          </a:prstGeom>
        </p:spPr>
        <p:txBody>
          <a:bodyPr wrap="square">
            <a:spAutoFit/>
          </a:bodyPr>
          <a:lstStyle/>
          <a:p>
            <a:r>
              <a:rPr lang="en-US">
                <a:latin typeface="Book Antiqua" panose="02040602050305030304" pitchFamily="18" charset="0"/>
              </a:rPr>
              <a:t>Ako se element na poziciji 𝑘𝑟𝑎𝑗 ne sadrži u tom segmentu, onda je segment</a:t>
            </a:r>
            <a:r>
              <a:rPr lang="sr-Latn-RS">
                <a:latin typeface="Book Antiqua" panose="02040602050305030304" pitchFamily="18" charset="0"/>
              </a:rPr>
              <a:t> </a:t>
            </a:r>
            <a:r>
              <a:rPr lang="en-US">
                <a:latin typeface="Book Antiqua" panose="02040602050305030304" pitchFamily="18" charset="0"/>
              </a:rPr>
              <a:t>[𝑝𝑜𝑐𝑒𝑡𝑎𝑘, 𝑘𝑟𝑎𝑗] naš traženi. Ako se sadrži, onda je on sigurno jedini duplikat u</a:t>
            </a:r>
            <a:r>
              <a:rPr lang="sr-Latn-RS">
                <a:latin typeface="Book Antiqua" panose="02040602050305030304" pitchFamily="18" charset="0"/>
              </a:rPr>
              <a:t> </a:t>
            </a:r>
            <a:r>
              <a:rPr lang="en-US">
                <a:latin typeface="Book Antiqua" panose="02040602050305030304" pitchFamily="18" charset="0"/>
              </a:rPr>
              <a:t>segmentu [𝑝𝑜𝑐𝑒𝑡𝑎𝑘, 𝑘𝑟𝑎𝑗]. Ako pretpostavimo da se element na poziciji 𝑘𝑟𝑎𝑗 u</a:t>
            </a:r>
            <a:r>
              <a:rPr lang="sr-Latn-RS">
                <a:latin typeface="Book Antiqua" panose="02040602050305030304" pitchFamily="18" charset="0"/>
              </a:rPr>
              <a:t> </a:t>
            </a:r>
            <a:r>
              <a:rPr lang="en-US">
                <a:latin typeface="Book Antiqua" panose="02040602050305030304" pitchFamily="18" charset="0"/>
              </a:rPr>
              <a:t>tom segmentu javlja i na poziciji 𝑝, tada je segment koji tražimo [𝑝 + 1, 𝑘𝑟𝑎𝑗],</a:t>
            </a:r>
            <a:r>
              <a:rPr lang="sr-Latn-RS">
                <a:latin typeface="Book Antiqua" panose="02040602050305030304" pitchFamily="18" charset="0"/>
              </a:rPr>
              <a:t> </a:t>
            </a:r>
            <a:r>
              <a:rPr lang="en-US">
                <a:latin typeface="Book Antiqua" panose="02040602050305030304" pitchFamily="18" charset="0"/>
              </a:rPr>
              <a:t>zato što svi segmenti koji počinju od pozicije 𝑝𝑜𝑐𝑒𝑡𝑎𝑘, pa sve do pozicije 𝑝 sadrže</a:t>
            </a:r>
            <a:r>
              <a:rPr lang="sr-Latn-RS">
                <a:latin typeface="Book Antiqua" panose="02040602050305030304" pitchFamily="18" charset="0"/>
              </a:rPr>
              <a:t> </a:t>
            </a:r>
            <a:r>
              <a:rPr lang="en-US">
                <a:latin typeface="Book Antiqua" panose="02040602050305030304" pitchFamily="18" charset="0"/>
              </a:rPr>
              <a:t>isti taj duplikat. Segment [𝑝 + 1, 𝑘𝑟𝑎𝑗] ne sadrži duplikate i najduži je takav</a:t>
            </a:r>
            <a:r>
              <a:rPr lang="sr-Latn-RS">
                <a:latin typeface="Book Antiqua" panose="02040602050305030304" pitchFamily="18" charset="0"/>
              </a:rPr>
              <a:t> </a:t>
            </a:r>
            <a:r>
              <a:rPr lang="en-US">
                <a:latin typeface="Book Antiqua" panose="02040602050305030304" pitchFamily="18" charset="0"/>
              </a:rPr>
              <a:t>segment, tako da u toj situaciji 𝑝𝑜𝑐𝑒𝑡𝑎𝑘 treba postaviti na vrednost 𝑝 + 1.</a:t>
            </a:r>
          </a:p>
          <a:p>
            <a:r>
              <a:rPr lang="sr-Latn-RS">
                <a:latin typeface="Book Antiqua" panose="02040602050305030304" pitchFamily="18" charset="0"/>
              </a:rPr>
              <a:t>O</a:t>
            </a:r>
            <a:r>
              <a:rPr lang="en-US">
                <a:latin typeface="Book Antiqua" panose="02040602050305030304" pitchFamily="18" charset="0"/>
              </a:rPr>
              <a:t>staje </a:t>
            </a:r>
            <a:r>
              <a:rPr lang="sr-Latn-RS">
                <a:latin typeface="Book Antiqua" panose="02040602050305030304" pitchFamily="18" charset="0"/>
              </a:rPr>
              <a:t>da se</a:t>
            </a:r>
            <a:r>
              <a:rPr lang="en-US">
                <a:latin typeface="Book Antiqua" panose="02040602050305030304" pitchFamily="18" charset="0"/>
              </a:rPr>
              <a:t> utvrdi da li se 𝑎</a:t>
            </a:r>
            <a:r>
              <a:rPr lang="en-US" sz="800">
                <a:latin typeface="Book Antiqua" panose="02040602050305030304" pitchFamily="18" charset="0"/>
              </a:rPr>
              <a:t>𝑘𝑟𝑎𝑗 </a:t>
            </a:r>
            <a:r>
              <a:rPr lang="en-US">
                <a:latin typeface="Book Antiqua" panose="02040602050305030304" pitchFamily="18" charset="0"/>
              </a:rPr>
              <a:t>javlja u segmentu</a:t>
            </a:r>
            <a:r>
              <a:rPr lang="sr-Latn-RS">
                <a:latin typeface="Book Antiqua" panose="02040602050305030304" pitchFamily="18" charset="0"/>
              </a:rPr>
              <a:t> </a:t>
            </a:r>
            <a:r>
              <a:rPr lang="en-US">
                <a:latin typeface="Book Antiqua" panose="02040602050305030304" pitchFamily="18" charset="0"/>
              </a:rPr>
              <a:t>[𝑝𝑜𝑐𝑒𝑡𝑎𝑘, 𝑘𝑟𝑎𝑗 − 1] i ako se javlja, kako odrediti poziciju 𝑝 na kojoj se javlja.</a:t>
            </a:r>
          </a:p>
          <a:p>
            <a:r>
              <a:rPr lang="en-US">
                <a:latin typeface="Book Antiqua" panose="02040602050305030304" pitchFamily="18" charset="0"/>
              </a:rPr>
              <a:t>Direktno rešenje podrazumeva linearnu pretragu segmenta prilikom svakog</a:t>
            </a:r>
            <a:r>
              <a:rPr lang="sr-Latn-RS">
                <a:latin typeface="Book Antiqua" panose="02040602050305030304" pitchFamily="18" charset="0"/>
              </a:rPr>
              <a:t> </a:t>
            </a:r>
            <a:r>
              <a:rPr lang="en-US">
                <a:latin typeface="Book Antiqua" panose="02040602050305030304" pitchFamily="18" charset="0"/>
              </a:rPr>
              <a:t>proširenja niza, što bi znatno degradiralo složenost celog algoritma. Bolje</a:t>
            </a:r>
            <a:r>
              <a:rPr lang="sr-Latn-RS">
                <a:latin typeface="Book Antiqua" panose="02040602050305030304" pitchFamily="18" charset="0"/>
              </a:rPr>
              <a:t> </a:t>
            </a:r>
            <a:r>
              <a:rPr lang="en-US">
                <a:latin typeface="Book Antiqua" panose="02040602050305030304" pitchFamily="18" charset="0"/>
              </a:rPr>
              <a:t>rešenje je da se čuva asocijativni niz (mapa, rečnik) u kojem se elementi niza</a:t>
            </a:r>
            <a:r>
              <a:rPr lang="sr-Latn-RS">
                <a:latin typeface="Book Antiqua" panose="02040602050305030304" pitchFamily="18" charset="0"/>
              </a:rPr>
              <a:t> </a:t>
            </a:r>
            <a:r>
              <a:rPr lang="en-US">
                <a:latin typeface="Book Antiqua" panose="02040602050305030304" pitchFamily="18" charset="0"/>
              </a:rPr>
              <a:t>iz segmenta pozicija [𝑝𝑜𝑐𝑒𝑡𝑎𝑘, 𝑘𝑟𝑎𝑗 − 1] preslikavaju u njihove pozicije. Tada</a:t>
            </a:r>
            <a:r>
              <a:rPr lang="sr-Latn-RS">
                <a:latin typeface="Book Antiqua" panose="02040602050305030304" pitchFamily="18" charset="0"/>
              </a:rPr>
              <a:t> </a:t>
            </a:r>
            <a:r>
              <a:rPr lang="en-US">
                <a:latin typeface="Book Antiqua" panose="02040602050305030304" pitchFamily="18" charset="0"/>
              </a:rPr>
              <a:t>se jednostavnom pretragom mape tj. rečnika (čija je složenost konstantna ili</a:t>
            </a:r>
            <a:r>
              <a:rPr lang="sr-Latn-RS">
                <a:latin typeface="Book Antiqua" panose="02040602050305030304" pitchFamily="18" charset="0"/>
              </a:rPr>
              <a:t> </a:t>
            </a:r>
            <a:r>
              <a:rPr lang="en-US">
                <a:latin typeface="Book Antiqua" panose="02040602050305030304" pitchFamily="18" charset="0"/>
              </a:rPr>
              <a:t>najviše logaritamska) utvrđuje da li se novi krajnji element javlja u prethodnom</a:t>
            </a:r>
            <a:r>
              <a:rPr lang="sr-Latn-RS">
                <a:latin typeface="Book Antiqua" panose="02040602050305030304" pitchFamily="18" charset="0"/>
              </a:rPr>
              <a:t> </a:t>
            </a:r>
            <a:r>
              <a:rPr lang="en-US">
                <a:latin typeface="Book Antiqua" panose="02040602050305030304" pitchFamily="18" charset="0"/>
              </a:rPr>
              <a:t>segmentu i na isti način se određuje i njegova pozicija. Recimo i da se prilikom</a:t>
            </a:r>
            <a:r>
              <a:rPr lang="sr-Latn-RS">
                <a:latin typeface="Book Antiqua" panose="02040602050305030304" pitchFamily="18" charset="0"/>
              </a:rPr>
              <a:t> </a:t>
            </a:r>
            <a:r>
              <a:rPr lang="en-US">
                <a:latin typeface="Book Antiqua" panose="02040602050305030304" pitchFamily="18" charset="0"/>
              </a:rPr>
              <a:t>pomeranja početka na poziciju 𝑝 + 1 segment skraćuje, što treba da se oslika i</a:t>
            </a:r>
          </a:p>
          <a:p>
            <a:r>
              <a:rPr lang="en-US">
                <a:latin typeface="Book Antiqua" panose="02040602050305030304" pitchFamily="18" charset="0"/>
              </a:rPr>
              <a:t>u mapi - zato je tada potrebno iz mape ukloniti sve elemente koji se javljaju u</a:t>
            </a:r>
            <a:r>
              <a:rPr lang="sr-Latn-RS">
                <a:latin typeface="Book Antiqua" panose="02040602050305030304" pitchFamily="18" charset="0"/>
              </a:rPr>
              <a:t> </a:t>
            </a:r>
            <a:r>
              <a:rPr lang="en-US">
                <a:latin typeface="Book Antiqua" panose="02040602050305030304" pitchFamily="18" charset="0"/>
              </a:rPr>
              <a:t>nizu, na pozicijama od 𝑝𝑜𝑐𝑒𝑡𝑎𝑘, pa zaključno sa 𝑝.</a:t>
            </a:r>
          </a:p>
        </p:txBody>
      </p:sp>
    </p:spTree>
    <p:extLst>
      <p:ext uri="{BB962C8B-B14F-4D97-AF65-F5344CB8AC3E}">
        <p14:creationId xmlns:p14="http://schemas.microsoft.com/office/powerpoint/2010/main" val="312832900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DAB34F-71E8-4691-AD67-6FA4583C2187}"/>
              </a:ext>
            </a:extLst>
          </p:cNvPr>
          <p:cNvSpPr/>
          <p:nvPr/>
        </p:nvSpPr>
        <p:spPr>
          <a:xfrm>
            <a:off x="2320030" y="457146"/>
            <a:ext cx="7951433" cy="6078587"/>
          </a:xfrm>
          <a:prstGeom prst="rect">
            <a:avLst/>
          </a:prstGeom>
        </p:spPr>
        <p:txBody>
          <a:bodyPr wrap="square">
            <a:spAutoFit/>
          </a:bodyPr>
          <a:lstStyle/>
          <a:p>
            <a:r>
              <a:rPr lang="en-US" sz="900">
                <a:solidFill>
                  <a:srgbClr val="BD7B00"/>
                </a:solidFill>
                <a:latin typeface="LMMono9-Regular-Identity-H"/>
              </a:rPr>
              <a:t>#include </a:t>
            </a:r>
            <a:r>
              <a:rPr lang="en-US" sz="900">
                <a:solidFill>
                  <a:srgbClr val="000000"/>
                </a:solidFill>
                <a:latin typeface="LMMono9-Regular-Identity-H"/>
              </a:rPr>
              <a:t>&lt;iostream&gt;</a:t>
            </a:r>
          </a:p>
          <a:p>
            <a:r>
              <a:rPr lang="en-US" sz="900">
                <a:solidFill>
                  <a:srgbClr val="BD7B00"/>
                </a:solidFill>
                <a:latin typeface="LMMono9-Regular-Identity-H"/>
              </a:rPr>
              <a:t>#include </a:t>
            </a:r>
            <a:r>
              <a:rPr lang="en-US" sz="900">
                <a:solidFill>
                  <a:srgbClr val="000000"/>
                </a:solidFill>
                <a:latin typeface="LMMono9-Regular-Identity-H"/>
              </a:rPr>
              <a:t>&lt;vector&gt;</a:t>
            </a:r>
          </a:p>
          <a:p>
            <a:r>
              <a:rPr lang="en-US" sz="900">
                <a:solidFill>
                  <a:srgbClr val="BD7B00"/>
                </a:solidFill>
                <a:latin typeface="LMMono9-Regular-Identity-H"/>
              </a:rPr>
              <a:t>#include </a:t>
            </a:r>
            <a:r>
              <a:rPr lang="en-US" sz="900">
                <a:solidFill>
                  <a:srgbClr val="000000"/>
                </a:solidFill>
                <a:latin typeface="LMMono9-Regular-Identity-H"/>
              </a:rPr>
              <a:t>&lt;unordered_map&gt;</a:t>
            </a:r>
          </a:p>
          <a:p>
            <a:r>
              <a:rPr lang="en-US" sz="1000">
                <a:solidFill>
                  <a:srgbClr val="000000"/>
                </a:solidFill>
                <a:latin typeface="LMRoman10-Regular-Identity-H"/>
              </a:rPr>
              <a:t>171</a:t>
            </a:r>
          </a:p>
          <a:p>
            <a:r>
              <a:rPr lang="en-US" sz="900" b="1">
                <a:solidFill>
                  <a:srgbClr val="007121"/>
                </a:solidFill>
                <a:latin typeface="LMMonoLt10-Bold-Identity-H"/>
              </a:rPr>
              <a:t>using namespace </a:t>
            </a:r>
            <a:r>
              <a:rPr lang="en-US" sz="900">
                <a:solidFill>
                  <a:srgbClr val="000000"/>
                </a:solidFill>
                <a:latin typeface="LMMono9-Regular-Identity-H"/>
              </a:rPr>
              <a:t>std;</a:t>
            </a:r>
          </a:p>
          <a:p>
            <a:r>
              <a:rPr lang="en-US" sz="900">
                <a:solidFill>
                  <a:srgbClr val="8F2100"/>
                </a:solidFill>
                <a:latin typeface="LMMono9-Regular-Identity-H"/>
              </a:rPr>
              <a:t>int </a:t>
            </a:r>
            <a:r>
              <a:rPr lang="en-US" sz="900">
                <a:solidFill>
                  <a:srgbClr val="000000"/>
                </a:solidFill>
                <a:latin typeface="LMMono9-Regular-Identity-H"/>
              </a:rPr>
              <a:t>main() {</a:t>
            </a:r>
          </a:p>
          <a:p>
            <a:r>
              <a:rPr lang="en-US" sz="900" i="1">
                <a:solidFill>
                  <a:srgbClr val="61A1B1"/>
                </a:solidFill>
                <a:latin typeface="LMMono10-Italic-Identity-H"/>
              </a:rPr>
              <a:t>// ucitavamo dati niz brojeva</a:t>
            </a:r>
          </a:p>
          <a:p>
            <a:r>
              <a:rPr lang="en-US" sz="900">
                <a:solidFill>
                  <a:srgbClr val="8F2100"/>
                </a:solidFill>
                <a:latin typeface="LMMono9-Regular-Identity-H"/>
              </a:rPr>
              <a:t>int </a:t>
            </a:r>
            <a:r>
              <a:rPr lang="en-US" sz="900">
                <a:solidFill>
                  <a:srgbClr val="000000"/>
                </a:solidFill>
                <a:latin typeface="LMMono9-Regular-Identity-H"/>
              </a:rPr>
              <a:t>n;</a:t>
            </a:r>
          </a:p>
          <a:p>
            <a:r>
              <a:rPr lang="en-US" sz="900">
                <a:solidFill>
                  <a:srgbClr val="000000"/>
                </a:solidFill>
                <a:latin typeface="LMMono9-Regular-Identity-H"/>
              </a:rPr>
              <a:t>cin &gt;&gt; n;</a:t>
            </a:r>
          </a:p>
          <a:p>
            <a:r>
              <a:rPr lang="en-US" sz="900">
                <a:solidFill>
                  <a:srgbClr val="000000"/>
                </a:solidFill>
                <a:latin typeface="LMMono9-Regular-Identity-H"/>
              </a:rPr>
              <a:t>vector&lt;</a:t>
            </a:r>
            <a:r>
              <a:rPr lang="en-US" sz="900">
                <a:solidFill>
                  <a:srgbClr val="8F2100"/>
                </a:solidFill>
                <a:latin typeface="LMMono9-Regular-Identity-H"/>
              </a:rPr>
              <a:t>int</a:t>
            </a:r>
            <a:r>
              <a:rPr lang="en-US" sz="900">
                <a:solidFill>
                  <a:srgbClr val="000000"/>
                </a:solidFill>
                <a:latin typeface="LMMono9-Regular-Identity-H"/>
              </a:rPr>
              <a:t>&gt; a(n);</a:t>
            </a:r>
          </a:p>
          <a:p>
            <a:r>
              <a:rPr lang="nn-NO" sz="900" b="1">
                <a:solidFill>
                  <a:srgbClr val="007121"/>
                </a:solidFill>
                <a:latin typeface="LMMonoLt10-Bold-Identity-H"/>
              </a:rPr>
              <a:t>for </a:t>
            </a:r>
            <a:r>
              <a:rPr lang="nn-NO" sz="900">
                <a:solidFill>
                  <a:srgbClr val="000000"/>
                </a:solidFill>
                <a:latin typeface="LMMono9-Regular-Identity-H"/>
              </a:rPr>
              <a:t>(</a:t>
            </a:r>
            <a:r>
              <a:rPr lang="nn-NO" sz="900">
                <a:solidFill>
                  <a:srgbClr val="8F2100"/>
                </a:solidFill>
                <a:latin typeface="LMMono9-Regular-Identity-H"/>
              </a:rPr>
              <a:t>int </a:t>
            </a:r>
            <a:r>
              <a:rPr lang="nn-NO" sz="900">
                <a:solidFill>
                  <a:srgbClr val="000000"/>
                </a:solidFill>
                <a:latin typeface="LMMono9-Regular-Identity-H"/>
              </a:rPr>
              <a:t>i = </a:t>
            </a:r>
            <a:r>
              <a:rPr lang="nn-NO" sz="900">
                <a:solidFill>
                  <a:srgbClr val="40A171"/>
                </a:solidFill>
                <a:latin typeface="LMMono9-Regular-Identity-H"/>
              </a:rPr>
              <a:t>0</a:t>
            </a:r>
            <a:r>
              <a:rPr lang="nn-NO" sz="900">
                <a:solidFill>
                  <a:srgbClr val="000000"/>
                </a:solidFill>
                <a:latin typeface="LMMono9-Regular-Identity-H"/>
              </a:rPr>
              <a:t>; i &lt; n; i++)</a:t>
            </a:r>
          </a:p>
          <a:p>
            <a:r>
              <a:rPr lang="en-US" sz="900">
                <a:solidFill>
                  <a:srgbClr val="000000"/>
                </a:solidFill>
                <a:latin typeface="LMMono9-Regular-Identity-H"/>
              </a:rPr>
              <a:t>cin &gt;&gt; a[i];</a:t>
            </a:r>
          </a:p>
          <a:p>
            <a:r>
              <a:rPr lang="en-US" sz="900" i="1">
                <a:solidFill>
                  <a:srgbClr val="61A1B1"/>
                </a:solidFill>
                <a:latin typeface="LMMono10-Italic-Identity-H"/>
              </a:rPr>
              <a:t>// ukupan broj segmenata niza ciji su svi elementi razliciti</a:t>
            </a:r>
          </a:p>
          <a:p>
            <a:r>
              <a:rPr lang="en-US" sz="900">
                <a:solidFill>
                  <a:srgbClr val="8F2100"/>
                </a:solidFill>
                <a:latin typeface="LMMono9-Regular-Identity-H"/>
              </a:rPr>
              <a:t>int </a:t>
            </a:r>
            <a:r>
              <a:rPr lang="en-US" sz="900">
                <a:solidFill>
                  <a:srgbClr val="000000"/>
                </a:solidFill>
                <a:latin typeface="LMMono9-Regular-Identity-H"/>
              </a:rPr>
              <a:t>broj = </a:t>
            </a:r>
            <a:r>
              <a:rPr lang="en-US" sz="900">
                <a:solidFill>
                  <a:srgbClr val="40A171"/>
                </a:solidFill>
                <a:latin typeface="LMMono9-Regular-Identity-H"/>
              </a:rPr>
              <a:t>0</a:t>
            </a:r>
            <a:r>
              <a:rPr lang="en-US" sz="900">
                <a:solidFill>
                  <a:srgbClr val="000000"/>
                </a:solidFill>
                <a:latin typeface="LMMono9-Regular-Identity-H"/>
              </a:rPr>
              <a:t>;</a:t>
            </a:r>
          </a:p>
          <a:p>
            <a:r>
              <a:rPr lang="pl-PL" sz="900" i="1">
                <a:solidFill>
                  <a:srgbClr val="61A1B1"/>
                </a:solidFill>
                <a:latin typeface="LMMono10-Italic-Identity-H"/>
              </a:rPr>
              <a:t>// za svaku poziciju kraj zelimo da pronadjemo najduzi segment </a:t>
            </a:r>
            <a:r>
              <a:rPr lang="en-US" sz="900" i="1">
                <a:solidFill>
                  <a:srgbClr val="61A1B1"/>
                </a:solidFill>
                <a:latin typeface="LMMono10-Italic-Identity-H"/>
              </a:rPr>
              <a:t> oblika [pocetak, kraj] koji ima sve razlicite elemente</a:t>
            </a:r>
          </a:p>
          <a:p>
            <a:r>
              <a:rPr lang="pl-PL" sz="900" i="1">
                <a:solidFill>
                  <a:srgbClr val="61A1B1"/>
                </a:solidFill>
                <a:latin typeface="LMMono10-Italic-Identity-H"/>
              </a:rPr>
              <a:t>// za svaki element u tekucem segmentu [pocetak, kraj] pamtimo poziciju na kojoj se pojavljuje</a:t>
            </a:r>
          </a:p>
          <a:p>
            <a:r>
              <a:rPr lang="en-US" sz="900">
                <a:solidFill>
                  <a:srgbClr val="000000"/>
                </a:solidFill>
                <a:latin typeface="LMMono9-Regular-Identity-H"/>
              </a:rPr>
              <a:t>unordered_map&lt;</a:t>
            </a:r>
            <a:r>
              <a:rPr lang="en-US" sz="900">
                <a:solidFill>
                  <a:srgbClr val="8F2100"/>
                </a:solidFill>
                <a:latin typeface="LMMono9-Regular-Identity-H"/>
              </a:rPr>
              <a:t>int</a:t>
            </a:r>
            <a:r>
              <a:rPr lang="en-US" sz="900">
                <a:solidFill>
                  <a:srgbClr val="000000"/>
                </a:solidFill>
                <a:latin typeface="LMMono9-Regular-Identity-H"/>
              </a:rPr>
              <a:t>, </a:t>
            </a:r>
            <a:r>
              <a:rPr lang="en-US" sz="900">
                <a:solidFill>
                  <a:srgbClr val="8F2100"/>
                </a:solidFill>
                <a:latin typeface="LMMono9-Regular-Identity-H"/>
              </a:rPr>
              <a:t>int</a:t>
            </a:r>
            <a:r>
              <a:rPr lang="en-US" sz="900">
                <a:solidFill>
                  <a:srgbClr val="000000"/>
                </a:solidFill>
                <a:latin typeface="LMMono9-Regular-Identity-H"/>
              </a:rPr>
              <a:t>&gt; prethodno_pojavljivanje;</a:t>
            </a:r>
          </a:p>
          <a:p>
            <a:r>
              <a:rPr lang="en-US" sz="900">
                <a:solidFill>
                  <a:srgbClr val="8F2100"/>
                </a:solidFill>
                <a:latin typeface="LMMono9-Regular-Identity-H"/>
              </a:rPr>
              <a:t>int </a:t>
            </a:r>
            <a:r>
              <a:rPr lang="en-US" sz="900">
                <a:solidFill>
                  <a:srgbClr val="000000"/>
                </a:solidFill>
                <a:latin typeface="LMMono9-Regular-Identity-H"/>
              </a:rPr>
              <a:t>pocetak = </a:t>
            </a:r>
            <a:r>
              <a:rPr lang="en-US" sz="900">
                <a:solidFill>
                  <a:srgbClr val="40A171"/>
                </a:solidFill>
                <a:latin typeface="LMMono9-Regular-Identity-H"/>
              </a:rPr>
              <a:t>0</a:t>
            </a:r>
            <a:r>
              <a:rPr lang="en-US" sz="900">
                <a:solidFill>
                  <a:srgbClr val="000000"/>
                </a:solidFill>
                <a:latin typeface="LMMono9-Regular-Identity-H"/>
              </a:rPr>
              <a:t>;</a:t>
            </a:r>
          </a:p>
          <a:p>
            <a:r>
              <a:rPr lang="pl-PL" sz="900" b="1">
                <a:solidFill>
                  <a:srgbClr val="007121"/>
                </a:solidFill>
                <a:latin typeface="LMMonoLt10-Bold-Identity-H"/>
              </a:rPr>
              <a:t>for </a:t>
            </a:r>
            <a:r>
              <a:rPr lang="pl-PL" sz="900">
                <a:solidFill>
                  <a:srgbClr val="000000"/>
                </a:solidFill>
                <a:latin typeface="LMMono9-Regular-Identity-H"/>
              </a:rPr>
              <a:t>(</a:t>
            </a:r>
            <a:r>
              <a:rPr lang="pl-PL" sz="900">
                <a:solidFill>
                  <a:srgbClr val="8F2100"/>
                </a:solidFill>
                <a:latin typeface="LMMono9-Regular-Identity-H"/>
              </a:rPr>
              <a:t>int </a:t>
            </a:r>
            <a:r>
              <a:rPr lang="pl-PL" sz="900">
                <a:solidFill>
                  <a:srgbClr val="000000"/>
                </a:solidFill>
                <a:latin typeface="LMMono9-Regular-Identity-H"/>
              </a:rPr>
              <a:t>kraj = </a:t>
            </a:r>
            <a:r>
              <a:rPr lang="pl-PL" sz="900">
                <a:solidFill>
                  <a:srgbClr val="40A171"/>
                </a:solidFill>
                <a:latin typeface="LMMono9-Regular-Identity-H"/>
              </a:rPr>
              <a:t>0</a:t>
            </a:r>
            <a:r>
              <a:rPr lang="pl-PL" sz="900">
                <a:solidFill>
                  <a:srgbClr val="000000"/>
                </a:solidFill>
                <a:latin typeface="LMMono9-Regular-Identity-H"/>
              </a:rPr>
              <a:t>; kraj &lt; n; kraj++) {</a:t>
            </a:r>
          </a:p>
          <a:p>
            <a:r>
              <a:rPr lang="en-US" sz="900" b="1">
                <a:solidFill>
                  <a:srgbClr val="007121"/>
                </a:solidFill>
                <a:latin typeface="LMMonoLt10-Bold-Identity-H"/>
              </a:rPr>
              <a:t>if </a:t>
            </a:r>
            <a:r>
              <a:rPr lang="en-US" sz="900">
                <a:solidFill>
                  <a:srgbClr val="000000"/>
                </a:solidFill>
                <a:latin typeface="LMMono9-Regular-Identity-H"/>
              </a:rPr>
              <a:t>(prethodno_pojavljivanje.find(a[kraj]) != prethodno_pojavljivanje.end()) {</a:t>
            </a:r>
          </a:p>
          <a:p>
            <a:r>
              <a:rPr lang="pl-PL" sz="900" i="1">
                <a:solidFill>
                  <a:srgbClr val="61A1B1"/>
                </a:solidFill>
                <a:latin typeface="LMMono10-Italic-Identity-H"/>
              </a:rPr>
              <a:t>// nijedan segment koji se zavrsava na poziciji kraj, a pocinje</a:t>
            </a:r>
            <a:r>
              <a:rPr lang="en-US" sz="900" i="1">
                <a:solidFill>
                  <a:srgbClr val="61A1B1"/>
                </a:solidFill>
                <a:latin typeface="LMMono10-Italic-Identity-H"/>
              </a:rPr>
              <a:t> pre ranijeg pojavljivanja elementa a[kraj] ne moze da ima sve</a:t>
            </a:r>
          </a:p>
          <a:p>
            <a:r>
              <a:rPr lang="en-US" sz="900" i="1">
                <a:solidFill>
                  <a:srgbClr val="61A1B1"/>
                </a:solidFill>
                <a:latin typeface="LMMono10-Italic-Identity-H"/>
              </a:rPr>
              <a:t>// razlicite elemente, pa zato razmatramo samo segmente koji se</a:t>
            </a:r>
            <a:r>
              <a:rPr lang="pl-PL" sz="900" i="1">
                <a:solidFill>
                  <a:srgbClr val="61A1B1"/>
                </a:solidFill>
                <a:latin typeface="LMMono10-Italic-Identity-H"/>
              </a:rPr>
              <a:t> zavrsavaju na poziciji kraj i pocinju iza pozicije tog</a:t>
            </a:r>
          </a:p>
          <a:p>
            <a:r>
              <a:rPr lang="en-US" sz="900" i="1">
                <a:solidFill>
                  <a:srgbClr val="61A1B1"/>
                </a:solidFill>
                <a:latin typeface="LMMono10-Italic-Identity-H"/>
              </a:rPr>
              <a:t>// prethodnog pojavljivanja - najduzi takav pocinje na prvoj poziciji iza te pozicije</a:t>
            </a:r>
          </a:p>
          <a:p>
            <a:r>
              <a:rPr lang="pl-PL" sz="900">
                <a:solidFill>
                  <a:srgbClr val="8F2100"/>
                </a:solidFill>
                <a:latin typeface="LMMono9-Regular-Identity-H"/>
              </a:rPr>
              <a:t>int </a:t>
            </a:r>
            <a:r>
              <a:rPr lang="pl-PL" sz="900">
                <a:solidFill>
                  <a:srgbClr val="000000"/>
                </a:solidFill>
                <a:latin typeface="LMMono9-Regular-Identity-H"/>
              </a:rPr>
              <a:t>novi_pocetak = prethodno_pojavljivanje[a[kraj]] + </a:t>
            </a:r>
            <a:r>
              <a:rPr lang="pl-PL" sz="900">
                <a:solidFill>
                  <a:srgbClr val="40A171"/>
                </a:solidFill>
                <a:latin typeface="LMMono9-Regular-Identity-H"/>
              </a:rPr>
              <a:t>1</a:t>
            </a:r>
            <a:r>
              <a:rPr lang="pl-PL" sz="900">
                <a:solidFill>
                  <a:srgbClr val="000000"/>
                </a:solidFill>
                <a:latin typeface="LMMono9-Regular-Identity-H"/>
              </a:rPr>
              <a:t>;</a:t>
            </a:r>
          </a:p>
          <a:p>
            <a:r>
              <a:rPr lang="en-US" sz="900" i="1">
                <a:solidFill>
                  <a:srgbClr val="61A1B1"/>
                </a:solidFill>
                <a:latin typeface="LMMono10-Italic-Identity-H"/>
              </a:rPr>
              <a:t>// brisemo iz segmenta sve elemente od starog do ispred novog pocetka</a:t>
            </a:r>
          </a:p>
          <a:p>
            <a:r>
              <a:rPr lang="en-US" sz="900" i="1">
                <a:solidFill>
                  <a:srgbClr val="61A1B1"/>
                </a:solidFill>
                <a:latin typeface="LMMono10-Italic-Identity-H"/>
              </a:rPr>
              <a:t>// i mapu uskladjujemo sa time</a:t>
            </a:r>
          </a:p>
          <a:p>
            <a:r>
              <a:rPr lang="en-US" sz="900" b="1">
                <a:solidFill>
                  <a:srgbClr val="007121"/>
                </a:solidFill>
                <a:latin typeface="LMMonoLt10-Bold-Identity-H"/>
              </a:rPr>
              <a:t>for </a:t>
            </a:r>
            <a:r>
              <a:rPr lang="en-US" sz="900">
                <a:solidFill>
                  <a:srgbClr val="000000"/>
                </a:solidFill>
                <a:latin typeface="LMMono9-Regular-Identity-H"/>
              </a:rPr>
              <a:t>(</a:t>
            </a:r>
            <a:r>
              <a:rPr lang="en-US" sz="900">
                <a:solidFill>
                  <a:srgbClr val="8F2100"/>
                </a:solidFill>
                <a:latin typeface="LMMono9-Regular-Identity-H"/>
              </a:rPr>
              <a:t>int </a:t>
            </a:r>
            <a:r>
              <a:rPr lang="en-US" sz="900">
                <a:solidFill>
                  <a:srgbClr val="000000"/>
                </a:solidFill>
                <a:latin typeface="LMMono9-Regular-Identity-H"/>
              </a:rPr>
              <a:t>i = pocetak; i &lt; novi_pocetak; i++)</a:t>
            </a:r>
          </a:p>
          <a:p>
            <a:r>
              <a:rPr lang="pt-BR" sz="900">
                <a:solidFill>
                  <a:srgbClr val="000000"/>
                </a:solidFill>
                <a:latin typeface="LMMono9-Regular-Identity-H"/>
              </a:rPr>
              <a:t>prethodno_pojavljivanje.erase(a[i]);</a:t>
            </a:r>
          </a:p>
          <a:p>
            <a:r>
              <a:rPr lang="en-US" sz="900" i="1">
                <a:solidFill>
                  <a:srgbClr val="61A1B1"/>
                </a:solidFill>
                <a:latin typeface="LMMono10-Italic-Identity-H"/>
              </a:rPr>
              <a:t>// pomeramo pocetak</a:t>
            </a:r>
          </a:p>
          <a:p>
            <a:r>
              <a:rPr lang="en-US" sz="900">
                <a:solidFill>
                  <a:srgbClr val="000000"/>
                </a:solidFill>
                <a:latin typeface="LMMono9-Regular-Identity-H"/>
              </a:rPr>
              <a:t>pocetak = novi_pocetak;</a:t>
            </a:r>
          </a:p>
          <a:p>
            <a:r>
              <a:rPr lang="en-US" sz="900">
                <a:solidFill>
                  <a:srgbClr val="000000"/>
                </a:solidFill>
                <a:latin typeface="LMMono9-Regular-Identity-H"/>
              </a:rPr>
              <a:t>}</a:t>
            </a:r>
          </a:p>
          <a:p>
            <a:r>
              <a:rPr lang="pl-PL" sz="900" i="1">
                <a:solidFill>
                  <a:srgbClr val="61A1B1"/>
                </a:solidFill>
                <a:latin typeface="LMMono10-Italic-Identity-H"/>
              </a:rPr>
              <a:t>// prosirujemo segment elementom a[kraj], pa pamtimo poziciju</a:t>
            </a:r>
            <a:r>
              <a:rPr lang="en-US" sz="900" i="1">
                <a:solidFill>
                  <a:srgbClr val="61A1B1"/>
                </a:solidFill>
                <a:latin typeface="LMMono10-Italic-Identity-H"/>
              </a:rPr>
              <a:t> njegovog pojavljivanja</a:t>
            </a:r>
          </a:p>
          <a:p>
            <a:r>
              <a:rPr lang="pl-PL" sz="900">
                <a:solidFill>
                  <a:srgbClr val="000000"/>
                </a:solidFill>
                <a:latin typeface="LMMono9-Regular-Identity-H"/>
              </a:rPr>
              <a:t>prethodno_pojavljivanje[a[kraj]] = kraj;</a:t>
            </a:r>
          </a:p>
          <a:p>
            <a:r>
              <a:rPr lang="en-US" sz="900" i="1">
                <a:solidFill>
                  <a:srgbClr val="61A1B1"/>
                </a:solidFill>
                <a:latin typeface="LMMono10-Italic-Identity-H"/>
              </a:rPr>
              <a:t>// [pocetak, kraj] sadrzi sve razlicite elemente i on je najduzi</a:t>
            </a:r>
            <a:r>
              <a:rPr lang="pl-PL" sz="900" i="1">
                <a:solidFill>
                  <a:srgbClr val="61A1B1"/>
                </a:solidFill>
                <a:latin typeface="LMMono10-Italic-Identity-H"/>
              </a:rPr>
              <a:t> takav koji se zavrsava na poziciji kraj</a:t>
            </a:r>
          </a:p>
          <a:p>
            <a:r>
              <a:rPr lang="pl-PL" sz="900" i="1">
                <a:solidFill>
                  <a:srgbClr val="61A1B1"/>
                </a:solidFill>
                <a:latin typeface="LMMono10-Italic-Identity-H"/>
              </a:rPr>
              <a:t>// sigurno su takvi i [pocetak+1, kraj], ..., [kraj-1, kraj]</a:t>
            </a:r>
          </a:p>
          <a:p>
            <a:r>
              <a:rPr lang="pl-PL" sz="900" i="1">
                <a:solidFill>
                  <a:srgbClr val="61A1B1"/>
                </a:solidFill>
                <a:latin typeface="LMMono10-Italic-Identity-H"/>
              </a:rPr>
              <a:t>// njih ima (kraj - pocetak) i taj broj dodajemo na ukupan broj</a:t>
            </a:r>
            <a:r>
              <a:rPr lang="en-US" sz="900" i="1">
                <a:solidFill>
                  <a:srgbClr val="61A1B1"/>
                </a:solidFill>
                <a:latin typeface="LMMono10-Italic-Identity-H"/>
              </a:rPr>
              <a:t> trazenih segmenata</a:t>
            </a:r>
          </a:p>
          <a:p>
            <a:r>
              <a:rPr lang="en-US" sz="900">
                <a:solidFill>
                  <a:srgbClr val="000000"/>
                </a:solidFill>
                <a:latin typeface="LMMono9-Regular-Identity-H"/>
              </a:rPr>
              <a:t>broj += kraj - pocetak;</a:t>
            </a:r>
          </a:p>
          <a:p>
            <a:r>
              <a:rPr lang="en-US" sz="900">
                <a:solidFill>
                  <a:srgbClr val="000000"/>
                </a:solidFill>
                <a:latin typeface="LMMono9-Regular-Identity-H"/>
              </a:rPr>
              <a:t>}</a:t>
            </a:r>
          </a:p>
          <a:p>
            <a:r>
              <a:rPr lang="en-US" sz="900" i="1">
                <a:solidFill>
                  <a:srgbClr val="61A1B1"/>
                </a:solidFill>
                <a:latin typeface="LMMono10-Italic-Identity-H"/>
              </a:rPr>
              <a:t>// ispisujemo ukupan broj pronadjenih segmenata</a:t>
            </a:r>
          </a:p>
          <a:p>
            <a:r>
              <a:rPr lang="en-US" sz="900">
                <a:solidFill>
                  <a:srgbClr val="000000"/>
                </a:solidFill>
                <a:latin typeface="LMMono9-Regular-Identity-H"/>
              </a:rPr>
              <a:t>cout &lt;&lt; broj &lt;&lt; endl;</a:t>
            </a:r>
          </a:p>
          <a:p>
            <a:r>
              <a:rPr lang="en-US" sz="900" b="1">
                <a:solidFill>
                  <a:srgbClr val="007121"/>
                </a:solidFill>
                <a:latin typeface="LMMonoLt10-Bold-Identity-H"/>
              </a:rPr>
              <a:t>return </a:t>
            </a:r>
            <a:r>
              <a:rPr lang="en-US" sz="900">
                <a:solidFill>
                  <a:srgbClr val="40A171"/>
                </a:solidFill>
                <a:latin typeface="LMMono9-Regular-Identity-H"/>
              </a:rPr>
              <a:t>0</a:t>
            </a:r>
            <a:r>
              <a:rPr lang="en-US" sz="900">
                <a:solidFill>
                  <a:srgbClr val="000000"/>
                </a:solidFill>
                <a:latin typeface="LMMono9-Regular-Identity-H"/>
              </a:rPr>
              <a:t>;</a:t>
            </a:r>
          </a:p>
          <a:p>
            <a:r>
              <a:rPr lang="en-US" sz="900">
                <a:solidFill>
                  <a:srgbClr val="000000"/>
                </a:solidFill>
                <a:latin typeface="LMMono9-Regular-Identity-H"/>
              </a:rPr>
              <a:t>}</a:t>
            </a:r>
            <a:endParaRPr lang="en-US"/>
          </a:p>
        </p:txBody>
      </p:sp>
    </p:spTree>
    <p:extLst>
      <p:ext uri="{BB962C8B-B14F-4D97-AF65-F5344CB8AC3E}">
        <p14:creationId xmlns:p14="http://schemas.microsoft.com/office/powerpoint/2010/main" val="312552131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1BCD3A-8D5D-45C8-9C04-B2A269A6439A}"/>
              </a:ext>
            </a:extLst>
          </p:cNvPr>
          <p:cNvSpPr/>
          <p:nvPr/>
        </p:nvSpPr>
        <p:spPr>
          <a:xfrm>
            <a:off x="0" y="0"/>
            <a:ext cx="12192000" cy="5355312"/>
          </a:xfrm>
          <a:prstGeom prst="rect">
            <a:avLst/>
          </a:prstGeom>
        </p:spPr>
        <p:txBody>
          <a:bodyPr wrap="square">
            <a:spAutoFit/>
          </a:bodyPr>
          <a:lstStyle/>
          <a:p>
            <a:r>
              <a:rPr lang="en-US" b="1">
                <a:latin typeface="Book Antiqua" panose="02040602050305030304" pitchFamily="18" charset="0"/>
              </a:rPr>
              <a:t>Broj segmenata datog zbira</a:t>
            </a:r>
          </a:p>
          <a:p>
            <a:r>
              <a:rPr lang="sr-Latn-RS">
                <a:latin typeface="Book Antiqua" panose="02040602050305030304" pitchFamily="18" charset="0"/>
              </a:rPr>
              <a:t>Z</a:t>
            </a:r>
            <a:r>
              <a:rPr lang="en-US">
                <a:latin typeface="Book Antiqua" panose="02040602050305030304" pitchFamily="18" charset="0"/>
              </a:rPr>
              <a:t>a niz celih brojeva odre</a:t>
            </a:r>
            <a:r>
              <a:rPr lang="sr-Latn-RS">
                <a:latin typeface="Book Antiqua" panose="02040602050305030304" pitchFamily="18" charset="0"/>
              </a:rPr>
              <a:t>di</a:t>
            </a:r>
            <a:r>
              <a:rPr lang="en-US">
                <a:latin typeface="Book Antiqua" panose="02040602050305030304" pitchFamily="18" charset="0"/>
              </a:rPr>
              <a:t> sve neprazne</a:t>
            </a:r>
            <a:r>
              <a:rPr lang="sr-Latn-RS">
                <a:latin typeface="Book Antiqua" panose="02040602050305030304" pitchFamily="18" charset="0"/>
              </a:rPr>
              <a:t> </a:t>
            </a:r>
            <a:r>
              <a:rPr lang="pl-PL">
                <a:latin typeface="Book Antiqua" panose="02040602050305030304" pitchFamily="18" charset="0"/>
              </a:rPr>
              <a:t>segmente uzastopnih elemenata niza čiji je zbir jednak datom broju.</a:t>
            </a:r>
          </a:p>
          <a:p>
            <a:r>
              <a:rPr lang="en-US">
                <a:latin typeface="Book Antiqua" panose="02040602050305030304" pitchFamily="18" charset="0"/>
              </a:rPr>
              <a:t>Zbirovima segmenata niza celih brojeva smo se već bavili kada smo tražili onaj</a:t>
            </a:r>
            <a:r>
              <a:rPr lang="sr-Latn-RS">
                <a:latin typeface="Book Antiqua" panose="02040602050305030304" pitchFamily="18" charset="0"/>
              </a:rPr>
              <a:t> </a:t>
            </a:r>
            <a:r>
              <a:rPr lang="pl-PL">
                <a:latin typeface="Book Antiqua" panose="02040602050305030304" pitchFamily="18" charset="0"/>
              </a:rPr>
              <a:t>najvećeg zbira, ali je sada zadatak malo drugačiji.</a:t>
            </a:r>
          </a:p>
          <a:p>
            <a:r>
              <a:rPr lang="en-US">
                <a:latin typeface="Book Antiqua" panose="02040602050305030304" pitchFamily="18" charset="0"/>
              </a:rPr>
              <a:t>Direktno rešenje grubom silom podrazumevalo bi da se provere svi segmenti</a:t>
            </a:r>
            <a:r>
              <a:rPr lang="sr-Latn-RS">
                <a:latin typeface="Book Antiqua" panose="02040602050305030304" pitchFamily="18" charset="0"/>
              </a:rPr>
              <a:t> </a:t>
            </a:r>
            <a:r>
              <a:rPr lang="it-IT">
                <a:latin typeface="Book Antiqua" panose="02040602050305030304" pitchFamily="18" charset="0"/>
              </a:rPr>
              <a:t>uzastopnih elemenata, da se za svaki izračuna zbir i da se proveri da li je taj</a:t>
            </a:r>
            <a:r>
              <a:rPr lang="sr-Latn-RS">
                <a:latin typeface="Book Antiqua" panose="02040602050305030304" pitchFamily="18" charset="0"/>
              </a:rPr>
              <a:t> </a:t>
            </a:r>
            <a:r>
              <a:rPr lang="en-US">
                <a:latin typeface="Book Antiqua" panose="02040602050305030304" pitchFamily="18" charset="0"/>
              </a:rPr>
              <a:t>zbir jednak traženom. Svi segmenti se mogu nabrojati ugnežđenim petljama.</a:t>
            </a:r>
          </a:p>
          <a:p>
            <a:r>
              <a:rPr lang="en-US">
                <a:latin typeface="Book Antiqua" panose="02040602050305030304" pitchFamily="18" charset="0"/>
              </a:rPr>
              <a:t>Složenost ovog pristupa je kubna tj. 𝑂(𝑛</a:t>
            </a:r>
            <a:r>
              <a:rPr lang="en-US" sz="800">
                <a:latin typeface="Book Antiqua" panose="02040602050305030304" pitchFamily="18" charset="0"/>
              </a:rPr>
              <a:t>3</a:t>
            </a:r>
            <a:r>
              <a:rPr lang="en-US">
                <a:latin typeface="Book Antiqua" panose="02040602050305030304" pitchFamily="18" charset="0"/>
              </a:rPr>
              <a:t>) nu odnosu na dimenziju 𝑛 (postoji</a:t>
            </a:r>
            <a:r>
              <a:rPr lang="sr-Latn-RS">
                <a:latin typeface="Book Antiqua" panose="02040602050305030304" pitchFamily="18" charset="0"/>
              </a:rPr>
              <a:t> </a:t>
            </a:r>
            <a:r>
              <a:rPr lang="en-US">
                <a:latin typeface="Book Antiqua" panose="02040602050305030304" pitchFamily="18" charset="0"/>
              </a:rPr>
              <a:t>kvadratni broj segmenata i za sabiranje elemenata svakog od njih potrebno je</a:t>
            </a:r>
            <a:r>
              <a:rPr lang="sr-Latn-RS">
                <a:latin typeface="Book Antiqua" panose="02040602050305030304" pitchFamily="18" charset="0"/>
              </a:rPr>
              <a:t> </a:t>
            </a:r>
            <a:r>
              <a:rPr lang="en-US">
                <a:latin typeface="Book Antiqua" panose="02040602050305030304" pitchFamily="18" charset="0"/>
              </a:rPr>
              <a:t>linearno vreme).</a:t>
            </a:r>
          </a:p>
          <a:p>
            <a:r>
              <a:rPr lang="en-US">
                <a:latin typeface="Book Antiqua" panose="02040602050305030304" pitchFamily="18" charset="0"/>
              </a:rPr>
              <a:t>Prethodni algoritam se može unaprediti ako se zbirovi računaju inkrementalno</a:t>
            </a:r>
            <a:r>
              <a:rPr lang="sr-Latn-RS">
                <a:latin typeface="Book Antiqua" panose="02040602050305030304" pitchFamily="18" charset="0"/>
              </a:rPr>
              <a:t> </a:t>
            </a:r>
            <a:r>
              <a:rPr lang="en-US">
                <a:latin typeface="Book Antiqua" panose="02040602050305030304" pitchFamily="18" charset="0"/>
              </a:rPr>
              <a:t>čime se složenost celog algoritma redukuje na kvadratnu tj. 𝑂(𝑛</a:t>
            </a:r>
            <a:r>
              <a:rPr lang="en-US" sz="800">
                <a:latin typeface="Book Antiqua" panose="02040602050305030304" pitchFamily="18" charset="0"/>
              </a:rPr>
              <a:t>2</a:t>
            </a:r>
            <a:r>
              <a:rPr lang="en-US">
                <a:latin typeface="Book Antiqua" panose="02040602050305030304" pitchFamily="18" charset="0"/>
              </a:rPr>
              <a:t>).</a:t>
            </a:r>
          </a:p>
          <a:p>
            <a:r>
              <a:rPr lang="en-US">
                <a:latin typeface="Book Antiqua" panose="02040602050305030304" pitchFamily="18" charset="0"/>
              </a:rPr>
              <a:t>Elegantan i često primenjivan način da se dobiji zbirovi svih segmenata uzastopnih</a:t>
            </a:r>
            <a:r>
              <a:rPr lang="sr-Latn-RS">
                <a:latin typeface="Book Antiqua" panose="02040602050305030304" pitchFamily="18" charset="0"/>
              </a:rPr>
              <a:t> </a:t>
            </a:r>
            <a:r>
              <a:rPr lang="en-US">
                <a:latin typeface="Book Antiqua" panose="02040602050305030304" pitchFamily="18" charset="0"/>
              </a:rPr>
              <a:t>brojeva je da se izračunaju zbirovi prefiksa i da se zbir elemenata segmenta</a:t>
            </a:r>
            <a:r>
              <a:rPr lang="sr-Latn-RS">
                <a:latin typeface="Book Antiqua" panose="02040602050305030304" pitchFamily="18" charset="0"/>
              </a:rPr>
              <a:t> </a:t>
            </a:r>
            <a:r>
              <a:rPr lang="en-US">
                <a:latin typeface="Book Antiqua" panose="02040602050305030304" pitchFamily="18" charset="0"/>
              </a:rPr>
              <a:t>[𝑖, 𝑗] izrazi kao razlika zbira elemenata segmenta [0, 𝑗] i zbira elemenata segmenta</a:t>
            </a:r>
            <a:r>
              <a:rPr lang="sr-Latn-RS">
                <a:latin typeface="Book Antiqua" panose="02040602050305030304" pitchFamily="18" charset="0"/>
              </a:rPr>
              <a:t> </a:t>
            </a:r>
            <a:r>
              <a:rPr lang="en-US">
                <a:latin typeface="Book Antiqua" panose="02040602050305030304" pitchFamily="18" charset="0"/>
              </a:rPr>
              <a:t>[0, 𝑖 −1]. Dakle, u pomoćni niz 𝑏 na svaku poziciju 𝑘 možemo smestiti zbir prvih</a:t>
            </a:r>
            <a:r>
              <a:rPr lang="sr-Latn-RS">
                <a:latin typeface="Book Antiqua" panose="02040602050305030304" pitchFamily="18" charset="0"/>
              </a:rPr>
              <a:t> </a:t>
            </a:r>
            <a:r>
              <a:rPr lang="en-US">
                <a:latin typeface="Book Antiqua" panose="02040602050305030304" pitchFamily="18" charset="0"/>
              </a:rPr>
              <a:t>𝑘 elemenata niza (ovo opet možemo uraditi inkrementaln). Prvi element niza</a:t>
            </a:r>
            <a:r>
              <a:rPr lang="sr-Latn-RS">
                <a:latin typeface="Book Antiqua" panose="02040602050305030304" pitchFamily="18" charset="0"/>
              </a:rPr>
              <a:t> </a:t>
            </a:r>
            <a:r>
              <a:rPr lang="en-US">
                <a:latin typeface="Book Antiqua" panose="02040602050305030304" pitchFamily="18" charset="0"/>
              </a:rPr>
              <a:t>𝑏 je nula i on ima jedan element više od niza 𝑎. Tako se zbir elemenata niza 𝑎</a:t>
            </a:r>
            <a:r>
              <a:rPr lang="sr-Latn-RS">
                <a:latin typeface="Book Antiqua" panose="02040602050305030304" pitchFamily="18" charset="0"/>
              </a:rPr>
              <a:t> </a:t>
            </a:r>
            <a:r>
              <a:rPr lang="en-US">
                <a:latin typeface="Book Antiqua" panose="02040602050305030304" pitchFamily="18" charset="0"/>
              </a:rPr>
              <a:t>iz segmenta [𝑖, 𝑗] uvek određuje kao 𝑏</a:t>
            </a:r>
            <a:r>
              <a:rPr lang="en-US" sz="800">
                <a:latin typeface="Book Antiqua" panose="02040602050305030304" pitchFamily="18" charset="0"/>
              </a:rPr>
              <a:t>𝑗+1 </a:t>
            </a:r>
            <a:r>
              <a:rPr lang="en-US">
                <a:latin typeface="Book Antiqua" panose="02040602050305030304" pitchFamily="18" charset="0"/>
              </a:rPr>
              <a:t>− 𝑏</a:t>
            </a:r>
            <a:r>
              <a:rPr lang="en-US" sz="800">
                <a:latin typeface="Book Antiqua" panose="02040602050305030304" pitchFamily="18" charset="0"/>
              </a:rPr>
              <a:t>𝑖</a:t>
            </a:r>
            <a:r>
              <a:rPr lang="en-US">
                <a:latin typeface="Book Antiqua" panose="02040602050305030304" pitchFamily="18" charset="0"/>
              </a:rPr>
              <a:t>. Zbirovi prefiksa (parcijalne sume</a:t>
            </a:r>
            <a:r>
              <a:rPr lang="sr-Latn-RS">
                <a:latin typeface="Book Antiqua" panose="02040602050305030304" pitchFamily="18" charset="0"/>
              </a:rPr>
              <a:t> </a:t>
            </a:r>
            <a:r>
              <a:rPr lang="en-US">
                <a:latin typeface="Book Antiqua" panose="02040602050305030304" pitchFamily="18" charset="0"/>
              </a:rPr>
              <a:t>niza) se mogu u jeziku C++ odrediti i bibliotečkom funkcijom partial_sum</a:t>
            </a:r>
            <a:r>
              <a:rPr lang="sr-Latn-RS">
                <a:latin typeface="Book Antiqua" panose="02040602050305030304" pitchFamily="18" charset="0"/>
              </a:rPr>
              <a:t> </a:t>
            </a:r>
            <a:r>
              <a:rPr lang="en-US">
                <a:latin typeface="Book Antiqua" panose="02040602050305030304" pitchFamily="18" charset="0"/>
              </a:rPr>
              <a:t>koja prima dva iteratora koji ograničavaju deo niza (ili vektora) čije se parcijalne</a:t>
            </a:r>
            <a:r>
              <a:rPr lang="sr-Latn-RS">
                <a:latin typeface="Book Antiqua" panose="02040602050305030304" pitchFamily="18" charset="0"/>
              </a:rPr>
              <a:t> </a:t>
            </a:r>
            <a:r>
              <a:rPr lang="en-US">
                <a:latin typeface="Book Antiqua" panose="02040602050305030304" pitchFamily="18" charset="0"/>
              </a:rPr>
              <a:t>sume izračunavaju i iterator koji ukazuje na početak dela niza (ili vektora)</a:t>
            </a:r>
            <a:r>
              <a:rPr lang="sr-Latn-RS">
                <a:latin typeface="Book Antiqua" panose="02040602050305030304" pitchFamily="18" charset="0"/>
              </a:rPr>
              <a:t> </a:t>
            </a:r>
            <a:r>
              <a:rPr lang="en-US">
                <a:latin typeface="Book Antiqua" panose="02040602050305030304" pitchFamily="18" charset="0"/>
              </a:rPr>
              <a:t>u koji se parcijalne sume upisuju. Primetimo da bismo zbirove prefiksa mogli</a:t>
            </a:r>
            <a:r>
              <a:rPr lang="sr-Latn-RS">
                <a:latin typeface="Book Antiqua" panose="02040602050305030304" pitchFamily="18" charset="0"/>
              </a:rPr>
              <a:t> </a:t>
            </a:r>
            <a:r>
              <a:rPr lang="en-US">
                <a:latin typeface="Book Antiqua" panose="02040602050305030304" pitchFamily="18" charset="0"/>
              </a:rPr>
              <a:t>smestiti i u sam niz 𝑎, ako je memorija kritičan resurs. Ako proveravamo svaki</a:t>
            </a:r>
            <a:r>
              <a:rPr lang="sr-Latn-RS">
                <a:latin typeface="Book Antiqua" panose="02040602050305030304" pitchFamily="18" charset="0"/>
              </a:rPr>
              <a:t> </a:t>
            </a:r>
            <a:r>
              <a:rPr lang="en-US">
                <a:latin typeface="Book Antiqua" panose="02040602050305030304" pitchFamily="18" charset="0"/>
              </a:rPr>
              <a:t>par elemenata 𝑖 &lt; 𝑗, ponovo dobijamo algoritam kvadratne složenosti.</a:t>
            </a:r>
          </a:p>
        </p:txBody>
      </p:sp>
    </p:spTree>
    <p:extLst>
      <p:ext uri="{BB962C8B-B14F-4D97-AF65-F5344CB8AC3E}">
        <p14:creationId xmlns:p14="http://schemas.microsoft.com/office/powerpoint/2010/main" val="368241487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301C36-6222-4AFB-B7D8-EC726C119685}"/>
              </a:ext>
            </a:extLst>
          </p:cNvPr>
          <p:cNvSpPr/>
          <p:nvPr/>
        </p:nvSpPr>
        <p:spPr>
          <a:xfrm>
            <a:off x="0" y="0"/>
            <a:ext cx="12192000" cy="5632311"/>
          </a:xfrm>
          <a:prstGeom prst="rect">
            <a:avLst/>
          </a:prstGeom>
        </p:spPr>
        <p:txBody>
          <a:bodyPr wrap="square">
            <a:spAutoFit/>
          </a:bodyPr>
          <a:lstStyle/>
          <a:p>
            <a:r>
              <a:rPr lang="en-US">
                <a:latin typeface="Book Antiqua" panose="02040602050305030304" pitchFamily="18" charset="0"/>
              </a:rPr>
              <a:t>Prethodna ideja </a:t>
            </a:r>
            <a:r>
              <a:rPr lang="sr-Latn-RS">
                <a:latin typeface="Book Antiqua" panose="02040602050305030304" pitchFamily="18" charset="0"/>
              </a:rPr>
              <a:t>d</a:t>
            </a:r>
            <a:r>
              <a:rPr lang="en-US">
                <a:latin typeface="Book Antiqua" panose="02040602050305030304" pitchFamily="18" charset="0"/>
              </a:rPr>
              <a:t>aje mogućnost efikasnijeg rešenja. </a:t>
            </a:r>
            <a:endParaRPr lang="sr-Latn-RS">
              <a:latin typeface="Book Antiqua" panose="02040602050305030304" pitchFamily="18" charset="0"/>
            </a:endParaRPr>
          </a:p>
          <a:p>
            <a:r>
              <a:rPr lang="en-US">
                <a:latin typeface="Book Antiqua" panose="02040602050305030304" pitchFamily="18" charset="0"/>
              </a:rPr>
              <a:t>Problem</a:t>
            </a:r>
            <a:r>
              <a:rPr lang="sr-Latn-RS">
                <a:latin typeface="Book Antiqua" panose="02040602050305030304" pitchFamily="18" charset="0"/>
              </a:rPr>
              <a:t> </a:t>
            </a:r>
            <a:r>
              <a:rPr lang="en-US">
                <a:latin typeface="Book Antiqua" panose="02040602050305030304" pitchFamily="18" charset="0"/>
              </a:rPr>
              <a:t>možemo formulisati i ovako. Za svaki zbir 𝑏</a:t>
            </a:r>
            <a:r>
              <a:rPr lang="en-US" sz="800">
                <a:latin typeface="Book Antiqua" panose="02040602050305030304" pitchFamily="18" charset="0"/>
              </a:rPr>
              <a:t>𝑗+1 </a:t>
            </a:r>
            <a:r>
              <a:rPr lang="en-US">
                <a:latin typeface="Book Antiqua" panose="02040602050305030304" pitchFamily="18" charset="0"/>
              </a:rPr>
              <a:t>prefiksa [0, 𝑗] potrebno je da</a:t>
            </a:r>
            <a:r>
              <a:rPr lang="sr-Latn-RS">
                <a:latin typeface="Book Antiqua" panose="02040602050305030304" pitchFamily="18" charset="0"/>
              </a:rPr>
              <a:t> </a:t>
            </a:r>
            <a:r>
              <a:rPr lang="en-US">
                <a:latin typeface="Book Antiqua" panose="02040602050305030304" pitchFamily="18" charset="0"/>
              </a:rPr>
              <a:t>pronađemo da li postoji zbir 𝑏</a:t>
            </a:r>
            <a:r>
              <a:rPr lang="en-US" sz="800">
                <a:latin typeface="Book Antiqua" panose="02040602050305030304" pitchFamily="18" charset="0"/>
              </a:rPr>
              <a:t>𝑖 </a:t>
            </a:r>
            <a:r>
              <a:rPr lang="en-US">
                <a:latin typeface="Book Antiqua" panose="02040602050305030304" pitchFamily="18" charset="0"/>
              </a:rPr>
              <a:t>prefiksa [0, 𝑖) za 𝑖 &lt; 𝑗 takva da je 𝑏</a:t>
            </a:r>
            <a:r>
              <a:rPr lang="en-US" sz="800">
                <a:latin typeface="Book Antiqua" panose="02040602050305030304" pitchFamily="18" charset="0"/>
              </a:rPr>
              <a:t>𝑗+1 </a:t>
            </a:r>
            <a:r>
              <a:rPr lang="en-US">
                <a:latin typeface="Book Antiqua" panose="02040602050305030304" pitchFamily="18" charset="0"/>
              </a:rPr>
              <a:t>− 𝑏</a:t>
            </a:r>
            <a:r>
              <a:rPr lang="en-US" sz="800">
                <a:latin typeface="Book Antiqua" panose="02040602050305030304" pitchFamily="18" charset="0"/>
              </a:rPr>
              <a:t>𝑖 </a:t>
            </a:r>
            <a:r>
              <a:rPr lang="en-US">
                <a:latin typeface="Book Antiqua" panose="02040602050305030304" pitchFamily="18" charset="0"/>
              </a:rPr>
              <a:t>= 𝑧,</a:t>
            </a:r>
            <a:r>
              <a:rPr lang="sr-Latn-RS">
                <a:latin typeface="Book Antiqua" panose="02040602050305030304" pitchFamily="18" charset="0"/>
              </a:rPr>
              <a:t> </a:t>
            </a:r>
            <a:r>
              <a:rPr lang="en-US">
                <a:latin typeface="Book Antiqua" panose="02040602050305030304" pitchFamily="18" charset="0"/>
              </a:rPr>
              <a:t>gde je 𝑧 traženi zbir, tj. da se proveri da li se među zbirovima prethodnih prefiksa</a:t>
            </a:r>
            <a:r>
              <a:rPr lang="sr-Latn-RS">
                <a:latin typeface="Book Antiqua" panose="02040602050305030304" pitchFamily="18" charset="0"/>
              </a:rPr>
              <a:t> </a:t>
            </a:r>
            <a:r>
              <a:rPr lang="it-IT">
                <a:latin typeface="Book Antiqua" panose="02040602050305030304" pitchFamily="18" charset="0"/>
              </a:rPr>
              <a:t>nalazi vrednost 𝑏</a:t>
            </a:r>
            <a:r>
              <a:rPr lang="it-IT" sz="800">
                <a:latin typeface="Book Antiqua" panose="02040602050305030304" pitchFamily="18" charset="0"/>
              </a:rPr>
              <a:t>𝑖 </a:t>
            </a:r>
            <a:r>
              <a:rPr lang="it-IT">
                <a:latin typeface="Book Antiqua" panose="02040602050305030304" pitchFamily="18" charset="0"/>
              </a:rPr>
              <a:t>= 𝑏</a:t>
            </a:r>
            <a:r>
              <a:rPr lang="it-IT" sz="800">
                <a:latin typeface="Book Antiqua" panose="02040602050305030304" pitchFamily="18" charset="0"/>
              </a:rPr>
              <a:t>𝑗+1 </a:t>
            </a:r>
            <a:r>
              <a:rPr lang="it-IT">
                <a:latin typeface="Book Antiqua" panose="02040602050305030304" pitchFamily="18" charset="0"/>
              </a:rPr>
              <a:t>− 𝑧. Ako se ta pretraga vrši linearno, dolazimo</a:t>
            </a:r>
            <a:r>
              <a:rPr lang="sr-Latn-RS">
                <a:latin typeface="Book Antiqua" panose="02040602050305030304" pitchFamily="18" charset="0"/>
              </a:rPr>
              <a:t> </a:t>
            </a:r>
            <a:r>
              <a:rPr lang="en-US">
                <a:latin typeface="Book Antiqua" panose="02040602050305030304" pitchFamily="18" charset="0"/>
              </a:rPr>
              <a:t>do implementacije veoma slične prethodnoj, koja ispituje svaki par elemenata</a:t>
            </a:r>
            <a:r>
              <a:rPr lang="sr-Latn-RS">
                <a:latin typeface="Book Antiqua" panose="02040602050305030304" pitchFamily="18" charset="0"/>
              </a:rPr>
              <a:t> </a:t>
            </a:r>
            <a:r>
              <a:rPr lang="en-US">
                <a:latin typeface="Book Antiqua" panose="02040602050305030304" pitchFamily="18" charset="0"/>
              </a:rPr>
              <a:t>𝑖 &lt; 𝑗. Pošto među elementima niza može biti i negativnih, zbirovi prefiksa nisu</a:t>
            </a:r>
            <a:r>
              <a:rPr lang="sr-Latn-RS">
                <a:latin typeface="Book Antiqua" panose="02040602050305030304" pitchFamily="18" charset="0"/>
              </a:rPr>
              <a:t> </a:t>
            </a:r>
            <a:r>
              <a:rPr lang="it-IT">
                <a:latin typeface="Book Antiqua" panose="02040602050305030304" pitchFamily="18" charset="0"/>
              </a:rPr>
              <a:t>sortirani i ne možemo primeniti ni binarnu pretragu. Ostaje nam, međutim,</a:t>
            </a:r>
            <a:r>
              <a:rPr lang="sr-Latn-RS">
                <a:latin typeface="Book Antiqua" panose="02040602050305030304" pitchFamily="18" charset="0"/>
              </a:rPr>
              <a:t> </a:t>
            </a:r>
            <a:r>
              <a:rPr lang="en-US">
                <a:latin typeface="Book Antiqua" panose="02040602050305030304" pitchFamily="18" charset="0"/>
              </a:rPr>
              <a:t>mogućnost da u nekoj strukturi podataka koja omogućava efikasno pretraživanje</a:t>
            </a:r>
            <a:r>
              <a:rPr lang="sr-Latn-RS">
                <a:latin typeface="Book Antiqua" panose="02040602050305030304" pitchFamily="18" charset="0"/>
              </a:rPr>
              <a:t> </a:t>
            </a:r>
            <a:r>
              <a:rPr lang="en-US">
                <a:latin typeface="Book Antiqua" panose="02040602050305030304" pitchFamily="18" charset="0"/>
              </a:rPr>
              <a:t>čuvamo sve zbirove prefiksa za indekse 𝑖 &lt; 𝑗. Ako algoritam organizu</a:t>
            </a:r>
            <a:r>
              <a:rPr lang="pl-PL">
                <a:latin typeface="Book Antiqua" panose="02040602050305030304" pitchFamily="18" charset="0"/>
              </a:rPr>
              <a:t>jemo tako da 𝑗 uvećavamo od 0 do 𝑛 − 1, tada se na kraju svakog koraka u </a:t>
            </a:r>
            <a:r>
              <a:rPr lang="en-US">
                <a:latin typeface="Book Antiqua" panose="02040602050305030304" pitchFamily="18" charset="0"/>
              </a:rPr>
              <a:t>tu strukturu može dodati i zbir tekućeg segmenta (𝑏</a:t>
            </a:r>
            <a:r>
              <a:rPr lang="en-US" sz="800">
                <a:latin typeface="Book Antiqua" panose="02040602050305030304" pitchFamily="18" charset="0"/>
              </a:rPr>
              <a:t>𝑗+1</a:t>
            </a:r>
            <a:r>
              <a:rPr lang="en-US">
                <a:latin typeface="Book Antiqua" panose="02040602050305030304" pitchFamily="18" charset="0"/>
              </a:rPr>
              <a:t>). Struktura treba da</a:t>
            </a:r>
            <a:r>
              <a:rPr lang="sr-Latn-RS">
                <a:latin typeface="Book Antiqua" panose="02040602050305030304" pitchFamily="18" charset="0"/>
              </a:rPr>
              <a:t> </a:t>
            </a:r>
            <a:r>
              <a:rPr lang="en-US">
                <a:latin typeface="Book Antiqua" panose="02040602050305030304" pitchFamily="18" charset="0"/>
              </a:rPr>
              <a:t>realizuje pretragu po ključu, tako da je najbolje upotrebiti asocijativno preslikavanje,</a:t>
            </a:r>
            <a:r>
              <a:rPr lang="sr-Latn-RS">
                <a:latin typeface="Book Antiqua" panose="02040602050305030304" pitchFamily="18" charset="0"/>
              </a:rPr>
              <a:t> </a:t>
            </a:r>
            <a:r>
              <a:rPr lang="en-US">
                <a:latin typeface="Book Antiqua" panose="02040602050305030304" pitchFamily="18" charset="0"/>
              </a:rPr>
              <a:t>odnosno mapu tj. rečnik. Pošto se u zadatku traži samo određivanje</a:t>
            </a:r>
            <a:r>
              <a:rPr lang="sr-Latn-RS">
                <a:latin typeface="Book Antiqua" panose="02040602050305030304" pitchFamily="18" charset="0"/>
              </a:rPr>
              <a:t> </a:t>
            </a:r>
            <a:r>
              <a:rPr lang="en-US">
                <a:latin typeface="Book Antiqua" panose="02040602050305030304" pitchFamily="18" charset="0"/>
              </a:rPr>
              <a:t>broja segmenata sa datim zbirom, ključevi mogu biti zbirovi prefiksa, a vrednost</a:t>
            </a:r>
            <a:r>
              <a:rPr lang="sr-Latn-RS">
                <a:latin typeface="Book Antiqua" panose="02040602050305030304" pitchFamily="18" charset="0"/>
              </a:rPr>
              <a:t> </a:t>
            </a:r>
            <a:r>
              <a:rPr lang="en-US">
                <a:latin typeface="Book Antiqua" panose="02040602050305030304" pitchFamily="18" charset="0"/>
              </a:rPr>
              <a:t>pridružena svakom ključu može biti broj pojavljivanja prefiksa sa tim zbirom.</a:t>
            </a:r>
          </a:p>
          <a:p>
            <a:r>
              <a:rPr lang="it-IT">
                <a:latin typeface="Book Antiqua" panose="02040602050305030304" pitchFamily="18" charset="0"/>
              </a:rPr>
              <a:t>Da se tražila samo provera da li postoji segment sa datim zbirom, mogli smo</a:t>
            </a:r>
            <a:r>
              <a:rPr lang="sr-Latn-RS">
                <a:latin typeface="Book Antiqua" panose="02040602050305030304" pitchFamily="18" charset="0"/>
              </a:rPr>
              <a:t> </a:t>
            </a:r>
            <a:r>
              <a:rPr lang="en-US">
                <a:latin typeface="Book Antiqua" panose="02040602050305030304" pitchFamily="18" charset="0"/>
              </a:rPr>
              <a:t>umesto preslikavanja čuvati samo skup ranije viđenih vrednosti zbirova prefiksa,</a:t>
            </a:r>
            <a:r>
              <a:rPr lang="sr-Latn-RS">
                <a:latin typeface="Book Antiqua" panose="02040602050305030304" pitchFamily="18" charset="0"/>
              </a:rPr>
              <a:t> </a:t>
            </a:r>
            <a:r>
              <a:rPr lang="en-US">
                <a:latin typeface="Book Antiqua" panose="02040602050305030304" pitchFamily="18" charset="0"/>
              </a:rPr>
              <a:t>a da su se eksplicitno tražili svi prefiksi, onda bismo svaki ključ preslikavali u</a:t>
            </a:r>
            <a:r>
              <a:rPr lang="sr-Latn-RS">
                <a:latin typeface="Book Antiqua" panose="02040602050305030304" pitchFamily="18" charset="0"/>
              </a:rPr>
              <a:t> </a:t>
            </a:r>
            <a:r>
              <a:rPr lang="en-US">
                <a:latin typeface="Book Antiqua" panose="02040602050305030304" pitchFamily="18" charset="0"/>
              </a:rPr>
              <a:t>niz vrednosti 𝑖 takvih da je 𝑏</a:t>
            </a:r>
            <a:r>
              <a:rPr lang="en-US" sz="800">
                <a:latin typeface="Book Antiqua" panose="02040602050305030304" pitchFamily="18" charset="0"/>
              </a:rPr>
              <a:t>𝑖 </a:t>
            </a:r>
            <a:r>
              <a:rPr lang="en-US">
                <a:latin typeface="Book Antiqua" panose="02040602050305030304" pitchFamily="18" charset="0"/>
              </a:rPr>
              <a:t>jednako tom ključu (mogla bi se upotrebiti i</a:t>
            </a:r>
            <a:r>
              <a:rPr lang="sr-Latn-RS">
                <a:latin typeface="Book Antiqua" panose="02040602050305030304" pitchFamily="18" charset="0"/>
              </a:rPr>
              <a:t> </a:t>
            </a:r>
            <a:r>
              <a:rPr lang="en-US">
                <a:latin typeface="Book Antiqua" panose="02040602050305030304" pitchFamily="18" charset="0"/>
              </a:rPr>
              <a:t>multimapa o čemu će više reči biti kasnije). Ako računamo da će pretraga</a:t>
            </a:r>
            <a:r>
              <a:rPr lang="sr-Latn-RS">
                <a:latin typeface="Book Antiqua" panose="02040602050305030304" pitchFamily="18" charset="0"/>
              </a:rPr>
              <a:t> </a:t>
            </a:r>
            <a:r>
              <a:rPr lang="en-US">
                <a:latin typeface="Book Antiqua" panose="02040602050305030304" pitchFamily="18" charset="0"/>
              </a:rPr>
              <a:t>biti realizovana u 𝑂(log 𝑛) (što je najčešće slučaj ako se koriste strukture podataka</a:t>
            </a:r>
            <a:r>
              <a:rPr lang="sr-Latn-RS">
                <a:latin typeface="Book Antiqua" panose="02040602050305030304" pitchFamily="18" charset="0"/>
              </a:rPr>
              <a:t> </a:t>
            </a:r>
            <a:r>
              <a:rPr lang="en-US">
                <a:latin typeface="Book Antiqua" panose="02040602050305030304" pitchFamily="18" charset="0"/>
              </a:rPr>
              <a:t>zasnovane na binarnim stablima, kao što je u slučaju map), tada će</a:t>
            </a:r>
            <a:r>
              <a:rPr lang="sr-Latn-RS">
                <a:latin typeface="Book Antiqua" panose="02040602050305030304" pitchFamily="18" charset="0"/>
              </a:rPr>
              <a:t> </a:t>
            </a:r>
            <a:r>
              <a:rPr lang="en-US">
                <a:latin typeface="Book Antiqua" panose="02040602050305030304" pitchFamily="18" charset="0"/>
              </a:rPr>
              <a:t>ukupna složenost ove implementacije biti 𝑂(𝑛 log 𝑛), što je znatno efikasnije</a:t>
            </a:r>
            <a:r>
              <a:rPr lang="sr-Latn-RS">
                <a:latin typeface="Book Antiqua" panose="02040602050305030304" pitchFamily="18" charset="0"/>
              </a:rPr>
              <a:t> </a:t>
            </a:r>
            <a:r>
              <a:rPr lang="en-US">
                <a:latin typeface="Book Antiqua" panose="02040602050305030304" pitchFamily="18" charset="0"/>
              </a:rPr>
              <a:t>nego prethodne implementacije. Napomenimo da smo dobitak na efikasnosti</a:t>
            </a:r>
            <a:r>
              <a:rPr lang="sr-Latn-RS">
                <a:latin typeface="Book Antiqua" panose="02040602050305030304" pitchFamily="18" charset="0"/>
              </a:rPr>
              <a:t> </a:t>
            </a:r>
            <a:r>
              <a:rPr lang="en-US">
                <a:latin typeface="Book Antiqua" panose="02040602050305030304" pitchFamily="18" charset="0"/>
              </a:rPr>
              <a:t>platili dodatnom memorijom koju smo angažovali, međutim, ako je memorija</a:t>
            </a:r>
            <a:r>
              <a:rPr lang="sr-Latn-RS">
                <a:latin typeface="Book Antiqua" panose="02040602050305030304" pitchFamily="18" charset="0"/>
              </a:rPr>
              <a:t> </a:t>
            </a:r>
            <a:r>
              <a:rPr lang="en-US">
                <a:latin typeface="Book Antiqua" panose="02040602050305030304" pitchFamily="18" charset="0"/>
              </a:rPr>
              <a:t>kritičan resurs u ovom scenariju nije neophodno pamtiti polazni niz, tako da</a:t>
            </a:r>
            <a:r>
              <a:rPr lang="sr-Latn-RS">
                <a:latin typeface="Book Antiqua" panose="02040602050305030304" pitchFamily="18" charset="0"/>
              </a:rPr>
              <a:t> </a:t>
            </a:r>
            <a:r>
              <a:rPr lang="en-US">
                <a:latin typeface="Book Antiqua" panose="02040602050305030304" pitchFamily="18" charset="0"/>
              </a:rPr>
              <a:t>memorijska složenost neće biti značajno povećana.</a:t>
            </a:r>
          </a:p>
        </p:txBody>
      </p:sp>
    </p:spTree>
    <p:extLst>
      <p:ext uri="{BB962C8B-B14F-4D97-AF65-F5344CB8AC3E}">
        <p14:creationId xmlns:p14="http://schemas.microsoft.com/office/powerpoint/2010/main" val="319027753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86E0BC6-6677-4BB8-9D4F-8B628615D131}"/>
              </a:ext>
            </a:extLst>
          </p:cNvPr>
          <p:cNvSpPr/>
          <p:nvPr/>
        </p:nvSpPr>
        <p:spPr>
          <a:xfrm>
            <a:off x="3048000" y="1159148"/>
            <a:ext cx="6096000" cy="4539704"/>
          </a:xfrm>
          <a:prstGeom prst="rect">
            <a:avLst/>
          </a:prstGeom>
        </p:spPr>
        <p:txBody>
          <a:bodyPr>
            <a:spAutoFit/>
          </a:bodyPr>
          <a:lstStyle/>
          <a:p>
            <a:r>
              <a:rPr lang="en-US" sz="900">
                <a:solidFill>
                  <a:srgbClr val="8F2100"/>
                </a:solidFill>
                <a:latin typeface="LMMono9-Regular-Identity-H"/>
              </a:rPr>
              <a:t>int </a:t>
            </a:r>
            <a:r>
              <a:rPr lang="en-US" sz="900">
                <a:solidFill>
                  <a:srgbClr val="000000"/>
                </a:solidFill>
                <a:latin typeface="LMMono9-Regular-Identity-H"/>
              </a:rPr>
              <a:t>brojSegmenataDatogZbira(</a:t>
            </a:r>
            <a:r>
              <a:rPr lang="en-US" sz="900">
                <a:solidFill>
                  <a:srgbClr val="7D8F29"/>
                </a:solidFill>
                <a:latin typeface="LMMono9-Regular-Identity-H"/>
              </a:rPr>
              <a:t>const </a:t>
            </a:r>
            <a:r>
              <a:rPr lang="en-US" sz="900">
                <a:solidFill>
                  <a:srgbClr val="000000"/>
                </a:solidFill>
                <a:latin typeface="LMMono9-Regular-Identity-H"/>
              </a:rPr>
              <a:t>vector&lt;</a:t>
            </a:r>
            <a:r>
              <a:rPr lang="en-US" sz="900">
                <a:solidFill>
                  <a:srgbClr val="8F2100"/>
                </a:solidFill>
                <a:latin typeface="LMMono9-Regular-Identity-H"/>
              </a:rPr>
              <a:t>int</a:t>
            </a:r>
            <a:r>
              <a:rPr lang="en-US" sz="900">
                <a:solidFill>
                  <a:srgbClr val="000000"/>
                </a:solidFill>
                <a:latin typeface="LMMono9-Regular-Identity-H"/>
              </a:rPr>
              <a:t>&gt;&amp; a, </a:t>
            </a:r>
            <a:r>
              <a:rPr lang="en-US" sz="900">
                <a:solidFill>
                  <a:srgbClr val="8F2100"/>
                </a:solidFill>
                <a:latin typeface="LMMono9-Regular-Identity-H"/>
              </a:rPr>
              <a:t>int </a:t>
            </a:r>
            <a:r>
              <a:rPr lang="en-US" sz="900">
                <a:solidFill>
                  <a:srgbClr val="000000"/>
                </a:solidFill>
                <a:latin typeface="LMMono9-Regular-Identity-H"/>
              </a:rPr>
              <a:t>trazeniZbir) {</a:t>
            </a:r>
          </a:p>
          <a:p>
            <a:r>
              <a:rPr lang="en-US" sz="900" i="1">
                <a:solidFill>
                  <a:srgbClr val="61A1B1"/>
                </a:solidFill>
                <a:latin typeface="LMMono10-Italic-Identity-H"/>
              </a:rPr>
              <a:t>// ucitavamo trazeni zbir</a:t>
            </a:r>
          </a:p>
          <a:p>
            <a:r>
              <a:rPr lang="en-US" sz="900">
                <a:solidFill>
                  <a:srgbClr val="8F2100"/>
                </a:solidFill>
                <a:latin typeface="LMMono9-Regular-Identity-H"/>
              </a:rPr>
              <a:t>int </a:t>
            </a:r>
            <a:r>
              <a:rPr lang="en-US" sz="900">
                <a:solidFill>
                  <a:srgbClr val="000000"/>
                </a:solidFill>
                <a:latin typeface="LMMono9-Regular-Identity-H"/>
              </a:rPr>
              <a:t>trazeniZbir;</a:t>
            </a:r>
          </a:p>
          <a:p>
            <a:r>
              <a:rPr lang="en-US" sz="900">
                <a:solidFill>
                  <a:srgbClr val="000000"/>
                </a:solidFill>
                <a:latin typeface="LMMono9-Regular-Identity-H"/>
              </a:rPr>
              <a:t>cin &gt;&gt; trazeniZbir;</a:t>
            </a:r>
          </a:p>
          <a:p>
            <a:r>
              <a:rPr lang="en-US" sz="900" i="1">
                <a:solidFill>
                  <a:srgbClr val="61A1B1"/>
                </a:solidFill>
                <a:latin typeface="LMMono10-Italic-Identity-H"/>
              </a:rPr>
              <a:t>// zbir prefiksa</a:t>
            </a:r>
          </a:p>
          <a:p>
            <a:r>
              <a:rPr lang="en-US" sz="900">
                <a:solidFill>
                  <a:srgbClr val="8F2100"/>
                </a:solidFill>
                <a:latin typeface="LMMono9-Regular-Identity-H"/>
              </a:rPr>
              <a:t>int </a:t>
            </a:r>
            <a:r>
              <a:rPr lang="en-US" sz="900">
                <a:solidFill>
                  <a:srgbClr val="000000"/>
                </a:solidFill>
                <a:latin typeface="LMMono9-Regular-Identity-H"/>
              </a:rPr>
              <a:t>zbirPrefiksa = </a:t>
            </a:r>
            <a:r>
              <a:rPr lang="en-US" sz="900">
                <a:solidFill>
                  <a:srgbClr val="40A171"/>
                </a:solidFill>
                <a:latin typeface="LMMono9-Regular-Identity-H"/>
              </a:rPr>
              <a:t>0</a:t>
            </a:r>
            <a:r>
              <a:rPr lang="en-US" sz="900">
                <a:solidFill>
                  <a:srgbClr val="000000"/>
                </a:solidFill>
                <a:latin typeface="LMMono9-Regular-Identity-H"/>
              </a:rPr>
              <a:t>;</a:t>
            </a:r>
          </a:p>
          <a:p>
            <a:r>
              <a:rPr lang="pl-PL" sz="900" i="1">
                <a:solidFill>
                  <a:srgbClr val="61A1B1"/>
                </a:solidFill>
                <a:latin typeface="LMMono10-Italic-Identity-H"/>
              </a:rPr>
              <a:t>// broj segmenata sa trazenim zbirom</a:t>
            </a:r>
          </a:p>
          <a:p>
            <a:r>
              <a:rPr lang="en-US" sz="900">
                <a:solidFill>
                  <a:srgbClr val="8F2100"/>
                </a:solidFill>
                <a:latin typeface="LMMono9-Regular-Identity-H"/>
              </a:rPr>
              <a:t>int </a:t>
            </a:r>
            <a:r>
              <a:rPr lang="en-US" sz="900">
                <a:solidFill>
                  <a:srgbClr val="000000"/>
                </a:solidFill>
                <a:latin typeface="LMMono9-Regular-Identity-H"/>
              </a:rPr>
              <a:t>broj = </a:t>
            </a:r>
            <a:r>
              <a:rPr lang="en-US" sz="900">
                <a:solidFill>
                  <a:srgbClr val="40A171"/>
                </a:solidFill>
                <a:latin typeface="LMMono9-Regular-Identity-H"/>
              </a:rPr>
              <a:t>0</a:t>
            </a:r>
            <a:r>
              <a:rPr lang="en-US" sz="900">
                <a:solidFill>
                  <a:srgbClr val="000000"/>
                </a:solidFill>
                <a:latin typeface="LMMono9-Regular-Identity-H"/>
              </a:rPr>
              <a:t>;</a:t>
            </a:r>
          </a:p>
          <a:p>
            <a:r>
              <a:rPr lang="en-US" sz="900" i="1">
                <a:solidFill>
                  <a:srgbClr val="61A1B1"/>
                </a:solidFill>
                <a:latin typeface="LMMono10-Italic-Identity-H"/>
              </a:rPr>
              <a:t>// broj pojavljivanja svakog vidjenog zbira prefiksa</a:t>
            </a:r>
          </a:p>
          <a:p>
            <a:r>
              <a:rPr lang="en-US" sz="900">
                <a:solidFill>
                  <a:srgbClr val="000000"/>
                </a:solidFill>
                <a:latin typeface="LMMono9-Regular-Identity-H"/>
              </a:rPr>
              <a:t>map&lt;</a:t>
            </a:r>
            <a:r>
              <a:rPr lang="en-US" sz="900">
                <a:solidFill>
                  <a:srgbClr val="8F2100"/>
                </a:solidFill>
                <a:latin typeface="LMMono9-Regular-Identity-H"/>
              </a:rPr>
              <a:t>int</a:t>
            </a:r>
            <a:r>
              <a:rPr lang="en-US" sz="900">
                <a:solidFill>
                  <a:srgbClr val="000000"/>
                </a:solidFill>
                <a:latin typeface="LMMono9-Regular-Identity-H"/>
              </a:rPr>
              <a:t>, </a:t>
            </a:r>
            <a:r>
              <a:rPr lang="en-US" sz="900">
                <a:solidFill>
                  <a:srgbClr val="8F2100"/>
                </a:solidFill>
                <a:latin typeface="LMMono9-Regular-Identity-H"/>
              </a:rPr>
              <a:t>int</a:t>
            </a:r>
            <a:r>
              <a:rPr lang="en-US" sz="900">
                <a:solidFill>
                  <a:srgbClr val="000000"/>
                </a:solidFill>
                <a:latin typeface="LMMono9-Regular-Identity-H"/>
              </a:rPr>
              <a:t>&gt; zbiroviPrefiksa;</a:t>
            </a:r>
          </a:p>
          <a:p>
            <a:r>
              <a:rPr lang="en-US" sz="900" i="1">
                <a:solidFill>
                  <a:srgbClr val="61A1B1"/>
                </a:solidFill>
                <a:latin typeface="LMMono10-Italic-Identity-H"/>
              </a:rPr>
              <a:t>// zbir pocetnog praznog prefiksa je 0 i on se za sada pojavio</a:t>
            </a:r>
          </a:p>
          <a:p>
            <a:r>
              <a:rPr lang="en-US" sz="900" i="1">
                <a:solidFill>
                  <a:srgbClr val="61A1B1"/>
                </a:solidFill>
                <a:latin typeface="LMMono10-Italic-Identity-H"/>
              </a:rPr>
              <a:t>// jednom</a:t>
            </a:r>
          </a:p>
          <a:p>
            <a:r>
              <a:rPr lang="en-US" sz="900">
                <a:solidFill>
                  <a:srgbClr val="000000"/>
                </a:solidFill>
                <a:latin typeface="LMMono9-Regular-Identity-H"/>
              </a:rPr>
              <a:t>zbiroviPrefiksa[</a:t>
            </a:r>
            <a:r>
              <a:rPr lang="en-US" sz="900">
                <a:solidFill>
                  <a:srgbClr val="40A171"/>
                </a:solidFill>
                <a:latin typeface="LMMono9-Regular-Identity-H"/>
              </a:rPr>
              <a:t>0</a:t>
            </a:r>
            <a:r>
              <a:rPr lang="en-US" sz="900">
                <a:solidFill>
                  <a:srgbClr val="000000"/>
                </a:solidFill>
                <a:latin typeface="LMMono9-Regular-Identity-H"/>
              </a:rPr>
              <a:t>] = </a:t>
            </a:r>
            <a:r>
              <a:rPr lang="en-US" sz="900">
                <a:solidFill>
                  <a:srgbClr val="40A171"/>
                </a:solidFill>
                <a:latin typeface="LMMono9-Regular-Identity-H"/>
              </a:rPr>
              <a:t>1</a:t>
            </a:r>
            <a:r>
              <a:rPr lang="en-US" sz="900">
                <a:solidFill>
                  <a:srgbClr val="000000"/>
                </a:solidFill>
                <a:latin typeface="LMMono9-Regular-Identity-H"/>
              </a:rPr>
              <a:t>;</a:t>
            </a:r>
          </a:p>
          <a:p>
            <a:r>
              <a:rPr lang="en-US" sz="900" i="1">
                <a:solidFill>
                  <a:srgbClr val="61A1B1"/>
                </a:solidFill>
                <a:latin typeface="LMMono10-Italic-Identity-H"/>
              </a:rPr>
              <a:t>// ucitavamo elemente niza niz</a:t>
            </a:r>
          </a:p>
          <a:p>
            <a:r>
              <a:rPr lang="en-US" sz="900">
                <a:solidFill>
                  <a:srgbClr val="8F2100"/>
                </a:solidFill>
                <a:latin typeface="LMMono9-Regular-Identity-H"/>
              </a:rPr>
              <a:t>int </a:t>
            </a:r>
            <a:r>
              <a:rPr lang="en-US" sz="900">
                <a:solidFill>
                  <a:srgbClr val="000000"/>
                </a:solidFill>
                <a:latin typeface="LMMono9-Regular-Identity-H"/>
              </a:rPr>
              <a:t>n;</a:t>
            </a:r>
          </a:p>
          <a:p>
            <a:r>
              <a:rPr lang="en-US" sz="900">
                <a:solidFill>
                  <a:srgbClr val="000000"/>
                </a:solidFill>
                <a:latin typeface="LMMono9-Regular-Identity-H"/>
              </a:rPr>
              <a:t>cin &gt;&gt; n;</a:t>
            </a:r>
          </a:p>
          <a:p>
            <a:r>
              <a:rPr lang="nn-NO" sz="900" b="1">
                <a:solidFill>
                  <a:srgbClr val="007121"/>
                </a:solidFill>
                <a:latin typeface="LMMonoLt10-Bold-Identity-H"/>
              </a:rPr>
              <a:t>for </a:t>
            </a:r>
            <a:r>
              <a:rPr lang="nn-NO" sz="900">
                <a:solidFill>
                  <a:srgbClr val="000000"/>
                </a:solidFill>
                <a:latin typeface="LMMono9-Regular-Identity-H"/>
              </a:rPr>
              <a:t>(</a:t>
            </a:r>
            <a:r>
              <a:rPr lang="nn-NO" sz="900">
                <a:solidFill>
                  <a:srgbClr val="8F2100"/>
                </a:solidFill>
                <a:latin typeface="LMMono9-Regular-Identity-H"/>
              </a:rPr>
              <a:t>int </a:t>
            </a:r>
            <a:r>
              <a:rPr lang="nn-NO" sz="900">
                <a:solidFill>
                  <a:srgbClr val="000000"/>
                </a:solidFill>
                <a:latin typeface="LMMono9-Regular-Identity-H"/>
              </a:rPr>
              <a:t>i = </a:t>
            </a:r>
            <a:r>
              <a:rPr lang="nn-NO" sz="900">
                <a:solidFill>
                  <a:srgbClr val="40A171"/>
                </a:solidFill>
                <a:latin typeface="LMMono9-Regular-Identity-H"/>
              </a:rPr>
              <a:t>0</a:t>
            </a:r>
            <a:r>
              <a:rPr lang="nn-NO" sz="900">
                <a:solidFill>
                  <a:srgbClr val="000000"/>
                </a:solidFill>
                <a:latin typeface="LMMono9-Regular-Identity-H"/>
              </a:rPr>
              <a:t>; i &lt; n; i++) {</a:t>
            </a:r>
          </a:p>
          <a:p>
            <a:r>
              <a:rPr lang="en-US" sz="900">
                <a:solidFill>
                  <a:srgbClr val="8F2100"/>
                </a:solidFill>
                <a:latin typeface="LMMono9-Regular-Identity-H"/>
              </a:rPr>
              <a:t>int </a:t>
            </a:r>
            <a:r>
              <a:rPr lang="en-US" sz="900">
                <a:solidFill>
                  <a:srgbClr val="000000"/>
                </a:solidFill>
                <a:latin typeface="LMMono9-Regular-Identity-H"/>
              </a:rPr>
              <a:t>x;</a:t>
            </a:r>
          </a:p>
          <a:p>
            <a:r>
              <a:rPr lang="en-US" sz="900">
                <a:solidFill>
                  <a:srgbClr val="000000"/>
                </a:solidFill>
                <a:latin typeface="LMMono9-Regular-Identity-H"/>
              </a:rPr>
              <a:t>cin &gt;&gt; x;</a:t>
            </a:r>
          </a:p>
          <a:p>
            <a:r>
              <a:rPr lang="en-US" sz="900" i="1">
                <a:solidFill>
                  <a:srgbClr val="61A1B1"/>
                </a:solidFill>
                <a:latin typeface="LMMono10-Italic-Identity-H"/>
              </a:rPr>
              <a:t>// prosirujemo prefiks tekucim elementom</a:t>
            </a:r>
          </a:p>
          <a:p>
            <a:r>
              <a:rPr lang="en-US" sz="900">
                <a:solidFill>
                  <a:srgbClr val="000000"/>
                </a:solidFill>
                <a:latin typeface="LMMono9-Regular-Identity-H"/>
              </a:rPr>
              <a:t>zbirPrefiksa += x;</a:t>
            </a:r>
          </a:p>
          <a:p>
            <a:r>
              <a:rPr lang="en-US" sz="900" i="1">
                <a:solidFill>
                  <a:srgbClr val="61A1B1"/>
                </a:solidFill>
                <a:latin typeface="LMMono10-Italic-Identity-H"/>
              </a:rPr>
              <a:t>// trazimo broj pojavljivanja vrednosti zbirPrefiksa - trazeniZbir</a:t>
            </a:r>
          </a:p>
          <a:p>
            <a:r>
              <a:rPr lang="pt-BR" sz="900" i="1">
                <a:solidFill>
                  <a:srgbClr val="61A1B1"/>
                </a:solidFill>
                <a:latin typeface="LMMono10-Italic-Identity-H"/>
              </a:rPr>
              <a:t>// i azuriramo broj pronadjenih segmenata</a:t>
            </a:r>
          </a:p>
          <a:p>
            <a:r>
              <a:rPr lang="en-US" sz="900" b="1">
                <a:solidFill>
                  <a:srgbClr val="007121"/>
                </a:solidFill>
                <a:latin typeface="LMMonoLt10-Bold-Identity-H"/>
              </a:rPr>
              <a:t>auto </a:t>
            </a:r>
            <a:r>
              <a:rPr lang="en-US" sz="900">
                <a:solidFill>
                  <a:srgbClr val="000000"/>
                </a:solidFill>
                <a:latin typeface="LMMono9-Regular-Identity-H"/>
              </a:rPr>
              <a:t>it = zbiroviPrefiksa.find(zbirPrefiksa - trazeniZbir);</a:t>
            </a:r>
          </a:p>
          <a:p>
            <a:r>
              <a:rPr lang="en-US" sz="1000">
                <a:solidFill>
                  <a:srgbClr val="000000"/>
                </a:solidFill>
                <a:latin typeface="LMRoman10-Regular-Identity-H"/>
              </a:rPr>
              <a:t>174</a:t>
            </a:r>
          </a:p>
          <a:p>
            <a:r>
              <a:rPr lang="en-US" sz="900" b="1">
                <a:solidFill>
                  <a:srgbClr val="007121"/>
                </a:solidFill>
                <a:latin typeface="LMMonoLt10-Bold-Identity-H"/>
              </a:rPr>
              <a:t>if </a:t>
            </a:r>
            <a:r>
              <a:rPr lang="en-US" sz="900">
                <a:solidFill>
                  <a:srgbClr val="000000"/>
                </a:solidFill>
                <a:latin typeface="LMMono9-Regular-Identity-H"/>
              </a:rPr>
              <a:t>(it != zbiroviPrefiksa.end())</a:t>
            </a:r>
          </a:p>
          <a:p>
            <a:r>
              <a:rPr lang="en-US" sz="900">
                <a:solidFill>
                  <a:srgbClr val="000000"/>
                </a:solidFill>
                <a:latin typeface="LMMono9-Regular-Identity-H"/>
              </a:rPr>
              <a:t>broj += it-&gt;second;</a:t>
            </a:r>
          </a:p>
          <a:p>
            <a:r>
              <a:rPr lang="en-US" sz="900" i="1">
                <a:solidFill>
                  <a:srgbClr val="61A1B1"/>
                </a:solidFill>
                <a:latin typeface="LMMono10-Italic-Identity-H"/>
              </a:rPr>
              <a:t>// povecavamo broj pojavljivanja trenutnog zbira</a:t>
            </a:r>
          </a:p>
          <a:p>
            <a:r>
              <a:rPr lang="en-US" sz="900">
                <a:solidFill>
                  <a:srgbClr val="000000"/>
                </a:solidFill>
                <a:latin typeface="LMMono9-Regular-Identity-H"/>
              </a:rPr>
              <a:t>zbiroviPrefiksa[zbirPrefiksa]++;</a:t>
            </a:r>
          </a:p>
          <a:p>
            <a:r>
              <a:rPr lang="en-US" sz="900">
                <a:solidFill>
                  <a:srgbClr val="000000"/>
                </a:solidFill>
                <a:latin typeface="LMMono9-Regular-Identity-H"/>
              </a:rPr>
              <a:t>}</a:t>
            </a:r>
          </a:p>
          <a:p>
            <a:r>
              <a:rPr lang="en-US" sz="900" b="1">
                <a:solidFill>
                  <a:srgbClr val="007121"/>
                </a:solidFill>
                <a:latin typeface="LMMonoLt10-Bold-Identity-H"/>
              </a:rPr>
              <a:t>return </a:t>
            </a:r>
            <a:r>
              <a:rPr lang="en-US" sz="900">
                <a:solidFill>
                  <a:srgbClr val="000000"/>
                </a:solidFill>
                <a:latin typeface="LMMono9-Regular-Identity-H"/>
              </a:rPr>
              <a:t>broj;</a:t>
            </a:r>
          </a:p>
          <a:p>
            <a:r>
              <a:rPr lang="en-US" sz="900">
                <a:solidFill>
                  <a:srgbClr val="000000"/>
                </a:solidFill>
                <a:latin typeface="LMMono9-Regular-Identity-H"/>
              </a:rPr>
              <a:t>}</a:t>
            </a:r>
            <a:endParaRPr lang="en-US"/>
          </a:p>
        </p:txBody>
      </p:sp>
    </p:spTree>
    <p:extLst>
      <p:ext uri="{BB962C8B-B14F-4D97-AF65-F5344CB8AC3E}">
        <p14:creationId xmlns:p14="http://schemas.microsoft.com/office/powerpoint/2010/main" val="258892308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5AB4D9-1222-4940-BCD8-DE493CFED610}"/>
              </a:ext>
            </a:extLst>
          </p:cNvPr>
          <p:cNvSpPr/>
          <p:nvPr/>
        </p:nvSpPr>
        <p:spPr>
          <a:xfrm>
            <a:off x="0" y="0"/>
            <a:ext cx="12192000" cy="2308324"/>
          </a:xfrm>
          <a:prstGeom prst="rect">
            <a:avLst/>
          </a:prstGeom>
        </p:spPr>
        <p:txBody>
          <a:bodyPr wrap="square">
            <a:spAutoFit/>
          </a:bodyPr>
          <a:lstStyle/>
          <a:p>
            <a:r>
              <a:rPr lang="en-US">
                <a:latin typeface="Book Antiqua" panose="02040602050305030304" pitchFamily="18" charset="0"/>
              </a:rPr>
              <a:t>Još jedan način da se efikasno pretražuju zbirovi prefiksa je da se umesto mape</a:t>
            </a:r>
            <a:r>
              <a:rPr lang="sr-Latn-RS">
                <a:latin typeface="Book Antiqua" panose="02040602050305030304" pitchFamily="18" charset="0"/>
              </a:rPr>
              <a:t> </a:t>
            </a:r>
            <a:r>
              <a:rPr lang="en-US">
                <a:latin typeface="Book Antiqua" panose="02040602050305030304" pitchFamily="18" charset="0"/>
              </a:rPr>
              <a:t>svi oni smeste u niz, da se onda taj niz sortira i da se primeni binarna pretraga.</a:t>
            </a:r>
          </a:p>
          <a:p>
            <a:r>
              <a:rPr lang="en-US">
                <a:latin typeface="Book Antiqua" panose="02040602050305030304" pitchFamily="18" charset="0"/>
              </a:rPr>
              <a:t>Međutim, ovde treba biti obazriv, jer se nakon sortiranja na osnovu</a:t>
            </a:r>
            <a:r>
              <a:rPr lang="sr-Latn-RS">
                <a:latin typeface="Book Antiqua" panose="02040602050305030304" pitchFamily="18" charset="0"/>
              </a:rPr>
              <a:t> </a:t>
            </a:r>
            <a:r>
              <a:rPr lang="en-US">
                <a:latin typeface="Book Antiqua" panose="02040602050305030304" pitchFamily="18" charset="0"/>
              </a:rPr>
              <a:t>zbira izgubi originalni poredak prefiksa. Zbir segmenta se može dobiti samo ako</a:t>
            </a:r>
            <a:r>
              <a:rPr lang="sr-Latn-RS">
                <a:latin typeface="Book Antiqua" panose="02040602050305030304" pitchFamily="18" charset="0"/>
              </a:rPr>
              <a:t> </a:t>
            </a:r>
            <a:r>
              <a:rPr lang="en-US">
                <a:latin typeface="Book Antiqua" panose="02040602050305030304" pitchFamily="18" charset="0"/>
              </a:rPr>
              <a:t>se od zbira dužeg prefiksa oduzme zbir nekog kraćeg (nikako obratno). Stoga</a:t>
            </a:r>
          </a:p>
          <a:p>
            <a:r>
              <a:rPr lang="en-US">
                <a:latin typeface="Book Antiqua" panose="02040602050305030304" pitchFamily="18" charset="0"/>
              </a:rPr>
              <a:t>je potrebno da uz svaki zbir prefiksa pamtimo i dužinu tog prefiksa. Nakon sortiranja,</a:t>
            </a:r>
            <a:r>
              <a:rPr lang="sr-Latn-RS">
                <a:latin typeface="Book Antiqua" panose="02040602050305030304" pitchFamily="18" charset="0"/>
              </a:rPr>
              <a:t> </a:t>
            </a:r>
            <a:r>
              <a:rPr lang="pl-PL">
                <a:latin typeface="Book Antiqua" panose="02040602050305030304" pitchFamily="18" charset="0"/>
              </a:rPr>
              <a:t>obrađujemo jedan po jedan prefiks polaznog niza i ako je zbir tekućeg </a:t>
            </a:r>
            <a:r>
              <a:rPr lang="en-US">
                <a:latin typeface="Book Antiqua" panose="02040602050305030304" pitchFamily="18" charset="0"/>
              </a:rPr>
              <a:t>prefiksa 𝑧</a:t>
            </a:r>
            <a:r>
              <a:rPr lang="en-US" sz="800">
                <a:latin typeface="Book Antiqua" panose="02040602050305030304" pitchFamily="18" charset="0"/>
              </a:rPr>
              <a:t>1 </a:t>
            </a:r>
            <a:r>
              <a:rPr lang="en-US">
                <a:latin typeface="Book Antiqua" panose="02040602050305030304" pitchFamily="18" charset="0"/>
              </a:rPr>
              <a:t>binarnom pretragom pronalazimo sve one prefikse čiji je zbir 𝑧</a:t>
            </a:r>
            <a:r>
              <a:rPr lang="en-US" sz="800">
                <a:latin typeface="Book Antiqua" panose="02040602050305030304" pitchFamily="18" charset="0"/>
              </a:rPr>
              <a:t>2 </a:t>
            </a:r>
            <a:r>
              <a:rPr lang="en-US">
                <a:latin typeface="Book Antiqua" panose="02040602050305030304" pitchFamily="18" charset="0"/>
              </a:rPr>
              <a:t>takve</a:t>
            </a:r>
            <a:r>
              <a:rPr lang="sr-Latn-RS">
                <a:latin typeface="Book Antiqua" panose="02040602050305030304" pitchFamily="18" charset="0"/>
              </a:rPr>
              <a:t> </a:t>
            </a:r>
            <a:r>
              <a:rPr lang="en-US">
                <a:latin typeface="Book Antiqua" panose="02040602050305030304" pitchFamily="18" charset="0"/>
              </a:rPr>
              <a:t>da je 𝑧</a:t>
            </a:r>
            <a:r>
              <a:rPr lang="en-US" sz="800">
                <a:latin typeface="Book Antiqua" panose="02040602050305030304" pitchFamily="18" charset="0"/>
              </a:rPr>
              <a:t>1 </a:t>
            </a:r>
            <a:r>
              <a:rPr lang="en-US">
                <a:latin typeface="Book Antiqua" panose="02040602050305030304" pitchFamily="18" charset="0"/>
              </a:rPr>
              <a:t>− 𝑧</a:t>
            </a:r>
            <a:r>
              <a:rPr lang="en-US" sz="800">
                <a:latin typeface="Book Antiqua" panose="02040602050305030304" pitchFamily="18" charset="0"/>
              </a:rPr>
              <a:t>2 </a:t>
            </a:r>
            <a:r>
              <a:rPr lang="en-US">
                <a:latin typeface="Book Antiqua" panose="02040602050305030304" pitchFamily="18" charset="0"/>
              </a:rPr>
              <a:t>= 𝑧, gde je 𝑧 traženi zbir, a koji su kraći od segmenta čiji je zbir</a:t>
            </a:r>
            <a:r>
              <a:rPr lang="sr-Latn-RS">
                <a:latin typeface="Book Antiqua" panose="02040602050305030304" pitchFamily="18" charset="0"/>
              </a:rPr>
              <a:t> </a:t>
            </a:r>
            <a:r>
              <a:rPr lang="en-US">
                <a:latin typeface="Book Antiqua" panose="02040602050305030304" pitchFamily="18" charset="0"/>
              </a:rPr>
              <a:t>𝑧</a:t>
            </a:r>
            <a:r>
              <a:rPr lang="en-US" sz="800">
                <a:latin typeface="Book Antiqua" panose="02040602050305030304" pitchFamily="18" charset="0"/>
              </a:rPr>
              <a:t>1 </a:t>
            </a:r>
            <a:r>
              <a:rPr lang="en-US">
                <a:latin typeface="Book Antiqua" panose="02040602050305030304" pitchFamily="18" charset="0"/>
              </a:rPr>
              <a:t>(više reči o primenama binarne pretrage biće dato kasnije).</a:t>
            </a:r>
          </a:p>
        </p:txBody>
      </p:sp>
    </p:spTree>
    <p:extLst>
      <p:ext uri="{BB962C8B-B14F-4D97-AF65-F5344CB8AC3E}">
        <p14:creationId xmlns:p14="http://schemas.microsoft.com/office/powerpoint/2010/main" val="304482123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34B6E9-8C16-4C43-B13E-16F9822013E4}"/>
              </a:ext>
            </a:extLst>
          </p:cNvPr>
          <p:cNvSpPr/>
          <p:nvPr/>
        </p:nvSpPr>
        <p:spPr>
          <a:xfrm>
            <a:off x="0" y="0"/>
            <a:ext cx="12192000" cy="5109091"/>
          </a:xfrm>
          <a:prstGeom prst="rect">
            <a:avLst/>
          </a:prstGeom>
        </p:spPr>
        <p:txBody>
          <a:bodyPr wrap="square">
            <a:spAutoFit/>
          </a:bodyPr>
          <a:lstStyle/>
          <a:p>
            <a:r>
              <a:rPr lang="en-US" sz="2800" b="1">
                <a:latin typeface="Book Antiqua" panose="02040602050305030304" pitchFamily="18" charset="0"/>
              </a:rPr>
              <a:t>Multiskup</a:t>
            </a:r>
            <a:endParaRPr lang="sr-Latn-RS" sz="2800" b="1">
              <a:latin typeface="Book Antiqua" panose="02040602050305030304" pitchFamily="18" charset="0"/>
            </a:endParaRPr>
          </a:p>
          <a:p>
            <a:endParaRPr lang="en-US" sz="2800" b="1">
              <a:latin typeface="Book Antiqua" panose="02040602050305030304" pitchFamily="18" charset="0"/>
            </a:endParaRPr>
          </a:p>
          <a:p>
            <a:r>
              <a:rPr lang="pl-PL">
                <a:latin typeface="Book Antiqua" panose="02040602050305030304" pitchFamily="18" charset="0"/>
              </a:rPr>
              <a:t>U skupu se svaki element pojavljuje najviše jednom. Multiskup je struktura </a:t>
            </a:r>
            <a:r>
              <a:rPr lang="en-US">
                <a:latin typeface="Book Antiqua" panose="02040602050305030304" pitchFamily="18" charset="0"/>
              </a:rPr>
              <a:t>podataka u kojoj se elementi mogu pojavljivati i više puta. Multiskup, dakle,</a:t>
            </a:r>
            <a:r>
              <a:rPr lang="sr-Latn-RS">
                <a:latin typeface="Book Antiqua" panose="02040602050305030304" pitchFamily="18" charset="0"/>
              </a:rPr>
              <a:t> </a:t>
            </a:r>
            <a:r>
              <a:rPr lang="sv-SE">
                <a:latin typeface="Book Antiqua" panose="02040602050305030304" pitchFamily="18" charset="0"/>
              </a:rPr>
              <a:t>odgovara mapi koja slika ključeve u njihov broj pojavljivanja (i tako se interno</a:t>
            </a:r>
            <a:r>
              <a:rPr lang="sr-Latn-RS">
                <a:latin typeface="Book Antiqua" panose="02040602050305030304" pitchFamily="18" charset="0"/>
              </a:rPr>
              <a:t> </a:t>
            </a:r>
            <a:r>
              <a:rPr lang="en-US">
                <a:latin typeface="Book Antiqua" panose="02040602050305030304" pitchFamily="18" charset="0"/>
              </a:rPr>
              <a:t>može implementirati).</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U jeziku C++ multiskupovi se reprezentuju objektima klase </a:t>
            </a:r>
            <a:r>
              <a:rPr lang="en-US" b="1">
                <a:latin typeface="Book Antiqua" panose="02040602050305030304" pitchFamily="18" charset="0"/>
              </a:rPr>
              <a:t>multiset&lt;T&gt;</a:t>
            </a:r>
            <a:r>
              <a:rPr lang="en-US">
                <a:latin typeface="Book Antiqua" panose="02040602050305030304" pitchFamily="18" charset="0"/>
              </a:rPr>
              <a:t>, gde</a:t>
            </a:r>
            <a:r>
              <a:rPr lang="sr-Latn-RS">
                <a:latin typeface="Book Antiqua" panose="02040602050305030304" pitchFamily="18" charset="0"/>
              </a:rPr>
              <a:t> </a:t>
            </a:r>
            <a:r>
              <a:rPr lang="en-US">
                <a:latin typeface="Book Antiqua" panose="02040602050305030304" pitchFamily="18" charset="0"/>
              </a:rPr>
              <a:t>je T tip elemenata multiskupa. Na raspolaganju su nam sledeće operacije.</a:t>
            </a:r>
            <a:endParaRPr lang="sr-Latn-RS">
              <a:latin typeface="Book Antiqua" panose="02040602050305030304" pitchFamily="18" charset="0"/>
            </a:endParaRPr>
          </a:p>
          <a:p>
            <a:endParaRPr lang="en-US">
              <a:latin typeface="Book Antiqua" panose="02040602050305030304" pitchFamily="18" charset="0"/>
            </a:endParaRPr>
          </a:p>
          <a:p>
            <a:r>
              <a:rPr lang="en-US" b="1">
                <a:latin typeface="Book Antiqua" panose="02040602050305030304" pitchFamily="18" charset="0"/>
              </a:rPr>
              <a:t>insert</a:t>
            </a:r>
            <a:r>
              <a:rPr lang="en-US">
                <a:latin typeface="Book Antiqua" panose="02040602050305030304" pitchFamily="18" charset="0"/>
              </a:rPr>
              <a:t> umeće dati element u multiskup.</a:t>
            </a:r>
            <a:endParaRPr lang="sr-Latn-RS">
              <a:latin typeface="Book Antiqua" panose="02040602050305030304" pitchFamily="18" charset="0"/>
            </a:endParaRPr>
          </a:p>
          <a:p>
            <a:endParaRPr lang="en-US">
              <a:latin typeface="Book Antiqua" panose="02040602050305030304" pitchFamily="18" charset="0"/>
            </a:endParaRPr>
          </a:p>
          <a:p>
            <a:r>
              <a:rPr lang="en-US" b="1">
                <a:latin typeface="Book Antiqua" panose="02040602050305030304" pitchFamily="18" charset="0"/>
              </a:rPr>
              <a:t>erase</a:t>
            </a:r>
            <a:r>
              <a:rPr lang="en-US">
                <a:latin typeface="Book Antiqua" panose="02040602050305030304" pitchFamily="18" charset="0"/>
              </a:rPr>
              <a:t> briše element iz multiskupa. Ako je argument iterator, briše se</a:t>
            </a:r>
            <a:r>
              <a:rPr lang="sr-Latn-RS">
                <a:latin typeface="Book Antiqua" panose="02040602050305030304" pitchFamily="18" charset="0"/>
              </a:rPr>
              <a:t> </a:t>
            </a:r>
            <a:r>
              <a:rPr lang="pl-PL">
                <a:latin typeface="Book Antiqua" panose="02040602050305030304" pitchFamily="18" charset="0"/>
              </a:rPr>
              <a:t>element na koji taj iterator pokazuje, a ako je argument vrednost, brišu </a:t>
            </a:r>
            <a:r>
              <a:rPr lang="fi-FI">
                <a:latin typeface="Book Antiqua" panose="02040602050305030304" pitchFamily="18" charset="0"/>
              </a:rPr>
              <a:t>se sva pojavljivanja te vrednosti.</a:t>
            </a:r>
            <a:endParaRPr lang="sr-Latn-RS">
              <a:latin typeface="Book Antiqua" panose="02040602050305030304" pitchFamily="18" charset="0"/>
            </a:endParaRPr>
          </a:p>
          <a:p>
            <a:endParaRPr lang="fi-FI">
              <a:latin typeface="Book Antiqua" panose="02040602050305030304" pitchFamily="18" charset="0"/>
            </a:endParaRPr>
          </a:p>
          <a:p>
            <a:r>
              <a:rPr lang="en-US" b="1">
                <a:latin typeface="Book Antiqua" panose="02040602050305030304" pitchFamily="18" charset="0"/>
              </a:rPr>
              <a:t>count</a:t>
            </a:r>
            <a:r>
              <a:rPr lang="en-US">
                <a:latin typeface="Book Antiqua" panose="02040602050305030304" pitchFamily="18" charset="0"/>
              </a:rPr>
              <a:t> izračunava broj pojavljivanja datog elementa u multiskupu.</a:t>
            </a:r>
            <a:endParaRPr lang="sr-Latn-RS">
              <a:latin typeface="Book Antiqua" panose="02040602050305030304" pitchFamily="18" charset="0"/>
            </a:endParaRPr>
          </a:p>
          <a:p>
            <a:endParaRPr lang="en-US">
              <a:latin typeface="Book Antiqua" panose="02040602050305030304" pitchFamily="18" charset="0"/>
            </a:endParaRPr>
          </a:p>
          <a:p>
            <a:r>
              <a:rPr lang="pt-BR">
                <a:latin typeface="Book Antiqua" panose="02040602050305030304" pitchFamily="18" charset="0"/>
              </a:rPr>
              <a:t>Ilustrujmo upotrebu multiskupova na par primera.</a:t>
            </a:r>
            <a:endParaRPr lang="en-US">
              <a:latin typeface="Book Antiqua" panose="02040602050305030304" pitchFamily="18" charset="0"/>
            </a:endParaRPr>
          </a:p>
        </p:txBody>
      </p:sp>
    </p:spTree>
    <p:extLst>
      <p:ext uri="{BB962C8B-B14F-4D97-AF65-F5344CB8AC3E}">
        <p14:creationId xmlns:p14="http://schemas.microsoft.com/office/powerpoint/2010/main" val="347091678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023E24-ABD6-46AA-8CFF-FFC90681E3D8}"/>
              </a:ext>
            </a:extLst>
          </p:cNvPr>
          <p:cNvSpPr/>
          <p:nvPr/>
        </p:nvSpPr>
        <p:spPr>
          <a:xfrm>
            <a:off x="0" y="0"/>
            <a:ext cx="12192000" cy="923330"/>
          </a:xfrm>
          <a:prstGeom prst="rect">
            <a:avLst/>
          </a:prstGeom>
        </p:spPr>
        <p:txBody>
          <a:bodyPr wrap="square">
            <a:spAutoFit/>
          </a:bodyPr>
          <a:lstStyle/>
          <a:p>
            <a:r>
              <a:rPr lang="en-US">
                <a:latin typeface="Book Antiqua" panose="02040602050305030304" pitchFamily="18" charset="0"/>
              </a:rPr>
              <a:t>Sortirati sve reči koje se čitaju sa ulaza. Ako se neka reč pojavila</a:t>
            </a:r>
            <a:r>
              <a:rPr lang="sr-Latn-RS">
                <a:latin typeface="Book Antiqua" panose="02040602050305030304" pitchFamily="18" charset="0"/>
              </a:rPr>
              <a:t> </a:t>
            </a:r>
            <a:r>
              <a:rPr lang="en-US">
                <a:latin typeface="Book Antiqua" panose="02040602050305030304" pitchFamily="18" charset="0"/>
              </a:rPr>
              <a:t>više puta, prikazati je više puta.</a:t>
            </a:r>
          </a:p>
          <a:p>
            <a:r>
              <a:rPr lang="en-US">
                <a:latin typeface="Book Antiqua" panose="02040602050305030304" pitchFamily="18" charset="0"/>
              </a:rPr>
              <a:t>Jedan od načina je da se sve reči umetnu u multiskup i da se zatim ispišu</a:t>
            </a:r>
            <a:r>
              <a:rPr lang="sr-Latn-RS">
                <a:latin typeface="Book Antiqua" panose="02040602050305030304" pitchFamily="18" charset="0"/>
              </a:rPr>
              <a:t> </a:t>
            </a:r>
            <a:r>
              <a:rPr lang="en-US">
                <a:latin typeface="Book Antiqua" panose="02040602050305030304" pitchFamily="18" charset="0"/>
              </a:rPr>
              <a:t>redom svi elementi multiskupa. Iako je ovaj pristup malo sporiji od korišćenja</a:t>
            </a:r>
            <a:r>
              <a:rPr lang="sr-Latn-RS">
                <a:latin typeface="Book Antiqua" panose="02040602050305030304" pitchFamily="18" charset="0"/>
              </a:rPr>
              <a:t> </a:t>
            </a:r>
            <a:r>
              <a:rPr lang="en-US">
                <a:latin typeface="Book Antiqua" panose="02040602050305030304" pitchFamily="18" charset="0"/>
              </a:rPr>
              <a:t>običnog niza niski i bibliotečkog sortiranja, asimptotska složenost je 𝑂(𝑛 log 𝑛).</a:t>
            </a:r>
          </a:p>
        </p:txBody>
      </p:sp>
      <p:sp>
        <p:nvSpPr>
          <p:cNvPr id="2" name="Rectangle 1">
            <a:extLst>
              <a:ext uri="{FF2B5EF4-FFF2-40B4-BE49-F238E27FC236}">
                <a16:creationId xmlns:a16="http://schemas.microsoft.com/office/drawing/2014/main" id="{711C8E2E-E16A-44E0-989D-BB6695E6BE46}"/>
              </a:ext>
            </a:extLst>
          </p:cNvPr>
          <p:cNvSpPr/>
          <p:nvPr/>
        </p:nvSpPr>
        <p:spPr>
          <a:xfrm>
            <a:off x="3048000" y="1720840"/>
            <a:ext cx="6096000" cy="3416320"/>
          </a:xfrm>
          <a:prstGeom prst="rect">
            <a:avLst/>
          </a:prstGeom>
        </p:spPr>
        <p:txBody>
          <a:bodyPr>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&lt;set&gt;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&lt;string&gt;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multiset&lt;string&gt; reci;</a:t>
            </a:r>
          </a:p>
          <a:p>
            <a:r>
              <a:rPr lang="en-US">
                <a:solidFill>
                  <a:srgbClr val="000000"/>
                </a:solidFill>
                <a:latin typeface="Consolas" panose="020B0609020204030204" pitchFamily="49" charset="0"/>
              </a:rPr>
              <a:t>    string rec;</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(cin &gt;&gt; rec)</a:t>
            </a:r>
          </a:p>
          <a:p>
            <a:r>
              <a:rPr lang="en-US">
                <a:solidFill>
                  <a:srgbClr val="000000"/>
                </a:solidFill>
                <a:latin typeface="Consolas" panose="020B0609020204030204" pitchFamily="49" charset="0"/>
              </a:rPr>
              <a:t>        reci.insert(rec);</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rec : reci)</a:t>
            </a:r>
          </a:p>
          <a:p>
            <a:r>
              <a:rPr lang="en-US">
                <a:solidFill>
                  <a:srgbClr val="000000"/>
                </a:solidFill>
                <a:latin typeface="Consolas" panose="020B0609020204030204" pitchFamily="49" charset="0"/>
              </a:rPr>
              <a:t>        cout &lt;&lt; rec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303025808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43174A-6340-4D7C-A620-585A1BA48CFE}"/>
              </a:ext>
            </a:extLst>
          </p:cNvPr>
          <p:cNvSpPr/>
          <p:nvPr/>
        </p:nvSpPr>
        <p:spPr>
          <a:xfrm>
            <a:off x="0" y="0"/>
            <a:ext cx="12192000" cy="1477328"/>
          </a:xfrm>
          <a:prstGeom prst="rect">
            <a:avLst/>
          </a:prstGeom>
        </p:spPr>
        <p:txBody>
          <a:bodyPr wrap="square">
            <a:spAutoFit/>
          </a:bodyPr>
          <a:lstStyle/>
          <a:p>
            <a:r>
              <a:rPr lang="en-US" b="1">
                <a:latin typeface="Book Antiqua" panose="02040602050305030304" pitchFamily="18" charset="0"/>
              </a:rPr>
              <a:t>Problem: </a:t>
            </a:r>
            <a:r>
              <a:rPr lang="en-US">
                <a:latin typeface="Book Antiqua" panose="02040602050305030304" pitchFamily="18" charset="0"/>
              </a:rPr>
              <a:t>Sa ulaza se unosi broj 𝑛 i zatim 𝑛 reči. Nakon toga se unosi broj 𝑘 i</a:t>
            </a:r>
            <a:r>
              <a:rPr lang="sr-Latn-RS">
                <a:latin typeface="Book Antiqua" panose="02040602050305030304" pitchFamily="18" charset="0"/>
              </a:rPr>
              <a:t> </a:t>
            </a:r>
            <a:r>
              <a:rPr lang="en-US">
                <a:latin typeface="Book Antiqua" panose="02040602050305030304" pitchFamily="18" charset="0"/>
              </a:rPr>
              <a:t>𝑘 reči. Napisati program za svaku od tih 𝑘 učitanih reči određuje koliko se puta</a:t>
            </a:r>
            <a:r>
              <a:rPr lang="sr-Latn-RS">
                <a:latin typeface="Book Antiqua" panose="02040602050305030304" pitchFamily="18" charset="0"/>
              </a:rPr>
              <a:t> </a:t>
            </a:r>
            <a:r>
              <a:rPr lang="en-US">
                <a:latin typeface="Book Antiqua" panose="02040602050305030304" pitchFamily="18" charset="0"/>
              </a:rPr>
              <a:t>pojavila među prvih 𝑛 reči.</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Pored elementarnog rešenja koje bi smestilo sve reči u niz i sortiralo taj niz, jedan</a:t>
            </a:r>
            <a:r>
              <a:rPr lang="sr-Latn-RS">
                <a:latin typeface="Book Antiqua" panose="02040602050305030304" pitchFamily="18" charset="0"/>
              </a:rPr>
              <a:t> </a:t>
            </a:r>
            <a:r>
              <a:rPr lang="en-US">
                <a:latin typeface="Book Antiqua" panose="02040602050305030304" pitchFamily="18" charset="0"/>
              </a:rPr>
              <a:t>način koji se često koristi je da se upotrebi mapa kojom se svaka reč preslikava u</a:t>
            </a:r>
            <a:r>
              <a:rPr lang="sr-Latn-RS">
                <a:latin typeface="Book Antiqua" panose="02040602050305030304" pitchFamily="18" charset="0"/>
              </a:rPr>
              <a:t> </a:t>
            </a:r>
            <a:r>
              <a:rPr lang="fi-FI">
                <a:latin typeface="Book Antiqua" panose="02040602050305030304" pitchFamily="18" charset="0"/>
              </a:rPr>
              <a:t>njen broj pojavljivanja. </a:t>
            </a:r>
            <a:r>
              <a:rPr lang="sr-Latn-RS">
                <a:latin typeface="Book Antiqua" panose="02040602050305030304" pitchFamily="18" charset="0"/>
              </a:rPr>
              <a:t>U</a:t>
            </a:r>
            <a:r>
              <a:rPr lang="fi-FI">
                <a:latin typeface="Book Antiqua" panose="02040602050305030304" pitchFamily="18" charset="0"/>
              </a:rPr>
              <a:t>mesto mape, </a:t>
            </a:r>
            <a:r>
              <a:rPr lang="sr-Latn-RS">
                <a:latin typeface="Book Antiqua" panose="02040602050305030304" pitchFamily="18" charset="0"/>
              </a:rPr>
              <a:t>može i</a:t>
            </a:r>
            <a:r>
              <a:rPr lang="fi-FI">
                <a:latin typeface="Book Antiqua" panose="02040602050305030304" pitchFamily="18" charset="0"/>
              </a:rPr>
              <a:t> multiskup.</a:t>
            </a:r>
            <a:endParaRPr lang="sr-Latn-RS">
              <a:latin typeface="Book Antiqua" panose="02040602050305030304" pitchFamily="18" charset="0"/>
            </a:endParaRPr>
          </a:p>
        </p:txBody>
      </p:sp>
      <p:sp>
        <p:nvSpPr>
          <p:cNvPr id="3" name="Rectangle 2">
            <a:extLst>
              <a:ext uri="{FF2B5EF4-FFF2-40B4-BE49-F238E27FC236}">
                <a16:creationId xmlns:a16="http://schemas.microsoft.com/office/drawing/2014/main" id="{CD26ED32-82D0-40F4-848C-2396789C4465}"/>
              </a:ext>
            </a:extLst>
          </p:cNvPr>
          <p:cNvSpPr/>
          <p:nvPr/>
        </p:nvSpPr>
        <p:spPr>
          <a:xfrm>
            <a:off x="3172288" y="1591180"/>
            <a:ext cx="8173374" cy="4524315"/>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&lt;set&gt;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&lt;string&gt;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multiset&lt;string&gt; reci;</a:t>
            </a:r>
            <a:r>
              <a:rPr lang="en-US">
                <a:solidFill>
                  <a:srgbClr val="008000"/>
                </a:solidFill>
                <a:latin typeface="Consolas" panose="020B0609020204030204" pitchFamily="49" charset="0"/>
              </a:rPr>
              <a:t>    // reci idu u multiskup</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string s; cin &gt;&gt; s;</a:t>
            </a:r>
          </a:p>
          <a:p>
            <a:r>
              <a:rPr lang="en-US">
                <a:solidFill>
                  <a:srgbClr val="000000"/>
                </a:solidFill>
                <a:latin typeface="Consolas" panose="020B0609020204030204" pitchFamily="49" charset="0"/>
              </a:rPr>
              <a:t>        reci.insert(s); }</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k; cin &gt;&gt; k;</a:t>
            </a:r>
            <a:r>
              <a:rPr lang="en-US">
                <a:solidFill>
                  <a:srgbClr val="008000"/>
                </a:solidFill>
                <a:latin typeface="Consolas" panose="020B0609020204030204" pitchFamily="49" charset="0"/>
              </a:rPr>
              <a:t>    // k reci </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k; i++) {</a:t>
            </a:r>
          </a:p>
          <a:p>
            <a:r>
              <a:rPr lang="en-US">
                <a:solidFill>
                  <a:srgbClr val="000000"/>
                </a:solidFill>
                <a:latin typeface="Consolas" panose="020B0609020204030204" pitchFamily="49" charset="0"/>
              </a:rPr>
              <a:t>        string s; cin &gt;&gt; s;</a:t>
            </a:r>
          </a:p>
          <a:p>
            <a:r>
              <a:rPr lang="en-US">
                <a:solidFill>
                  <a:srgbClr val="000000"/>
                </a:solidFill>
                <a:latin typeface="Consolas" panose="020B0609020204030204" pitchFamily="49" charset="0"/>
              </a:rPr>
              <a:t>        cout &lt;&lt; s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reci.count(s) &lt;&lt; endl;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59668822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96EB89-564D-4973-AAA2-E3CAB517F11F}"/>
              </a:ext>
            </a:extLst>
          </p:cNvPr>
          <p:cNvSpPr/>
          <p:nvPr/>
        </p:nvSpPr>
        <p:spPr>
          <a:xfrm>
            <a:off x="719091" y="-95041"/>
            <a:ext cx="8424909" cy="6740307"/>
          </a:xfrm>
          <a:prstGeom prst="rect">
            <a:avLst/>
          </a:prstGeom>
        </p:spPr>
        <p:txBody>
          <a:bodyPr wrap="square">
            <a:spAutoFit/>
          </a:bodyPr>
          <a:lstStyle/>
          <a:p>
            <a:r>
              <a:rPr lang="en-US">
                <a:solidFill>
                  <a:srgbClr val="BD7B00"/>
                </a:solidFill>
                <a:latin typeface="LMMono9-Regular-Identity-H"/>
              </a:rPr>
              <a:t>#include </a:t>
            </a:r>
            <a:r>
              <a:rPr lang="en-US">
                <a:solidFill>
                  <a:srgbClr val="000000"/>
                </a:solidFill>
                <a:latin typeface="LMMono9-Regular-Identity-H"/>
              </a:rPr>
              <a:t>&lt;iostream&gt;</a:t>
            </a:r>
          </a:p>
          <a:p>
            <a:r>
              <a:rPr lang="en-US">
                <a:solidFill>
                  <a:srgbClr val="BD7B00"/>
                </a:solidFill>
                <a:latin typeface="LMMono9-Regular-Identity-H"/>
              </a:rPr>
              <a:t>#include </a:t>
            </a:r>
            <a:r>
              <a:rPr lang="en-US">
                <a:solidFill>
                  <a:srgbClr val="000000"/>
                </a:solidFill>
                <a:latin typeface="LMMono9-Regular-Identity-H"/>
              </a:rPr>
              <a:t>&lt;set&gt;</a:t>
            </a:r>
          </a:p>
          <a:p>
            <a:r>
              <a:rPr lang="en-US">
                <a:solidFill>
                  <a:srgbClr val="BD7B00"/>
                </a:solidFill>
                <a:latin typeface="LMMono9-Regular-Identity-H"/>
              </a:rPr>
              <a:t>#include </a:t>
            </a:r>
            <a:r>
              <a:rPr lang="en-US">
                <a:solidFill>
                  <a:srgbClr val="000000"/>
                </a:solidFill>
                <a:latin typeface="LMMono9-Regular-Identity-H"/>
              </a:rPr>
              <a:t>&lt;string&gt;</a:t>
            </a:r>
          </a:p>
          <a:p>
            <a:r>
              <a:rPr lang="en-US" b="1">
                <a:solidFill>
                  <a:srgbClr val="007121"/>
                </a:solidFill>
                <a:latin typeface="LMMonoLt10-Bold-Identity-H"/>
              </a:rPr>
              <a:t>using namespace </a:t>
            </a:r>
            <a:r>
              <a:rPr lang="en-US">
                <a:solidFill>
                  <a:srgbClr val="000000"/>
                </a:solidFill>
                <a:latin typeface="LMMono9-Regular-Identity-H"/>
              </a:rPr>
              <a:t>std;</a:t>
            </a:r>
          </a:p>
          <a:p>
            <a:r>
              <a:rPr lang="en-US">
                <a:solidFill>
                  <a:srgbClr val="8F2100"/>
                </a:solidFill>
                <a:latin typeface="LMMono9-Regular-Identity-H"/>
              </a:rPr>
              <a:t>int </a:t>
            </a:r>
            <a:r>
              <a:rPr lang="en-US">
                <a:solidFill>
                  <a:srgbClr val="000000"/>
                </a:solidFill>
                <a:latin typeface="LMMono9-Regular-Identity-H"/>
              </a:rPr>
              <a:t>main() {</a:t>
            </a:r>
          </a:p>
          <a:p>
            <a:r>
              <a:rPr lang="en-US" i="1">
                <a:solidFill>
                  <a:srgbClr val="61A1B1"/>
                </a:solidFill>
                <a:latin typeface="LMMono10-Italic-Identity-H"/>
              </a:rPr>
              <a:t>// učitavamo reči i smeštamo ih u multiskup</a:t>
            </a:r>
          </a:p>
          <a:p>
            <a:r>
              <a:rPr lang="en-US">
                <a:solidFill>
                  <a:srgbClr val="000000"/>
                </a:solidFill>
                <a:latin typeface="LMMono9-Regular-Identity-H"/>
              </a:rPr>
              <a:t>multiset&lt;string&gt; reci;</a:t>
            </a:r>
          </a:p>
          <a:p>
            <a:r>
              <a:rPr lang="en-US">
                <a:solidFill>
                  <a:srgbClr val="8F2100"/>
                </a:solidFill>
                <a:latin typeface="LMMono9-Regular-Identity-H"/>
              </a:rPr>
              <a:t>int </a:t>
            </a:r>
            <a:r>
              <a:rPr lang="en-US">
                <a:solidFill>
                  <a:srgbClr val="000000"/>
                </a:solidFill>
                <a:latin typeface="LMMono9-Regular-Identity-H"/>
              </a:rPr>
              <a:t>n;</a:t>
            </a:r>
          </a:p>
          <a:p>
            <a:r>
              <a:rPr lang="en-US">
                <a:solidFill>
                  <a:srgbClr val="000000"/>
                </a:solidFill>
                <a:latin typeface="LMMono9-Regular-Identity-H"/>
              </a:rPr>
              <a:t>cin &gt;&gt; n;</a:t>
            </a:r>
          </a:p>
          <a:p>
            <a:r>
              <a:rPr lang="nn-NO" b="1">
                <a:solidFill>
                  <a:srgbClr val="007121"/>
                </a:solidFill>
                <a:latin typeface="LMMonoLt10-Bold-Identity-H"/>
              </a:rPr>
              <a:t>for </a:t>
            </a:r>
            <a:r>
              <a:rPr lang="nn-NO">
                <a:solidFill>
                  <a:srgbClr val="000000"/>
                </a:solidFill>
                <a:latin typeface="LMMono9-Regular-Identity-H"/>
              </a:rPr>
              <a:t>(</a:t>
            </a:r>
            <a:r>
              <a:rPr lang="nn-NO">
                <a:solidFill>
                  <a:srgbClr val="8F2100"/>
                </a:solidFill>
                <a:latin typeface="LMMono9-Regular-Identity-H"/>
              </a:rPr>
              <a:t>int </a:t>
            </a:r>
            <a:r>
              <a:rPr lang="nn-NO">
                <a:solidFill>
                  <a:srgbClr val="000000"/>
                </a:solidFill>
                <a:latin typeface="LMMono9-Regular-Identity-H"/>
              </a:rPr>
              <a:t>i = </a:t>
            </a:r>
            <a:r>
              <a:rPr lang="nn-NO">
                <a:solidFill>
                  <a:srgbClr val="40A171"/>
                </a:solidFill>
                <a:latin typeface="LMMono9-Regular-Identity-H"/>
              </a:rPr>
              <a:t>0</a:t>
            </a:r>
            <a:r>
              <a:rPr lang="nn-NO">
                <a:solidFill>
                  <a:srgbClr val="000000"/>
                </a:solidFill>
                <a:latin typeface="LMMono9-Regular-Identity-H"/>
              </a:rPr>
              <a:t>; i &lt; n; i++) {</a:t>
            </a:r>
          </a:p>
          <a:p>
            <a:r>
              <a:rPr lang="en-US">
                <a:solidFill>
                  <a:srgbClr val="000000"/>
                </a:solidFill>
                <a:latin typeface="LMMono9-Regular-Identity-H"/>
              </a:rPr>
              <a:t>string s;</a:t>
            </a:r>
          </a:p>
          <a:p>
            <a:r>
              <a:rPr lang="en-US">
                <a:solidFill>
                  <a:srgbClr val="000000"/>
                </a:solidFill>
                <a:latin typeface="LMMono9-Regular-Identity-H"/>
              </a:rPr>
              <a:t>cin &gt;&gt; s;</a:t>
            </a:r>
          </a:p>
          <a:p>
            <a:r>
              <a:rPr lang="en-US">
                <a:solidFill>
                  <a:srgbClr val="000000"/>
                </a:solidFill>
                <a:latin typeface="LMMono9-Regular-Identity-H"/>
              </a:rPr>
              <a:t>reci.insert(s);</a:t>
            </a:r>
          </a:p>
          <a:p>
            <a:r>
              <a:rPr lang="en-US">
                <a:solidFill>
                  <a:srgbClr val="000000"/>
                </a:solidFill>
                <a:latin typeface="LMMono9-Regular-Identity-H"/>
              </a:rPr>
              <a:t>}</a:t>
            </a:r>
          </a:p>
          <a:p>
            <a:r>
              <a:rPr lang="en-US" i="1">
                <a:solidFill>
                  <a:srgbClr val="61A1B1"/>
                </a:solidFill>
                <a:latin typeface="LMMono10-Italic-Identity-H"/>
              </a:rPr>
              <a:t>// za k reči očitavamo i prijavljujemo broj pojavljivanja</a:t>
            </a:r>
          </a:p>
          <a:p>
            <a:r>
              <a:rPr lang="en-US">
                <a:solidFill>
                  <a:srgbClr val="8F2100"/>
                </a:solidFill>
                <a:latin typeface="LMMono9-Regular-Identity-H"/>
              </a:rPr>
              <a:t>int </a:t>
            </a:r>
            <a:r>
              <a:rPr lang="en-US">
                <a:solidFill>
                  <a:srgbClr val="000000"/>
                </a:solidFill>
                <a:latin typeface="LMMono9-Regular-Identity-H"/>
              </a:rPr>
              <a:t>k;</a:t>
            </a:r>
          </a:p>
          <a:p>
            <a:r>
              <a:rPr lang="en-US">
                <a:solidFill>
                  <a:srgbClr val="000000"/>
                </a:solidFill>
                <a:latin typeface="LMMono9-Regular-Identity-H"/>
              </a:rPr>
              <a:t>cin &gt;&gt; k;</a:t>
            </a:r>
          </a:p>
          <a:p>
            <a:r>
              <a:rPr lang="nn-NO" b="1">
                <a:solidFill>
                  <a:srgbClr val="007121"/>
                </a:solidFill>
                <a:latin typeface="LMMonoLt10-Bold-Identity-H"/>
              </a:rPr>
              <a:t>for </a:t>
            </a:r>
            <a:r>
              <a:rPr lang="nn-NO">
                <a:solidFill>
                  <a:srgbClr val="000000"/>
                </a:solidFill>
                <a:latin typeface="LMMono9-Regular-Identity-H"/>
              </a:rPr>
              <a:t>(</a:t>
            </a:r>
            <a:r>
              <a:rPr lang="nn-NO">
                <a:solidFill>
                  <a:srgbClr val="8F2100"/>
                </a:solidFill>
                <a:latin typeface="LMMono9-Regular-Identity-H"/>
              </a:rPr>
              <a:t>int </a:t>
            </a:r>
            <a:r>
              <a:rPr lang="nn-NO">
                <a:solidFill>
                  <a:srgbClr val="000000"/>
                </a:solidFill>
                <a:latin typeface="LMMono9-Regular-Identity-H"/>
              </a:rPr>
              <a:t>i = </a:t>
            </a:r>
            <a:r>
              <a:rPr lang="nn-NO">
                <a:solidFill>
                  <a:srgbClr val="40A171"/>
                </a:solidFill>
                <a:latin typeface="LMMono9-Regular-Identity-H"/>
              </a:rPr>
              <a:t>0</a:t>
            </a:r>
            <a:r>
              <a:rPr lang="nn-NO">
                <a:solidFill>
                  <a:srgbClr val="000000"/>
                </a:solidFill>
                <a:latin typeface="LMMono9-Regular-Identity-H"/>
              </a:rPr>
              <a:t>; i &lt; k; i++) {</a:t>
            </a:r>
          </a:p>
          <a:p>
            <a:r>
              <a:rPr lang="en-US">
                <a:solidFill>
                  <a:srgbClr val="000000"/>
                </a:solidFill>
                <a:latin typeface="LMMono9-Regular-Identity-H"/>
              </a:rPr>
              <a:t>string s;</a:t>
            </a:r>
          </a:p>
          <a:p>
            <a:r>
              <a:rPr lang="en-US">
                <a:solidFill>
                  <a:srgbClr val="000000"/>
                </a:solidFill>
                <a:latin typeface="LMMono9-Regular-Identity-H"/>
              </a:rPr>
              <a:t>cin &gt;&gt; s;</a:t>
            </a:r>
          </a:p>
          <a:p>
            <a:r>
              <a:rPr lang="en-US">
                <a:solidFill>
                  <a:srgbClr val="000000"/>
                </a:solidFill>
                <a:latin typeface="LMMono9-Regular-Identity-H"/>
              </a:rPr>
              <a:t>cout &lt;&lt; s &lt;&lt; </a:t>
            </a:r>
            <a:r>
              <a:rPr lang="en-US">
                <a:solidFill>
                  <a:srgbClr val="4071A1"/>
                </a:solidFill>
                <a:latin typeface="LMMono9-Regular-Identity-H"/>
              </a:rPr>
              <a:t>": " </a:t>
            </a:r>
            <a:r>
              <a:rPr lang="en-US">
                <a:solidFill>
                  <a:srgbClr val="000000"/>
                </a:solidFill>
                <a:latin typeface="LMMono9-Regular-Identity-H"/>
              </a:rPr>
              <a:t>&lt;&lt; reci.count(s) &lt;&lt; endl;</a:t>
            </a:r>
          </a:p>
          <a:p>
            <a:r>
              <a:rPr lang="en-US">
                <a:solidFill>
                  <a:srgbClr val="000000"/>
                </a:solidFill>
                <a:latin typeface="LMMono9-Regular-Identity-H"/>
              </a:rPr>
              <a:t>}</a:t>
            </a:r>
          </a:p>
          <a:p>
            <a:r>
              <a:rPr lang="en-US" b="1">
                <a:solidFill>
                  <a:srgbClr val="007121"/>
                </a:solidFill>
                <a:latin typeface="LMMonoLt10-Bold-Identity-H"/>
              </a:rPr>
              <a:t>return </a:t>
            </a:r>
            <a:r>
              <a:rPr lang="en-US">
                <a:solidFill>
                  <a:srgbClr val="40A171"/>
                </a:solidFill>
                <a:latin typeface="LMMono9-Regular-Identity-H"/>
              </a:rPr>
              <a:t>0</a:t>
            </a:r>
            <a:r>
              <a:rPr lang="en-US">
                <a:solidFill>
                  <a:srgbClr val="000000"/>
                </a:solidFill>
                <a:latin typeface="LMMono9-Regular-Identity-H"/>
              </a:rPr>
              <a:t>;</a:t>
            </a:r>
          </a:p>
          <a:p>
            <a:r>
              <a:rPr lang="en-US">
                <a:solidFill>
                  <a:srgbClr val="000000"/>
                </a:solidFill>
                <a:latin typeface="LMMono9-Regular-Identity-H"/>
              </a:rPr>
              <a:t>}</a:t>
            </a:r>
            <a:endParaRPr lang="en-US"/>
          </a:p>
        </p:txBody>
      </p:sp>
    </p:spTree>
    <p:extLst>
      <p:ext uri="{BB962C8B-B14F-4D97-AF65-F5344CB8AC3E}">
        <p14:creationId xmlns:p14="http://schemas.microsoft.com/office/powerpoint/2010/main" val="2143331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B97C0B1-97FF-4FB0-93CC-B07CDF27C4C2}"/>
              </a:ext>
            </a:extLst>
          </p:cNvPr>
          <p:cNvSpPr/>
          <p:nvPr/>
        </p:nvSpPr>
        <p:spPr>
          <a:xfrm>
            <a:off x="1871709" y="341350"/>
            <a:ext cx="8448581" cy="6463308"/>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/*Sa ulaza se u</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itava n datuma. Odredi najkasniji od njih.*/</a:t>
            </a:r>
            <a:endParaRPr lang="en-US">
              <a:solidFill>
                <a:srgbClr val="000000"/>
              </a:solidFill>
              <a:latin typeface="Consolas" panose="020B0609020204030204" pitchFamily="49" charset="0"/>
            </a:endParaRP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tuple&lt;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unos()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d, m, g; cin &gt;&gt; d &gt;&gt; m &gt;&gt; g;</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make_tuple(g, m, d); }</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void</a:t>
            </a:r>
            <a:r>
              <a:rPr lang="en-US">
                <a:solidFill>
                  <a:srgbClr val="000000"/>
                </a:solidFill>
                <a:latin typeface="Consolas" panose="020B0609020204030204" pitchFamily="49" charset="0"/>
              </a:rPr>
              <a:t> ispis(</a:t>
            </a:r>
            <a:r>
              <a:rPr lang="en-US">
                <a:solidFill>
                  <a:srgbClr val="0000FF"/>
                </a:solidFill>
                <a:latin typeface="Consolas" panose="020B0609020204030204" pitchFamily="49" charset="0"/>
              </a:rPr>
              <a:t>const</a:t>
            </a:r>
            <a:r>
              <a:rPr lang="en-US">
                <a:solidFill>
                  <a:srgbClr val="000000"/>
                </a:solidFill>
                <a:latin typeface="Consolas" panose="020B0609020204030204" pitchFamily="49" charset="0"/>
              </a:rPr>
              <a:t> tuple&lt;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a:t>
            </a:r>
            <a:r>
              <a:rPr lang="en-US">
                <a:solidFill>
                  <a:srgbClr val="0000FF"/>
                </a:solidFill>
                <a:latin typeface="Consolas" panose="020B0609020204030204" pitchFamily="49" charset="0"/>
              </a:rPr>
              <a:t>&amp;</a:t>
            </a:r>
            <a:r>
              <a:rPr lang="en-US">
                <a:solidFill>
                  <a:srgbClr val="000000"/>
                </a:solidFill>
                <a:latin typeface="Consolas" panose="020B0609020204030204" pitchFamily="49" charset="0"/>
              </a:rPr>
              <a:t> datum) {</a:t>
            </a:r>
          </a:p>
          <a:p>
            <a:r>
              <a:rPr lang="en-US">
                <a:solidFill>
                  <a:srgbClr val="000000"/>
                </a:solidFill>
                <a:latin typeface="Consolas" panose="020B0609020204030204" pitchFamily="49" charset="0"/>
              </a:rPr>
              <a:t>    cout &lt;&lt; get&lt;</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&gt;(datum)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a:t>
            </a:r>
          </a:p>
          <a:p>
            <a:r>
              <a:rPr lang="en-US">
                <a:solidFill>
                  <a:srgbClr val="000000"/>
                </a:solidFill>
                <a:latin typeface="Consolas" panose="020B0609020204030204" pitchFamily="49" charset="0"/>
              </a:rPr>
              <a:t>            get&lt;</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&gt;(datum)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a:t>
            </a:r>
          </a:p>
          <a:p>
            <a:r>
              <a:rPr lang="en-US">
                <a:solidFill>
                  <a:srgbClr val="000000"/>
                </a:solidFill>
                <a:latin typeface="Consolas" panose="020B0609020204030204" pitchFamily="49" charset="0"/>
              </a:rPr>
              <a:t>            get&lt;</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&gt;(datum) &lt;&lt; endl; }</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tuple&lt;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max_datum = unos();</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tuple&lt;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datum = unos();</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(datum &gt; max_datum)</a:t>
            </a:r>
            <a:r>
              <a:rPr lang="en-US">
                <a:solidFill>
                  <a:srgbClr val="008000"/>
                </a:solidFill>
                <a:latin typeface="Consolas" panose="020B0609020204030204" pitchFamily="49" charset="0"/>
              </a:rPr>
              <a:t> // poređenje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max_datum = datum; }</a:t>
            </a:r>
          </a:p>
          <a:p>
            <a:r>
              <a:rPr lang="en-US">
                <a:solidFill>
                  <a:srgbClr val="000000"/>
                </a:solidFill>
                <a:latin typeface="Consolas" panose="020B0609020204030204" pitchFamily="49" charset="0"/>
              </a:rPr>
              <a:t>    ispis(max_datum);</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a:p>
            <a:endParaRPr lang="en-US"/>
          </a:p>
        </p:txBody>
      </p:sp>
    </p:spTree>
    <p:extLst>
      <p:ext uri="{BB962C8B-B14F-4D97-AF65-F5344CB8AC3E}">
        <p14:creationId xmlns:p14="http://schemas.microsoft.com/office/powerpoint/2010/main" val="203077489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BC76BF-9324-459E-B1D5-614B1D051B1B}"/>
              </a:ext>
            </a:extLst>
          </p:cNvPr>
          <p:cNvSpPr/>
          <p:nvPr/>
        </p:nvSpPr>
        <p:spPr>
          <a:xfrm>
            <a:off x="0" y="0"/>
            <a:ext cx="12192000" cy="4678204"/>
          </a:xfrm>
          <a:prstGeom prst="rect">
            <a:avLst/>
          </a:prstGeom>
        </p:spPr>
        <p:txBody>
          <a:bodyPr wrap="square">
            <a:spAutoFit/>
          </a:bodyPr>
          <a:lstStyle/>
          <a:p>
            <a:r>
              <a:rPr lang="en-US" sz="2800" b="1">
                <a:latin typeface="Book Antiqua" panose="02040602050305030304" pitchFamily="18" charset="0"/>
              </a:rPr>
              <a:t> </a:t>
            </a:r>
            <a:r>
              <a:rPr lang="sr-Latn-RS" sz="2800" b="1">
                <a:latin typeface="Book Antiqua" panose="02040602050305030304" pitchFamily="18" charset="0"/>
              </a:rPr>
              <a:t>M</a:t>
            </a:r>
            <a:r>
              <a:rPr lang="en-US" sz="2800" b="1">
                <a:latin typeface="Book Antiqua" panose="02040602050305030304" pitchFamily="18" charset="0"/>
              </a:rPr>
              <a:t>ultimapa</a:t>
            </a:r>
            <a:endParaRPr lang="sr-Latn-RS" sz="2800" b="1">
              <a:latin typeface="Book Antiqua" panose="02040602050305030304" pitchFamily="18" charset="0"/>
            </a:endParaRPr>
          </a:p>
          <a:p>
            <a:endParaRPr lang="sr-Latn-RS" b="1">
              <a:latin typeface="Book Antiqua" panose="02040602050305030304" pitchFamily="18" charset="0"/>
            </a:endParaRPr>
          </a:p>
          <a:p>
            <a:r>
              <a:rPr lang="en-US">
                <a:latin typeface="Book Antiqua" panose="02040602050305030304" pitchFamily="18" charset="0"/>
              </a:rPr>
              <a:t>Multimape dopuštaju da se isti ključ preslikava u više od jedne vrednosti. Jedan</a:t>
            </a:r>
            <a:r>
              <a:rPr lang="sr-Latn-RS">
                <a:latin typeface="Book Antiqua" panose="02040602050305030304" pitchFamily="18" charset="0"/>
              </a:rPr>
              <a:t> </a:t>
            </a:r>
            <a:r>
              <a:rPr lang="en-US">
                <a:latin typeface="Book Antiqua" panose="02040602050305030304" pitchFamily="18" charset="0"/>
              </a:rPr>
              <a:t>način da se realizuju je preslikavanje ključeva u kolekciju (niz, vektor) vrednosti.</a:t>
            </a:r>
            <a:endParaRPr lang="sr-Latn-RS">
              <a:latin typeface="Book Antiqua" panose="02040602050305030304" pitchFamily="18" charset="0"/>
            </a:endParaRPr>
          </a:p>
          <a:p>
            <a:endParaRPr lang="en-US">
              <a:latin typeface="Book Antiqua" panose="02040602050305030304" pitchFamily="18" charset="0"/>
            </a:endParaRPr>
          </a:p>
          <a:p>
            <a:r>
              <a:rPr lang="es-ES">
                <a:latin typeface="Book Antiqua" panose="02040602050305030304" pitchFamily="18" charset="0"/>
              </a:rPr>
              <a:t>U jeziku C++ se multimape direktno predstavljaju objektima klase</a:t>
            </a:r>
            <a:r>
              <a:rPr lang="sr-Latn-RS">
                <a:latin typeface="Book Antiqua" panose="02040602050305030304" pitchFamily="18" charset="0"/>
              </a:rPr>
              <a:t> </a:t>
            </a:r>
            <a:r>
              <a:rPr lang="en-US" b="1">
                <a:latin typeface="Book Antiqua" panose="02040602050305030304" pitchFamily="18" charset="0"/>
              </a:rPr>
              <a:t>multimap&lt;K,V&gt;</a:t>
            </a:r>
            <a:r>
              <a:rPr lang="en-US">
                <a:latin typeface="Book Antiqua" panose="02040602050305030304" pitchFamily="18" charset="0"/>
              </a:rPr>
              <a:t>, gde je K tip ključeva, a V tip vrednosti elemenata. Na</a:t>
            </a:r>
            <a:r>
              <a:rPr lang="sr-Latn-RS">
                <a:latin typeface="Book Antiqua" panose="02040602050305030304" pitchFamily="18" charset="0"/>
              </a:rPr>
              <a:t> </a:t>
            </a:r>
            <a:r>
              <a:rPr lang="en-US">
                <a:latin typeface="Book Antiqua" panose="02040602050305030304" pitchFamily="18" charset="0"/>
              </a:rPr>
              <a:t>raspolaganju imamo sledeće operacije.</a:t>
            </a:r>
            <a:endParaRPr lang="sr-Latn-RS">
              <a:latin typeface="Book Antiqua" panose="02040602050305030304" pitchFamily="18" charset="0"/>
            </a:endParaRPr>
          </a:p>
          <a:p>
            <a:endParaRPr lang="en-US">
              <a:latin typeface="Book Antiqua" panose="02040602050305030304" pitchFamily="18" charset="0"/>
            </a:endParaRPr>
          </a:p>
          <a:p>
            <a:r>
              <a:rPr lang="en-US" b="1">
                <a:latin typeface="Book Antiqua" panose="02040602050305030304" pitchFamily="18" charset="0"/>
              </a:rPr>
              <a:t>insert</a:t>
            </a:r>
            <a:r>
              <a:rPr lang="en-US">
                <a:latin typeface="Book Antiqua" panose="02040602050305030304" pitchFamily="18" charset="0"/>
              </a:rPr>
              <a:t> pridružuje novu vrednost ključu. Ključ i vrednost se zadaju kao</a:t>
            </a:r>
            <a:r>
              <a:rPr lang="sr-Latn-RS">
                <a:latin typeface="Book Antiqua" panose="02040602050305030304" pitchFamily="18" charset="0"/>
              </a:rPr>
              <a:t> </a:t>
            </a:r>
            <a:r>
              <a:rPr lang="en-US">
                <a:latin typeface="Book Antiqua" panose="02040602050305030304" pitchFamily="18" charset="0"/>
              </a:rPr>
              <a:t>argument (vrednost tipa pair&lt;K, V&gt;). Ova operacija ima</a:t>
            </a:r>
            <a:r>
              <a:rPr lang="sr-Latn-RS">
                <a:latin typeface="Book Antiqua" panose="02040602050305030304" pitchFamily="18" charset="0"/>
              </a:rPr>
              <a:t> </a:t>
            </a:r>
            <a:r>
              <a:rPr lang="en-US">
                <a:latin typeface="Book Antiqua" panose="02040602050305030304" pitchFamily="18" charset="0"/>
              </a:rPr>
              <a:t>garantovanu složenost najgoreg slučaja 𝑂(log 𝑘), gde je 𝑘 broj trenutnih</a:t>
            </a:r>
            <a:r>
              <a:rPr lang="sr-Latn-RS">
                <a:latin typeface="Book Antiqua" panose="02040602050305030304" pitchFamily="18" charset="0"/>
              </a:rPr>
              <a:t> </a:t>
            </a:r>
            <a:r>
              <a:rPr lang="en-US">
                <a:latin typeface="Book Antiqua" panose="02040602050305030304" pitchFamily="18" charset="0"/>
              </a:rPr>
              <a:t>elemenata u multimapi.</a:t>
            </a:r>
            <a:endParaRPr lang="sr-Latn-RS">
              <a:latin typeface="Book Antiqua" panose="02040602050305030304" pitchFamily="18" charset="0"/>
            </a:endParaRPr>
          </a:p>
          <a:p>
            <a:endParaRPr lang="en-US">
              <a:latin typeface="Book Antiqua" panose="02040602050305030304" pitchFamily="18" charset="0"/>
            </a:endParaRPr>
          </a:p>
          <a:p>
            <a:r>
              <a:rPr lang="en-US" b="1">
                <a:latin typeface="Book Antiqua" panose="02040602050305030304" pitchFamily="18" charset="0"/>
              </a:rPr>
              <a:t>find</a:t>
            </a:r>
            <a:r>
              <a:rPr lang="en-US">
                <a:latin typeface="Book Antiqua" panose="02040602050305030304" pitchFamily="18" charset="0"/>
              </a:rPr>
              <a:t> vraća iterator koji ukazuje na jednu vrednost pridruženu datom</a:t>
            </a:r>
            <a:r>
              <a:rPr lang="sr-Latn-RS">
                <a:latin typeface="Book Antiqua" panose="02040602050305030304" pitchFamily="18" charset="0"/>
              </a:rPr>
              <a:t> </a:t>
            </a:r>
            <a:r>
              <a:rPr lang="en-US">
                <a:latin typeface="Book Antiqua" panose="02040602050305030304" pitchFamily="18" charset="0"/>
              </a:rPr>
              <a:t>ključu ili end, ako ključu nije pridružena ni jedna vrednost. I ova operacija</a:t>
            </a:r>
            <a:r>
              <a:rPr lang="sr-Latn-RS">
                <a:latin typeface="Book Antiqua" panose="02040602050305030304" pitchFamily="18" charset="0"/>
              </a:rPr>
              <a:t> </a:t>
            </a:r>
            <a:r>
              <a:rPr lang="en-US">
                <a:latin typeface="Book Antiqua" panose="02040602050305030304" pitchFamily="18" charset="0"/>
              </a:rPr>
              <a:t>ima garantovanu složenost 𝑂(log 𝑘).</a:t>
            </a:r>
            <a:endParaRPr lang="sr-Latn-RS">
              <a:latin typeface="Book Antiqua" panose="02040602050305030304" pitchFamily="18" charset="0"/>
            </a:endParaRPr>
          </a:p>
          <a:p>
            <a:endParaRPr lang="en-US">
              <a:latin typeface="Book Antiqua" panose="02040602050305030304" pitchFamily="18" charset="0"/>
            </a:endParaRPr>
          </a:p>
          <a:p>
            <a:r>
              <a:rPr lang="en-US" b="1">
                <a:latin typeface="Book Antiqua" panose="02040602050305030304" pitchFamily="18" charset="0"/>
              </a:rPr>
              <a:t>equal_range</a:t>
            </a:r>
            <a:r>
              <a:rPr lang="en-US">
                <a:latin typeface="Book Antiqua" panose="02040602050305030304" pitchFamily="18" charset="0"/>
              </a:rPr>
              <a:t> vraća par iteratora koji ograničavaju deo multimape koji</a:t>
            </a:r>
            <a:r>
              <a:rPr lang="sr-Latn-RS">
                <a:latin typeface="Book Antiqua" panose="02040602050305030304" pitchFamily="18" charset="0"/>
              </a:rPr>
              <a:t> </a:t>
            </a:r>
            <a:r>
              <a:rPr lang="en-US">
                <a:latin typeface="Book Antiqua" panose="02040602050305030304" pitchFamily="18" charset="0"/>
              </a:rPr>
              <a:t>sadrži sve vrednosti pridružene datom ključu. I ova operacija ima garantovanu</a:t>
            </a:r>
            <a:r>
              <a:rPr lang="sr-Latn-RS">
                <a:latin typeface="Book Antiqua" panose="02040602050305030304" pitchFamily="18" charset="0"/>
              </a:rPr>
              <a:t> </a:t>
            </a:r>
            <a:r>
              <a:rPr lang="en-US">
                <a:latin typeface="Book Antiqua" panose="02040602050305030304" pitchFamily="18" charset="0"/>
              </a:rPr>
              <a:t>složenost 𝑂(log 𝑘).</a:t>
            </a:r>
          </a:p>
        </p:txBody>
      </p:sp>
    </p:spTree>
    <p:extLst>
      <p:ext uri="{BB962C8B-B14F-4D97-AF65-F5344CB8AC3E}">
        <p14:creationId xmlns:p14="http://schemas.microsoft.com/office/powerpoint/2010/main" val="365399476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C62DE8-5338-45CC-AC6A-40D0C3C9376D}"/>
              </a:ext>
            </a:extLst>
          </p:cNvPr>
          <p:cNvSpPr/>
          <p:nvPr/>
        </p:nvSpPr>
        <p:spPr>
          <a:xfrm>
            <a:off x="0" y="0"/>
            <a:ext cx="12192000" cy="646331"/>
          </a:xfrm>
          <a:prstGeom prst="rect">
            <a:avLst/>
          </a:prstGeom>
        </p:spPr>
        <p:txBody>
          <a:bodyPr wrap="square">
            <a:spAutoFit/>
          </a:bodyPr>
          <a:lstStyle/>
          <a:p>
            <a:r>
              <a:rPr lang="en-US" b="1">
                <a:latin typeface="LMRoman10-Bold-Identity-H"/>
              </a:rPr>
              <a:t>Problem: </a:t>
            </a:r>
            <a:r>
              <a:rPr lang="en-US">
                <a:latin typeface="LMRoman10-Regular-Identity-H"/>
              </a:rPr>
              <a:t>Napisati program koji učitava imena gradova i zemalja u kojima se</a:t>
            </a:r>
            <a:r>
              <a:rPr lang="sr-Latn-RS">
                <a:latin typeface="LMRoman10-Regular-Identity-H"/>
              </a:rPr>
              <a:t> </a:t>
            </a:r>
            <a:r>
              <a:rPr lang="pl-PL">
                <a:latin typeface="LMRoman10-Regular-Identity-H"/>
              </a:rPr>
              <a:t>nalaze. Napiši program koji ispisuje te podatke sortirane po zemljama, a zatim </a:t>
            </a:r>
            <a:r>
              <a:rPr lang="en-US">
                <a:latin typeface="LMRoman10-Regular-Identity-H"/>
              </a:rPr>
              <a:t>posebno ispisuje sve gradove iz Srbije.</a:t>
            </a:r>
            <a:endParaRPr lang="en-US"/>
          </a:p>
        </p:txBody>
      </p:sp>
      <p:sp>
        <p:nvSpPr>
          <p:cNvPr id="4" name="Rectangle 3">
            <a:extLst>
              <a:ext uri="{FF2B5EF4-FFF2-40B4-BE49-F238E27FC236}">
                <a16:creationId xmlns:a16="http://schemas.microsoft.com/office/drawing/2014/main" id="{0EF05364-8F84-4EB0-9F2C-94E64C9A5BE0}"/>
              </a:ext>
            </a:extLst>
          </p:cNvPr>
          <p:cNvSpPr/>
          <p:nvPr/>
        </p:nvSpPr>
        <p:spPr>
          <a:xfrm>
            <a:off x="1713391" y="1552086"/>
            <a:ext cx="10058400" cy="4801314"/>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&lt;string&gt;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&lt;map&gt;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multimap&lt;string, string&gt; gradovi;</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string grad, zemlja; cin &gt;&gt; grad &gt;&gt; zemlja;</a:t>
            </a:r>
          </a:p>
          <a:p>
            <a:r>
              <a:rPr lang="en-US">
                <a:solidFill>
                  <a:srgbClr val="000000"/>
                </a:solidFill>
                <a:latin typeface="Consolas" panose="020B0609020204030204" pitchFamily="49" charset="0"/>
              </a:rPr>
              <a:t>        gradovi.insert(make_pair(zemlja, grad));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it : gradovi)</a:t>
            </a:r>
          </a:p>
          <a:p>
            <a:r>
              <a:rPr lang="en-US">
                <a:solidFill>
                  <a:srgbClr val="000000"/>
                </a:solidFill>
                <a:latin typeface="Consolas" panose="020B0609020204030204" pitchFamily="49" charset="0"/>
              </a:rPr>
              <a:t>        cout &lt;&lt; it.first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it.second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gradovi_srbije = gradovi.equal_range(</a:t>
            </a:r>
            <a:r>
              <a:rPr lang="en-US">
                <a:solidFill>
                  <a:srgbClr val="A31515"/>
                </a:solidFill>
                <a:latin typeface="Consolas" panose="020B0609020204030204" pitchFamily="49" charset="0"/>
              </a:rPr>
              <a:t>"Srbija"</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it = gradovi_srbije.first; it != gradovi_srbije.second; it++)</a:t>
            </a:r>
          </a:p>
          <a:p>
            <a:r>
              <a:rPr lang="en-US">
                <a:solidFill>
                  <a:srgbClr val="000000"/>
                </a:solidFill>
                <a:latin typeface="Consolas" panose="020B0609020204030204" pitchFamily="49" charset="0"/>
              </a:rPr>
              <a:t>        cout &lt;&lt; it-&gt;second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97862109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56A48D-22A1-4190-B4B2-186EE66A18D6}"/>
              </a:ext>
            </a:extLst>
          </p:cNvPr>
          <p:cNvSpPr/>
          <p:nvPr/>
        </p:nvSpPr>
        <p:spPr>
          <a:xfrm>
            <a:off x="3831053" y="3244334"/>
            <a:ext cx="4857227" cy="523220"/>
          </a:xfrm>
          <a:prstGeom prst="rect">
            <a:avLst/>
          </a:prstGeom>
        </p:spPr>
        <p:txBody>
          <a:bodyPr wrap="none">
            <a:spAutoFit/>
          </a:bodyPr>
          <a:lstStyle/>
          <a:p>
            <a:r>
              <a:rPr lang="en-US" sz="2800" b="1">
                <a:latin typeface="LMRoman12-Bold-Identity-H"/>
              </a:rPr>
              <a:t>Apstraktne strukture podataka</a:t>
            </a:r>
            <a:endParaRPr lang="en-US" sz="2800"/>
          </a:p>
        </p:txBody>
      </p:sp>
    </p:spTree>
    <p:extLst>
      <p:ext uri="{BB962C8B-B14F-4D97-AF65-F5344CB8AC3E}">
        <p14:creationId xmlns:p14="http://schemas.microsoft.com/office/powerpoint/2010/main" val="80657409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BDEBC7-A71F-438D-A3BD-5488D5378B75}"/>
              </a:ext>
            </a:extLst>
          </p:cNvPr>
          <p:cNvSpPr/>
          <p:nvPr/>
        </p:nvSpPr>
        <p:spPr>
          <a:xfrm>
            <a:off x="0" y="0"/>
            <a:ext cx="12192000" cy="2862322"/>
          </a:xfrm>
          <a:prstGeom prst="rect">
            <a:avLst/>
          </a:prstGeom>
        </p:spPr>
        <p:txBody>
          <a:bodyPr wrap="square">
            <a:spAutoFit/>
          </a:bodyPr>
          <a:lstStyle/>
          <a:p>
            <a:r>
              <a:rPr lang="pl-PL" b="1">
                <a:latin typeface="Book Antiqua" panose="02040602050305030304" pitchFamily="18" charset="0"/>
              </a:rPr>
              <a:t>Problem: </a:t>
            </a:r>
            <a:r>
              <a:rPr lang="pl-PL">
                <a:latin typeface="Book Antiqua" panose="02040602050305030304" pitchFamily="18" charset="0"/>
              </a:rPr>
              <a:t>Realizuj apstraktnu strukturu podataka koja podržava </a:t>
            </a:r>
            <a:r>
              <a:rPr lang="en-US">
                <a:latin typeface="Book Antiqua" panose="02040602050305030304" pitchFamily="18" charset="0"/>
              </a:rPr>
              <a:t>sledeće operacije:</a:t>
            </a:r>
          </a:p>
          <a:p>
            <a:r>
              <a:rPr lang="pl-PL">
                <a:latin typeface="Book Antiqua" panose="02040602050305030304" pitchFamily="18" charset="0"/>
              </a:rPr>
              <a:t>• umetni(x): umetni ključ x u strukturu podataka, ako ga tamo već nema;</a:t>
            </a:r>
          </a:p>
          <a:p>
            <a:r>
              <a:rPr lang="en-US">
                <a:latin typeface="Book Antiqua" panose="02040602050305030304" pitchFamily="18" charset="0"/>
              </a:rPr>
              <a:t>• obriši(x): obriši ključ x iz strukture podataka (ako ga ima);</a:t>
            </a:r>
          </a:p>
          <a:p>
            <a:r>
              <a:rPr lang="pl-PL">
                <a:latin typeface="Book Antiqua" panose="02040602050305030304" pitchFamily="18" charset="0"/>
              </a:rPr>
              <a:t>• naredni(x): pronađi najmanji ključ u strukturi podataka koji je strogo </a:t>
            </a:r>
            <a:r>
              <a:rPr lang="en-US">
                <a:latin typeface="Book Antiqua" panose="02040602050305030304" pitchFamily="18" charset="0"/>
              </a:rPr>
              <a:t>veći od x. Izvršavanje svake od ovih operacija treba da ima vremensku</a:t>
            </a:r>
            <a:r>
              <a:rPr lang="sr-Latn-RS">
                <a:latin typeface="Book Antiqua" panose="02040602050305030304" pitchFamily="18" charset="0"/>
              </a:rPr>
              <a:t> </a:t>
            </a:r>
            <a:r>
              <a:rPr lang="en-US">
                <a:latin typeface="Book Antiqua" panose="02040602050305030304" pitchFamily="18" charset="0"/>
              </a:rPr>
              <a:t>složenost 𝑂(log 𝑘) u najgorem slučaju, gde je 𝑘 broj elemenata u strukturi</a:t>
            </a:r>
            <a:r>
              <a:rPr lang="sr-Latn-RS">
                <a:latin typeface="Book Antiqua" panose="02040602050305030304" pitchFamily="18" charset="0"/>
              </a:rPr>
              <a:t> </a:t>
            </a:r>
            <a:r>
              <a:rPr lang="en-US">
                <a:latin typeface="Book Antiqua" panose="02040602050305030304" pitchFamily="18" charset="0"/>
              </a:rPr>
              <a:t>podataka.</a:t>
            </a:r>
            <a:endParaRPr lang="sr-Latn-RS">
              <a:latin typeface="Book Antiqua" panose="02040602050305030304" pitchFamily="18" charset="0"/>
            </a:endParaRPr>
          </a:p>
          <a:p>
            <a:endParaRPr lang="en-US">
              <a:latin typeface="Book Antiqua" panose="02040602050305030304" pitchFamily="18" charset="0"/>
            </a:endParaRPr>
          </a:p>
          <a:p>
            <a:r>
              <a:rPr lang="pl-PL">
                <a:latin typeface="Book Antiqua" panose="02040602050305030304" pitchFamily="18" charset="0"/>
              </a:rPr>
              <a:t>Pogodna struktura podataka za realizaciju ovog tipa je skup i implementacija </a:t>
            </a:r>
            <a:r>
              <a:rPr lang="en-US">
                <a:latin typeface="Book Antiqua" panose="02040602050305030304" pitchFamily="18" charset="0"/>
              </a:rPr>
              <a:t>skupa u jeziku C++ podržava sve tri operacije. Umetanje se vrši metodom</a:t>
            </a:r>
            <a:r>
              <a:rPr lang="sr-Latn-RS">
                <a:latin typeface="Book Antiqua" panose="02040602050305030304" pitchFamily="18" charset="0"/>
              </a:rPr>
              <a:t> </a:t>
            </a:r>
            <a:r>
              <a:rPr lang="en-US">
                <a:latin typeface="Book Antiqua" panose="02040602050305030304" pitchFamily="18" charset="0"/>
              </a:rPr>
              <a:t>insert, brisanje metodom erase, dok se nalaženje prvog strogo većeg elementa</a:t>
            </a:r>
          </a:p>
          <a:p>
            <a:r>
              <a:rPr lang="en-US">
                <a:latin typeface="Book Antiqua" panose="02040602050305030304" pitchFamily="18" charset="0"/>
              </a:rPr>
              <a:t>može realizovati metodom upper_bound. Metodom lower_bound može se pronaći</a:t>
            </a:r>
            <a:r>
              <a:rPr lang="sr-Latn-RS">
                <a:latin typeface="Book Antiqua" panose="02040602050305030304" pitchFamily="18" charset="0"/>
              </a:rPr>
              <a:t> </a:t>
            </a:r>
            <a:r>
              <a:rPr lang="en-US">
                <a:latin typeface="Book Antiqua" panose="02040602050305030304" pitchFamily="18" charset="0"/>
              </a:rPr>
              <a:t>prvi element koji je veći ili jednak datom. Obe metode vraćaju iterator koji</a:t>
            </a:r>
            <a:r>
              <a:rPr lang="sr-Latn-RS">
                <a:latin typeface="Book Antiqua" panose="02040602050305030304" pitchFamily="18" charset="0"/>
              </a:rPr>
              <a:t> </a:t>
            </a:r>
            <a:r>
              <a:rPr lang="pl-PL">
                <a:latin typeface="Book Antiqua" panose="02040602050305030304" pitchFamily="18" charset="0"/>
              </a:rPr>
              <a:t>ukazuje iza kraja skupa, ako traženi element ne postoji.</a:t>
            </a:r>
            <a:endParaRPr lang="en-US">
              <a:latin typeface="Book Antiqua" panose="02040602050305030304" pitchFamily="18" charset="0"/>
            </a:endParaRPr>
          </a:p>
        </p:txBody>
      </p:sp>
      <p:sp>
        <p:nvSpPr>
          <p:cNvPr id="3" name="Rectangle 2">
            <a:extLst>
              <a:ext uri="{FF2B5EF4-FFF2-40B4-BE49-F238E27FC236}">
                <a16:creationId xmlns:a16="http://schemas.microsoft.com/office/drawing/2014/main" id="{5CD7FFBA-C4FB-43DB-9092-4E9919030508}"/>
              </a:ext>
            </a:extLst>
          </p:cNvPr>
          <p:cNvSpPr/>
          <p:nvPr/>
        </p:nvSpPr>
        <p:spPr>
          <a:xfrm>
            <a:off x="3048000" y="2862322"/>
            <a:ext cx="6096000" cy="4154984"/>
          </a:xfrm>
          <a:prstGeom prst="rect">
            <a:avLst/>
          </a:prstGeom>
        </p:spPr>
        <p:txBody>
          <a:bodyPr>
            <a:spAutoFit/>
          </a:bodyPr>
          <a:lstStyle/>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&lt;iostream&gt;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&lt;set&gt;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std;</a:t>
            </a:r>
          </a:p>
          <a:p>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set&lt;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s;</a:t>
            </a:r>
          </a:p>
          <a:p>
            <a:r>
              <a:rPr lang="en-US" sz="1600">
                <a:solidFill>
                  <a:srgbClr val="0000FF"/>
                </a:solidFill>
                <a:latin typeface="Consolas" panose="020B0609020204030204" pitchFamily="49" charset="0"/>
              </a:rPr>
              <a:t>void</a:t>
            </a:r>
            <a:r>
              <a:rPr lang="en-US" sz="1600">
                <a:solidFill>
                  <a:srgbClr val="000000"/>
                </a:solidFill>
                <a:latin typeface="Consolas" panose="020B0609020204030204" pitchFamily="49" charset="0"/>
              </a:rPr>
              <a:t> umetni(</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x) {</a:t>
            </a:r>
          </a:p>
          <a:p>
            <a:r>
              <a:rPr lang="en-US" sz="1600">
                <a:solidFill>
                  <a:srgbClr val="000000"/>
                </a:solidFill>
                <a:latin typeface="Consolas" panose="020B0609020204030204" pitchFamily="49" charset="0"/>
              </a:rPr>
              <a:t>    s.insert(x); }</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void</a:t>
            </a:r>
            <a:r>
              <a:rPr lang="en-US" sz="1600">
                <a:solidFill>
                  <a:srgbClr val="000000"/>
                </a:solidFill>
                <a:latin typeface="Consolas" panose="020B0609020204030204" pitchFamily="49" charset="0"/>
              </a:rPr>
              <a:t> obrisi(</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x) {</a:t>
            </a:r>
          </a:p>
          <a:p>
            <a:r>
              <a:rPr lang="en-US" sz="1600">
                <a:solidFill>
                  <a:srgbClr val="000000"/>
                </a:solidFill>
                <a:latin typeface="Consolas" panose="020B0609020204030204" pitchFamily="49" charset="0"/>
              </a:rPr>
              <a:t>    s.erase(x); }</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bool</a:t>
            </a:r>
            <a:r>
              <a:rPr lang="en-US" sz="1600">
                <a:solidFill>
                  <a:srgbClr val="000000"/>
                </a:solidFill>
                <a:latin typeface="Consolas" panose="020B0609020204030204" pitchFamily="49" charset="0"/>
              </a:rPr>
              <a:t> naredni(</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x, </a:t>
            </a:r>
            <a:r>
              <a:rPr lang="en-US" sz="1600">
                <a:solidFill>
                  <a:srgbClr val="0000FF"/>
                </a:solidFill>
                <a:latin typeface="Consolas" panose="020B0609020204030204" pitchFamily="49" charset="0"/>
              </a:rPr>
              <a:t>int&amp;</a:t>
            </a:r>
            <a:r>
              <a:rPr lang="en-US" sz="1600">
                <a:solidFill>
                  <a:srgbClr val="000000"/>
                </a:solidFill>
                <a:latin typeface="Consolas" panose="020B0609020204030204" pitchFamily="49" charset="0"/>
              </a:rPr>
              <a:t> y)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auto</a:t>
            </a:r>
            <a:r>
              <a:rPr lang="en-US" sz="1600">
                <a:solidFill>
                  <a:srgbClr val="000000"/>
                </a:solidFill>
                <a:latin typeface="Consolas" panose="020B0609020204030204" pitchFamily="49" charset="0"/>
              </a:rPr>
              <a:t> it = s.upper_bound(x);</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(it == s.end())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false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y = *it;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true</a:t>
            </a:r>
            <a:r>
              <a:rPr lang="en-US" sz="1600">
                <a:solidFill>
                  <a:srgbClr val="000000"/>
                </a:solidFill>
                <a:latin typeface="Consolas" panose="020B0609020204030204" pitchFamily="49" charset="0"/>
              </a:rPr>
              <a:t>; }</a:t>
            </a:r>
          </a:p>
        </p:txBody>
      </p:sp>
    </p:spTree>
    <p:extLst>
      <p:ext uri="{BB962C8B-B14F-4D97-AF65-F5344CB8AC3E}">
        <p14:creationId xmlns:p14="http://schemas.microsoft.com/office/powerpoint/2010/main" val="321789897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D6EC27-4849-441E-A5D0-714DB8C76319}"/>
              </a:ext>
            </a:extLst>
          </p:cNvPr>
          <p:cNvSpPr/>
          <p:nvPr/>
        </p:nvSpPr>
        <p:spPr>
          <a:xfrm>
            <a:off x="0" y="0"/>
            <a:ext cx="12192000" cy="4801314"/>
          </a:xfrm>
          <a:prstGeom prst="rect">
            <a:avLst/>
          </a:prstGeom>
        </p:spPr>
        <p:txBody>
          <a:bodyPr wrap="square">
            <a:spAutoFit/>
          </a:bodyPr>
          <a:lstStyle/>
          <a:p>
            <a:r>
              <a:rPr lang="en-US" b="1">
                <a:latin typeface="Book Antiqua" panose="02040602050305030304" pitchFamily="18" charset="0"/>
              </a:rPr>
              <a:t>Problem: </a:t>
            </a:r>
            <a:r>
              <a:rPr lang="en-US">
                <a:latin typeface="Book Antiqua" panose="02040602050305030304" pitchFamily="18" charset="0"/>
              </a:rPr>
              <a:t>Konstru</a:t>
            </a:r>
            <a:r>
              <a:rPr lang="sr-Latn-RS">
                <a:latin typeface="Book Antiqua" panose="02040602050305030304" pitchFamily="18" charset="0"/>
              </a:rPr>
              <a:t>š</a:t>
            </a:r>
            <a:r>
              <a:rPr lang="en-US">
                <a:latin typeface="Book Antiqua" panose="02040602050305030304" pitchFamily="18" charset="0"/>
              </a:rPr>
              <a:t>i apstraktnu strukturu podataka za čuvanje preslikavanja</a:t>
            </a:r>
            <a:r>
              <a:rPr lang="sr-Latn-RS">
                <a:latin typeface="Book Antiqua" panose="02040602050305030304" pitchFamily="18" charset="0"/>
              </a:rPr>
              <a:t> </a:t>
            </a:r>
            <a:r>
              <a:rPr lang="en-US">
                <a:latin typeface="Book Antiqua" panose="02040602050305030304" pitchFamily="18" charset="0"/>
              </a:rPr>
              <a:t>ključeva u vrednosti. Struktura podataka treba da podržava sledeće operacije:</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 vrednost(x): odrediti vrednost pridruženu elementu sa ključem x (nula,</a:t>
            </a:r>
            <a:r>
              <a:rPr lang="sr-Latn-RS">
                <a:latin typeface="Book Antiqua" panose="02040602050305030304" pitchFamily="18" charset="0"/>
              </a:rPr>
              <a:t> </a:t>
            </a:r>
            <a:r>
              <a:rPr lang="en-US">
                <a:latin typeface="Book Antiqua" panose="02040602050305030304" pitchFamily="18" charset="0"/>
              </a:rPr>
              <a:t>ako ključ x nema pridruženu vrednost);</a:t>
            </a:r>
          </a:p>
          <a:p>
            <a:r>
              <a:rPr lang="en-US">
                <a:latin typeface="Book Antiqua" panose="02040602050305030304" pitchFamily="18" charset="0"/>
              </a:rPr>
              <a:t>• umetni(x, y): ključu x pridruži vrednost y;</a:t>
            </a:r>
          </a:p>
          <a:p>
            <a:r>
              <a:rPr lang="en-US">
                <a:latin typeface="Book Antiqua" panose="02040602050305030304" pitchFamily="18" charset="0"/>
              </a:rPr>
              <a:t>• obriši(x): obriši element sa ključem x;</a:t>
            </a:r>
          </a:p>
          <a:p>
            <a:r>
              <a:rPr lang="en-US">
                <a:latin typeface="Book Antiqua" panose="02040602050305030304" pitchFamily="18" charset="0"/>
              </a:rPr>
              <a:t>• uvećaj(x, y): vrednost pridruženu ključu x uvećaj za y;</a:t>
            </a:r>
          </a:p>
          <a:p>
            <a:r>
              <a:rPr lang="en-US">
                <a:latin typeface="Book Antiqua" panose="02040602050305030304" pitchFamily="18" charset="0"/>
              </a:rPr>
              <a:t>• uvećajSve(y): vrednosti pridružene svim ključevima uvećaj za y.</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Vreme izvršavanja svake od ovih operacija u najgorem slučaju treba da bude</a:t>
            </a:r>
            <a:r>
              <a:rPr lang="sr-Latn-RS">
                <a:latin typeface="Book Antiqua" panose="02040602050305030304" pitchFamily="18" charset="0"/>
              </a:rPr>
              <a:t> </a:t>
            </a:r>
            <a:r>
              <a:rPr lang="en-US">
                <a:latin typeface="Book Antiqua" panose="02040602050305030304" pitchFamily="18" charset="0"/>
              </a:rPr>
              <a:t>𝑂(log 𝑘), gde je 𝑘 broj ključeva kojima su pridružene vrednosti.</a:t>
            </a:r>
          </a:p>
          <a:p>
            <a:r>
              <a:rPr lang="en-US">
                <a:latin typeface="Book Antiqua" panose="02040602050305030304" pitchFamily="18" charset="0"/>
              </a:rPr>
              <a:t>Sve operacije osim poslednje direktno su podržane mapama. </a:t>
            </a:r>
            <a:endParaRPr lang="sr-Latn-RS">
              <a:latin typeface="Book Antiqua" panose="02040602050305030304" pitchFamily="18" charset="0"/>
            </a:endParaRPr>
          </a:p>
          <a:p>
            <a:r>
              <a:rPr lang="en-US">
                <a:latin typeface="Book Antiqua" panose="02040602050305030304" pitchFamily="18" charset="0"/>
              </a:rPr>
              <a:t>Da bi se realizovala</a:t>
            </a:r>
            <a:r>
              <a:rPr lang="sr-Latn-RS">
                <a:latin typeface="Book Antiqua" panose="02040602050305030304" pitchFamily="18" charset="0"/>
              </a:rPr>
              <a:t> </a:t>
            </a:r>
            <a:r>
              <a:rPr lang="en-US">
                <a:latin typeface="Book Antiqua" panose="02040602050305030304" pitchFamily="18" charset="0"/>
              </a:rPr>
              <a:t>operacija uvećaj</a:t>
            </a:r>
            <a:r>
              <a:rPr lang="sr-Latn-RS">
                <a:latin typeface="Book Antiqua" panose="02040602050305030304" pitchFamily="18" charset="0"/>
              </a:rPr>
              <a:t> </a:t>
            </a:r>
            <a:r>
              <a:rPr lang="en-US">
                <a:latin typeface="Book Antiqua" panose="02040602050305030304" pitchFamily="18" charset="0"/>
              </a:rPr>
              <a:t>Sve(y) možemo da održavamo promenljivu uvećanje</a:t>
            </a:r>
            <a:r>
              <a:rPr lang="sr-Latn-RS">
                <a:latin typeface="Book Antiqua" panose="02040602050305030304" pitchFamily="18" charset="0"/>
              </a:rPr>
              <a:t> </a:t>
            </a:r>
            <a:r>
              <a:rPr lang="en-US">
                <a:latin typeface="Book Antiqua" panose="02040602050305030304" pitchFamily="18" charset="0"/>
              </a:rPr>
              <a:t>koja će sadržati zbir svih vrednosti uvećanja, tj. zbir svih argumenata funkcije</a:t>
            </a:r>
            <a:r>
              <a:rPr lang="sr-Latn-RS">
                <a:latin typeface="Book Antiqua" panose="02040602050305030304" pitchFamily="18" charset="0"/>
              </a:rPr>
              <a:t> </a:t>
            </a:r>
            <a:r>
              <a:rPr lang="en-US">
                <a:latin typeface="Book Antiqua" panose="02040602050305030304" pitchFamily="18" charset="0"/>
              </a:rPr>
              <a:t>uvećajSve. Prema tome, uvećajSve(y) prosto dodaje vrednost y promenljivoj</a:t>
            </a:r>
            <a:r>
              <a:rPr lang="sr-Latn-RS">
                <a:latin typeface="Book Antiqua" panose="02040602050305030304" pitchFamily="18" charset="0"/>
              </a:rPr>
              <a:t> </a:t>
            </a:r>
            <a:r>
              <a:rPr lang="en-US">
                <a:latin typeface="Book Antiqua" panose="02040602050305030304" pitchFamily="18" charset="0"/>
              </a:rPr>
              <a:t>uvećanje, što se realizuje u složenosti 𝑂(1). Da bi struktura funkcionisala ispravno,</a:t>
            </a:r>
            <a:r>
              <a:rPr lang="sr-Latn-RS">
                <a:latin typeface="Book Antiqua" panose="02040602050305030304" pitchFamily="18" charset="0"/>
              </a:rPr>
              <a:t> </a:t>
            </a:r>
            <a:r>
              <a:rPr lang="en-US">
                <a:latin typeface="Book Antiqua" panose="02040602050305030304" pitchFamily="18" charset="0"/>
              </a:rPr>
              <a:t>funkcija vrednost(x) treba da vrati zbir vrednosti pridruženoj ključu</a:t>
            </a:r>
            <a:r>
              <a:rPr lang="sr-Latn-RS">
                <a:latin typeface="Book Antiqua" panose="02040602050305030304" pitchFamily="18" charset="0"/>
              </a:rPr>
              <a:t> </a:t>
            </a:r>
            <a:r>
              <a:rPr lang="en-US">
                <a:latin typeface="Book Antiqua" panose="02040602050305030304" pitchFamily="18" charset="0"/>
              </a:rPr>
              <a:t>x i promenljive uvećanje. Funkcija umetni(x, y) ključu x treba da dodeli</a:t>
            </a:r>
            <a:r>
              <a:rPr lang="sr-Latn-RS">
                <a:latin typeface="Book Antiqua" panose="02040602050305030304" pitchFamily="18" charset="0"/>
              </a:rPr>
              <a:t> </a:t>
            </a:r>
            <a:r>
              <a:rPr lang="en-US">
                <a:latin typeface="Book Antiqua" panose="02040602050305030304" pitchFamily="18" charset="0"/>
              </a:rPr>
              <a:t>razliku vrednosti y i promenljive uvećanje.</a:t>
            </a:r>
          </a:p>
        </p:txBody>
      </p:sp>
    </p:spTree>
    <p:extLst>
      <p:ext uri="{BB962C8B-B14F-4D97-AF65-F5344CB8AC3E}">
        <p14:creationId xmlns:p14="http://schemas.microsoft.com/office/powerpoint/2010/main" val="136777852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DECF16-F434-4220-9B1A-B60259622265}"/>
              </a:ext>
            </a:extLst>
          </p:cNvPr>
          <p:cNvSpPr/>
          <p:nvPr/>
        </p:nvSpPr>
        <p:spPr>
          <a:xfrm>
            <a:off x="3048000" y="751344"/>
            <a:ext cx="6096000" cy="5355312"/>
          </a:xfrm>
          <a:prstGeom prst="rect">
            <a:avLst/>
          </a:prstGeom>
        </p:spPr>
        <p:txBody>
          <a:bodyPr>
            <a:spAutoFit/>
          </a:bodyPr>
          <a:lstStyle/>
          <a:p>
            <a:r>
              <a:rPr lang="en-US">
                <a:solidFill>
                  <a:srgbClr val="000000"/>
                </a:solidFill>
                <a:latin typeface="LMMono9-Regular-Identity-H"/>
              </a:rPr>
              <a:t>map&lt;</a:t>
            </a:r>
            <a:r>
              <a:rPr lang="en-US">
                <a:solidFill>
                  <a:srgbClr val="8F2100"/>
                </a:solidFill>
                <a:latin typeface="LMMono9-Regular-Identity-H"/>
              </a:rPr>
              <a:t>int</a:t>
            </a:r>
            <a:r>
              <a:rPr lang="en-US">
                <a:solidFill>
                  <a:srgbClr val="000000"/>
                </a:solidFill>
                <a:latin typeface="LMMono9-Regular-Identity-H"/>
              </a:rPr>
              <a:t>, </a:t>
            </a:r>
            <a:r>
              <a:rPr lang="en-US">
                <a:solidFill>
                  <a:srgbClr val="8F2100"/>
                </a:solidFill>
                <a:latin typeface="LMMono9-Regular-Identity-H"/>
              </a:rPr>
              <a:t>int</a:t>
            </a:r>
            <a:r>
              <a:rPr lang="en-US">
                <a:solidFill>
                  <a:srgbClr val="000000"/>
                </a:solidFill>
                <a:latin typeface="LMMono9-Regular-Identity-H"/>
              </a:rPr>
              <a:t>&gt; m;</a:t>
            </a:r>
          </a:p>
          <a:p>
            <a:r>
              <a:rPr lang="en-US">
                <a:solidFill>
                  <a:srgbClr val="8F2100"/>
                </a:solidFill>
                <a:latin typeface="LMMono9-Regular-Identity-H"/>
              </a:rPr>
              <a:t>int </a:t>
            </a:r>
            <a:r>
              <a:rPr lang="en-US">
                <a:solidFill>
                  <a:srgbClr val="000000"/>
                </a:solidFill>
                <a:latin typeface="LMMono9-Regular-Identity-H"/>
              </a:rPr>
              <a:t>uvecanje = </a:t>
            </a:r>
            <a:r>
              <a:rPr lang="en-US">
                <a:solidFill>
                  <a:srgbClr val="40A171"/>
                </a:solidFill>
                <a:latin typeface="LMMono9-Regular-Identity-H"/>
              </a:rPr>
              <a:t>0</a:t>
            </a:r>
            <a:r>
              <a:rPr lang="en-US">
                <a:solidFill>
                  <a:srgbClr val="000000"/>
                </a:solidFill>
                <a:latin typeface="LMMono9-Regular-Identity-H"/>
              </a:rPr>
              <a:t>;</a:t>
            </a:r>
          </a:p>
          <a:p>
            <a:r>
              <a:rPr lang="en-US">
                <a:solidFill>
                  <a:srgbClr val="8F2100"/>
                </a:solidFill>
                <a:latin typeface="LMMono9-Regular-Identity-H"/>
              </a:rPr>
              <a:t>int </a:t>
            </a:r>
            <a:r>
              <a:rPr lang="en-US">
                <a:solidFill>
                  <a:srgbClr val="000000"/>
                </a:solidFill>
                <a:latin typeface="LMMono9-Regular-Identity-H"/>
              </a:rPr>
              <a:t>vrednost(</a:t>
            </a:r>
            <a:r>
              <a:rPr lang="en-US">
                <a:solidFill>
                  <a:srgbClr val="8F2100"/>
                </a:solidFill>
                <a:latin typeface="LMMono9-Regular-Identity-H"/>
              </a:rPr>
              <a:t>int </a:t>
            </a:r>
            <a:r>
              <a:rPr lang="en-US">
                <a:solidFill>
                  <a:srgbClr val="000000"/>
                </a:solidFill>
                <a:latin typeface="LMMono9-Regular-Identity-H"/>
              </a:rPr>
              <a:t>x) {</a:t>
            </a:r>
          </a:p>
          <a:p>
            <a:r>
              <a:rPr lang="en-US" b="1">
                <a:solidFill>
                  <a:srgbClr val="007121"/>
                </a:solidFill>
                <a:latin typeface="LMMonoLt10-Bold-Identity-H"/>
              </a:rPr>
              <a:t>auto </a:t>
            </a:r>
            <a:r>
              <a:rPr lang="en-US">
                <a:solidFill>
                  <a:srgbClr val="000000"/>
                </a:solidFill>
                <a:latin typeface="LMMono9-Regular-Identity-H"/>
              </a:rPr>
              <a:t>it = m.find(x);</a:t>
            </a:r>
          </a:p>
          <a:p>
            <a:r>
              <a:rPr lang="en-US" b="1">
                <a:solidFill>
                  <a:srgbClr val="007121"/>
                </a:solidFill>
                <a:latin typeface="LMMonoLt10-Bold-Identity-H"/>
              </a:rPr>
              <a:t>if </a:t>
            </a:r>
            <a:r>
              <a:rPr lang="en-US">
                <a:solidFill>
                  <a:srgbClr val="000000"/>
                </a:solidFill>
                <a:latin typeface="LMMono9-Regular-Identity-H"/>
              </a:rPr>
              <a:t>(it == m.end()) </a:t>
            </a:r>
            <a:r>
              <a:rPr lang="en-US" b="1">
                <a:solidFill>
                  <a:srgbClr val="007121"/>
                </a:solidFill>
                <a:latin typeface="LMMonoLt10-Bold-Identity-H"/>
              </a:rPr>
              <a:t>return </a:t>
            </a:r>
            <a:r>
              <a:rPr lang="en-US">
                <a:solidFill>
                  <a:srgbClr val="40A171"/>
                </a:solidFill>
                <a:latin typeface="LMMono9-Regular-Identity-H"/>
              </a:rPr>
              <a:t>0</a:t>
            </a:r>
            <a:r>
              <a:rPr lang="en-US">
                <a:solidFill>
                  <a:srgbClr val="000000"/>
                </a:solidFill>
                <a:latin typeface="LMMono9-Regular-Identity-H"/>
              </a:rPr>
              <a:t>;</a:t>
            </a:r>
          </a:p>
          <a:p>
            <a:r>
              <a:rPr lang="en-US" b="1">
                <a:solidFill>
                  <a:srgbClr val="007121"/>
                </a:solidFill>
                <a:latin typeface="LMMonoLt10-Bold-Identity-H"/>
              </a:rPr>
              <a:t>return </a:t>
            </a:r>
            <a:r>
              <a:rPr lang="en-US">
                <a:solidFill>
                  <a:srgbClr val="000000"/>
                </a:solidFill>
                <a:latin typeface="LMMono9-Regular-Identity-H"/>
              </a:rPr>
              <a:t>*it + uvecanje;</a:t>
            </a:r>
          </a:p>
          <a:p>
            <a:r>
              <a:rPr lang="en-US">
                <a:solidFill>
                  <a:srgbClr val="000000"/>
                </a:solidFill>
                <a:latin typeface="LMMono9-Regular-Identity-H"/>
              </a:rPr>
              <a:t>}</a:t>
            </a:r>
          </a:p>
          <a:p>
            <a:r>
              <a:rPr lang="en-US">
                <a:solidFill>
                  <a:srgbClr val="8F2100"/>
                </a:solidFill>
                <a:latin typeface="LMMono9-Regular-Identity-H"/>
              </a:rPr>
              <a:t>void </a:t>
            </a:r>
            <a:r>
              <a:rPr lang="en-US">
                <a:solidFill>
                  <a:srgbClr val="000000"/>
                </a:solidFill>
                <a:latin typeface="LMMono9-Regular-Identity-H"/>
              </a:rPr>
              <a:t>umetni(</a:t>
            </a:r>
            <a:r>
              <a:rPr lang="en-US">
                <a:solidFill>
                  <a:srgbClr val="8F2100"/>
                </a:solidFill>
                <a:latin typeface="LMMono9-Regular-Identity-H"/>
              </a:rPr>
              <a:t>int </a:t>
            </a:r>
            <a:r>
              <a:rPr lang="en-US">
                <a:solidFill>
                  <a:srgbClr val="000000"/>
                </a:solidFill>
                <a:latin typeface="LMMono9-Regular-Identity-H"/>
              </a:rPr>
              <a:t>x, </a:t>
            </a:r>
            <a:r>
              <a:rPr lang="en-US">
                <a:solidFill>
                  <a:srgbClr val="8F2100"/>
                </a:solidFill>
                <a:latin typeface="LMMono9-Regular-Identity-H"/>
              </a:rPr>
              <a:t>int </a:t>
            </a:r>
            <a:r>
              <a:rPr lang="en-US">
                <a:solidFill>
                  <a:srgbClr val="000000"/>
                </a:solidFill>
                <a:latin typeface="LMMono9-Regular-Identity-H"/>
              </a:rPr>
              <a:t>y) {</a:t>
            </a:r>
          </a:p>
          <a:p>
            <a:r>
              <a:rPr lang="en-US">
                <a:solidFill>
                  <a:srgbClr val="000000"/>
                </a:solidFill>
                <a:latin typeface="LMMono9-Regular-Identity-H"/>
              </a:rPr>
              <a:t>m[x] = y - uvecanje;</a:t>
            </a:r>
          </a:p>
          <a:p>
            <a:r>
              <a:rPr lang="en-US">
                <a:solidFill>
                  <a:srgbClr val="000000"/>
                </a:solidFill>
                <a:latin typeface="LMMono9-Regular-Identity-H"/>
              </a:rPr>
              <a:t>}</a:t>
            </a:r>
          </a:p>
          <a:p>
            <a:r>
              <a:rPr lang="en-US">
                <a:solidFill>
                  <a:srgbClr val="8F2100"/>
                </a:solidFill>
                <a:latin typeface="LMMono9-Regular-Identity-H"/>
              </a:rPr>
              <a:t>void </a:t>
            </a:r>
            <a:r>
              <a:rPr lang="en-US">
                <a:solidFill>
                  <a:srgbClr val="000000"/>
                </a:solidFill>
                <a:latin typeface="LMMono9-Regular-Identity-H"/>
              </a:rPr>
              <a:t>obrisi(</a:t>
            </a:r>
            <a:r>
              <a:rPr lang="en-US">
                <a:solidFill>
                  <a:srgbClr val="8F2100"/>
                </a:solidFill>
                <a:latin typeface="LMMono9-Regular-Identity-H"/>
              </a:rPr>
              <a:t>int </a:t>
            </a:r>
            <a:r>
              <a:rPr lang="en-US">
                <a:solidFill>
                  <a:srgbClr val="000000"/>
                </a:solidFill>
                <a:latin typeface="LMMono9-Regular-Identity-H"/>
              </a:rPr>
              <a:t>x) {</a:t>
            </a:r>
          </a:p>
          <a:p>
            <a:r>
              <a:rPr lang="en-US">
                <a:solidFill>
                  <a:srgbClr val="000000"/>
                </a:solidFill>
                <a:latin typeface="LMMono9-Regular-Identity-H"/>
              </a:rPr>
              <a:t>m.erase(x);</a:t>
            </a:r>
          </a:p>
          <a:p>
            <a:r>
              <a:rPr lang="en-US">
                <a:solidFill>
                  <a:srgbClr val="000000"/>
                </a:solidFill>
                <a:latin typeface="LMMono9-Regular-Identity-H"/>
              </a:rPr>
              <a:t>}</a:t>
            </a:r>
          </a:p>
          <a:p>
            <a:r>
              <a:rPr lang="fr-FR">
                <a:solidFill>
                  <a:srgbClr val="8F2100"/>
                </a:solidFill>
                <a:latin typeface="LMMono9-Regular-Identity-H"/>
              </a:rPr>
              <a:t>void </a:t>
            </a:r>
            <a:r>
              <a:rPr lang="fr-FR">
                <a:solidFill>
                  <a:srgbClr val="000000"/>
                </a:solidFill>
                <a:latin typeface="LMMono9-Regular-Identity-H"/>
              </a:rPr>
              <a:t>uvecaj(</a:t>
            </a:r>
            <a:r>
              <a:rPr lang="fr-FR">
                <a:solidFill>
                  <a:srgbClr val="8F2100"/>
                </a:solidFill>
                <a:latin typeface="LMMono9-Regular-Identity-H"/>
              </a:rPr>
              <a:t>int </a:t>
            </a:r>
            <a:r>
              <a:rPr lang="fr-FR">
                <a:solidFill>
                  <a:srgbClr val="000000"/>
                </a:solidFill>
                <a:latin typeface="LMMono9-Regular-Identity-H"/>
              </a:rPr>
              <a:t>x, </a:t>
            </a:r>
            <a:r>
              <a:rPr lang="fr-FR">
                <a:solidFill>
                  <a:srgbClr val="8F2100"/>
                </a:solidFill>
                <a:latin typeface="LMMono9-Regular-Identity-H"/>
              </a:rPr>
              <a:t>int </a:t>
            </a:r>
            <a:r>
              <a:rPr lang="fr-FR">
                <a:solidFill>
                  <a:srgbClr val="000000"/>
                </a:solidFill>
                <a:latin typeface="LMMono9-Regular-Identity-H"/>
              </a:rPr>
              <a:t>y) {</a:t>
            </a:r>
          </a:p>
          <a:p>
            <a:r>
              <a:rPr lang="en-US">
                <a:solidFill>
                  <a:srgbClr val="000000"/>
                </a:solidFill>
                <a:latin typeface="LMMono9-Regular-Identity-H"/>
              </a:rPr>
              <a:t>m[x] += y;</a:t>
            </a:r>
          </a:p>
          <a:p>
            <a:r>
              <a:rPr lang="en-US">
                <a:solidFill>
                  <a:srgbClr val="000000"/>
                </a:solidFill>
                <a:latin typeface="LMMono9-Regular-Identity-H"/>
              </a:rPr>
              <a:t>}</a:t>
            </a:r>
          </a:p>
          <a:p>
            <a:r>
              <a:rPr lang="en-US">
                <a:solidFill>
                  <a:srgbClr val="8F2100"/>
                </a:solidFill>
                <a:latin typeface="LMMono9-Regular-Identity-H"/>
              </a:rPr>
              <a:t>int </a:t>
            </a:r>
            <a:r>
              <a:rPr lang="en-US">
                <a:solidFill>
                  <a:srgbClr val="000000"/>
                </a:solidFill>
                <a:latin typeface="LMMono9-Regular-Identity-H"/>
              </a:rPr>
              <a:t>uvecajSve(</a:t>
            </a:r>
            <a:r>
              <a:rPr lang="en-US">
                <a:solidFill>
                  <a:srgbClr val="8F2100"/>
                </a:solidFill>
                <a:latin typeface="LMMono9-Regular-Identity-H"/>
              </a:rPr>
              <a:t>int </a:t>
            </a:r>
            <a:r>
              <a:rPr lang="en-US">
                <a:solidFill>
                  <a:srgbClr val="000000"/>
                </a:solidFill>
                <a:latin typeface="LMMono9-Regular-Identity-H"/>
              </a:rPr>
              <a:t>y) {</a:t>
            </a:r>
          </a:p>
          <a:p>
            <a:r>
              <a:rPr lang="en-US">
                <a:solidFill>
                  <a:srgbClr val="000000"/>
                </a:solidFill>
                <a:latin typeface="LMMono9-Regular-Identity-H"/>
              </a:rPr>
              <a:t>uvecanje += y;</a:t>
            </a:r>
          </a:p>
          <a:p>
            <a:r>
              <a:rPr lang="en-US">
                <a:solidFill>
                  <a:srgbClr val="000000"/>
                </a:solidFill>
                <a:latin typeface="LMMono9-Regular-Identity-H"/>
              </a:rPr>
              <a:t>}</a:t>
            </a:r>
            <a:endParaRPr lang="en-US"/>
          </a:p>
        </p:txBody>
      </p:sp>
    </p:spTree>
    <p:extLst>
      <p:ext uri="{BB962C8B-B14F-4D97-AF65-F5344CB8AC3E}">
        <p14:creationId xmlns:p14="http://schemas.microsoft.com/office/powerpoint/2010/main" val="282807734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5C755B-DD98-48B1-8B32-9EA4545F11D4}"/>
              </a:ext>
            </a:extLst>
          </p:cNvPr>
          <p:cNvSpPr/>
          <p:nvPr/>
        </p:nvSpPr>
        <p:spPr>
          <a:xfrm>
            <a:off x="0" y="0"/>
            <a:ext cx="12192000" cy="3970318"/>
          </a:xfrm>
          <a:prstGeom prst="rect">
            <a:avLst/>
          </a:prstGeom>
        </p:spPr>
        <p:txBody>
          <a:bodyPr wrap="square">
            <a:spAutoFit/>
          </a:bodyPr>
          <a:lstStyle/>
          <a:p>
            <a:r>
              <a:rPr lang="pl-PL" b="1">
                <a:latin typeface="Book Antiqua" panose="02040602050305030304" pitchFamily="18" charset="0"/>
              </a:rPr>
              <a:t>Problem: </a:t>
            </a:r>
            <a:r>
              <a:rPr lang="pl-PL">
                <a:latin typeface="Book Antiqua" panose="02040602050305030304" pitchFamily="18" charset="0"/>
              </a:rPr>
              <a:t>Dizajniraj apstraktnu strukturu podataka koja podržava naredne </a:t>
            </a:r>
            <a:r>
              <a:rPr lang="en-US">
                <a:latin typeface="Book Antiqua" panose="02040602050305030304" pitchFamily="18" charset="0"/>
              </a:rPr>
              <a:t>operacije.</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 umetni(x): umetanje se izvršava i ako je broj x već jednom prethodno</a:t>
            </a:r>
            <a:r>
              <a:rPr lang="sr-Latn-RS">
                <a:latin typeface="Book Antiqua" panose="02040602050305030304" pitchFamily="18" charset="0"/>
              </a:rPr>
              <a:t> </a:t>
            </a:r>
            <a:r>
              <a:rPr lang="pl-PL">
                <a:latin typeface="Book Antiqua" panose="02040602050305030304" pitchFamily="18" charset="0"/>
              </a:rPr>
              <a:t>umetnut u strukturu podataka; drugim rečima, struktura podataka treba </a:t>
            </a:r>
            <a:r>
              <a:rPr lang="en-US">
                <a:latin typeface="Book Antiqua" panose="02040602050305030304" pitchFamily="18" charset="0"/>
              </a:rPr>
              <a:t>da pamti duplikate;</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 y = ukloni(): ukloni proizvoljan elemenat iz strukture podataka i dodeli</a:t>
            </a:r>
            <a:r>
              <a:rPr lang="sr-Latn-RS">
                <a:latin typeface="Book Antiqua" panose="02040602050305030304" pitchFamily="18" charset="0"/>
              </a:rPr>
              <a:t> </a:t>
            </a:r>
            <a:r>
              <a:rPr lang="en-US">
                <a:latin typeface="Book Antiqua" panose="02040602050305030304" pitchFamily="18" charset="0"/>
              </a:rPr>
              <a:t>ga promenljivoj y. Ako postoji više kopija istog elementa, uklanja se samo</a:t>
            </a:r>
            <a:r>
              <a:rPr lang="sr-Latn-RS">
                <a:latin typeface="Book Antiqua" panose="02040602050305030304" pitchFamily="18" charset="0"/>
              </a:rPr>
              <a:t> </a:t>
            </a:r>
            <a:r>
              <a:rPr lang="en-US">
                <a:latin typeface="Book Antiqua" panose="02040602050305030304" pitchFamily="18" charset="0"/>
              </a:rPr>
              <a:t>jedna od njih.</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Ovaj apstraktni tip podataka može se nazvati </a:t>
            </a:r>
            <a:r>
              <a:rPr lang="en-US" b="1" i="1">
                <a:latin typeface="Book Antiqua" panose="02040602050305030304" pitchFamily="18" charset="0"/>
              </a:rPr>
              <a:t>skladište</a:t>
            </a:r>
            <a:r>
              <a:rPr lang="en-US" i="1">
                <a:latin typeface="Book Antiqua" panose="02040602050305030304" pitchFamily="18" charset="0"/>
              </a:rPr>
              <a:t> </a:t>
            </a:r>
            <a:r>
              <a:rPr lang="en-US">
                <a:latin typeface="Book Antiqua" panose="02040602050305030304" pitchFamily="18" charset="0"/>
              </a:rPr>
              <a:t>(engl. pool). On se može</a:t>
            </a:r>
            <a:r>
              <a:rPr lang="sr-Latn-RS">
                <a:latin typeface="Book Antiqua" panose="02040602050305030304" pitchFamily="18" charset="0"/>
              </a:rPr>
              <a:t> </a:t>
            </a:r>
            <a:r>
              <a:rPr lang="en-US">
                <a:latin typeface="Book Antiqua" panose="02040602050305030304" pitchFamily="18" charset="0"/>
              </a:rPr>
              <a:t>iskoristiti za smeštanje poslova. Novi poslovi se generišu i umeću u skladište, a</a:t>
            </a:r>
            <a:r>
              <a:rPr lang="sr-Latn-RS">
                <a:latin typeface="Book Antiqua" panose="02040602050305030304" pitchFamily="18" charset="0"/>
              </a:rPr>
              <a:t> </a:t>
            </a:r>
            <a:r>
              <a:rPr lang="en-US">
                <a:latin typeface="Book Antiqua" panose="02040602050305030304" pitchFamily="18" charset="0"/>
              </a:rPr>
              <a:t>kad neki radnik postane raspoloživ, uklanja se neki posao. Sve operacije treba</a:t>
            </a:r>
            <a:r>
              <a:rPr lang="sr-Latn-RS">
                <a:latin typeface="Book Antiqua" panose="02040602050305030304" pitchFamily="18" charset="0"/>
              </a:rPr>
              <a:t> </a:t>
            </a:r>
            <a:r>
              <a:rPr lang="en-US">
                <a:latin typeface="Book Antiqua" panose="02040602050305030304" pitchFamily="18" charset="0"/>
              </a:rPr>
              <a:t>da se izvršavaju za vreme 𝑂(1).</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S obzirom na to da redosled izbacivanja elemenata nije preciziran postoji zaista</a:t>
            </a:r>
            <a:r>
              <a:rPr lang="sr-Latn-RS">
                <a:latin typeface="Book Antiqua" panose="02040602050305030304" pitchFamily="18" charset="0"/>
              </a:rPr>
              <a:t> </a:t>
            </a:r>
            <a:r>
              <a:rPr lang="pl-PL">
                <a:latin typeface="Book Antiqua" panose="02040602050305030304" pitchFamily="18" charset="0"/>
              </a:rPr>
              <a:t>mnogo načina da se ovakva struktura realizuje. Na primer, moguće je upotrebiti </a:t>
            </a:r>
            <a:r>
              <a:rPr lang="en-US">
                <a:latin typeface="Book Antiqua" panose="02040602050305030304" pitchFamily="18" charset="0"/>
              </a:rPr>
              <a:t>red ili stek.</a:t>
            </a:r>
          </a:p>
        </p:txBody>
      </p:sp>
    </p:spTree>
    <p:extLst>
      <p:ext uri="{BB962C8B-B14F-4D97-AF65-F5344CB8AC3E}">
        <p14:creationId xmlns:p14="http://schemas.microsoft.com/office/powerpoint/2010/main" val="426649664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DBD2F6-8AF0-4F3F-9CC8-963867FCA051}"/>
              </a:ext>
            </a:extLst>
          </p:cNvPr>
          <p:cNvSpPr/>
          <p:nvPr/>
        </p:nvSpPr>
        <p:spPr>
          <a:xfrm>
            <a:off x="3048000" y="2136339"/>
            <a:ext cx="6096000" cy="2585323"/>
          </a:xfrm>
          <a:prstGeom prst="rect">
            <a:avLst/>
          </a:prstGeom>
        </p:spPr>
        <p:txBody>
          <a:bodyPr>
            <a:spAutoFit/>
          </a:bodyPr>
          <a:lstStyle/>
          <a:p>
            <a:r>
              <a:rPr lang="en-US">
                <a:solidFill>
                  <a:srgbClr val="000000"/>
                </a:solidFill>
                <a:latin typeface="LMMono9-Regular-Identity-H"/>
              </a:rPr>
              <a:t>queue&lt;</a:t>
            </a:r>
            <a:r>
              <a:rPr lang="en-US">
                <a:solidFill>
                  <a:srgbClr val="8F2100"/>
                </a:solidFill>
                <a:latin typeface="LMMono9-Regular-Identity-H"/>
              </a:rPr>
              <a:t>int</a:t>
            </a:r>
            <a:r>
              <a:rPr lang="en-US">
                <a:solidFill>
                  <a:srgbClr val="000000"/>
                </a:solidFill>
                <a:latin typeface="LMMono9-Regular-Identity-H"/>
              </a:rPr>
              <a:t>&gt; q;</a:t>
            </a:r>
          </a:p>
          <a:p>
            <a:r>
              <a:rPr lang="en-US">
                <a:solidFill>
                  <a:srgbClr val="8F2100"/>
                </a:solidFill>
                <a:latin typeface="LMMono9-Regular-Identity-H"/>
              </a:rPr>
              <a:t>void </a:t>
            </a:r>
            <a:r>
              <a:rPr lang="en-US">
                <a:solidFill>
                  <a:srgbClr val="000000"/>
                </a:solidFill>
                <a:latin typeface="LMMono9-Regular-Identity-H"/>
              </a:rPr>
              <a:t>umetni(</a:t>
            </a:r>
            <a:r>
              <a:rPr lang="en-US">
                <a:solidFill>
                  <a:srgbClr val="8F2100"/>
                </a:solidFill>
                <a:latin typeface="LMMono9-Regular-Identity-H"/>
              </a:rPr>
              <a:t>int </a:t>
            </a:r>
            <a:r>
              <a:rPr lang="en-US">
                <a:solidFill>
                  <a:srgbClr val="000000"/>
                </a:solidFill>
                <a:latin typeface="LMMono9-Regular-Identity-H"/>
              </a:rPr>
              <a:t>x) {</a:t>
            </a:r>
          </a:p>
          <a:p>
            <a:r>
              <a:rPr lang="en-US">
                <a:solidFill>
                  <a:srgbClr val="000000"/>
                </a:solidFill>
                <a:latin typeface="LMMono9-Regular-Identity-H"/>
              </a:rPr>
              <a:t>q.push(x);</a:t>
            </a:r>
          </a:p>
          <a:p>
            <a:r>
              <a:rPr lang="en-US">
                <a:solidFill>
                  <a:srgbClr val="000000"/>
                </a:solidFill>
                <a:latin typeface="LMMono9-Regular-Identity-H"/>
              </a:rPr>
              <a:t>}</a:t>
            </a:r>
          </a:p>
          <a:p>
            <a:r>
              <a:rPr lang="en-US">
                <a:solidFill>
                  <a:srgbClr val="8F2100"/>
                </a:solidFill>
                <a:latin typeface="LMMono9-Regular-Identity-H"/>
              </a:rPr>
              <a:t>int </a:t>
            </a:r>
            <a:r>
              <a:rPr lang="en-US">
                <a:solidFill>
                  <a:srgbClr val="000000"/>
                </a:solidFill>
                <a:latin typeface="LMMono9-Regular-Identity-H"/>
              </a:rPr>
              <a:t>ukloni() {</a:t>
            </a:r>
          </a:p>
          <a:p>
            <a:r>
              <a:rPr lang="en-US">
                <a:solidFill>
                  <a:srgbClr val="8F2100"/>
                </a:solidFill>
                <a:latin typeface="LMMono9-Regular-Identity-H"/>
              </a:rPr>
              <a:t>int </a:t>
            </a:r>
            <a:r>
              <a:rPr lang="en-US">
                <a:solidFill>
                  <a:srgbClr val="000000"/>
                </a:solidFill>
                <a:latin typeface="LMMono9-Regular-Identity-H"/>
              </a:rPr>
              <a:t>x = q.top();</a:t>
            </a:r>
          </a:p>
          <a:p>
            <a:r>
              <a:rPr lang="en-US">
                <a:solidFill>
                  <a:srgbClr val="000000"/>
                </a:solidFill>
                <a:latin typeface="LMMono9-Regular-Identity-H"/>
              </a:rPr>
              <a:t>q.pop();</a:t>
            </a:r>
          </a:p>
          <a:p>
            <a:r>
              <a:rPr lang="en-US" b="1">
                <a:solidFill>
                  <a:srgbClr val="007121"/>
                </a:solidFill>
                <a:latin typeface="LMMonoLt10-Bold-Identity-H"/>
              </a:rPr>
              <a:t>return </a:t>
            </a:r>
            <a:r>
              <a:rPr lang="en-US">
                <a:solidFill>
                  <a:srgbClr val="000000"/>
                </a:solidFill>
                <a:latin typeface="LMMono9-Regular-Identity-H"/>
              </a:rPr>
              <a:t>x;</a:t>
            </a:r>
          </a:p>
          <a:p>
            <a:r>
              <a:rPr lang="en-US">
                <a:solidFill>
                  <a:srgbClr val="000000"/>
                </a:solidFill>
                <a:latin typeface="LMMono9-Regular-Identity-H"/>
              </a:rPr>
              <a:t>}</a:t>
            </a:r>
            <a:endParaRPr lang="en-US"/>
          </a:p>
        </p:txBody>
      </p:sp>
    </p:spTree>
    <p:extLst>
      <p:ext uri="{BB962C8B-B14F-4D97-AF65-F5344CB8AC3E}">
        <p14:creationId xmlns:p14="http://schemas.microsoft.com/office/powerpoint/2010/main" val="361994554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EA9DAB-A754-468E-92CE-DB2F6E0F1252}"/>
              </a:ext>
            </a:extLst>
          </p:cNvPr>
          <p:cNvSpPr/>
          <p:nvPr/>
        </p:nvSpPr>
        <p:spPr>
          <a:xfrm>
            <a:off x="0" y="12680"/>
            <a:ext cx="12192000" cy="1754326"/>
          </a:xfrm>
          <a:prstGeom prst="rect">
            <a:avLst/>
          </a:prstGeom>
        </p:spPr>
        <p:txBody>
          <a:bodyPr wrap="square">
            <a:spAutoFit/>
          </a:bodyPr>
          <a:lstStyle/>
          <a:p>
            <a:r>
              <a:rPr lang="en-US" b="1">
                <a:latin typeface="Book Antiqua" panose="02040602050305030304" pitchFamily="18" charset="0"/>
              </a:rPr>
              <a:t>Problem: </a:t>
            </a:r>
            <a:r>
              <a:rPr lang="en-US">
                <a:latin typeface="Book Antiqua" panose="02040602050305030304" pitchFamily="18" charset="0"/>
              </a:rPr>
              <a:t>Kako se prethodna apstraktna struktura podataka može prilagoditi</a:t>
            </a:r>
            <a:r>
              <a:rPr lang="sr-Latn-RS">
                <a:latin typeface="Book Antiqua" panose="02040602050305030304" pitchFamily="18" charset="0"/>
              </a:rPr>
              <a:t> </a:t>
            </a:r>
            <a:r>
              <a:rPr lang="en-US">
                <a:latin typeface="Book Antiqua" panose="02040602050305030304" pitchFamily="18" charset="0"/>
              </a:rPr>
              <a:t>tako da se proizvoljan elemenat može pojaviti najviše jednom u strukturi podataka?</a:t>
            </a:r>
          </a:p>
          <a:p>
            <a:r>
              <a:rPr lang="en-US">
                <a:latin typeface="Book Antiqua" panose="02040602050305030304" pitchFamily="18" charset="0"/>
              </a:rPr>
              <a:t>Umetanje mora da bude praćeno proverom postojanja duplikata. Realizovati</a:t>
            </a:r>
            <a:r>
              <a:rPr lang="sr-Latn-RS">
                <a:latin typeface="Book Antiqua" panose="02040602050305030304" pitchFamily="18" charset="0"/>
              </a:rPr>
              <a:t> </a:t>
            </a:r>
            <a:r>
              <a:rPr lang="en-US">
                <a:latin typeface="Book Antiqua" panose="02040602050305030304" pitchFamily="18" charset="0"/>
              </a:rPr>
              <a:t>iste operacije kao u prethodnom slučaju, ali sa proverom postojanja</a:t>
            </a:r>
            <a:r>
              <a:rPr lang="sr-Latn-RS">
                <a:latin typeface="Book Antiqua" panose="02040602050305030304" pitchFamily="18" charset="0"/>
              </a:rPr>
              <a:t> </a:t>
            </a:r>
            <a:r>
              <a:rPr lang="en-US">
                <a:latin typeface="Book Antiqua" panose="02040602050305030304" pitchFamily="18" charset="0"/>
              </a:rPr>
              <a:t>duplikata. Koja je složenost izvođenja operacija?</a:t>
            </a:r>
          </a:p>
          <a:p>
            <a:r>
              <a:rPr lang="en-US">
                <a:latin typeface="Book Antiqua" panose="02040602050305030304" pitchFamily="18" charset="0"/>
              </a:rPr>
              <a:t>Ako ne znamo raspon iz kojeg dolaze elementi, uz red možemo čuvati i skup</a:t>
            </a:r>
            <a:r>
              <a:rPr lang="sr-Latn-RS">
                <a:latin typeface="Book Antiqua" panose="02040602050305030304" pitchFamily="18" charset="0"/>
              </a:rPr>
              <a:t> </a:t>
            </a:r>
            <a:r>
              <a:rPr lang="pl-PL">
                <a:latin typeface="Book Antiqua" panose="02040602050305030304" pitchFamily="18" charset="0"/>
              </a:rPr>
              <a:t>elemenata koji se trenutno nalaze u strukturi podataka.</a:t>
            </a:r>
            <a:endParaRPr lang="en-US">
              <a:latin typeface="Book Antiqua" panose="02040602050305030304" pitchFamily="18" charset="0"/>
            </a:endParaRPr>
          </a:p>
        </p:txBody>
      </p:sp>
    </p:spTree>
    <p:extLst>
      <p:ext uri="{BB962C8B-B14F-4D97-AF65-F5344CB8AC3E}">
        <p14:creationId xmlns:p14="http://schemas.microsoft.com/office/powerpoint/2010/main" val="412479987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6D26A6-E6CE-4E3E-AE2A-2D576CDC5768}"/>
              </a:ext>
            </a:extLst>
          </p:cNvPr>
          <p:cNvSpPr/>
          <p:nvPr/>
        </p:nvSpPr>
        <p:spPr>
          <a:xfrm>
            <a:off x="-1" y="0"/>
            <a:ext cx="10520039" cy="3754874"/>
          </a:xfrm>
          <a:prstGeom prst="rect">
            <a:avLst/>
          </a:prstGeom>
        </p:spPr>
        <p:txBody>
          <a:bodyPr wrap="square">
            <a:spAutoFit/>
          </a:bodyPr>
          <a:lstStyle/>
          <a:p>
            <a:r>
              <a:rPr lang="en-US">
                <a:solidFill>
                  <a:srgbClr val="000000"/>
                </a:solidFill>
                <a:latin typeface="LMMono9-Regular-Identity-H"/>
              </a:rPr>
              <a:t>queue&lt;</a:t>
            </a:r>
            <a:r>
              <a:rPr lang="en-US">
                <a:solidFill>
                  <a:srgbClr val="8F2100"/>
                </a:solidFill>
                <a:latin typeface="LMMono9-Regular-Identity-H"/>
              </a:rPr>
              <a:t>int</a:t>
            </a:r>
            <a:r>
              <a:rPr lang="en-US">
                <a:solidFill>
                  <a:srgbClr val="000000"/>
                </a:solidFill>
                <a:latin typeface="LMMono9-Regular-Identity-H"/>
              </a:rPr>
              <a:t>&gt; red;</a:t>
            </a:r>
          </a:p>
          <a:p>
            <a:r>
              <a:rPr lang="en-US">
                <a:solidFill>
                  <a:srgbClr val="000000"/>
                </a:solidFill>
                <a:latin typeface="LMMono9-Regular-Identity-H"/>
              </a:rPr>
              <a:t>set&lt;</a:t>
            </a:r>
            <a:r>
              <a:rPr lang="en-US">
                <a:solidFill>
                  <a:srgbClr val="8F2100"/>
                </a:solidFill>
                <a:latin typeface="LMMono9-Regular-Identity-H"/>
              </a:rPr>
              <a:t>int</a:t>
            </a:r>
            <a:r>
              <a:rPr lang="en-US">
                <a:solidFill>
                  <a:srgbClr val="000000"/>
                </a:solidFill>
                <a:latin typeface="LMMono9-Regular-Identity-H"/>
              </a:rPr>
              <a:t>&gt; elementi;</a:t>
            </a:r>
          </a:p>
          <a:p>
            <a:r>
              <a:rPr lang="en-US">
                <a:solidFill>
                  <a:srgbClr val="8F2100"/>
                </a:solidFill>
                <a:latin typeface="LMMono9-Regular-Identity-H"/>
              </a:rPr>
              <a:t>void </a:t>
            </a:r>
            <a:r>
              <a:rPr lang="en-US">
                <a:solidFill>
                  <a:srgbClr val="000000"/>
                </a:solidFill>
                <a:latin typeface="LMMono9-Regular-Identity-H"/>
              </a:rPr>
              <a:t>umetni(</a:t>
            </a:r>
            <a:r>
              <a:rPr lang="en-US">
                <a:solidFill>
                  <a:srgbClr val="8F2100"/>
                </a:solidFill>
                <a:latin typeface="LMMono9-Regular-Identity-H"/>
              </a:rPr>
              <a:t>int </a:t>
            </a:r>
            <a:r>
              <a:rPr lang="en-US">
                <a:solidFill>
                  <a:srgbClr val="000000"/>
                </a:solidFill>
                <a:latin typeface="LMMono9-Regular-Identity-H"/>
              </a:rPr>
              <a:t>x) {</a:t>
            </a:r>
          </a:p>
          <a:p>
            <a:r>
              <a:rPr lang="en-US" b="1">
                <a:solidFill>
                  <a:srgbClr val="007121"/>
                </a:solidFill>
                <a:latin typeface="LMMonoLt10-Bold-Identity-H"/>
              </a:rPr>
              <a:t>if </a:t>
            </a:r>
            <a:r>
              <a:rPr lang="en-US">
                <a:solidFill>
                  <a:srgbClr val="000000"/>
                </a:solidFill>
                <a:latin typeface="LMMono9-Regular-Identity-H"/>
              </a:rPr>
              <a:t>(elementi.find(x) == elementi.end()) {</a:t>
            </a:r>
          </a:p>
          <a:p>
            <a:r>
              <a:rPr lang="en-US">
                <a:solidFill>
                  <a:srgbClr val="000000"/>
                </a:solidFill>
                <a:latin typeface="LMMono9-Regular-Identity-H"/>
              </a:rPr>
              <a:t>red.push(x);</a:t>
            </a:r>
          </a:p>
          <a:p>
            <a:r>
              <a:rPr lang="en-US">
                <a:solidFill>
                  <a:srgbClr val="000000"/>
                </a:solidFill>
                <a:latin typeface="LMMono9-Regular-Identity-H"/>
              </a:rPr>
              <a:t>elementi.insert(x);</a:t>
            </a:r>
            <a:r>
              <a:rPr lang="sr-Latn-RS">
                <a:solidFill>
                  <a:srgbClr val="000000"/>
                </a:solidFill>
                <a:latin typeface="LMMono9-Regular-Identity-H"/>
              </a:rPr>
              <a:t> </a:t>
            </a:r>
            <a:r>
              <a:rPr lang="en-US">
                <a:solidFill>
                  <a:srgbClr val="000000"/>
                </a:solidFill>
                <a:latin typeface="LMMono9-Regular-Identity-H"/>
              </a:rPr>
              <a:t>}</a:t>
            </a:r>
            <a:r>
              <a:rPr lang="sr-Latn-RS">
                <a:solidFill>
                  <a:srgbClr val="000000"/>
                </a:solidFill>
                <a:latin typeface="LMMono9-Regular-Identity-H"/>
              </a:rPr>
              <a:t> </a:t>
            </a:r>
            <a:r>
              <a:rPr lang="en-US">
                <a:solidFill>
                  <a:srgbClr val="000000"/>
                </a:solidFill>
                <a:latin typeface="LMMono9-Regular-Identity-H"/>
              </a:rPr>
              <a:t>}</a:t>
            </a:r>
          </a:p>
          <a:p>
            <a:r>
              <a:rPr lang="en-US">
                <a:solidFill>
                  <a:srgbClr val="8F2100"/>
                </a:solidFill>
                <a:latin typeface="LMMono9-Regular-Identity-H"/>
              </a:rPr>
              <a:t>int </a:t>
            </a:r>
            <a:r>
              <a:rPr lang="en-US">
                <a:solidFill>
                  <a:srgbClr val="000000"/>
                </a:solidFill>
                <a:latin typeface="LMMono9-Regular-Identity-H"/>
              </a:rPr>
              <a:t>ukloni() {</a:t>
            </a:r>
          </a:p>
          <a:p>
            <a:r>
              <a:rPr lang="en-US">
                <a:solidFill>
                  <a:srgbClr val="8F2100"/>
                </a:solidFill>
                <a:latin typeface="LMMono9-Regular-Identity-H"/>
              </a:rPr>
              <a:t>int </a:t>
            </a:r>
            <a:r>
              <a:rPr lang="en-US">
                <a:solidFill>
                  <a:srgbClr val="000000"/>
                </a:solidFill>
                <a:latin typeface="LMMono9-Regular-Identity-H"/>
              </a:rPr>
              <a:t>x = red.top();</a:t>
            </a:r>
          </a:p>
          <a:p>
            <a:r>
              <a:rPr lang="en-US">
                <a:solidFill>
                  <a:srgbClr val="000000"/>
                </a:solidFill>
                <a:latin typeface="LMMono9-Regular-Identity-H"/>
              </a:rPr>
              <a:t>elementi.erase(x);</a:t>
            </a:r>
          </a:p>
          <a:p>
            <a:r>
              <a:rPr lang="en-US">
                <a:solidFill>
                  <a:srgbClr val="000000"/>
                </a:solidFill>
                <a:latin typeface="LMMono9-Regular-Identity-H"/>
              </a:rPr>
              <a:t>red.pop();</a:t>
            </a:r>
          </a:p>
          <a:p>
            <a:r>
              <a:rPr lang="en-US" b="1">
                <a:solidFill>
                  <a:srgbClr val="007121"/>
                </a:solidFill>
                <a:latin typeface="LMMonoLt10-Bold-Identity-H"/>
              </a:rPr>
              <a:t>return </a:t>
            </a:r>
            <a:r>
              <a:rPr lang="en-US">
                <a:solidFill>
                  <a:srgbClr val="000000"/>
                </a:solidFill>
                <a:latin typeface="LMMono9-Regular-Identity-H"/>
              </a:rPr>
              <a:t>x;</a:t>
            </a:r>
            <a:r>
              <a:rPr lang="sr-Latn-RS">
                <a:solidFill>
                  <a:srgbClr val="000000"/>
                </a:solidFill>
                <a:latin typeface="LMMono9-Regular-Identity-H"/>
              </a:rPr>
              <a:t> </a:t>
            </a:r>
            <a:r>
              <a:rPr lang="en-US">
                <a:solidFill>
                  <a:srgbClr val="000000"/>
                </a:solidFill>
                <a:latin typeface="LMMono9-Regular-Identity-H"/>
              </a:rPr>
              <a:t>}</a:t>
            </a:r>
          </a:p>
          <a:p>
            <a:r>
              <a:rPr lang="en-US" sz="2000">
                <a:solidFill>
                  <a:srgbClr val="000000"/>
                </a:solidFill>
                <a:latin typeface="LMRoman10-Regular-Identity-H"/>
              </a:rPr>
              <a:t>Složenost operacija je </a:t>
            </a:r>
            <a:r>
              <a:rPr lang="en-US" sz="2000">
                <a:solidFill>
                  <a:srgbClr val="000000"/>
                </a:solidFill>
                <a:latin typeface="LatinModernMath-Regular-Identity-H"/>
              </a:rPr>
              <a:t>𝑂(log 𝑛)</a:t>
            </a:r>
            <a:r>
              <a:rPr lang="en-US" sz="2000">
                <a:solidFill>
                  <a:srgbClr val="000000"/>
                </a:solidFill>
                <a:latin typeface="LMRoman10-Regular-Identity-H"/>
              </a:rPr>
              <a:t>. Umesto </a:t>
            </a:r>
            <a:r>
              <a:rPr lang="en-US" sz="2000">
                <a:solidFill>
                  <a:srgbClr val="000000"/>
                </a:solidFill>
                <a:latin typeface="LMMono10-Regular-Identity-H"/>
              </a:rPr>
              <a:t>set </a:t>
            </a:r>
            <a:r>
              <a:rPr lang="en-US" sz="2000">
                <a:solidFill>
                  <a:srgbClr val="000000"/>
                </a:solidFill>
                <a:latin typeface="LMRoman10-Regular-Identity-H"/>
              </a:rPr>
              <a:t>možemo koristiti i </a:t>
            </a:r>
            <a:r>
              <a:rPr lang="en-US" sz="2000">
                <a:solidFill>
                  <a:srgbClr val="000000"/>
                </a:solidFill>
                <a:latin typeface="LMMono10-Regular-Identity-H"/>
              </a:rPr>
              <a:t>unordered_set</a:t>
            </a:r>
          </a:p>
          <a:p>
            <a:r>
              <a:rPr lang="en-US" sz="2000">
                <a:solidFill>
                  <a:srgbClr val="000000"/>
                </a:solidFill>
                <a:latin typeface="LMRoman10-Regular-Identity-H"/>
              </a:rPr>
              <a:t>uz prosečnu složenost </a:t>
            </a:r>
            <a:r>
              <a:rPr lang="en-US" sz="2000">
                <a:solidFill>
                  <a:srgbClr val="000000"/>
                </a:solidFill>
                <a:latin typeface="LatinModernMath-Regular-Identity-H"/>
              </a:rPr>
              <a:t>𝑂(1) </a:t>
            </a:r>
            <a:r>
              <a:rPr lang="en-US" sz="2000">
                <a:solidFill>
                  <a:srgbClr val="000000"/>
                </a:solidFill>
                <a:latin typeface="LMRoman10-Regular-Identity-H"/>
              </a:rPr>
              <a:t>(ali složenost najgoreg slučaja </a:t>
            </a:r>
            <a:r>
              <a:rPr lang="en-US" sz="2000">
                <a:solidFill>
                  <a:srgbClr val="000000"/>
                </a:solidFill>
                <a:latin typeface="LatinModernMath-Regular-Identity-H"/>
              </a:rPr>
              <a:t>𝑂(𝑛)</a:t>
            </a:r>
            <a:r>
              <a:rPr lang="en-US" sz="2000">
                <a:solidFill>
                  <a:srgbClr val="000000"/>
                </a:solidFill>
                <a:latin typeface="LMRoman10-Regular-Identity-H"/>
              </a:rPr>
              <a:t>).</a:t>
            </a:r>
            <a:endParaRPr lang="en-US"/>
          </a:p>
        </p:txBody>
      </p:sp>
      <p:sp>
        <p:nvSpPr>
          <p:cNvPr id="3" name="Rectangle 2">
            <a:extLst>
              <a:ext uri="{FF2B5EF4-FFF2-40B4-BE49-F238E27FC236}">
                <a16:creationId xmlns:a16="http://schemas.microsoft.com/office/drawing/2014/main" id="{813E289A-642B-40F2-A993-E2C99EFD3649}"/>
              </a:ext>
            </a:extLst>
          </p:cNvPr>
          <p:cNvSpPr/>
          <p:nvPr/>
        </p:nvSpPr>
        <p:spPr>
          <a:xfrm>
            <a:off x="2212017" y="3899413"/>
            <a:ext cx="9391097" cy="2585323"/>
          </a:xfrm>
          <a:prstGeom prst="rect">
            <a:avLst/>
          </a:prstGeom>
        </p:spPr>
        <p:txBody>
          <a:bodyPr wrap="square">
            <a:spAutoFit/>
          </a:bodyPr>
          <a:lstStyle/>
          <a:p>
            <a:r>
              <a:rPr lang="en-US">
                <a:latin typeface="LMRoman10-Regular-Identity-H"/>
              </a:rPr>
              <a:t>Ako se unapred zna da će svi elementi biti iz nekog intervala </a:t>
            </a:r>
            <a:r>
              <a:rPr lang="en-US">
                <a:latin typeface="LatinModernMath-Regular-Identity-H"/>
              </a:rPr>
              <a:t>[0, 𝑛]</a:t>
            </a:r>
            <a:r>
              <a:rPr lang="en-US">
                <a:latin typeface="LMRoman10-Regular-Identity-H"/>
              </a:rPr>
              <a:t>, onda umesto</a:t>
            </a:r>
          </a:p>
          <a:p>
            <a:r>
              <a:rPr lang="en-US">
                <a:latin typeface="LMRoman10-Regular-Identity-H"/>
              </a:rPr>
              <a:t>pomoću bibliotečkih klasa skup možemo realizovati pomoću niza logičkih vrednosti.</a:t>
            </a:r>
          </a:p>
          <a:p>
            <a:r>
              <a:rPr lang="en-US">
                <a:latin typeface="LMRoman10-Regular-Identity-H"/>
              </a:rPr>
              <a:t>Kada se ne bi zahtevalo da se elementi uklanjaju u redosledu njihovog umetanja,</a:t>
            </a:r>
          </a:p>
          <a:p>
            <a:r>
              <a:rPr lang="en-US">
                <a:latin typeface="LMRoman10-Regular-Identity-H"/>
              </a:rPr>
              <a:t>tada bi se red mogao izbaciti i uvek izbacivati prvi (najmanji) element iz skupa.</a:t>
            </a:r>
          </a:p>
          <a:p>
            <a:r>
              <a:rPr lang="en-US">
                <a:latin typeface="LMMono10-Regular-Identity-H"/>
              </a:rPr>
              <a:t>int ukloni() {</a:t>
            </a:r>
          </a:p>
          <a:p>
            <a:r>
              <a:rPr lang="en-US">
                <a:latin typeface="LMMono10-Regular-Identity-H"/>
              </a:rPr>
              <a:t>int x = *elementi.begin();</a:t>
            </a:r>
          </a:p>
          <a:p>
            <a:r>
              <a:rPr lang="en-US">
                <a:latin typeface="LMMono10-Regular-Identity-H"/>
              </a:rPr>
              <a:t>elementi.erase(elementi.begin());</a:t>
            </a:r>
          </a:p>
          <a:p>
            <a:r>
              <a:rPr lang="en-US">
                <a:latin typeface="LMMono10-Regular-Identity-H"/>
              </a:rPr>
              <a:t>return x;</a:t>
            </a:r>
          </a:p>
          <a:p>
            <a:r>
              <a:rPr lang="en-US">
                <a:latin typeface="LMMono10-Regular-Identity-H"/>
              </a:rPr>
              <a:t>}</a:t>
            </a:r>
            <a:endParaRPr lang="en-US"/>
          </a:p>
        </p:txBody>
      </p:sp>
    </p:spTree>
    <p:extLst>
      <p:ext uri="{BB962C8B-B14F-4D97-AF65-F5344CB8AC3E}">
        <p14:creationId xmlns:p14="http://schemas.microsoft.com/office/powerpoint/2010/main" val="124659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B93F2F-FF95-4A42-9652-A64F305C202E}"/>
              </a:ext>
            </a:extLst>
          </p:cNvPr>
          <p:cNvSpPr/>
          <p:nvPr/>
        </p:nvSpPr>
        <p:spPr>
          <a:xfrm>
            <a:off x="2089211" y="1132521"/>
            <a:ext cx="8359806" cy="4247317"/>
          </a:xfrm>
          <a:prstGeom prst="rect">
            <a:avLst/>
          </a:prstGeom>
        </p:spPr>
        <p:txBody>
          <a:bodyPr wrap="square">
            <a:spAutoFit/>
          </a:bodyPr>
          <a:lstStyle/>
          <a:p>
            <a:r>
              <a:rPr lang="en-US">
                <a:solidFill>
                  <a:srgbClr val="0000FF"/>
                </a:solidFill>
                <a:latin typeface="Consolas" panose="020B0609020204030204" pitchFamily="49" charset="0"/>
              </a:rPr>
              <a:t>def</a:t>
            </a:r>
            <a:r>
              <a:rPr lang="en-US">
                <a:solidFill>
                  <a:srgbClr val="000000"/>
                </a:solidFill>
                <a:latin typeface="Consolas" panose="020B0609020204030204" pitchFamily="49" charset="0"/>
              </a:rPr>
              <a:t> ucitaj_datum():</a:t>
            </a:r>
          </a:p>
          <a:p>
            <a:r>
              <a:rPr lang="en-US">
                <a:solidFill>
                  <a:srgbClr val="000000"/>
                </a:solidFill>
                <a:latin typeface="Consolas" panose="020B0609020204030204" pitchFamily="49" charset="0"/>
              </a:rPr>
              <a:t>    (d, m, g) = (int(input()), int(input()), int(input()))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(g, m, d)</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def</a:t>
            </a:r>
            <a:r>
              <a:rPr lang="en-US">
                <a:solidFill>
                  <a:srgbClr val="000000"/>
                </a:solidFill>
                <a:latin typeface="Consolas" panose="020B0609020204030204" pitchFamily="49" charset="0"/>
              </a:rPr>
              <a:t> ispis(datum):</a:t>
            </a:r>
          </a:p>
          <a:p>
            <a:r>
              <a:rPr lang="en-US">
                <a:solidFill>
                  <a:srgbClr val="000000"/>
                </a:solidFill>
                <a:latin typeface="Consolas" panose="020B0609020204030204" pitchFamily="49" charset="0"/>
              </a:rPr>
              <a:t>    (g, m, d) = datum</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print</a:t>
            </a:r>
            <a:r>
              <a:rPr lang="en-US">
                <a:solidFill>
                  <a:srgbClr val="000000"/>
                </a:solidFill>
                <a:latin typeface="Consolas" panose="020B0609020204030204" pitchFamily="49" charset="0"/>
              </a:rPr>
              <a:t>(d, m, g)</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n = int(input())</a:t>
            </a:r>
          </a:p>
          <a:p>
            <a:r>
              <a:rPr lang="en-US">
                <a:solidFill>
                  <a:srgbClr val="000000"/>
                </a:solidFill>
                <a:latin typeface="Consolas" panose="020B0609020204030204" pitchFamily="49" charset="0"/>
              </a:rPr>
              <a:t>max_datum = ucitaj_datum()</a:t>
            </a:r>
          </a:p>
          <a:p>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i </a:t>
            </a:r>
            <a:r>
              <a:rPr lang="en-US">
                <a:solidFill>
                  <a:srgbClr val="0000FF"/>
                </a:solidFill>
                <a:latin typeface="Consolas" panose="020B0609020204030204" pitchFamily="49" charset="0"/>
              </a:rPr>
              <a:t>in</a:t>
            </a:r>
            <a:r>
              <a:rPr lang="en-US">
                <a:solidFill>
                  <a:srgbClr val="000000"/>
                </a:solidFill>
                <a:latin typeface="Consolas" panose="020B0609020204030204" pitchFamily="49" charset="0"/>
              </a:rPr>
              <a:t> range(</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n):</a:t>
            </a:r>
          </a:p>
          <a:p>
            <a:r>
              <a:rPr lang="en-US">
                <a:solidFill>
                  <a:srgbClr val="000000"/>
                </a:solidFill>
                <a:latin typeface="Consolas" panose="020B0609020204030204" pitchFamily="49" charset="0"/>
              </a:rPr>
              <a:t>    datum = ucitaj_datum()</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datum &gt; max_datum:</a:t>
            </a:r>
          </a:p>
          <a:p>
            <a:r>
              <a:rPr lang="en-US">
                <a:solidFill>
                  <a:srgbClr val="000000"/>
                </a:solidFill>
                <a:latin typeface="Consolas" panose="020B0609020204030204" pitchFamily="49" charset="0"/>
              </a:rPr>
              <a:t>        max_datum = datum</a:t>
            </a:r>
          </a:p>
          <a:p>
            <a:r>
              <a:rPr lang="en-US">
                <a:solidFill>
                  <a:srgbClr val="000000"/>
                </a:solidFill>
                <a:latin typeface="Consolas" panose="020B0609020204030204" pitchFamily="49" charset="0"/>
              </a:rPr>
              <a:t>ispis(max_datum)</a:t>
            </a:r>
          </a:p>
        </p:txBody>
      </p:sp>
      <p:sp>
        <p:nvSpPr>
          <p:cNvPr id="3" name="Rectangle 2">
            <a:extLst>
              <a:ext uri="{FF2B5EF4-FFF2-40B4-BE49-F238E27FC236}">
                <a16:creationId xmlns:a16="http://schemas.microsoft.com/office/drawing/2014/main" id="{B73FCB95-4060-45FC-AB59-A06390B6556C}"/>
              </a:ext>
            </a:extLst>
          </p:cNvPr>
          <p:cNvSpPr/>
          <p:nvPr/>
        </p:nvSpPr>
        <p:spPr>
          <a:xfrm>
            <a:off x="535485" y="367969"/>
            <a:ext cx="5606022" cy="369332"/>
          </a:xfrm>
          <a:prstGeom prst="rect">
            <a:avLst/>
          </a:prstGeom>
        </p:spPr>
        <p:txBody>
          <a:bodyPr wrap="none">
            <a:spAutoFit/>
          </a:bodyPr>
          <a:lstStyle/>
          <a:p>
            <a:r>
              <a:rPr lang="pl-PL">
                <a:solidFill>
                  <a:srgbClr val="000000"/>
                </a:solidFill>
                <a:latin typeface="Book Antiqua" panose="02040602050305030304" pitchFamily="18" charset="0"/>
              </a:rPr>
              <a:t>Korišcenje torki u jeziku Python je još jednostavnije...</a:t>
            </a:r>
          </a:p>
        </p:txBody>
      </p:sp>
    </p:spTree>
    <p:extLst>
      <p:ext uri="{BB962C8B-B14F-4D97-AF65-F5344CB8AC3E}">
        <p14:creationId xmlns:p14="http://schemas.microsoft.com/office/powerpoint/2010/main" val="351848014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679B16-A1EA-458A-9389-20BDE42850C0}"/>
              </a:ext>
            </a:extLst>
          </p:cNvPr>
          <p:cNvSpPr/>
          <p:nvPr/>
        </p:nvSpPr>
        <p:spPr>
          <a:xfrm>
            <a:off x="0" y="0"/>
            <a:ext cx="12192000" cy="3139321"/>
          </a:xfrm>
          <a:prstGeom prst="rect">
            <a:avLst/>
          </a:prstGeom>
        </p:spPr>
        <p:txBody>
          <a:bodyPr wrap="square">
            <a:spAutoFit/>
          </a:bodyPr>
          <a:lstStyle/>
          <a:p>
            <a:r>
              <a:rPr lang="en-US" b="1">
                <a:latin typeface="Book Antiqua" panose="02040602050305030304" pitchFamily="18" charset="0"/>
              </a:rPr>
              <a:t>Problem: </a:t>
            </a:r>
            <a:r>
              <a:rPr lang="en-US">
                <a:latin typeface="Book Antiqua" panose="02040602050305030304" pitchFamily="18" charset="0"/>
              </a:rPr>
              <a:t>Kako se prethodna apstraktna struktura podataka može prilagoditi</a:t>
            </a:r>
          </a:p>
          <a:p>
            <a:r>
              <a:rPr lang="en-US">
                <a:latin typeface="Book Antiqua" panose="02040602050305030304" pitchFamily="18" charset="0"/>
              </a:rPr>
              <a:t>tako da se svakom umetnutom elementu može pridružiti neka vrednost?</a:t>
            </a:r>
          </a:p>
          <a:p>
            <a:r>
              <a:rPr lang="pl-PL">
                <a:latin typeface="Book Antiqua" panose="02040602050305030304" pitchFamily="18" charset="0"/>
              </a:rPr>
              <a:t>Potrebno je realizovati sledeće operacije.</a:t>
            </a:r>
          </a:p>
          <a:p>
            <a:r>
              <a:rPr lang="en-US">
                <a:latin typeface="Book Antiqua" panose="02040602050305030304" pitchFamily="18" charset="0"/>
              </a:rPr>
              <a:t>• umetni(x, y) - ključu x pridružuje se vrednost y. Ako je tom ključu</a:t>
            </a:r>
          </a:p>
          <a:p>
            <a:r>
              <a:rPr lang="pl-PL">
                <a:latin typeface="Book Antiqua" panose="02040602050305030304" pitchFamily="18" charset="0"/>
              </a:rPr>
              <a:t>vrednost dodeljena i ranije, ona se zanemaruje.</a:t>
            </a:r>
          </a:p>
          <a:p>
            <a:r>
              <a:rPr lang="en-US">
                <a:latin typeface="Book Antiqua" panose="02040602050305030304" pitchFamily="18" charset="0"/>
              </a:rPr>
              <a:t>• y = ukloni() - uklanja i vraća proizvoljnu vrednost pridruženu nekom</a:t>
            </a:r>
          </a:p>
          <a:p>
            <a:r>
              <a:rPr lang="en-US">
                <a:latin typeface="Book Antiqua" panose="02040602050305030304" pitchFamily="18" charset="0"/>
              </a:rPr>
              <a:t>ključu.</a:t>
            </a:r>
          </a:p>
          <a:p>
            <a:r>
              <a:rPr lang="en-US">
                <a:latin typeface="Book Antiqua" panose="02040602050305030304" pitchFamily="18" charset="0"/>
              </a:rPr>
              <a:t>• nađi(x) - vraća vrednost pridruženu nekom ključu.</a:t>
            </a:r>
          </a:p>
          <a:p>
            <a:r>
              <a:rPr lang="en-US">
                <a:latin typeface="Book Antiqua" panose="02040602050305030304" pitchFamily="18" charset="0"/>
              </a:rPr>
              <a:t>Rešenje je slično kao prethodno, ali umesto skupa moramo upotrebiti mapu.</a:t>
            </a:r>
          </a:p>
          <a:p>
            <a:r>
              <a:rPr lang="en-US">
                <a:latin typeface="Book Antiqua" panose="02040602050305030304" pitchFamily="18" charset="0"/>
              </a:rPr>
              <a:t>Ako želimo da redosled uklanjanja odgovara redosledu umetanja, održavaćemo</a:t>
            </a:r>
          </a:p>
          <a:p>
            <a:r>
              <a:rPr lang="en-US">
                <a:latin typeface="Book Antiqua" panose="02040602050305030304" pitchFamily="18" charset="0"/>
              </a:rPr>
              <a:t>i red elemenata.</a:t>
            </a:r>
          </a:p>
        </p:txBody>
      </p:sp>
    </p:spTree>
    <p:extLst>
      <p:ext uri="{BB962C8B-B14F-4D97-AF65-F5344CB8AC3E}">
        <p14:creationId xmlns:p14="http://schemas.microsoft.com/office/powerpoint/2010/main" val="376146091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681AB-E25E-49A4-A73E-B8DAA26935FE}"/>
              </a:ext>
            </a:extLst>
          </p:cNvPr>
          <p:cNvSpPr/>
          <p:nvPr/>
        </p:nvSpPr>
        <p:spPr>
          <a:xfrm>
            <a:off x="3048000" y="181958"/>
            <a:ext cx="6096000" cy="6494085"/>
          </a:xfrm>
          <a:prstGeom prst="rect">
            <a:avLst/>
          </a:prstGeom>
        </p:spPr>
        <p:txBody>
          <a:bodyPr>
            <a:spAutoFit/>
          </a:bodyPr>
          <a:lstStyle/>
          <a:p>
            <a:r>
              <a:rPr lang="en-US">
                <a:solidFill>
                  <a:srgbClr val="000000"/>
                </a:solidFill>
                <a:latin typeface="LMMono9-Regular-Identity-H"/>
              </a:rPr>
              <a:t>queue&lt;</a:t>
            </a:r>
            <a:r>
              <a:rPr lang="en-US">
                <a:solidFill>
                  <a:srgbClr val="8F2100"/>
                </a:solidFill>
                <a:latin typeface="LMMono9-Regular-Identity-H"/>
              </a:rPr>
              <a:t>int</a:t>
            </a:r>
            <a:r>
              <a:rPr lang="en-US">
                <a:solidFill>
                  <a:srgbClr val="000000"/>
                </a:solidFill>
                <a:latin typeface="LMMono9-Regular-Identity-H"/>
              </a:rPr>
              <a:t>&gt; red;</a:t>
            </a:r>
          </a:p>
          <a:p>
            <a:r>
              <a:rPr lang="en-US">
                <a:solidFill>
                  <a:srgbClr val="000000"/>
                </a:solidFill>
                <a:latin typeface="LMMono9-Regular-Identity-H"/>
              </a:rPr>
              <a:t>map&lt;</a:t>
            </a:r>
            <a:r>
              <a:rPr lang="en-US">
                <a:solidFill>
                  <a:srgbClr val="8F2100"/>
                </a:solidFill>
                <a:latin typeface="LMMono9-Regular-Identity-H"/>
              </a:rPr>
              <a:t>int</a:t>
            </a:r>
            <a:r>
              <a:rPr lang="en-US">
                <a:solidFill>
                  <a:srgbClr val="000000"/>
                </a:solidFill>
                <a:latin typeface="LMMono9-Regular-Identity-H"/>
              </a:rPr>
              <a:t>, </a:t>
            </a:r>
            <a:r>
              <a:rPr lang="en-US">
                <a:solidFill>
                  <a:srgbClr val="8F2100"/>
                </a:solidFill>
                <a:latin typeface="LMMono9-Regular-Identity-H"/>
              </a:rPr>
              <a:t>int</a:t>
            </a:r>
            <a:r>
              <a:rPr lang="en-US">
                <a:solidFill>
                  <a:srgbClr val="000000"/>
                </a:solidFill>
                <a:latin typeface="LMMono9-Regular-Identity-H"/>
              </a:rPr>
              <a:t>&gt; elementi;</a:t>
            </a:r>
          </a:p>
          <a:p>
            <a:r>
              <a:rPr lang="en-US">
                <a:solidFill>
                  <a:srgbClr val="8F2100"/>
                </a:solidFill>
                <a:latin typeface="LMMono9-Regular-Identity-H"/>
              </a:rPr>
              <a:t>void </a:t>
            </a:r>
            <a:r>
              <a:rPr lang="en-US">
                <a:solidFill>
                  <a:srgbClr val="000000"/>
                </a:solidFill>
                <a:latin typeface="LMMono9-Regular-Identity-H"/>
              </a:rPr>
              <a:t>umetni(</a:t>
            </a:r>
            <a:r>
              <a:rPr lang="en-US">
                <a:solidFill>
                  <a:srgbClr val="8F2100"/>
                </a:solidFill>
                <a:latin typeface="LMMono9-Regular-Identity-H"/>
              </a:rPr>
              <a:t>int </a:t>
            </a:r>
            <a:r>
              <a:rPr lang="en-US">
                <a:solidFill>
                  <a:srgbClr val="000000"/>
                </a:solidFill>
                <a:latin typeface="LMMono9-Regular-Identity-H"/>
              </a:rPr>
              <a:t>x, </a:t>
            </a:r>
            <a:r>
              <a:rPr lang="en-US">
                <a:solidFill>
                  <a:srgbClr val="8F2100"/>
                </a:solidFill>
                <a:latin typeface="LMMono9-Regular-Identity-H"/>
              </a:rPr>
              <a:t>int </a:t>
            </a:r>
            <a:r>
              <a:rPr lang="en-US">
                <a:solidFill>
                  <a:srgbClr val="000000"/>
                </a:solidFill>
                <a:latin typeface="LMMono9-Regular-Identity-H"/>
              </a:rPr>
              <a:t>y) {</a:t>
            </a:r>
          </a:p>
          <a:p>
            <a:r>
              <a:rPr lang="en-US" b="1">
                <a:solidFill>
                  <a:srgbClr val="007121"/>
                </a:solidFill>
                <a:latin typeface="LMMonoLt10-Bold-Identity-H"/>
              </a:rPr>
              <a:t>if </a:t>
            </a:r>
            <a:r>
              <a:rPr lang="en-US">
                <a:solidFill>
                  <a:srgbClr val="000000"/>
                </a:solidFill>
                <a:latin typeface="LMMono9-Regular-Identity-H"/>
              </a:rPr>
              <a:t>(elementi.find(x) == elementi.end()) {</a:t>
            </a:r>
          </a:p>
          <a:p>
            <a:r>
              <a:rPr lang="en-US">
                <a:solidFill>
                  <a:srgbClr val="000000"/>
                </a:solidFill>
                <a:latin typeface="LMMono9-Regular-Identity-H"/>
              </a:rPr>
              <a:t>red.push(x);</a:t>
            </a:r>
          </a:p>
          <a:p>
            <a:r>
              <a:rPr lang="en-US">
                <a:solidFill>
                  <a:srgbClr val="000000"/>
                </a:solidFill>
                <a:latin typeface="LMMono9-Regular-Identity-H"/>
              </a:rPr>
              <a:t>elementi[x] = y;</a:t>
            </a:r>
          </a:p>
          <a:p>
            <a:r>
              <a:rPr lang="en-US">
                <a:solidFill>
                  <a:srgbClr val="000000"/>
                </a:solidFill>
                <a:latin typeface="LMMono9-Regular-Identity-H"/>
              </a:rPr>
              <a:t>}</a:t>
            </a:r>
          </a:p>
          <a:p>
            <a:r>
              <a:rPr lang="en-US">
                <a:solidFill>
                  <a:srgbClr val="000000"/>
                </a:solidFill>
                <a:latin typeface="LMMono9-Regular-Identity-H"/>
              </a:rPr>
              <a:t>}</a:t>
            </a:r>
          </a:p>
          <a:p>
            <a:r>
              <a:rPr lang="en-US">
                <a:solidFill>
                  <a:srgbClr val="8F2100"/>
                </a:solidFill>
                <a:latin typeface="LMMono9-Regular-Identity-H"/>
              </a:rPr>
              <a:t>int </a:t>
            </a:r>
            <a:r>
              <a:rPr lang="en-US">
                <a:solidFill>
                  <a:srgbClr val="000000"/>
                </a:solidFill>
                <a:latin typeface="LMMono9-Regular-Identity-H"/>
              </a:rPr>
              <a:t>ukloni() {</a:t>
            </a:r>
          </a:p>
          <a:p>
            <a:r>
              <a:rPr lang="en-US">
                <a:solidFill>
                  <a:srgbClr val="8F2100"/>
                </a:solidFill>
                <a:latin typeface="LMMono9-Regular-Identity-H"/>
              </a:rPr>
              <a:t>int </a:t>
            </a:r>
            <a:r>
              <a:rPr lang="en-US">
                <a:solidFill>
                  <a:srgbClr val="000000"/>
                </a:solidFill>
                <a:latin typeface="LMMono9-Regular-Identity-H"/>
              </a:rPr>
              <a:t>x = red.front();</a:t>
            </a:r>
          </a:p>
          <a:p>
            <a:r>
              <a:rPr lang="en-US">
                <a:solidFill>
                  <a:srgbClr val="8F2100"/>
                </a:solidFill>
                <a:latin typeface="LMMono9-Regular-Identity-H"/>
              </a:rPr>
              <a:t>int </a:t>
            </a:r>
            <a:r>
              <a:rPr lang="en-US">
                <a:solidFill>
                  <a:srgbClr val="000000"/>
                </a:solidFill>
                <a:latin typeface="LMMono9-Regular-Identity-H"/>
              </a:rPr>
              <a:t>y = elementi[x];</a:t>
            </a:r>
          </a:p>
          <a:p>
            <a:r>
              <a:rPr lang="en-US">
                <a:solidFill>
                  <a:srgbClr val="000000"/>
                </a:solidFill>
                <a:latin typeface="LMMono9-Regular-Identity-H"/>
              </a:rPr>
              <a:t>elementi.erase(x);</a:t>
            </a:r>
          </a:p>
          <a:p>
            <a:r>
              <a:rPr lang="en-US">
                <a:solidFill>
                  <a:srgbClr val="000000"/>
                </a:solidFill>
                <a:latin typeface="LMMono9-Regular-Identity-H"/>
              </a:rPr>
              <a:t>red.pop();</a:t>
            </a:r>
          </a:p>
          <a:p>
            <a:r>
              <a:rPr lang="en-US" b="1">
                <a:solidFill>
                  <a:srgbClr val="007121"/>
                </a:solidFill>
                <a:latin typeface="LMMonoLt10-Bold-Identity-H"/>
              </a:rPr>
              <a:t>return </a:t>
            </a:r>
            <a:r>
              <a:rPr lang="en-US">
                <a:solidFill>
                  <a:srgbClr val="000000"/>
                </a:solidFill>
                <a:latin typeface="LMMono9-Regular-Identity-H"/>
              </a:rPr>
              <a:t>y;</a:t>
            </a:r>
          </a:p>
          <a:p>
            <a:r>
              <a:rPr lang="en-US">
                <a:solidFill>
                  <a:srgbClr val="000000"/>
                </a:solidFill>
                <a:latin typeface="LMMono9-Regular-Identity-H"/>
              </a:rPr>
              <a:t>}</a:t>
            </a:r>
          </a:p>
          <a:p>
            <a:r>
              <a:rPr lang="en-US">
                <a:solidFill>
                  <a:srgbClr val="8F2100"/>
                </a:solidFill>
                <a:latin typeface="LMMono9-Regular-Identity-H"/>
              </a:rPr>
              <a:t>bool </a:t>
            </a:r>
            <a:r>
              <a:rPr lang="en-US">
                <a:solidFill>
                  <a:srgbClr val="000000"/>
                </a:solidFill>
                <a:latin typeface="LMMono9-Regular-Identity-H"/>
              </a:rPr>
              <a:t>nadji(</a:t>
            </a:r>
            <a:r>
              <a:rPr lang="en-US">
                <a:solidFill>
                  <a:srgbClr val="8F2100"/>
                </a:solidFill>
                <a:latin typeface="LMMono9-Regular-Identity-H"/>
              </a:rPr>
              <a:t>int </a:t>
            </a:r>
            <a:r>
              <a:rPr lang="en-US">
                <a:solidFill>
                  <a:srgbClr val="000000"/>
                </a:solidFill>
                <a:latin typeface="LMMono9-Regular-Identity-H"/>
              </a:rPr>
              <a:t>x, </a:t>
            </a:r>
            <a:r>
              <a:rPr lang="en-US">
                <a:solidFill>
                  <a:srgbClr val="8F2100"/>
                </a:solidFill>
                <a:latin typeface="LMMono9-Regular-Identity-H"/>
              </a:rPr>
              <a:t>int</a:t>
            </a:r>
            <a:r>
              <a:rPr lang="en-US">
                <a:solidFill>
                  <a:srgbClr val="000000"/>
                </a:solidFill>
                <a:latin typeface="LMMono9-Regular-Identity-H"/>
              </a:rPr>
              <a:t>&amp; y) {</a:t>
            </a:r>
          </a:p>
          <a:p>
            <a:r>
              <a:rPr lang="en-US" b="1">
                <a:solidFill>
                  <a:srgbClr val="007121"/>
                </a:solidFill>
                <a:latin typeface="LMMonoLt10-Bold-Identity-H"/>
              </a:rPr>
              <a:t>auto </a:t>
            </a:r>
            <a:r>
              <a:rPr lang="en-US">
                <a:solidFill>
                  <a:srgbClr val="000000"/>
                </a:solidFill>
                <a:latin typeface="LMMono9-Regular-Identity-H"/>
              </a:rPr>
              <a:t>it = elementi.find(x);</a:t>
            </a:r>
          </a:p>
          <a:p>
            <a:r>
              <a:rPr lang="en-US" b="1">
                <a:solidFill>
                  <a:srgbClr val="007121"/>
                </a:solidFill>
                <a:latin typeface="LMMonoLt10-Bold-Identity-H"/>
              </a:rPr>
              <a:t>if </a:t>
            </a:r>
            <a:r>
              <a:rPr lang="en-US">
                <a:solidFill>
                  <a:srgbClr val="000000"/>
                </a:solidFill>
                <a:latin typeface="LMMono9-Regular-Identity-H"/>
              </a:rPr>
              <a:t>(it == elementi.end())</a:t>
            </a:r>
          </a:p>
          <a:p>
            <a:r>
              <a:rPr lang="en-US" b="1">
                <a:solidFill>
                  <a:srgbClr val="007121"/>
                </a:solidFill>
                <a:latin typeface="LMMonoLt10-Bold-Identity-H"/>
              </a:rPr>
              <a:t>return false</a:t>
            </a:r>
            <a:r>
              <a:rPr lang="en-US">
                <a:solidFill>
                  <a:srgbClr val="000000"/>
                </a:solidFill>
                <a:latin typeface="LMMono9-Regular-Identity-H"/>
              </a:rPr>
              <a:t>;</a:t>
            </a:r>
          </a:p>
          <a:p>
            <a:r>
              <a:rPr lang="en-US">
                <a:solidFill>
                  <a:srgbClr val="000000"/>
                </a:solidFill>
                <a:latin typeface="LMMono9-Regular-Identity-H"/>
              </a:rPr>
              <a:t>y = it-&gt;second;</a:t>
            </a:r>
          </a:p>
          <a:p>
            <a:r>
              <a:rPr lang="en-US" sz="2000">
                <a:solidFill>
                  <a:srgbClr val="000000"/>
                </a:solidFill>
                <a:latin typeface="LMRoman10-Regular-Identity-H"/>
              </a:rPr>
              <a:t>181</a:t>
            </a:r>
          </a:p>
          <a:p>
            <a:r>
              <a:rPr lang="en-US" b="1">
                <a:solidFill>
                  <a:srgbClr val="007121"/>
                </a:solidFill>
                <a:latin typeface="LMMonoLt10-Bold-Identity-H"/>
              </a:rPr>
              <a:t>return true</a:t>
            </a:r>
            <a:r>
              <a:rPr lang="en-US">
                <a:solidFill>
                  <a:srgbClr val="000000"/>
                </a:solidFill>
                <a:latin typeface="LMMono9-Regular-Identity-H"/>
              </a:rPr>
              <a:t>;</a:t>
            </a:r>
          </a:p>
          <a:p>
            <a:r>
              <a:rPr lang="en-US">
                <a:solidFill>
                  <a:srgbClr val="000000"/>
                </a:solidFill>
                <a:latin typeface="LMMono9-Regular-Identity-H"/>
              </a:rPr>
              <a:t>}</a:t>
            </a:r>
            <a:endParaRPr lang="en-US"/>
          </a:p>
        </p:txBody>
      </p:sp>
    </p:spTree>
    <p:extLst>
      <p:ext uri="{BB962C8B-B14F-4D97-AF65-F5344CB8AC3E}">
        <p14:creationId xmlns:p14="http://schemas.microsoft.com/office/powerpoint/2010/main" val="118568036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1CF30-979D-4F9A-A8C6-454F0C8357B2}"/>
              </a:ext>
            </a:extLst>
          </p:cNvPr>
          <p:cNvSpPr/>
          <p:nvPr/>
        </p:nvSpPr>
        <p:spPr>
          <a:xfrm>
            <a:off x="0" y="0"/>
            <a:ext cx="12192000" cy="3754874"/>
          </a:xfrm>
          <a:prstGeom prst="rect">
            <a:avLst/>
          </a:prstGeom>
        </p:spPr>
        <p:txBody>
          <a:bodyPr wrap="square">
            <a:spAutoFit/>
          </a:bodyPr>
          <a:lstStyle/>
          <a:p>
            <a:r>
              <a:rPr lang="en-US">
                <a:solidFill>
                  <a:srgbClr val="000000"/>
                </a:solidFill>
                <a:latin typeface="Book Antiqua" panose="02040602050305030304" pitchFamily="18" charset="0"/>
              </a:rPr>
              <a:t>Složenost svih operacija je 𝑂(log 𝑛). I u ovom slučaju je moguće upotrebiti</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unordered_map. Ako je raspon ključeva iz nekog intervala [0, 𝑛], tada se mapa</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može realizovati pomoću običnog niza.</a:t>
            </a:r>
          </a:p>
          <a:p>
            <a:r>
              <a:rPr lang="sv-SE">
                <a:solidFill>
                  <a:srgbClr val="000000"/>
                </a:solidFill>
                <a:latin typeface="Book Antiqua" panose="02040602050305030304" pitchFamily="18" charset="0"/>
              </a:rPr>
              <a:t>Ako redosled uklanjanja nije bitan, možemo izbaciti red i uvek brisati prvi</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element iz mape (onaj sa najmanjom vrednošću ključa).</a:t>
            </a:r>
            <a:endParaRPr lang="sr-Latn-RS">
              <a:solidFill>
                <a:srgbClr val="000000"/>
              </a:solidFill>
              <a:latin typeface="Book Antiqua" panose="02040602050305030304" pitchFamily="18" charset="0"/>
            </a:endParaRPr>
          </a:p>
          <a:p>
            <a:endParaRPr lang="en-US">
              <a:solidFill>
                <a:srgbClr val="000000"/>
              </a:solidFill>
              <a:latin typeface="Book Antiqua" panose="02040602050305030304" pitchFamily="18" charset="0"/>
            </a:endParaRPr>
          </a:p>
          <a:p>
            <a:r>
              <a:rPr lang="en-US" sz="1600">
                <a:solidFill>
                  <a:srgbClr val="8F2100"/>
                </a:solidFill>
                <a:latin typeface="Book Antiqua" panose="02040602050305030304" pitchFamily="18" charset="0"/>
              </a:rPr>
              <a:t>int </a:t>
            </a:r>
            <a:r>
              <a:rPr lang="en-US" sz="1600">
                <a:solidFill>
                  <a:srgbClr val="000000"/>
                </a:solidFill>
                <a:latin typeface="Book Antiqua" panose="02040602050305030304" pitchFamily="18" charset="0"/>
              </a:rPr>
              <a:t>ukloni() {</a:t>
            </a:r>
          </a:p>
          <a:p>
            <a:r>
              <a:rPr lang="en-US" sz="1600">
                <a:solidFill>
                  <a:srgbClr val="8F2100"/>
                </a:solidFill>
                <a:latin typeface="Book Antiqua" panose="02040602050305030304" pitchFamily="18" charset="0"/>
              </a:rPr>
              <a:t>int </a:t>
            </a:r>
            <a:r>
              <a:rPr lang="en-US" sz="1600">
                <a:solidFill>
                  <a:srgbClr val="000000"/>
                </a:solidFill>
                <a:latin typeface="Book Antiqua" panose="02040602050305030304" pitchFamily="18" charset="0"/>
              </a:rPr>
              <a:t>x = elementi.begin()-&gt;first;</a:t>
            </a:r>
          </a:p>
          <a:p>
            <a:r>
              <a:rPr lang="en-US" sz="1600">
                <a:solidFill>
                  <a:srgbClr val="8F2100"/>
                </a:solidFill>
                <a:latin typeface="Book Antiqua" panose="02040602050305030304" pitchFamily="18" charset="0"/>
              </a:rPr>
              <a:t>int </a:t>
            </a:r>
            <a:r>
              <a:rPr lang="en-US" sz="1600">
                <a:solidFill>
                  <a:srgbClr val="000000"/>
                </a:solidFill>
                <a:latin typeface="Book Antiqua" panose="02040602050305030304" pitchFamily="18" charset="0"/>
              </a:rPr>
              <a:t>y = elementi.begin()-&gt;second;</a:t>
            </a:r>
          </a:p>
          <a:p>
            <a:r>
              <a:rPr lang="en-US" sz="1600">
                <a:solidFill>
                  <a:srgbClr val="000000"/>
                </a:solidFill>
                <a:latin typeface="Book Antiqua" panose="02040602050305030304" pitchFamily="18" charset="0"/>
              </a:rPr>
              <a:t>elementi.erase(elementi.begin());</a:t>
            </a:r>
          </a:p>
          <a:p>
            <a:r>
              <a:rPr lang="en-US" sz="1600" b="1">
                <a:solidFill>
                  <a:srgbClr val="007121"/>
                </a:solidFill>
                <a:latin typeface="Book Antiqua" panose="02040602050305030304" pitchFamily="18" charset="0"/>
              </a:rPr>
              <a:t>return </a:t>
            </a:r>
            <a:r>
              <a:rPr lang="en-US" sz="1600">
                <a:solidFill>
                  <a:srgbClr val="000000"/>
                </a:solidFill>
                <a:latin typeface="Book Antiqua" panose="02040602050305030304" pitchFamily="18" charset="0"/>
              </a:rPr>
              <a:t>y;</a:t>
            </a:r>
          </a:p>
          <a:p>
            <a:r>
              <a:rPr lang="en-US" sz="1600">
                <a:solidFill>
                  <a:srgbClr val="000000"/>
                </a:solidFill>
                <a:latin typeface="Book Antiqua" panose="02040602050305030304" pitchFamily="18" charset="0"/>
              </a:rPr>
              <a:t>}</a:t>
            </a:r>
            <a:endParaRPr lang="sr-Latn-RS" sz="1600">
              <a:solidFill>
                <a:srgbClr val="000000"/>
              </a:solidFill>
              <a:latin typeface="Book Antiqua" panose="02040602050305030304" pitchFamily="18" charset="0"/>
            </a:endParaRPr>
          </a:p>
          <a:p>
            <a:endParaRPr lang="en-US" sz="1600">
              <a:solidFill>
                <a:srgbClr val="000000"/>
              </a:solidFill>
              <a:latin typeface="Book Antiqua" panose="02040602050305030304" pitchFamily="18" charset="0"/>
            </a:endParaRPr>
          </a:p>
          <a:p>
            <a:r>
              <a:rPr lang="pl-PL">
                <a:solidFill>
                  <a:srgbClr val="000000"/>
                </a:solidFill>
                <a:latin typeface="Book Antiqua" panose="02040602050305030304" pitchFamily="18" charset="0"/>
              </a:rPr>
              <a:t>Kada je mapa realizovana pomoću niza, tada moramo održavati i neku listu</a:t>
            </a:r>
          </a:p>
          <a:p>
            <a:r>
              <a:rPr lang="en-US">
                <a:solidFill>
                  <a:srgbClr val="000000"/>
                </a:solidFill>
                <a:latin typeface="Book Antiqua" panose="02040602050305030304" pitchFamily="18" charset="0"/>
              </a:rPr>
              <a:t>ubačenih ključeva (red, stek, …).</a:t>
            </a:r>
            <a:endParaRPr lang="en-US">
              <a:latin typeface="Book Antiqua" panose="02040602050305030304" pitchFamily="18" charset="0"/>
            </a:endParaRPr>
          </a:p>
        </p:txBody>
      </p:sp>
    </p:spTree>
    <p:extLst>
      <p:ext uri="{BB962C8B-B14F-4D97-AF65-F5344CB8AC3E}">
        <p14:creationId xmlns:p14="http://schemas.microsoft.com/office/powerpoint/2010/main" val="289332325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819447-D160-4004-828D-EB96651A7461}"/>
              </a:ext>
            </a:extLst>
          </p:cNvPr>
          <p:cNvSpPr/>
          <p:nvPr/>
        </p:nvSpPr>
        <p:spPr>
          <a:xfrm>
            <a:off x="0" y="0"/>
            <a:ext cx="12192000" cy="3662541"/>
          </a:xfrm>
          <a:prstGeom prst="rect">
            <a:avLst/>
          </a:prstGeom>
        </p:spPr>
        <p:txBody>
          <a:bodyPr wrap="square">
            <a:spAutoFit/>
          </a:bodyPr>
          <a:lstStyle/>
          <a:p>
            <a:r>
              <a:rPr lang="en-US" b="1">
                <a:solidFill>
                  <a:srgbClr val="000000"/>
                </a:solidFill>
                <a:latin typeface="Book Antiqua" panose="02040602050305030304" pitchFamily="18" charset="0"/>
              </a:rPr>
              <a:t>Problem: </a:t>
            </a:r>
            <a:r>
              <a:rPr lang="en-US">
                <a:solidFill>
                  <a:srgbClr val="000000"/>
                </a:solidFill>
                <a:latin typeface="Book Antiqua" panose="02040602050305030304" pitchFamily="18" charset="0"/>
              </a:rPr>
              <a:t>Neka je 𝑆 = {𝑠</a:t>
            </a:r>
            <a:r>
              <a:rPr lang="en-US" sz="800">
                <a:solidFill>
                  <a:srgbClr val="000000"/>
                </a:solidFill>
                <a:latin typeface="Book Antiqua" panose="02040602050305030304" pitchFamily="18" charset="0"/>
              </a:rPr>
              <a:t>1</a:t>
            </a:r>
            <a:r>
              <a:rPr lang="en-US">
                <a:solidFill>
                  <a:srgbClr val="000000"/>
                </a:solidFill>
                <a:latin typeface="Book Antiqua" panose="02040602050305030304" pitchFamily="18" charset="0"/>
              </a:rPr>
              <a:t>, 𝑠</a:t>
            </a:r>
            <a:r>
              <a:rPr lang="en-US" sz="800">
                <a:solidFill>
                  <a:srgbClr val="000000"/>
                </a:solidFill>
                <a:latin typeface="Book Antiqua" panose="02040602050305030304" pitchFamily="18" charset="0"/>
              </a:rPr>
              <a:t>2</a:t>
            </a:r>
            <a:r>
              <a:rPr lang="en-US">
                <a:solidFill>
                  <a:srgbClr val="000000"/>
                </a:solidFill>
                <a:latin typeface="Book Antiqua" panose="02040602050305030304" pitchFamily="18" charset="0"/>
              </a:rPr>
              <a:t>, … , 𝑠</a:t>
            </a:r>
            <a:r>
              <a:rPr lang="en-US" sz="800">
                <a:solidFill>
                  <a:srgbClr val="000000"/>
                </a:solidFill>
                <a:latin typeface="Book Antiqua" panose="02040602050305030304" pitchFamily="18" charset="0"/>
              </a:rPr>
              <a:t>𝑚</a:t>
            </a:r>
            <a:r>
              <a:rPr lang="en-US">
                <a:solidFill>
                  <a:srgbClr val="000000"/>
                </a:solidFill>
                <a:latin typeface="Book Antiqua" panose="02040602050305030304" pitchFamily="18" charset="0"/>
              </a:rPr>
              <a:t>} vrlo veliki skup, izdeljen u 𝑘 disjunktnih</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blokova. Kreirati apstraktnu stukturu podataka koja omogućava rad sa malim</a:t>
            </a:r>
            <a:r>
              <a:rPr lang="sr-Latn-RS">
                <a:solidFill>
                  <a:srgbClr val="000000"/>
                </a:solidFill>
                <a:latin typeface="Book Antiqua" panose="02040602050305030304" pitchFamily="18" charset="0"/>
              </a:rPr>
              <a:t> </a:t>
            </a:r>
            <a:r>
              <a:rPr lang="pl-PL">
                <a:solidFill>
                  <a:srgbClr val="000000"/>
                </a:solidFill>
                <a:latin typeface="Book Antiqua" panose="02040602050305030304" pitchFamily="18" charset="0"/>
              </a:rPr>
              <a:t>podskupovima 𝑇 skupa 𝑆, i to sledeće operacije nad 𝑇 :</a:t>
            </a:r>
          </a:p>
          <a:p>
            <a:r>
              <a:rPr lang="pl-PL">
                <a:solidFill>
                  <a:srgbClr val="000000"/>
                </a:solidFill>
                <a:latin typeface="Book Antiqua" panose="02040602050305030304" pitchFamily="18" charset="0"/>
              </a:rPr>
              <a:t>• umetni(si) - umeće 𝑠</a:t>
            </a:r>
            <a:r>
              <a:rPr lang="pl-PL" sz="800">
                <a:solidFill>
                  <a:srgbClr val="000000"/>
                </a:solidFill>
                <a:latin typeface="Book Antiqua" panose="02040602050305030304" pitchFamily="18" charset="0"/>
              </a:rPr>
              <a:t>𝑖 </a:t>
            </a:r>
            <a:r>
              <a:rPr lang="pl-PL">
                <a:solidFill>
                  <a:srgbClr val="000000"/>
                </a:solidFill>
                <a:latin typeface="Book Antiqua" panose="02040602050305030304" pitchFamily="18" charset="0"/>
              </a:rPr>
              <a:t>u 𝑇</a:t>
            </a:r>
          </a:p>
          <a:p>
            <a:r>
              <a:rPr lang="it-IT">
                <a:solidFill>
                  <a:srgbClr val="000000"/>
                </a:solidFill>
                <a:latin typeface="Book Antiqua" panose="02040602050305030304" pitchFamily="18" charset="0"/>
              </a:rPr>
              <a:t>• obrisi(si) - briše 𝑠</a:t>
            </a:r>
            <a:r>
              <a:rPr lang="it-IT" sz="800">
                <a:solidFill>
                  <a:srgbClr val="000000"/>
                </a:solidFill>
                <a:latin typeface="Book Antiqua" panose="02040602050305030304" pitchFamily="18" charset="0"/>
              </a:rPr>
              <a:t>𝑖 </a:t>
            </a:r>
            <a:r>
              <a:rPr lang="it-IT">
                <a:solidFill>
                  <a:srgbClr val="000000"/>
                </a:solidFill>
                <a:latin typeface="Book Antiqua" panose="02040602050305030304" pitchFamily="18" charset="0"/>
              </a:rPr>
              <a:t>iz 𝑇</a:t>
            </a:r>
          </a:p>
          <a:p>
            <a:r>
              <a:rPr lang="en-US">
                <a:solidFill>
                  <a:srgbClr val="000000"/>
                </a:solidFill>
                <a:latin typeface="Book Antiqua" panose="02040602050305030304" pitchFamily="18" charset="0"/>
              </a:rPr>
              <a:t>• obrisiSveIzBloka(j) - briše iz 𝑇 sve elemente koji pripadaju bloku 𝑗.</a:t>
            </a:r>
          </a:p>
          <a:p>
            <a:r>
              <a:rPr lang="en-US">
                <a:solidFill>
                  <a:srgbClr val="000000"/>
                </a:solidFill>
                <a:latin typeface="Book Antiqua" panose="02040602050305030304" pitchFamily="18" charset="0"/>
              </a:rPr>
              <a:t>Složenost svake od ovih operacija treba da bude 𝑂(log 𝑛), gde je 𝑛 tekući broj</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elemenata u 𝑇. Pretpostaviti da su 𝑚 i 𝑘 veoma veliki brojevi, a da je 𝑛 manji</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od njih.</a:t>
            </a:r>
          </a:p>
          <a:p>
            <a:r>
              <a:rPr lang="en-US">
                <a:solidFill>
                  <a:srgbClr val="000000"/>
                </a:solidFill>
                <a:latin typeface="Book Antiqua" panose="02040602050305030304" pitchFamily="18" charset="0"/>
              </a:rPr>
              <a:t>Jednostavnosti radi pretpostavimo da je 𝑆 skup celih brojeva. Možemo definisati</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mapu kojom se svakom elementu pridružuje broj bloka kom pripada.</a:t>
            </a:r>
          </a:p>
          <a:p>
            <a:r>
              <a:rPr lang="en-US" sz="1600">
                <a:solidFill>
                  <a:srgbClr val="000000"/>
                </a:solidFill>
                <a:latin typeface="Book Antiqua" panose="02040602050305030304" pitchFamily="18" charset="0"/>
              </a:rPr>
              <a:t>map&lt;</a:t>
            </a:r>
            <a:r>
              <a:rPr lang="en-US" sz="1600">
                <a:solidFill>
                  <a:srgbClr val="8F2100"/>
                </a:solidFill>
                <a:latin typeface="Book Antiqua" panose="02040602050305030304" pitchFamily="18" charset="0"/>
              </a:rPr>
              <a:t>int</a:t>
            </a:r>
            <a:r>
              <a:rPr lang="en-US" sz="1600">
                <a:solidFill>
                  <a:srgbClr val="000000"/>
                </a:solidFill>
                <a:latin typeface="Book Antiqua" panose="02040602050305030304" pitchFamily="18" charset="0"/>
              </a:rPr>
              <a:t>, </a:t>
            </a:r>
            <a:r>
              <a:rPr lang="en-US" sz="1600">
                <a:solidFill>
                  <a:srgbClr val="8F2100"/>
                </a:solidFill>
                <a:latin typeface="Book Antiqua" panose="02040602050305030304" pitchFamily="18" charset="0"/>
              </a:rPr>
              <a:t>int</a:t>
            </a:r>
            <a:r>
              <a:rPr lang="en-US" sz="1600">
                <a:solidFill>
                  <a:srgbClr val="000000"/>
                </a:solidFill>
                <a:latin typeface="Book Antiqua" panose="02040602050305030304" pitchFamily="18" charset="0"/>
              </a:rPr>
              <a:t>&gt; blok;</a:t>
            </a:r>
          </a:p>
          <a:p>
            <a:r>
              <a:rPr lang="en-US">
                <a:solidFill>
                  <a:srgbClr val="000000"/>
                </a:solidFill>
                <a:latin typeface="Book Antiqua" panose="02040602050305030304" pitchFamily="18" charset="0"/>
              </a:rPr>
              <a:t>Podskup 𝑇 onda možemo predstaviti mapom kojom se svaki redni broj bloka</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slika u skup elemenata koji pripadaju tom bloku i podskupu 𝑇 (umesto mape</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možemo koristiti i niz dimenzije 𝑘, ali pošto je 𝑛 dosta manje od 𝑘 mapom se</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štedi memorija, jer neće svi blokovi imati elemente u 𝑇 ).</a:t>
            </a:r>
            <a:endParaRPr lang="en-US">
              <a:latin typeface="Book Antiqua" panose="02040602050305030304" pitchFamily="18" charset="0"/>
            </a:endParaRPr>
          </a:p>
        </p:txBody>
      </p:sp>
    </p:spTree>
    <p:extLst>
      <p:ext uri="{BB962C8B-B14F-4D97-AF65-F5344CB8AC3E}">
        <p14:creationId xmlns:p14="http://schemas.microsoft.com/office/powerpoint/2010/main" val="337798037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14E62F-FD6F-44C3-81BF-8A6F3D87B592}"/>
              </a:ext>
            </a:extLst>
          </p:cNvPr>
          <p:cNvSpPr/>
          <p:nvPr/>
        </p:nvSpPr>
        <p:spPr>
          <a:xfrm>
            <a:off x="3047999" y="1413064"/>
            <a:ext cx="7401017" cy="3724096"/>
          </a:xfrm>
          <a:prstGeom prst="rect">
            <a:avLst/>
          </a:prstGeom>
        </p:spPr>
        <p:txBody>
          <a:bodyPr wrap="square">
            <a:spAutoFit/>
          </a:bodyPr>
          <a:lstStyle/>
          <a:p>
            <a:r>
              <a:rPr lang="en-US">
                <a:solidFill>
                  <a:srgbClr val="000000"/>
                </a:solidFill>
                <a:latin typeface="Book Antiqua" panose="02040602050305030304" pitchFamily="18" charset="0"/>
              </a:rPr>
              <a:t>map&lt;</a:t>
            </a:r>
            <a:r>
              <a:rPr lang="en-US">
                <a:solidFill>
                  <a:srgbClr val="8F2100"/>
                </a:solidFill>
                <a:latin typeface="Book Antiqua" panose="02040602050305030304" pitchFamily="18" charset="0"/>
              </a:rPr>
              <a:t>int</a:t>
            </a:r>
            <a:r>
              <a:rPr lang="en-US">
                <a:solidFill>
                  <a:srgbClr val="000000"/>
                </a:solidFill>
                <a:latin typeface="Book Antiqua" panose="02040602050305030304" pitchFamily="18" charset="0"/>
              </a:rPr>
              <a:t>, set&lt;</a:t>
            </a:r>
            <a:r>
              <a:rPr lang="en-US">
                <a:solidFill>
                  <a:srgbClr val="8F2100"/>
                </a:solidFill>
                <a:latin typeface="Book Antiqua" panose="02040602050305030304" pitchFamily="18" charset="0"/>
              </a:rPr>
              <a:t>int</a:t>
            </a:r>
            <a:r>
              <a:rPr lang="en-US">
                <a:solidFill>
                  <a:srgbClr val="000000"/>
                </a:solidFill>
                <a:latin typeface="Book Antiqua" panose="02040602050305030304" pitchFamily="18" charset="0"/>
              </a:rPr>
              <a:t>&gt;&gt; podskup;</a:t>
            </a:r>
          </a:p>
          <a:p>
            <a:r>
              <a:rPr lang="pt-BR" sz="2000">
                <a:solidFill>
                  <a:srgbClr val="000000"/>
                </a:solidFill>
                <a:latin typeface="Book Antiqua" panose="02040602050305030304" pitchFamily="18" charset="0"/>
              </a:rPr>
              <a:t>Operacije je onda relativno jednostavno implementirati.</a:t>
            </a:r>
          </a:p>
          <a:p>
            <a:r>
              <a:rPr lang="en-US">
                <a:solidFill>
                  <a:srgbClr val="8F2100"/>
                </a:solidFill>
                <a:latin typeface="Book Antiqua" panose="02040602050305030304" pitchFamily="18" charset="0"/>
              </a:rPr>
              <a:t>void </a:t>
            </a:r>
            <a:r>
              <a:rPr lang="en-US">
                <a:solidFill>
                  <a:srgbClr val="000000"/>
                </a:solidFill>
                <a:latin typeface="Book Antiqua" panose="02040602050305030304" pitchFamily="18" charset="0"/>
              </a:rPr>
              <a:t>umetni(</a:t>
            </a:r>
            <a:r>
              <a:rPr lang="en-US">
                <a:solidFill>
                  <a:srgbClr val="8F2100"/>
                </a:solidFill>
                <a:latin typeface="Book Antiqua" panose="02040602050305030304" pitchFamily="18" charset="0"/>
              </a:rPr>
              <a:t>int </a:t>
            </a:r>
            <a:r>
              <a:rPr lang="en-US">
                <a:solidFill>
                  <a:srgbClr val="000000"/>
                </a:solidFill>
                <a:latin typeface="Book Antiqua" panose="02040602050305030304" pitchFamily="18" charset="0"/>
              </a:rPr>
              <a:t>x) {</a:t>
            </a:r>
          </a:p>
          <a:p>
            <a:r>
              <a:rPr lang="en-US">
                <a:solidFill>
                  <a:srgbClr val="8F2100"/>
                </a:solidFill>
                <a:latin typeface="Book Antiqua" panose="02040602050305030304" pitchFamily="18" charset="0"/>
              </a:rPr>
              <a:t>int </a:t>
            </a:r>
            <a:r>
              <a:rPr lang="en-US">
                <a:solidFill>
                  <a:srgbClr val="000000"/>
                </a:solidFill>
                <a:latin typeface="Book Antiqua" panose="02040602050305030304" pitchFamily="18" charset="0"/>
              </a:rPr>
              <a:t>b = blok[x];</a:t>
            </a:r>
          </a:p>
          <a:p>
            <a:r>
              <a:rPr lang="en-US">
                <a:solidFill>
                  <a:srgbClr val="000000"/>
                </a:solidFill>
                <a:latin typeface="Book Antiqua" panose="02040602050305030304" pitchFamily="18" charset="0"/>
              </a:rPr>
              <a:t>podskup[b].insert(x);</a:t>
            </a:r>
          </a:p>
          <a:p>
            <a:r>
              <a:rPr lang="en-US">
                <a:solidFill>
                  <a:srgbClr val="000000"/>
                </a:solidFill>
                <a:latin typeface="Book Antiqua" panose="02040602050305030304" pitchFamily="18" charset="0"/>
              </a:rPr>
              <a:t>}</a:t>
            </a:r>
          </a:p>
          <a:p>
            <a:r>
              <a:rPr lang="en-US">
                <a:solidFill>
                  <a:srgbClr val="8F2100"/>
                </a:solidFill>
                <a:latin typeface="Book Antiqua" panose="02040602050305030304" pitchFamily="18" charset="0"/>
              </a:rPr>
              <a:t>void </a:t>
            </a:r>
            <a:r>
              <a:rPr lang="en-US">
                <a:solidFill>
                  <a:srgbClr val="000000"/>
                </a:solidFill>
                <a:latin typeface="Book Antiqua" panose="02040602050305030304" pitchFamily="18" charset="0"/>
              </a:rPr>
              <a:t>obrisi(</a:t>
            </a:r>
            <a:r>
              <a:rPr lang="en-US">
                <a:solidFill>
                  <a:srgbClr val="8F2100"/>
                </a:solidFill>
                <a:latin typeface="Book Antiqua" panose="02040602050305030304" pitchFamily="18" charset="0"/>
              </a:rPr>
              <a:t>int </a:t>
            </a:r>
            <a:r>
              <a:rPr lang="en-US">
                <a:solidFill>
                  <a:srgbClr val="000000"/>
                </a:solidFill>
                <a:latin typeface="Book Antiqua" panose="02040602050305030304" pitchFamily="18" charset="0"/>
              </a:rPr>
              <a:t>x) {</a:t>
            </a:r>
          </a:p>
          <a:p>
            <a:r>
              <a:rPr lang="en-US">
                <a:solidFill>
                  <a:srgbClr val="8F2100"/>
                </a:solidFill>
                <a:latin typeface="Book Antiqua" panose="02040602050305030304" pitchFamily="18" charset="0"/>
              </a:rPr>
              <a:t>int </a:t>
            </a:r>
            <a:r>
              <a:rPr lang="en-US">
                <a:solidFill>
                  <a:srgbClr val="000000"/>
                </a:solidFill>
                <a:latin typeface="Book Antiqua" panose="02040602050305030304" pitchFamily="18" charset="0"/>
              </a:rPr>
              <a:t>b = blok[x];</a:t>
            </a:r>
          </a:p>
          <a:p>
            <a:r>
              <a:rPr lang="en-US">
                <a:solidFill>
                  <a:srgbClr val="000000"/>
                </a:solidFill>
                <a:latin typeface="Book Antiqua" panose="02040602050305030304" pitchFamily="18" charset="0"/>
              </a:rPr>
              <a:t>podskup[b].erase(x);</a:t>
            </a:r>
          </a:p>
          <a:p>
            <a:r>
              <a:rPr lang="en-US">
                <a:solidFill>
                  <a:srgbClr val="000000"/>
                </a:solidFill>
                <a:latin typeface="Book Antiqua" panose="02040602050305030304" pitchFamily="18" charset="0"/>
              </a:rPr>
              <a:t>}</a:t>
            </a:r>
          </a:p>
          <a:p>
            <a:r>
              <a:rPr lang="en-US">
                <a:solidFill>
                  <a:srgbClr val="8F2100"/>
                </a:solidFill>
                <a:latin typeface="Book Antiqua" panose="02040602050305030304" pitchFamily="18" charset="0"/>
              </a:rPr>
              <a:t>void </a:t>
            </a:r>
            <a:r>
              <a:rPr lang="en-US">
                <a:solidFill>
                  <a:srgbClr val="000000"/>
                </a:solidFill>
                <a:latin typeface="Book Antiqua" panose="02040602050305030304" pitchFamily="18" charset="0"/>
              </a:rPr>
              <a:t>obrisiSveIzBloka(</a:t>
            </a:r>
            <a:r>
              <a:rPr lang="en-US">
                <a:solidFill>
                  <a:srgbClr val="8F2100"/>
                </a:solidFill>
                <a:latin typeface="Book Antiqua" panose="02040602050305030304" pitchFamily="18" charset="0"/>
              </a:rPr>
              <a:t>int </a:t>
            </a:r>
            <a:r>
              <a:rPr lang="en-US">
                <a:solidFill>
                  <a:srgbClr val="000000"/>
                </a:solidFill>
                <a:latin typeface="Book Antiqua" panose="02040602050305030304" pitchFamily="18" charset="0"/>
              </a:rPr>
              <a:t>b) {</a:t>
            </a:r>
          </a:p>
          <a:p>
            <a:r>
              <a:rPr lang="en-US">
                <a:solidFill>
                  <a:srgbClr val="000000"/>
                </a:solidFill>
                <a:latin typeface="Book Antiqua" panose="02040602050305030304" pitchFamily="18" charset="0"/>
              </a:rPr>
              <a:t>podskup.erase(b);</a:t>
            </a:r>
          </a:p>
          <a:p>
            <a:r>
              <a:rPr lang="en-US">
                <a:solidFill>
                  <a:srgbClr val="000000"/>
                </a:solidFill>
                <a:latin typeface="Book Antiqua" panose="02040602050305030304" pitchFamily="18" charset="0"/>
              </a:rPr>
              <a:t>}</a:t>
            </a:r>
            <a:endParaRPr lang="en-US">
              <a:latin typeface="Book Antiqua" panose="02040602050305030304" pitchFamily="18" charset="0"/>
            </a:endParaRPr>
          </a:p>
        </p:txBody>
      </p:sp>
    </p:spTree>
    <p:extLst>
      <p:ext uri="{BB962C8B-B14F-4D97-AF65-F5344CB8AC3E}">
        <p14:creationId xmlns:p14="http://schemas.microsoft.com/office/powerpoint/2010/main" val="401618603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28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a:extLst>
              <a:ext uri="{FF2B5EF4-FFF2-40B4-BE49-F238E27FC236}">
                <a16:creationId xmlns:a16="http://schemas.microsoft.com/office/drawing/2014/main" id="{E042F12A-4E8D-4C8C-834F-208BCB142383}"/>
              </a:ext>
            </a:extLst>
          </p:cNvPr>
          <p:cNvSpPr/>
          <p:nvPr/>
        </p:nvSpPr>
        <p:spPr>
          <a:xfrm>
            <a:off x="1265456" y="572155"/>
            <a:ext cx="1768433" cy="369332"/>
          </a:xfrm>
          <a:prstGeom prst="rect">
            <a:avLst/>
          </a:prstGeom>
        </p:spPr>
        <p:txBody>
          <a:bodyPr wrap="none">
            <a:spAutoFit/>
          </a:bodyPr>
          <a:lstStyle/>
          <a:p>
            <a:r>
              <a:rPr lang="en-US" b="1">
                <a:latin typeface="Book Antiqua" panose="02040602050305030304" pitchFamily="18" charset="0"/>
              </a:rPr>
              <a:t>Skalarni tipovi</a:t>
            </a:r>
          </a:p>
        </p:txBody>
      </p:sp>
      <p:sp>
        <p:nvSpPr>
          <p:cNvPr id="5" name="Rectangle 4">
            <a:hlinkClick r:id="rId3" action="ppaction://hlinksldjump"/>
            <a:extLst>
              <a:ext uri="{FF2B5EF4-FFF2-40B4-BE49-F238E27FC236}">
                <a16:creationId xmlns:a16="http://schemas.microsoft.com/office/drawing/2014/main" id="{1CFC62A7-8114-4BA8-848C-E70DBECBCBDD}"/>
              </a:ext>
            </a:extLst>
          </p:cNvPr>
          <p:cNvSpPr/>
          <p:nvPr/>
        </p:nvSpPr>
        <p:spPr>
          <a:xfrm>
            <a:off x="1265456" y="1024917"/>
            <a:ext cx="2416046" cy="369332"/>
          </a:xfrm>
          <a:prstGeom prst="rect">
            <a:avLst/>
          </a:prstGeom>
        </p:spPr>
        <p:txBody>
          <a:bodyPr wrap="none">
            <a:spAutoFit/>
          </a:bodyPr>
          <a:lstStyle/>
          <a:p>
            <a:r>
              <a:rPr lang="en-US" b="1">
                <a:latin typeface="Book Antiqua" panose="02040602050305030304" pitchFamily="18" charset="0"/>
              </a:rPr>
              <a:t>Parovi, torke, slogovi</a:t>
            </a:r>
          </a:p>
        </p:txBody>
      </p:sp>
      <p:sp>
        <p:nvSpPr>
          <p:cNvPr id="6" name="Rectangle 5">
            <a:hlinkClick r:id="rId4" action="ppaction://hlinksldjump"/>
            <a:extLst>
              <a:ext uri="{FF2B5EF4-FFF2-40B4-BE49-F238E27FC236}">
                <a16:creationId xmlns:a16="http://schemas.microsoft.com/office/drawing/2014/main" id="{8BA91795-E80A-4A1E-B11D-3DEA798BC596}"/>
              </a:ext>
            </a:extLst>
          </p:cNvPr>
          <p:cNvSpPr/>
          <p:nvPr/>
        </p:nvSpPr>
        <p:spPr>
          <a:xfrm>
            <a:off x="1265456" y="1477679"/>
            <a:ext cx="3076483" cy="369332"/>
          </a:xfrm>
          <a:prstGeom prst="rect">
            <a:avLst/>
          </a:prstGeom>
        </p:spPr>
        <p:txBody>
          <a:bodyPr wrap="none">
            <a:spAutoFit/>
          </a:bodyPr>
          <a:lstStyle/>
          <a:p>
            <a:r>
              <a:rPr lang="en-US" b="1">
                <a:latin typeface="Book Antiqua" panose="02040602050305030304" pitchFamily="18" charset="0"/>
              </a:rPr>
              <a:t>Nizovi (staticki, dinamicki)</a:t>
            </a:r>
          </a:p>
        </p:txBody>
      </p:sp>
      <p:sp>
        <p:nvSpPr>
          <p:cNvPr id="7" name="Rectangle 6">
            <a:hlinkClick r:id="rId5" action="ppaction://hlinksldjump"/>
            <a:extLst>
              <a:ext uri="{FF2B5EF4-FFF2-40B4-BE49-F238E27FC236}">
                <a16:creationId xmlns:a16="http://schemas.microsoft.com/office/drawing/2014/main" id="{A7150B26-06FE-41A0-A39C-CB455E02AB9A}"/>
              </a:ext>
            </a:extLst>
          </p:cNvPr>
          <p:cNvSpPr/>
          <p:nvPr/>
        </p:nvSpPr>
        <p:spPr>
          <a:xfrm>
            <a:off x="1265456" y="1930441"/>
            <a:ext cx="6006773" cy="369332"/>
          </a:xfrm>
          <a:prstGeom prst="rect">
            <a:avLst/>
          </a:prstGeom>
        </p:spPr>
        <p:txBody>
          <a:bodyPr wrap="none">
            <a:spAutoFit/>
          </a:bodyPr>
          <a:lstStyle/>
          <a:p>
            <a:r>
              <a:rPr lang="it-IT" b="1">
                <a:latin typeface="Book Antiqua" panose="02040602050305030304" pitchFamily="18" charset="0"/>
              </a:rPr>
              <a:t>Višedimenzionalni nizovi, matrice (stati</a:t>
            </a:r>
            <a:r>
              <a:rPr lang="sr-Latn-RS" b="1">
                <a:latin typeface="Book Antiqua" panose="02040602050305030304" pitchFamily="18" charset="0"/>
              </a:rPr>
              <a:t>č</a:t>
            </a:r>
            <a:r>
              <a:rPr lang="it-IT" b="1">
                <a:latin typeface="Book Antiqua" panose="02040602050305030304" pitchFamily="18" charset="0"/>
              </a:rPr>
              <a:t>ki, dinami</a:t>
            </a:r>
            <a:r>
              <a:rPr lang="sr-Latn-RS" b="1">
                <a:latin typeface="Book Antiqua" panose="02040602050305030304" pitchFamily="18" charset="0"/>
              </a:rPr>
              <a:t>č</a:t>
            </a:r>
            <a:r>
              <a:rPr lang="it-IT" b="1">
                <a:latin typeface="Book Antiqua" panose="02040602050305030304" pitchFamily="18" charset="0"/>
              </a:rPr>
              <a:t>ki)</a:t>
            </a:r>
          </a:p>
        </p:txBody>
      </p:sp>
      <p:sp>
        <p:nvSpPr>
          <p:cNvPr id="8" name="Rectangle 7">
            <a:hlinkClick r:id="rId6" action="ppaction://hlinksldjump"/>
            <a:extLst>
              <a:ext uri="{FF2B5EF4-FFF2-40B4-BE49-F238E27FC236}">
                <a16:creationId xmlns:a16="http://schemas.microsoft.com/office/drawing/2014/main" id="{F8EF0BAC-810D-4120-8D23-1CA435857BC8}"/>
              </a:ext>
            </a:extLst>
          </p:cNvPr>
          <p:cNvSpPr/>
          <p:nvPr/>
        </p:nvSpPr>
        <p:spPr>
          <a:xfrm>
            <a:off x="1265456" y="2383203"/>
            <a:ext cx="659155" cy="369332"/>
          </a:xfrm>
          <a:prstGeom prst="rect">
            <a:avLst/>
          </a:prstGeom>
        </p:spPr>
        <p:txBody>
          <a:bodyPr wrap="none">
            <a:spAutoFit/>
          </a:bodyPr>
          <a:lstStyle/>
          <a:p>
            <a:r>
              <a:rPr lang="en-US" b="1">
                <a:latin typeface="Book Antiqua" panose="02040602050305030304" pitchFamily="18" charset="0"/>
              </a:rPr>
              <a:t>Stek</a:t>
            </a:r>
          </a:p>
        </p:txBody>
      </p:sp>
      <p:sp>
        <p:nvSpPr>
          <p:cNvPr id="9" name="Rectangle 8">
            <a:extLst>
              <a:ext uri="{FF2B5EF4-FFF2-40B4-BE49-F238E27FC236}">
                <a16:creationId xmlns:a16="http://schemas.microsoft.com/office/drawing/2014/main" id="{7EF753F2-279E-48E8-AAD3-77DC05427743}"/>
              </a:ext>
            </a:extLst>
          </p:cNvPr>
          <p:cNvSpPr/>
          <p:nvPr/>
        </p:nvSpPr>
        <p:spPr>
          <a:xfrm>
            <a:off x="8247992" y="822445"/>
            <a:ext cx="2364419" cy="3970318"/>
          </a:xfrm>
          <a:prstGeom prst="rect">
            <a:avLst/>
          </a:prstGeom>
        </p:spPr>
        <p:txBody>
          <a:bodyPr wrap="square">
            <a:spAutoFit/>
          </a:bodyPr>
          <a:lstStyle/>
          <a:p>
            <a:r>
              <a:rPr lang="en-US">
                <a:latin typeface="Book Antiqua" panose="02040602050305030304" pitchFamily="18" charset="0"/>
              </a:rPr>
              <a:t>1.  pair</a:t>
            </a:r>
          </a:p>
          <a:p>
            <a:r>
              <a:rPr lang="en-US">
                <a:latin typeface="Book Antiqua" panose="02040602050305030304" pitchFamily="18" charset="0"/>
              </a:rPr>
              <a:t>2.  tuple</a:t>
            </a:r>
          </a:p>
          <a:p>
            <a:r>
              <a:rPr lang="en-US">
                <a:latin typeface="Book Antiqua" panose="02040602050305030304" pitchFamily="18" charset="0"/>
              </a:rPr>
              <a:t>3.  vector</a:t>
            </a:r>
          </a:p>
          <a:p>
            <a:r>
              <a:rPr lang="en-US">
                <a:latin typeface="Book Antiqua" panose="02040602050305030304" pitchFamily="18" charset="0"/>
              </a:rPr>
              <a:t>4.  list</a:t>
            </a:r>
          </a:p>
          <a:p>
            <a:r>
              <a:rPr lang="en-US">
                <a:latin typeface="Book Antiqua" panose="02040602050305030304" pitchFamily="18" charset="0"/>
              </a:rPr>
              <a:t>5.  forward_list</a:t>
            </a:r>
          </a:p>
          <a:p>
            <a:r>
              <a:rPr lang="en-US">
                <a:latin typeface="Book Antiqua" panose="02040602050305030304" pitchFamily="18" charset="0"/>
              </a:rPr>
              <a:t>6.  stack</a:t>
            </a:r>
          </a:p>
          <a:p>
            <a:r>
              <a:rPr lang="en-US">
                <a:latin typeface="Book Antiqua" panose="02040602050305030304" pitchFamily="18" charset="0"/>
              </a:rPr>
              <a:t>7.  queue</a:t>
            </a:r>
          </a:p>
          <a:p>
            <a:r>
              <a:rPr lang="en-US">
                <a:latin typeface="Book Antiqua" panose="02040602050305030304" pitchFamily="18" charset="0"/>
              </a:rPr>
              <a:t>8.  deque</a:t>
            </a:r>
          </a:p>
          <a:p>
            <a:r>
              <a:rPr lang="en-US">
                <a:latin typeface="Book Antiqua" panose="02040602050305030304" pitchFamily="18" charset="0"/>
              </a:rPr>
              <a:t>9.  priority_queue</a:t>
            </a:r>
          </a:p>
          <a:p>
            <a:r>
              <a:rPr lang="en-US">
                <a:latin typeface="Book Antiqua" panose="02040602050305030304" pitchFamily="18" charset="0"/>
              </a:rPr>
              <a:t>10. set</a:t>
            </a:r>
          </a:p>
          <a:p>
            <a:r>
              <a:rPr lang="en-US">
                <a:latin typeface="Book Antiqua" panose="02040602050305030304" pitchFamily="18" charset="0"/>
              </a:rPr>
              <a:t>11. map</a:t>
            </a:r>
          </a:p>
          <a:p>
            <a:r>
              <a:rPr lang="en-US">
                <a:latin typeface="Book Antiqua" panose="02040602050305030304" pitchFamily="18" charset="0"/>
              </a:rPr>
              <a:t>12. multi_set</a:t>
            </a:r>
          </a:p>
          <a:p>
            <a:r>
              <a:rPr lang="en-US">
                <a:latin typeface="Book Antiqua" panose="02040602050305030304" pitchFamily="18" charset="0"/>
              </a:rPr>
              <a:t>13. multi_map</a:t>
            </a:r>
          </a:p>
          <a:p>
            <a:r>
              <a:rPr lang="en-US">
                <a:latin typeface="Book Antiqua" panose="02040602050305030304" pitchFamily="18" charset="0"/>
              </a:rPr>
              <a:t>14. ASP</a:t>
            </a:r>
          </a:p>
        </p:txBody>
      </p:sp>
      <p:sp>
        <p:nvSpPr>
          <p:cNvPr id="2" name="Rectangle 1">
            <a:hlinkClick r:id="rId7" action="ppaction://hlinksldjump"/>
            <a:extLst>
              <a:ext uri="{FF2B5EF4-FFF2-40B4-BE49-F238E27FC236}">
                <a16:creationId xmlns:a16="http://schemas.microsoft.com/office/drawing/2014/main" id="{CC0582E0-9F19-4312-A7C2-83DEB86818D8}"/>
              </a:ext>
            </a:extLst>
          </p:cNvPr>
          <p:cNvSpPr/>
          <p:nvPr/>
        </p:nvSpPr>
        <p:spPr>
          <a:xfrm>
            <a:off x="1265456" y="2835965"/>
            <a:ext cx="607859" cy="369332"/>
          </a:xfrm>
          <a:prstGeom prst="rect">
            <a:avLst/>
          </a:prstGeom>
        </p:spPr>
        <p:txBody>
          <a:bodyPr wrap="none">
            <a:spAutoFit/>
          </a:bodyPr>
          <a:lstStyle/>
          <a:p>
            <a:r>
              <a:rPr lang="en-US" b="1">
                <a:latin typeface="Book Antiqua" panose="02040602050305030304" pitchFamily="18" charset="0"/>
              </a:rPr>
              <a:t>Red</a:t>
            </a:r>
            <a:endParaRPr lang="sr-Latn-RS" b="1">
              <a:latin typeface="Book Antiqua" panose="02040602050305030304" pitchFamily="18" charset="0"/>
            </a:endParaRPr>
          </a:p>
        </p:txBody>
      </p:sp>
      <p:sp>
        <p:nvSpPr>
          <p:cNvPr id="3" name="Rectangle 2">
            <a:hlinkClick r:id="rId8" action="ppaction://hlinksldjump"/>
            <a:extLst>
              <a:ext uri="{FF2B5EF4-FFF2-40B4-BE49-F238E27FC236}">
                <a16:creationId xmlns:a16="http://schemas.microsoft.com/office/drawing/2014/main" id="{F0922EC8-D633-4B53-B9F4-F91C6B0975EB}"/>
              </a:ext>
            </a:extLst>
          </p:cNvPr>
          <p:cNvSpPr/>
          <p:nvPr/>
        </p:nvSpPr>
        <p:spPr>
          <a:xfrm>
            <a:off x="1265456" y="3288727"/>
            <a:ext cx="1922321" cy="369332"/>
          </a:xfrm>
          <a:prstGeom prst="rect">
            <a:avLst/>
          </a:prstGeom>
        </p:spPr>
        <p:txBody>
          <a:bodyPr wrap="none">
            <a:spAutoFit/>
          </a:bodyPr>
          <a:lstStyle/>
          <a:p>
            <a:r>
              <a:rPr lang="en-US" b="1">
                <a:latin typeface="Book Antiqua" panose="02040602050305030304" pitchFamily="18" charset="0"/>
              </a:rPr>
              <a:t>Red sa dva kraja</a:t>
            </a:r>
            <a:endParaRPr lang="sr-Latn-RS" b="1">
              <a:latin typeface="Book Antiqua" panose="02040602050305030304" pitchFamily="18" charset="0"/>
            </a:endParaRPr>
          </a:p>
        </p:txBody>
      </p:sp>
      <p:sp>
        <p:nvSpPr>
          <p:cNvPr id="10" name="Rectangle 9">
            <a:hlinkClick r:id="rId9" action="ppaction://hlinksldjump"/>
            <a:extLst>
              <a:ext uri="{FF2B5EF4-FFF2-40B4-BE49-F238E27FC236}">
                <a16:creationId xmlns:a16="http://schemas.microsoft.com/office/drawing/2014/main" id="{F5219FE8-86A4-4093-B480-827410542B39}"/>
              </a:ext>
            </a:extLst>
          </p:cNvPr>
          <p:cNvSpPr/>
          <p:nvPr/>
        </p:nvSpPr>
        <p:spPr>
          <a:xfrm>
            <a:off x="1265456" y="3741489"/>
            <a:ext cx="2146742" cy="369332"/>
          </a:xfrm>
          <a:prstGeom prst="rect">
            <a:avLst/>
          </a:prstGeom>
        </p:spPr>
        <p:txBody>
          <a:bodyPr wrap="none">
            <a:spAutoFit/>
          </a:bodyPr>
          <a:lstStyle/>
          <a:p>
            <a:r>
              <a:rPr lang="en-US" b="1">
                <a:latin typeface="Book Antiqua" panose="02040602050305030304" pitchFamily="18" charset="0"/>
              </a:rPr>
              <a:t>Red sa prioritetom</a:t>
            </a:r>
            <a:endParaRPr lang="sr-Latn-RS" b="1">
              <a:latin typeface="Book Antiqua" panose="02040602050305030304" pitchFamily="18" charset="0"/>
            </a:endParaRPr>
          </a:p>
        </p:txBody>
      </p:sp>
      <p:sp>
        <p:nvSpPr>
          <p:cNvPr id="11" name="Rectangle 10">
            <a:hlinkClick r:id="rId10" action="ppaction://hlinksldjump"/>
            <a:extLst>
              <a:ext uri="{FF2B5EF4-FFF2-40B4-BE49-F238E27FC236}">
                <a16:creationId xmlns:a16="http://schemas.microsoft.com/office/drawing/2014/main" id="{0B90182A-0906-4E33-8856-3CE3F6C80FF5}"/>
              </a:ext>
            </a:extLst>
          </p:cNvPr>
          <p:cNvSpPr/>
          <p:nvPr/>
        </p:nvSpPr>
        <p:spPr>
          <a:xfrm>
            <a:off x="1265456" y="4194251"/>
            <a:ext cx="748923" cy="369332"/>
          </a:xfrm>
          <a:prstGeom prst="rect">
            <a:avLst/>
          </a:prstGeom>
        </p:spPr>
        <p:txBody>
          <a:bodyPr wrap="none">
            <a:spAutoFit/>
          </a:bodyPr>
          <a:lstStyle/>
          <a:p>
            <a:r>
              <a:rPr lang="en-US" b="1">
                <a:latin typeface="Book Antiqua" panose="02040602050305030304" pitchFamily="18" charset="0"/>
              </a:rPr>
              <a:t>Skup</a:t>
            </a:r>
            <a:endParaRPr lang="sr-Latn-RS" b="1">
              <a:latin typeface="Book Antiqua" panose="02040602050305030304" pitchFamily="18" charset="0"/>
            </a:endParaRPr>
          </a:p>
        </p:txBody>
      </p:sp>
      <p:sp>
        <p:nvSpPr>
          <p:cNvPr id="12" name="Rectangle 11">
            <a:hlinkClick r:id="rId11" action="ppaction://hlinksldjump"/>
            <a:extLst>
              <a:ext uri="{FF2B5EF4-FFF2-40B4-BE49-F238E27FC236}">
                <a16:creationId xmlns:a16="http://schemas.microsoft.com/office/drawing/2014/main" id="{B3CD4F15-B2FD-4258-A303-CA84B7A645E7}"/>
              </a:ext>
            </a:extLst>
          </p:cNvPr>
          <p:cNvSpPr/>
          <p:nvPr/>
        </p:nvSpPr>
        <p:spPr>
          <a:xfrm>
            <a:off x="1265456" y="4647013"/>
            <a:ext cx="787395" cy="369332"/>
          </a:xfrm>
          <a:prstGeom prst="rect">
            <a:avLst/>
          </a:prstGeom>
        </p:spPr>
        <p:txBody>
          <a:bodyPr wrap="none">
            <a:spAutoFit/>
          </a:bodyPr>
          <a:lstStyle/>
          <a:p>
            <a:r>
              <a:rPr lang="en-US" b="1">
                <a:solidFill>
                  <a:srgbClr val="000000"/>
                </a:solidFill>
                <a:latin typeface="Book Antiqua" panose="02040602050305030304" pitchFamily="18" charset="0"/>
              </a:rPr>
              <a:t>Mapa</a:t>
            </a:r>
          </a:p>
        </p:txBody>
      </p:sp>
      <p:sp>
        <p:nvSpPr>
          <p:cNvPr id="13" name="Rectangle 12">
            <a:hlinkClick r:id="rId12" action="ppaction://hlinksldjump"/>
            <a:extLst>
              <a:ext uri="{FF2B5EF4-FFF2-40B4-BE49-F238E27FC236}">
                <a16:creationId xmlns:a16="http://schemas.microsoft.com/office/drawing/2014/main" id="{B7AD4258-8228-4394-B9D0-A592B63AF73C}"/>
              </a:ext>
            </a:extLst>
          </p:cNvPr>
          <p:cNvSpPr/>
          <p:nvPr/>
        </p:nvSpPr>
        <p:spPr>
          <a:xfrm>
            <a:off x="1265456" y="5099775"/>
            <a:ext cx="1313180" cy="369332"/>
          </a:xfrm>
          <a:prstGeom prst="rect">
            <a:avLst/>
          </a:prstGeom>
        </p:spPr>
        <p:txBody>
          <a:bodyPr wrap="none">
            <a:spAutoFit/>
          </a:bodyPr>
          <a:lstStyle/>
          <a:p>
            <a:r>
              <a:rPr lang="en-US" b="1">
                <a:latin typeface="Book Antiqua" panose="02040602050305030304" pitchFamily="18" charset="0"/>
              </a:rPr>
              <a:t>Multiskup</a:t>
            </a:r>
            <a:endParaRPr lang="sr-Latn-RS" b="1">
              <a:latin typeface="Book Antiqua" panose="02040602050305030304" pitchFamily="18" charset="0"/>
            </a:endParaRPr>
          </a:p>
        </p:txBody>
      </p:sp>
      <p:sp>
        <p:nvSpPr>
          <p:cNvPr id="14" name="Rectangle 13">
            <a:hlinkClick r:id="rId13" action="ppaction://hlinksldjump"/>
            <a:extLst>
              <a:ext uri="{FF2B5EF4-FFF2-40B4-BE49-F238E27FC236}">
                <a16:creationId xmlns:a16="http://schemas.microsoft.com/office/drawing/2014/main" id="{A773C9EC-D6C7-4FA0-B3A0-7B9269B56396}"/>
              </a:ext>
            </a:extLst>
          </p:cNvPr>
          <p:cNvSpPr/>
          <p:nvPr/>
        </p:nvSpPr>
        <p:spPr>
          <a:xfrm>
            <a:off x="1265456" y="5552537"/>
            <a:ext cx="1364476" cy="369332"/>
          </a:xfrm>
          <a:prstGeom prst="rect">
            <a:avLst/>
          </a:prstGeom>
        </p:spPr>
        <p:txBody>
          <a:bodyPr wrap="none">
            <a:spAutoFit/>
          </a:bodyPr>
          <a:lstStyle/>
          <a:p>
            <a:r>
              <a:rPr lang="sr-Latn-RS" b="1">
                <a:latin typeface="Book Antiqua" panose="02040602050305030304" pitchFamily="18" charset="0"/>
              </a:rPr>
              <a:t>M</a:t>
            </a:r>
            <a:r>
              <a:rPr lang="en-US" b="1">
                <a:latin typeface="Book Antiqua" panose="02040602050305030304" pitchFamily="18" charset="0"/>
              </a:rPr>
              <a:t>ultimapa</a:t>
            </a:r>
            <a:endParaRPr lang="sr-Latn-RS" b="1">
              <a:latin typeface="Book Antiqua" panose="02040602050305030304" pitchFamily="18" charset="0"/>
            </a:endParaRPr>
          </a:p>
        </p:txBody>
      </p:sp>
      <p:sp>
        <p:nvSpPr>
          <p:cNvPr id="15" name="Rectangle 14">
            <a:hlinkClick r:id="rId14" action="ppaction://hlinksldjump"/>
            <a:extLst>
              <a:ext uri="{FF2B5EF4-FFF2-40B4-BE49-F238E27FC236}">
                <a16:creationId xmlns:a16="http://schemas.microsoft.com/office/drawing/2014/main" id="{0F138677-F18C-4EDC-8F62-46DF9313ABA3}"/>
              </a:ext>
            </a:extLst>
          </p:cNvPr>
          <p:cNvSpPr/>
          <p:nvPr/>
        </p:nvSpPr>
        <p:spPr>
          <a:xfrm>
            <a:off x="1265456" y="6005299"/>
            <a:ext cx="3429144" cy="369332"/>
          </a:xfrm>
          <a:prstGeom prst="rect">
            <a:avLst/>
          </a:prstGeom>
        </p:spPr>
        <p:txBody>
          <a:bodyPr wrap="none">
            <a:spAutoFit/>
          </a:bodyPr>
          <a:lstStyle/>
          <a:p>
            <a:r>
              <a:rPr lang="en-US" b="1">
                <a:latin typeface="Book Antiqua" panose="02040602050305030304" pitchFamily="18" charset="0"/>
              </a:rPr>
              <a:t>Apstraktne strukture podataka</a:t>
            </a:r>
            <a:endParaRPr lang="en-US">
              <a:latin typeface="Book Antiqua" panose="02040602050305030304" pitchFamily="18" charset="0"/>
            </a:endParaRPr>
          </a:p>
        </p:txBody>
      </p:sp>
      <p:sp>
        <p:nvSpPr>
          <p:cNvPr id="16" name="Rectangle 15">
            <a:extLst>
              <a:ext uri="{FF2B5EF4-FFF2-40B4-BE49-F238E27FC236}">
                <a16:creationId xmlns:a16="http://schemas.microsoft.com/office/drawing/2014/main" id="{CACED63D-F179-48C5-B823-A9103EB83C3B}"/>
              </a:ext>
            </a:extLst>
          </p:cNvPr>
          <p:cNvSpPr/>
          <p:nvPr/>
        </p:nvSpPr>
        <p:spPr>
          <a:xfrm>
            <a:off x="8247992" y="5921869"/>
            <a:ext cx="1987852" cy="369332"/>
          </a:xfrm>
          <a:prstGeom prst="rect">
            <a:avLst/>
          </a:prstGeom>
        </p:spPr>
        <p:txBody>
          <a:bodyPr wrap="none">
            <a:spAutoFit/>
          </a:bodyPr>
          <a:lstStyle/>
          <a:p>
            <a:r>
              <a:rPr lang="en-US" b="1">
                <a:solidFill>
                  <a:srgbClr val="25265E"/>
                </a:solidFill>
                <a:latin typeface="euclid_circular_a"/>
              </a:rPr>
              <a:t>C++ STL Containers</a:t>
            </a:r>
          </a:p>
        </p:txBody>
      </p:sp>
    </p:spTree>
    <p:extLst>
      <p:ext uri="{BB962C8B-B14F-4D97-AF65-F5344CB8AC3E}">
        <p14:creationId xmlns:p14="http://schemas.microsoft.com/office/powerpoint/2010/main" val="4247318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CD398-CD6D-425F-86D9-ED7BCE89F1D2}"/>
              </a:ext>
            </a:extLst>
          </p:cNvPr>
          <p:cNvSpPr/>
          <p:nvPr/>
        </p:nvSpPr>
        <p:spPr>
          <a:xfrm>
            <a:off x="0" y="0"/>
            <a:ext cx="12192000" cy="923330"/>
          </a:xfrm>
          <a:prstGeom prst="rect">
            <a:avLst/>
          </a:prstGeom>
        </p:spPr>
        <p:txBody>
          <a:bodyPr wrap="square">
            <a:spAutoFit/>
          </a:bodyPr>
          <a:lstStyle/>
          <a:p>
            <a:r>
              <a:rPr lang="en-US" b="1">
                <a:latin typeface="Book Antiqua" panose="02040602050305030304" pitchFamily="18" charset="0"/>
              </a:rPr>
              <a:t>Slogovi (strukture)</a:t>
            </a:r>
          </a:p>
          <a:p>
            <a:r>
              <a:rPr lang="en-US">
                <a:latin typeface="Book Antiqua" panose="02040602050305030304" pitchFamily="18" charset="0"/>
              </a:rPr>
              <a:t>Nema velike razlike izme</a:t>
            </a:r>
            <a:r>
              <a:rPr lang="sr-Latn-RS">
                <a:latin typeface="Book Antiqua" panose="02040602050305030304" pitchFamily="18" charset="0"/>
              </a:rPr>
              <a:t>đ</a:t>
            </a:r>
            <a:r>
              <a:rPr lang="en-US">
                <a:latin typeface="Book Antiqua" panose="02040602050305030304" pitchFamily="18" charset="0"/>
              </a:rPr>
              <a:t>u definisanja i korišcenja struktura u C i </a:t>
            </a:r>
            <a:r>
              <a:rPr lang="pl-PL">
                <a:latin typeface="Book Antiqua" panose="02040602050305030304" pitchFamily="18" charset="0"/>
              </a:rPr>
              <a:t>C++. </a:t>
            </a:r>
            <a:r>
              <a:rPr lang="en-US">
                <a:latin typeface="Book Antiqua" panose="02040602050305030304" pitchFamily="18" charset="0"/>
              </a:rPr>
              <a:t>Defini</a:t>
            </a:r>
            <a:r>
              <a:rPr lang="sr-Latn-RS">
                <a:latin typeface="Book Antiqua" panose="02040602050305030304" pitchFamily="18" charset="0"/>
              </a:rPr>
              <a:t>š</a:t>
            </a:r>
            <a:r>
              <a:rPr lang="en-US">
                <a:latin typeface="Book Antiqua" panose="02040602050305030304" pitchFamily="18" charset="0"/>
              </a:rPr>
              <a:t>i strukturu za predstavljanje razlomaka, funkciju za sabiranje</a:t>
            </a:r>
            <a:r>
              <a:rPr lang="sr-Latn-RS">
                <a:latin typeface="Book Antiqua" panose="02040602050305030304" pitchFamily="18" charset="0"/>
              </a:rPr>
              <a:t> </a:t>
            </a:r>
            <a:r>
              <a:rPr lang="pl-PL">
                <a:latin typeface="Book Antiqua" panose="02040602050305030304" pitchFamily="18" charset="0"/>
              </a:rPr>
              <a:t>i glavni program koji ih koristi.</a:t>
            </a:r>
            <a:endParaRPr lang="en-US">
              <a:latin typeface="Book Antiqua" panose="02040602050305030304" pitchFamily="18" charset="0"/>
            </a:endParaRPr>
          </a:p>
        </p:txBody>
      </p:sp>
      <p:sp>
        <p:nvSpPr>
          <p:cNvPr id="4" name="Rectangle 3">
            <a:extLst>
              <a:ext uri="{FF2B5EF4-FFF2-40B4-BE49-F238E27FC236}">
                <a16:creationId xmlns:a16="http://schemas.microsoft.com/office/drawing/2014/main" id="{76698A07-FB10-43F7-A385-07D8052F7084}"/>
              </a:ext>
            </a:extLst>
          </p:cNvPr>
          <p:cNvSpPr/>
          <p:nvPr/>
        </p:nvSpPr>
        <p:spPr>
          <a:xfrm>
            <a:off x="3358717" y="923330"/>
            <a:ext cx="7383263" cy="5755422"/>
          </a:xfrm>
          <a:prstGeom prst="rect">
            <a:avLst/>
          </a:prstGeom>
        </p:spPr>
        <p:txBody>
          <a:bodyPr wrap="square">
            <a:spAutoFit/>
          </a:bodyPr>
          <a:lstStyle/>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&lt;bits/stdc++.h&gt;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std;</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struct</a:t>
            </a:r>
            <a:r>
              <a:rPr lang="en-US" sz="1600">
                <a:solidFill>
                  <a:srgbClr val="000000"/>
                </a:solidFill>
                <a:latin typeface="Consolas" panose="020B0609020204030204" pitchFamily="49" charset="0"/>
              </a:rPr>
              <a:t> razlomak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broj, ime; };</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void</a:t>
            </a:r>
            <a:r>
              <a:rPr lang="en-US" sz="1600">
                <a:solidFill>
                  <a:srgbClr val="000000"/>
                </a:solidFill>
                <a:latin typeface="Consolas" panose="020B0609020204030204" pitchFamily="49" charset="0"/>
              </a:rPr>
              <a:t> skrati(razlomak</a:t>
            </a:r>
            <a:r>
              <a:rPr lang="en-US" sz="1600">
                <a:solidFill>
                  <a:srgbClr val="0000FF"/>
                </a:solidFill>
                <a:latin typeface="Consolas" panose="020B0609020204030204" pitchFamily="49" charset="0"/>
              </a:rPr>
              <a:t>&amp;</a:t>
            </a:r>
            <a:r>
              <a:rPr lang="en-US" sz="1600">
                <a:solidFill>
                  <a:srgbClr val="000000"/>
                </a:solidFill>
                <a:latin typeface="Consolas" panose="020B0609020204030204" pitchFamily="49" charset="0"/>
              </a:rPr>
              <a:t> r)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nzd = __gcd(r.broj, r.ime);</a:t>
            </a:r>
          </a:p>
          <a:p>
            <a:r>
              <a:rPr lang="en-US" sz="1600">
                <a:solidFill>
                  <a:srgbClr val="000000"/>
                </a:solidFill>
                <a:latin typeface="Consolas" panose="020B0609020204030204" pitchFamily="49" charset="0"/>
              </a:rPr>
              <a:t>    r.broj /= nzd;</a:t>
            </a:r>
          </a:p>
          <a:p>
            <a:r>
              <a:rPr lang="en-US" sz="1600">
                <a:solidFill>
                  <a:srgbClr val="000000"/>
                </a:solidFill>
                <a:latin typeface="Consolas" panose="020B0609020204030204" pitchFamily="49" charset="0"/>
              </a:rPr>
              <a:t>    r.ime /= nzd; }</a:t>
            </a:r>
          </a:p>
          <a:p>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razlomak saberi(</a:t>
            </a:r>
            <a:r>
              <a:rPr lang="en-US" sz="1600">
                <a:solidFill>
                  <a:srgbClr val="0000FF"/>
                </a:solidFill>
                <a:latin typeface="Consolas" panose="020B0609020204030204" pitchFamily="49" charset="0"/>
              </a:rPr>
              <a:t>const</a:t>
            </a:r>
            <a:r>
              <a:rPr lang="en-US" sz="1600">
                <a:solidFill>
                  <a:srgbClr val="000000"/>
                </a:solidFill>
                <a:latin typeface="Consolas" panose="020B0609020204030204" pitchFamily="49" charset="0"/>
              </a:rPr>
              <a:t> razlomak</a:t>
            </a:r>
            <a:r>
              <a:rPr lang="en-US" sz="1600">
                <a:solidFill>
                  <a:srgbClr val="0000FF"/>
                </a:solidFill>
                <a:latin typeface="Consolas" panose="020B0609020204030204" pitchFamily="49" charset="0"/>
              </a:rPr>
              <a:t>&amp;</a:t>
            </a:r>
            <a:r>
              <a:rPr lang="en-US" sz="1600">
                <a:solidFill>
                  <a:srgbClr val="000000"/>
                </a:solidFill>
                <a:latin typeface="Consolas" panose="020B0609020204030204" pitchFamily="49" charset="0"/>
              </a:rPr>
              <a:t> r1, </a:t>
            </a:r>
            <a:r>
              <a:rPr lang="en-US" sz="1600">
                <a:solidFill>
                  <a:srgbClr val="0000FF"/>
                </a:solidFill>
                <a:latin typeface="Consolas" panose="020B0609020204030204" pitchFamily="49" charset="0"/>
              </a:rPr>
              <a:t>const</a:t>
            </a:r>
            <a:r>
              <a:rPr lang="en-US" sz="1600">
                <a:solidFill>
                  <a:srgbClr val="000000"/>
                </a:solidFill>
                <a:latin typeface="Consolas" panose="020B0609020204030204" pitchFamily="49" charset="0"/>
              </a:rPr>
              <a:t> razlomak</a:t>
            </a:r>
            <a:r>
              <a:rPr lang="en-US" sz="1600">
                <a:solidFill>
                  <a:srgbClr val="0000FF"/>
                </a:solidFill>
                <a:latin typeface="Consolas" panose="020B0609020204030204" pitchFamily="49" charset="0"/>
              </a:rPr>
              <a:t>&amp;</a:t>
            </a:r>
            <a:r>
              <a:rPr lang="en-US" sz="1600">
                <a:solidFill>
                  <a:srgbClr val="000000"/>
                </a:solidFill>
                <a:latin typeface="Consolas" panose="020B0609020204030204" pitchFamily="49" charset="0"/>
              </a:rPr>
              <a:t> r2) {</a:t>
            </a:r>
          </a:p>
          <a:p>
            <a:r>
              <a:rPr lang="en-US" sz="1600">
                <a:solidFill>
                  <a:srgbClr val="000000"/>
                </a:solidFill>
                <a:latin typeface="Consolas" panose="020B0609020204030204" pitchFamily="49" charset="0"/>
              </a:rPr>
              <a:t>    razlomak zbir;</a:t>
            </a:r>
          </a:p>
          <a:p>
            <a:r>
              <a:rPr lang="en-US" sz="1600">
                <a:solidFill>
                  <a:srgbClr val="000000"/>
                </a:solidFill>
                <a:latin typeface="Consolas" panose="020B0609020204030204" pitchFamily="49" charset="0"/>
              </a:rPr>
              <a:t>    zbir.broj = r1.broj * r2.ime + r2.broj * r1.ime;</a:t>
            </a:r>
          </a:p>
          <a:p>
            <a:r>
              <a:rPr lang="en-US" sz="1600">
                <a:solidFill>
                  <a:srgbClr val="000000"/>
                </a:solidFill>
                <a:latin typeface="Consolas" panose="020B0609020204030204" pitchFamily="49" charset="0"/>
              </a:rPr>
              <a:t>    zbir.ime = r1.ime * r2.ime;</a:t>
            </a:r>
          </a:p>
          <a:p>
            <a:r>
              <a:rPr lang="en-US" sz="1600">
                <a:solidFill>
                  <a:srgbClr val="000000"/>
                </a:solidFill>
                <a:latin typeface="Consolas" panose="020B0609020204030204" pitchFamily="49" charset="0"/>
              </a:rPr>
              <a:t>    skrati(zbir);</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zbir; }</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main() {</a:t>
            </a:r>
          </a:p>
          <a:p>
            <a:r>
              <a:rPr lang="en-US" sz="1600">
                <a:solidFill>
                  <a:srgbClr val="000000"/>
                </a:solidFill>
                <a:latin typeface="Consolas" panose="020B0609020204030204" pitchFamily="49" charset="0"/>
              </a:rPr>
              <a:t>    razlomak r1{</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5</a:t>
            </a:r>
            <a:r>
              <a:rPr lang="en-US" sz="1600">
                <a:solidFill>
                  <a:srgbClr val="000000"/>
                </a:solidFill>
                <a:latin typeface="Consolas" panose="020B0609020204030204" pitchFamily="49" charset="0"/>
              </a:rPr>
              <a:t>}, r2{</a:t>
            </a:r>
            <a:r>
              <a:rPr lang="en-US" sz="1600">
                <a:solidFill>
                  <a:srgbClr val="098658"/>
                </a:solidFill>
                <a:latin typeface="Consolas" panose="020B0609020204030204" pitchFamily="49" charset="0"/>
              </a:rPr>
              <a:t>2</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razlomak zbir = saberi(r1, r2);</a:t>
            </a:r>
          </a:p>
          <a:p>
            <a:r>
              <a:rPr lang="en-US" sz="1600">
                <a:solidFill>
                  <a:srgbClr val="000000"/>
                </a:solidFill>
                <a:latin typeface="Consolas" panose="020B0609020204030204" pitchFamily="49" charset="0"/>
              </a:rPr>
              <a:t>    cout &lt;&lt; zbir.broj &lt;&lt; </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 &lt;&lt; zbir.ime &lt;&lt; endl;</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a:t>
            </a:r>
          </a:p>
        </p:txBody>
      </p:sp>
    </p:spTree>
    <p:extLst>
      <p:ext uri="{BB962C8B-B14F-4D97-AF65-F5344CB8AC3E}">
        <p14:creationId xmlns:p14="http://schemas.microsoft.com/office/powerpoint/2010/main" val="1162971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525511-1BBD-47D0-A454-D3B4AE8E1EF4}"/>
              </a:ext>
            </a:extLst>
          </p:cNvPr>
          <p:cNvSpPr/>
          <p:nvPr/>
        </p:nvSpPr>
        <p:spPr>
          <a:xfrm>
            <a:off x="0" y="1741472"/>
            <a:ext cx="12191999" cy="2616101"/>
          </a:xfrm>
          <a:prstGeom prst="rect">
            <a:avLst/>
          </a:prstGeom>
        </p:spPr>
        <p:txBody>
          <a:bodyPr wrap="square">
            <a:spAutoFit/>
          </a:bodyPr>
          <a:lstStyle/>
          <a:p>
            <a:r>
              <a:rPr lang="en-US" sz="2800" b="1" i="0" u="none" strike="noStrike" baseline="0">
                <a:latin typeface="Book Antiqua" panose="02040602050305030304" pitchFamily="18" charset="0"/>
              </a:rPr>
              <a:t>Nizovi (stati</a:t>
            </a:r>
            <a:r>
              <a:rPr lang="sr-Latn-RS" sz="2800" b="1" i="0" u="none" strike="noStrike" baseline="0">
                <a:latin typeface="Book Antiqua" panose="02040602050305030304" pitchFamily="18" charset="0"/>
              </a:rPr>
              <a:t>č</a:t>
            </a:r>
            <a:r>
              <a:rPr lang="en-US" sz="2800" b="1" i="0" u="none" strike="noStrike" baseline="0">
                <a:latin typeface="Book Antiqua" panose="02040602050305030304" pitchFamily="18" charset="0"/>
              </a:rPr>
              <a:t>ki, dinami</a:t>
            </a:r>
            <a:r>
              <a:rPr lang="sr-Latn-RS" sz="2800" b="1" i="0" u="none" strike="noStrike" baseline="0">
                <a:latin typeface="Book Antiqua" panose="02040602050305030304" pitchFamily="18" charset="0"/>
              </a:rPr>
              <a:t>č</a:t>
            </a:r>
            <a:r>
              <a:rPr lang="en-US" sz="2800" b="1" i="0" u="none" strike="noStrike" baseline="0">
                <a:latin typeface="Book Antiqua" panose="02040602050305030304" pitchFamily="18" charset="0"/>
              </a:rPr>
              <a:t>ki)</a:t>
            </a:r>
            <a:endParaRPr lang="sr-Latn-RS" sz="2800" b="1" i="0" u="none" strike="noStrike" baseline="0">
              <a:latin typeface="Book Antiqua" panose="02040602050305030304" pitchFamily="18" charset="0"/>
            </a:endParaRPr>
          </a:p>
          <a:p>
            <a:endParaRPr lang="en-US" sz="2800" b="1" i="0" u="none" strike="noStrike" baseline="0">
              <a:latin typeface="Book Antiqua" panose="02040602050305030304" pitchFamily="18" charset="0"/>
            </a:endParaRPr>
          </a:p>
          <a:p>
            <a:r>
              <a:rPr lang="en-US">
                <a:latin typeface="Book Antiqua" panose="02040602050305030304" pitchFamily="18" charset="0"/>
              </a:rPr>
              <a:t>Osnovna karakteristika nizova je da omogu</a:t>
            </a:r>
            <a:r>
              <a:rPr lang="sr-Latn-RS">
                <a:latin typeface="Book Antiqua" panose="02040602050305030304" pitchFamily="18" charset="0"/>
              </a:rPr>
              <a:t>ć</a:t>
            </a:r>
            <a:r>
              <a:rPr lang="en-US">
                <a:latin typeface="Book Antiqua" panose="02040602050305030304" pitchFamily="18" charset="0"/>
              </a:rPr>
              <a:t>avaju efikasan pristup (u složenosti ili bar u amortizovanoj složenosti </a:t>
            </a:r>
            <a:r>
              <a:rPr lang="en-US" i="1">
                <a:latin typeface="Book Antiqua" panose="02040602050305030304" pitchFamily="18" charset="0"/>
              </a:rPr>
              <a:t>O</a:t>
            </a:r>
            <a:r>
              <a:rPr lang="en-US">
                <a:latin typeface="Book Antiqua" panose="02040602050305030304" pitchFamily="18" charset="0"/>
              </a:rPr>
              <a:t>(1)) elementu niza na</a:t>
            </a:r>
            <a:r>
              <a:rPr lang="sr-Latn-RS">
                <a:latin typeface="Book Antiqua" panose="02040602050305030304" pitchFamily="18" charset="0"/>
              </a:rPr>
              <a:t> </a:t>
            </a:r>
            <a:r>
              <a:rPr lang="en-US">
                <a:latin typeface="Book Antiqua" panose="02040602050305030304" pitchFamily="18" charset="0"/>
              </a:rPr>
              <a:t>osnovu njegove pozicije (indeksa). Pristup van granica niza obi</a:t>
            </a:r>
            <a:r>
              <a:rPr lang="sr-Latn-RS">
                <a:latin typeface="Book Antiqua" panose="02040602050305030304" pitchFamily="18" charset="0"/>
              </a:rPr>
              <a:t>č</a:t>
            </a:r>
            <a:r>
              <a:rPr lang="en-US">
                <a:latin typeface="Book Antiqua" panose="02040602050305030304" pitchFamily="18" charset="0"/>
              </a:rPr>
              <a:t>no</a:t>
            </a:r>
            <a:r>
              <a:rPr lang="sr-Latn-RS">
                <a:latin typeface="Book Antiqua" panose="02040602050305030304" pitchFamily="18" charset="0"/>
              </a:rPr>
              <a:t> </a:t>
            </a:r>
            <a:r>
              <a:rPr lang="en-US">
                <a:latin typeface="Book Antiqua" panose="02040602050305030304" pitchFamily="18" charset="0"/>
              </a:rPr>
              <a:t>prouzrokuje grešku u programu (u Java, C# ili Python</a:t>
            </a:r>
            <a:r>
              <a:rPr lang="sr-Latn-RS">
                <a:latin typeface="Book Antiqua" panose="02040602050305030304" pitchFamily="18" charset="0"/>
              </a:rPr>
              <a:t> </a:t>
            </a:r>
            <a:r>
              <a:rPr lang="pl-PL">
                <a:latin typeface="Book Antiqua" panose="02040602050305030304" pitchFamily="18" charset="0"/>
              </a:rPr>
              <a:t>se podiže izuzetak, a u C/C++ ponašanje nije definisano). </a:t>
            </a:r>
          </a:p>
          <a:p>
            <a:r>
              <a:rPr lang="pl-PL">
                <a:latin typeface="Book Antiqua" panose="02040602050305030304" pitchFamily="18" charset="0"/>
              </a:rPr>
              <a:t>Zavisno od toga da li je broj elemenata poznat (i ograničen) u trenutku </a:t>
            </a:r>
            <a:r>
              <a:rPr lang="en-US">
                <a:latin typeface="Book Antiqua" panose="02040602050305030304" pitchFamily="18" charset="0"/>
              </a:rPr>
              <a:t>pisanja i prevo</a:t>
            </a:r>
            <a:r>
              <a:rPr lang="sr-Latn-RS">
                <a:latin typeface="Book Antiqua" panose="02040602050305030304" pitchFamily="18" charset="0"/>
              </a:rPr>
              <a:t>đ</a:t>
            </a:r>
            <a:r>
              <a:rPr lang="en-US">
                <a:latin typeface="Book Antiqua" panose="02040602050305030304" pitchFamily="18" charset="0"/>
              </a:rPr>
              <a:t>enja programa ili se odre</a:t>
            </a:r>
            <a:r>
              <a:rPr lang="sr-Latn-RS">
                <a:latin typeface="Book Antiqua" panose="02040602050305030304" pitchFamily="18" charset="0"/>
              </a:rPr>
              <a:t>đ</a:t>
            </a:r>
            <a:r>
              <a:rPr lang="en-US">
                <a:latin typeface="Book Antiqua" panose="02040602050305030304" pitchFamily="18" charset="0"/>
              </a:rPr>
              <a:t>uje i menja tokom izvršavanja programa</a:t>
            </a:r>
            <a:r>
              <a:rPr lang="sr-Latn-RS">
                <a:latin typeface="Book Antiqua" panose="02040602050305030304" pitchFamily="18" charset="0"/>
              </a:rPr>
              <a:t> </a:t>
            </a:r>
            <a:r>
              <a:rPr lang="en-US">
                <a:latin typeface="Book Antiqua" panose="02040602050305030304" pitchFamily="18" charset="0"/>
              </a:rPr>
              <a:t>nizove delimo na stati</a:t>
            </a:r>
            <a:r>
              <a:rPr lang="sr-Latn-RS">
                <a:latin typeface="Book Antiqua" panose="02040602050305030304" pitchFamily="18" charset="0"/>
              </a:rPr>
              <a:t>č</a:t>
            </a:r>
            <a:r>
              <a:rPr lang="en-US">
                <a:latin typeface="Book Antiqua" panose="02040602050305030304" pitchFamily="18" charset="0"/>
              </a:rPr>
              <a:t>ke i dinami</a:t>
            </a:r>
            <a:r>
              <a:rPr lang="sr-Latn-RS">
                <a:latin typeface="Book Antiqua" panose="02040602050305030304" pitchFamily="18" charset="0"/>
              </a:rPr>
              <a:t>č</a:t>
            </a:r>
            <a:r>
              <a:rPr lang="en-US">
                <a:latin typeface="Book Antiqua" panose="02040602050305030304" pitchFamily="18" charset="0"/>
              </a:rPr>
              <a:t>ke. Osnovna operacija u radu sa nizovima je</a:t>
            </a:r>
            <a:r>
              <a:rPr lang="sr-Latn-RS">
                <a:latin typeface="Book Antiqua" panose="02040602050305030304" pitchFamily="18" charset="0"/>
              </a:rPr>
              <a:t> </a:t>
            </a:r>
            <a:r>
              <a:rPr lang="en-US">
                <a:latin typeface="Book Antiqua" panose="02040602050305030304" pitchFamily="18" charset="0"/>
              </a:rPr>
              <a:t>pristup i-tom elementu. U velikom broju jezika (C++, Java, C#, Python) brojanje elemenata po</a:t>
            </a:r>
            <a:r>
              <a:rPr lang="sr-Latn-RS">
                <a:latin typeface="Book Antiqua" panose="02040602050305030304" pitchFamily="18" charset="0"/>
              </a:rPr>
              <a:t>č</a:t>
            </a:r>
            <a:r>
              <a:rPr lang="en-US">
                <a:latin typeface="Book Antiqua" panose="02040602050305030304" pitchFamily="18" charset="0"/>
              </a:rPr>
              <a:t>inje od nule.</a:t>
            </a:r>
          </a:p>
        </p:txBody>
      </p:sp>
    </p:spTree>
    <p:extLst>
      <p:ext uri="{BB962C8B-B14F-4D97-AF65-F5344CB8AC3E}">
        <p14:creationId xmlns:p14="http://schemas.microsoft.com/office/powerpoint/2010/main" val="1076482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7A4A90-0BA1-47AE-99FC-FFB6807C4603}"/>
              </a:ext>
            </a:extLst>
          </p:cNvPr>
          <p:cNvSpPr/>
          <p:nvPr/>
        </p:nvSpPr>
        <p:spPr>
          <a:xfrm>
            <a:off x="0" y="2228671"/>
            <a:ext cx="12192000" cy="800219"/>
          </a:xfrm>
          <a:prstGeom prst="rect">
            <a:avLst/>
          </a:prstGeom>
        </p:spPr>
        <p:txBody>
          <a:bodyPr wrap="square">
            <a:spAutoFit/>
          </a:bodyPr>
          <a:lstStyle/>
          <a:p>
            <a:r>
              <a:rPr lang="en-US" sz="2800" b="1">
                <a:latin typeface="Book Antiqua" panose="02040602050305030304" pitchFamily="18" charset="0"/>
              </a:rPr>
              <a:t>Stati</a:t>
            </a:r>
            <a:r>
              <a:rPr lang="sr-Latn-RS" sz="2800" b="1">
                <a:latin typeface="Book Antiqua" panose="02040602050305030304" pitchFamily="18" charset="0"/>
              </a:rPr>
              <a:t>č</a:t>
            </a:r>
            <a:r>
              <a:rPr lang="en-US" sz="2800" b="1">
                <a:latin typeface="Book Antiqua" panose="02040602050305030304" pitchFamily="18" charset="0"/>
              </a:rPr>
              <a:t>ki nizovi</a:t>
            </a:r>
          </a:p>
          <a:p>
            <a:r>
              <a:rPr lang="en-US">
                <a:latin typeface="Book Antiqua" panose="02040602050305030304" pitchFamily="18" charset="0"/>
              </a:rPr>
              <a:t>Rad sa statickim nizovima u jeziku C++ je veoma sli</a:t>
            </a:r>
            <a:r>
              <a:rPr lang="sr-Latn-RS">
                <a:latin typeface="Book Antiqua" panose="02040602050305030304" pitchFamily="18" charset="0"/>
              </a:rPr>
              <a:t>č</a:t>
            </a:r>
            <a:r>
              <a:rPr lang="en-US">
                <a:latin typeface="Book Antiqua" panose="02040602050305030304" pitchFamily="18" charset="0"/>
              </a:rPr>
              <a:t>an radu sa stati</a:t>
            </a:r>
            <a:r>
              <a:rPr lang="sr-Latn-RS">
                <a:latin typeface="Book Antiqua" panose="02040602050305030304" pitchFamily="18" charset="0"/>
              </a:rPr>
              <a:t>č</a:t>
            </a:r>
            <a:r>
              <a:rPr lang="en-US">
                <a:latin typeface="Book Antiqua" panose="02040602050305030304" pitchFamily="18" charset="0"/>
              </a:rPr>
              <a:t>kim</a:t>
            </a:r>
            <a:r>
              <a:rPr lang="sr-Latn-RS">
                <a:latin typeface="Book Antiqua" panose="02040602050305030304" pitchFamily="18" charset="0"/>
              </a:rPr>
              <a:t> </a:t>
            </a:r>
            <a:r>
              <a:rPr lang="pl-PL">
                <a:latin typeface="Book Antiqua" panose="02040602050305030304" pitchFamily="18" charset="0"/>
              </a:rPr>
              <a:t>nizovima u C-u. </a:t>
            </a:r>
          </a:p>
        </p:txBody>
      </p:sp>
    </p:spTree>
    <p:extLst>
      <p:ext uri="{BB962C8B-B14F-4D97-AF65-F5344CB8AC3E}">
        <p14:creationId xmlns:p14="http://schemas.microsoft.com/office/powerpoint/2010/main" val="4042278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0126E2-7481-43C8-ACEA-F42F29E91FB5}"/>
              </a:ext>
            </a:extLst>
          </p:cNvPr>
          <p:cNvSpPr/>
          <p:nvPr/>
        </p:nvSpPr>
        <p:spPr>
          <a:xfrm>
            <a:off x="1680839" y="238217"/>
            <a:ext cx="9922276" cy="5016758"/>
          </a:xfrm>
          <a:prstGeom prst="rect">
            <a:avLst/>
          </a:prstGeom>
        </p:spPr>
        <p:txBody>
          <a:bodyPr wrap="square">
            <a:spAutoFit/>
          </a:bodyPr>
          <a:lstStyle/>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&lt;iostream&gt;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&lt;cmath&gt;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std;</a:t>
            </a:r>
          </a:p>
          <a:p>
            <a:r>
              <a:rPr lang="en-US" sz="1600">
                <a:solidFill>
                  <a:srgbClr val="008000"/>
                </a:solidFill>
                <a:latin typeface="Consolas" panose="020B0609020204030204" pitchFamily="49" charset="0"/>
              </a:rPr>
              <a:t>/*U</a:t>
            </a:r>
            <a:r>
              <a:rPr lang="sr-Latn-RS" sz="1600">
                <a:solidFill>
                  <a:srgbClr val="008000"/>
                </a:solidFill>
                <a:latin typeface="Consolas" panose="020B0609020204030204" pitchFamily="49" charset="0"/>
              </a:rPr>
              <a:t>č</a:t>
            </a:r>
            <a:r>
              <a:rPr lang="en-US" sz="1600">
                <a:solidFill>
                  <a:srgbClr val="008000"/>
                </a:solidFill>
                <a:latin typeface="Consolas" panose="020B0609020204030204" pitchFamily="49" charset="0"/>
              </a:rPr>
              <a:t>itava se najviše 100 brojeva. Odredi element koji najmanje odstupa od proseka.*/</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main()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a[</a:t>
            </a:r>
            <a:r>
              <a:rPr lang="en-US" sz="1600">
                <a:solidFill>
                  <a:srgbClr val="098658"/>
                </a:solidFill>
                <a:latin typeface="Consolas" panose="020B0609020204030204" pitchFamily="49" charset="0"/>
              </a:rPr>
              <a:t>100</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 cin &gt;&gt; n;</a:t>
            </a:r>
            <a:r>
              <a:rPr lang="en-US" sz="1600">
                <a:solidFill>
                  <a:srgbClr val="008000"/>
                </a:solidFill>
                <a:latin typeface="Consolas" panose="020B0609020204030204" pitchFamily="49" charset="0"/>
              </a:rPr>
              <a:t> // Broj elemenata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n; i++)</a:t>
            </a:r>
            <a:r>
              <a:rPr lang="en-US" sz="1600">
                <a:solidFill>
                  <a:srgbClr val="008000"/>
                </a:solidFill>
                <a:latin typeface="Consolas" panose="020B0609020204030204" pitchFamily="49" charset="0"/>
              </a:rPr>
              <a:t> // svi elementi u niz</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cin &gt;&gt; a[i];</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zbir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a:t>
            </a:r>
            <a:r>
              <a:rPr lang="en-US" sz="1600">
                <a:solidFill>
                  <a:srgbClr val="008000"/>
                </a:solidFill>
                <a:latin typeface="Consolas" panose="020B0609020204030204" pitchFamily="49" charset="0"/>
              </a:rPr>
              <a:t> // </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n; i++)</a:t>
            </a:r>
          </a:p>
          <a:p>
            <a:r>
              <a:rPr lang="en-US" sz="1600">
                <a:solidFill>
                  <a:srgbClr val="000000"/>
                </a:solidFill>
                <a:latin typeface="Consolas" panose="020B0609020204030204" pitchFamily="49" charset="0"/>
              </a:rPr>
              <a:t>        zbir += a[i];</a:t>
            </a:r>
            <a:r>
              <a:rPr lang="en-US" sz="1600">
                <a:solidFill>
                  <a:srgbClr val="008000"/>
                </a:solidFill>
                <a:latin typeface="Consolas" panose="020B0609020204030204" pitchFamily="49" charset="0"/>
              </a:rPr>
              <a:t> // zbir</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double</a:t>
            </a:r>
            <a:r>
              <a:rPr lang="en-US" sz="1600">
                <a:solidFill>
                  <a:srgbClr val="000000"/>
                </a:solidFill>
                <a:latin typeface="Consolas" panose="020B0609020204030204" pitchFamily="49" charset="0"/>
              </a:rPr>
              <a:t> prosek = (</a:t>
            </a:r>
            <a:r>
              <a:rPr lang="en-US" sz="1600">
                <a:solidFill>
                  <a:srgbClr val="0000FF"/>
                </a:solidFill>
                <a:latin typeface="Consolas" panose="020B0609020204030204" pitchFamily="49" charset="0"/>
              </a:rPr>
              <a:t>double</a:t>
            </a:r>
            <a:r>
              <a:rPr lang="en-US" sz="1600">
                <a:solidFill>
                  <a:srgbClr val="000000"/>
                </a:solidFill>
                <a:latin typeface="Consolas" panose="020B0609020204030204" pitchFamily="49" charset="0"/>
              </a:rPr>
              <a:t>) zbir / (</a:t>
            </a:r>
            <a:r>
              <a:rPr lang="en-US" sz="1600">
                <a:solidFill>
                  <a:srgbClr val="0000FF"/>
                </a:solidFill>
                <a:latin typeface="Consolas" panose="020B0609020204030204" pitchFamily="49" charset="0"/>
              </a:rPr>
              <a:t>double</a:t>
            </a:r>
            <a:r>
              <a:rPr lang="en-US" sz="1600">
                <a:solidFill>
                  <a:srgbClr val="000000"/>
                </a:solidFill>
                <a:latin typeface="Consolas" panose="020B0609020204030204" pitchFamily="49" charset="0"/>
              </a:rPr>
              <a:t>) n;</a:t>
            </a:r>
            <a:r>
              <a:rPr lang="en-US" sz="1600">
                <a:solidFill>
                  <a:srgbClr val="008000"/>
                </a:solidFill>
                <a:latin typeface="Consolas" panose="020B0609020204030204" pitchFamily="49" charset="0"/>
              </a:rPr>
              <a:t> // prosek</a:t>
            </a:r>
            <a:endParaRPr lang="en-US" sz="1600">
              <a:solidFill>
                <a:srgbClr val="000000"/>
              </a:solidFill>
              <a:latin typeface="Consolas" panose="020B0609020204030204" pitchFamily="49" charset="0"/>
            </a:endParaRPr>
          </a:p>
          <a:p>
            <a:r>
              <a:rPr lang="en-US" sz="1600">
                <a:solidFill>
                  <a:srgbClr val="008000"/>
                </a:solidFill>
                <a:latin typeface="Consolas" panose="020B0609020204030204" pitchFamily="49" charset="0"/>
              </a:rPr>
              <a:t>    // odredi i ispiši element koji najmanje odstupa pod proseka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naj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i &lt; n; i++)</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(abs(a[i] - prosek) &lt; abs(a[naj] - prosek))</a:t>
            </a:r>
          </a:p>
          <a:p>
            <a:r>
              <a:rPr lang="en-US" sz="1600">
                <a:solidFill>
                  <a:srgbClr val="000000"/>
                </a:solidFill>
                <a:latin typeface="Consolas" panose="020B0609020204030204" pitchFamily="49" charset="0"/>
              </a:rPr>
              <a:t>            naj = i;</a:t>
            </a:r>
          </a:p>
          <a:p>
            <a:r>
              <a:rPr lang="en-US" sz="1600">
                <a:solidFill>
                  <a:srgbClr val="000000"/>
                </a:solidFill>
                <a:latin typeface="Consolas" panose="020B0609020204030204" pitchFamily="49" charset="0"/>
              </a:rPr>
              <a:t>    cout &lt;&lt; a[naj] &lt;&lt; endl;</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a:t>
            </a:r>
          </a:p>
        </p:txBody>
      </p:sp>
      <p:sp>
        <p:nvSpPr>
          <p:cNvPr id="4" name="Rectangle 3">
            <a:extLst>
              <a:ext uri="{FF2B5EF4-FFF2-40B4-BE49-F238E27FC236}">
                <a16:creationId xmlns:a16="http://schemas.microsoft.com/office/drawing/2014/main" id="{C759A505-EB2C-4998-82DC-4E79E56AD454}"/>
              </a:ext>
            </a:extLst>
          </p:cNvPr>
          <p:cNvSpPr/>
          <p:nvPr/>
        </p:nvSpPr>
        <p:spPr>
          <a:xfrm>
            <a:off x="0" y="5657671"/>
            <a:ext cx="12192000" cy="923330"/>
          </a:xfrm>
          <a:prstGeom prst="rect">
            <a:avLst/>
          </a:prstGeom>
        </p:spPr>
        <p:txBody>
          <a:bodyPr wrap="square">
            <a:spAutoFit/>
          </a:bodyPr>
          <a:lstStyle/>
          <a:p>
            <a:r>
              <a:rPr lang="sr-Latn-RS">
                <a:latin typeface="Book Antiqua" panose="02040602050305030304" pitchFamily="18" charset="0"/>
              </a:rPr>
              <a:t>Ovde je</a:t>
            </a:r>
            <a:r>
              <a:rPr lang="en-US">
                <a:latin typeface="Book Antiqua" panose="02040602050305030304" pitchFamily="18" charset="0"/>
              </a:rPr>
              <a:t> bilo neophodno elemente prilikom u</a:t>
            </a:r>
            <a:r>
              <a:rPr lang="sr-Latn-RS">
                <a:latin typeface="Book Antiqua" panose="02040602050305030304" pitchFamily="18" charset="0"/>
              </a:rPr>
              <a:t>č</a:t>
            </a:r>
            <a:r>
              <a:rPr lang="en-US">
                <a:latin typeface="Book Antiqua" panose="02040602050305030304" pitchFamily="18" charset="0"/>
              </a:rPr>
              <a:t>itavanja</a:t>
            </a:r>
            <a:r>
              <a:rPr lang="sr-Latn-RS">
                <a:latin typeface="Book Antiqua" panose="02040602050305030304" pitchFamily="18" charset="0"/>
              </a:rPr>
              <a:t> </a:t>
            </a:r>
            <a:r>
              <a:rPr lang="pl-PL">
                <a:latin typeface="Book Antiqua" panose="02040602050305030304" pitchFamily="18" charset="0"/>
              </a:rPr>
              <a:t>memorisati, jer su nam za rešenje zadatka potrebna dva prolaska kroz podatke (prvi u kom se određuje prosek i drugi u kom se određuje minimalno odstupanje od proseka). </a:t>
            </a:r>
          </a:p>
          <a:p>
            <a:r>
              <a:rPr lang="pl-PL">
                <a:latin typeface="Book Antiqua" panose="02040602050305030304" pitchFamily="18" charset="0"/>
              </a:rPr>
              <a:t>Da se tražilo samo određivanje proseka</a:t>
            </a:r>
            <a:r>
              <a:rPr lang="en-US">
                <a:latin typeface="Book Antiqua" panose="02040602050305030304" pitchFamily="18" charset="0"/>
              </a:rPr>
              <a:t>, niz nije neophod</a:t>
            </a:r>
            <a:r>
              <a:rPr lang="sr-Latn-RS">
                <a:latin typeface="Book Antiqua" panose="02040602050305030304" pitchFamily="18" charset="0"/>
              </a:rPr>
              <a:t>an.</a:t>
            </a:r>
            <a:endParaRPr lang="en-US">
              <a:latin typeface="Book Antiqua" panose="02040602050305030304" pitchFamily="18" charset="0"/>
            </a:endParaRPr>
          </a:p>
        </p:txBody>
      </p:sp>
    </p:spTree>
    <p:extLst>
      <p:ext uri="{BB962C8B-B14F-4D97-AF65-F5344CB8AC3E}">
        <p14:creationId xmlns:p14="http://schemas.microsoft.com/office/powerpoint/2010/main" val="644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BD0A78-C257-467E-9239-CCA05A5FA2FD}"/>
              </a:ext>
            </a:extLst>
          </p:cNvPr>
          <p:cNvSpPr/>
          <p:nvPr/>
        </p:nvSpPr>
        <p:spPr>
          <a:xfrm>
            <a:off x="0" y="2274838"/>
            <a:ext cx="12192000" cy="2462213"/>
          </a:xfrm>
          <a:prstGeom prst="rect">
            <a:avLst/>
          </a:prstGeom>
        </p:spPr>
        <p:txBody>
          <a:bodyPr wrap="square">
            <a:spAutoFit/>
          </a:bodyPr>
          <a:lstStyle/>
          <a:p>
            <a:r>
              <a:rPr lang="en-US" sz="2800" b="1">
                <a:latin typeface="Book Antiqua" panose="02040602050305030304" pitchFamily="18" charset="0"/>
              </a:rPr>
              <a:t>Dinami</a:t>
            </a:r>
            <a:r>
              <a:rPr lang="sr-Latn-RS" sz="2800" b="1">
                <a:latin typeface="Book Antiqua" panose="02040602050305030304" pitchFamily="18" charset="0"/>
              </a:rPr>
              <a:t>č</a:t>
            </a:r>
            <a:r>
              <a:rPr lang="en-US" sz="2800" b="1">
                <a:latin typeface="Book Antiqua" panose="02040602050305030304" pitchFamily="18" charset="0"/>
              </a:rPr>
              <a:t>ki nizovi</a:t>
            </a:r>
          </a:p>
          <a:p>
            <a:endParaRPr lang="en-US" b="1">
              <a:latin typeface="Book Antiqua" panose="02040602050305030304" pitchFamily="18" charset="0"/>
            </a:endParaRPr>
          </a:p>
          <a:p>
            <a:r>
              <a:rPr lang="en-US">
                <a:latin typeface="Book Antiqua" panose="02040602050305030304" pitchFamily="18" charset="0"/>
              </a:rPr>
              <a:t>Kada nije unapred poznata dimenzija niza ili kad se o</a:t>
            </a:r>
            <a:r>
              <a:rPr lang="sr-Latn-RS">
                <a:latin typeface="Book Antiqua" panose="02040602050305030304" pitchFamily="18" charset="0"/>
              </a:rPr>
              <a:t>č</a:t>
            </a:r>
            <a:r>
              <a:rPr lang="en-US">
                <a:latin typeface="Book Antiqua" panose="02040602050305030304" pitchFamily="18" charset="0"/>
              </a:rPr>
              <a:t>ekuje da se ona prili</a:t>
            </a:r>
            <a:r>
              <a:rPr lang="sr-Latn-RS">
                <a:latin typeface="Book Antiqua" panose="02040602050305030304" pitchFamily="18" charset="0"/>
              </a:rPr>
              <a:t>č</a:t>
            </a:r>
            <a:r>
              <a:rPr lang="en-US">
                <a:latin typeface="Book Antiqua" panose="02040602050305030304" pitchFamily="18" charset="0"/>
              </a:rPr>
              <a:t>no</a:t>
            </a:r>
            <a:r>
              <a:rPr lang="sr-Latn-RS">
                <a:latin typeface="Book Antiqua" panose="02040602050305030304" pitchFamily="18" charset="0"/>
              </a:rPr>
              <a:t> </a:t>
            </a:r>
            <a:r>
              <a:rPr lang="en-US">
                <a:latin typeface="Book Antiqua" panose="02040602050305030304" pitchFamily="18" charset="0"/>
              </a:rPr>
              <a:t>menja pri raznim pokretanjima programa kori</a:t>
            </a:r>
            <a:r>
              <a:rPr lang="sr-Latn-RS">
                <a:latin typeface="Book Antiqua" panose="02040602050305030304" pitchFamily="18" charset="0"/>
              </a:rPr>
              <a:t>ste se</a:t>
            </a:r>
            <a:r>
              <a:rPr lang="en-US">
                <a:latin typeface="Book Antiqua" panose="02040602050305030304" pitchFamily="18" charset="0"/>
              </a:rPr>
              <a:t> dinami</a:t>
            </a:r>
            <a:r>
              <a:rPr lang="sr-Latn-RS">
                <a:latin typeface="Book Antiqua" panose="02040602050305030304" pitchFamily="18" charset="0"/>
              </a:rPr>
              <a:t>č</a:t>
            </a:r>
            <a:r>
              <a:rPr lang="en-US">
                <a:latin typeface="Book Antiqua" panose="02040602050305030304" pitchFamily="18" charset="0"/>
              </a:rPr>
              <a:t>ki</a:t>
            </a:r>
            <a:r>
              <a:rPr lang="sr-Latn-RS">
                <a:latin typeface="Book Antiqua" panose="02040602050305030304" pitchFamily="18" charset="0"/>
              </a:rPr>
              <a:t> </a:t>
            </a:r>
            <a:r>
              <a:rPr lang="en-US">
                <a:latin typeface="Book Antiqua" panose="02040602050305030304" pitchFamily="18" charset="0"/>
              </a:rPr>
              <a:t>nizov</a:t>
            </a:r>
            <a:r>
              <a:rPr lang="sr-Latn-RS">
                <a:latin typeface="Book Antiqua" panose="02040602050305030304" pitchFamily="18" charset="0"/>
              </a:rPr>
              <a:t>i</a:t>
            </a:r>
            <a:r>
              <a:rPr lang="en-US">
                <a:latin typeface="Book Antiqua" panose="02040602050305030304" pitchFamily="18" charset="0"/>
              </a:rPr>
              <a:t>. </a:t>
            </a:r>
          </a:p>
          <a:p>
            <a:endParaRPr lang="sr-Latn-RS">
              <a:latin typeface="Book Antiqua" panose="02040602050305030304" pitchFamily="18" charset="0"/>
            </a:endParaRPr>
          </a:p>
          <a:p>
            <a:r>
              <a:rPr lang="en-US">
                <a:latin typeface="Book Antiqua" panose="02040602050305030304" pitchFamily="18" charset="0"/>
              </a:rPr>
              <a:t>Dinami</a:t>
            </a:r>
            <a:r>
              <a:rPr lang="sr-Latn-RS">
                <a:latin typeface="Book Antiqua" panose="02040602050305030304" pitchFamily="18" charset="0"/>
              </a:rPr>
              <a:t>č</a:t>
            </a:r>
            <a:r>
              <a:rPr lang="en-US">
                <a:latin typeface="Book Antiqua" panose="02040602050305030304" pitchFamily="18" charset="0"/>
              </a:rPr>
              <a:t>ki nizovi obi</a:t>
            </a:r>
            <a:r>
              <a:rPr lang="sr-Latn-RS">
                <a:latin typeface="Book Antiqua" panose="02040602050305030304" pitchFamily="18" charset="0"/>
              </a:rPr>
              <a:t>č</a:t>
            </a:r>
            <a:r>
              <a:rPr lang="en-US">
                <a:latin typeface="Book Antiqua" panose="02040602050305030304" pitchFamily="18" charset="0"/>
              </a:rPr>
              <a:t>no podržavaju rezervaciju prostora za odre</a:t>
            </a:r>
            <a:r>
              <a:rPr lang="sr-Latn-RS">
                <a:latin typeface="Book Antiqua" panose="02040602050305030304" pitchFamily="18" charset="0"/>
              </a:rPr>
              <a:t>đ</a:t>
            </a:r>
            <a:r>
              <a:rPr lang="en-US">
                <a:latin typeface="Book Antiqua" panose="02040602050305030304" pitchFamily="18" charset="0"/>
              </a:rPr>
              <a:t>eni broj</a:t>
            </a:r>
            <a:r>
              <a:rPr lang="sr-Latn-RS">
                <a:latin typeface="Book Antiqua" panose="02040602050305030304" pitchFamily="18" charset="0"/>
              </a:rPr>
              <a:t> </a:t>
            </a:r>
            <a:r>
              <a:rPr lang="en-US">
                <a:latin typeface="Book Antiqua" panose="02040602050305030304" pitchFamily="18" charset="0"/>
              </a:rPr>
              <a:t>elemenata (kasnije može </a:t>
            </a:r>
            <a:r>
              <a:rPr lang="sr-Latn-RS">
                <a:latin typeface="Book Antiqua" panose="02040602050305030304" pitchFamily="18" charset="0"/>
              </a:rPr>
              <a:t>da se menja</a:t>
            </a:r>
            <a:r>
              <a:rPr lang="en-US">
                <a:latin typeface="Book Antiqua" panose="02040602050305030304" pitchFamily="18" charset="0"/>
              </a:rPr>
              <a:t>). </a:t>
            </a:r>
            <a:endParaRPr lang="sr-Latn-RS">
              <a:latin typeface="Book Antiqua" panose="02040602050305030304" pitchFamily="18" charset="0"/>
            </a:endParaRPr>
          </a:p>
          <a:p>
            <a:r>
              <a:rPr lang="en-US">
                <a:latin typeface="Book Antiqua" panose="02040602050305030304" pitchFamily="18" charset="0"/>
              </a:rPr>
              <a:t>Tako</a:t>
            </a:r>
            <a:r>
              <a:rPr lang="sr-Latn-RS">
                <a:latin typeface="Book Antiqua" panose="02040602050305030304" pitchFamily="18" charset="0"/>
              </a:rPr>
              <a:t>đ</a:t>
            </a:r>
            <a:r>
              <a:rPr lang="en-US">
                <a:latin typeface="Book Antiqua" panose="02040602050305030304" pitchFamily="18" charset="0"/>
              </a:rPr>
              <a:t>e, dopuštena operacija je</a:t>
            </a:r>
            <a:r>
              <a:rPr lang="sr-Latn-RS">
                <a:latin typeface="Book Antiqua" panose="02040602050305030304" pitchFamily="18" charset="0"/>
              </a:rPr>
              <a:t> </a:t>
            </a:r>
            <a:r>
              <a:rPr lang="pl-PL">
                <a:latin typeface="Book Antiqua" panose="02040602050305030304" pitchFamily="18" charset="0"/>
              </a:rPr>
              <a:t>dodavanje na kraj niza. </a:t>
            </a:r>
          </a:p>
          <a:p>
            <a:r>
              <a:rPr lang="pl-PL">
                <a:latin typeface="Book Antiqua" panose="02040602050305030304" pitchFamily="18" charset="0"/>
              </a:rPr>
              <a:t>U slučajevima kada u nizu nema dovoljno prostora za </a:t>
            </a:r>
            <a:r>
              <a:rPr lang="en-US">
                <a:latin typeface="Book Antiqua" panose="02040602050305030304" pitchFamily="18" charset="0"/>
              </a:rPr>
              <a:t>smeštanje elemenata vrši se automatska realokacija.</a:t>
            </a:r>
          </a:p>
        </p:txBody>
      </p:sp>
    </p:spTree>
    <p:extLst>
      <p:ext uri="{BB962C8B-B14F-4D97-AF65-F5344CB8AC3E}">
        <p14:creationId xmlns:p14="http://schemas.microsoft.com/office/powerpoint/2010/main" val="2016329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29544E-CFF7-43F6-8C92-0CAA0488F99E}"/>
              </a:ext>
            </a:extLst>
          </p:cNvPr>
          <p:cNvSpPr/>
          <p:nvPr/>
        </p:nvSpPr>
        <p:spPr>
          <a:xfrm>
            <a:off x="760520" y="1600018"/>
            <a:ext cx="10670959" cy="4247317"/>
          </a:xfrm>
          <a:prstGeom prst="rect">
            <a:avLst/>
          </a:prstGeom>
        </p:spPr>
        <p:txBody>
          <a:bodyPr wrap="square">
            <a:spAutoFit/>
          </a:bodyPr>
          <a:lstStyle/>
          <a:p>
            <a:r>
              <a:rPr lang="sr-Latn-RS">
                <a:latin typeface="Book Antiqua" panose="02040602050305030304" pitchFamily="18" charset="0"/>
              </a:rPr>
              <a:t>D</a:t>
            </a:r>
            <a:r>
              <a:rPr lang="en-US">
                <a:latin typeface="Book Antiqua" panose="02040602050305030304" pitchFamily="18" charset="0"/>
              </a:rPr>
              <a:t>inami</a:t>
            </a:r>
            <a:r>
              <a:rPr lang="sr-Latn-RS">
                <a:latin typeface="Book Antiqua" panose="02040602050305030304" pitchFamily="18" charset="0"/>
              </a:rPr>
              <a:t>č</a:t>
            </a:r>
            <a:r>
              <a:rPr lang="en-US">
                <a:latin typeface="Book Antiqua" panose="02040602050305030304" pitchFamily="18" charset="0"/>
              </a:rPr>
              <a:t>ki nizovi </a:t>
            </a:r>
            <a:r>
              <a:rPr lang="sr-Latn-RS">
                <a:latin typeface="Book Antiqua" panose="02040602050305030304" pitchFamily="18" charset="0"/>
              </a:rPr>
              <a:t>u C++u </a:t>
            </a:r>
            <a:r>
              <a:rPr lang="en-US">
                <a:latin typeface="Book Antiqua" panose="02040602050305030304" pitchFamily="18" charset="0"/>
              </a:rPr>
              <a:t>su podržani klasom </a:t>
            </a:r>
            <a:r>
              <a:rPr lang="en-US" b="1">
                <a:latin typeface="Book Antiqua" panose="02040602050305030304" pitchFamily="18" charset="0"/>
              </a:rPr>
              <a:t>vector&lt;T&gt;</a:t>
            </a:r>
            <a:r>
              <a:rPr lang="en-US">
                <a:latin typeface="Book Antiqua" panose="02040602050305030304" pitchFamily="18" charset="0"/>
              </a:rPr>
              <a:t> gde je T tip</a:t>
            </a:r>
            <a:r>
              <a:rPr lang="sr-Latn-RS">
                <a:latin typeface="Book Antiqua" panose="02040602050305030304" pitchFamily="18" charset="0"/>
              </a:rPr>
              <a:t> </a:t>
            </a:r>
            <a:r>
              <a:rPr lang="pl-PL">
                <a:latin typeface="Book Antiqua" panose="02040602050305030304" pitchFamily="18" charset="0"/>
              </a:rPr>
              <a:t>podataka koji se smeštaju u vektor. </a:t>
            </a:r>
          </a:p>
          <a:p>
            <a:endParaRPr lang="pl-PL">
              <a:latin typeface="Book Antiqua" panose="02040602050305030304" pitchFamily="18" charset="0"/>
            </a:endParaRPr>
          </a:p>
          <a:p>
            <a:r>
              <a:rPr lang="pl-PL">
                <a:latin typeface="Book Antiqua" panose="02040602050305030304" pitchFamily="18" charset="0"/>
              </a:rPr>
              <a:t>Prilikom konstrukcije može da se navede </a:t>
            </a:r>
            <a:r>
              <a:rPr lang="en-US">
                <a:latin typeface="Book Antiqua" panose="02040602050305030304" pitchFamily="18" charset="0"/>
              </a:rPr>
              <a:t>inicijalni broj elemenata. </a:t>
            </a:r>
          </a:p>
          <a:p>
            <a:endParaRPr lang="sr-Latn-RS">
              <a:latin typeface="Book Antiqua" panose="02040602050305030304" pitchFamily="18" charset="0"/>
            </a:endParaRPr>
          </a:p>
          <a:p>
            <a:r>
              <a:rPr lang="en-US">
                <a:latin typeface="Book Antiqua" panose="02040602050305030304" pitchFamily="18" charset="0"/>
              </a:rPr>
              <a:t>Metod </a:t>
            </a:r>
            <a:r>
              <a:rPr lang="en-US" b="1">
                <a:latin typeface="Book Antiqua" panose="02040602050305030304" pitchFamily="18" charset="0"/>
              </a:rPr>
              <a:t>size</a:t>
            </a:r>
            <a:r>
              <a:rPr lang="en-US">
                <a:latin typeface="Book Antiqua" panose="02040602050305030304" pitchFamily="18" charset="0"/>
              </a:rPr>
              <a:t> se može koristiti za odre</a:t>
            </a:r>
            <a:r>
              <a:rPr lang="sr-Latn-RS">
                <a:latin typeface="Book Antiqua" panose="02040602050305030304" pitchFamily="18" charset="0"/>
              </a:rPr>
              <a:t>đ</a:t>
            </a:r>
            <a:r>
              <a:rPr lang="en-US">
                <a:latin typeface="Book Antiqua" panose="02040602050305030304" pitchFamily="18" charset="0"/>
              </a:rPr>
              <a:t>ivanje veli</a:t>
            </a:r>
            <a:r>
              <a:rPr lang="sr-Latn-RS">
                <a:latin typeface="Book Antiqua" panose="02040602050305030304" pitchFamily="18" charset="0"/>
              </a:rPr>
              <a:t>č</a:t>
            </a:r>
            <a:r>
              <a:rPr lang="en-US">
                <a:latin typeface="Book Antiqua" panose="02040602050305030304" pitchFamily="18" charset="0"/>
              </a:rPr>
              <a:t>ine</a:t>
            </a:r>
            <a:r>
              <a:rPr lang="sr-Latn-RS">
                <a:latin typeface="Book Antiqua" panose="02040602050305030304" pitchFamily="18" charset="0"/>
              </a:rPr>
              <a:t> </a:t>
            </a:r>
            <a:r>
              <a:rPr lang="en-US">
                <a:latin typeface="Book Antiqua" panose="02040602050305030304" pitchFamily="18" charset="0"/>
              </a:rPr>
              <a:t>niza (broja njegovih elemenata). </a:t>
            </a:r>
          </a:p>
          <a:p>
            <a:endParaRPr lang="sr-Latn-RS">
              <a:latin typeface="Book Antiqua" panose="02040602050305030304" pitchFamily="18" charset="0"/>
            </a:endParaRPr>
          </a:p>
          <a:p>
            <a:r>
              <a:rPr lang="en-US">
                <a:latin typeface="Book Antiqua" panose="02040602050305030304" pitchFamily="18" charset="0"/>
              </a:rPr>
              <a:t>Metodom </a:t>
            </a:r>
            <a:r>
              <a:rPr lang="en-US" b="1">
                <a:latin typeface="Book Antiqua" panose="02040602050305030304" pitchFamily="18" charset="0"/>
              </a:rPr>
              <a:t>resize</a:t>
            </a:r>
            <a:r>
              <a:rPr lang="en-US">
                <a:latin typeface="Book Antiqua" panose="02040602050305030304" pitchFamily="18" charset="0"/>
              </a:rPr>
              <a:t> vrši se promena</a:t>
            </a:r>
            <a:r>
              <a:rPr lang="sr-Latn-RS">
                <a:latin typeface="Book Antiqua" panose="02040602050305030304" pitchFamily="18" charset="0"/>
              </a:rPr>
              <a:t> </a:t>
            </a:r>
            <a:r>
              <a:rPr lang="en-US">
                <a:latin typeface="Book Antiqua" panose="02040602050305030304" pitchFamily="18" charset="0"/>
              </a:rPr>
              <a:t>veli</a:t>
            </a:r>
            <a:r>
              <a:rPr lang="sr-Latn-RS">
                <a:latin typeface="Book Antiqua" panose="02040602050305030304" pitchFamily="18" charset="0"/>
              </a:rPr>
              <a:t>č</a:t>
            </a:r>
            <a:r>
              <a:rPr lang="en-US">
                <a:latin typeface="Book Antiqua" panose="02040602050305030304" pitchFamily="18" charset="0"/>
              </a:rPr>
              <a:t>ine niza. Ako je veli</a:t>
            </a:r>
            <a:r>
              <a:rPr lang="sr-Latn-RS">
                <a:latin typeface="Book Antiqua" panose="02040602050305030304" pitchFamily="18" charset="0"/>
              </a:rPr>
              <a:t>č</a:t>
            </a:r>
            <a:r>
              <a:rPr lang="en-US">
                <a:latin typeface="Book Antiqua" panose="02040602050305030304" pitchFamily="18" charset="0"/>
              </a:rPr>
              <a:t>ina manja, krajnji elementi </a:t>
            </a:r>
            <a:r>
              <a:rPr lang="sr-Latn-RS">
                <a:latin typeface="Book Antiqua" panose="02040602050305030304" pitchFamily="18" charset="0"/>
              </a:rPr>
              <a:t>ć</a:t>
            </a:r>
            <a:r>
              <a:rPr lang="en-US">
                <a:latin typeface="Book Antiqua" panose="02040602050305030304" pitchFamily="18" charset="0"/>
              </a:rPr>
              <a:t>e biti obrisani. Ako je</a:t>
            </a:r>
            <a:r>
              <a:rPr lang="sr-Latn-RS">
                <a:latin typeface="Book Antiqua" panose="02040602050305030304" pitchFamily="18" charset="0"/>
              </a:rPr>
              <a:t> </a:t>
            </a:r>
            <a:r>
              <a:rPr lang="it-IT">
                <a:latin typeface="Book Antiqua" panose="02040602050305030304" pitchFamily="18" charset="0"/>
              </a:rPr>
              <a:t>veli</a:t>
            </a:r>
            <a:r>
              <a:rPr lang="sr-Latn-RS">
                <a:latin typeface="Book Antiqua" panose="02040602050305030304" pitchFamily="18" charset="0"/>
              </a:rPr>
              <a:t>č</a:t>
            </a:r>
            <a:r>
              <a:rPr lang="it-IT">
                <a:latin typeface="Book Antiqua" panose="02040602050305030304" pitchFamily="18" charset="0"/>
              </a:rPr>
              <a:t>ina ve</a:t>
            </a:r>
            <a:r>
              <a:rPr lang="sr-Latn-RS">
                <a:latin typeface="Book Antiqua" panose="02040602050305030304" pitchFamily="18" charset="0"/>
              </a:rPr>
              <a:t>ć</a:t>
            </a:r>
            <a:r>
              <a:rPr lang="it-IT">
                <a:latin typeface="Book Antiqua" panose="02040602050305030304" pitchFamily="18" charset="0"/>
              </a:rPr>
              <a:t>a (i ima dovoljno memorije) novi elementi niza </a:t>
            </a:r>
            <a:r>
              <a:rPr lang="sr-Latn-RS">
                <a:latin typeface="Book Antiqua" panose="02040602050305030304" pitchFamily="18" charset="0"/>
              </a:rPr>
              <a:t>ć</a:t>
            </a:r>
            <a:r>
              <a:rPr lang="it-IT">
                <a:latin typeface="Book Antiqua" panose="02040602050305030304" pitchFamily="18" charset="0"/>
              </a:rPr>
              <a:t>e biti inicijalizovani</a:t>
            </a:r>
            <a:r>
              <a:rPr lang="sr-Latn-RS">
                <a:latin typeface="Book Antiqua" panose="02040602050305030304" pitchFamily="18" charset="0"/>
              </a:rPr>
              <a:t> </a:t>
            </a:r>
            <a:r>
              <a:rPr lang="pl-PL">
                <a:latin typeface="Book Antiqua" panose="02040602050305030304" pitchFamily="18" charset="0"/>
              </a:rPr>
              <a:t>na svoju podrazumevanu vrednost (za int to je vrednost 0). Moguće je </a:t>
            </a:r>
            <a:r>
              <a:rPr lang="en-US">
                <a:latin typeface="Book Antiqua" panose="02040602050305030304" pitchFamily="18" charset="0"/>
              </a:rPr>
              <a:t>pored veli</a:t>
            </a:r>
            <a:r>
              <a:rPr lang="sr-Latn-RS">
                <a:latin typeface="Book Antiqua" panose="02040602050305030304" pitchFamily="18" charset="0"/>
              </a:rPr>
              <a:t>č</a:t>
            </a:r>
            <a:r>
              <a:rPr lang="en-US">
                <a:latin typeface="Book Antiqua" panose="02040602050305030304" pitchFamily="18" charset="0"/>
              </a:rPr>
              <a:t>ine niza i eksplicitno navesti vrednost na koju želimo da elementi niza</a:t>
            </a:r>
            <a:r>
              <a:rPr lang="sr-Latn-RS">
                <a:latin typeface="Book Antiqua" panose="02040602050305030304" pitchFamily="18" charset="0"/>
              </a:rPr>
              <a:t> </a:t>
            </a:r>
            <a:r>
              <a:rPr lang="en-US">
                <a:latin typeface="Book Antiqua" panose="02040602050305030304" pitchFamily="18" charset="0"/>
              </a:rPr>
              <a:t>budu inicijalizovani.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Rezervaciju prostora (ali bez promene veli</a:t>
            </a:r>
            <a:r>
              <a:rPr lang="sr-Latn-RS">
                <a:latin typeface="Book Antiqua" panose="02040602050305030304" pitchFamily="18" charset="0"/>
              </a:rPr>
              <a:t>č</a:t>
            </a:r>
            <a:r>
              <a:rPr lang="en-US">
                <a:latin typeface="Book Antiqua" panose="02040602050305030304" pitchFamily="18" charset="0"/>
              </a:rPr>
              <a:t>ine niza) moguce</a:t>
            </a:r>
            <a:r>
              <a:rPr lang="sr-Latn-RS">
                <a:latin typeface="Book Antiqua" panose="02040602050305030304" pitchFamily="18" charset="0"/>
              </a:rPr>
              <a:t> </a:t>
            </a:r>
            <a:r>
              <a:rPr lang="en-US">
                <a:latin typeface="Book Antiqua" panose="02040602050305030304" pitchFamily="18" charset="0"/>
              </a:rPr>
              <a:t>je posti</a:t>
            </a:r>
            <a:r>
              <a:rPr lang="sr-Latn-RS">
                <a:latin typeface="Book Antiqua" panose="02040602050305030304" pitchFamily="18" charset="0"/>
              </a:rPr>
              <a:t>ć</a:t>
            </a:r>
            <a:r>
              <a:rPr lang="en-US">
                <a:latin typeface="Book Antiqua" panose="02040602050305030304" pitchFamily="18" charset="0"/>
              </a:rPr>
              <a:t>i pozivom metode </a:t>
            </a:r>
            <a:r>
              <a:rPr lang="en-US" b="1">
                <a:latin typeface="Book Antiqua" panose="02040602050305030304" pitchFamily="18" charset="0"/>
              </a:rPr>
              <a:t>reserve</a:t>
            </a:r>
            <a:r>
              <a:rPr lang="en-US">
                <a:latin typeface="Book Antiqua" panose="02040602050305030304" pitchFamily="18" charset="0"/>
              </a:rPr>
              <a:t>. </a:t>
            </a:r>
          </a:p>
          <a:p>
            <a:endParaRPr lang="sr-Latn-RS">
              <a:latin typeface="Book Antiqua" panose="02040602050305030304" pitchFamily="18" charset="0"/>
            </a:endParaRPr>
          </a:p>
          <a:p>
            <a:r>
              <a:rPr lang="en-US">
                <a:latin typeface="Book Antiqua" panose="02040602050305030304" pitchFamily="18" charset="0"/>
              </a:rPr>
              <a:t>Metodom </a:t>
            </a:r>
            <a:r>
              <a:rPr lang="en-US" b="1">
                <a:latin typeface="Book Antiqua" panose="02040602050305030304" pitchFamily="18" charset="0"/>
              </a:rPr>
              <a:t>push_back</a:t>
            </a:r>
            <a:r>
              <a:rPr lang="en-US">
                <a:latin typeface="Book Antiqua" panose="02040602050305030304" pitchFamily="18" charset="0"/>
              </a:rPr>
              <a:t> vrši se dodavanje</a:t>
            </a:r>
            <a:r>
              <a:rPr lang="sr-Latn-RS">
                <a:latin typeface="Book Antiqua" panose="02040602050305030304" pitchFamily="18" charset="0"/>
              </a:rPr>
              <a:t> </a:t>
            </a:r>
            <a:r>
              <a:rPr lang="en-US">
                <a:latin typeface="Book Antiqua" panose="02040602050305030304" pitchFamily="18" charset="0"/>
              </a:rPr>
              <a:t>elementa na kraj niza (time se veli</a:t>
            </a:r>
            <a:r>
              <a:rPr lang="sr-Latn-RS">
                <a:latin typeface="Book Antiqua" panose="02040602050305030304" pitchFamily="18" charset="0"/>
              </a:rPr>
              <a:t>č</a:t>
            </a:r>
            <a:r>
              <a:rPr lang="en-US">
                <a:latin typeface="Book Antiqua" panose="02040602050305030304" pitchFamily="18" charset="0"/>
              </a:rPr>
              <a:t>ina niza pove</a:t>
            </a:r>
            <a:r>
              <a:rPr lang="sr-Latn-RS">
                <a:latin typeface="Book Antiqua" panose="02040602050305030304" pitchFamily="18" charset="0"/>
              </a:rPr>
              <a:t>ć</a:t>
            </a:r>
            <a:r>
              <a:rPr lang="en-US">
                <a:latin typeface="Book Antiqua" panose="02040602050305030304" pitchFamily="18" charset="0"/>
              </a:rPr>
              <a:t>ava za jedan).</a:t>
            </a:r>
          </a:p>
        </p:txBody>
      </p:sp>
      <p:sp>
        <p:nvSpPr>
          <p:cNvPr id="3" name="Rectangle 2">
            <a:extLst>
              <a:ext uri="{FF2B5EF4-FFF2-40B4-BE49-F238E27FC236}">
                <a16:creationId xmlns:a16="http://schemas.microsoft.com/office/drawing/2014/main" id="{8B53CB16-D098-4362-BA32-445140FC8C11}"/>
              </a:ext>
            </a:extLst>
          </p:cNvPr>
          <p:cNvSpPr/>
          <p:nvPr/>
        </p:nvSpPr>
        <p:spPr>
          <a:xfrm>
            <a:off x="760520" y="447868"/>
            <a:ext cx="1322798" cy="523220"/>
          </a:xfrm>
          <a:prstGeom prst="rect">
            <a:avLst/>
          </a:prstGeom>
        </p:spPr>
        <p:txBody>
          <a:bodyPr wrap="none">
            <a:spAutoFit/>
          </a:bodyPr>
          <a:lstStyle/>
          <a:p>
            <a:r>
              <a:rPr lang="pl-PL" sz="2800" b="1">
                <a:latin typeface="Book Antiqua" panose="02040602050305030304" pitchFamily="18" charset="0"/>
              </a:rPr>
              <a:t>Vektor</a:t>
            </a:r>
            <a:endParaRPr lang="en-US" sz="2800" b="1">
              <a:latin typeface="Book Antiqua" panose="02040602050305030304" pitchFamily="18" charset="0"/>
            </a:endParaRPr>
          </a:p>
        </p:txBody>
      </p:sp>
    </p:spTree>
    <p:extLst>
      <p:ext uri="{BB962C8B-B14F-4D97-AF65-F5344CB8AC3E}">
        <p14:creationId xmlns:p14="http://schemas.microsoft.com/office/powerpoint/2010/main" val="2766243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9F9154-E6C4-4C06-BF6D-47516736D5FC}"/>
              </a:ext>
            </a:extLst>
          </p:cNvPr>
          <p:cNvSpPr/>
          <p:nvPr/>
        </p:nvSpPr>
        <p:spPr>
          <a:xfrm>
            <a:off x="0" y="0"/>
            <a:ext cx="11088210" cy="7263527"/>
          </a:xfrm>
          <a:prstGeom prst="rect">
            <a:avLst/>
          </a:prstGeom>
        </p:spPr>
        <p:txBody>
          <a:bodyPr wrap="square">
            <a:spAutoFit/>
          </a:bodyPr>
          <a:lstStyle/>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&lt;iostream&gt;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&lt;vector&gt;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std;</a:t>
            </a:r>
          </a:p>
          <a:p>
            <a:r>
              <a:rPr lang="en-US" sz="1600">
                <a:solidFill>
                  <a:srgbClr val="008000"/>
                </a:solidFill>
                <a:latin typeface="Consolas" panose="020B0609020204030204" pitchFamily="49" charset="0"/>
              </a:rPr>
              <a:t>//</a:t>
            </a:r>
            <a:r>
              <a:rPr lang="sr-Latn-RS" sz="1600">
                <a:solidFill>
                  <a:srgbClr val="008000"/>
                </a:solidFill>
                <a:latin typeface="Consolas" panose="020B0609020204030204" pitchFamily="49" charset="0"/>
              </a:rPr>
              <a:t>vektor - uvodni primer</a:t>
            </a:r>
          </a:p>
          <a:p>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main() {</a:t>
            </a:r>
          </a:p>
          <a:p>
            <a:r>
              <a:rPr lang="en-US" sz="1600">
                <a:solidFill>
                  <a:srgbClr val="000000"/>
                </a:solidFill>
                <a:latin typeface="Consolas" panose="020B0609020204030204" pitchFamily="49" charset="0"/>
              </a:rPr>
              <a:t>    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a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2</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4</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5</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b(</a:t>
            </a:r>
            <a:r>
              <a:rPr lang="en-US" sz="1600">
                <a:solidFill>
                  <a:srgbClr val="098658"/>
                </a:solidFill>
                <a:latin typeface="Consolas" panose="020B0609020204030204" pitchFamily="49" charset="0"/>
              </a:rPr>
              <a:t>5</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b[</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b[</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 </a:t>
            </a:r>
            <a:r>
              <a:rPr lang="en-US" sz="1600">
                <a:solidFill>
                  <a:srgbClr val="098658"/>
                </a:solidFill>
                <a:latin typeface="Consolas" panose="020B0609020204030204" pitchFamily="49" charset="0"/>
              </a:rPr>
              <a:t>2</a:t>
            </a:r>
            <a:r>
              <a:rPr lang="en-US" sz="1600">
                <a:solidFill>
                  <a:srgbClr val="000000"/>
                </a:solidFill>
                <a:latin typeface="Consolas" panose="020B0609020204030204" pitchFamily="49" charset="0"/>
              </a:rPr>
              <a:t>; b[</a:t>
            </a:r>
            <a:r>
              <a:rPr lang="en-US" sz="1600">
                <a:solidFill>
                  <a:srgbClr val="098658"/>
                </a:solidFill>
                <a:latin typeface="Consolas" panose="020B0609020204030204" pitchFamily="49" charset="0"/>
              </a:rPr>
              <a:t>2</a:t>
            </a:r>
            <a:r>
              <a:rPr lang="en-US" sz="1600">
                <a:solidFill>
                  <a:srgbClr val="000000"/>
                </a:solidFill>
                <a:latin typeface="Consolas" panose="020B0609020204030204" pitchFamily="49" charset="0"/>
              </a:rPr>
              <a:t>] = </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 b[</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 = </a:t>
            </a:r>
            <a:r>
              <a:rPr lang="en-US" sz="1600">
                <a:solidFill>
                  <a:srgbClr val="098658"/>
                </a:solidFill>
                <a:latin typeface="Consolas" panose="020B0609020204030204" pitchFamily="49" charset="0"/>
              </a:rPr>
              <a:t>4</a:t>
            </a:r>
            <a:r>
              <a:rPr lang="en-US" sz="1600">
                <a:solidFill>
                  <a:srgbClr val="000000"/>
                </a:solidFill>
                <a:latin typeface="Consolas" panose="020B0609020204030204" pitchFamily="49" charset="0"/>
              </a:rPr>
              <a:t>; b[</a:t>
            </a:r>
            <a:r>
              <a:rPr lang="en-US" sz="1600">
                <a:solidFill>
                  <a:srgbClr val="098658"/>
                </a:solidFill>
                <a:latin typeface="Consolas" panose="020B0609020204030204" pitchFamily="49" charset="0"/>
              </a:rPr>
              <a:t>4</a:t>
            </a:r>
            <a:r>
              <a:rPr lang="en-US" sz="1600">
                <a:solidFill>
                  <a:srgbClr val="000000"/>
                </a:solidFill>
                <a:latin typeface="Consolas" panose="020B0609020204030204" pitchFamily="49" charset="0"/>
              </a:rPr>
              <a:t>] = </a:t>
            </a:r>
            <a:r>
              <a:rPr lang="en-US" sz="1600">
                <a:solidFill>
                  <a:srgbClr val="098658"/>
                </a:solidFill>
                <a:latin typeface="Consolas" panose="020B0609020204030204" pitchFamily="49" charset="0"/>
              </a:rPr>
              <a:t>5</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c;</a:t>
            </a:r>
          </a:p>
          <a:p>
            <a:r>
              <a:rPr lang="en-US" sz="1600">
                <a:solidFill>
                  <a:srgbClr val="000000"/>
                </a:solidFill>
                <a:latin typeface="Consolas" panose="020B0609020204030204" pitchFamily="49" charset="0"/>
              </a:rPr>
              <a:t>    c.push_back(</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c.push_back(</a:t>
            </a:r>
            <a:r>
              <a:rPr lang="en-US" sz="1600">
                <a:solidFill>
                  <a:srgbClr val="098658"/>
                </a:solidFill>
                <a:latin typeface="Consolas" panose="020B0609020204030204" pitchFamily="49" charset="0"/>
              </a:rPr>
              <a:t>2</a:t>
            </a:r>
            <a:r>
              <a:rPr lang="en-US" sz="1600">
                <a:solidFill>
                  <a:srgbClr val="000000"/>
                </a:solidFill>
                <a:latin typeface="Consolas" panose="020B0609020204030204" pitchFamily="49" charset="0"/>
              </a:rPr>
              <a:t>); c.push_back(</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 c.push_back(</a:t>
            </a:r>
            <a:r>
              <a:rPr lang="en-US" sz="1600">
                <a:solidFill>
                  <a:srgbClr val="098658"/>
                </a:solidFill>
                <a:latin typeface="Consolas" panose="020B0609020204030204" pitchFamily="49" charset="0"/>
              </a:rPr>
              <a:t>4</a:t>
            </a:r>
            <a:r>
              <a:rPr lang="en-US" sz="1600">
                <a:solidFill>
                  <a:srgbClr val="000000"/>
                </a:solidFill>
                <a:latin typeface="Consolas" panose="020B0609020204030204" pitchFamily="49" charset="0"/>
              </a:rPr>
              <a:t>); c.push_back(</a:t>
            </a:r>
            <a:r>
              <a:rPr lang="en-US" sz="1600">
                <a:solidFill>
                  <a:srgbClr val="098658"/>
                </a:solidFill>
                <a:latin typeface="Consolas" panose="020B0609020204030204" pitchFamily="49" charset="0"/>
              </a:rPr>
              <a:t>5</a:t>
            </a:r>
            <a:r>
              <a:rPr lang="en-US" sz="1600">
                <a:solidFill>
                  <a:srgbClr val="000000"/>
                </a:solidFill>
                <a:latin typeface="Consolas" panose="020B0609020204030204" pitchFamily="49" charset="0"/>
              </a:rPr>
              <a:t>);</a:t>
            </a:r>
          </a:p>
          <a:p>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a.size(); i++)</a:t>
            </a:r>
          </a:p>
          <a:p>
            <a:r>
              <a:rPr lang="en-US" sz="1600">
                <a:solidFill>
                  <a:srgbClr val="000000"/>
                </a:solidFill>
                <a:latin typeface="Consolas" panose="020B0609020204030204" pitchFamily="49" charset="0"/>
              </a:rPr>
              <a:t>        cout &lt;&lt; a[i]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 cout &lt;&lt; endl;</a:t>
            </a:r>
          </a:p>
          <a:p>
            <a:r>
              <a:rPr lang="en-US" sz="1600">
                <a:solidFill>
                  <a:srgbClr val="000000"/>
                </a:solidFill>
                <a:latin typeface="Consolas" panose="020B0609020204030204" pitchFamily="49" charset="0"/>
              </a:rPr>
              <a:t>    a.resize(</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a.size(); i++)</a:t>
            </a:r>
          </a:p>
          <a:p>
            <a:r>
              <a:rPr lang="en-US" sz="1600">
                <a:solidFill>
                  <a:srgbClr val="000000"/>
                </a:solidFill>
                <a:latin typeface="Consolas" panose="020B0609020204030204" pitchFamily="49" charset="0"/>
              </a:rPr>
              <a:t>        cout &lt;&lt; a[i]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 cout &lt;&lt; endl;</a:t>
            </a:r>
          </a:p>
          <a:p>
            <a:r>
              <a:rPr lang="en-US" sz="1600">
                <a:solidFill>
                  <a:srgbClr val="000000"/>
                </a:solidFill>
                <a:latin typeface="Consolas" panose="020B0609020204030204" pitchFamily="49" charset="0"/>
              </a:rPr>
              <a:t>    a.resize(</a:t>
            </a:r>
            <a:r>
              <a:rPr lang="en-US" sz="1600">
                <a:solidFill>
                  <a:srgbClr val="098658"/>
                </a:solidFill>
                <a:latin typeface="Consolas" panose="020B0609020204030204" pitchFamily="49" charset="0"/>
              </a:rPr>
              <a:t>10</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a.size(); i++)</a:t>
            </a:r>
          </a:p>
          <a:p>
            <a:r>
              <a:rPr lang="en-US" sz="1600">
                <a:solidFill>
                  <a:srgbClr val="000000"/>
                </a:solidFill>
                <a:latin typeface="Consolas" panose="020B0609020204030204" pitchFamily="49" charset="0"/>
              </a:rPr>
              <a:t>        cout &lt;&lt; a[i]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 cout &lt;&lt; endl;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auto</a:t>
            </a:r>
            <a:r>
              <a:rPr lang="en-US" sz="1600">
                <a:solidFill>
                  <a:srgbClr val="000000"/>
                </a:solidFill>
                <a:latin typeface="Consolas" panose="020B0609020204030204" pitchFamily="49" charset="0"/>
              </a:rPr>
              <a:t> bb : b)</a:t>
            </a:r>
          </a:p>
          <a:p>
            <a:r>
              <a:rPr lang="en-US" sz="1600">
                <a:solidFill>
                  <a:srgbClr val="000000"/>
                </a:solidFill>
                <a:latin typeface="Consolas" panose="020B0609020204030204" pitchFamily="49" charset="0"/>
              </a:rPr>
              <a:t>        cout &lt;&lt; bb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 cout &lt;&lt; endl;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auto</a:t>
            </a:r>
            <a:r>
              <a:rPr lang="en-US" sz="1600">
                <a:solidFill>
                  <a:srgbClr val="000000"/>
                </a:solidFill>
                <a:latin typeface="Consolas" panose="020B0609020204030204" pitchFamily="49" charset="0"/>
              </a:rPr>
              <a:t> it = b.begin(); it &lt; b.end(); it++)</a:t>
            </a:r>
          </a:p>
          <a:p>
            <a:r>
              <a:rPr lang="en-US" sz="1600">
                <a:solidFill>
                  <a:srgbClr val="000000"/>
                </a:solidFill>
                <a:latin typeface="Consolas" panose="020B0609020204030204" pitchFamily="49" charset="0"/>
              </a:rPr>
              <a:t>        cout &lt;&lt; *it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 cout &lt;&lt; endl;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(!c.empty()){</a:t>
            </a:r>
          </a:p>
          <a:p>
            <a:r>
              <a:rPr lang="en-US" sz="1600">
                <a:solidFill>
                  <a:srgbClr val="000000"/>
                </a:solidFill>
                <a:latin typeface="Consolas" panose="020B0609020204030204" pitchFamily="49" charset="0"/>
              </a:rPr>
              <a:t>        cout &lt;&lt; c.back()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c.pop_back(); } </a:t>
            </a:r>
          </a:p>
          <a:p>
            <a:r>
              <a:rPr lang="en-US" sz="1600">
                <a:solidFill>
                  <a:srgbClr val="000000"/>
                </a:solidFill>
                <a:latin typeface="Consolas" panose="020B0609020204030204" pitchFamily="49" charset="0"/>
              </a:rPr>
              <a:t>    cout &lt;&lt; endl;</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a:t>
            </a:r>
          </a:p>
        </p:txBody>
      </p:sp>
    </p:spTree>
    <p:extLst>
      <p:ext uri="{BB962C8B-B14F-4D97-AF65-F5344CB8AC3E}">
        <p14:creationId xmlns:p14="http://schemas.microsoft.com/office/powerpoint/2010/main" val="3089694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08EC9F-1B0E-4F10-8F74-425A40D66A56}"/>
              </a:ext>
            </a:extLst>
          </p:cNvPr>
          <p:cNvSpPr/>
          <p:nvPr/>
        </p:nvSpPr>
        <p:spPr>
          <a:xfrm>
            <a:off x="1592061" y="905232"/>
            <a:ext cx="8637974" cy="5047536"/>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&lt;vector&gt;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&lt;string&gt;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a;</a:t>
            </a:r>
            <a:r>
              <a:rPr lang="en-US" sz="1400">
                <a:solidFill>
                  <a:srgbClr val="008000"/>
                </a:solidFill>
                <a:latin typeface="Consolas" panose="020B0609020204030204" pitchFamily="49" charset="0"/>
              </a:rPr>
              <a:t> </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string linija;</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(cin &gt;&gt; linija)</a:t>
            </a:r>
          </a:p>
          <a:p>
            <a:r>
              <a:rPr lang="en-US" sz="1400">
                <a:solidFill>
                  <a:srgbClr val="000000"/>
                </a:solidFill>
                <a:latin typeface="Consolas" panose="020B0609020204030204" pitchFamily="49" charset="0"/>
              </a:rPr>
              <a:t>        a.push_back(stoi(linija));</a:t>
            </a: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n = a.size();</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zbir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i &lt; n; i++)</a:t>
            </a:r>
          </a:p>
          <a:p>
            <a:r>
              <a:rPr lang="en-US" sz="1400">
                <a:solidFill>
                  <a:srgbClr val="000000"/>
                </a:solidFill>
                <a:latin typeface="Consolas" panose="020B0609020204030204" pitchFamily="49" charset="0"/>
              </a:rPr>
              <a:t>        zbir += a[i];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double</a:t>
            </a:r>
            <a:r>
              <a:rPr lang="en-US" sz="1400">
                <a:solidFill>
                  <a:srgbClr val="000000"/>
                </a:solidFill>
                <a:latin typeface="Consolas" panose="020B0609020204030204" pitchFamily="49" charset="0"/>
              </a:rPr>
              <a:t> prosek = (</a:t>
            </a:r>
            <a:r>
              <a:rPr lang="en-US" sz="1400">
                <a:solidFill>
                  <a:srgbClr val="0000FF"/>
                </a:solidFill>
                <a:latin typeface="Consolas" panose="020B0609020204030204" pitchFamily="49" charset="0"/>
              </a:rPr>
              <a:t>double</a:t>
            </a:r>
            <a:r>
              <a:rPr lang="en-US" sz="1400">
                <a:solidFill>
                  <a:srgbClr val="000000"/>
                </a:solidFill>
                <a:latin typeface="Consolas" panose="020B0609020204030204" pitchFamily="49" charset="0"/>
              </a:rPr>
              <a:t>) zbir / (</a:t>
            </a:r>
            <a:r>
              <a:rPr lang="en-US" sz="1400">
                <a:solidFill>
                  <a:srgbClr val="0000FF"/>
                </a:solidFill>
                <a:latin typeface="Consolas" panose="020B0609020204030204" pitchFamily="49" charset="0"/>
              </a:rPr>
              <a:t>double</a:t>
            </a:r>
            <a:r>
              <a:rPr lang="en-US" sz="1400">
                <a:solidFill>
                  <a:srgbClr val="000000"/>
                </a:solidFill>
                <a:latin typeface="Consolas" panose="020B0609020204030204" pitchFamily="49" charset="0"/>
              </a:rPr>
              <a:t>) n;</a:t>
            </a:r>
            <a:r>
              <a:rPr lang="en-US" sz="1400">
                <a:solidFill>
                  <a:srgbClr val="008000"/>
                </a:solidFill>
                <a:latin typeface="Consolas" panose="020B0609020204030204" pitchFamily="49" charset="0"/>
              </a:rPr>
              <a:t> // prosek</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min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odre</a:t>
            </a:r>
            <a:r>
              <a:rPr lang="sr-Latn-RS" sz="1400">
                <a:solidFill>
                  <a:srgbClr val="008000"/>
                </a:solidFill>
                <a:latin typeface="Consolas" panose="020B0609020204030204" pitchFamily="49" charset="0"/>
              </a:rPr>
              <a:t>đ</a:t>
            </a:r>
            <a:r>
              <a:rPr lang="en-US" sz="1400">
                <a:solidFill>
                  <a:srgbClr val="008000"/>
                </a:solidFill>
                <a:latin typeface="Consolas" panose="020B0609020204030204" pitchFamily="49" charset="0"/>
              </a:rPr>
              <a:t>uje</a:t>
            </a:r>
            <a:r>
              <a:rPr lang="sr-Latn-RS" sz="1400">
                <a:solidFill>
                  <a:srgbClr val="008000"/>
                </a:solidFill>
                <a:latin typeface="Consolas" panose="020B0609020204030204" pitchFamily="49" charset="0"/>
              </a:rPr>
              <a:t> se</a:t>
            </a:r>
            <a:r>
              <a:rPr lang="en-US" sz="1400">
                <a:solidFill>
                  <a:srgbClr val="008000"/>
                </a:solidFill>
                <a:latin typeface="Consolas" panose="020B0609020204030204" pitchFamily="49" charset="0"/>
              </a:rPr>
              <a:t> element koji najmanje odstupa od proseka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i &lt; n; 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(abs(a[i] - prosek) &lt; abs(a[min] - prosek))</a:t>
            </a:r>
          </a:p>
          <a:p>
            <a:r>
              <a:rPr lang="en-US" sz="1400">
                <a:solidFill>
                  <a:srgbClr val="000000"/>
                </a:solidFill>
                <a:latin typeface="Consolas" panose="020B0609020204030204" pitchFamily="49" charset="0"/>
              </a:rPr>
              <a:t>            min = i;</a:t>
            </a:r>
          </a:p>
          <a:p>
            <a:r>
              <a:rPr lang="en-US" sz="1400">
                <a:solidFill>
                  <a:srgbClr val="000000"/>
                </a:solidFill>
                <a:latin typeface="Consolas" panose="020B0609020204030204" pitchFamily="49" charset="0"/>
              </a:rPr>
              <a:t>    cout &lt;&lt; a[min] &lt;&lt; endl;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
        <p:nvSpPr>
          <p:cNvPr id="3" name="Rectangle 2">
            <a:extLst>
              <a:ext uri="{FF2B5EF4-FFF2-40B4-BE49-F238E27FC236}">
                <a16:creationId xmlns:a16="http://schemas.microsoft.com/office/drawing/2014/main" id="{A6470011-60F2-4CFD-A11E-56F826B73C46}"/>
              </a:ext>
            </a:extLst>
          </p:cNvPr>
          <p:cNvSpPr/>
          <p:nvPr/>
        </p:nvSpPr>
        <p:spPr>
          <a:xfrm>
            <a:off x="-1" y="0"/>
            <a:ext cx="11203619" cy="369332"/>
          </a:xfrm>
          <a:prstGeom prst="rect">
            <a:avLst/>
          </a:prstGeom>
        </p:spPr>
        <p:txBody>
          <a:bodyPr wrap="square">
            <a:spAutoFit/>
          </a:bodyPr>
          <a:lstStyle/>
          <a:p>
            <a:r>
              <a:rPr lang="en-US" b="1">
                <a:solidFill>
                  <a:srgbClr val="000000"/>
                </a:solidFill>
                <a:latin typeface="Book Antiqua" panose="02040602050305030304" pitchFamily="18" charset="0"/>
              </a:rPr>
              <a:t>Problem: </a:t>
            </a:r>
            <a:r>
              <a:rPr lang="en-US">
                <a:solidFill>
                  <a:srgbClr val="000000"/>
                </a:solidFill>
                <a:latin typeface="Book Antiqua" panose="02040602050305030304" pitchFamily="18" charset="0"/>
              </a:rPr>
              <a:t>U</a:t>
            </a:r>
            <a:r>
              <a:rPr lang="sr-Latn-RS">
                <a:solidFill>
                  <a:srgbClr val="000000"/>
                </a:solidFill>
                <a:latin typeface="Book Antiqua" panose="02040602050305030304" pitchFamily="18" charset="0"/>
              </a:rPr>
              <a:t>č</a:t>
            </a:r>
            <a:r>
              <a:rPr lang="en-US">
                <a:solidFill>
                  <a:srgbClr val="000000"/>
                </a:solidFill>
                <a:latin typeface="Book Antiqua" panose="02040602050305030304" pitchFamily="18" charset="0"/>
              </a:rPr>
              <a:t>itavaju se brojevi do kraja standardnog ulaza. Koji element</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najmanje odstupa od proseka?</a:t>
            </a:r>
          </a:p>
        </p:txBody>
      </p:sp>
    </p:spTree>
    <p:extLst>
      <p:ext uri="{BB962C8B-B14F-4D97-AF65-F5344CB8AC3E}">
        <p14:creationId xmlns:p14="http://schemas.microsoft.com/office/powerpoint/2010/main" val="4239736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86936C-DF3A-4A94-A3F5-8890F0ED9AB6}"/>
              </a:ext>
            </a:extLst>
          </p:cNvPr>
          <p:cNvSpPr/>
          <p:nvPr/>
        </p:nvSpPr>
        <p:spPr>
          <a:xfrm>
            <a:off x="0" y="257854"/>
            <a:ext cx="12191999" cy="646331"/>
          </a:xfrm>
          <a:prstGeom prst="rect">
            <a:avLst/>
          </a:prstGeom>
        </p:spPr>
        <p:txBody>
          <a:bodyPr wrap="square">
            <a:spAutoFit/>
          </a:bodyPr>
          <a:lstStyle/>
          <a:p>
            <a:r>
              <a:rPr lang="en-US">
                <a:latin typeface="Book Antiqua" panose="02040602050305030304" pitchFamily="18" charset="0"/>
              </a:rPr>
              <a:t>Iako se osnovne kolekcije u jeziku Python </a:t>
            </a:r>
            <a:r>
              <a:rPr lang="sr-Latn-RS">
                <a:latin typeface="Book Antiqua" panose="02040602050305030304" pitchFamily="18" charset="0"/>
              </a:rPr>
              <a:t>zovu</a:t>
            </a:r>
            <a:r>
              <a:rPr lang="en-US">
                <a:latin typeface="Book Antiqua" panose="02040602050305030304" pitchFamily="18" charset="0"/>
              </a:rPr>
              <a:t> liste, one</a:t>
            </a:r>
            <a:r>
              <a:rPr lang="sr-Latn-RS">
                <a:latin typeface="Book Antiqua" panose="02040602050305030304" pitchFamily="18" charset="0"/>
              </a:rPr>
              <a:t> </a:t>
            </a:r>
            <a:r>
              <a:rPr lang="en-US">
                <a:latin typeface="Book Antiqua" panose="02040602050305030304" pitchFamily="18" charset="0"/>
              </a:rPr>
              <a:t> </a:t>
            </a:r>
            <a:r>
              <a:rPr lang="sr-Latn-RS">
                <a:latin typeface="Book Antiqua" panose="02040602050305030304" pitchFamily="18" charset="0"/>
              </a:rPr>
              <a:t>su </a:t>
            </a:r>
            <a:r>
              <a:rPr lang="en-US">
                <a:latin typeface="Book Antiqua" panose="02040602050305030304" pitchFamily="18" charset="0"/>
              </a:rPr>
              <a:t>dinami</a:t>
            </a:r>
            <a:r>
              <a:rPr lang="sr-Latn-RS">
                <a:latin typeface="Book Antiqua" panose="02040602050305030304" pitchFamily="18" charset="0"/>
              </a:rPr>
              <a:t>čki</a:t>
            </a:r>
            <a:r>
              <a:rPr lang="en-US">
                <a:latin typeface="Book Antiqua" panose="02040602050305030304" pitchFamily="18" charset="0"/>
              </a:rPr>
              <a:t> nizov</a:t>
            </a:r>
            <a:r>
              <a:rPr lang="sr-Latn-RS">
                <a:latin typeface="Book Antiqua" panose="02040602050305030304" pitchFamily="18" charset="0"/>
              </a:rPr>
              <a:t>i</a:t>
            </a:r>
            <a:r>
              <a:rPr lang="en-US">
                <a:latin typeface="Book Antiqua" panose="02040602050305030304" pitchFamily="18" charset="0"/>
              </a:rPr>
              <a:t> (pre svega zbog efikasnog indeksnog pristupa i zbog mogu</a:t>
            </a:r>
            <a:r>
              <a:rPr lang="sr-Latn-RS">
                <a:latin typeface="Book Antiqua" panose="02040602050305030304" pitchFamily="18" charset="0"/>
              </a:rPr>
              <a:t>ć</a:t>
            </a:r>
            <a:r>
              <a:rPr lang="en-US">
                <a:latin typeface="Book Antiqua" panose="02040602050305030304" pitchFamily="18" charset="0"/>
              </a:rPr>
              <a:t>nosti</a:t>
            </a:r>
            <a:r>
              <a:rPr lang="sr-Latn-RS">
                <a:latin typeface="Book Antiqua" panose="02040602050305030304" pitchFamily="18" charset="0"/>
              </a:rPr>
              <a:t> </a:t>
            </a:r>
            <a:r>
              <a:rPr lang="en-US">
                <a:latin typeface="Book Antiqua" panose="02040602050305030304" pitchFamily="18" charset="0"/>
              </a:rPr>
              <a:t>dodavanja elemenata metodom append).</a:t>
            </a:r>
          </a:p>
        </p:txBody>
      </p:sp>
      <p:sp>
        <p:nvSpPr>
          <p:cNvPr id="3" name="Rectangle 2">
            <a:extLst>
              <a:ext uri="{FF2B5EF4-FFF2-40B4-BE49-F238E27FC236}">
                <a16:creationId xmlns:a16="http://schemas.microsoft.com/office/drawing/2014/main" id="{809E88EA-99FC-4E0F-B445-27C05D5ECCA2}"/>
              </a:ext>
            </a:extLst>
          </p:cNvPr>
          <p:cNvSpPr/>
          <p:nvPr/>
        </p:nvSpPr>
        <p:spPr>
          <a:xfrm>
            <a:off x="2408808" y="1388824"/>
            <a:ext cx="7720614" cy="3139321"/>
          </a:xfrm>
          <a:prstGeom prst="rect">
            <a:avLst/>
          </a:prstGeom>
        </p:spPr>
        <p:txBody>
          <a:bodyPr wrap="square">
            <a:spAutoFit/>
          </a:bodyPr>
          <a:lstStyle/>
          <a:p>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sys</a:t>
            </a:r>
          </a:p>
          <a:p>
            <a:r>
              <a:rPr lang="en-US">
                <a:solidFill>
                  <a:srgbClr val="008000"/>
                </a:solidFill>
                <a:latin typeface="Consolas" panose="020B0609020204030204" pitchFamily="49" charset="0"/>
              </a:rPr>
              <a:t># ucitava elemente u listu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a = []</a:t>
            </a:r>
          </a:p>
          <a:p>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linija </a:t>
            </a:r>
            <a:r>
              <a:rPr lang="en-US">
                <a:solidFill>
                  <a:srgbClr val="0000FF"/>
                </a:solidFill>
                <a:latin typeface="Consolas" panose="020B0609020204030204" pitchFamily="49" charset="0"/>
              </a:rPr>
              <a:t>in</a:t>
            </a:r>
            <a:r>
              <a:rPr lang="en-US">
                <a:solidFill>
                  <a:srgbClr val="000000"/>
                </a:solidFill>
                <a:latin typeface="Consolas" panose="020B0609020204030204" pitchFamily="49" charset="0"/>
              </a:rPr>
              <a:t> sys.stdin:</a:t>
            </a:r>
          </a:p>
          <a:p>
            <a:r>
              <a:rPr lang="en-US">
                <a:solidFill>
                  <a:srgbClr val="000000"/>
                </a:solidFill>
                <a:latin typeface="Consolas" panose="020B0609020204030204" pitchFamily="49" charset="0"/>
              </a:rPr>
              <a:t>    a.append(int(linija))</a:t>
            </a:r>
          </a:p>
          <a:p>
            <a:r>
              <a:rPr lang="en-US">
                <a:solidFill>
                  <a:srgbClr val="000000"/>
                </a:solidFill>
                <a:latin typeface="Consolas" panose="020B0609020204030204" pitchFamily="49" charset="0"/>
              </a:rPr>
              <a:t>prosek = sum(a) / len(a)</a:t>
            </a:r>
          </a:p>
          <a:p>
            <a:r>
              <a:rPr lang="en-US">
                <a:solidFill>
                  <a:srgbClr val="000000"/>
                </a:solidFill>
                <a:latin typeface="Consolas" panose="020B0609020204030204" pitchFamily="49" charset="0"/>
              </a:rPr>
              <a:t>min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i </a:t>
            </a:r>
            <a:r>
              <a:rPr lang="en-US">
                <a:solidFill>
                  <a:srgbClr val="0000FF"/>
                </a:solidFill>
                <a:latin typeface="Consolas" panose="020B0609020204030204" pitchFamily="49" charset="0"/>
              </a:rPr>
              <a:t>in</a:t>
            </a:r>
            <a:r>
              <a:rPr lang="en-US">
                <a:solidFill>
                  <a:srgbClr val="000000"/>
                </a:solidFill>
                <a:latin typeface="Consolas" panose="020B0609020204030204" pitchFamily="49" charset="0"/>
              </a:rPr>
              <a:t> range(</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len(a)):</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abs(a[i] - prosek) &lt; abs(a[min] - prosek):</a:t>
            </a:r>
          </a:p>
          <a:p>
            <a:r>
              <a:rPr lang="en-US">
                <a:solidFill>
                  <a:srgbClr val="000000"/>
                </a:solidFill>
                <a:latin typeface="Consolas" panose="020B0609020204030204" pitchFamily="49" charset="0"/>
              </a:rPr>
              <a:t>        min = i</a:t>
            </a:r>
          </a:p>
          <a:p>
            <a:r>
              <a:rPr lang="en-US">
                <a:solidFill>
                  <a:srgbClr val="0000FF"/>
                </a:solidFill>
                <a:latin typeface="Consolas" panose="020B0609020204030204" pitchFamily="49" charset="0"/>
              </a:rPr>
              <a:t>print</a:t>
            </a:r>
            <a:r>
              <a:rPr lang="en-US">
                <a:solidFill>
                  <a:srgbClr val="000000"/>
                </a:solidFill>
                <a:latin typeface="Consolas" panose="020B0609020204030204" pitchFamily="49" charset="0"/>
              </a:rPr>
              <a:t>(a[min])</a:t>
            </a:r>
          </a:p>
        </p:txBody>
      </p:sp>
      <p:sp>
        <p:nvSpPr>
          <p:cNvPr id="4" name="Rectangle 3">
            <a:extLst>
              <a:ext uri="{FF2B5EF4-FFF2-40B4-BE49-F238E27FC236}">
                <a16:creationId xmlns:a16="http://schemas.microsoft.com/office/drawing/2014/main" id="{60790089-FCAB-46DA-B84B-1958CF427DAF}"/>
              </a:ext>
            </a:extLst>
          </p:cNvPr>
          <p:cNvSpPr/>
          <p:nvPr/>
        </p:nvSpPr>
        <p:spPr>
          <a:xfrm>
            <a:off x="0" y="5190660"/>
            <a:ext cx="12191999" cy="923330"/>
          </a:xfrm>
          <a:prstGeom prst="rect">
            <a:avLst/>
          </a:prstGeom>
        </p:spPr>
        <p:txBody>
          <a:bodyPr wrap="square">
            <a:spAutoFit/>
          </a:bodyPr>
          <a:lstStyle/>
          <a:p>
            <a:r>
              <a:rPr lang="en-US">
                <a:latin typeface="Book Antiqua" panose="02040602050305030304" pitchFamily="18" charset="0"/>
              </a:rPr>
              <a:t>U jeziku Java dinamicki nizovi su podržani putem klase ArrayList, a u jeziku</a:t>
            </a:r>
            <a:r>
              <a:rPr lang="sr-Latn-RS">
                <a:latin typeface="Book Antiqua" panose="02040602050305030304" pitchFamily="18" charset="0"/>
              </a:rPr>
              <a:t> </a:t>
            </a:r>
            <a:r>
              <a:rPr lang="en-US">
                <a:latin typeface="Book Antiqua" panose="02040602050305030304" pitchFamily="18" charset="0"/>
              </a:rPr>
              <a:t>C# putem klase List (pri </a:t>
            </a:r>
            <a:r>
              <a:rPr lang="sr-Latn-RS">
                <a:latin typeface="Book Antiqua" panose="02040602050305030304" pitchFamily="18" charset="0"/>
              </a:rPr>
              <a:t>č</a:t>
            </a:r>
            <a:r>
              <a:rPr lang="en-US">
                <a:latin typeface="Book Antiqua" panose="02040602050305030304" pitchFamily="18" charset="0"/>
              </a:rPr>
              <a:t>emu u ovim jezicima ne postoje klasi</a:t>
            </a:r>
            <a:r>
              <a:rPr lang="sr-Latn-RS">
                <a:latin typeface="Book Antiqua" panose="02040602050305030304" pitchFamily="18" charset="0"/>
              </a:rPr>
              <a:t>č</a:t>
            </a:r>
            <a:r>
              <a:rPr lang="en-US">
                <a:latin typeface="Book Antiqua" panose="02040602050305030304" pitchFamily="18" charset="0"/>
              </a:rPr>
              <a:t>ni stati</a:t>
            </a:r>
            <a:r>
              <a:rPr lang="sr-Latn-RS">
                <a:latin typeface="Book Antiqua" panose="02040602050305030304" pitchFamily="18" charset="0"/>
              </a:rPr>
              <a:t>č</a:t>
            </a:r>
            <a:r>
              <a:rPr lang="en-US">
                <a:latin typeface="Book Antiqua" panose="02040602050305030304" pitchFamily="18" charset="0"/>
              </a:rPr>
              <a:t>ki</a:t>
            </a:r>
            <a:r>
              <a:rPr lang="sr-Latn-RS">
                <a:latin typeface="Book Antiqua" panose="02040602050305030304" pitchFamily="18" charset="0"/>
              </a:rPr>
              <a:t> </a:t>
            </a:r>
            <a:r>
              <a:rPr lang="en-US">
                <a:latin typeface="Book Antiqua" panose="02040602050305030304" pitchFamily="18" charset="0"/>
              </a:rPr>
              <a:t>nizovi, ve</a:t>
            </a:r>
            <a:r>
              <a:rPr lang="sr-Latn-RS">
                <a:latin typeface="Book Antiqua" panose="02040602050305030304" pitchFamily="18" charset="0"/>
              </a:rPr>
              <a:t>ć</a:t>
            </a:r>
            <a:r>
              <a:rPr lang="en-US">
                <a:latin typeface="Book Antiqua" panose="02040602050305030304" pitchFamily="18" charset="0"/>
              </a:rPr>
              <a:t> se obi</a:t>
            </a:r>
            <a:r>
              <a:rPr lang="sr-Latn-RS">
                <a:latin typeface="Book Antiqua" panose="02040602050305030304" pitchFamily="18" charset="0"/>
              </a:rPr>
              <a:t>č</a:t>
            </a:r>
            <a:r>
              <a:rPr lang="en-US">
                <a:latin typeface="Book Antiqua" panose="02040602050305030304" pitchFamily="18" charset="0"/>
              </a:rPr>
              <a:t>ni nizovi tako</a:t>
            </a:r>
            <a:r>
              <a:rPr lang="sr-Latn-RS">
                <a:latin typeface="Book Antiqua" panose="02040602050305030304" pitchFamily="18" charset="0"/>
              </a:rPr>
              <a:t>đ</a:t>
            </a:r>
            <a:r>
              <a:rPr lang="en-US">
                <a:latin typeface="Book Antiqua" panose="02040602050305030304" pitchFamily="18" charset="0"/>
              </a:rPr>
              <a:t>e alociraju na hipu, tokom izvršavanja programa,</a:t>
            </a:r>
            <a:r>
              <a:rPr lang="sr-Latn-RS">
                <a:latin typeface="Book Antiqua" panose="02040602050305030304" pitchFamily="18" charset="0"/>
              </a:rPr>
              <a:t> </a:t>
            </a:r>
            <a:r>
              <a:rPr lang="en-US">
                <a:latin typeface="Book Antiqua" panose="02040602050305030304" pitchFamily="18" charset="0"/>
              </a:rPr>
              <a:t>jedino što im nije moguce dinami</a:t>
            </a:r>
            <a:r>
              <a:rPr lang="sr-Latn-RS">
                <a:latin typeface="Book Antiqua" panose="02040602050305030304" pitchFamily="18" charset="0"/>
              </a:rPr>
              <a:t>č</a:t>
            </a:r>
            <a:r>
              <a:rPr lang="en-US">
                <a:latin typeface="Book Antiqua" panose="02040602050305030304" pitchFamily="18" charset="0"/>
              </a:rPr>
              <a:t>ki menjati dimenziju).</a:t>
            </a:r>
          </a:p>
        </p:txBody>
      </p:sp>
    </p:spTree>
    <p:extLst>
      <p:ext uri="{BB962C8B-B14F-4D97-AF65-F5344CB8AC3E}">
        <p14:creationId xmlns:p14="http://schemas.microsoft.com/office/powerpoint/2010/main" val="550803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F829C3-1FC9-444C-94DE-DAFFB85DE9E6}"/>
              </a:ext>
            </a:extLst>
          </p:cNvPr>
          <p:cNvSpPr/>
          <p:nvPr/>
        </p:nvSpPr>
        <p:spPr>
          <a:xfrm>
            <a:off x="0" y="1705451"/>
            <a:ext cx="12192000" cy="2616101"/>
          </a:xfrm>
          <a:prstGeom prst="rect">
            <a:avLst/>
          </a:prstGeom>
        </p:spPr>
        <p:txBody>
          <a:bodyPr wrap="square">
            <a:spAutoFit/>
          </a:bodyPr>
          <a:lstStyle/>
          <a:p>
            <a:r>
              <a:rPr lang="it-IT" sz="2800" b="1" i="0" u="none" strike="noStrike" baseline="0">
                <a:latin typeface="Book Antiqua" panose="02040602050305030304" pitchFamily="18" charset="0"/>
              </a:rPr>
              <a:t>Višedimenzionalni nizovi, matrice (stati</a:t>
            </a:r>
            <a:r>
              <a:rPr lang="sr-Latn-RS" sz="2800" b="1" i="0" u="none" strike="noStrike" baseline="0">
                <a:latin typeface="Book Antiqua" panose="02040602050305030304" pitchFamily="18" charset="0"/>
              </a:rPr>
              <a:t>č</a:t>
            </a:r>
            <a:r>
              <a:rPr lang="it-IT" sz="2800" b="1" i="0" u="none" strike="noStrike" baseline="0">
                <a:latin typeface="Book Antiqua" panose="02040602050305030304" pitchFamily="18" charset="0"/>
              </a:rPr>
              <a:t>ki, dinami</a:t>
            </a:r>
            <a:r>
              <a:rPr lang="sr-Latn-RS" sz="2800" b="1" i="0" u="none" strike="noStrike" baseline="0">
                <a:latin typeface="Book Antiqua" panose="02040602050305030304" pitchFamily="18" charset="0"/>
              </a:rPr>
              <a:t>č</a:t>
            </a:r>
            <a:r>
              <a:rPr lang="it-IT" sz="2800" b="1" i="0" u="none" strike="noStrike" baseline="0">
                <a:latin typeface="Book Antiqua" panose="02040602050305030304" pitchFamily="18" charset="0"/>
              </a:rPr>
              <a:t>ki)</a:t>
            </a:r>
            <a:endParaRPr lang="sr-Latn-RS" sz="2800" b="1" i="0" u="none" strike="noStrike" baseline="0">
              <a:latin typeface="Book Antiqua" panose="02040602050305030304" pitchFamily="18" charset="0"/>
            </a:endParaRPr>
          </a:p>
          <a:p>
            <a:endParaRPr lang="it-IT" sz="2800" b="1" i="0" u="none" strike="noStrike" baseline="0">
              <a:latin typeface="Book Antiqua" panose="02040602050305030304" pitchFamily="18" charset="0"/>
            </a:endParaRPr>
          </a:p>
          <a:p>
            <a:r>
              <a:rPr lang="en-US">
                <a:latin typeface="Book Antiqua" panose="02040602050305030304" pitchFamily="18" charset="0"/>
              </a:rPr>
              <a:t>U nekim jezicima</a:t>
            </a:r>
            <a:r>
              <a:rPr lang="sr-Latn-RS">
                <a:latin typeface="Book Antiqua" panose="02040602050305030304" pitchFamily="18" charset="0"/>
              </a:rPr>
              <a:t> </a:t>
            </a:r>
            <a:r>
              <a:rPr lang="en-US">
                <a:latin typeface="Book Antiqua" panose="02040602050305030304" pitchFamily="18" charset="0"/>
              </a:rPr>
              <a:t>su podržani direktno, a nekada se realizuju kao nizovi nizova. U dvodimenzionom</a:t>
            </a:r>
            <a:r>
              <a:rPr lang="sr-Latn-RS">
                <a:latin typeface="Book Antiqua" panose="02040602050305030304" pitchFamily="18" charset="0"/>
              </a:rPr>
              <a:t> </a:t>
            </a:r>
            <a:r>
              <a:rPr lang="pl-PL">
                <a:latin typeface="Book Antiqua" panose="02040602050305030304" pitchFamily="18" charset="0"/>
              </a:rPr>
              <a:t>slučaju jedno od osnovnih pitanja je da li su u pitanju matrice kod kojih </a:t>
            </a:r>
            <a:r>
              <a:rPr lang="en-US">
                <a:latin typeface="Book Antiqua" panose="02040602050305030304" pitchFamily="18" charset="0"/>
              </a:rPr>
              <a:t>sve vrste imaju isti broj elemenata ili su u pitanju nizovi vrsta kod kojih svaka</a:t>
            </a:r>
            <a:r>
              <a:rPr lang="sr-Latn-RS">
                <a:latin typeface="Book Antiqua" panose="02040602050305030304" pitchFamily="18" charset="0"/>
              </a:rPr>
              <a:t> </a:t>
            </a:r>
            <a:r>
              <a:rPr lang="en-US">
                <a:latin typeface="Book Antiqua" panose="02040602050305030304" pitchFamily="18" charset="0"/>
              </a:rPr>
              <a:t>vrsta može imati razli</a:t>
            </a:r>
            <a:r>
              <a:rPr lang="sr-Latn-RS">
                <a:latin typeface="Book Antiqua" panose="02040602050305030304" pitchFamily="18" charset="0"/>
              </a:rPr>
              <a:t>č</a:t>
            </a:r>
            <a:r>
              <a:rPr lang="en-US">
                <a:latin typeface="Book Antiqua" panose="02040602050305030304" pitchFamily="18" charset="0"/>
              </a:rPr>
              <a:t>it broj elemenata. I višedimenzionalni nizovi mogu biti</a:t>
            </a:r>
            <a:r>
              <a:rPr lang="sr-Latn-RS">
                <a:latin typeface="Book Antiqua" panose="02040602050305030304" pitchFamily="18" charset="0"/>
              </a:rPr>
              <a:t> </a:t>
            </a:r>
            <a:r>
              <a:rPr lang="en-US">
                <a:latin typeface="Book Antiqua" panose="02040602050305030304" pitchFamily="18" charset="0"/>
              </a:rPr>
              <a:t>stati</a:t>
            </a:r>
            <a:r>
              <a:rPr lang="sr-Latn-RS">
                <a:latin typeface="Book Antiqua" panose="02040602050305030304" pitchFamily="18" charset="0"/>
              </a:rPr>
              <a:t>č</a:t>
            </a:r>
            <a:r>
              <a:rPr lang="en-US">
                <a:latin typeface="Book Antiqua" panose="02040602050305030304" pitchFamily="18" charset="0"/>
              </a:rPr>
              <a:t>ki i dinami</a:t>
            </a:r>
            <a:r>
              <a:rPr lang="sr-Latn-RS">
                <a:latin typeface="Book Antiqua" panose="02040602050305030304" pitchFamily="18" charset="0"/>
              </a:rPr>
              <a:t>č</a:t>
            </a:r>
            <a:r>
              <a:rPr lang="en-US">
                <a:latin typeface="Book Antiqua" panose="02040602050305030304" pitchFamily="18" charset="0"/>
              </a:rPr>
              <a:t>ki.</a:t>
            </a:r>
          </a:p>
          <a:p>
            <a:endParaRPr lang="en-US">
              <a:latin typeface="Book Antiqua" panose="02040602050305030304" pitchFamily="18" charset="0"/>
            </a:endParaRPr>
          </a:p>
          <a:p>
            <a:r>
              <a:rPr lang="en-US">
                <a:latin typeface="Book Antiqua" panose="02040602050305030304" pitchFamily="18" charset="0"/>
              </a:rPr>
              <a:t>U C++ stati</a:t>
            </a:r>
            <a:r>
              <a:rPr lang="sr-Latn-RS">
                <a:latin typeface="Book Antiqua" panose="02040602050305030304" pitchFamily="18" charset="0"/>
              </a:rPr>
              <a:t>č</a:t>
            </a:r>
            <a:r>
              <a:rPr lang="en-US">
                <a:latin typeface="Book Antiqua" panose="02040602050305030304" pitchFamily="18" charset="0"/>
              </a:rPr>
              <a:t>ki višedimenzionalni nizovi se koriste na veoma sli</a:t>
            </a:r>
            <a:r>
              <a:rPr lang="sr-Latn-RS">
                <a:latin typeface="Book Antiqua" panose="02040602050305030304" pitchFamily="18" charset="0"/>
              </a:rPr>
              <a:t>č</a:t>
            </a:r>
            <a:r>
              <a:rPr lang="en-US">
                <a:latin typeface="Book Antiqua" panose="02040602050305030304" pitchFamily="18" charset="0"/>
              </a:rPr>
              <a:t>an nacin</a:t>
            </a:r>
            <a:r>
              <a:rPr lang="sr-Latn-RS">
                <a:latin typeface="Book Antiqua" panose="02040602050305030304" pitchFamily="18" charset="0"/>
              </a:rPr>
              <a:t> </a:t>
            </a:r>
            <a:r>
              <a:rPr lang="pl-PL">
                <a:latin typeface="Book Antiqua" panose="02040602050305030304" pitchFamily="18" charset="0"/>
              </a:rPr>
              <a:t>kao jednodimenzionalni (i veoma slično kao u C-u). Ilustrujmo to jednim </a:t>
            </a:r>
            <a:r>
              <a:rPr lang="en-US">
                <a:latin typeface="Book Antiqua" panose="02040602050305030304" pitchFamily="18" charset="0"/>
              </a:rPr>
              <a:t>jednostavnim primerom.</a:t>
            </a:r>
          </a:p>
        </p:txBody>
      </p:sp>
    </p:spTree>
    <p:extLst>
      <p:ext uri="{BB962C8B-B14F-4D97-AF65-F5344CB8AC3E}">
        <p14:creationId xmlns:p14="http://schemas.microsoft.com/office/powerpoint/2010/main" val="182070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95781D-6B1C-4C87-BF79-C242BB737A32}"/>
              </a:ext>
            </a:extLst>
          </p:cNvPr>
          <p:cNvSpPr/>
          <p:nvPr/>
        </p:nvSpPr>
        <p:spPr>
          <a:xfrm>
            <a:off x="3048000" y="2690336"/>
            <a:ext cx="6096000" cy="1477328"/>
          </a:xfrm>
          <a:prstGeom prst="rect">
            <a:avLst/>
          </a:prstGeom>
        </p:spPr>
        <p:txBody>
          <a:bodyPr>
            <a:spAutoFit/>
          </a:bodyPr>
          <a:lstStyle/>
          <a:p>
            <a:r>
              <a:rPr lang="en-US" b="1">
                <a:solidFill>
                  <a:srgbClr val="25265E"/>
                </a:solidFill>
                <a:latin typeface="euclid_circular_a"/>
              </a:rPr>
              <a:t>Types of STL Container in C++</a:t>
            </a:r>
          </a:p>
          <a:p>
            <a:r>
              <a:rPr lang="en-US">
                <a:latin typeface="euclid_circular_a"/>
              </a:rPr>
              <a:t>In C++, there are generally 3 kinds of STL containers:</a:t>
            </a:r>
          </a:p>
          <a:p>
            <a:pPr>
              <a:buFont typeface="Arial" panose="020B0604020202020204" pitchFamily="34" charset="0"/>
              <a:buChar char="•"/>
            </a:pPr>
            <a:r>
              <a:rPr lang="en-US">
                <a:latin typeface="euclid_circular_a"/>
              </a:rPr>
              <a:t>Sequential Containers</a:t>
            </a:r>
          </a:p>
          <a:p>
            <a:pPr>
              <a:buFont typeface="Arial" panose="020B0604020202020204" pitchFamily="34" charset="0"/>
              <a:buChar char="•"/>
            </a:pPr>
            <a:r>
              <a:rPr lang="en-US">
                <a:latin typeface="euclid_circular_a"/>
              </a:rPr>
              <a:t>Associative Containers</a:t>
            </a:r>
          </a:p>
          <a:p>
            <a:pPr>
              <a:buFont typeface="Arial" panose="020B0604020202020204" pitchFamily="34" charset="0"/>
              <a:buChar char="•"/>
            </a:pPr>
            <a:r>
              <a:rPr lang="en-US">
                <a:latin typeface="euclid_circular_a"/>
              </a:rPr>
              <a:t>Unordered Associative Containers</a:t>
            </a:r>
          </a:p>
        </p:txBody>
      </p:sp>
    </p:spTree>
    <p:extLst>
      <p:ext uri="{BB962C8B-B14F-4D97-AF65-F5344CB8AC3E}">
        <p14:creationId xmlns:p14="http://schemas.microsoft.com/office/powerpoint/2010/main" val="1818719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5A4C85-6B82-4416-896A-0E992C07ABE6}"/>
              </a:ext>
            </a:extLst>
          </p:cNvPr>
          <p:cNvSpPr/>
          <p:nvPr/>
        </p:nvSpPr>
        <p:spPr>
          <a:xfrm>
            <a:off x="399496" y="410566"/>
            <a:ext cx="11549848" cy="369332"/>
          </a:xfrm>
          <a:prstGeom prst="rect">
            <a:avLst/>
          </a:prstGeom>
        </p:spPr>
        <p:txBody>
          <a:bodyPr wrap="square">
            <a:spAutoFit/>
          </a:bodyPr>
          <a:lstStyle/>
          <a:p>
            <a:r>
              <a:rPr lang="en-US" b="1">
                <a:latin typeface="Book Antiqua" panose="02040602050305030304" pitchFamily="18" charset="0"/>
              </a:rPr>
              <a:t>Problem: </a:t>
            </a:r>
            <a:r>
              <a:rPr lang="sr-Latn-RS">
                <a:latin typeface="Book Antiqua" panose="02040602050305030304" pitchFamily="18" charset="0"/>
              </a:rPr>
              <a:t>Uč</a:t>
            </a:r>
            <a:r>
              <a:rPr lang="en-US">
                <a:latin typeface="Book Antiqua" panose="02040602050305030304" pitchFamily="18" charset="0"/>
              </a:rPr>
              <a:t>it</a:t>
            </a:r>
            <a:r>
              <a:rPr lang="sr-Latn-RS">
                <a:latin typeface="Book Antiqua" panose="02040602050305030304" pitchFamily="18" charset="0"/>
              </a:rPr>
              <a:t>aj</a:t>
            </a:r>
            <a:r>
              <a:rPr lang="en-US">
                <a:latin typeface="Book Antiqua" panose="02040602050305030304" pitchFamily="18" charset="0"/>
              </a:rPr>
              <a:t> i </a:t>
            </a:r>
            <a:r>
              <a:rPr lang="sr-Latn-RS">
                <a:latin typeface="Book Antiqua" panose="02040602050305030304" pitchFamily="18" charset="0"/>
              </a:rPr>
              <a:t>za</a:t>
            </a:r>
            <a:r>
              <a:rPr lang="en-US">
                <a:latin typeface="Book Antiqua" panose="02040602050305030304" pitchFamily="18" charset="0"/>
              </a:rPr>
              <a:t>pamti matricu dimenzije 5×5 i izra</a:t>
            </a:r>
            <a:r>
              <a:rPr lang="sr-Latn-RS">
                <a:latin typeface="Book Antiqua" panose="02040602050305030304" pitchFamily="18" charset="0"/>
              </a:rPr>
              <a:t>č</a:t>
            </a:r>
            <a:r>
              <a:rPr lang="en-US">
                <a:latin typeface="Book Antiqua" panose="02040602050305030304" pitchFamily="18" charset="0"/>
              </a:rPr>
              <a:t>una</a:t>
            </a:r>
            <a:r>
              <a:rPr lang="sr-Latn-RS">
                <a:latin typeface="Book Antiqua" panose="02040602050305030304" pitchFamily="18" charset="0"/>
              </a:rPr>
              <a:t>j</a:t>
            </a:r>
            <a:r>
              <a:rPr lang="en-US">
                <a:latin typeface="Book Antiqua" panose="02040602050305030304" pitchFamily="18" charset="0"/>
              </a:rPr>
              <a:t> njen trag (zbir</a:t>
            </a:r>
            <a:r>
              <a:rPr lang="sr-Latn-RS">
                <a:latin typeface="Book Antiqua" panose="02040602050305030304" pitchFamily="18" charset="0"/>
              </a:rPr>
              <a:t> po</a:t>
            </a:r>
            <a:r>
              <a:rPr lang="en-US">
                <a:latin typeface="Book Antiqua" panose="02040602050305030304" pitchFamily="18" charset="0"/>
              </a:rPr>
              <a:t> dijagonali).</a:t>
            </a:r>
          </a:p>
        </p:txBody>
      </p:sp>
      <p:sp>
        <p:nvSpPr>
          <p:cNvPr id="3" name="Rectangle 2">
            <a:extLst>
              <a:ext uri="{FF2B5EF4-FFF2-40B4-BE49-F238E27FC236}">
                <a16:creationId xmlns:a16="http://schemas.microsoft.com/office/drawing/2014/main" id="{E5BE354F-DD5B-47BC-8642-6B05C6A9B113}"/>
              </a:ext>
            </a:extLst>
          </p:cNvPr>
          <p:cNvSpPr/>
          <p:nvPr/>
        </p:nvSpPr>
        <p:spPr>
          <a:xfrm>
            <a:off x="1154097" y="1802492"/>
            <a:ext cx="9081855" cy="3970318"/>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v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v &lt;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 v++)</a:t>
            </a:r>
            <a:r>
              <a:rPr lang="en-US">
                <a:solidFill>
                  <a:srgbClr val="008000"/>
                </a:solidFill>
                <a:latin typeface="Consolas" panose="020B0609020204030204" pitchFamily="49" charset="0"/>
              </a:rPr>
              <a:t> // u</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itava matricu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k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k &lt;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 k++)</a:t>
            </a:r>
          </a:p>
          <a:p>
            <a:r>
              <a:rPr lang="en-US">
                <a:solidFill>
                  <a:srgbClr val="000000"/>
                </a:solidFill>
                <a:latin typeface="Consolas" panose="020B0609020204030204" pitchFamily="49" charset="0"/>
              </a:rPr>
              <a:t>            cin &gt;&gt; A[v][k];</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trag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izra</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unava i ispisuje trag</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 i++)</a:t>
            </a:r>
          </a:p>
          <a:p>
            <a:r>
              <a:rPr lang="en-US">
                <a:solidFill>
                  <a:srgbClr val="000000"/>
                </a:solidFill>
                <a:latin typeface="Consolas" panose="020B0609020204030204" pitchFamily="49" charset="0"/>
              </a:rPr>
              <a:t>        trag += A[i][i];</a:t>
            </a:r>
          </a:p>
          <a:p>
            <a:r>
              <a:rPr lang="en-US">
                <a:solidFill>
                  <a:srgbClr val="000000"/>
                </a:solidFill>
                <a:latin typeface="Consolas" panose="020B0609020204030204" pitchFamily="49" charset="0"/>
              </a:rPr>
              <a:t>    cout &lt;&lt; trag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3732468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2144-82E4-4280-8B61-C56F00E3592F}"/>
              </a:ext>
            </a:extLst>
          </p:cNvPr>
          <p:cNvSpPr/>
          <p:nvPr/>
        </p:nvSpPr>
        <p:spPr>
          <a:xfrm>
            <a:off x="0" y="1269559"/>
            <a:ext cx="12038120" cy="4031873"/>
          </a:xfrm>
          <a:prstGeom prst="rect">
            <a:avLst/>
          </a:prstGeom>
        </p:spPr>
        <p:txBody>
          <a:bodyPr wrap="square">
            <a:spAutoFit/>
          </a:bodyPr>
          <a:lstStyle/>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&lt;iostream&gt;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&lt;vector&gt;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std;</a:t>
            </a:r>
          </a:p>
          <a:p>
            <a:r>
              <a:rPr lang="en-US" sz="1600">
                <a:solidFill>
                  <a:srgbClr val="008000"/>
                </a:solidFill>
                <a:latin typeface="Consolas" panose="020B0609020204030204" pitchFamily="49" charset="0"/>
              </a:rPr>
              <a:t>//Ako dimenzija nije unapred poznata, najbolje je da se koristi vektor vektora.</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main()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 cin &gt;&gt; n;</a:t>
            </a:r>
            <a:r>
              <a:rPr lang="en-US" sz="1600">
                <a:solidFill>
                  <a:srgbClr val="008000"/>
                </a:solidFill>
                <a:latin typeface="Consolas" panose="020B0609020204030204" pitchFamily="49" charset="0"/>
              </a:rPr>
              <a:t> // br. el. matrice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vector&lt;vector&lt;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&gt;&gt; a(n);</a:t>
            </a:r>
            <a:r>
              <a:rPr lang="en-US" sz="1600">
                <a:solidFill>
                  <a:srgbClr val="008000"/>
                </a:solidFill>
                <a:latin typeface="Consolas" panose="020B0609020204030204" pitchFamily="49" charset="0"/>
              </a:rPr>
              <a:t> // alokacija prostora za n redova matrice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r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r &lt; n; r++) {</a:t>
            </a:r>
          </a:p>
          <a:p>
            <a:r>
              <a:rPr lang="en-US" sz="1600">
                <a:solidFill>
                  <a:srgbClr val="000000"/>
                </a:solidFill>
                <a:latin typeface="Consolas" panose="020B0609020204030204" pitchFamily="49" charset="0"/>
              </a:rPr>
              <a:t>        a[r].resize(n);</a:t>
            </a:r>
            <a:r>
              <a:rPr lang="en-US" sz="1600">
                <a:solidFill>
                  <a:srgbClr val="008000"/>
                </a:solidFill>
                <a:latin typeface="Consolas" panose="020B0609020204030204" pitchFamily="49" charset="0"/>
              </a:rPr>
              <a:t> // u redu r se alocira prostor za n elemenata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k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k &lt; n; k++)</a:t>
            </a:r>
          </a:p>
          <a:p>
            <a:r>
              <a:rPr lang="en-US" sz="1600">
                <a:solidFill>
                  <a:srgbClr val="000000"/>
                </a:solidFill>
                <a:latin typeface="Consolas" panose="020B0609020204030204" pitchFamily="49" charset="0"/>
              </a:rPr>
              <a:t>            cin &gt;&gt; a[r][k]; }</a:t>
            </a:r>
            <a:r>
              <a:rPr lang="en-US" sz="1600">
                <a:solidFill>
                  <a:srgbClr val="008000"/>
                </a:solidFill>
                <a:latin typeface="Consolas" panose="020B0609020204030204" pitchFamily="49" charset="0"/>
              </a:rPr>
              <a:t> // unos</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trag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a:t>
            </a:r>
            <a:r>
              <a:rPr lang="en-US" sz="1600">
                <a:solidFill>
                  <a:srgbClr val="008000"/>
                </a:solidFill>
                <a:latin typeface="Consolas" panose="020B0609020204030204" pitchFamily="49" charset="0"/>
              </a:rPr>
              <a:t> // izracunava i ispisuje trag</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n; i++)</a:t>
            </a:r>
          </a:p>
          <a:p>
            <a:r>
              <a:rPr lang="en-US" sz="1600">
                <a:solidFill>
                  <a:srgbClr val="000000"/>
                </a:solidFill>
                <a:latin typeface="Consolas" panose="020B0609020204030204" pitchFamily="49" charset="0"/>
              </a:rPr>
              <a:t>        trag += a[i][i];</a:t>
            </a:r>
          </a:p>
          <a:p>
            <a:r>
              <a:rPr lang="en-US" sz="1600">
                <a:solidFill>
                  <a:srgbClr val="000000"/>
                </a:solidFill>
                <a:latin typeface="Consolas" panose="020B0609020204030204" pitchFamily="49" charset="0"/>
              </a:rPr>
              <a:t>    cout &lt;&lt; trag &lt;&lt; endl;</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a:t>
            </a:r>
          </a:p>
        </p:txBody>
      </p:sp>
      <p:sp>
        <p:nvSpPr>
          <p:cNvPr id="3" name="Rectangle 2">
            <a:extLst>
              <a:ext uri="{FF2B5EF4-FFF2-40B4-BE49-F238E27FC236}">
                <a16:creationId xmlns:a16="http://schemas.microsoft.com/office/drawing/2014/main" id="{3461515E-98C9-4A46-8311-0E17ED048538}"/>
              </a:ext>
            </a:extLst>
          </p:cNvPr>
          <p:cNvSpPr/>
          <p:nvPr/>
        </p:nvSpPr>
        <p:spPr>
          <a:xfrm>
            <a:off x="0" y="0"/>
            <a:ext cx="12192000" cy="369332"/>
          </a:xfrm>
          <a:prstGeom prst="rect">
            <a:avLst/>
          </a:prstGeom>
        </p:spPr>
        <p:txBody>
          <a:bodyPr wrap="square">
            <a:spAutoFit/>
          </a:bodyPr>
          <a:lstStyle/>
          <a:p>
            <a:r>
              <a:rPr lang="pl-PL">
                <a:solidFill>
                  <a:srgbClr val="000000"/>
                </a:solidFill>
                <a:latin typeface="Book Antiqua" panose="02040602050305030304" pitchFamily="18" charset="0"/>
              </a:rPr>
              <a:t>Ako dimenzija nije unapred poznata, </a:t>
            </a:r>
            <a:r>
              <a:rPr lang="en-US">
                <a:solidFill>
                  <a:srgbClr val="000000"/>
                </a:solidFill>
                <a:latin typeface="Book Antiqua" panose="02040602050305030304" pitchFamily="18" charset="0"/>
              </a:rPr>
              <a:t>najbolje </a:t>
            </a:r>
            <a:r>
              <a:rPr lang="pl-PL">
                <a:solidFill>
                  <a:srgbClr val="000000"/>
                </a:solidFill>
                <a:latin typeface="Book Antiqua" panose="02040602050305030304" pitchFamily="18" charset="0"/>
              </a:rPr>
              <a:t>je da</a:t>
            </a:r>
            <a:r>
              <a:rPr lang="en-US">
                <a:solidFill>
                  <a:srgbClr val="000000"/>
                </a:solidFill>
                <a:latin typeface="Book Antiqua" panose="02040602050305030304" pitchFamily="18" charset="0"/>
              </a:rPr>
              <a:t> se</a:t>
            </a:r>
            <a:r>
              <a:rPr lang="pl-PL">
                <a:solidFill>
                  <a:srgbClr val="000000"/>
                </a:solidFill>
                <a:latin typeface="Book Antiqua" panose="02040602050305030304" pitchFamily="18" charset="0"/>
              </a:rPr>
              <a:t> za smeštanje matrice</a:t>
            </a:r>
            <a:r>
              <a:rPr lang="en-US">
                <a:solidFill>
                  <a:srgbClr val="000000"/>
                </a:solidFill>
                <a:latin typeface="Book Antiqua" panose="02040602050305030304" pitchFamily="18" charset="0"/>
              </a:rPr>
              <a:t> upotrebi vektor vektora.</a:t>
            </a:r>
          </a:p>
        </p:txBody>
      </p:sp>
      <p:sp>
        <p:nvSpPr>
          <p:cNvPr id="4" name="Rectangle 3">
            <a:extLst>
              <a:ext uri="{FF2B5EF4-FFF2-40B4-BE49-F238E27FC236}">
                <a16:creationId xmlns:a16="http://schemas.microsoft.com/office/drawing/2014/main" id="{8A7ED6BB-0655-49D7-802F-E45FEFF0484F}"/>
              </a:ext>
            </a:extLst>
          </p:cNvPr>
          <p:cNvSpPr/>
          <p:nvPr/>
        </p:nvSpPr>
        <p:spPr>
          <a:xfrm>
            <a:off x="0" y="6488668"/>
            <a:ext cx="8137863" cy="369332"/>
          </a:xfrm>
          <a:prstGeom prst="rect">
            <a:avLst/>
          </a:prstGeom>
        </p:spPr>
        <p:txBody>
          <a:bodyPr wrap="square">
            <a:spAutoFit/>
          </a:bodyPr>
          <a:lstStyle/>
          <a:p>
            <a:r>
              <a:rPr lang="en-US">
                <a:latin typeface="Book Antiqua" panose="02040602050305030304" pitchFamily="18" charset="0"/>
              </a:rPr>
              <a:t>U slu</a:t>
            </a:r>
            <a:r>
              <a:rPr lang="sr-Latn-RS">
                <a:latin typeface="Book Antiqua" panose="02040602050305030304" pitchFamily="18" charset="0"/>
              </a:rPr>
              <a:t>č</a:t>
            </a:r>
            <a:r>
              <a:rPr lang="en-US">
                <a:latin typeface="Book Antiqua" panose="02040602050305030304" pitchFamily="18" charset="0"/>
              </a:rPr>
              <a:t>aju vektora vektora, </a:t>
            </a:r>
            <a:r>
              <a:rPr lang="sr-Latn-RS">
                <a:latin typeface="Book Antiqua" panose="02040602050305030304" pitchFamily="18" charset="0"/>
              </a:rPr>
              <a:t>redovi</a:t>
            </a:r>
            <a:r>
              <a:rPr lang="en-US">
                <a:latin typeface="Book Antiqua" panose="02040602050305030304" pitchFamily="18" charset="0"/>
              </a:rPr>
              <a:t> mogu </a:t>
            </a:r>
            <a:r>
              <a:rPr lang="sr-Latn-RS">
                <a:latin typeface="Book Antiqua" panose="02040602050305030304" pitchFamily="18" charset="0"/>
              </a:rPr>
              <a:t>da imaju</a:t>
            </a:r>
            <a:r>
              <a:rPr lang="en-US">
                <a:latin typeface="Book Antiqua" panose="02040602050305030304" pitchFamily="18" charset="0"/>
              </a:rPr>
              <a:t> i razli</a:t>
            </a:r>
            <a:r>
              <a:rPr lang="sr-Latn-RS">
                <a:latin typeface="Book Antiqua" panose="02040602050305030304" pitchFamily="18" charset="0"/>
              </a:rPr>
              <a:t>č</a:t>
            </a:r>
            <a:r>
              <a:rPr lang="en-US">
                <a:latin typeface="Book Antiqua" panose="02040602050305030304" pitchFamily="18" charset="0"/>
              </a:rPr>
              <a:t>it broj kolona.</a:t>
            </a:r>
          </a:p>
        </p:txBody>
      </p:sp>
    </p:spTree>
    <p:extLst>
      <p:ext uri="{BB962C8B-B14F-4D97-AF65-F5344CB8AC3E}">
        <p14:creationId xmlns:p14="http://schemas.microsoft.com/office/powerpoint/2010/main" val="1235040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A8D4E9-1E4B-4197-AE11-BB2EE53F98BC}"/>
              </a:ext>
            </a:extLst>
          </p:cNvPr>
          <p:cNvSpPr/>
          <p:nvPr/>
        </p:nvSpPr>
        <p:spPr>
          <a:xfrm>
            <a:off x="0" y="0"/>
            <a:ext cx="12192000" cy="646331"/>
          </a:xfrm>
          <a:prstGeom prst="rect">
            <a:avLst/>
          </a:prstGeom>
        </p:spPr>
        <p:txBody>
          <a:bodyPr wrap="square">
            <a:spAutoFit/>
          </a:bodyPr>
          <a:lstStyle/>
          <a:p>
            <a:r>
              <a:rPr lang="pl-PL" b="1">
                <a:latin typeface="Book Antiqua" panose="02040602050305030304" pitchFamily="18" charset="0"/>
              </a:rPr>
              <a:t>Problem: </a:t>
            </a:r>
            <a:r>
              <a:rPr lang="pl-PL">
                <a:latin typeface="Book Antiqua" panose="02040602050305030304" pitchFamily="18" charset="0"/>
              </a:rPr>
              <a:t>Učitaj i zapamti ocene za nekoliko studenta i za </a:t>
            </a:r>
            <a:r>
              <a:rPr lang="en-US">
                <a:latin typeface="Book Antiqua" panose="02040602050305030304" pitchFamily="18" charset="0"/>
              </a:rPr>
              <a:t>svakog izra</a:t>
            </a:r>
            <a:r>
              <a:rPr lang="sr-Latn-RS">
                <a:latin typeface="Book Antiqua" panose="02040602050305030304" pitchFamily="18" charset="0"/>
              </a:rPr>
              <a:t>č</a:t>
            </a:r>
            <a:r>
              <a:rPr lang="en-US">
                <a:latin typeface="Book Antiqua" panose="02040602050305030304" pitchFamily="18" charset="0"/>
              </a:rPr>
              <a:t>una</a:t>
            </a:r>
            <a:r>
              <a:rPr lang="sr-Latn-RS">
                <a:latin typeface="Book Antiqua" panose="02040602050305030304" pitchFamily="18" charset="0"/>
              </a:rPr>
              <a:t>j</a:t>
            </a:r>
            <a:r>
              <a:rPr lang="en-US">
                <a:latin typeface="Book Antiqua" panose="02040602050305030304" pitchFamily="18" charset="0"/>
              </a:rPr>
              <a:t> prose</a:t>
            </a:r>
            <a:r>
              <a:rPr lang="sr-Latn-RS">
                <a:latin typeface="Book Antiqua" panose="02040602050305030304" pitchFamily="18" charset="0"/>
              </a:rPr>
              <a:t>č</a:t>
            </a:r>
            <a:r>
              <a:rPr lang="en-US">
                <a:latin typeface="Book Antiqua" panose="02040602050305030304" pitchFamily="18" charset="0"/>
              </a:rPr>
              <a:t>nu ocenu. Sa ulaza se prvo u</a:t>
            </a:r>
            <a:r>
              <a:rPr lang="sr-Latn-RS">
                <a:latin typeface="Book Antiqua" panose="02040602050305030304" pitchFamily="18" charset="0"/>
              </a:rPr>
              <a:t>č</a:t>
            </a:r>
            <a:r>
              <a:rPr lang="en-US">
                <a:latin typeface="Book Antiqua" panose="02040602050305030304" pitchFamily="18" charset="0"/>
              </a:rPr>
              <a:t>itava broj </a:t>
            </a:r>
            <a:r>
              <a:rPr lang="sr-Latn-RS">
                <a:latin typeface="Book Antiqua" panose="02040602050305030304" pitchFamily="18" charset="0"/>
              </a:rPr>
              <a:t>studenata</a:t>
            </a:r>
            <a:r>
              <a:rPr lang="en-US">
                <a:latin typeface="Book Antiqua" panose="02040602050305030304" pitchFamily="18" charset="0"/>
              </a:rPr>
              <a:t>, </a:t>
            </a:r>
            <a:r>
              <a:rPr lang="sr-Latn-RS">
                <a:latin typeface="Book Antiqua" panose="02040602050305030304" pitchFamily="18" charset="0"/>
              </a:rPr>
              <a:t>onda</a:t>
            </a:r>
            <a:r>
              <a:rPr lang="pl-PL">
                <a:latin typeface="Book Antiqua" panose="02040602050305030304" pitchFamily="18" charset="0"/>
              </a:rPr>
              <a:t> za svakog broj ocena i nakon toga pojedinačne ocene (broj ocena </a:t>
            </a:r>
            <a:r>
              <a:rPr lang="it-IT">
                <a:latin typeface="Book Antiqua" panose="02040602050305030304" pitchFamily="18" charset="0"/>
              </a:rPr>
              <a:t>studenata može biti razli</a:t>
            </a:r>
            <a:r>
              <a:rPr lang="sr-Latn-RS">
                <a:latin typeface="Book Antiqua" panose="02040602050305030304" pitchFamily="18" charset="0"/>
              </a:rPr>
              <a:t>č</a:t>
            </a:r>
            <a:r>
              <a:rPr lang="it-IT">
                <a:latin typeface="Book Antiqua" panose="02040602050305030304" pitchFamily="18" charset="0"/>
              </a:rPr>
              <a:t>it).</a:t>
            </a:r>
            <a:endParaRPr lang="en-US">
              <a:latin typeface="Book Antiqua" panose="02040602050305030304" pitchFamily="18" charset="0"/>
            </a:endParaRPr>
          </a:p>
        </p:txBody>
      </p:sp>
      <p:sp>
        <p:nvSpPr>
          <p:cNvPr id="3" name="Rectangle 2">
            <a:extLst>
              <a:ext uri="{FF2B5EF4-FFF2-40B4-BE49-F238E27FC236}">
                <a16:creationId xmlns:a16="http://schemas.microsoft.com/office/drawing/2014/main" id="{D2AF5AEE-F9B2-4FC6-AB15-44453674FAA4}"/>
              </a:ext>
            </a:extLst>
          </p:cNvPr>
          <p:cNvSpPr/>
          <p:nvPr/>
        </p:nvSpPr>
        <p:spPr>
          <a:xfrm>
            <a:off x="1627572" y="1639098"/>
            <a:ext cx="9416249" cy="4185761"/>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&lt;vector&gt;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n; cin &gt;&gt; n;</a:t>
            </a:r>
          </a:p>
          <a:p>
            <a:r>
              <a:rPr lang="en-US" sz="1400">
                <a:solidFill>
                  <a:srgbClr val="000000"/>
                </a:solidFill>
                <a:latin typeface="Consolas" panose="020B0609020204030204" pitchFamily="49" charset="0"/>
              </a:rPr>
              <a:t>    vector&lt;vector&lt;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&gt;&gt; ocene(n);</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u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u &lt; n; u++) {</a:t>
            </a:r>
            <a:r>
              <a:rPr lang="en-US" sz="1400">
                <a:solidFill>
                  <a:srgbClr val="008000"/>
                </a:solidFill>
                <a:latin typeface="Consolas" panose="020B0609020204030204" pitchFamily="49" charset="0"/>
              </a:rPr>
              <a:t>    // ocene svih učenika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br; cin &gt;&gt; br;</a:t>
            </a:r>
          </a:p>
          <a:p>
            <a:r>
              <a:rPr lang="en-US" sz="1400">
                <a:solidFill>
                  <a:srgbClr val="000000"/>
                </a:solidFill>
                <a:latin typeface="Consolas" panose="020B0609020204030204" pitchFamily="49" charset="0"/>
              </a:rPr>
              <a:t>        ocene[u].resize(br);</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oc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oc &lt; br; oc++)</a:t>
            </a:r>
          </a:p>
          <a:p>
            <a:r>
              <a:rPr lang="en-US" sz="1400">
                <a:solidFill>
                  <a:srgbClr val="000000"/>
                </a:solidFill>
                <a:latin typeface="Consolas" panose="020B0609020204030204" pitchFamily="49" charset="0"/>
              </a:rPr>
              <a:t>            cin &gt;&gt; ocene[u][oc];     }</a:t>
            </a: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u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u &lt; n; u++) {</a:t>
            </a:r>
            <a:r>
              <a:rPr lang="en-US" sz="1400">
                <a:solidFill>
                  <a:srgbClr val="008000"/>
                </a:solidFill>
                <a:latin typeface="Consolas" panose="020B0609020204030204" pitchFamily="49" charset="0"/>
              </a:rPr>
              <a:t> // računa sve proseke ocena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zbir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broc = ocene[u].size();</a:t>
            </a:r>
            <a:r>
              <a:rPr lang="en-US" sz="1400">
                <a:solidFill>
                  <a:srgbClr val="008000"/>
                </a:solidFill>
                <a:latin typeface="Consolas" panose="020B0609020204030204" pitchFamily="49" charset="0"/>
              </a:rPr>
              <a:t> // br. ocena za svakog</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o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o &lt; broc; o++)</a:t>
            </a:r>
          </a:p>
          <a:p>
            <a:r>
              <a:rPr lang="en-US" sz="1400">
                <a:solidFill>
                  <a:srgbClr val="000000"/>
                </a:solidFill>
                <a:latin typeface="Consolas" panose="020B0609020204030204" pitchFamily="49" charset="0"/>
              </a:rPr>
              <a:t>            zbir += ocene[u][o];</a:t>
            </a:r>
          </a:p>
          <a:p>
            <a:r>
              <a:rPr lang="en-US" sz="1400">
                <a:solidFill>
                  <a:srgbClr val="000000"/>
                </a:solidFill>
                <a:latin typeface="Consolas" panose="020B0609020204030204" pitchFamily="49" charset="0"/>
              </a:rPr>
              <a:t>        cout &lt;&lt; (</a:t>
            </a:r>
            <a:r>
              <a:rPr lang="en-US" sz="1400">
                <a:solidFill>
                  <a:srgbClr val="0000FF"/>
                </a:solidFill>
                <a:latin typeface="Consolas" panose="020B0609020204030204" pitchFamily="49" charset="0"/>
              </a:rPr>
              <a:t>double</a:t>
            </a:r>
            <a:r>
              <a:rPr lang="en-US" sz="1400">
                <a:solidFill>
                  <a:srgbClr val="000000"/>
                </a:solidFill>
                <a:latin typeface="Consolas" panose="020B0609020204030204" pitchFamily="49" charset="0"/>
              </a:rPr>
              <a:t>) zbir / (</a:t>
            </a:r>
            <a:r>
              <a:rPr lang="en-US" sz="1400">
                <a:solidFill>
                  <a:srgbClr val="0000FF"/>
                </a:solidFill>
                <a:latin typeface="Consolas" panose="020B0609020204030204" pitchFamily="49" charset="0"/>
              </a:rPr>
              <a:t>double</a:t>
            </a:r>
            <a:r>
              <a:rPr lang="en-US" sz="1400">
                <a:solidFill>
                  <a:srgbClr val="000000"/>
                </a:solidFill>
                <a:latin typeface="Consolas" panose="020B0609020204030204" pitchFamily="49" charset="0"/>
              </a:rPr>
              <a:t>) broc &lt;&lt; endl; }</a:t>
            </a:r>
            <a:r>
              <a:rPr lang="en-US" sz="1400">
                <a:solidFill>
                  <a:srgbClr val="008000"/>
                </a:solidFill>
                <a:latin typeface="Consolas" panose="020B0609020204030204" pitchFamily="49" charset="0"/>
              </a:rPr>
              <a:t> // ispis</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Tree>
    <p:extLst>
      <p:ext uri="{BB962C8B-B14F-4D97-AF65-F5344CB8AC3E}">
        <p14:creationId xmlns:p14="http://schemas.microsoft.com/office/powerpoint/2010/main" val="3153718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 stack, the element added last is removed first.">
            <a:extLst>
              <a:ext uri="{FF2B5EF4-FFF2-40B4-BE49-F238E27FC236}">
                <a16:creationId xmlns:a16="http://schemas.microsoft.com/office/drawing/2014/main" id="{256DFDB9-AA0B-40D4-BFEE-C5E2D88B7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6541" y="2654422"/>
            <a:ext cx="5435459" cy="420357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C0E8BF-0609-4E16-8847-5D59C73947D9}"/>
              </a:ext>
            </a:extLst>
          </p:cNvPr>
          <p:cNvSpPr/>
          <p:nvPr/>
        </p:nvSpPr>
        <p:spPr>
          <a:xfrm>
            <a:off x="0" y="0"/>
            <a:ext cx="12192000" cy="6617196"/>
          </a:xfrm>
          <a:prstGeom prst="rect">
            <a:avLst/>
          </a:prstGeom>
        </p:spPr>
        <p:txBody>
          <a:bodyPr wrap="square">
            <a:spAutoFit/>
          </a:bodyPr>
          <a:lstStyle/>
          <a:p>
            <a:r>
              <a:rPr lang="en-US" sz="2800">
                <a:latin typeface="Consolas" panose="020B0609020204030204" pitchFamily="49" charset="0"/>
              </a:rPr>
              <a:t>Stack</a:t>
            </a:r>
          </a:p>
          <a:p>
            <a:endParaRPr lang="en-US">
              <a:latin typeface="Consolas" panose="020B0609020204030204" pitchFamily="49" charset="0"/>
            </a:endParaRPr>
          </a:p>
          <a:p>
            <a:r>
              <a:rPr lang="en-US">
                <a:latin typeface="Consolas" panose="020B0609020204030204" pitchFamily="49" charset="0"/>
              </a:rPr>
              <a:t>In order to create a stack in C++, we first need to include the stack header file.</a:t>
            </a:r>
          </a:p>
          <a:p>
            <a:r>
              <a:rPr lang="en-US" b="1">
                <a:latin typeface="Consolas" panose="020B0609020204030204" pitchFamily="49" charset="0"/>
              </a:rPr>
              <a:t>#include &lt;stack&gt;</a:t>
            </a:r>
          </a:p>
          <a:p>
            <a:endParaRPr lang="en-US" b="1">
              <a:latin typeface="Consolas" panose="020B0609020204030204" pitchFamily="49" charset="0"/>
            </a:endParaRPr>
          </a:p>
          <a:p>
            <a:r>
              <a:rPr lang="en-US">
                <a:latin typeface="Consolas" panose="020B0609020204030204" pitchFamily="49" charset="0"/>
              </a:rPr>
              <a:t>Once we import this file, we can create a stack using the following syntax:</a:t>
            </a:r>
          </a:p>
          <a:p>
            <a:r>
              <a:rPr lang="en-US" b="1">
                <a:latin typeface="Consolas" panose="020B0609020204030204" pitchFamily="49" charset="0"/>
              </a:rPr>
              <a:t>stack&lt;type&gt; st;</a:t>
            </a:r>
          </a:p>
          <a:p>
            <a:endParaRPr lang="en-US" b="1">
              <a:latin typeface="Consolas" panose="020B0609020204030204" pitchFamily="49" charset="0"/>
            </a:endParaRPr>
          </a:p>
          <a:p>
            <a:r>
              <a:rPr lang="en-US">
                <a:latin typeface="Consolas" panose="020B0609020204030204" pitchFamily="49" charset="0"/>
              </a:rPr>
              <a:t>Here, type indicates the data type we want to store in the stack. For instance,</a:t>
            </a:r>
          </a:p>
          <a:p>
            <a:r>
              <a:rPr lang="en-US" b="1">
                <a:latin typeface="Consolas" panose="020B0609020204030204" pitchFamily="49" charset="0"/>
              </a:rPr>
              <a:t>stack&lt;int&gt; integer_stack; </a:t>
            </a:r>
            <a:r>
              <a:rPr lang="en-US">
                <a:latin typeface="Consolas" panose="020B0609020204030204" pitchFamily="49" charset="0"/>
              </a:rPr>
              <a:t>// create a stack of integers</a:t>
            </a:r>
          </a:p>
          <a:p>
            <a:r>
              <a:rPr lang="en-US" b="1">
                <a:latin typeface="Consolas" panose="020B0609020204030204" pitchFamily="49" charset="0"/>
              </a:rPr>
              <a:t>stack&lt;string&gt; string_stack; </a:t>
            </a:r>
            <a:r>
              <a:rPr lang="en-US">
                <a:latin typeface="Consolas" panose="020B0609020204030204" pitchFamily="49" charset="0"/>
              </a:rPr>
              <a:t>// create a stack of strings</a:t>
            </a:r>
          </a:p>
          <a:p>
            <a:endParaRPr lang="en-US">
              <a:latin typeface="Consolas" panose="020B0609020204030204" pitchFamily="49" charset="0"/>
            </a:endParaRPr>
          </a:p>
          <a:p>
            <a:r>
              <a:rPr lang="en-US">
                <a:latin typeface="Consolas" panose="020B0609020204030204" pitchFamily="49" charset="0"/>
              </a:rPr>
              <a:t>Example: C++ STL Stack</a:t>
            </a:r>
          </a:p>
          <a:p>
            <a:r>
              <a:rPr lang="en-US" b="1">
                <a:latin typeface="Consolas" panose="020B0609020204030204" pitchFamily="49" charset="0"/>
              </a:rPr>
              <a:t>#include &lt;iostream&gt;</a:t>
            </a:r>
          </a:p>
          <a:p>
            <a:r>
              <a:rPr lang="en-US" b="1">
                <a:latin typeface="Consolas" panose="020B0609020204030204" pitchFamily="49" charset="0"/>
              </a:rPr>
              <a:t>#include &lt;stack&gt;</a:t>
            </a:r>
          </a:p>
          <a:p>
            <a:r>
              <a:rPr lang="en-US" b="1">
                <a:latin typeface="Consolas" panose="020B0609020204030204" pitchFamily="49" charset="0"/>
              </a:rPr>
              <a:t>using namespace std;</a:t>
            </a:r>
          </a:p>
          <a:p>
            <a:r>
              <a:rPr lang="en-US" b="1">
                <a:latin typeface="Consolas" panose="020B0609020204030204" pitchFamily="49" charset="0"/>
              </a:rPr>
              <a:t>int main() {</a:t>
            </a:r>
          </a:p>
          <a:p>
            <a:r>
              <a:rPr lang="en-US" b="1">
                <a:latin typeface="Consolas" panose="020B0609020204030204" pitchFamily="49" charset="0"/>
              </a:rPr>
              <a:t>    stack&lt;string&gt; languages; // create a stack of strings</a:t>
            </a:r>
          </a:p>
          <a:p>
            <a:r>
              <a:rPr lang="en-US" b="1">
                <a:latin typeface="Consolas" panose="020B0609020204030204" pitchFamily="49" charset="0"/>
              </a:rPr>
              <a:t>    languages.push("C++"); // add element to the Stack</a:t>
            </a:r>
          </a:p>
          <a:p>
            <a:r>
              <a:rPr lang="en-US" b="1">
                <a:latin typeface="Consolas" panose="020B0609020204030204" pitchFamily="49" charset="0"/>
              </a:rPr>
              <a:t>    languages.push("Java");</a:t>
            </a:r>
          </a:p>
          <a:p>
            <a:r>
              <a:rPr lang="en-US" b="1">
                <a:latin typeface="Consolas" panose="020B0609020204030204" pitchFamily="49" charset="0"/>
              </a:rPr>
              <a:t>    languages.push("Python");</a:t>
            </a:r>
          </a:p>
          <a:p>
            <a:r>
              <a:rPr lang="en-US" b="1">
                <a:latin typeface="Consolas" panose="020B0609020204030204" pitchFamily="49" charset="0"/>
              </a:rPr>
              <a:t>    cout &lt;&lt; languages.top(); // print top element</a:t>
            </a:r>
          </a:p>
          <a:p>
            <a:r>
              <a:rPr lang="en-US" b="1">
                <a:latin typeface="Consolas" panose="020B0609020204030204" pitchFamily="49" charset="0"/>
              </a:rPr>
              <a:t>    return 0; }</a:t>
            </a:r>
          </a:p>
        </p:txBody>
      </p:sp>
    </p:spTree>
    <p:extLst>
      <p:ext uri="{BB962C8B-B14F-4D97-AF65-F5344CB8AC3E}">
        <p14:creationId xmlns:p14="http://schemas.microsoft.com/office/powerpoint/2010/main" val="800503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DD53A42-3539-42BF-8870-C70874A751E1}"/>
              </a:ext>
            </a:extLst>
          </p:cNvPr>
          <p:cNvGraphicFramePr>
            <a:graphicFrameLocks noGrp="1"/>
          </p:cNvGraphicFramePr>
          <p:nvPr>
            <p:extLst>
              <p:ext uri="{D42A27DB-BD31-4B8C-83A1-F6EECF244321}">
                <p14:modId xmlns:p14="http://schemas.microsoft.com/office/powerpoint/2010/main" val="3497826167"/>
              </p:ext>
            </p:extLst>
          </p:nvPr>
        </p:nvGraphicFramePr>
        <p:xfrm>
          <a:off x="2476500" y="2081054"/>
          <a:ext cx="9313046" cy="3017520"/>
        </p:xfrm>
        <a:graphic>
          <a:graphicData uri="http://schemas.openxmlformats.org/drawingml/2006/table">
            <a:tbl>
              <a:tblPr/>
              <a:tblGrid>
                <a:gridCol w="4656523">
                  <a:extLst>
                    <a:ext uri="{9D8B030D-6E8A-4147-A177-3AD203B41FA5}">
                      <a16:colId xmlns:a16="http://schemas.microsoft.com/office/drawing/2014/main" val="2247238966"/>
                    </a:ext>
                  </a:extLst>
                </a:gridCol>
                <a:gridCol w="4656523">
                  <a:extLst>
                    <a:ext uri="{9D8B030D-6E8A-4147-A177-3AD203B41FA5}">
                      <a16:colId xmlns:a16="http://schemas.microsoft.com/office/drawing/2014/main" val="3954743966"/>
                    </a:ext>
                  </a:extLst>
                </a:gridCol>
              </a:tblGrid>
              <a:tr h="0">
                <a:tc>
                  <a:txBody>
                    <a:bodyPr/>
                    <a:lstStyle/>
                    <a:p>
                      <a:pPr algn="l"/>
                      <a:r>
                        <a:rPr lang="en-US" b="1">
                          <a:effectLst/>
                        </a:rPr>
                        <a:t>Operation</a:t>
                      </a:r>
                    </a:p>
                  </a:txBody>
                  <a:tcPr marL="228600" marR="228600" marT="114300" marB="114300" anchor="ctr">
                    <a:lnL>
                      <a:noFill/>
                    </a:lnL>
                    <a:lnR>
                      <a:noFill/>
                    </a:lnR>
                    <a:lnT>
                      <a:noFill/>
                    </a:lnT>
                    <a:lnB>
                      <a:noFill/>
                    </a:lnB>
                    <a:noFill/>
                  </a:tcPr>
                </a:tc>
                <a:tc>
                  <a:txBody>
                    <a:bodyPr/>
                    <a:lstStyle/>
                    <a:p>
                      <a:pPr algn="l"/>
                      <a:r>
                        <a:rPr lang="en-US" b="1">
                          <a:effectLst/>
                        </a:rPr>
                        <a:t>Description</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3973080836"/>
                  </a:ext>
                </a:extLst>
              </a:tr>
              <a:tr h="0">
                <a:tc>
                  <a:txBody>
                    <a:bodyPr/>
                    <a:lstStyle/>
                    <a:p>
                      <a:r>
                        <a:rPr lang="en-US" b="1">
                          <a:effectLst/>
                        </a:rPr>
                        <a:t>push()</a:t>
                      </a:r>
                    </a:p>
                  </a:txBody>
                  <a:tcPr marL="228600" marR="228600" marT="114300" marB="114300" anchor="ctr">
                    <a:lnL>
                      <a:noFill/>
                    </a:lnL>
                    <a:lnR>
                      <a:noFill/>
                    </a:lnR>
                    <a:lnT>
                      <a:noFill/>
                    </a:lnT>
                    <a:lnB>
                      <a:noFill/>
                    </a:lnB>
                    <a:noFill/>
                  </a:tcPr>
                </a:tc>
                <a:tc>
                  <a:txBody>
                    <a:bodyPr/>
                    <a:lstStyle/>
                    <a:p>
                      <a:r>
                        <a:rPr lang="en-US">
                          <a:effectLst/>
                        </a:rPr>
                        <a:t>adds an element into the stack</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2495134321"/>
                  </a:ext>
                </a:extLst>
              </a:tr>
              <a:tr h="0">
                <a:tc>
                  <a:txBody>
                    <a:bodyPr/>
                    <a:lstStyle/>
                    <a:p>
                      <a:r>
                        <a:rPr lang="en-US" b="1">
                          <a:effectLst/>
                        </a:rPr>
                        <a:t>pop()</a:t>
                      </a:r>
                    </a:p>
                  </a:txBody>
                  <a:tcPr marL="228600" marR="228600" marT="114300" marB="114300" anchor="ctr">
                    <a:lnL>
                      <a:noFill/>
                    </a:lnL>
                    <a:lnR>
                      <a:noFill/>
                    </a:lnR>
                    <a:lnT>
                      <a:noFill/>
                    </a:lnT>
                    <a:lnB>
                      <a:noFill/>
                    </a:lnB>
                    <a:noFill/>
                  </a:tcPr>
                </a:tc>
                <a:tc>
                  <a:txBody>
                    <a:bodyPr/>
                    <a:lstStyle/>
                    <a:p>
                      <a:r>
                        <a:rPr lang="en-US">
                          <a:effectLst/>
                        </a:rPr>
                        <a:t>removes an element from the stack</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3104930925"/>
                  </a:ext>
                </a:extLst>
              </a:tr>
              <a:tr h="0">
                <a:tc>
                  <a:txBody>
                    <a:bodyPr/>
                    <a:lstStyle/>
                    <a:p>
                      <a:r>
                        <a:rPr lang="en-US" b="1">
                          <a:effectLst/>
                        </a:rPr>
                        <a:t>top()</a:t>
                      </a:r>
                    </a:p>
                  </a:txBody>
                  <a:tcPr marL="228600" marR="228600" marT="114300" marB="114300" anchor="ctr">
                    <a:lnL>
                      <a:noFill/>
                    </a:lnL>
                    <a:lnR>
                      <a:noFill/>
                    </a:lnR>
                    <a:lnT>
                      <a:noFill/>
                    </a:lnT>
                    <a:lnB>
                      <a:noFill/>
                    </a:lnB>
                    <a:noFill/>
                  </a:tcPr>
                </a:tc>
                <a:tc>
                  <a:txBody>
                    <a:bodyPr/>
                    <a:lstStyle/>
                    <a:p>
                      <a:r>
                        <a:rPr lang="en-US">
                          <a:effectLst/>
                        </a:rPr>
                        <a:t>returns the element at the top of the stack</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2847167517"/>
                  </a:ext>
                </a:extLst>
              </a:tr>
              <a:tr h="0">
                <a:tc>
                  <a:txBody>
                    <a:bodyPr/>
                    <a:lstStyle/>
                    <a:p>
                      <a:r>
                        <a:rPr lang="en-US" b="1">
                          <a:effectLst/>
                        </a:rPr>
                        <a:t>size()</a:t>
                      </a:r>
                    </a:p>
                  </a:txBody>
                  <a:tcPr marL="228600" marR="228600" marT="114300" marB="114300" anchor="ctr">
                    <a:lnL>
                      <a:noFill/>
                    </a:lnL>
                    <a:lnR>
                      <a:noFill/>
                    </a:lnR>
                    <a:lnT>
                      <a:noFill/>
                    </a:lnT>
                    <a:lnB>
                      <a:noFill/>
                    </a:lnB>
                    <a:noFill/>
                  </a:tcPr>
                </a:tc>
                <a:tc>
                  <a:txBody>
                    <a:bodyPr/>
                    <a:lstStyle/>
                    <a:p>
                      <a:r>
                        <a:rPr lang="en-US">
                          <a:effectLst/>
                        </a:rPr>
                        <a:t>returns the number of elements in the stack</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1720070095"/>
                  </a:ext>
                </a:extLst>
              </a:tr>
              <a:tr h="0">
                <a:tc>
                  <a:txBody>
                    <a:bodyPr/>
                    <a:lstStyle/>
                    <a:p>
                      <a:r>
                        <a:rPr lang="en-US" b="1">
                          <a:effectLst/>
                        </a:rPr>
                        <a:t>empty()</a:t>
                      </a:r>
                    </a:p>
                  </a:txBody>
                  <a:tcPr marL="228600" marR="228600" marT="114300" marB="114300" anchor="ctr">
                    <a:lnL>
                      <a:noFill/>
                    </a:lnL>
                    <a:lnR>
                      <a:noFill/>
                    </a:lnR>
                    <a:lnT>
                      <a:noFill/>
                    </a:lnT>
                    <a:lnB>
                      <a:noFill/>
                    </a:lnB>
                    <a:noFill/>
                  </a:tcPr>
                </a:tc>
                <a:tc>
                  <a:txBody>
                    <a:bodyPr/>
                    <a:lstStyle/>
                    <a:p>
                      <a:r>
                        <a:rPr lang="en-US">
                          <a:effectLst/>
                        </a:rPr>
                        <a:t>returns true if the stack is empty</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251045559"/>
                  </a:ext>
                </a:extLst>
              </a:tr>
            </a:tbl>
          </a:graphicData>
        </a:graphic>
      </p:graphicFrame>
      <p:sp>
        <p:nvSpPr>
          <p:cNvPr id="5" name="Rectangle 2">
            <a:extLst>
              <a:ext uri="{FF2B5EF4-FFF2-40B4-BE49-F238E27FC236}">
                <a16:creationId xmlns:a16="http://schemas.microsoft.com/office/drawing/2014/main" id="{CD6CDFA6-0A47-476B-A549-C84CDA9B7F26}"/>
              </a:ext>
            </a:extLst>
          </p:cNvPr>
          <p:cNvSpPr>
            <a:spLocks noChangeArrowheads="1"/>
          </p:cNvSpPr>
          <p:nvPr/>
        </p:nvSpPr>
        <p:spPr bwMode="auto">
          <a:xfrm>
            <a:off x="2476500" y="1515808"/>
            <a:ext cx="7239000" cy="553998"/>
          </a:xfrm>
          <a:prstGeom prst="rect">
            <a:avLst/>
          </a:prstGeom>
          <a:noFill/>
          <a:ln>
            <a:noFill/>
          </a:ln>
          <a:effec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25265E"/>
                </a:solidFill>
                <a:effectLst/>
                <a:latin typeface="euclid_circular_a"/>
              </a:rPr>
              <a:t>Stack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2539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70DE48-8239-4F59-B802-B452A149EE03}"/>
              </a:ext>
            </a:extLst>
          </p:cNvPr>
          <p:cNvSpPr/>
          <p:nvPr/>
        </p:nvSpPr>
        <p:spPr>
          <a:xfrm>
            <a:off x="0" y="372598"/>
            <a:ext cx="12191999" cy="5109091"/>
          </a:xfrm>
          <a:prstGeom prst="rect">
            <a:avLst/>
          </a:prstGeom>
        </p:spPr>
        <p:txBody>
          <a:bodyPr wrap="square">
            <a:spAutoFit/>
          </a:bodyPr>
          <a:lstStyle/>
          <a:p>
            <a:r>
              <a:rPr lang="en-US" sz="2800" b="1" i="0" u="none" strike="noStrike" baseline="0">
                <a:latin typeface="Book Antiqua" panose="02040602050305030304" pitchFamily="18" charset="0"/>
              </a:rPr>
              <a:t>Stek</a:t>
            </a:r>
            <a:endParaRPr lang="sr-Latn-RS" sz="2800" b="1" i="0" u="none" strike="noStrike" baseline="0">
              <a:latin typeface="Book Antiqua" panose="02040602050305030304" pitchFamily="18" charset="0"/>
            </a:endParaRPr>
          </a:p>
          <a:p>
            <a:endParaRPr lang="en-US" sz="2800" b="1" i="0" u="none" strike="noStrike" baseline="0">
              <a:latin typeface="Book Antiqua" panose="02040602050305030304" pitchFamily="18" charset="0"/>
            </a:endParaRPr>
          </a:p>
          <a:p>
            <a:r>
              <a:rPr lang="pl-PL">
                <a:latin typeface="Book Antiqua" panose="02040602050305030304" pitchFamily="18" charset="0"/>
              </a:rPr>
              <a:t>Stek je kolekcija podataka u koju se podaci dodaju po LIFO principu - </a:t>
            </a:r>
            <a:r>
              <a:rPr lang="en-US">
                <a:latin typeface="Book Antiqua" panose="02040602050305030304" pitchFamily="18" charset="0"/>
              </a:rPr>
              <a:t>element se može dodati i skinuti samo na vrha</a:t>
            </a:r>
            <a:r>
              <a:rPr lang="sr-Latn-RS">
                <a:latin typeface="Book Antiqua" panose="02040602050305030304" pitchFamily="18" charset="0"/>
              </a:rPr>
              <a:t>.</a:t>
            </a:r>
          </a:p>
          <a:p>
            <a:endParaRPr lang="en-US">
              <a:latin typeface="Book Antiqua" panose="02040602050305030304" pitchFamily="18" charset="0"/>
            </a:endParaRPr>
          </a:p>
          <a:p>
            <a:r>
              <a:rPr lang="en-US">
                <a:latin typeface="Book Antiqua" panose="02040602050305030304" pitchFamily="18" charset="0"/>
              </a:rPr>
              <a:t>U jeziku C++ stek se realizuje klasom </a:t>
            </a:r>
            <a:r>
              <a:rPr lang="en-US" b="1">
                <a:latin typeface="Book Antiqua" panose="02040602050305030304" pitchFamily="18" charset="0"/>
              </a:rPr>
              <a:t>stack&lt;T&gt;</a:t>
            </a:r>
            <a:r>
              <a:rPr lang="en-US">
                <a:latin typeface="Book Antiqua" panose="02040602050305030304" pitchFamily="18" charset="0"/>
              </a:rPr>
              <a:t> gde T predstavlja tip elemenata</a:t>
            </a:r>
            <a:r>
              <a:rPr lang="sr-Latn-RS">
                <a:latin typeface="Book Antiqua" panose="02040602050305030304" pitchFamily="18" charset="0"/>
              </a:rPr>
              <a:t> </a:t>
            </a:r>
            <a:r>
              <a:rPr lang="pl-PL">
                <a:latin typeface="Book Antiqua" panose="02040602050305030304" pitchFamily="18" charset="0"/>
              </a:rPr>
              <a:t>na steku. Podržani su metodi:</a:t>
            </a:r>
          </a:p>
          <a:p>
            <a:r>
              <a:rPr lang="en-US" b="1">
                <a:latin typeface="Book Antiqua" panose="02040602050305030304" pitchFamily="18" charset="0"/>
              </a:rPr>
              <a:t>push</a:t>
            </a:r>
            <a:r>
              <a:rPr lang="en-US">
                <a:latin typeface="Book Antiqua" panose="02040602050305030304" pitchFamily="18" charset="0"/>
              </a:rPr>
              <a:t> - postavlja element na vrh steka</a:t>
            </a:r>
          </a:p>
          <a:p>
            <a:r>
              <a:rPr lang="en-US" b="1">
                <a:latin typeface="Book Antiqua" panose="02040602050305030304" pitchFamily="18" charset="0"/>
              </a:rPr>
              <a:t>pop</a:t>
            </a:r>
            <a:r>
              <a:rPr lang="en-US">
                <a:latin typeface="Book Antiqua" panose="02040602050305030304" pitchFamily="18" charset="0"/>
              </a:rPr>
              <a:t> - skida element sa vrha steka</a:t>
            </a:r>
          </a:p>
          <a:p>
            <a:r>
              <a:rPr lang="en-US" b="1">
                <a:latin typeface="Book Antiqua" panose="02040602050305030304" pitchFamily="18" charset="0"/>
              </a:rPr>
              <a:t>top</a:t>
            </a:r>
            <a:r>
              <a:rPr lang="en-US">
                <a:latin typeface="Book Antiqua" panose="02040602050305030304" pitchFamily="18" charset="0"/>
              </a:rPr>
              <a:t> - </a:t>
            </a:r>
            <a:r>
              <a:rPr lang="sr-Latn-RS">
                <a:latin typeface="Book Antiqua" panose="02040602050305030304" pitchFamily="18" charset="0"/>
              </a:rPr>
              <a:t>čita</a:t>
            </a:r>
            <a:r>
              <a:rPr lang="en-US">
                <a:latin typeface="Book Antiqua" panose="02040602050305030304" pitchFamily="18" charset="0"/>
              </a:rPr>
              <a:t> element </a:t>
            </a:r>
            <a:r>
              <a:rPr lang="sr-Latn-RS">
                <a:latin typeface="Book Antiqua" panose="02040602050305030304" pitchFamily="18" charset="0"/>
              </a:rPr>
              <a:t>sa</a:t>
            </a:r>
            <a:r>
              <a:rPr lang="en-US">
                <a:latin typeface="Book Antiqua" panose="02040602050305030304" pitchFamily="18" charset="0"/>
              </a:rPr>
              <a:t> vrh</a:t>
            </a:r>
            <a:r>
              <a:rPr lang="sr-Latn-RS">
                <a:latin typeface="Book Antiqua" panose="02040602050305030304" pitchFamily="18" charset="0"/>
              </a:rPr>
              <a:t>a</a:t>
            </a:r>
            <a:r>
              <a:rPr lang="en-US">
                <a:latin typeface="Book Antiqua" panose="02040602050305030304" pitchFamily="18" charset="0"/>
              </a:rPr>
              <a:t> steka (pod pretpostavkom da stek nije</a:t>
            </a:r>
            <a:r>
              <a:rPr lang="sr-Latn-RS">
                <a:latin typeface="Book Antiqua" panose="02040602050305030304" pitchFamily="18" charset="0"/>
              </a:rPr>
              <a:t> </a:t>
            </a:r>
            <a:r>
              <a:rPr lang="en-US">
                <a:latin typeface="Book Antiqua" panose="02040602050305030304" pitchFamily="18" charset="0"/>
              </a:rPr>
              <a:t>prazan)</a:t>
            </a:r>
          </a:p>
          <a:p>
            <a:r>
              <a:rPr lang="en-US" b="1">
                <a:latin typeface="Book Antiqua" panose="02040602050305030304" pitchFamily="18" charset="0"/>
              </a:rPr>
              <a:t>empty</a:t>
            </a:r>
            <a:r>
              <a:rPr lang="en-US">
                <a:latin typeface="Book Antiqua" panose="02040602050305030304" pitchFamily="18" charset="0"/>
              </a:rPr>
              <a:t> - proverava da li je stek prazan</a:t>
            </a:r>
          </a:p>
          <a:p>
            <a:r>
              <a:rPr lang="pl-PL" b="1">
                <a:latin typeface="Book Antiqua" panose="02040602050305030304" pitchFamily="18" charset="0"/>
              </a:rPr>
              <a:t>size</a:t>
            </a:r>
            <a:r>
              <a:rPr lang="pl-PL">
                <a:latin typeface="Book Antiqua" panose="02040602050305030304" pitchFamily="18" charset="0"/>
              </a:rPr>
              <a:t> - vraća broj elemenata na steku</a:t>
            </a:r>
          </a:p>
          <a:p>
            <a:endParaRPr lang="pl-PL">
              <a:latin typeface="Book Antiqua" panose="02040602050305030304" pitchFamily="18" charset="0"/>
            </a:endParaRPr>
          </a:p>
          <a:p>
            <a:r>
              <a:rPr lang="pl-PL">
                <a:latin typeface="Book Antiqua" panose="02040602050305030304" pitchFamily="18" charset="0"/>
              </a:rPr>
              <a:t>Stek u C++ je samo adapter oko neke kolekcije podataka (</a:t>
            </a:r>
            <a:r>
              <a:rPr lang="en-US">
                <a:latin typeface="Book Antiqua" panose="02040602050305030304" pitchFamily="18" charset="0"/>
              </a:rPr>
              <a:t>vektora) koji korisnika tera da poštuje pravila pristupa steku i</a:t>
            </a:r>
            <a:r>
              <a:rPr lang="sr-Latn-RS">
                <a:latin typeface="Book Antiqua" panose="02040602050305030304" pitchFamily="18" charset="0"/>
              </a:rPr>
              <a:t> </a:t>
            </a:r>
            <a:r>
              <a:rPr lang="en-US">
                <a:latin typeface="Book Antiqua" panose="02040602050305030304" pitchFamily="18" charset="0"/>
              </a:rPr>
              <a:t>spre</a:t>
            </a:r>
            <a:r>
              <a:rPr lang="sr-Latn-RS">
                <a:latin typeface="Book Antiqua" panose="02040602050305030304" pitchFamily="18" charset="0"/>
              </a:rPr>
              <a:t>č</a:t>
            </a:r>
            <a:r>
              <a:rPr lang="en-US">
                <a:latin typeface="Book Antiqua" panose="02040602050305030304" pitchFamily="18" charset="0"/>
              </a:rPr>
              <a:t>ava da napravi operaciju koja nad stekom nije do</a:t>
            </a:r>
            <a:r>
              <a:rPr lang="sr-Latn-RS">
                <a:latin typeface="Book Antiqua" panose="02040602050305030304" pitchFamily="18" charset="0"/>
              </a:rPr>
              <a:t>zvolj</a:t>
            </a:r>
            <a:r>
              <a:rPr lang="en-US">
                <a:latin typeface="Book Antiqua" panose="02040602050305030304" pitchFamily="18" charset="0"/>
              </a:rPr>
              <a:t>ena (pristup</a:t>
            </a:r>
            <a:r>
              <a:rPr lang="sr-Latn-RS">
                <a:latin typeface="Book Antiqua" panose="02040602050305030304" pitchFamily="18" charset="0"/>
              </a:rPr>
              <a:t> </a:t>
            </a:r>
            <a:r>
              <a:rPr lang="en-US">
                <a:latin typeface="Book Antiqua" panose="02040602050305030304" pitchFamily="18" charset="0"/>
              </a:rPr>
              <a:t>nekom elementu ispod vrha).</a:t>
            </a:r>
          </a:p>
          <a:p>
            <a:r>
              <a:rPr lang="en-US">
                <a:latin typeface="Book Antiqua" panose="02040602050305030304" pitchFamily="18" charset="0"/>
              </a:rPr>
              <a:t>U Python</a:t>
            </a:r>
            <a:r>
              <a:rPr lang="sr-Latn-RS">
                <a:latin typeface="Book Antiqua" panose="02040602050305030304" pitchFamily="18" charset="0"/>
              </a:rPr>
              <a:t>-u se</a:t>
            </a:r>
            <a:r>
              <a:rPr lang="en-US">
                <a:latin typeface="Book Antiqua" panose="02040602050305030304" pitchFamily="18" charset="0"/>
              </a:rPr>
              <a:t> stek simulira pomo</a:t>
            </a:r>
            <a:r>
              <a:rPr lang="sr-Latn-RS">
                <a:latin typeface="Book Antiqua" panose="02040602050305030304" pitchFamily="18" charset="0"/>
              </a:rPr>
              <a:t>ć</a:t>
            </a:r>
            <a:r>
              <a:rPr lang="en-US">
                <a:latin typeface="Book Antiqua" panose="02040602050305030304" pitchFamily="18" charset="0"/>
              </a:rPr>
              <a:t>u list</a:t>
            </a:r>
            <a:r>
              <a:rPr lang="sr-Latn-RS">
                <a:latin typeface="Book Antiqua" panose="02040602050305030304" pitchFamily="18" charset="0"/>
              </a:rPr>
              <a:t>i</a:t>
            </a:r>
            <a:r>
              <a:rPr lang="en-US">
                <a:latin typeface="Book Antiqua" panose="02040602050305030304" pitchFamily="18" charset="0"/>
              </a:rPr>
              <a:t>. Metod </a:t>
            </a:r>
            <a:r>
              <a:rPr lang="en-US" b="1">
                <a:latin typeface="Book Antiqua" panose="02040602050305030304" pitchFamily="18" charset="0"/>
              </a:rPr>
              <a:t>append</a:t>
            </a:r>
            <a:r>
              <a:rPr lang="en-US">
                <a:latin typeface="Book Antiqua" panose="02040602050305030304" pitchFamily="18" charset="0"/>
              </a:rPr>
              <a:t> dodaje</a:t>
            </a:r>
            <a:r>
              <a:rPr lang="sr-Latn-RS">
                <a:latin typeface="Book Antiqua" panose="02040602050305030304" pitchFamily="18" charset="0"/>
              </a:rPr>
              <a:t> </a:t>
            </a:r>
            <a:r>
              <a:rPr lang="en-US">
                <a:latin typeface="Book Antiqua" panose="02040602050305030304" pitchFamily="18" charset="0"/>
              </a:rPr>
              <a:t>element na kraj liste (vrh steka), </a:t>
            </a:r>
            <a:r>
              <a:rPr lang="sr-Latn-RS">
                <a:latin typeface="Book Antiqua" panose="02040602050305030304" pitchFamily="18" charset="0"/>
              </a:rPr>
              <a:t>a</a:t>
            </a:r>
            <a:r>
              <a:rPr lang="en-US">
                <a:latin typeface="Book Antiqua" panose="02040602050305030304" pitchFamily="18" charset="0"/>
              </a:rPr>
              <a:t> </a:t>
            </a:r>
            <a:r>
              <a:rPr lang="en-US" b="1">
                <a:latin typeface="Book Antiqua" panose="02040602050305030304" pitchFamily="18" charset="0"/>
              </a:rPr>
              <a:t>pop</a:t>
            </a:r>
            <a:r>
              <a:rPr lang="en-US">
                <a:latin typeface="Book Antiqua" panose="02040602050305030304" pitchFamily="18" charset="0"/>
              </a:rPr>
              <a:t> </a:t>
            </a:r>
            <a:r>
              <a:rPr lang="sr-Latn-RS">
                <a:latin typeface="Book Antiqua" panose="02040602050305030304" pitchFamily="18" charset="0"/>
              </a:rPr>
              <a:t>s</a:t>
            </a:r>
            <a:r>
              <a:rPr lang="en-US">
                <a:latin typeface="Book Antiqua" panose="02040602050305030304" pitchFamily="18" charset="0"/>
              </a:rPr>
              <a:t>klanja</a:t>
            </a:r>
            <a:r>
              <a:rPr lang="sr-Latn-RS">
                <a:latin typeface="Book Antiqua" panose="02040602050305030304" pitchFamily="18" charset="0"/>
              </a:rPr>
              <a:t> </a:t>
            </a:r>
            <a:r>
              <a:rPr lang="en-US">
                <a:latin typeface="Book Antiqua" panose="02040602050305030304" pitchFamily="18" charset="0"/>
              </a:rPr>
              <a:t>element sa steka.</a:t>
            </a:r>
          </a:p>
          <a:p>
            <a:r>
              <a:rPr lang="en-US">
                <a:latin typeface="Book Antiqua" panose="02040602050305030304" pitchFamily="18" charset="0"/>
              </a:rPr>
              <a:t>Prikažimo upotrebu steka kroz nekoliko interesantnih primera.</a:t>
            </a:r>
          </a:p>
          <a:p>
            <a:endParaRPr lang="en-US">
              <a:latin typeface="Book Antiqua" panose="02040602050305030304" pitchFamily="18" charset="0"/>
            </a:endParaRPr>
          </a:p>
        </p:txBody>
      </p:sp>
    </p:spTree>
    <p:extLst>
      <p:ext uri="{BB962C8B-B14F-4D97-AF65-F5344CB8AC3E}">
        <p14:creationId xmlns:p14="http://schemas.microsoft.com/office/powerpoint/2010/main" val="938032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A9C09-6909-43AA-8278-450798B006EA}"/>
              </a:ext>
            </a:extLst>
          </p:cNvPr>
          <p:cNvSpPr/>
          <p:nvPr/>
        </p:nvSpPr>
        <p:spPr>
          <a:xfrm>
            <a:off x="3048000" y="1166843"/>
            <a:ext cx="8581748" cy="4247317"/>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&lt;stack&gt;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a:t>
            </a:r>
            <a:r>
              <a:rPr lang="sr-Latn-RS">
                <a:solidFill>
                  <a:srgbClr val="008000"/>
                </a:solidFill>
                <a:latin typeface="Consolas" panose="020B0609020204030204" pitchFamily="49" charset="0"/>
              </a:rPr>
              <a:t>stek - uvodni primer</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 </a:t>
            </a:r>
          </a:p>
          <a:p>
            <a:r>
              <a:rPr lang="en-US">
                <a:solidFill>
                  <a:srgbClr val="000000"/>
                </a:solidFill>
                <a:latin typeface="Consolas" panose="020B0609020204030204" pitchFamily="49" charset="0"/>
              </a:rPr>
              <a:t>    stack&lt;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s;</a:t>
            </a:r>
          </a:p>
          <a:p>
            <a:r>
              <a:rPr lang="en-US">
                <a:solidFill>
                  <a:srgbClr val="000000"/>
                </a:solidFill>
                <a:latin typeface="Consolas" panose="020B0609020204030204" pitchFamily="49" charset="0"/>
              </a:rPr>
              <a:t>    s.push(</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s.push(</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s.push(</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cout &lt;&lt; s.top() &lt;&lt; endl;</a:t>
            </a:r>
          </a:p>
          <a:p>
            <a:r>
              <a:rPr lang="en-US">
                <a:solidFill>
                  <a:srgbClr val="000000"/>
                </a:solidFill>
                <a:latin typeface="Consolas" panose="020B0609020204030204" pitchFamily="49" charset="0"/>
              </a:rPr>
              <a:t>    cout &lt;&lt; s.size() &lt;&lt; endl;</a:t>
            </a:r>
          </a:p>
          <a:p>
            <a:r>
              <a:rPr lang="en-US">
                <a:solidFill>
                  <a:srgbClr val="000000"/>
                </a:solidFill>
                <a:latin typeface="Consolas" panose="020B0609020204030204" pitchFamily="49" charset="0"/>
              </a:rPr>
              <a:t>    s.pop(); cout &lt;&lt; s.top() &lt;&lt; endl;</a:t>
            </a:r>
          </a:p>
          <a:p>
            <a:r>
              <a:rPr lang="en-US">
                <a:solidFill>
                  <a:srgbClr val="000000"/>
                </a:solidFill>
                <a:latin typeface="Consolas" panose="020B0609020204030204" pitchFamily="49" charset="0"/>
              </a:rPr>
              <a:t>    s.pop(); cout &lt;&lt; s.top() &lt;&lt; endl;</a:t>
            </a:r>
          </a:p>
          <a:p>
            <a:r>
              <a:rPr lang="en-US">
                <a:solidFill>
                  <a:srgbClr val="000000"/>
                </a:solidFill>
                <a:latin typeface="Consolas" panose="020B0609020204030204" pitchFamily="49" charset="0"/>
              </a:rPr>
              <a:t>    s.pop();</a:t>
            </a:r>
            <a:r>
              <a:rPr lang="en-US">
                <a:solidFill>
                  <a:srgbClr val="008000"/>
                </a:solidFill>
                <a:latin typeface="Consolas" panose="020B0609020204030204" pitchFamily="49" charset="0"/>
              </a:rPr>
              <a:t> //cout &lt;&lt; s.top() &lt;&lt; endl;   </a:t>
            </a:r>
            <a:endParaRPr lang="en-US">
              <a:solidFill>
                <a:srgbClr val="000000"/>
              </a:solidFill>
              <a:latin typeface="Consolas" panose="020B0609020204030204" pitchFamily="49" charset="0"/>
            </a:endParaRP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s.push(</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s.push(</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s.push(</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(!s.empty()) { </a:t>
            </a:r>
          </a:p>
          <a:p>
            <a:r>
              <a:rPr lang="en-US">
                <a:solidFill>
                  <a:srgbClr val="000000"/>
                </a:solidFill>
                <a:latin typeface="Consolas" panose="020B0609020204030204" pitchFamily="49" charset="0"/>
              </a:rPr>
              <a:t>        cout &lt;&lt; s.top() &lt;&lt; endl; s.pop(); } } </a:t>
            </a:r>
          </a:p>
        </p:txBody>
      </p:sp>
    </p:spTree>
    <p:extLst>
      <p:ext uri="{BB962C8B-B14F-4D97-AF65-F5344CB8AC3E}">
        <p14:creationId xmlns:p14="http://schemas.microsoft.com/office/powerpoint/2010/main" val="987291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14E3FB-7DED-479D-9FBD-9FECD11D8768}"/>
              </a:ext>
            </a:extLst>
          </p:cNvPr>
          <p:cNvSpPr/>
          <p:nvPr/>
        </p:nvSpPr>
        <p:spPr>
          <a:xfrm>
            <a:off x="192349" y="68332"/>
            <a:ext cx="11999651" cy="6555641"/>
          </a:xfrm>
          <a:prstGeom prst="rect">
            <a:avLst/>
          </a:prstGeom>
        </p:spPr>
        <p:txBody>
          <a:bodyPr wrap="square" numCol="2">
            <a:spAutoFit/>
          </a:bodyPr>
          <a:lstStyle/>
          <a:p>
            <a:pPr marL="342900" indent="-342900">
              <a:spcBef>
                <a:spcPts val="300"/>
              </a:spcBef>
              <a:spcAft>
                <a:spcPts val="300"/>
              </a:spcAft>
              <a:buFontTx/>
              <a:buAutoNum type="arabicPeriod"/>
            </a:pPr>
            <a:r>
              <a:rPr lang="sr-Latn-RS" sz="2000" b="1">
                <a:latin typeface="Book Antiqua" panose="02040602050305030304" pitchFamily="18" charset="0"/>
                <a:hlinkClick r:id="rId2" action="ppaction://hlinksldjump"/>
              </a:rPr>
              <a:t>L</a:t>
            </a:r>
            <a:r>
              <a:rPr lang="en-US" sz="2000" b="1">
                <a:latin typeface="Book Antiqua" panose="02040602050305030304" pitchFamily="18" charset="0"/>
                <a:hlinkClick r:id="rId2" action="ppaction://hlinksldjump"/>
              </a:rPr>
              <a:t>inije u obr</a:t>
            </a:r>
            <a:r>
              <a:rPr lang="sr-Latn-RS" sz="2000" b="1">
                <a:latin typeface="Book Antiqua" panose="02040602050305030304" pitchFamily="18" charset="0"/>
                <a:hlinkClick r:id="rId2" action="ppaction://hlinksldjump"/>
              </a:rPr>
              <a:t>nut</a:t>
            </a:r>
            <a:r>
              <a:rPr lang="en-US" sz="2000" b="1">
                <a:latin typeface="Book Antiqua" panose="02040602050305030304" pitchFamily="18" charset="0"/>
                <a:hlinkClick r:id="rId2" action="ppaction://hlinksldjump"/>
              </a:rPr>
              <a:t>om redosledu</a:t>
            </a:r>
            <a:endParaRPr lang="sr-Latn-RS" sz="2000" b="1">
              <a:latin typeface="Book Antiqua" panose="02040602050305030304" pitchFamily="18" charset="0"/>
            </a:endParaRPr>
          </a:p>
          <a:p>
            <a:pPr marL="342900" indent="-342900">
              <a:spcBef>
                <a:spcPts val="300"/>
              </a:spcBef>
              <a:spcAft>
                <a:spcPts val="300"/>
              </a:spcAft>
              <a:buAutoNum type="arabicPeriod"/>
            </a:pPr>
            <a:r>
              <a:rPr lang="sr-Latn-RS" sz="2000" b="1">
                <a:latin typeface="Book Antiqua" panose="02040602050305030304" pitchFamily="18" charset="0"/>
                <a:hlinkClick r:id="rId3" action="ppaction://hlinksldjump"/>
              </a:rPr>
              <a:t>I</a:t>
            </a:r>
            <a:r>
              <a:rPr lang="en-US" sz="2000" b="1">
                <a:latin typeface="Book Antiqua" panose="02040602050305030304" pitchFamily="18" charset="0"/>
                <a:hlinkClick r:id="rId3" action="ppaction://hlinksldjump"/>
              </a:rPr>
              <a:t>storija veb-pregleda</a:t>
            </a:r>
            <a:r>
              <a:rPr lang="sr-Latn-RS" sz="2000" b="1">
                <a:latin typeface="Book Antiqua" panose="02040602050305030304" pitchFamily="18" charset="0"/>
                <a:hlinkClick r:id="rId3" action="ppaction://hlinksldjump"/>
              </a:rPr>
              <a:t>č</a:t>
            </a:r>
            <a:r>
              <a:rPr lang="en-US" sz="2000" b="1">
                <a:latin typeface="Book Antiqua" panose="02040602050305030304" pitchFamily="18" charset="0"/>
                <a:hlinkClick r:id="rId3" action="ppaction://hlinksldjump"/>
              </a:rPr>
              <a:t>a</a:t>
            </a:r>
            <a:endParaRPr lang="sr-Latn-RS" sz="2000" b="1">
              <a:latin typeface="Book Antiqua" panose="02040602050305030304" pitchFamily="18" charset="0"/>
            </a:endParaRPr>
          </a:p>
          <a:p>
            <a:pPr marL="342900" indent="-342900">
              <a:spcBef>
                <a:spcPts val="300"/>
              </a:spcBef>
              <a:spcAft>
                <a:spcPts val="300"/>
              </a:spcAft>
              <a:buFontTx/>
              <a:buAutoNum type="arabicPeriod"/>
            </a:pPr>
            <a:r>
              <a:rPr lang="en-US" sz="2000" b="1">
                <a:latin typeface="Book Antiqua" panose="02040602050305030304" pitchFamily="18" charset="0"/>
                <a:hlinkClick r:id="rId4" action="ppaction://hlinksldjump"/>
              </a:rPr>
              <a:t>Uparenost zagrada</a:t>
            </a:r>
            <a:endParaRPr lang="sr-Latn-RS" sz="2000" b="1">
              <a:latin typeface="Book Antiqua" panose="02040602050305030304" pitchFamily="18" charset="0"/>
            </a:endParaRPr>
          </a:p>
          <a:p>
            <a:pPr marL="342900" indent="-342900">
              <a:spcBef>
                <a:spcPts val="300"/>
              </a:spcBef>
              <a:spcAft>
                <a:spcPts val="300"/>
              </a:spcAft>
              <a:buFontTx/>
              <a:buAutoNum type="arabicPeriod"/>
            </a:pPr>
            <a:r>
              <a:rPr lang="en-US" sz="2000" b="1">
                <a:latin typeface="Book Antiqua" panose="02040602050305030304" pitchFamily="18" charset="0"/>
                <a:hlinkClick r:id="rId5" action="ppaction://hlinksldjump"/>
              </a:rPr>
              <a:t>Vrednost postfiks</a:t>
            </a:r>
            <a:r>
              <a:rPr lang="en-US" sz="2000" b="1">
                <a:latin typeface="Book Antiqua" panose="02040602050305030304" pitchFamily="18" charset="0"/>
                <a:hlinkClick r:id="rId6" action="ppaction://hlinksldjump"/>
              </a:rPr>
              <a:t>a</a:t>
            </a:r>
            <a:endParaRPr lang="sr-Latn-RS" sz="2000" b="1">
              <a:latin typeface="Book Antiqua" panose="02040602050305030304" pitchFamily="18" charset="0"/>
            </a:endParaRPr>
          </a:p>
          <a:p>
            <a:pPr marL="342900" indent="-342900">
              <a:spcBef>
                <a:spcPts val="300"/>
              </a:spcBef>
              <a:spcAft>
                <a:spcPts val="300"/>
              </a:spcAft>
              <a:buFontTx/>
              <a:buAutoNum type="arabicPeriod"/>
            </a:pPr>
            <a:r>
              <a:rPr lang="en-US" sz="2000" b="1">
                <a:latin typeface="Book Antiqua" panose="02040602050305030304" pitchFamily="18" charset="0"/>
                <a:hlinkClick r:id="rId7" action="ppaction://hlinksldjump"/>
              </a:rPr>
              <a:t>Potpuno zagra</a:t>
            </a:r>
            <a:r>
              <a:rPr lang="sr-Latn-RS" sz="2000" b="1">
                <a:latin typeface="Book Antiqua" panose="02040602050305030304" pitchFamily="18" charset="0"/>
                <a:hlinkClick r:id="rId7" action="ppaction://hlinksldjump"/>
              </a:rPr>
              <a:t>đ</a:t>
            </a:r>
            <a:r>
              <a:rPr lang="en-US" sz="2000" b="1">
                <a:latin typeface="Book Antiqua" panose="02040602050305030304" pitchFamily="18" charset="0"/>
                <a:hlinkClick r:id="rId7" action="ppaction://hlinksldjump"/>
              </a:rPr>
              <a:t>eni infiks u postfiks</a:t>
            </a:r>
            <a:endParaRPr lang="sr-Latn-RS" sz="2000" b="1">
              <a:latin typeface="Book Antiqua" panose="02040602050305030304" pitchFamily="18" charset="0"/>
            </a:endParaRPr>
          </a:p>
          <a:p>
            <a:pPr marL="342900" indent="-342900">
              <a:spcBef>
                <a:spcPts val="300"/>
              </a:spcBef>
              <a:spcAft>
                <a:spcPts val="300"/>
              </a:spcAft>
              <a:buFontTx/>
              <a:buAutoNum type="arabicPeriod"/>
            </a:pPr>
            <a:r>
              <a:rPr lang="en-US" sz="2000" b="1">
                <a:latin typeface="Book Antiqua" panose="02040602050305030304" pitchFamily="18" charset="0"/>
                <a:hlinkClick r:id="rId8" action="ppaction://hlinksldjump"/>
              </a:rPr>
              <a:t>Vrednost potpuno zagradjenog infiksa</a:t>
            </a:r>
            <a:endParaRPr lang="sr-Latn-RS" sz="2000" b="1">
              <a:latin typeface="Book Antiqua" panose="02040602050305030304" pitchFamily="18" charset="0"/>
            </a:endParaRPr>
          </a:p>
          <a:p>
            <a:pPr marL="342900" indent="-342900">
              <a:spcBef>
                <a:spcPts val="300"/>
              </a:spcBef>
              <a:spcAft>
                <a:spcPts val="300"/>
              </a:spcAft>
              <a:buFontTx/>
              <a:buAutoNum type="arabicPeriod"/>
            </a:pPr>
            <a:r>
              <a:rPr lang="en-US" sz="2000" b="1">
                <a:latin typeface="Book Antiqua" panose="02040602050305030304" pitchFamily="18" charset="0"/>
                <a:hlinkClick r:id="rId9" action="ppaction://hlinksldjump"/>
              </a:rPr>
              <a:t>Infiks u postfiks</a:t>
            </a:r>
            <a:r>
              <a:rPr lang="sr-Latn-RS" sz="2000" b="1">
                <a:latin typeface="Book Antiqua" panose="02040602050305030304" pitchFamily="18" charset="0"/>
                <a:hlinkClick r:id="rId9" action="ppaction://hlinksldjump"/>
              </a:rPr>
              <a:t> – Dajkstra</a:t>
            </a:r>
            <a:endParaRPr lang="sr-Latn-RS" sz="2000" b="1">
              <a:latin typeface="Book Antiqua" panose="02040602050305030304" pitchFamily="18" charset="0"/>
            </a:endParaRPr>
          </a:p>
          <a:p>
            <a:pPr marL="342900" indent="-342900">
              <a:spcBef>
                <a:spcPts val="300"/>
              </a:spcBef>
              <a:spcAft>
                <a:spcPts val="300"/>
              </a:spcAft>
              <a:buFontTx/>
              <a:buAutoNum type="arabicPeriod"/>
            </a:pPr>
            <a:r>
              <a:rPr lang="en-US" sz="2000" b="1">
                <a:latin typeface="Book Antiqua" panose="02040602050305030304" pitchFamily="18" charset="0"/>
                <a:hlinkClick r:id="rId10" action="ppaction://hlinksldjump"/>
              </a:rPr>
              <a:t>Vrednost infiksa</a:t>
            </a:r>
            <a:endParaRPr lang="sr-Latn-RS" sz="2000" b="1">
              <a:latin typeface="Book Antiqua" panose="02040602050305030304" pitchFamily="18" charset="0"/>
            </a:endParaRPr>
          </a:p>
          <a:p>
            <a:pPr marL="342900" indent="-342900">
              <a:spcBef>
                <a:spcPts val="300"/>
              </a:spcBef>
              <a:spcAft>
                <a:spcPts val="300"/>
              </a:spcAft>
              <a:buFontTx/>
              <a:buAutoNum type="arabicPeriod"/>
            </a:pPr>
            <a:r>
              <a:rPr lang="en-US" sz="2000" b="1">
                <a:latin typeface="Book Antiqua" panose="02040602050305030304" pitchFamily="18" charset="0"/>
                <a:hlinkClick r:id="rId11" action="ppaction://hlinksldjump"/>
              </a:rPr>
              <a:t>Nerekurzivno brzo sortiranje</a:t>
            </a:r>
            <a:endParaRPr lang="sr-Latn-RS" sz="2000" b="1">
              <a:latin typeface="Book Antiqua" panose="02040602050305030304" pitchFamily="18" charset="0"/>
            </a:endParaRPr>
          </a:p>
          <a:p>
            <a:pPr marL="342900" indent="-342900">
              <a:spcBef>
                <a:spcPts val="300"/>
              </a:spcBef>
              <a:spcAft>
                <a:spcPts val="300"/>
              </a:spcAft>
              <a:buFontTx/>
              <a:buAutoNum type="arabicPeriod"/>
            </a:pPr>
            <a:r>
              <a:rPr lang="en-US" sz="2000" b="1">
                <a:latin typeface="Book Antiqua" panose="02040602050305030304" pitchFamily="18" charset="0"/>
                <a:hlinkClick r:id="rId12" action="ppaction://hlinksldjump"/>
              </a:rPr>
              <a:t>DFS nerekurzivno</a:t>
            </a:r>
            <a:endParaRPr lang="sr-Latn-RS" sz="2000" b="1">
              <a:latin typeface="Book Antiqua" panose="02040602050305030304" pitchFamily="18" charset="0"/>
            </a:endParaRPr>
          </a:p>
          <a:p>
            <a:pPr marL="342900" indent="-342900">
              <a:spcBef>
                <a:spcPts val="300"/>
              </a:spcBef>
              <a:spcAft>
                <a:spcPts val="300"/>
              </a:spcAft>
              <a:buFontTx/>
              <a:buAutoNum type="arabicPeriod"/>
            </a:pPr>
            <a:r>
              <a:rPr lang="en-US" sz="2000" b="1">
                <a:latin typeface="Book Antiqua" panose="02040602050305030304" pitchFamily="18" charset="0"/>
                <a:hlinkClick r:id="rId13" action="ppaction://hlinksldjump"/>
              </a:rPr>
              <a:t>Najbliži ve</a:t>
            </a:r>
            <a:r>
              <a:rPr lang="sr-Latn-RS" sz="2000" b="1">
                <a:latin typeface="Book Antiqua" panose="02040602050305030304" pitchFamily="18" charset="0"/>
                <a:hlinkClick r:id="rId13" action="ppaction://hlinksldjump"/>
              </a:rPr>
              <a:t>ć</a:t>
            </a:r>
            <a:r>
              <a:rPr lang="en-US" sz="2000" b="1">
                <a:latin typeface="Book Antiqua" panose="02040602050305030304" pitchFamily="18" charset="0"/>
                <a:hlinkClick r:id="rId13" action="ppaction://hlinksldjump"/>
              </a:rPr>
              <a:t>i prethodnik</a:t>
            </a:r>
            <a:endParaRPr lang="sr-Latn-RS" sz="2000" b="1">
              <a:latin typeface="Book Antiqua" panose="02040602050305030304" pitchFamily="18" charset="0"/>
            </a:endParaRPr>
          </a:p>
          <a:p>
            <a:pPr marL="342900" indent="-342900">
              <a:spcBef>
                <a:spcPts val="300"/>
              </a:spcBef>
              <a:spcAft>
                <a:spcPts val="300"/>
              </a:spcAft>
              <a:buFontTx/>
              <a:buAutoNum type="arabicPeriod"/>
            </a:pPr>
            <a:r>
              <a:rPr lang="en-US" sz="2000" b="1">
                <a:latin typeface="Book Antiqua" panose="02040602050305030304" pitchFamily="18" charset="0"/>
                <a:hlinkClick r:id="rId14" action="ppaction://hlinksldjump"/>
              </a:rPr>
              <a:t>Najbliži ve</a:t>
            </a:r>
            <a:r>
              <a:rPr lang="sr-Latn-RS" sz="2000" b="1">
                <a:latin typeface="Book Antiqua" panose="02040602050305030304" pitchFamily="18" charset="0"/>
                <a:hlinkClick r:id="rId14" action="ppaction://hlinksldjump"/>
              </a:rPr>
              <a:t>ć</a:t>
            </a:r>
            <a:r>
              <a:rPr lang="en-US" sz="2000" b="1">
                <a:latin typeface="Book Antiqua" panose="02040602050305030304" pitchFamily="18" charset="0"/>
                <a:hlinkClick r:id="rId14" action="ppaction://hlinksldjump"/>
              </a:rPr>
              <a:t>i sledbenik</a:t>
            </a:r>
            <a:endParaRPr lang="sr-Latn-RS" sz="2000" b="1">
              <a:latin typeface="Book Antiqua" panose="02040602050305030304" pitchFamily="18" charset="0"/>
            </a:endParaRPr>
          </a:p>
          <a:p>
            <a:pPr marL="342900" indent="-342900">
              <a:spcBef>
                <a:spcPts val="300"/>
              </a:spcBef>
              <a:spcAft>
                <a:spcPts val="300"/>
              </a:spcAft>
              <a:buFontTx/>
              <a:buAutoNum type="arabicPeriod"/>
            </a:pPr>
            <a:r>
              <a:rPr lang="en-US" sz="2000" b="1">
                <a:latin typeface="Book Antiqua" panose="02040602050305030304" pitchFamily="18" charset="0"/>
                <a:hlinkClick r:id="rId15" action="ppaction://hlinksldjump"/>
              </a:rPr>
              <a:t>Raspon akcija</a:t>
            </a:r>
            <a:endParaRPr lang="sr-Latn-RS" sz="2000" b="1">
              <a:latin typeface="Book Antiqua" panose="02040602050305030304" pitchFamily="18" charset="0"/>
            </a:endParaRPr>
          </a:p>
          <a:p>
            <a:pPr marL="342900" indent="-342900">
              <a:spcBef>
                <a:spcPts val="300"/>
              </a:spcBef>
              <a:spcAft>
                <a:spcPts val="300"/>
              </a:spcAft>
              <a:buFontTx/>
              <a:buAutoNum type="arabicPeriod"/>
            </a:pPr>
            <a:r>
              <a:rPr lang="en-US" sz="2000" b="1">
                <a:latin typeface="Book Antiqua" panose="02040602050305030304" pitchFamily="18" charset="0"/>
                <a:hlinkClick r:id="rId16" action="ppaction://hlinksldjump"/>
              </a:rPr>
              <a:t>Segmenti oivičeni maksimumima</a:t>
            </a:r>
            <a:endParaRPr lang="sr-Latn-RS" sz="2000" b="1">
              <a:latin typeface="Book Antiqua" panose="02040602050305030304" pitchFamily="18" charset="0"/>
            </a:endParaRPr>
          </a:p>
          <a:p>
            <a:pPr marL="342900" indent="-342900">
              <a:spcBef>
                <a:spcPts val="300"/>
              </a:spcBef>
              <a:spcAft>
                <a:spcPts val="300"/>
              </a:spcAft>
              <a:buFontTx/>
              <a:buAutoNum type="arabicPeriod"/>
            </a:pPr>
            <a:r>
              <a:rPr lang="en-US" sz="2000" b="1">
                <a:latin typeface="Book Antiqua" panose="02040602050305030304" pitchFamily="18" charset="0"/>
                <a:hlinkClick r:id="rId17" action="ppaction://hlinksldjump"/>
              </a:rPr>
              <a:t>Najveći pravougaonik u histogramu</a:t>
            </a:r>
            <a:endParaRPr lang="en-US" sz="2000" b="1">
              <a:latin typeface="Book Antiqua" panose="02040602050305030304" pitchFamily="18" charset="0"/>
            </a:endParaRPr>
          </a:p>
          <a:p>
            <a:pPr marL="342900" indent="-342900">
              <a:spcBef>
                <a:spcPts val="300"/>
              </a:spcBef>
              <a:spcAft>
                <a:spcPts val="300"/>
              </a:spcAft>
              <a:buFontTx/>
              <a:buAutoNum type="arabicPeriod"/>
            </a:pPr>
            <a:r>
              <a:rPr lang="en-US" sz="2000" b="1">
                <a:latin typeface="Book Antiqua" panose="02040602050305030304" pitchFamily="18" charset="0"/>
                <a:hlinkClick r:id="rId18" action="ppaction://hlinksldjump"/>
              </a:rPr>
              <a:t>Kule Hanoja</a:t>
            </a:r>
            <a:endParaRPr lang="sr-Cyrl-RS" sz="2000" b="1">
              <a:latin typeface="Book Antiqua" panose="02040602050305030304" pitchFamily="18" charset="0"/>
            </a:endParaRPr>
          </a:p>
          <a:p>
            <a:pPr marL="342900" indent="-342900">
              <a:spcBef>
                <a:spcPts val="300"/>
              </a:spcBef>
              <a:spcAft>
                <a:spcPts val="300"/>
              </a:spcAft>
              <a:buFontTx/>
              <a:buAutoNum type="arabicPeriod"/>
            </a:pPr>
            <a:r>
              <a:rPr lang="sr-Latn-RS" sz="2000" b="1">
                <a:latin typeface="Book Antiqua" panose="02040602050305030304" pitchFamily="18" charset="0"/>
              </a:rPr>
              <a:t>Lavirint</a:t>
            </a:r>
          </a:p>
          <a:p>
            <a:pPr marL="342900" indent="-342900">
              <a:spcBef>
                <a:spcPts val="300"/>
              </a:spcBef>
              <a:spcAft>
                <a:spcPts val="300"/>
              </a:spcAft>
              <a:buFontTx/>
              <a:buAutoNum type="arabicPeriod"/>
            </a:pPr>
            <a:r>
              <a:rPr lang="en-US" sz="2000" b="1">
                <a:solidFill>
                  <a:srgbClr val="000000"/>
                </a:solidFill>
                <a:latin typeface="Book Antiqua" panose="02040602050305030304" pitchFamily="18" charset="0"/>
                <a:hlinkClick r:id="rId19" action="ppaction://hlinksldjump"/>
              </a:rPr>
              <a:t>Red pomoću dva steka</a:t>
            </a:r>
            <a:endParaRPr lang="en-US" sz="2000" b="1">
              <a:solidFill>
                <a:srgbClr val="000000"/>
              </a:solidFill>
              <a:latin typeface="Book Antiqua" panose="02040602050305030304" pitchFamily="18" charset="0"/>
            </a:endParaRPr>
          </a:p>
        </p:txBody>
      </p:sp>
    </p:spTree>
    <p:extLst>
      <p:ext uri="{BB962C8B-B14F-4D97-AF65-F5344CB8AC3E}">
        <p14:creationId xmlns:p14="http://schemas.microsoft.com/office/powerpoint/2010/main" val="601547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3AF78E-6B2A-4C2C-A2A3-4CA6DE79D11D}"/>
              </a:ext>
            </a:extLst>
          </p:cNvPr>
          <p:cNvSpPr/>
          <p:nvPr/>
        </p:nvSpPr>
        <p:spPr>
          <a:xfrm>
            <a:off x="0" y="10721"/>
            <a:ext cx="12192000" cy="1200329"/>
          </a:xfrm>
          <a:prstGeom prst="rect">
            <a:avLst/>
          </a:prstGeom>
        </p:spPr>
        <p:txBody>
          <a:bodyPr wrap="square">
            <a:spAutoFit/>
          </a:bodyPr>
          <a:lstStyle/>
          <a:p>
            <a:r>
              <a:rPr lang="sr-Latn-RS" b="1">
                <a:latin typeface="Book Antiqua" panose="02040602050305030304" pitchFamily="18" charset="0"/>
              </a:rPr>
              <a:t>1. L</a:t>
            </a:r>
            <a:r>
              <a:rPr lang="en-US" b="1">
                <a:latin typeface="Book Antiqua" panose="02040602050305030304" pitchFamily="18" charset="0"/>
              </a:rPr>
              <a:t>inije u obr</a:t>
            </a:r>
            <a:r>
              <a:rPr lang="sr-Latn-RS" b="1">
                <a:latin typeface="Book Antiqua" panose="02040602050305030304" pitchFamily="18" charset="0"/>
              </a:rPr>
              <a:t>nut</a:t>
            </a:r>
            <a:r>
              <a:rPr lang="en-US" b="1">
                <a:latin typeface="Book Antiqua" panose="02040602050305030304" pitchFamily="18" charset="0"/>
              </a:rPr>
              <a:t>om redosledu  </a:t>
            </a:r>
            <a:r>
              <a:rPr lang="sr-Latn-RS">
                <a:latin typeface="Book Antiqua" panose="02040602050305030304" pitchFamily="18" charset="0"/>
              </a:rPr>
              <a:t>S</a:t>
            </a:r>
            <a:r>
              <a:rPr lang="en-US">
                <a:latin typeface="Book Antiqua" panose="02040602050305030304" pitchFamily="18" charset="0"/>
              </a:rPr>
              <a:t>ve u</a:t>
            </a:r>
            <a:r>
              <a:rPr lang="sr-Latn-RS">
                <a:latin typeface="Book Antiqua" panose="02040602050305030304" pitchFamily="18" charset="0"/>
              </a:rPr>
              <a:t>č</a:t>
            </a:r>
            <a:r>
              <a:rPr lang="en-US">
                <a:latin typeface="Book Antiqua" panose="02040602050305030304" pitchFamily="18" charset="0"/>
              </a:rPr>
              <a:t>itane linije sa standardnog ulaza ispi</a:t>
            </a:r>
            <a:r>
              <a:rPr lang="sr-Latn-RS">
                <a:latin typeface="Book Antiqua" panose="02040602050305030304" pitchFamily="18" charset="0"/>
              </a:rPr>
              <a:t>ši </a:t>
            </a:r>
            <a:r>
              <a:rPr lang="en-US">
                <a:latin typeface="Book Antiqua" panose="02040602050305030304" pitchFamily="18" charset="0"/>
              </a:rPr>
              <a:t>u obr</a:t>
            </a:r>
            <a:r>
              <a:rPr lang="sr-Latn-RS">
                <a:latin typeface="Book Antiqua" panose="02040602050305030304" pitchFamily="18" charset="0"/>
              </a:rPr>
              <a:t>nutom</a:t>
            </a:r>
            <a:r>
              <a:rPr lang="en-US">
                <a:latin typeface="Book Antiqua" panose="02040602050305030304" pitchFamily="18" charset="0"/>
              </a:rPr>
              <a:t> redosledu.</a:t>
            </a:r>
          </a:p>
          <a:p>
            <a:r>
              <a:rPr lang="pl-PL">
                <a:latin typeface="Book Antiqua" panose="02040602050305030304" pitchFamily="18" charset="0"/>
              </a:rPr>
              <a:t>Jedno od mogucih rešenja je da se sve učitane linije smeste na stek, a da se </a:t>
            </a:r>
            <a:r>
              <a:rPr lang="en-US">
                <a:latin typeface="Book Antiqua" panose="02040602050305030304" pitchFamily="18" charset="0"/>
              </a:rPr>
              <a:t>zatim ispišu uzimaju</a:t>
            </a:r>
            <a:r>
              <a:rPr lang="sr-Latn-RS">
                <a:latin typeface="Book Antiqua" panose="02040602050305030304" pitchFamily="18" charset="0"/>
              </a:rPr>
              <a:t>ć</a:t>
            </a:r>
            <a:r>
              <a:rPr lang="en-US">
                <a:latin typeface="Book Antiqua" panose="02040602050305030304" pitchFamily="18" charset="0"/>
              </a:rPr>
              <a:t>i jednu po jednu sa steka. Pošto stek funkcioniše po LIFO</a:t>
            </a:r>
            <a:r>
              <a:rPr lang="sr-Latn-RS">
                <a:latin typeface="Book Antiqua" panose="02040602050305030304" pitchFamily="18" charset="0"/>
              </a:rPr>
              <a:t> </a:t>
            </a:r>
            <a:r>
              <a:rPr lang="en-US">
                <a:latin typeface="Book Antiqua" panose="02040602050305030304" pitchFamily="18" charset="0"/>
              </a:rPr>
              <a:t>principu, redosled ce biti obrnut (najkasnije dodata linija bice prva skinuta i</a:t>
            </a:r>
            <a:r>
              <a:rPr lang="sr-Latn-RS">
                <a:latin typeface="Book Antiqua" panose="02040602050305030304" pitchFamily="18" charset="0"/>
              </a:rPr>
              <a:t> </a:t>
            </a:r>
            <a:r>
              <a:rPr lang="en-US">
                <a:latin typeface="Book Antiqua" panose="02040602050305030304" pitchFamily="18" charset="0"/>
              </a:rPr>
              <a:t>ispisana, dok ce prva postavljena linija biti skinuta i ispisana poslednja).</a:t>
            </a:r>
          </a:p>
        </p:txBody>
      </p:sp>
      <p:sp>
        <p:nvSpPr>
          <p:cNvPr id="4" name="TextBox 3">
            <a:extLst>
              <a:ext uri="{FF2B5EF4-FFF2-40B4-BE49-F238E27FC236}">
                <a16:creationId xmlns:a16="http://schemas.microsoft.com/office/drawing/2014/main" id="{D6D3730F-719D-4DB8-97A2-8B036109E8D4}"/>
              </a:ext>
            </a:extLst>
          </p:cNvPr>
          <p:cNvSpPr txBox="1"/>
          <p:nvPr/>
        </p:nvSpPr>
        <p:spPr>
          <a:xfrm>
            <a:off x="1425390" y="3505116"/>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Line1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C9242DAC-73D6-4861-B1BA-A134F9C85C2F}"/>
              </a:ext>
            </a:extLst>
          </p:cNvPr>
          <p:cNvSpPr txBox="1"/>
          <p:nvPr/>
        </p:nvSpPr>
        <p:spPr>
          <a:xfrm>
            <a:off x="330955" y="1142137"/>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Line1</a:t>
            </a:r>
          </a:p>
        </p:txBody>
      </p:sp>
      <p:sp>
        <p:nvSpPr>
          <p:cNvPr id="18" name="TextBox 17">
            <a:extLst>
              <a:ext uri="{FF2B5EF4-FFF2-40B4-BE49-F238E27FC236}">
                <a16:creationId xmlns:a16="http://schemas.microsoft.com/office/drawing/2014/main" id="{19A32DB7-DEF7-4A14-85D7-5B169AC6C882}"/>
              </a:ext>
            </a:extLst>
          </p:cNvPr>
          <p:cNvSpPr txBox="1"/>
          <p:nvPr/>
        </p:nvSpPr>
        <p:spPr>
          <a:xfrm>
            <a:off x="1894203" y="1696135"/>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Line2</a:t>
            </a:r>
          </a:p>
        </p:txBody>
      </p:sp>
      <p:sp>
        <p:nvSpPr>
          <p:cNvPr id="19" name="TextBox 18">
            <a:extLst>
              <a:ext uri="{FF2B5EF4-FFF2-40B4-BE49-F238E27FC236}">
                <a16:creationId xmlns:a16="http://schemas.microsoft.com/office/drawing/2014/main" id="{78D01BAA-7E3E-48DF-AF00-809E4232FFF6}"/>
              </a:ext>
            </a:extLst>
          </p:cNvPr>
          <p:cNvSpPr txBox="1"/>
          <p:nvPr/>
        </p:nvSpPr>
        <p:spPr>
          <a:xfrm>
            <a:off x="3408813" y="2350116"/>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Line3</a:t>
            </a:r>
          </a:p>
        </p:txBody>
      </p:sp>
      <p:sp>
        <p:nvSpPr>
          <p:cNvPr id="22" name="TextBox 21">
            <a:extLst>
              <a:ext uri="{FF2B5EF4-FFF2-40B4-BE49-F238E27FC236}">
                <a16:creationId xmlns:a16="http://schemas.microsoft.com/office/drawing/2014/main" id="{D913EC24-F10F-4ADC-B219-6C97C33FF3D2}"/>
              </a:ext>
            </a:extLst>
          </p:cNvPr>
          <p:cNvSpPr txBox="1"/>
          <p:nvPr/>
        </p:nvSpPr>
        <p:spPr>
          <a:xfrm>
            <a:off x="2850780" y="3505116"/>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Line2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Line1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23" name="TextBox 22">
            <a:extLst>
              <a:ext uri="{FF2B5EF4-FFF2-40B4-BE49-F238E27FC236}">
                <a16:creationId xmlns:a16="http://schemas.microsoft.com/office/drawing/2014/main" id="{FCDAEA3D-F27E-48DD-89EE-EE5894A5E790}"/>
              </a:ext>
            </a:extLst>
          </p:cNvPr>
          <p:cNvSpPr txBox="1"/>
          <p:nvPr/>
        </p:nvSpPr>
        <p:spPr>
          <a:xfrm>
            <a:off x="4276170" y="3505116"/>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Line3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Line2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Line1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24" name="TextBox 23">
            <a:extLst>
              <a:ext uri="{FF2B5EF4-FFF2-40B4-BE49-F238E27FC236}">
                <a16:creationId xmlns:a16="http://schemas.microsoft.com/office/drawing/2014/main" id="{C8AB2A7E-1EF3-486C-90D1-12C46073C22A}"/>
              </a:ext>
            </a:extLst>
          </p:cNvPr>
          <p:cNvSpPr txBox="1"/>
          <p:nvPr/>
        </p:nvSpPr>
        <p:spPr>
          <a:xfrm>
            <a:off x="4946326" y="3094620"/>
            <a:ext cx="1149674"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EOF</a:t>
            </a:r>
          </a:p>
        </p:txBody>
      </p:sp>
      <p:sp>
        <p:nvSpPr>
          <p:cNvPr id="25" name="TextBox 24">
            <a:extLst>
              <a:ext uri="{FF2B5EF4-FFF2-40B4-BE49-F238E27FC236}">
                <a16:creationId xmlns:a16="http://schemas.microsoft.com/office/drawing/2014/main" id="{AD6E9622-8AA3-455C-9BB1-A696C9FEDFA7}"/>
              </a:ext>
            </a:extLst>
          </p:cNvPr>
          <p:cNvSpPr txBox="1"/>
          <p:nvPr/>
        </p:nvSpPr>
        <p:spPr>
          <a:xfrm>
            <a:off x="5701560" y="3494395"/>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Line3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Line2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Line1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26" name="TextBox 25">
            <a:extLst>
              <a:ext uri="{FF2B5EF4-FFF2-40B4-BE49-F238E27FC236}">
                <a16:creationId xmlns:a16="http://schemas.microsoft.com/office/drawing/2014/main" id="{16474C2F-D4FC-4E26-B4CE-4BB45CBEBB63}"/>
              </a:ext>
            </a:extLst>
          </p:cNvPr>
          <p:cNvSpPr txBox="1"/>
          <p:nvPr/>
        </p:nvSpPr>
        <p:spPr>
          <a:xfrm>
            <a:off x="6483184" y="2356320"/>
            <a:ext cx="1563248"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Line3</a:t>
            </a:r>
          </a:p>
        </p:txBody>
      </p:sp>
      <p:sp>
        <p:nvSpPr>
          <p:cNvPr id="27" name="TextBox 26">
            <a:extLst>
              <a:ext uri="{FF2B5EF4-FFF2-40B4-BE49-F238E27FC236}">
                <a16:creationId xmlns:a16="http://schemas.microsoft.com/office/drawing/2014/main" id="{07198738-35E5-48CB-9D92-64D88069F7BC}"/>
              </a:ext>
            </a:extLst>
          </p:cNvPr>
          <p:cNvSpPr txBox="1"/>
          <p:nvPr/>
        </p:nvSpPr>
        <p:spPr>
          <a:xfrm>
            <a:off x="7126950" y="3505116"/>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Line2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Line1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28" name="TextBox 27">
            <a:extLst>
              <a:ext uri="{FF2B5EF4-FFF2-40B4-BE49-F238E27FC236}">
                <a16:creationId xmlns:a16="http://schemas.microsoft.com/office/drawing/2014/main" id="{92040637-9D7E-422A-812E-6383D8A33F0D}"/>
              </a:ext>
            </a:extLst>
          </p:cNvPr>
          <p:cNvSpPr txBox="1"/>
          <p:nvPr/>
        </p:nvSpPr>
        <p:spPr>
          <a:xfrm>
            <a:off x="386193" y="1433491"/>
            <a:ext cx="1701107"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push(Line1)</a:t>
            </a:r>
          </a:p>
        </p:txBody>
      </p:sp>
      <p:sp>
        <p:nvSpPr>
          <p:cNvPr id="29" name="TextBox 28">
            <a:extLst>
              <a:ext uri="{FF2B5EF4-FFF2-40B4-BE49-F238E27FC236}">
                <a16:creationId xmlns:a16="http://schemas.microsoft.com/office/drawing/2014/main" id="{3D9099FB-A252-42E1-AF2D-BB9EC6A69E99}"/>
              </a:ext>
            </a:extLst>
          </p:cNvPr>
          <p:cNvSpPr txBox="1"/>
          <p:nvPr/>
        </p:nvSpPr>
        <p:spPr>
          <a:xfrm>
            <a:off x="1931297" y="2065467"/>
            <a:ext cx="1701107"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push(Line2)</a:t>
            </a:r>
          </a:p>
        </p:txBody>
      </p:sp>
      <p:sp>
        <p:nvSpPr>
          <p:cNvPr id="30" name="TextBox 29">
            <a:extLst>
              <a:ext uri="{FF2B5EF4-FFF2-40B4-BE49-F238E27FC236}">
                <a16:creationId xmlns:a16="http://schemas.microsoft.com/office/drawing/2014/main" id="{282F87D7-5FB8-449C-858A-D7CF63E3B061}"/>
              </a:ext>
            </a:extLst>
          </p:cNvPr>
          <p:cNvSpPr txBox="1"/>
          <p:nvPr/>
        </p:nvSpPr>
        <p:spPr>
          <a:xfrm>
            <a:off x="3425616" y="2684125"/>
            <a:ext cx="1701107"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push(Line1)</a:t>
            </a:r>
          </a:p>
        </p:txBody>
      </p:sp>
      <p:sp>
        <p:nvSpPr>
          <p:cNvPr id="32" name="TextBox 31">
            <a:extLst>
              <a:ext uri="{FF2B5EF4-FFF2-40B4-BE49-F238E27FC236}">
                <a16:creationId xmlns:a16="http://schemas.microsoft.com/office/drawing/2014/main" id="{C5CAA2CE-1135-454D-9AA7-EC0FA489EBE0}"/>
              </a:ext>
            </a:extLst>
          </p:cNvPr>
          <p:cNvSpPr txBox="1"/>
          <p:nvPr/>
        </p:nvSpPr>
        <p:spPr>
          <a:xfrm>
            <a:off x="6483184" y="2670452"/>
            <a:ext cx="873957"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pop()</a:t>
            </a:r>
          </a:p>
        </p:txBody>
      </p:sp>
      <p:sp>
        <p:nvSpPr>
          <p:cNvPr id="33" name="TextBox 32">
            <a:extLst>
              <a:ext uri="{FF2B5EF4-FFF2-40B4-BE49-F238E27FC236}">
                <a16:creationId xmlns:a16="http://schemas.microsoft.com/office/drawing/2014/main" id="{F75B1E7A-E6B5-4B29-8E5A-8E800BA311DE}"/>
              </a:ext>
            </a:extLst>
          </p:cNvPr>
          <p:cNvSpPr txBox="1"/>
          <p:nvPr/>
        </p:nvSpPr>
        <p:spPr>
          <a:xfrm>
            <a:off x="8552340" y="3494395"/>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Line1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34" name="TextBox 33">
            <a:extLst>
              <a:ext uri="{FF2B5EF4-FFF2-40B4-BE49-F238E27FC236}">
                <a16:creationId xmlns:a16="http://schemas.microsoft.com/office/drawing/2014/main" id="{D833A11B-40C2-4145-B434-483066EB0655}"/>
              </a:ext>
            </a:extLst>
          </p:cNvPr>
          <p:cNvSpPr txBox="1"/>
          <p:nvPr/>
        </p:nvSpPr>
        <p:spPr>
          <a:xfrm>
            <a:off x="9977730" y="3505116"/>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top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35" name="TextBox 34">
            <a:extLst>
              <a:ext uri="{FF2B5EF4-FFF2-40B4-BE49-F238E27FC236}">
                <a16:creationId xmlns:a16="http://schemas.microsoft.com/office/drawing/2014/main" id="{DDE8625D-4382-4705-8589-0B8BDE4462C4}"/>
              </a:ext>
            </a:extLst>
          </p:cNvPr>
          <p:cNvSpPr txBox="1"/>
          <p:nvPr/>
        </p:nvSpPr>
        <p:spPr>
          <a:xfrm>
            <a:off x="0" y="3505116"/>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top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36" name="TextBox 35">
            <a:extLst>
              <a:ext uri="{FF2B5EF4-FFF2-40B4-BE49-F238E27FC236}">
                <a16:creationId xmlns:a16="http://schemas.microsoft.com/office/drawing/2014/main" id="{B046646D-11E0-42B8-BACC-CC4F370E6ED4}"/>
              </a:ext>
            </a:extLst>
          </p:cNvPr>
          <p:cNvSpPr txBox="1"/>
          <p:nvPr/>
        </p:nvSpPr>
        <p:spPr>
          <a:xfrm>
            <a:off x="7692026" y="1702325"/>
            <a:ext cx="1563248"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Line2</a:t>
            </a:r>
          </a:p>
        </p:txBody>
      </p:sp>
      <p:sp>
        <p:nvSpPr>
          <p:cNvPr id="37" name="TextBox 36">
            <a:extLst>
              <a:ext uri="{FF2B5EF4-FFF2-40B4-BE49-F238E27FC236}">
                <a16:creationId xmlns:a16="http://schemas.microsoft.com/office/drawing/2014/main" id="{FF0E5719-5233-4C24-A2C4-3A1D27B544B3}"/>
              </a:ext>
            </a:extLst>
          </p:cNvPr>
          <p:cNvSpPr txBox="1"/>
          <p:nvPr/>
        </p:nvSpPr>
        <p:spPr>
          <a:xfrm>
            <a:off x="7692026" y="2016457"/>
            <a:ext cx="873957"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pop()</a:t>
            </a:r>
          </a:p>
        </p:txBody>
      </p:sp>
      <p:sp>
        <p:nvSpPr>
          <p:cNvPr id="38" name="TextBox 37">
            <a:extLst>
              <a:ext uri="{FF2B5EF4-FFF2-40B4-BE49-F238E27FC236}">
                <a16:creationId xmlns:a16="http://schemas.microsoft.com/office/drawing/2014/main" id="{3F41E131-4DDA-4518-96C3-B82CA8E0E9A5}"/>
              </a:ext>
            </a:extLst>
          </p:cNvPr>
          <p:cNvSpPr txBox="1"/>
          <p:nvPr/>
        </p:nvSpPr>
        <p:spPr>
          <a:xfrm>
            <a:off x="9255274" y="1142137"/>
            <a:ext cx="1563248"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Line1</a:t>
            </a:r>
          </a:p>
        </p:txBody>
      </p:sp>
      <p:sp>
        <p:nvSpPr>
          <p:cNvPr id="39" name="TextBox 38">
            <a:extLst>
              <a:ext uri="{FF2B5EF4-FFF2-40B4-BE49-F238E27FC236}">
                <a16:creationId xmlns:a16="http://schemas.microsoft.com/office/drawing/2014/main" id="{6A208284-8EF1-4771-8E13-1E4EE82CE949}"/>
              </a:ext>
            </a:extLst>
          </p:cNvPr>
          <p:cNvSpPr txBox="1"/>
          <p:nvPr/>
        </p:nvSpPr>
        <p:spPr>
          <a:xfrm>
            <a:off x="9255274" y="1456269"/>
            <a:ext cx="873957"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pop()</a:t>
            </a:r>
          </a:p>
        </p:txBody>
      </p:sp>
    </p:spTree>
    <p:extLst>
      <p:ext uri="{BB962C8B-B14F-4D97-AF65-F5344CB8AC3E}">
        <p14:creationId xmlns:p14="http://schemas.microsoft.com/office/powerpoint/2010/main" val="322374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F980AE-AEB2-4325-9295-BF34EADD2C0A}"/>
              </a:ext>
            </a:extLst>
          </p:cNvPr>
          <p:cNvSpPr/>
          <p:nvPr/>
        </p:nvSpPr>
        <p:spPr>
          <a:xfrm>
            <a:off x="3048000" y="1582340"/>
            <a:ext cx="6096000" cy="3693319"/>
          </a:xfrm>
          <a:prstGeom prst="rect">
            <a:avLst/>
          </a:prstGeom>
        </p:spPr>
        <p:txBody>
          <a:bodyPr>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&lt;string&gt;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&lt;stack&gt;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stack&lt;string&gt; s;</a:t>
            </a:r>
          </a:p>
          <a:p>
            <a:r>
              <a:rPr lang="en-US">
                <a:solidFill>
                  <a:srgbClr val="000000"/>
                </a:solidFill>
                <a:latin typeface="Consolas" panose="020B0609020204030204" pitchFamily="49" charset="0"/>
              </a:rPr>
              <a:t>    string linija;</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(cin &gt;&gt; linija)</a:t>
            </a:r>
          </a:p>
          <a:p>
            <a:r>
              <a:rPr lang="en-US">
                <a:solidFill>
                  <a:srgbClr val="000000"/>
                </a:solidFill>
                <a:latin typeface="Consolas" panose="020B0609020204030204" pitchFamily="49" charset="0"/>
              </a:rPr>
              <a:t>        s.push(linija);</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(!s.empty()) {</a:t>
            </a:r>
          </a:p>
          <a:p>
            <a:r>
              <a:rPr lang="en-US">
                <a:solidFill>
                  <a:srgbClr val="000000"/>
                </a:solidFill>
                <a:latin typeface="Consolas" panose="020B0609020204030204" pitchFamily="49" charset="0"/>
              </a:rPr>
              <a:t>        cout &lt;&lt; s.top() &lt;&lt; endl;</a:t>
            </a:r>
          </a:p>
          <a:p>
            <a:r>
              <a:rPr lang="en-US">
                <a:solidFill>
                  <a:srgbClr val="000000"/>
                </a:solidFill>
                <a:latin typeface="Consolas" panose="020B0609020204030204" pitchFamily="49" charset="0"/>
              </a:rPr>
              <a:t>        s.pop();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15713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DD3D71-6099-4923-8209-4C1D60075259}"/>
              </a:ext>
            </a:extLst>
          </p:cNvPr>
          <p:cNvSpPr/>
          <p:nvPr/>
        </p:nvSpPr>
        <p:spPr>
          <a:xfrm>
            <a:off x="1340528" y="1859339"/>
            <a:ext cx="10289220" cy="2585323"/>
          </a:xfrm>
          <a:prstGeom prst="rect">
            <a:avLst/>
          </a:prstGeom>
        </p:spPr>
        <p:txBody>
          <a:bodyPr wrap="square">
            <a:spAutoFit/>
          </a:bodyPr>
          <a:lstStyle/>
          <a:p>
            <a:r>
              <a:rPr lang="en-US" b="1">
                <a:solidFill>
                  <a:srgbClr val="25265E"/>
                </a:solidFill>
                <a:latin typeface="euclid_circular_a"/>
              </a:rPr>
              <a:t>1. Sequential Containers in C++</a:t>
            </a:r>
          </a:p>
          <a:p>
            <a:r>
              <a:rPr lang="en-US">
                <a:latin typeface="euclid_circular_a"/>
              </a:rPr>
              <a:t>In C++, sequential containers allow us to store elements that can be accessed in sequential order.</a:t>
            </a:r>
          </a:p>
          <a:p>
            <a:r>
              <a:rPr lang="en-US">
                <a:latin typeface="euclid_circular_a"/>
              </a:rPr>
              <a:t>Internally, sequential containers are implemented as </a:t>
            </a:r>
            <a:r>
              <a:rPr lang="en-US" b="1">
                <a:latin typeface="euclid_circular_a"/>
              </a:rPr>
              <a:t>arrays</a:t>
            </a:r>
            <a:r>
              <a:rPr lang="en-US">
                <a:latin typeface="euclid_circular_a"/>
              </a:rPr>
              <a:t> or </a:t>
            </a:r>
            <a:r>
              <a:rPr lang="en-US" b="1">
                <a:latin typeface="euclid_circular_a"/>
              </a:rPr>
              <a:t>linked lists</a:t>
            </a:r>
            <a:r>
              <a:rPr lang="en-US">
                <a:latin typeface="euclid_circular_a"/>
              </a:rPr>
              <a:t> data structures</a:t>
            </a:r>
            <a:r>
              <a:rPr lang="en-US" b="1">
                <a:latin typeface="euclid_circular_a"/>
              </a:rPr>
              <a:t>.</a:t>
            </a:r>
            <a:endParaRPr lang="en-US">
              <a:latin typeface="euclid_circular_a"/>
            </a:endParaRPr>
          </a:p>
          <a:p>
            <a:r>
              <a:rPr lang="en-US" b="1">
                <a:latin typeface="euclid_circular_a"/>
              </a:rPr>
              <a:t>Types of Sequential Containers</a:t>
            </a:r>
            <a:endParaRPr lang="en-US">
              <a:latin typeface="euclid_circular_a"/>
            </a:endParaRPr>
          </a:p>
          <a:p>
            <a:pPr>
              <a:buFont typeface="Arial" panose="020B0604020202020204" pitchFamily="34" charset="0"/>
              <a:buChar char="•"/>
            </a:pPr>
            <a:r>
              <a:rPr lang="en-US" i="1">
                <a:latin typeface="euclid_circular_a"/>
              </a:rPr>
              <a:t>Array</a:t>
            </a:r>
            <a:endParaRPr lang="en-US">
              <a:latin typeface="euclid_circular_a"/>
            </a:endParaRPr>
          </a:p>
          <a:p>
            <a:pPr>
              <a:buFont typeface="Arial" panose="020B0604020202020204" pitchFamily="34" charset="0"/>
              <a:buChar char="•"/>
            </a:pPr>
            <a:r>
              <a:rPr lang="en-US" i="1">
                <a:latin typeface="euclid_circular_a"/>
              </a:rPr>
              <a:t>Vector</a:t>
            </a:r>
            <a:endParaRPr lang="en-US">
              <a:latin typeface="euclid_circular_a"/>
            </a:endParaRPr>
          </a:p>
          <a:p>
            <a:pPr>
              <a:buFont typeface="Arial" panose="020B0604020202020204" pitchFamily="34" charset="0"/>
              <a:buChar char="•"/>
            </a:pPr>
            <a:r>
              <a:rPr lang="en-US" i="1">
                <a:latin typeface="euclid_circular_a"/>
              </a:rPr>
              <a:t>Deque</a:t>
            </a:r>
            <a:endParaRPr lang="en-US">
              <a:latin typeface="euclid_circular_a"/>
            </a:endParaRPr>
          </a:p>
          <a:p>
            <a:pPr>
              <a:buFont typeface="Arial" panose="020B0604020202020204" pitchFamily="34" charset="0"/>
              <a:buChar char="•"/>
            </a:pPr>
            <a:r>
              <a:rPr lang="en-US" i="1">
                <a:latin typeface="euclid_circular_a"/>
              </a:rPr>
              <a:t>List</a:t>
            </a:r>
            <a:endParaRPr lang="en-US">
              <a:latin typeface="euclid_circular_a"/>
            </a:endParaRPr>
          </a:p>
          <a:p>
            <a:pPr>
              <a:buFont typeface="Arial" panose="020B0604020202020204" pitchFamily="34" charset="0"/>
              <a:buChar char="•"/>
            </a:pPr>
            <a:r>
              <a:rPr lang="en-US" i="1">
                <a:latin typeface="euclid_circular_a"/>
              </a:rPr>
              <a:t>Forward List</a:t>
            </a:r>
            <a:endParaRPr lang="en-US">
              <a:latin typeface="euclid_circular_a"/>
            </a:endParaRPr>
          </a:p>
        </p:txBody>
      </p:sp>
    </p:spTree>
    <p:extLst>
      <p:ext uri="{BB962C8B-B14F-4D97-AF65-F5344CB8AC3E}">
        <p14:creationId xmlns:p14="http://schemas.microsoft.com/office/powerpoint/2010/main" val="3311171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C4667E-A0B6-4A84-98B0-85DA593C7852}"/>
              </a:ext>
            </a:extLst>
          </p:cNvPr>
          <p:cNvSpPr/>
          <p:nvPr/>
        </p:nvSpPr>
        <p:spPr>
          <a:xfrm>
            <a:off x="0" y="0"/>
            <a:ext cx="12192000" cy="2031325"/>
          </a:xfrm>
          <a:prstGeom prst="rect">
            <a:avLst/>
          </a:prstGeom>
        </p:spPr>
        <p:txBody>
          <a:bodyPr wrap="square">
            <a:spAutoFit/>
          </a:bodyPr>
          <a:lstStyle/>
          <a:p>
            <a:r>
              <a:rPr lang="sr-Latn-RS" b="1">
                <a:latin typeface="Book Antiqua" panose="02040602050305030304" pitchFamily="18" charset="0"/>
              </a:rPr>
              <a:t>2. </a:t>
            </a:r>
            <a:r>
              <a:rPr lang="en-US" b="1">
                <a:latin typeface="Book Antiqua" panose="02040602050305030304" pitchFamily="18" charset="0"/>
              </a:rPr>
              <a:t>Istorija veb-pregleda</a:t>
            </a:r>
            <a:r>
              <a:rPr lang="sr-Latn-RS" b="1">
                <a:latin typeface="Book Antiqua" panose="02040602050305030304" pitchFamily="18" charset="0"/>
              </a:rPr>
              <a:t>č</a:t>
            </a:r>
            <a:r>
              <a:rPr lang="en-US" b="1">
                <a:latin typeface="Book Antiqua" panose="02040602050305030304" pitchFamily="18" charset="0"/>
              </a:rPr>
              <a:t>a</a:t>
            </a:r>
          </a:p>
          <a:p>
            <a:r>
              <a:rPr lang="en-US">
                <a:latin typeface="Book Antiqua" panose="02040602050305030304" pitchFamily="18" charset="0"/>
              </a:rPr>
              <a:t>Pregleda</a:t>
            </a:r>
            <a:r>
              <a:rPr lang="sr-Latn-RS">
                <a:latin typeface="Book Antiqua" panose="02040602050305030304" pitchFamily="18" charset="0"/>
              </a:rPr>
              <a:t>č</a:t>
            </a:r>
            <a:r>
              <a:rPr lang="en-US">
                <a:latin typeface="Book Antiqua" panose="02040602050305030304" pitchFamily="18" charset="0"/>
              </a:rPr>
              <a:t> veba pamti istoriju pose</a:t>
            </a:r>
            <a:r>
              <a:rPr lang="sr-Latn-RS">
                <a:latin typeface="Book Antiqua" panose="02040602050305030304" pitchFamily="18" charset="0"/>
              </a:rPr>
              <a:t>ć</a:t>
            </a:r>
            <a:r>
              <a:rPr lang="en-US">
                <a:latin typeface="Book Antiqua" panose="02040602050305030304" pitchFamily="18" charset="0"/>
              </a:rPr>
              <a:t>enih sajtova i korisnik mo</a:t>
            </a:r>
            <a:r>
              <a:rPr lang="sr-Latn-RS">
                <a:latin typeface="Book Antiqua" panose="02040602050305030304" pitchFamily="18" charset="0"/>
              </a:rPr>
              <a:t>že</a:t>
            </a:r>
            <a:r>
              <a:rPr lang="en-US">
                <a:latin typeface="Book Antiqua" panose="02040602050305030304" pitchFamily="18" charset="0"/>
              </a:rPr>
              <a:t> da se vra</a:t>
            </a:r>
            <a:r>
              <a:rPr lang="sr-Latn-RS">
                <a:latin typeface="Book Antiqua" panose="02040602050305030304" pitchFamily="18" charset="0"/>
              </a:rPr>
              <a:t>ć</a:t>
            </a:r>
            <a:r>
              <a:rPr lang="en-US">
                <a:latin typeface="Book Antiqua" panose="02040602050305030304" pitchFamily="18" charset="0"/>
              </a:rPr>
              <a:t>a una</a:t>
            </a:r>
            <a:r>
              <a:rPr lang="sr-Latn-RS">
                <a:latin typeface="Book Antiqua" panose="02040602050305030304" pitchFamily="18" charset="0"/>
              </a:rPr>
              <a:t>zad</a:t>
            </a:r>
            <a:r>
              <a:rPr lang="en-US">
                <a:latin typeface="Book Antiqua" panose="02040602050305030304" pitchFamily="18" charset="0"/>
              </a:rPr>
              <a:t> na sajtove koje je </a:t>
            </a:r>
            <a:r>
              <a:rPr lang="sr-Latn-RS">
                <a:latin typeface="Book Antiqua" panose="02040602050305030304" pitchFamily="18" charset="0"/>
              </a:rPr>
              <a:t>već</a:t>
            </a:r>
            <a:r>
              <a:rPr lang="en-US">
                <a:latin typeface="Book Antiqua" panose="02040602050305030304" pitchFamily="18" charset="0"/>
              </a:rPr>
              <a:t> posetio. </a:t>
            </a:r>
            <a:endParaRPr lang="sr-Latn-RS">
              <a:latin typeface="Book Antiqua" panose="02040602050305030304" pitchFamily="18" charset="0"/>
            </a:endParaRPr>
          </a:p>
          <a:p>
            <a:r>
              <a:rPr lang="sr-Latn-RS">
                <a:latin typeface="Book Antiqua" panose="02040602050305030304" pitchFamily="18" charset="0"/>
              </a:rPr>
              <a:t>S</a:t>
            </a:r>
            <a:r>
              <a:rPr lang="en-US">
                <a:latin typeface="Book Antiqua" panose="02040602050305030304" pitchFamily="18" charset="0"/>
              </a:rPr>
              <a:t>imulira</a:t>
            </a:r>
            <a:r>
              <a:rPr lang="sr-Latn-RS">
                <a:latin typeface="Book Antiqua" panose="02040602050305030304" pitchFamily="18" charset="0"/>
              </a:rPr>
              <a:t>j</a:t>
            </a:r>
            <a:r>
              <a:rPr lang="en-US">
                <a:latin typeface="Book Antiqua" panose="02040602050305030304" pitchFamily="18" charset="0"/>
              </a:rPr>
              <a:t> istoriju pregleda</a:t>
            </a:r>
            <a:r>
              <a:rPr lang="sr-Latn-RS">
                <a:latin typeface="Book Antiqua" panose="02040602050305030304" pitchFamily="18" charset="0"/>
              </a:rPr>
              <a:t>č</a:t>
            </a:r>
            <a:r>
              <a:rPr lang="en-US">
                <a:latin typeface="Book Antiqua" panose="02040602050305030304" pitchFamily="18" charset="0"/>
              </a:rPr>
              <a:t>a</a:t>
            </a:r>
            <a:r>
              <a:rPr lang="sr-Latn-RS">
                <a:latin typeface="Book Antiqua" panose="02040602050305030304" pitchFamily="18" charset="0"/>
              </a:rPr>
              <a:t>,</a:t>
            </a:r>
            <a:r>
              <a:rPr lang="en-US">
                <a:latin typeface="Book Antiqua" panose="02040602050305030304" pitchFamily="18" charset="0"/>
              </a:rPr>
              <a:t> tako što se u</a:t>
            </a:r>
            <a:r>
              <a:rPr lang="sr-Latn-RS">
                <a:latin typeface="Book Antiqua" panose="02040602050305030304" pitchFamily="18" charset="0"/>
              </a:rPr>
              <a:t>č</a:t>
            </a:r>
            <a:r>
              <a:rPr lang="en-US">
                <a:latin typeface="Book Antiqua" panose="02040602050305030304" pitchFamily="18" charset="0"/>
              </a:rPr>
              <a:t>itavaju adrese pose</a:t>
            </a:r>
            <a:r>
              <a:rPr lang="sr-Latn-RS">
                <a:latin typeface="Book Antiqua" panose="02040602050305030304" pitchFamily="18" charset="0"/>
              </a:rPr>
              <a:t>ć</a:t>
            </a:r>
            <a:r>
              <a:rPr lang="en-US">
                <a:latin typeface="Book Antiqua" panose="02040602050305030304" pitchFamily="18" charset="0"/>
              </a:rPr>
              <a:t>enih</a:t>
            </a:r>
            <a:r>
              <a:rPr lang="sr-Latn-RS">
                <a:latin typeface="Book Antiqua" panose="02040602050305030304" pitchFamily="18" charset="0"/>
              </a:rPr>
              <a:t> </a:t>
            </a:r>
            <a:r>
              <a:rPr lang="en-US">
                <a:latin typeface="Book Antiqua" panose="02040602050305030304" pitchFamily="18" charset="0"/>
              </a:rPr>
              <a:t>sajtova (svaka u posebnom redu), a kada se u</a:t>
            </a:r>
            <a:r>
              <a:rPr lang="sr-Latn-RS">
                <a:latin typeface="Book Antiqua" panose="02040602050305030304" pitchFamily="18" charset="0"/>
              </a:rPr>
              <a:t>č</a:t>
            </a:r>
            <a:r>
              <a:rPr lang="en-US">
                <a:latin typeface="Book Antiqua" panose="02040602050305030304" pitchFamily="18" charset="0"/>
              </a:rPr>
              <a:t>ita red u kome piše </a:t>
            </a:r>
            <a:r>
              <a:rPr lang="en-US" b="1">
                <a:latin typeface="Book Antiqua" panose="02040602050305030304" pitchFamily="18" charset="0"/>
              </a:rPr>
              <a:t>back</a:t>
            </a:r>
            <a:r>
              <a:rPr lang="en-US">
                <a:latin typeface="Book Antiqua" panose="02040602050305030304" pitchFamily="18" charset="0"/>
              </a:rPr>
              <a:t> pregleda</a:t>
            </a:r>
            <a:r>
              <a:rPr lang="sr-Latn-RS">
                <a:latin typeface="Book Antiqua" panose="02040602050305030304" pitchFamily="18" charset="0"/>
              </a:rPr>
              <a:t>č </a:t>
            </a:r>
            <a:r>
              <a:rPr lang="en-US">
                <a:latin typeface="Book Antiqua" panose="02040602050305030304" pitchFamily="18" charset="0"/>
              </a:rPr>
              <a:t>se vra</a:t>
            </a:r>
            <a:r>
              <a:rPr lang="sr-Latn-RS">
                <a:latin typeface="Book Antiqua" panose="02040602050305030304" pitchFamily="18" charset="0"/>
              </a:rPr>
              <a:t>ć</a:t>
            </a:r>
            <a:r>
              <a:rPr lang="en-US">
                <a:latin typeface="Book Antiqua" panose="02040602050305030304" pitchFamily="18" charset="0"/>
              </a:rPr>
              <a:t>a na poslednju pose</a:t>
            </a:r>
            <a:r>
              <a:rPr lang="sr-Latn-RS">
                <a:latin typeface="Book Antiqua" panose="02040602050305030304" pitchFamily="18" charset="0"/>
              </a:rPr>
              <a:t>ć</a:t>
            </a:r>
            <a:r>
              <a:rPr lang="en-US">
                <a:latin typeface="Book Antiqua" panose="02040602050305030304" pitchFamily="18" charset="0"/>
              </a:rPr>
              <a:t>enu stranu.</a:t>
            </a:r>
            <a:endParaRPr lang="sr-Latn-RS">
              <a:latin typeface="Book Antiqua" panose="02040602050305030304" pitchFamily="18" charset="0"/>
            </a:endParaRPr>
          </a:p>
          <a:p>
            <a:endParaRPr lang="en-US">
              <a:latin typeface="Book Antiqua" panose="02040602050305030304" pitchFamily="18" charset="0"/>
            </a:endParaRPr>
          </a:p>
          <a:p>
            <a:r>
              <a:rPr lang="pl-PL">
                <a:latin typeface="Book Antiqua" panose="02040602050305030304" pitchFamily="18" charset="0"/>
              </a:rPr>
              <a:t>Rešenje je krajnje jednostavno. Spisak posećenih sajtova se čuva na steku. </a:t>
            </a:r>
          </a:p>
          <a:p>
            <a:r>
              <a:rPr lang="en-US">
                <a:latin typeface="Book Antiqua" panose="02040602050305030304" pitchFamily="18" charset="0"/>
              </a:rPr>
              <a:t>Naredbom back </a:t>
            </a:r>
            <a:r>
              <a:rPr lang="sr-Latn-RS">
                <a:latin typeface="Book Antiqua" panose="02040602050305030304" pitchFamily="18" charset="0"/>
              </a:rPr>
              <a:t>se </a:t>
            </a:r>
            <a:r>
              <a:rPr lang="en-US">
                <a:latin typeface="Book Antiqua" panose="02040602050305030304" pitchFamily="18" charset="0"/>
              </a:rPr>
              <a:t>uklanja i ispisuje sajt sa vrha steka (uz proveru da stek</a:t>
            </a:r>
            <a:r>
              <a:rPr lang="sr-Latn-RS">
                <a:latin typeface="Book Antiqua" panose="02040602050305030304" pitchFamily="18" charset="0"/>
              </a:rPr>
              <a:t> </a:t>
            </a:r>
            <a:r>
              <a:rPr lang="en-US">
                <a:latin typeface="Book Antiqua" panose="02040602050305030304" pitchFamily="18" charset="0"/>
              </a:rPr>
              <a:t>nije prazan).</a:t>
            </a:r>
          </a:p>
        </p:txBody>
      </p:sp>
      <p:sp>
        <p:nvSpPr>
          <p:cNvPr id="3" name="TextBox 2">
            <a:extLst>
              <a:ext uri="{FF2B5EF4-FFF2-40B4-BE49-F238E27FC236}">
                <a16:creationId xmlns:a16="http://schemas.microsoft.com/office/drawing/2014/main" id="{79943928-C671-435A-9D11-9897539AE417}"/>
              </a:ext>
            </a:extLst>
          </p:cNvPr>
          <p:cNvSpPr txBox="1"/>
          <p:nvPr/>
        </p:nvSpPr>
        <p:spPr>
          <a:xfrm>
            <a:off x="0" y="3441680"/>
            <a:ext cx="2130641"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Adr1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E516F54C-3397-4DB0-8C8B-CF581F580330}"/>
              </a:ext>
            </a:extLst>
          </p:cNvPr>
          <p:cNvSpPr txBox="1"/>
          <p:nvPr/>
        </p:nvSpPr>
        <p:spPr>
          <a:xfrm>
            <a:off x="1972323" y="3718678"/>
            <a:ext cx="2130641" cy="3139321"/>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Adr2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Adr1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2A3F0000-A8AE-451B-B3D3-56A19853AC7F}"/>
              </a:ext>
            </a:extLst>
          </p:cNvPr>
          <p:cNvSpPr txBox="1"/>
          <p:nvPr/>
        </p:nvSpPr>
        <p:spPr>
          <a:xfrm>
            <a:off x="4102964" y="3718679"/>
            <a:ext cx="2130641" cy="3139321"/>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Adr3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Adr2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Adr1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AEFA5B81-8071-4D0E-A3A8-455DB959E5CD}"/>
              </a:ext>
            </a:extLst>
          </p:cNvPr>
          <p:cNvSpPr txBox="1"/>
          <p:nvPr/>
        </p:nvSpPr>
        <p:spPr>
          <a:xfrm>
            <a:off x="6233605" y="3718679"/>
            <a:ext cx="2130641" cy="3139321"/>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Adr2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Adr1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E5FE1E03-2CEB-4913-9C76-69AE83557324}"/>
              </a:ext>
            </a:extLst>
          </p:cNvPr>
          <p:cNvSpPr txBox="1"/>
          <p:nvPr/>
        </p:nvSpPr>
        <p:spPr>
          <a:xfrm>
            <a:off x="8364246" y="3718677"/>
            <a:ext cx="2130641" cy="3139321"/>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Adr4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Adr2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Adr1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B1183BD2-40D5-44BE-808C-100B0D1E301A}"/>
              </a:ext>
            </a:extLst>
          </p:cNvPr>
          <p:cNvSpPr txBox="1"/>
          <p:nvPr/>
        </p:nvSpPr>
        <p:spPr>
          <a:xfrm>
            <a:off x="0" y="2505670"/>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Adr1</a:t>
            </a:r>
          </a:p>
        </p:txBody>
      </p:sp>
      <p:sp>
        <p:nvSpPr>
          <p:cNvPr id="9" name="TextBox 8">
            <a:extLst>
              <a:ext uri="{FF2B5EF4-FFF2-40B4-BE49-F238E27FC236}">
                <a16:creationId xmlns:a16="http://schemas.microsoft.com/office/drawing/2014/main" id="{5D25D5C4-7ABE-4887-BB32-48E4445C7B07}"/>
              </a:ext>
            </a:extLst>
          </p:cNvPr>
          <p:cNvSpPr txBox="1"/>
          <p:nvPr/>
        </p:nvSpPr>
        <p:spPr>
          <a:xfrm>
            <a:off x="0" y="2875002"/>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Adr1</a:t>
            </a:r>
          </a:p>
        </p:txBody>
      </p:sp>
      <p:sp>
        <p:nvSpPr>
          <p:cNvPr id="10" name="TextBox 9">
            <a:extLst>
              <a:ext uri="{FF2B5EF4-FFF2-40B4-BE49-F238E27FC236}">
                <a16:creationId xmlns:a16="http://schemas.microsoft.com/office/drawing/2014/main" id="{E7BA82C1-8B2F-41C4-8ADD-69B5C4DF3287}"/>
              </a:ext>
            </a:extLst>
          </p:cNvPr>
          <p:cNvSpPr txBox="1"/>
          <p:nvPr/>
        </p:nvSpPr>
        <p:spPr>
          <a:xfrm>
            <a:off x="1972323" y="2505670"/>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Adr2</a:t>
            </a:r>
          </a:p>
        </p:txBody>
      </p:sp>
      <p:sp>
        <p:nvSpPr>
          <p:cNvPr id="11" name="TextBox 10">
            <a:extLst>
              <a:ext uri="{FF2B5EF4-FFF2-40B4-BE49-F238E27FC236}">
                <a16:creationId xmlns:a16="http://schemas.microsoft.com/office/drawing/2014/main" id="{7BB50503-5856-443D-86AE-D63B7E6F7923}"/>
              </a:ext>
            </a:extLst>
          </p:cNvPr>
          <p:cNvSpPr txBox="1"/>
          <p:nvPr/>
        </p:nvSpPr>
        <p:spPr>
          <a:xfrm>
            <a:off x="1972323" y="2875002"/>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Adr2</a:t>
            </a:r>
          </a:p>
        </p:txBody>
      </p:sp>
      <p:sp>
        <p:nvSpPr>
          <p:cNvPr id="14" name="TextBox 13">
            <a:extLst>
              <a:ext uri="{FF2B5EF4-FFF2-40B4-BE49-F238E27FC236}">
                <a16:creationId xmlns:a16="http://schemas.microsoft.com/office/drawing/2014/main" id="{9C82CD2B-D12A-446F-A46A-32C98FFA8E7B}"/>
              </a:ext>
            </a:extLst>
          </p:cNvPr>
          <p:cNvSpPr txBox="1"/>
          <p:nvPr/>
        </p:nvSpPr>
        <p:spPr>
          <a:xfrm>
            <a:off x="4102964" y="2505670"/>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Adr3</a:t>
            </a:r>
          </a:p>
        </p:txBody>
      </p:sp>
      <p:sp>
        <p:nvSpPr>
          <p:cNvPr id="15" name="TextBox 14">
            <a:extLst>
              <a:ext uri="{FF2B5EF4-FFF2-40B4-BE49-F238E27FC236}">
                <a16:creationId xmlns:a16="http://schemas.microsoft.com/office/drawing/2014/main" id="{BBADE7E7-1180-475D-97DA-A1EB1C5BD790}"/>
              </a:ext>
            </a:extLst>
          </p:cNvPr>
          <p:cNvSpPr txBox="1"/>
          <p:nvPr/>
        </p:nvSpPr>
        <p:spPr>
          <a:xfrm>
            <a:off x="4102964" y="2875002"/>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Adr3</a:t>
            </a:r>
          </a:p>
        </p:txBody>
      </p:sp>
      <p:sp>
        <p:nvSpPr>
          <p:cNvPr id="16" name="TextBox 15">
            <a:extLst>
              <a:ext uri="{FF2B5EF4-FFF2-40B4-BE49-F238E27FC236}">
                <a16:creationId xmlns:a16="http://schemas.microsoft.com/office/drawing/2014/main" id="{AAC3332D-B46C-4655-A041-D057BC6B038B}"/>
              </a:ext>
            </a:extLst>
          </p:cNvPr>
          <p:cNvSpPr txBox="1"/>
          <p:nvPr/>
        </p:nvSpPr>
        <p:spPr>
          <a:xfrm>
            <a:off x="6233605" y="2505670"/>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back</a:t>
            </a:r>
          </a:p>
        </p:txBody>
      </p:sp>
      <p:sp>
        <p:nvSpPr>
          <p:cNvPr id="17" name="TextBox 16">
            <a:extLst>
              <a:ext uri="{FF2B5EF4-FFF2-40B4-BE49-F238E27FC236}">
                <a16:creationId xmlns:a16="http://schemas.microsoft.com/office/drawing/2014/main" id="{83A13496-9098-4577-AB09-5FC06FAFF9B6}"/>
              </a:ext>
            </a:extLst>
          </p:cNvPr>
          <p:cNvSpPr txBox="1"/>
          <p:nvPr/>
        </p:nvSpPr>
        <p:spPr>
          <a:xfrm>
            <a:off x="6233605" y="2875002"/>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Adr2</a:t>
            </a:r>
          </a:p>
        </p:txBody>
      </p:sp>
      <p:sp>
        <p:nvSpPr>
          <p:cNvPr id="18" name="TextBox 17">
            <a:extLst>
              <a:ext uri="{FF2B5EF4-FFF2-40B4-BE49-F238E27FC236}">
                <a16:creationId xmlns:a16="http://schemas.microsoft.com/office/drawing/2014/main" id="{5BF68790-2693-48F3-AF3C-53F98F1CB3EB}"/>
              </a:ext>
            </a:extLst>
          </p:cNvPr>
          <p:cNvSpPr txBox="1"/>
          <p:nvPr/>
        </p:nvSpPr>
        <p:spPr>
          <a:xfrm>
            <a:off x="8364246" y="2505670"/>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Adr4</a:t>
            </a:r>
          </a:p>
        </p:txBody>
      </p:sp>
      <p:sp>
        <p:nvSpPr>
          <p:cNvPr id="19" name="TextBox 18">
            <a:extLst>
              <a:ext uri="{FF2B5EF4-FFF2-40B4-BE49-F238E27FC236}">
                <a16:creationId xmlns:a16="http://schemas.microsoft.com/office/drawing/2014/main" id="{8BBF3911-57A5-4150-A2DB-419DA9BE3458}"/>
              </a:ext>
            </a:extLst>
          </p:cNvPr>
          <p:cNvSpPr txBox="1"/>
          <p:nvPr/>
        </p:nvSpPr>
        <p:spPr>
          <a:xfrm>
            <a:off x="8364246" y="2875002"/>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Adr4</a:t>
            </a:r>
          </a:p>
        </p:txBody>
      </p:sp>
      <p:sp>
        <p:nvSpPr>
          <p:cNvPr id="24" name="TextBox 23">
            <a:extLst>
              <a:ext uri="{FF2B5EF4-FFF2-40B4-BE49-F238E27FC236}">
                <a16:creationId xmlns:a16="http://schemas.microsoft.com/office/drawing/2014/main" id="{00456DA2-3073-4C68-8176-8B8388865E08}"/>
              </a:ext>
            </a:extLst>
          </p:cNvPr>
          <p:cNvSpPr txBox="1"/>
          <p:nvPr/>
        </p:nvSpPr>
        <p:spPr>
          <a:xfrm>
            <a:off x="10336569" y="3718679"/>
            <a:ext cx="2130641" cy="3139321"/>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Adr2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Adr1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25" name="TextBox 24">
            <a:extLst>
              <a:ext uri="{FF2B5EF4-FFF2-40B4-BE49-F238E27FC236}">
                <a16:creationId xmlns:a16="http://schemas.microsoft.com/office/drawing/2014/main" id="{845FF355-7B1B-426F-9AF6-7F5B65177C06}"/>
              </a:ext>
            </a:extLst>
          </p:cNvPr>
          <p:cNvSpPr txBox="1"/>
          <p:nvPr/>
        </p:nvSpPr>
        <p:spPr>
          <a:xfrm>
            <a:off x="10336569" y="2505672"/>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back</a:t>
            </a:r>
          </a:p>
        </p:txBody>
      </p:sp>
      <p:sp>
        <p:nvSpPr>
          <p:cNvPr id="26" name="TextBox 25">
            <a:extLst>
              <a:ext uri="{FF2B5EF4-FFF2-40B4-BE49-F238E27FC236}">
                <a16:creationId xmlns:a16="http://schemas.microsoft.com/office/drawing/2014/main" id="{D457BE4C-0D87-43E3-BE8D-E6676737B824}"/>
              </a:ext>
            </a:extLst>
          </p:cNvPr>
          <p:cNvSpPr txBox="1"/>
          <p:nvPr/>
        </p:nvSpPr>
        <p:spPr>
          <a:xfrm>
            <a:off x="10336569" y="2875004"/>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Adr2</a:t>
            </a:r>
          </a:p>
        </p:txBody>
      </p:sp>
    </p:spTree>
    <p:extLst>
      <p:ext uri="{BB962C8B-B14F-4D97-AF65-F5344CB8AC3E}">
        <p14:creationId xmlns:p14="http://schemas.microsoft.com/office/powerpoint/2010/main" val="1547272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144773-69DA-4FB5-BCD2-3E292B6112BE}"/>
              </a:ext>
            </a:extLst>
          </p:cNvPr>
          <p:cNvSpPr/>
          <p:nvPr/>
        </p:nvSpPr>
        <p:spPr>
          <a:xfrm>
            <a:off x="0" y="335845"/>
            <a:ext cx="12192000" cy="5632311"/>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a:t>
            </a:r>
            <a:r>
              <a:rPr lang="sr-Cyrl-BA">
                <a:solidFill>
                  <a:srgbClr val="008000"/>
                </a:solidFill>
                <a:latin typeface="Consolas" panose="020B0609020204030204" pitchFamily="49" charset="0"/>
              </a:rPr>
              <a:t>Историја прегледача се понаша као стек </a:t>
            </a:r>
            <a:endParaRPr lang="sr-Latn-RS">
              <a:solidFill>
                <a:srgbClr val="008000"/>
              </a:solidFill>
              <a:latin typeface="Consolas" panose="020B0609020204030204" pitchFamily="49" charset="0"/>
            </a:endParaRPr>
          </a:p>
          <a:p>
            <a:r>
              <a:rPr lang="sr-Cyrl-BA">
                <a:solidFill>
                  <a:srgbClr val="008000"/>
                </a:solidFill>
                <a:latin typeface="Consolas" panose="020B0609020204030204" pitchFamily="49" charset="0"/>
              </a:rPr>
              <a:t>јер се елементи само могу скидати и постављати на један крај историје </a:t>
            </a:r>
            <a:endParaRPr lang="sr-Cyrl-BA">
              <a:solidFill>
                <a:srgbClr val="000000"/>
              </a:solidFill>
              <a:latin typeface="Consolas" panose="020B0609020204030204" pitchFamily="49" charset="0"/>
            </a:endParaRPr>
          </a:p>
          <a:p>
            <a:r>
              <a:rPr lang="sr-Cyrl-BA">
                <a:solidFill>
                  <a:srgbClr val="008000"/>
                </a:solidFill>
                <a:latin typeface="Consolas" panose="020B0609020204030204" pitchFamily="49" charset="0"/>
              </a:rPr>
              <a:t>(као последње посећени) и са тог краја се могу и скидати.*/</a:t>
            </a:r>
            <a:r>
              <a:rPr lang="sr-Cyrl-BA">
                <a:solidFill>
                  <a:srgbClr val="000000"/>
                </a:solidFill>
                <a:latin typeface="Consolas" panose="020B0609020204030204" pitchFamily="49" charset="0"/>
              </a:rPr>
              <a:t> </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 </a:t>
            </a:r>
          </a:p>
          <a:p>
            <a:r>
              <a:rPr lang="en-US">
                <a:solidFill>
                  <a:srgbClr val="000000"/>
                </a:solidFill>
                <a:latin typeface="Consolas" panose="020B0609020204030204" pitchFamily="49" charset="0"/>
              </a:rPr>
              <a:t>    stack&lt;string&gt; s;</a:t>
            </a:r>
          </a:p>
          <a:p>
            <a:r>
              <a:rPr lang="en-US">
                <a:solidFill>
                  <a:srgbClr val="000000"/>
                </a:solidFill>
                <a:latin typeface="Consolas" panose="020B0609020204030204" pitchFamily="49" charset="0"/>
              </a:rPr>
              <a:t>    string adresa;</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(getline(cin, adresa))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(adresa == </a:t>
            </a:r>
            <a:r>
              <a:rPr lang="en-US">
                <a:solidFill>
                  <a:srgbClr val="A31515"/>
                </a:solidFill>
                <a:latin typeface="Consolas" panose="020B0609020204030204" pitchFamily="49" charset="0"/>
              </a:rPr>
              <a:t>"back"</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idi nazad...</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(!s.empty())</a:t>
            </a:r>
            <a:r>
              <a:rPr lang="en-US">
                <a:solidFill>
                  <a:srgbClr val="008000"/>
                </a:solidFill>
                <a:latin typeface="Consolas" panose="020B0609020204030204" pitchFamily="49" charset="0"/>
              </a:rPr>
              <a:t> // ako ima nešto na steku...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s.pop();</a:t>
            </a:r>
            <a:r>
              <a:rPr lang="en-US">
                <a:solidFill>
                  <a:srgbClr val="008000"/>
                </a:solidFill>
                <a:latin typeface="Consolas" panose="020B0609020204030204" pitchFamily="49" charset="0"/>
              </a:rPr>
              <a:t> // skloni sa vrha trenutnu poziciju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(!s.empty())</a:t>
            </a:r>
            <a:r>
              <a:rPr lang="en-US">
                <a:solidFill>
                  <a:srgbClr val="008000"/>
                </a:solidFill>
                <a:latin typeface="Consolas" panose="020B0609020204030204" pitchFamily="49" charset="0"/>
              </a:rPr>
              <a:t> // ako i dalje ima...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s.top() &lt;&lt; endl;</a:t>
            </a:r>
            <a:r>
              <a:rPr lang="en-US">
                <a:solidFill>
                  <a:srgbClr val="008000"/>
                </a:solidFill>
                <a:latin typeface="Consolas" panose="020B0609020204030204" pitchFamily="49" charset="0"/>
              </a:rPr>
              <a:t> // ispis adrese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&lt;&lt; endl; }</a:t>
            </a:r>
            <a:r>
              <a:rPr lang="en-US">
                <a:solidFill>
                  <a:srgbClr val="008000"/>
                </a:solidFill>
                <a:latin typeface="Consolas" panose="020B0609020204030204" pitchFamily="49" charset="0"/>
              </a:rPr>
              <a:t> // nema prethodne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adresa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adresa &lt;&lt; endl;</a:t>
            </a:r>
            <a:r>
              <a:rPr lang="en-US">
                <a:solidFill>
                  <a:srgbClr val="008000"/>
                </a:solidFill>
                <a:latin typeface="Consolas" panose="020B0609020204030204" pitchFamily="49" charset="0"/>
              </a:rPr>
              <a:t> // ispis...</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s.push(adresa); } } }</a:t>
            </a:r>
            <a:r>
              <a:rPr lang="en-US">
                <a:solidFill>
                  <a:srgbClr val="008000"/>
                </a:solidFill>
                <a:latin typeface="Consolas" panose="020B0609020204030204" pitchFamily="49" charset="0"/>
              </a:rPr>
              <a:t> // i postavljanje na stek</a:t>
            </a:r>
            <a:endParaRPr lang="en-US">
              <a:solidFill>
                <a:srgbClr val="000000"/>
              </a:solidFill>
              <a:latin typeface="Consolas" panose="020B0609020204030204" pitchFamily="49" charset="0"/>
            </a:endParaRPr>
          </a:p>
        </p:txBody>
      </p:sp>
    </p:spTree>
    <p:extLst>
      <p:ext uri="{BB962C8B-B14F-4D97-AF65-F5344CB8AC3E}">
        <p14:creationId xmlns:p14="http://schemas.microsoft.com/office/powerpoint/2010/main" val="3700881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1AF09B-BE53-4EB5-AE8A-312BDD57FD10}"/>
              </a:ext>
            </a:extLst>
          </p:cNvPr>
          <p:cNvSpPr/>
          <p:nvPr/>
        </p:nvSpPr>
        <p:spPr>
          <a:xfrm>
            <a:off x="1722269" y="1336120"/>
            <a:ext cx="8904302" cy="3631763"/>
          </a:xfrm>
          <a:prstGeom prst="rect">
            <a:avLst/>
          </a:prstGeom>
        </p:spPr>
        <p:txBody>
          <a:bodyPr wrap="square">
            <a:spAutoFit/>
          </a:bodyPr>
          <a:lstStyle/>
          <a:p>
            <a:r>
              <a:rPr lang="en-US">
                <a:solidFill>
                  <a:srgbClr val="000000"/>
                </a:solidFill>
                <a:latin typeface="LMRoman10-Regular"/>
              </a:rPr>
              <a:t>U jeziku Python stek </a:t>
            </a:r>
            <a:r>
              <a:rPr lang="sr-Latn-RS">
                <a:solidFill>
                  <a:srgbClr val="000000"/>
                </a:solidFill>
                <a:latin typeface="LMRoman10-Regular"/>
              </a:rPr>
              <a:t>se</a:t>
            </a:r>
            <a:r>
              <a:rPr lang="en-US">
                <a:solidFill>
                  <a:srgbClr val="000000"/>
                </a:solidFill>
                <a:latin typeface="LMRoman10-Regular"/>
              </a:rPr>
              <a:t> simulira pomo</a:t>
            </a:r>
            <a:r>
              <a:rPr lang="sr-Latn-RS">
                <a:solidFill>
                  <a:srgbClr val="000000"/>
                </a:solidFill>
                <a:latin typeface="LMRoman10-Regular"/>
              </a:rPr>
              <a:t>ć</a:t>
            </a:r>
            <a:r>
              <a:rPr lang="en-US">
                <a:solidFill>
                  <a:srgbClr val="000000"/>
                </a:solidFill>
                <a:latin typeface="LMRoman10-Regular"/>
              </a:rPr>
              <a:t>u obi</a:t>
            </a:r>
            <a:r>
              <a:rPr lang="sr-Latn-RS">
                <a:solidFill>
                  <a:srgbClr val="000000"/>
                </a:solidFill>
                <a:latin typeface="LMRoman10-Regular"/>
              </a:rPr>
              <a:t>č</a:t>
            </a:r>
            <a:r>
              <a:rPr lang="en-US">
                <a:solidFill>
                  <a:srgbClr val="000000"/>
                </a:solidFill>
                <a:latin typeface="LMRoman10-Regular"/>
              </a:rPr>
              <a:t>ne liste. </a:t>
            </a:r>
            <a:endParaRPr lang="sr-Latn-RS">
              <a:solidFill>
                <a:srgbClr val="000000"/>
              </a:solidFill>
              <a:latin typeface="LMRoman10-Regular"/>
            </a:endParaRPr>
          </a:p>
          <a:p>
            <a:r>
              <a:rPr lang="en-US">
                <a:solidFill>
                  <a:srgbClr val="000000"/>
                </a:solidFill>
                <a:latin typeface="LMRoman10-Regular"/>
              </a:rPr>
              <a:t>Metodom</a:t>
            </a:r>
            <a:r>
              <a:rPr lang="sr-Latn-RS">
                <a:solidFill>
                  <a:srgbClr val="000000"/>
                </a:solidFill>
                <a:latin typeface="LMRoman10-Regular"/>
              </a:rPr>
              <a:t> </a:t>
            </a:r>
            <a:r>
              <a:rPr lang="en-US">
                <a:solidFill>
                  <a:srgbClr val="000000"/>
                </a:solidFill>
                <a:latin typeface="LMMono10-Regular"/>
              </a:rPr>
              <a:t>append </a:t>
            </a:r>
            <a:r>
              <a:rPr lang="sr-Latn-RS">
                <a:solidFill>
                  <a:srgbClr val="000000"/>
                </a:solidFill>
                <a:latin typeface="LMMono10-Regular"/>
              </a:rPr>
              <a:t>se </a:t>
            </a:r>
            <a:r>
              <a:rPr lang="en-US">
                <a:solidFill>
                  <a:srgbClr val="000000"/>
                </a:solidFill>
                <a:latin typeface="LMRoman10-Regular"/>
              </a:rPr>
              <a:t>dodaje element na kraj liste, a metodom </a:t>
            </a:r>
            <a:r>
              <a:rPr lang="en-US">
                <a:solidFill>
                  <a:srgbClr val="000000"/>
                </a:solidFill>
                <a:latin typeface="LMMono10-Regular"/>
              </a:rPr>
              <a:t>pop </a:t>
            </a:r>
            <a:r>
              <a:rPr lang="en-US">
                <a:solidFill>
                  <a:srgbClr val="000000"/>
                </a:solidFill>
                <a:latin typeface="LMRoman10-Regular"/>
              </a:rPr>
              <a:t>skida element sa</a:t>
            </a:r>
            <a:r>
              <a:rPr lang="sr-Latn-RS">
                <a:solidFill>
                  <a:srgbClr val="000000"/>
                </a:solidFill>
                <a:latin typeface="LMRoman10-Regular"/>
              </a:rPr>
              <a:t> </a:t>
            </a:r>
            <a:r>
              <a:rPr lang="en-US">
                <a:solidFill>
                  <a:srgbClr val="000000"/>
                </a:solidFill>
                <a:latin typeface="LMRoman10-Regular"/>
              </a:rPr>
              <a:t>kraja.</a:t>
            </a:r>
            <a:endParaRPr lang="sr-Latn-RS">
              <a:solidFill>
                <a:srgbClr val="000000"/>
              </a:solidFill>
              <a:latin typeface="LMRoman10-Regular"/>
            </a:endParaRPr>
          </a:p>
          <a:p>
            <a:endParaRPr lang="en-US">
              <a:solidFill>
                <a:srgbClr val="000000"/>
              </a:solidFill>
              <a:latin typeface="LMRoman10-Regular"/>
            </a:endParaRPr>
          </a:p>
          <a:p>
            <a:r>
              <a:rPr lang="en-US" sz="1600">
                <a:solidFill>
                  <a:srgbClr val="0000FF"/>
                </a:solidFill>
                <a:latin typeface="Consolas" panose="020B0609020204030204" pitchFamily="49" charset="0"/>
              </a:rPr>
              <a:t>import</a:t>
            </a:r>
            <a:r>
              <a:rPr lang="en-US" sz="1600">
                <a:solidFill>
                  <a:srgbClr val="000000"/>
                </a:solidFill>
                <a:latin typeface="Consolas" panose="020B0609020204030204" pitchFamily="49" charset="0"/>
              </a:rPr>
              <a:t> sys</a:t>
            </a:r>
          </a:p>
          <a:p>
            <a:r>
              <a:rPr lang="en-US" sz="1600">
                <a:solidFill>
                  <a:srgbClr val="000000"/>
                </a:solidFill>
                <a:latin typeface="Consolas" panose="020B0609020204030204" pitchFamily="49" charset="0"/>
              </a:rPr>
              <a:t>istorija = []</a:t>
            </a:r>
          </a:p>
          <a:p>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adresa </a:t>
            </a:r>
            <a:r>
              <a:rPr lang="en-US" sz="1600">
                <a:solidFill>
                  <a:srgbClr val="0000FF"/>
                </a:solidFill>
                <a:latin typeface="Consolas" panose="020B0609020204030204" pitchFamily="49" charset="0"/>
              </a:rPr>
              <a:t>in</a:t>
            </a:r>
            <a:r>
              <a:rPr lang="en-US" sz="1600">
                <a:solidFill>
                  <a:srgbClr val="000000"/>
                </a:solidFill>
                <a:latin typeface="Consolas" panose="020B0609020204030204" pitchFamily="49" charset="0"/>
              </a:rPr>
              <a:t> sys.stdin:</a:t>
            </a:r>
          </a:p>
          <a:p>
            <a:r>
              <a:rPr lang="en-US" sz="1600">
                <a:solidFill>
                  <a:srgbClr val="000000"/>
                </a:solidFill>
                <a:latin typeface="Consolas" panose="020B0609020204030204" pitchFamily="49" charset="0"/>
              </a:rPr>
              <a:t>    adresa = adresa.strip()</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adresa == </a:t>
            </a:r>
            <a:r>
              <a:rPr lang="en-US" sz="1600">
                <a:solidFill>
                  <a:srgbClr val="A31515"/>
                </a:solidFill>
                <a:latin typeface="Consolas" panose="020B0609020204030204" pitchFamily="49" charset="0"/>
              </a:rPr>
              <a:t>"back"</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istorija:</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print</a:t>
            </a:r>
            <a:r>
              <a:rPr lang="en-US" sz="1600">
                <a:solidFill>
                  <a:srgbClr val="000000"/>
                </a:solidFill>
                <a:latin typeface="Consolas" panose="020B0609020204030204" pitchFamily="49" charset="0"/>
              </a:rPr>
              <a:t>(istorija.pop())</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else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print</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else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istorija.append(adresa)</a:t>
            </a:r>
          </a:p>
        </p:txBody>
      </p:sp>
    </p:spTree>
    <p:extLst>
      <p:ext uri="{BB962C8B-B14F-4D97-AF65-F5344CB8AC3E}">
        <p14:creationId xmlns:p14="http://schemas.microsoft.com/office/powerpoint/2010/main" val="2340980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6C6C4C-B1FF-4261-889F-C3E13E0CF592}"/>
              </a:ext>
            </a:extLst>
          </p:cNvPr>
          <p:cNvSpPr/>
          <p:nvPr/>
        </p:nvSpPr>
        <p:spPr>
          <a:xfrm>
            <a:off x="1630532" y="751344"/>
            <a:ext cx="8930936" cy="5355312"/>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 istorija pregleda</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a - ru</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no implementiran stek koji mo</a:t>
            </a:r>
            <a:r>
              <a:rPr lang="sr-Latn-RS">
                <a:solidFill>
                  <a:srgbClr val="008000"/>
                </a:solidFill>
                <a:latin typeface="Consolas" panose="020B0609020204030204" pitchFamily="49" charset="0"/>
              </a:rPr>
              <a:t>ž</a:t>
            </a:r>
            <a:r>
              <a:rPr lang="en-US">
                <a:solidFill>
                  <a:srgbClr val="008000"/>
                </a:solidFill>
                <a:latin typeface="Consolas" panose="020B0609020204030204" pitchFamily="49" charset="0"/>
              </a:rPr>
              <a:t>e da </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uva najvise 1000 adresa (tekst zadatka)</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 </a:t>
            </a:r>
          </a:p>
          <a:p>
            <a:r>
              <a:rPr lang="en-US">
                <a:solidFill>
                  <a:srgbClr val="000000"/>
                </a:solidFill>
                <a:latin typeface="Consolas" panose="020B0609020204030204" pitchFamily="49" charset="0"/>
              </a:rPr>
              <a:t>    string istorija[</a:t>
            </a:r>
            <a:r>
              <a:rPr lang="en-US">
                <a:solidFill>
                  <a:srgbClr val="098658"/>
                </a:solidFill>
                <a:latin typeface="Consolas" panose="020B0609020204030204" pitchFamily="49" charset="0"/>
              </a:rPr>
              <a:t>1000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sp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pokaziva</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 na naredno slobodno mesto na steku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string linija;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(getline(cin, linija))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(linija == </a:t>
            </a:r>
            <a:r>
              <a:rPr lang="en-US">
                <a:solidFill>
                  <a:srgbClr val="A31515"/>
                </a:solidFill>
                <a:latin typeface="Consolas" panose="020B0609020204030204" pitchFamily="49" charset="0"/>
              </a:rPr>
              <a:t>"back"</a:t>
            </a:r>
            <a:r>
              <a:rPr lang="en-US">
                <a:solidFill>
                  <a:srgbClr val="000000"/>
                </a:solidFill>
                <a:latin typeface="Consolas" panose="020B0609020204030204" pitchFamily="49" charset="0"/>
              </a:rPr>
              <a:t>) {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(sp &gt;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sp--;</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(sp &gt;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istorija[sp-</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&lt;&lt; endl;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cout &lt;&lt; linija &lt;&lt; endl;</a:t>
            </a:r>
          </a:p>
          <a:p>
            <a:r>
              <a:rPr lang="en-US">
                <a:solidFill>
                  <a:srgbClr val="000000"/>
                </a:solidFill>
                <a:latin typeface="Consolas" panose="020B0609020204030204" pitchFamily="49" charset="0"/>
              </a:rPr>
              <a:t>        istorija[sp++] = linija; } } } </a:t>
            </a: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9891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1BEFE7-C084-45FC-8EE5-735BCDA5B4C6}"/>
              </a:ext>
            </a:extLst>
          </p:cNvPr>
          <p:cNvSpPr/>
          <p:nvPr/>
        </p:nvSpPr>
        <p:spPr>
          <a:xfrm>
            <a:off x="0" y="0"/>
            <a:ext cx="12192000" cy="2862322"/>
          </a:xfrm>
          <a:prstGeom prst="rect">
            <a:avLst/>
          </a:prstGeom>
        </p:spPr>
        <p:txBody>
          <a:bodyPr wrap="square">
            <a:spAutoFit/>
          </a:bodyPr>
          <a:lstStyle/>
          <a:p>
            <a:r>
              <a:rPr lang="sr-Latn-RS" b="1">
                <a:latin typeface="Book Antiqua" panose="02040602050305030304" pitchFamily="18" charset="0"/>
              </a:rPr>
              <a:t>3. </a:t>
            </a:r>
            <a:r>
              <a:rPr lang="en-US" b="1">
                <a:latin typeface="Book Antiqua" panose="02040602050305030304" pitchFamily="18" charset="0"/>
              </a:rPr>
              <a:t>Uparenost zagrada</a:t>
            </a:r>
            <a:endParaRPr lang="sr-Latn-RS" b="1">
              <a:latin typeface="Book Antiqua" panose="02040602050305030304" pitchFamily="18" charset="0"/>
            </a:endParaRPr>
          </a:p>
          <a:p>
            <a:endParaRPr lang="en-US" b="1">
              <a:latin typeface="Book Antiqua" panose="02040602050305030304" pitchFamily="18" charset="0"/>
            </a:endParaRPr>
          </a:p>
          <a:p>
            <a:r>
              <a:rPr lang="sr-Latn-RS">
                <a:latin typeface="Book Antiqua" panose="02040602050305030304" pitchFamily="18" charset="0"/>
              </a:rPr>
              <a:t>P</a:t>
            </a:r>
            <a:r>
              <a:rPr lang="it-IT">
                <a:latin typeface="Book Antiqua" panose="02040602050305030304" pitchFamily="18" charset="0"/>
              </a:rPr>
              <a:t>rover</a:t>
            </a:r>
            <a:r>
              <a:rPr lang="sr-Latn-RS">
                <a:latin typeface="Book Antiqua" panose="02040602050305030304" pitchFamily="18" charset="0"/>
              </a:rPr>
              <a:t>i</a:t>
            </a:r>
            <a:r>
              <a:rPr lang="it-IT">
                <a:latin typeface="Book Antiqua" panose="02040602050305030304" pitchFamily="18" charset="0"/>
              </a:rPr>
              <a:t> da li su zagrade u infiksno zapisanom</a:t>
            </a:r>
            <a:r>
              <a:rPr lang="sr-Latn-RS">
                <a:latin typeface="Book Antiqua" panose="02040602050305030304" pitchFamily="18" charset="0"/>
              </a:rPr>
              <a:t> </a:t>
            </a:r>
            <a:r>
              <a:rPr lang="en-US">
                <a:latin typeface="Book Antiqua" panose="02040602050305030304" pitchFamily="18" charset="0"/>
              </a:rPr>
              <a:t>izrazu korektno uparene. Mogu</a:t>
            </a:r>
            <a:r>
              <a:rPr lang="sr-Latn-RS">
                <a:latin typeface="Book Antiqua" panose="02040602050305030304" pitchFamily="18" charset="0"/>
              </a:rPr>
              <a:t>ć</a:t>
            </a:r>
            <a:r>
              <a:rPr lang="en-US">
                <a:latin typeface="Book Antiqua" panose="02040602050305030304" pitchFamily="18" charset="0"/>
              </a:rPr>
              <a:t>e je pojavljivanje malih, srednjih i velikih zagrada</a:t>
            </a:r>
            <a:r>
              <a:rPr lang="sr-Latn-RS">
                <a:latin typeface="Book Antiqua" panose="02040602050305030304" pitchFamily="18" charset="0"/>
              </a:rPr>
              <a:t> </a:t>
            </a:r>
            <a:r>
              <a:rPr lang="en-US">
                <a:latin typeface="Book Antiqua" panose="02040602050305030304" pitchFamily="18" charset="0"/>
              </a:rPr>
              <a:t>(obi</a:t>
            </a:r>
            <a:r>
              <a:rPr lang="sr-Latn-RS">
                <a:latin typeface="Book Antiqua" panose="02040602050305030304" pitchFamily="18" charset="0"/>
              </a:rPr>
              <a:t>č</a:t>
            </a:r>
            <a:r>
              <a:rPr lang="en-US">
                <a:latin typeface="Book Antiqua" panose="02040602050305030304" pitchFamily="18" charset="0"/>
              </a:rPr>
              <a:t>nih</a:t>
            </a:r>
            <a:r>
              <a:rPr lang="sr-Latn-RS">
                <a:latin typeface="Book Antiqua" panose="02040602050305030304" pitchFamily="18" charset="0"/>
              </a:rPr>
              <a:t> </a:t>
            </a:r>
            <a:r>
              <a:rPr lang="sr-Latn-RS" b="1">
                <a:latin typeface="Book Antiqua" panose="02040602050305030304" pitchFamily="18" charset="0"/>
              </a:rPr>
              <a:t>(</a:t>
            </a:r>
            <a:r>
              <a:rPr lang="en-US" b="1">
                <a:latin typeface="Book Antiqua" panose="02040602050305030304" pitchFamily="18" charset="0"/>
              </a:rPr>
              <a:t>)</a:t>
            </a:r>
            <a:r>
              <a:rPr lang="en-US">
                <a:latin typeface="Book Antiqua" panose="02040602050305030304" pitchFamily="18" charset="0"/>
              </a:rPr>
              <a:t>, uglastih</a:t>
            </a:r>
            <a:r>
              <a:rPr lang="sr-Latn-RS">
                <a:latin typeface="Book Antiqua" panose="02040602050305030304" pitchFamily="18" charset="0"/>
              </a:rPr>
              <a:t> </a:t>
            </a:r>
            <a:r>
              <a:rPr lang="en-US" b="1">
                <a:latin typeface="Book Antiqua" panose="02040602050305030304" pitchFamily="18" charset="0"/>
              </a:rPr>
              <a:t>[]</a:t>
            </a:r>
            <a:r>
              <a:rPr lang="en-US">
                <a:latin typeface="Book Antiqua" panose="02040602050305030304" pitchFamily="18" charset="0"/>
              </a:rPr>
              <a:t> i viti</a:t>
            </a:r>
            <a:r>
              <a:rPr lang="sr-Latn-RS">
                <a:latin typeface="Book Antiqua" panose="02040602050305030304" pitchFamily="18" charset="0"/>
              </a:rPr>
              <a:t>č</a:t>
            </a:r>
            <a:r>
              <a:rPr lang="en-US">
                <a:latin typeface="Book Antiqua" panose="02040602050305030304" pitchFamily="18" charset="0"/>
              </a:rPr>
              <a:t>astih </a:t>
            </a:r>
            <a:r>
              <a:rPr lang="en-US" b="1">
                <a:latin typeface="Book Antiqua" panose="02040602050305030304" pitchFamily="18" charset="0"/>
              </a:rPr>
              <a:t>{}</a:t>
            </a:r>
            <a:r>
              <a:rPr lang="en-US">
                <a:latin typeface="Book Antiqua" panose="02040602050305030304" pitchFamily="18" charset="0"/>
              </a:rPr>
              <a:t>).</a:t>
            </a:r>
            <a:endParaRPr lang="sr-Latn-RS">
              <a:latin typeface="Book Antiqua" panose="02040602050305030304" pitchFamily="18" charset="0"/>
            </a:endParaRPr>
          </a:p>
          <a:p>
            <a:r>
              <a:rPr lang="pl-PL">
                <a:latin typeface="Book Antiqua" panose="02040602050305030304" pitchFamily="18" charset="0"/>
              </a:rPr>
              <a:t>Kad bi bila samo jedna vrsta zagrada, dovoljno </a:t>
            </a:r>
            <a:r>
              <a:rPr lang="en-US">
                <a:latin typeface="Book Antiqua" panose="02040602050305030304" pitchFamily="18" charset="0"/>
              </a:rPr>
              <a:t>je samo da se održava broj trenutno otvorenih zagrada. Pošto ima više vrsta, održava</a:t>
            </a:r>
            <a:r>
              <a:rPr lang="sr-Latn-RS">
                <a:latin typeface="Book Antiqua" panose="02040602050305030304" pitchFamily="18" charset="0"/>
              </a:rPr>
              <a:t> se</a:t>
            </a:r>
            <a:r>
              <a:rPr lang="en-US">
                <a:latin typeface="Book Antiqua" panose="02040602050305030304" pitchFamily="18" charset="0"/>
              </a:rPr>
              <a:t> stek na kom</a:t>
            </a:r>
            <a:r>
              <a:rPr lang="sr-Latn-RS">
                <a:latin typeface="Book Antiqua" panose="02040602050305030304" pitchFamily="18" charset="0"/>
              </a:rPr>
              <a:t> s</a:t>
            </a:r>
            <a:r>
              <a:rPr lang="en-US">
                <a:latin typeface="Book Antiqua" panose="02040602050305030304" pitchFamily="18" charset="0"/>
              </a:rPr>
              <a:t>e pamt</a:t>
            </a:r>
            <a:r>
              <a:rPr lang="sr-Latn-RS">
                <a:latin typeface="Book Antiqua" panose="02040602050305030304" pitchFamily="18" charset="0"/>
              </a:rPr>
              <a:t>e</a:t>
            </a:r>
            <a:r>
              <a:rPr lang="en-US">
                <a:latin typeface="Book Antiqua" panose="02040602050305030304" pitchFamily="18" charset="0"/>
              </a:rPr>
              <a:t> sve do sada otvorene, a nezatvorene zagrade.</a:t>
            </a:r>
            <a:endParaRPr lang="sr-Latn-RS">
              <a:latin typeface="Book Antiqua" panose="02040602050305030304" pitchFamily="18" charset="0"/>
            </a:endParaRPr>
          </a:p>
          <a:p>
            <a:r>
              <a:rPr lang="pl-PL">
                <a:latin typeface="Book Antiqua" panose="02040602050305030304" pitchFamily="18" charset="0"/>
              </a:rPr>
              <a:t>Kad se naiđe na otvorenu zagradu, stavlja se na stek. Kad se naiđe na </a:t>
            </a:r>
            <a:r>
              <a:rPr lang="en-US">
                <a:latin typeface="Book Antiqua" panose="02040602050305030304" pitchFamily="18" charset="0"/>
              </a:rPr>
              <a:t>zatvorenu, proverava</a:t>
            </a:r>
            <a:r>
              <a:rPr lang="sr-Latn-RS">
                <a:latin typeface="Book Antiqua" panose="02040602050305030304" pitchFamily="18" charset="0"/>
              </a:rPr>
              <a:t> se</a:t>
            </a:r>
            <a:r>
              <a:rPr lang="en-US">
                <a:latin typeface="Book Antiqua" panose="02040602050305030304" pitchFamily="18" charset="0"/>
              </a:rPr>
              <a:t> da li </a:t>
            </a:r>
            <a:r>
              <a:rPr lang="sr-Latn-RS">
                <a:latin typeface="Book Antiqua" panose="02040602050305030304" pitchFamily="18" charset="0"/>
              </a:rPr>
              <a:t>j</a:t>
            </a:r>
            <a:r>
              <a:rPr lang="en-US">
                <a:latin typeface="Book Antiqua" panose="02040602050305030304" pitchFamily="18" charset="0"/>
              </a:rPr>
              <a:t>e na vrhu steka njoj odgovaraju</a:t>
            </a:r>
            <a:r>
              <a:rPr lang="sr-Latn-RS">
                <a:latin typeface="Book Antiqua" panose="02040602050305030304" pitchFamily="18" charset="0"/>
              </a:rPr>
              <a:t>ć</a:t>
            </a:r>
            <a:r>
              <a:rPr lang="en-US">
                <a:latin typeface="Book Antiqua" panose="02040602050305030304" pitchFamily="18" charset="0"/>
              </a:rPr>
              <a:t>a</a:t>
            </a:r>
            <a:r>
              <a:rPr lang="sr-Latn-RS">
                <a:latin typeface="Book Antiqua" panose="02040602050305030304" pitchFamily="18" charset="0"/>
              </a:rPr>
              <a:t> </a:t>
            </a:r>
            <a:r>
              <a:rPr lang="pl-PL">
                <a:latin typeface="Book Antiqua" panose="02040602050305030304" pitchFamily="18" charset="0"/>
              </a:rPr>
              <a:t>otvorena zagrada i skida se sa steka (ako je stek prazan ili ako se na vrhu nalazi </a:t>
            </a:r>
            <a:r>
              <a:rPr lang="en-US">
                <a:latin typeface="Book Antiqua" panose="02040602050305030304" pitchFamily="18" charset="0"/>
              </a:rPr>
              <a:t>neodgovaraju</a:t>
            </a:r>
            <a:r>
              <a:rPr lang="sr-Latn-RS">
                <a:latin typeface="Book Antiqua" panose="02040602050305030304" pitchFamily="18" charset="0"/>
              </a:rPr>
              <a:t>ć</a:t>
            </a:r>
            <a:r>
              <a:rPr lang="en-US">
                <a:latin typeface="Book Antiqua" panose="02040602050305030304" pitchFamily="18" charset="0"/>
              </a:rPr>
              <a:t>a otvorena zagrada, konstatuje</a:t>
            </a:r>
            <a:r>
              <a:rPr lang="sr-Latn-RS">
                <a:latin typeface="Book Antiqua" panose="02040602050305030304" pitchFamily="18" charset="0"/>
              </a:rPr>
              <a:t> se</a:t>
            </a:r>
            <a:r>
              <a:rPr lang="en-US">
                <a:latin typeface="Book Antiqua" panose="02040602050305030304" pitchFamily="18" charset="0"/>
              </a:rPr>
              <a:t> grešk</a:t>
            </a:r>
            <a:r>
              <a:rPr lang="sr-Latn-RS">
                <a:latin typeface="Book Antiqua" panose="02040602050305030304" pitchFamily="18" charset="0"/>
              </a:rPr>
              <a:t>a</a:t>
            </a:r>
            <a:r>
              <a:rPr lang="en-US">
                <a:latin typeface="Book Antiqua" panose="02040602050305030304" pitchFamily="18" charset="0"/>
              </a:rPr>
              <a:t>). </a:t>
            </a:r>
            <a:r>
              <a:rPr lang="sr-Latn-RS">
                <a:latin typeface="Book Antiqua" panose="02040602050305030304" pitchFamily="18" charset="0"/>
              </a:rPr>
              <a:t> </a:t>
            </a:r>
            <a:endParaRPr lang="en-US">
              <a:latin typeface="Book Antiqua" panose="02040602050305030304" pitchFamily="18" charset="0"/>
            </a:endParaRPr>
          </a:p>
          <a:p>
            <a:r>
              <a:rPr lang="en-US">
                <a:latin typeface="Book Antiqua" panose="02040602050305030304" pitchFamily="18" charset="0"/>
              </a:rPr>
              <a:t>Na kraju</a:t>
            </a:r>
            <a:r>
              <a:rPr lang="sr-Latn-RS">
                <a:latin typeface="Book Antiqua" panose="02040602050305030304" pitchFamily="18" charset="0"/>
              </a:rPr>
              <a:t> se proverava </a:t>
            </a:r>
            <a:r>
              <a:rPr lang="it-IT">
                <a:latin typeface="Book Antiqua" panose="02040602050305030304" pitchFamily="18" charset="0"/>
              </a:rPr>
              <a:t>da li </a:t>
            </a:r>
            <a:r>
              <a:rPr lang="sr-Latn-RS">
                <a:latin typeface="Book Antiqua" panose="02040602050305030304" pitchFamily="18" charset="0"/>
              </a:rPr>
              <a:t>j</a:t>
            </a:r>
            <a:r>
              <a:rPr lang="it-IT">
                <a:latin typeface="Book Antiqua" panose="02040602050305030304" pitchFamily="18" charset="0"/>
              </a:rPr>
              <a:t>e stek </a:t>
            </a:r>
            <a:r>
              <a:rPr lang="sr-Latn-RS">
                <a:latin typeface="Book Antiqua" panose="02040602050305030304" pitchFamily="18" charset="0"/>
              </a:rPr>
              <a:t>prazan</a:t>
            </a:r>
            <a:r>
              <a:rPr lang="it-IT">
                <a:latin typeface="Book Antiqua" panose="02040602050305030304" pitchFamily="18" charset="0"/>
              </a:rPr>
              <a:t>.</a:t>
            </a:r>
            <a:endParaRPr lang="en-US">
              <a:latin typeface="Book Antiqua" panose="02040602050305030304" pitchFamily="18" charset="0"/>
            </a:endParaRPr>
          </a:p>
        </p:txBody>
      </p:sp>
      <p:sp>
        <p:nvSpPr>
          <p:cNvPr id="3" name="Rectangle 2">
            <a:extLst>
              <a:ext uri="{FF2B5EF4-FFF2-40B4-BE49-F238E27FC236}">
                <a16:creationId xmlns:a16="http://schemas.microsoft.com/office/drawing/2014/main" id="{C931D447-1261-4FEB-8FD8-95AA33F5034F}"/>
              </a:ext>
            </a:extLst>
          </p:cNvPr>
          <p:cNvSpPr/>
          <p:nvPr/>
        </p:nvSpPr>
        <p:spPr>
          <a:xfrm>
            <a:off x="8953242" y="2215991"/>
            <a:ext cx="2528256" cy="369332"/>
          </a:xfrm>
          <a:prstGeom prst="rect">
            <a:avLst/>
          </a:prstGeom>
        </p:spPr>
        <p:txBody>
          <a:bodyPr wrap="none">
            <a:spAutoFit/>
          </a:bodyPr>
          <a:lstStyle/>
          <a:p>
            <a:r>
              <a:rPr lang="en-US" b="1">
                <a:solidFill>
                  <a:srgbClr val="444444"/>
                </a:solidFill>
                <a:latin typeface="Courier New" panose="02070309020205020404" pitchFamily="49" charset="0"/>
                <a:cs typeface="Courier New" panose="02070309020205020404" pitchFamily="49" charset="0"/>
              </a:rPr>
              <a:t>2*{3-[3*(2+4)]*5}</a:t>
            </a:r>
            <a:endParaRPr lang="en-US" b="1">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7C7F6DC4-7BC6-4829-BC47-956A24E9A11D}"/>
              </a:ext>
            </a:extLst>
          </p:cNvPr>
          <p:cNvSpPr txBox="1"/>
          <p:nvPr/>
        </p:nvSpPr>
        <p:spPr>
          <a:xfrm>
            <a:off x="3888985" y="3429000"/>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 +-------+</a:t>
            </a:r>
          </a:p>
          <a:p>
            <a:r>
              <a:rPr lang="en-US" b="1">
                <a:latin typeface="Courier New" panose="02070309020205020404" pitchFamily="49" charset="0"/>
                <a:cs typeface="Courier New" panose="02070309020205020404" pitchFamily="49" charset="0"/>
              </a:rPr>
              <a:t>|   [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   |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C38694B8-591D-489B-B961-4DBB82D2FF2C}"/>
              </a:ext>
            </a:extLst>
          </p:cNvPr>
          <p:cNvSpPr txBox="1"/>
          <p:nvPr/>
        </p:nvSpPr>
        <p:spPr>
          <a:xfrm>
            <a:off x="5314375" y="3429000"/>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   | +-------+</a:t>
            </a:r>
          </a:p>
          <a:p>
            <a:r>
              <a:rPr lang="en-US" b="1">
                <a:latin typeface="Courier New" panose="02070309020205020404" pitchFamily="49" charset="0"/>
                <a:cs typeface="Courier New" panose="02070309020205020404" pitchFamily="49" charset="0"/>
              </a:rPr>
              <a:t>|   [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C8818BF2-CCBB-49D2-AEB0-11381B41A220}"/>
              </a:ext>
            </a:extLst>
          </p:cNvPr>
          <p:cNvSpPr txBox="1"/>
          <p:nvPr/>
        </p:nvSpPr>
        <p:spPr>
          <a:xfrm>
            <a:off x="6739765" y="3429000"/>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4952E54B-A84E-4125-9780-462F8C68F990}"/>
              </a:ext>
            </a:extLst>
          </p:cNvPr>
          <p:cNvSpPr txBox="1"/>
          <p:nvPr/>
        </p:nvSpPr>
        <p:spPr>
          <a:xfrm>
            <a:off x="8165155" y="3418279"/>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C6A8CD60-95F7-4F25-AAC1-F27DDA918760}"/>
              </a:ext>
            </a:extLst>
          </p:cNvPr>
          <p:cNvSpPr txBox="1"/>
          <p:nvPr/>
        </p:nvSpPr>
        <p:spPr>
          <a:xfrm>
            <a:off x="9590545" y="3429000"/>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top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17A57F1B-CBEA-4773-9594-4D358542FEAC}"/>
              </a:ext>
            </a:extLst>
          </p:cNvPr>
          <p:cNvSpPr txBox="1"/>
          <p:nvPr/>
        </p:nvSpPr>
        <p:spPr>
          <a:xfrm>
            <a:off x="1038205" y="3429000"/>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top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425A3388-45D0-43F5-A20D-276E1D3E8404}"/>
              </a:ext>
            </a:extLst>
          </p:cNvPr>
          <p:cNvSpPr txBox="1"/>
          <p:nvPr/>
        </p:nvSpPr>
        <p:spPr>
          <a:xfrm>
            <a:off x="2463595" y="3429000"/>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12" name="Rectangle 11">
            <a:extLst>
              <a:ext uri="{FF2B5EF4-FFF2-40B4-BE49-F238E27FC236}">
                <a16:creationId xmlns:a16="http://schemas.microsoft.com/office/drawing/2014/main" id="{657F0C25-7B51-46D4-B5C4-975739E2D298}"/>
              </a:ext>
            </a:extLst>
          </p:cNvPr>
          <p:cNvSpPr/>
          <p:nvPr/>
        </p:nvSpPr>
        <p:spPr>
          <a:xfrm>
            <a:off x="1475184" y="3059668"/>
            <a:ext cx="2252540" cy="369332"/>
          </a:xfrm>
          <a:prstGeom prst="rect">
            <a:avLst/>
          </a:prstGeom>
        </p:spPr>
        <p:txBody>
          <a:bodyPr wrap="none">
            <a:spAutoFit/>
          </a:bodyPr>
          <a:lstStyle/>
          <a:p>
            <a:r>
              <a:rPr lang="en-US" b="1">
                <a:solidFill>
                  <a:srgbClr val="444444"/>
                </a:solidFill>
                <a:latin typeface="Courier New" panose="02070309020205020404" pitchFamily="49" charset="0"/>
                <a:cs typeface="Courier New" panose="02070309020205020404" pitchFamily="49" charset="0"/>
              </a:rPr>
              <a:t>{</a:t>
            </a:r>
            <a:r>
              <a:rPr lang="en-US">
                <a:solidFill>
                  <a:srgbClr val="444444"/>
                </a:solidFill>
                <a:latin typeface="Courier New" panose="02070309020205020404" pitchFamily="49" charset="0"/>
                <a:cs typeface="Courier New" panose="02070309020205020404" pitchFamily="49" charset="0"/>
              </a:rPr>
              <a:t>3-[3*(2+4)]*5}</a:t>
            </a:r>
            <a:endParaRPr lang="en-US">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F6E9B4D9-499A-4A3B-B664-F8319B7174A8}"/>
              </a:ext>
            </a:extLst>
          </p:cNvPr>
          <p:cNvSpPr/>
          <p:nvPr/>
        </p:nvSpPr>
        <p:spPr>
          <a:xfrm>
            <a:off x="2808241" y="2769989"/>
            <a:ext cx="1838965" cy="369332"/>
          </a:xfrm>
          <a:prstGeom prst="rect">
            <a:avLst/>
          </a:prstGeom>
        </p:spPr>
        <p:txBody>
          <a:bodyPr wrap="none">
            <a:spAutoFit/>
          </a:bodyPr>
          <a:lstStyle/>
          <a:p>
            <a:r>
              <a:rPr lang="en-US" b="1">
                <a:solidFill>
                  <a:srgbClr val="444444"/>
                </a:solidFill>
                <a:latin typeface="Courier New" panose="02070309020205020404" pitchFamily="49" charset="0"/>
                <a:cs typeface="Courier New" panose="02070309020205020404" pitchFamily="49" charset="0"/>
              </a:rPr>
              <a:t>[</a:t>
            </a:r>
            <a:r>
              <a:rPr lang="en-US">
                <a:solidFill>
                  <a:srgbClr val="444444"/>
                </a:solidFill>
                <a:latin typeface="Courier New" panose="02070309020205020404" pitchFamily="49" charset="0"/>
                <a:cs typeface="Courier New" panose="02070309020205020404" pitchFamily="49" charset="0"/>
              </a:rPr>
              <a:t>3*(2+4)]*5}</a:t>
            </a:r>
            <a:endParaRPr lang="en-US">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B6C64859-313F-4375-8D1C-0E6A08D6D83E}"/>
              </a:ext>
            </a:extLst>
          </p:cNvPr>
          <p:cNvSpPr/>
          <p:nvPr/>
        </p:nvSpPr>
        <p:spPr>
          <a:xfrm>
            <a:off x="4670609" y="2914829"/>
            <a:ext cx="1425390" cy="369332"/>
          </a:xfrm>
          <a:prstGeom prst="rect">
            <a:avLst/>
          </a:prstGeom>
        </p:spPr>
        <p:txBody>
          <a:bodyPr wrap="none">
            <a:spAutoFit/>
          </a:bodyPr>
          <a:lstStyle/>
          <a:p>
            <a:r>
              <a:rPr lang="en-US" b="1">
                <a:solidFill>
                  <a:srgbClr val="444444"/>
                </a:solidFill>
                <a:latin typeface="Courier New" panose="02070309020205020404" pitchFamily="49" charset="0"/>
                <a:cs typeface="Courier New" panose="02070309020205020404" pitchFamily="49" charset="0"/>
              </a:rPr>
              <a:t>(</a:t>
            </a:r>
            <a:r>
              <a:rPr lang="en-US">
                <a:solidFill>
                  <a:srgbClr val="444444"/>
                </a:solidFill>
                <a:latin typeface="Courier New" panose="02070309020205020404" pitchFamily="49" charset="0"/>
                <a:cs typeface="Courier New" panose="02070309020205020404" pitchFamily="49" charset="0"/>
              </a:rPr>
              <a:t>2+4)]*5}</a:t>
            </a:r>
            <a:endParaRPr lang="en-US">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B2FE1BA8-5F4C-4EFA-A9FE-BBE4CA539841}"/>
              </a:ext>
            </a:extLst>
          </p:cNvPr>
          <p:cNvSpPr/>
          <p:nvPr/>
        </p:nvSpPr>
        <p:spPr>
          <a:xfrm>
            <a:off x="6302786" y="3097886"/>
            <a:ext cx="873957" cy="369332"/>
          </a:xfrm>
          <a:prstGeom prst="rect">
            <a:avLst/>
          </a:prstGeom>
        </p:spPr>
        <p:txBody>
          <a:bodyPr wrap="none">
            <a:spAutoFit/>
          </a:bodyPr>
          <a:lstStyle/>
          <a:p>
            <a:r>
              <a:rPr lang="en-US" b="1">
                <a:solidFill>
                  <a:srgbClr val="444444"/>
                </a:solidFill>
                <a:latin typeface="Courier New" panose="02070309020205020404" pitchFamily="49" charset="0"/>
                <a:cs typeface="Courier New" panose="02070309020205020404" pitchFamily="49" charset="0"/>
              </a:rPr>
              <a:t>)</a:t>
            </a:r>
            <a:r>
              <a:rPr lang="en-US">
                <a:solidFill>
                  <a:srgbClr val="444444"/>
                </a:solidFill>
                <a:latin typeface="Courier New" panose="02070309020205020404" pitchFamily="49" charset="0"/>
                <a:cs typeface="Courier New" panose="02070309020205020404" pitchFamily="49" charset="0"/>
              </a:rPr>
              <a:t>]*5}</a:t>
            </a:r>
            <a:endParaRPr lang="en-US">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E3EC12FE-AA38-42CC-AB49-7C21254B5D5C}"/>
              </a:ext>
            </a:extLst>
          </p:cNvPr>
          <p:cNvSpPr/>
          <p:nvPr/>
        </p:nvSpPr>
        <p:spPr>
          <a:xfrm>
            <a:off x="7842631" y="3097886"/>
            <a:ext cx="736099" cy="369332"/>
          </a:xfrm>
          <a:prstGeom prst="rect">
            <a:avLst/>
          </a:prstGeom>
        </p:spPr>
        <p:txBody>
          <a:bodyPr wrap="none">
            <a:spAutoFit/>
          </a:bodyPr>
          <a:lstStyle/>
          <a:p>
            <a:r>
              <a:rPr lang="en-US" b="1">
                <a:solidFill>
                  <a:srgbClr val="444444"/>
                </a:solidFill>
                <a:latin typeface="Courier New" panose="02070309020205020404" pitchFamily="49" charset="0"/>
                <a:cs typeface="Courier New" panose="02070309020205020404" pitchFamily="49" charset="0"/>
              </a:rPr>
              <a:t>]</a:t>
            </a:r>
            <a:r>
              <a:rPr lang="en-US">
                <a:solidFill>
                  <a:srgbClr val="444444"/>
                </a:solidFill>
                <a:latin typeface="Courier New" panose="02070309020205020404" pitchFamily="49" charset="0"/>
                <a:cs typeface="Courier New" panose="02070309020205020404" pitchFamily="49" charset="0"/>
              </a:rPr>
              <a:t>*5}</a:t>
            </a:r>
            <a:endParaRPr lang="en-US">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48698EB6-756A-492D-B270-6876DDD20874}"/>
              </a:ext>
            </a:extLst>
          </p:cNvPr>
          <p:cNvSpPr/>
          <p:nvPr/>
        </p:nvSpPr>
        <p:spPr>
          <a:xfrm>
            <a:off x="9419328" y="3097886"/>
            <a:ext cx="322524" cy="369332"/>
          </a:xfrm>
          <a:prstGeom prst="rect">
            <a:avLst/>
          </a:prstGeom>
        </p:spPr>
        <p:txBody>
          <a:bodyPr wrap="none">
            <a:spAutoFit/>
          </a:bodyPr>
          <a:lstStyle/>
          <a:p>
            <a:r>
              <a:rPr lang="en-US" b="1">
                <a:solidFill>
                  <a:srgbClr val="444444"/>
                </a:solidFill>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6141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5E684E-2E8D-40FA-B8A8-AED76BBCE7F6}"/>
              </a:ext>
            </a:extLst>
          </p:cNvPr>
          <p:cNvSpPr/>
          <p:nvPr/>
        </p:nvSpPr>
        <p:spPr>
          <a:xfrm>
            <a:off x="1242873" y="86916"/>
            <a:ext cx="9694415" cy="6340197"/>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&lt;stack&gt;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uparena(</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oz, </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zz) {</a:t>
            </a:r>
            <a:r>
              <a:rPr lang="en-US" sz="1400">
                <a:solidFill>
                  <a:srgbClr val="008000"/>
                </a:solidFill>
                <a:latin typeface="Consolas" panose="020B0609020204030204" pitchFamily="49" charset="0"/>
              </a:rPr>
              <a:t> // provera da li su dve zadrade uparene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(oz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&amp;&amp; zz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(oz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&amp;&amp; zz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(oz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&amp;&amp; zz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otvorena(</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 {</a:t>
            </a:r>
            <a:r>
              <a:rPr lang="en-US" sz="1400">
                <a:solidFill>
                  <a:srgbClr val="008000"/>
                </a:solidFill>
                <a:latin typeface="Consolas" panose="020B0609020204030204" pitchFamily="49" charset="0"/>
              </a:rPr>
              <a:t> // da li je zagrada otvorena?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zatvorena(</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 {</a:t>
            </a:r>
            <a:r>
              <a:rPr lang="en-US" sz="1400">
                <a:solidFill>
                  <a:srgbClr val="008000"/>
                </a:solidFill>
                <a:latin typeface="Consolas" panose="020B0609020204030204" pitchFamily="49" charset="0"/>
              </a:rPr>
              <a:t> // da li je zagrada zatvorena?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string izraz; cin &gt;&gt; izraz;</a:t>
            </a:r>
          </a:p>
          <a:p>
            <a:r>
              <a:rPr lang="en-US" sz="1400">
                <a:solidFill>
                  <a:srgbClr val="000000"/>
                </a:solidFill>
                <a:latin typeface="Consolas" panose="020B0609020204030204" pitchFamily="49" charset="0"/>
              </a:rPr>
              <a:t>    stack&lt;</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&gt; zagrade;</a:t>
            </a:r>
            <a:r>
              <a:rPr lang="en-US" sz="1400">
                <a:solidFill>
                  <a:srgbClr val="008000"/>
                </a:solidFill>
                <a:latin typeface="Consolas" panose="020B0609020204030204" pitchFamily="49" charset="0"/>
              </a:rPr>
              <a:t> // stek za zagrade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OK =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 : izraz) {</a:t>
            </a:r>
            <a:r>
              <a:rPr lang="en-US" sz="1400">
                <a:solidFill>
                  <a:srgbClr val="008000"/>
                </a:solidFill>
                <a:latin typeface="Consolas" panose="020B0609020204030204" pitchFamily="49" charset="0"/>
              </a:rPr>
              <a:t> // obrada izraza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(otvorena(c))</a:t>
            </a:r>
            <a:r>
              <a:rPr lang="en-US" sz="1400">
                <a:solidFill>
                  <a:srgbClr val="008000"/>
                </a:solidFill>
                <a:latin typeface="Consolas" panose="020B0609020204030204" pitchFamily="49" charset="0"/>
              </a:rPr>
              <a:t> // ako je otvorena - na stek</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zagrade.push(c);</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(zatvorena(c)) {</a:t>
            </a:r>
            <a:r>
              <a:rPr lang="en-US" sz="1400">
                <a:solidFill>
                  <a:srgbClr val="008000"/>
                </a:solidFill>
                <a:latin typeface="Consolas" panose="020B0609020204030204" pitchFamily="49" charset="0"/>
              </a:rPr>
              <a:t> // zatvorena?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(zagrade.empty() || !uparena(zagrade.top(), c)) {</a:t>
            </a:r>
          </a:p>
          <a:p>
            <a:r>
              <a:rPr lang="en-US" sz="1400">
                <a:solidFill>
                  <a:srgbClr val="000000"/>
                </a:solidFill>
                <a:latin typeface="Consolas" panose="020B0609020204030204" pitchFamily="49" charset="0"/>
              </a:rPr>
              <a:t>                OK = </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ako je stek prazan ili nije uparena sa vrhom steka...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break</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 ...nisu uparene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zagrade.pop(); } }</a:t>
            </a:r>
            <a:r>
              <a:rPr lang="en-US" sz="1400">
                <a:solidFill>
                  <a:srgbClr val="008000"/>
                </a:solidFill>
                <a:latin typeface="Consolas" panose="020B0609020204030204" pitchFamily="49" charset="0"/>
              </a:rPr>
              <a:t> // skini otvorenu sa vrha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(!zagrade.empty())</a:t>
            </a:r>
            <a:r>
              <a:rPr lang="en-US" sz="1400">
                <a:solidFill>
                  <a:srgbClr val="008000"/>
                </a:solidFill>
                <a:latin typeface="Consolas" panose="020B0609020204030204" pitchFamily="49" charset="0"/>
              </a:rPr>
              <a:t> // stek mora da bude prazan!</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OK = </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cout &lt;&lt; (OK ? </a:t>
            </a:r>
            <a:r>
              <a:rPr lang="en-US" sz="1400">
                <a:solidFill>
                  <a:srgbClr val="A31515"/>
                </a:solidFill>
                <a:latin typeface="Consolas" panose="020B0609020204030204" pitchFamily="49" charset="0"/>
              </a:rPr>
              <a:t>"tacno"</a:t>
            </a:r>
            <a:r>
              <a:rPr lang="en-US" sz="1400">
                <a:solidFill>
                  <a:srgbClr val="000000"/>
                </a:solidFill>
                <a:latin typeface="Consolas" panose="020B0609020204030204" pitchFamily="49" charset="0"/>
              </a:rPr>
              <a:t> : </a:t>
            </a:r>
            <a:r>
              <a:rPr lang="en-US" sz="1400">
                <a:solidFill>
                  <a:srgbClr val="A31515"/>
                </a:solidFill>
                <a:latin typeface="Consolas" panose="020B0609020204030204" pitchFamily="49" charset="0"/>
              </a:rPr>
              <a:t>"netacno"</a:t>
            </a:r>
            <a:r>
              <a:rPr lang="en-US" sz="1400">
                <a:solidFill>
                  <a:srgbClr val="000000"/>
                </a:solidFill>
                <a:latin typeface="Consolas" panose="020B0609020204030204" pitchFamily="49" charset="0"/>
              </a:rPr>
              <a:t>) &lt;&lt; endl;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Tree>
    <p:extLst>
      <p:ext uri="{BB962C8B-B14F-4D97-AF65-F5344CB8AC3E}">
        <p14:creationId xmlns:p14="http://schemas.microsoft.com/office/powerpoint/2010/main" val="3942576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E80076-BB0B-4D09-BFEB-6F84FC3A16DE}"/>
              </a:ext>
            </a:extLst>
          </p:cNvPr>
          <p:cNvSpPr/>
          <p:nvPr/>
        </p:nvSpPr>
        <p:spPr>
          <a:xfrm>
            <a:off x="1" y="252363"/>
            <a:ext cx="12192000" cy="3693319"/>
          </a:xfrm>
          <a:prstGeom prst="rect">
            <a:avLst/>
          </a:prstGeom>
        </p:spPr>
        <p:txBody>
          <a:bodyPr wrap="square">
            <a:spAutoFit/>
          </a:bodyPr>
          <a:lstStyle/>
          <a:p>
            <a:r>
              <a:rPr lang="sr-Latn-RS" b="1">
                <a:latin typeface="Book Antiqua" panose="02040602050305030304" pitchFamily="18" charset="0"/>
              </a:rPr>
              <a:t>4. </a:t>
            </a:r>
            <a:r>
              <a:rPr lang="en-US" b="1">
                <a:latin typeface="Book Antiqua" panose="02040602050305030304" pitchFamily="18" charset="0"/>
              </a:rPr>
              <a:t>Vrednost postfiksnog izraza</a:t>
            </a:r>
            <a:r>
              <a:rPr lang="sr-Latn-RS" b="1">
                <a:latin typeface="Book Antiqua" panose="02040602050305030304" pitchFamily="18" charset="0"/>
              </a:rPr>
              <a:t> </a:t>
            </a:r>
            <a:r>
              <a:rPr lang="sr-Latn-RS">
                <a:latin typeface="Book Antiqua" panose="02040602050305030304" pitchFamily="18" charset="0"/>
              </a:rPr>
              <a:t>Izračunaj </a:t>
            </a:r>
            <a:r>
              <a:rPr lang="en-US">
                <a:latin typeface="Book Antiqua" panose="02040602050305030304" pitchFamily="18" charset="0"/>
              </a:rPr>
              <a:t>vrednost ispravnog postfiks</a:t>
            </a:r>
            <a:r>
              <a:rPr lang="sr-Latn-RS">
                <a:latin typeface="Book Antiqua" panose="02040602050305030304" pitchFamily="18" charset="0"/>
              </a:rPr>
              <a:t> </a:t>
            </a:r>
            <a:r>
              <a:rPr lang="en-US">
                <a:latin typeface="Book Antiqua" panose="02040602050305030304" pitchFamily="18" charset="0"/>
              </a:rPr>
              <a:t>izraza</a:t>
            </a:r>
            <a:r>
              <a:rPr lang="sr-Latn-RS">
                <a:latin typeface="Book Antiqua" panose="02040602050305030304" pitchFamily="18" charset="0"/>
              </a:rPr>
              <a:t>,</a:t>
            </a:r>
            <a:r>
              <a:rPr lang="en-US">
                <a:latin typeface="Book Antiqua" panose="02040602050305030304" pitchFamily="18" charset="0"/>
              </a:rPr>
              <a:t> koji sadrži samo jednocifrene brojeve i operatore </a:t>
            </a:r>
            <a:r>
              <a:rPr lang="en-US" b="1">
                <a:latin typeface="Book Antiqua" panose="02040602050305030304" pitchFamily="18" charset="0"/>
              </a:rPr>
              <a:t>+</a:t>
            </a:r>
            <a:r>
              <a:rPr lang="en-US">
                <a:latin typeface="Book Antiqua" panose="02040602050305030304" pitchFamily="18" charset="0"/>
              </a:rPr>
              <a:t> i </a:t>
            </a:r>
            <a:r>
              <a:rPr lang="en-US" b="1">
                <a:latin typeface="Book Antiqua" panose="02040602050305030304" pitchFamily="18" charset="0"/>
              </a:rPr>
              <a:t>*</a:t>
            </a:r>
            <a:r>
              <a:rPr lang="en-US">
                <a:latin typeface="Book Antiqua" panose="02040602050305030304" pitchFamily="18" charset="0"/>
              </a:rPr>
              <a:t>. Na primer,</a:t>
            </a:r>
            <a:r>
              <a:rPr lang="sr-Latn-RS">
                <a:latin typeface="Book Antiqua" panose="02040602050305030304" pitchFamily="18" charset="0"/>
              </a:rPr>
              <a:t> </a:t>
            </a:r>
            <a:r>
              <a:rPr lang="pl-PL">
                <a:latin typeface="Book Antiqua" panose="02040602050305030304" pitchFamily="18" charset="0"/>
              </a:rPr>
              <a:t>izraz </a:t>
            </a:r>
            <a:r>
              <a:rPr lang="pl-PL" b="1">
                <a:latin typeface="Book Antiqua" panose="02040602050305030304" pitchFamily="18" charset="0"/>
              </a:rPr>
              <a:t>34+5*</a:t>
            </a:r>
            <a:r>
              <a:rPr lang="pl-PL">
                <a:latin typeface="Book Antiqua" panose="02040602050305030304" pitchFamily="18" charset="0"/>
              </a:rPr>
              <a:t> ima vrednost  (3 + 4) * 5 = </a:t>
            </a:r>
            <a:r>
              <a:rPr lang="pl-PL" b="1">
                <a:latin typeface="Book Antiqua" panose="02040602050305030304" pitchFamily="18" charset="0"/>
              </a:rPr>
              <a:t>35</a:t>
            </a:r>
            <a:r>
              <a:rPr lang="pl-PL">
                <a:latin typeface="Book Antiqua" panose="02040602050305030304" pitchFamily="18" charset="0"/>
              </a:rPr>
              <a:t>.</a:t>
            </a:r>
          </a:p>
          <a:p>
            <a:endParaRPr lang="pl-PL">
              <a:latin typeface="Book Antiqua" panose="02040602050305030304" pitchFamily="18" charset="0"/>
            </a:endParaRPr>
          </a:p>
          <a:p>
            <a:r>
              <a:rPr lang="pl-PL">
                <a:latin typeface="Book Antiqua" panose="02040602050305030304" pitchFamily="18" charset="0"/>
              </a:rPr>
              <a:t>Prefiksna se zove i poljska notacija, a postfiksna notacija </a:t>
            </a:r>
            <a:r>
              <a:rPr lang="en-US">
                <a:latin typeface="Book Antiqua" panose="02040602050305030304" pitchFamily="18" charset="0"/>
              </a:rPr>
              <a:t>i ob</a:t>
            </a:r>
            <a:r>
              <a:rPr lang="sr-Latn-RS">
                <a:latin typeface="Book Antiqua" panose="02040602050305030304" pitchFamily="18" charset="0"/>
              </a:rPr>
              <a:t>nuta</a:t>
            </a:r>
            <a:r>
              <a:rPr lang="en-US">
                <a:latin typeface="Book Antiqua" panose="02040602050305030304" pitchFamily="18" charset="0"/>
              </a:rPr>
              <a:t> poljska notacija (engl. reverse polish notation, RPN)</a:t>
            </a:r>
            <a:r>
              <a:rPr lang="sr-Latn-RS">
                <a:latin typeface="Book Antiqua" panose="02040602050305030304" pitchFamily="18" charset="0"/>
              </a:rPr>
              <a:t> </a:t>
            </a:r>
            <a:r>
              <a:rPr lang="en-US">
                <a:latin typeface="Book Antiqua" panose="02040602050305030304" pitchFamily="18" charset="0"/>
              </a:rPr>
              <a:t>u </a:t>
            </a:r>
            <a:r>
              <a:rPr lang="sr-Latn-RS">
                <a:latin typeface="Book Antiqua" panose="02040602050305030304" pitchFamily="18" charset="0"/>
              </a:rPr>
              <a:t>č</a:t>
            </a:r>
            <a:r>
              <a:rPr lang="en-US">
                <a:latin typeface="Book Antiqua" panose="02040602050305030304" pitchFamily="18" charset="0"/>
              </a:rPr>
              <a:t>ast logi</a:t>
            </a:r>
            <a:r>
              <a:rPr lang="sr-Latn-RS">
                <a:latin typeface="Book Antiqua" panose="02040602050305030304" pitchFamily="18" charset="0"/>
              </a:rPr>
              <a:t>č</a:t>
            </a:r>
            <a:r>
              <a:rPr lang="en-US">
                <a:latin typeface="Book Antiqua" panose="02040602050305030304" pitchFamily="18" charset="0"/>
              </a:rPr>
              <a:t>ara Jana Lukašijevica koji je iz</a:t>
            </a:r>
            <a:r>
              <a:rPr lang="sr-Latn-RS">
                <a:latin typeface="Book Antiqua" panose="02040602050305030304" pitchFamily="18" charset="0"/>
              </a:rPr>
              <a:t>mislio</a:t>
            </a:r>
            <a:r>
              <a:rPr lang="en-US">
                <a:latin typeface="Book Antiqua" panose="02040602050305030304" pitchFamily="18" charset="0"/>
              </a:rPr>
              <a:t>. </a:t>
            </a:r>
            <a:endParaRPr lang="sr-Latn-RS">
              <a:latin typeface="Book Antiqua" panose="02040602050305030304" pitchFamily="18" charset="0"/>
            </a:endParaRPr>
          </a:p>
          <a:p>
            <a:endParaRPr lang="sr-Latn-RS">
              <a:latin typeface="Book Antiqua" panose="02040602050305030304" pitchFamily="18" charset="0"/>
            </a:endParaRPr>
          </a:p>
          <a:p>
            <a:r>
              <a:rPr lang="sr-Latn-RS">
                <a:latin typeface="Book Antiqua" panose="02040602050305030304" pitchFamily="18" charset="0"/>
              </a:rPr>
              <a:t>P</a:t>
            </a:r>
            <a:r>
              <a:rPr lang="en-US">
                <a:latin typeface="Book Antiqua" panose="02040602050305030304" pitchFamily="18" charset="0"/>
              </a:rPr>
              <a:t>ostfiks</a:t>
            </a:r>
            <a:r>
              <a:rPr lang="pl-PL">
                <a:latin typeface="Book Antiqua" panose="02040602050305030304" pitchFamily="18" charset="0"/>
              </a:rPr>
              <a:t> izrazima se vrednost lako računa pomoću steka. </a:t>
            </a:r>
          </a:p>
          <a:p>
            <a:r>
              <a:rPr lang="pl-PL">
                <a:latin typeface="Book Antiqua" panose="02040602050305030304" pitchFamily="18" charset="0"/>
              </a:rPr>
              <a:t>Kada se naiđe na </a:t>
            </a:r>
            <a:r>
              <a:rPr lang="pl-PL" b="1">
                <a:latin typeface="Book Antiqua" panose="02040602050305030304" pitchFamily="18" charset="0"/>
              </a:rPr>
              <a:t>broj</a:t>
            </a:r>
            <a:r>
              <a:rPr lang="pl-PL">
                <a:latin typeface="Book Antiqua" panose="02040602050305030304" pitchFamily="18" charset="0"/>
              </a:rPr>
              <a:t>, on ide na vrh steka. </a:t>
            </a:r>
          </a:p>
          <a:p>
            <a:r>
              <a:rPr lang="pl-PL">
                <a:latin typeface="Book Antiqua" panose="02040602050305030304" pitchFamily="18" charset="0"/>
              </a:rPr>
              <a:t>Kada se </a:t>
            </a:r>
            <a:r>
              <a:rPr lang="en-US">
                <a:latin typeface="Book Antiqua" panose="02040602050305030304" pitchFamily="18" charset="0"/>
              </a:rPr>
              <a:t>nai</a:t>
            </a:r>
            <a:r>
              <a:rPr lang="sr-Latn-RS">
                <a:latin typeface="Book Antiqua" panose="02040602050305030304" pitchFamily="18" charset="0"/>
              </a:rPr>
              <a:t>đ</a:t>
            </a:r>
            <a:r>
              <a:rPr lang="en-US">
                <a:latin typeface="Book Antiqua" panose="02040602050305030304" pitchFamily="18" charset="0"/>
              </a:rPr>
              <a:t>e na </a:t>
            </a:r>
            <a:r>
              <a:rPr lang="en-US" b="1">
                <a:latin typeface="Book Antiqua" panose="02040602050305030304" pitchFamily="18" charset="0"/>
              </a:rPr>
              <a:t>operator</a:t>
            </a:r>
            <a:r>
              <a:rPr lang="en-US">
                <a:latin typeface="Book Antiqua" panose="02040602050305030304" pitchFamily="18" charset="0"/>
              </a:rPr>
              <a:t>, skida</a:t>
            </a:r>
            <a:r>
              <a:rPr lang="sr-Latn-RS">
                <a:latin typeface="Book Antiqua" panose="02040602050305030304" pitchFamily="18" charset="0"/>
              </a:rPr>
              <a:t>ju se</a:t>
            </a:r>
            <a:r>
              <a:rPr lang="en-US">
                <a:latin typeface="Book Antiqua" panose="02040602050305030304" pitchFamily="18" charset="0"/>
              </a:rPr>
              <a:t> dve vrednosti sa vrha, primenjuje</a:t>
            </a:r>
            <a:r>
              <a:rPr lang="sr-Latn-RS">
                <a:latin typeface="Book Antiqua" panose="02040602050305030304" pitchFamily="18" charset="0"/>
              </a:rPr>
              <a:t> se</a:t>
            </a:r>
            <a:r>
              <a:rPr lang="en-US">
                <a:latin typeface="Book Antiqua" panose="02040602050305030304" pitchFamily="18" charset="0"/>
              </a:rPr>
              <a:t> na</a:t>
            </a:r>
            <a:r>
              <a:rPr lang="sr-Latn-RS">
                <a:latin typeface="Book Antiqua" panose="02040602050305030304" pitchFamily="18" charset="0"/>
              </a:rPr>
              <a:t> </a:t>
            </a:r>
            <a:r>
              <a:rPr lang="en-US">
                <a:latin typeface="Book Antiqua" panose="02040602050305030304" pitchFamily="18" charset="0"/>
              </a:rPr>
              <a:t>njih operacij</a:t>
            </a:r>
            <a:r>
              <a:rPr lang="sr-Latn-RS">
                <a:latin typeface="Book Antiqua" panose="02040602050305030304" pitchFamily="18" charset="0"/>
              </a:rPr>
              <a:t>a</a:t>
            </a:r>
            <a:r>
              <a:rPr lang="en-US">
                <a:latin typeface="Book Antiqua" panose="02040602050305030304" pitchFamily="18" charset="0"/>
              </a:rPr>
              <a:t> i rezultat ide na vrh steka. </a:t>
            </a:r>
            <a:endParaRPr lang="sr-Latn-RS">
              <a:latin typeface="Book Antiqua" panose="02040602050305030304" pitchFamily="18" charset="0"/>
            </a:endParaRPr>
          </a:p>
          <a:p>
            <a:r>
              <a:rPr lang="en-US">
                <a:latin typeface="Book Antiqua" panose="02040602050305030304" pitchFamily="18" charset="0"/>
              </a:rPr>
              <a:t>Vrednost</a:t>
            </a:r>
            <a:r>
              <a:rPr lang="sr-Latn-RS">
                <a:latin typeface="Book Antiqua" panose="02040602050305030304" pitchFamily="18" charset="0"/>
              </a:rPr>
              <a:t> </a:t>
            </a:r>
            <a:r>
              <a:rPr lang="pl-PL">
                <a:latin typeface="Book Antiqua" panose="02040602050305030304" pitchFamily="18" charset="0"/>
              </a:rPr>
              <a:t>celog izraza je na kraju na vrhu steka. </a:t>
            </a:r>
          </a:p>
          <a:p>
            <a:r>
              <a:rPr lang="pl-PL">
                <a:latin typeface="Book Antiqua" panose="02040602050305030304" pitchFamily="18" charset="0"/>
              </a:rPr>
              <a:t>Npr. za izraz 34+5*, na stek </a:t>
            </a:r>
            <a:r>
              <a:rPr lang="sr-Latn-RS">
                <a:latin typeface="Book Antiqua" panose="02040602050305030304" pitchFamily="18" charset="0"/>
              </a:rPr>
              <a:t>ide</a:t>
            </a:r>
            <a:r>
              <a:rPr lang="en-US">
                <a:latin typeface="Book Antiqua" panose="02040602050305030304" pitchFamily="18" charset="0"/>
              </a:rPr>
              <a:t> 3, </a:t>
            </a:r>
            <a:r>
              <a:rPr lang="sr-Latn-RS">
                <a:latin typeface="Book Antiqua" panose="02040602050305030304" pitchFamily="18" charset="0"/>
              </a:rPr>
              <a:t>onda</a:t>
            </a:r>
            <a:r>
              <a:rPr lang="en-US">
                <a:latin typeface="Book Antiqua" panose="02040602050305030304" pitchFamily="18" charset="0"/>
              </a:rPr>
              <a:t> 4, </a:t>
            </a:r>
            <a:r>
              <a:rPr lang="sr-Latn-RS">
                <a:latin typeface="Book Antiqua" panose="02040602050305030304" pitchFamily="18" charset="0"/>
              </a:rPr>
              <a:t>onda se</a:t>
            </a:r>
            <a:r>
              <a:rPr lang="en-US">
                <a:latin typeface="Book Antiqua" panose="02040602050305030304" pitchFamily="18" charset="0"/>
              </a:rPr>
              <a:t> te dve vrednosti </a:t>
            </a:r>
            <a:r>
              <a:rPr lang="sr-Latn-RS">
                <a:latin typeface="Book Antiqua" panose="02040602050305030304" pitchFamily="18" charset="0"/>
              </a:rPr>
              <a:t>sklanjaju</a:t>
            </a:r>
            <a:r>
              <a:rPr lang="en-US">
                <a:latin typeface="Book Antiqua" panose="02040602050305030304" pitchFamily="18" charset="0"/>
              </a:rPr>
              <a:t> i postavlja 7,</a:t>
            </a:r>
            <a:r>
              <a:rPr lang="sr-Latn-RS">
                <a:latin typeface="Book Antiqua" panose="02040602050305030304" pitchFamily="18" charset="0"/>
              </a:rPr>
              <a:t> </a:t>
            </a:r>
            <a:r>
              <a:rPr lang="pl-PL">
                <a:latin typeface="Book Antiqua" panose="02040602050305030304" pitchFamily="18" charset="0"/>
              </a:rPr>
              <a:t>onda ide 5 i na kraju se sklanjaju 7 i 5 i menjaju sa 35</a:t>
            </a:r>
            <a:r>
              <a:rPr lang="en-US">
                <a:latin typeface="Book Antiqua" panose="02040602050305030304" pitchFamily="18" charset="0"/>
              </a:rPr>
              <a:t>:</a:t>
            </a:r>
            <a:endParaRPr lang="pl-PL">
              <a:latin typeface="Book Antiqua" panose="02040602050305030304" pitchFamily="18" charset="0"/>
            </a:endParaRPr>
          </a:p>
          <a:p>
            <a:endParaRPr lang="pl-PL">
              <a:latin typeface="Book Antiqua" panose="02040602050305030304" pitchFamily="18" charset="0"/>
            </a:endParaRPr>
          </a:p>
        </p:txBody>
      </p:sp>
      <p:sp>
        <p:nvSpPr>
          <p:cNvPr id="3" name="Rectangle 2">
            <a:extLst>
              <a:ext uri="{FF2B5EF4-FFF2-40B4-BE49-F238E27FC236}">
                <a16:creationId xmlns:a16="http://schemas.microsoft.com/office/drawing/2014/main" id="{2157BDB5-B3C3-40B0-93FA-3E727D9C751F}"/>
              </a:ext>
            </a:extLst>
          </p:cNvPr>
          <p:cNvSpPr/>
          <p:nvPr/>
        </p:nvSpPr>
        <p:spPr>
          <a:xfrm>
            <a:off x="3882501" y="4620492"/>
            <a:ext cx="1870229" cy="1754326"/>
          </a:xfrm>
          <a:prstGeom prst="rect">
            <a:avLst/>
          </a:prstGeom>
        </p:spPr>
        <p:txBody>
          <a:bodyPr wrap="square">
            <a:spAutoFit/>
          </a:bodyPr>
          <a:lstStyle/>
          <a:p>
            <a:r>
              <a:rPr lang="pl-PL" b="1">
                <a:latin typeface="Courier New" panose="02070309020205020404" pitchFamily="49" charset="0"/>
                <a:cs typeface="Courier New" panose="02070309020205020404" pitchFamily="49" charset="0"/>
              </a:rPr>
              <a:t>3</a:t>
            </a:r>
            <a:r>
              <a:rPr lang="pl-PL">
                <a:latin typeface="Courier New" panose="02070309020205020404" pitchFamily="49" charset="0"/>
                <a:cs typeface="Courier New" panose="02070309020205020404" pitchFamily="49" charset="0"/>
              </a:rPr>
              <a:t>4+5* S:</a:t>
            </a:r>
          </a:p>
          <a:p>
            <a:r>
              <a:rPr lang="pl-PL">
                <a:latin typeface="Courier New" panose="02070309020205020404" pitchFamily="49" charset="0"/>
                <a:cs typeface="Courier New" panose="02070309020205020404" pitchFamily="49" charset="0"/>
              </a:rPr>
              <a:t> </a:t>
            </a:r>
            <a:r>
              <a:rPr lang="pl-PL" b="1">
                <a:latin typeface="Courier New" panose="02070309020205020404" pitchFamily="49" charset="0"/>
                <a:cs typeface="Courier New" panose="02070309020205020404" pitchFamily="49" charset="0"/>
              </a:rPr>
              <a:t>4</a:t>
            </a:r>
            <a:r>
              <a:rPr lang="pl-PL">
                <a:latin typeface="Courier New" panose="02070309020205020404" pitchFamily="49" charset="0"/>
                <a:cs typeface="Courier New" panose="02070309020205020404" pitchFamily="49" charset="0"/>
              </a:rPr>
              <a:t>+5* S:3</a:t>
            </a:r>
          </a:p>
          <a:p>
            <a:r>
              <a:rPr lang="pl-PL">
                <a:latin typeface="Courier New" panose="02070309020205020404" pitchFamily="49" charset="0"/>
                <a:cs typeface="Courier New" panose="02070309020205020404" pitchFamily="49" charset="0"/>
              </a:rPr>
              <a:t>  </a:t>
            </a:r>
            <a:r>
              <a:rPr lang="pl-PL" b="1">
                <a:latin typeface="Courier New" panose="02070309020205020404" pitchFamily="49" charset="0"/>
                <a:cs typeface="Courier New" panose="02070309020205020404" pitchFamily="49" charset="0"/>
              </a:rPr>
              <a:t>+</a:t>
            </a:r>
            <a:r>
              <a:rPr lang="pl-PL">
                <a:latin typeface="Courier New" panose="02070309020205020404" pitchFamily="49" charset="0"/>
                <a:cs typeface="Courier New" panose="02070309020205020404" pitchFamily="49" charset="0"/>
              </a:rPr>
              <a:t>5* S:34</a:t>
            </a:r>
          </a:p>
          <a:p>
            <a:r>
              <a:rPr lang="pl-PL">
                <a:latin typeface="Courier New" panose="02070309020205020404" pitchFamily="49" charset="0"/>
                <a:cs typeface="Courier New" panose="02070309020205020404" pitchFamily="49" charset="0"/>
              </a:rPr>
              <a:t>   </a:t>
            </a:r>
            <a:r>
              <a:rPr lang="pl-PL" b="1">
                <a:latin typeface="Courier New" panose="02070309020205020404" pitchFamily="49" charset="0"/>
                <a:cs typeface="Courier New" panose="02070309020205020404" pitchFamily="49" charset="0"/>
              </a:rPr>
              <a:t>5</a:t>
            </a:r>
            <a:r>
              <a:rPr lang="pl-PL">
                <a:latin typeface="Courier New" panose="02070309020205020404" pitchFamily="49" charset="0"/>
                <a:cs typeface="Courier New" panose="02070309020205020404" pitchFamily="49" charset="0"/>
              </a:rPr>
              <a:t>* S:7</a:t>
            </a:r>
          </a:p>
          <a:p>
            <a:r>
              <a:rPr lang="pl-PL">
                <a:latin typeface="Courier New" panose="02070309020205020404" pitchFamily="49" charset="0"/>
                <a:cs typeface="Courier New" panose="02070309020205020404" pitchFamily="49" charset="0"/>
              </a:rPr>
              <a:t>    </a:t>
            </a:r>
            <a:r>
              <a:rPr lang="pl-PL" b="1">
                <a:latin typeface="Courier New" panose="02070309020205020404" pitchFamily="49" charset="0"/>
                <a:cs typeface="Courier New" panose="02070309020205020404" pitchFamily="49" charset="0"/>
              </a:rPr>
              <a:t>*</a:t>
            </a:r>
            <a:r>
              <a:rPr lang="pl-PL">
                <a:latin typeface="Courier New" panose="02070309020205020404" pitchFamily="49" charset="0"/>
                <a:cs typeface="Courier New" panose="02070309020205020404" pitchFamily="49" charset="0"/>
              </a:rPr>
              <a:t> S:75</a:t>
            </a:r>
          </a:p>
          <a:p>
            <a:r>
              <a:rPr lang="pl-PL">
                <a:latin typeface="Courier New" panose="02070309020205020404" pitchFamily="49" charset="0"/>
                <a:cs typeface="Courier New" panose="02070309020205020404" pitchFamily="49" charset="0"/>
              </a:rPr>
              <a:t>      S:35</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708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467D29-69D6-40D7-982C-0D23A38365D9}"/>
              </a:ext>
            </a:extLst>
          </p:cNvPr>
          <p:cNvSpPr/>
          <p:nvPr/>
        </p:nvSpPr>
        <p:spPr>
          <a:xfrm>
            <a:off x="2311152" y="368311"/>
            <a:ext cx="7649593" cy="5693866"/>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&lt;string&gt;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&lt;stack&gt;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&lt;cctype&gt;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jeoperator(</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 {</a:t>
            </a:r>
            <a:r>
              <a:rPr lang="en-US" sz="1400">
                <a:solidFill>
                  <a:srgbClr val="008000"/>
                </a:solidFill>
                <a:latin typeface="Consolas" panose="020B0609020204030204" pitchFamily="49" charset="0"/>
              </a:rPr>
              <a:t> // da li je je operator?</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p>
          <a:p>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primeni(</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op,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op1,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op2) {</a:t>
            </a:r>
            <a:r>
              <a:rPr lang="en-US" sz="1400">
                <a:solidFill>
                  <a:srgbClr val="008000"/>
                </a:solidFill>
                <a:latin typeface="Consolas" panose="020B0609020204030204" pitchFamily="49" charset="0"/>
              </a:rPr>
              <a:t> // ...operator</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v;</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switch</a:t>
            </a:r>
            <a:r>
              <a:rPr lang="en-US" sz="1400">
                <a:solidFill>
                  <a:srgbClr val="000000"/>
                </a:solidFill>
                <a:latin typeface="Consolas" panose="020B0609020204030204" pitchFamily="49" charset="0"/>
              </a:rPr>
              <a:t>(op) {</a:t>
            </a:r>
            <a:r>
              <a:rPr lang="en-US" sz="1400">
                <a:solidFill>
                  <a:srgbClr val="008000"/>
                </a:solidFill>
                <a:latin typeface="Consolas" panose="020B0609020204030204" pitchFamily="49" charset="0"/>
              </a:rPr>
              <a:t> // zavisno od operatora...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case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v = op1 + op2; </a:t>
            </a:r>
            <a:r>
              <a:rPr lang="en-US" sz="1400">
                <a:solidFill>
                  <a:srgbClr val="0000FF"/>
                </a:solidFill>
                <a:latin typeface="Consolas" panose="020B0609020204030204" pitchFamily="49" charset="0"/>
              </a:rPr>
              <a:t>break</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case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v = op1 * op2; </a:t>
            </a:r>
            <a:r>
              <a:rPr lang="en-US" sz="1400">
                <a:solidFill>
                  <a:srgbClr val="0000FF"/>
                </a:solidFill>
                <a:latin typeface="Consolas" panose="020B0609020204030204" pitchFamily="49" charset="0"/>
              </a:rPr>
              <a:t>break</a:t>
            </a:r>
            <a:r>
              <a:rPr lang="en-US" sz="1400">
                <a:solidFill>
                  <a:srgbClr val="000000"/>
                </a:solidFill>
                <a:latin typeface="Consolas" panose="020B0609020204030204" pitchFamily="49" charset="0"/>
              </a:rPr>
              <a:t>; }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v; }</a:t>
            </a:r>
            <a:r>
              <a:rPr lang="en-US" sz="1400">
                <a:solidFill>
                  <a:srgbClr val="008000"/>
                </a:solidFill>
                <a:latin typeface="Consolas" panose="020B0609020204030204" pitchFamily="49" charset="0"/>
              </a:rPr>
              <a:t> // ...vrati vrednost</a:t>
            </a:r>
            <a:endParaRPr lang="en-US" sz="1400">
              <a:solidFill>
                <a:srgbClr val="000000"/>
              </a:solidFill>
              <a:latin typeface="Consolas" panose="020B0609020204030204" pitchFamily="49" charset="0"/>
            </a:endParaRP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string izraz; cin &gt;&gt; izraz;</a:t>
            </a:r>
            <a:r>
              <a:rPr lang="en-US" sz="1400">
                <a:solidFill>
                  <a:srgbClr val="008000"/>
                </a:solidFill>
                <a:latin typeface="Consolas" panose="020B0609020204030204" pitchFamily="49" charset="0"/>
              </a:rPr>
              <a:t> //ulaz</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stack&lt;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s;</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 : izraz) {</a:t>
            </a:r>
            <a:r>
              <a:rPr lang="en-US" sz="1400">
                <a:solidFill>
                  <a:srgbClr val="008000"/>
                </a:solidFill>
                <a:latin typeface="Consolas" panose="020B0609020204030204" pitchFamily="49" charset="0"/>
              </a:rPr>
              <a:t> // obrada izraza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(isdigit(c))</a:t>
            </a:r>
            <a:r>
              <a:rPr lang="en-US" sz="1400">
                <a:solidFill>
                  <a:srgbClr val="008000"/>
                </a:solidFill>
                <a:latin typeface="Consolas" panose="020B0609020204030204" pitchFamily="49" charset="0"/>
              </a:rPr>
              <a:t> // cifre idu 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s.push(c - </a:t>
            </a:r>
            <a:r>
              <a:rPr lang="en-US" sz="1400">
                <a:solidFill>
                  <a:srgbClr val="A31515"/>
                </a:solidFill>
                <a:latin typeface="Consolas" panose="020B0609020204030204" pitchFamily="49" charset="0"/>
              </a:rPr>
              <a:t>'0'</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stek, 48-&gt;0, 49-&gt;1, ...</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(jeoperator(c)) {</a:t>
            </a:r>
            <a:r>
              <a:rPr lang="en-US" sz="1400">
                <a:solidFill>
                  <a:srgbClr val="008000"/>
                </a:solidFill>
                <a:latin typeface="Consolas" panose="020B0609020204030204" pitchFamily="49" charset="0"/>
              </a:rPr>
              <a:t> // ako je operator...</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op2 = s.top(); s.pop();</a:t>
            </a:r>
            <a:r>
              <a:rPr lang="en-US" sz="1400">
                <a:solidFill>
                  <a:srgbClr val="008000"/>
                </a:solidFill>
                <a:latin typeface="Consolas" panose="020B0609020204030204" pitchFamily="49" charset="0"/>
              </a:rPr>
              <a:t> //operandi su... </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op1 = s.top(); s.pop();</a:t>
            </a:r>
            <a:r>
              <a:rPr lang="en-US" sz="1400">
                <a:solidFill>
                  <a:srgbClr val="008000"/>
                </a:solidFill>
                <a:latin typeface="Consolas" panose="020B0609020204030204" pitchFamily="49" charset="0"/>
              </a:rPr>
              <a:t> //na vrhu steka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s.push(primeni(c, op1, op2)); } }</a:t>
            </a:r>
            <a:r>
              <a:rPr lang="en-US" sz="1400">
                <a:solidFill>
                  <a:srgbClr val="008000"/>
                </a:solidFill>
                <a:latin typeface="Consolas" panose="020B0609020204030204" pitchFamily="49" charset="0"/>
              </a:rPr>
              <a:t> //primena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s.top() &lt;&lt; endl;</a:t>
            </a:r>
            <a:r>
              <a:rPr lang="en-US" sz="1400">
                <a:solidFill>
                  <a:srgbClr val="008000"/>
                </a:solidFill>
                <a:latin typeface="Consolas" panose="020B0609020204030204" pitchFamily="49" charset="0"/>
              </a:rPr>
              <a:t> // vrednost je na vrhu steka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Tree>
    <p:extLst>
      <p:ext uri="{BB962C8B-B14F-4D97-AF65-F5344CB8AC3E}">
        <p14:creationId xmlns:p14="http://schemas.microsoft.com/office/powerpoint/2010/main" val="819529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CB035A-E1E5-467A-9D92-616C0714044B}"/>
              </a:ext>
            </a:extLst>
          </p:cNvPr>
          <p:cNvSpPr/>
          <p:nvPr/>
        </p:nvSpPr>
        <p:spPr>
          <a:xfrm>
            <a:off x="0" y="0"/>
            <a:ext cx="12192000" cy="5355312"/>
          </a:xfrm>
          <a:prstGeom prst="rect">
            <a:avLst/>
          </a:prstGeom>
        </p:spPr>
        <p:txBody>
          <a:bodyPr wrap="square">
            <a:spAutoFit/>
          </a:bodyPr>
          <a:lstStyle/>
          <a:p>
            <a:r>
              <a:rPr lang="sr-Latn-RS" b="1">
                <a:latin typeface="Book Antiqua" panose="02040602050305030304" pitchFamily="18" charset="0"/>
              </a:rPr>
              <a:t>5. </a:t>
            </a:r>
            <a:r>
              <a:rPr lang="en-US" b="1">
                <a:latin typeface="Book Antiqua" panose="02040602050305030304" pitchFamily="18" charset="0"/>
              </a:rPr>
              <a:t>Prevo</a:t>
            </a:r>
            <a:r>
              <a:rPr lang="sr-Latn-RS" b="1">
                <a:latin typeface="Book Antiqua" panose="02040602050305030304" pitchFamily="18" charset="0"/>
              </a:rPr>
              <a:t>đ</a:t>
            </a:r>
            <a:r>
              <a:rPr lang="en-US" b="1">
                <a:latin typeface="Book Antiqua" panose="02040602050305030304" pitchFamily="18" charset="0"/>
              </a:rPr>
              <a:t>enje potpuno zagra</a:t>
            </a:r>
            <a:r>
              <a:rPr lang="sr-Latn-RS" b="1">
                <a:latin typeface="Book Antiqua" panose="02040602050305030304" pitchFamily="18" charset="0"/>
              </a:rPr>
              <a:t>đ</a:t>
            </a:r>
            <a:r>
              <a:rPr lang="en-US" b="1">
                <a:latin typeface="Book Antiqua" panose="02040602050305030304" pitchFamily="18" charset="0"/>
              </a:rPr>
              <a:t>enog infiksnog izraza u postfiksni</a:t>
            </a:r>
          </a:p>
          <a:p>
            <a:r>
              <a:rPr lang="en-US">
                <a:latin typeface="Book Antiqua" panose="02040602050305030304" pitchFamily="18" charset="0"/>
              </a:rPr>
              <a:t>Ispravan infiksni aritmeti</a:t>
            </a:r>
            <a:r>
              <a:rPr lang="sr-Latn-RS">
                <a:latin typeface="Book Antiqua" panose="02040602050305030304" pitchFamily="18" charset="0"/>
              </a:rPr>
              <a:t>č</a:t>
            </a:r>
            <a:r>
              <a:rPr lang="en-US">
                <a:latin typeface="Book Antiqua" panose="02040602050305030304" pitchFamily="18" charset="0"/>
              </a:rPr>
              <a:t>ki izraz koji ima zagrade oko svak</a:t>
            </a:r>
            <a:r>
              <a:rPr lang="sr-Latn-RS">
                <a:latin typeface="Book Antiqua" panose="02040602050305030304" pitchFamily="18" charset="0"/>
              </a:rPr>
              <a:t>og</a:t>
            </a:r>
            <a:r>
              <a:rPr lang="en-US">
                <a:latin typeface="Book Antiqua" panose="02040602050305030304" pitchFamily="18" charset="0"/>
              </a:rPr>
              <a:t> binarnog operatora prev</a:t>
            </a:r>
            <a:r>
              <a:rPr lang="sr-Latn-RS">
                <a:latin typeface="Book Antiqua" panose="02040602050305030304" pitchFamily="18" charset="0"/>
              </a:rPr>
              <a:t>e</a:t>
            </a:r>
            <a:r>
              <a:rPr lang="en-US">
                <a:latin typeface="Book Antiqua" panose="02040602050305030304" pitchFamily="18" charset="0"/>
              </a:rPr>
              <a:t>di</a:t>
            </a:r>
            <a:r>
              <a:rPr lang="sr-Latn-RS">
                <a:latin typeface="Book Antiqua" panose="02040602050305030304" pitchFamily="18" charset="0"/>
              </a:rPr>
              <a:t> </a:t>
            </a:r>
            <a:r>
              <a:rPr lang="en-US">
                <a:latin typeface="Book Antiqua" panose="02040602050305030304" pitchFamily="18" charset="0"/>
              </a:rPr>
              <a:t>u postfiksni oblik.</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Na primer, </a:t>
            </a:r>
            <a:r>
              <a:rPr lang="en-US" b="1">
                <a:latin typeface="Book Antiqua" panose="02040602050305030304" pitchFamily="18" charset="0"/>
              </a:rPr>
              <a:t>(((3*5)+(7+(2*1)))*4) </a:t>
            </a:r>
            <a:r>
              <a:rPr lang="en-US">
                <a:latin typeface="Book Antiqua" panose="02040602050305030304" pitchFamily="18" charset="0"/>
              </a:rPr>
              <a:t>se prevodi u </a:t>
            </a:r>
            <a:r>
              <a:rPr lang="en-US" b="1">
                <a:latin typeface="Book Antiqua" panose="02040602050305030304" pitchFamily="18" charset="0"/>
              </a:rPr>
              <a:t>35*721*++4*</a:t>
            </a:r>
            <a:r>
              <a:rPr lang="en-US">
                <a:latin typeface="Book Antiqua" panose="02040602050305030304" pitchFamily="18" charset="0"/>
              </a:rPr>
              <a:t>. </a:t>
            </a:r>
            <a:r>
              <a:rPr lang="sr-Latn-RS">
                <a:latin typeface="Book Antiqua" panose="02040602050305030304" pitchFamily="18" charset="0"/>
              </a:rPr>
              <a:t>Neka</a:t>
            </a:r>
            <a:r>
              <a:rPr lang="it-IT">
                <a:latin typeface="Book Antiqua" panose="02040602050305030304" pitchFamily="18" charset="0"/>
              </a:rPr>
              <a:t> su svi operandi jednocifreni brojevi i javljaju</a:t>
            </a:r>
            <a:r>
              <a:rPr lang="sr-Latn-RS">
                <a:latin typeface="Book Antiqua" panose="02040602050305030304" pitchFamily="18" charset="0"/>
              </a:rPr>
              <a:t> se</a:t>
            </a:r>
            <a:r>
              <a:rPr lang="it-IT">
                <a:latin typeface="Book Antiqua" panose="02040602050305030304" pitchFamily="18" charset="0"/>
              </a:rPr>
              <a:t> samo</a:t>
            </a:r>
            <a:r>
              <a:rPr lang="sr-Latn-RS">
                <a:latin typeface="Book Antiqua" panose="02040602050305030304" pitchFamily="18" charset="0"/>
              </a:rPr>
              <a:t> </a:t>
            </a:r>
            <a:r>
              <a:rPr lang="en-US">
                <a:latin typeface="Book Antiqua" panose="02040602050305030304" pitchFamily="18" charset="0"/>
              </a:rPr>
              <a:t>operacije sabiranja i množenja.</a:t>
            </a:r>
            <a:r>
              <a:rPr lang="sr-Latn-RS">
                <a:latin typeface="Book Antiqua" panose="02040602050305030304" pitchFamily="18" charset="0"/>
              </a:rPr>
              <a:t> To što</a:t>
            </a:r>
            <a:r>
              <a:rPr lang="en-US">
                <a:latin typeface="Book Antiqua" panose="02040602050305030304" pitchFamily="18" charset="0"/>
              </a:rPr>
              <a:t> je izraz potpuno zagra</a:t>
            </a:r>
            <a:r>
              <a:rPr lang="sr-Latn-RS">
                <a:latin typeface="Book Antiqua" panose="02040602050305030304" pitchFamily="18" charset="0"/>
              </a:rPr>
              <a:t>đ</a:t>
            </a:r>
            <a:r>
              <a:rPr lang="en-US">
                <a:latin typeface="Book Antiqua" panose="02040602050305030304" pitchFamily="18" charset="0"/>
              </a:rPr>
              <a:t>en olakšava izra</a:t>
            </a:r>
            <a:r>
              <a:rPr lang="sr-Latn-RS">
                <a:latin typeface="Book Antiqua" panose="02040602050305030304" pitchFamily="18" charset="0"/>
              </a:rPr>
              <a:t>č</a:t>
            </a:r>
            <a:r>
              <a:rPr lang="en-US">
                <a:latin typeface="Book Antiqua" panose="02040602050305030304" pitchFamily="18" charset="0"/>
              </a:rPr>
              <a:t>unavanje, jer nema potrebe</a:t>
            </a:r>
            <a:r>
              <a:rPr lang="sr-Latn-RS">
                <a:latin typeface="Book Antiqua" panose="02040602050305030304" pitchFamily="18" charset="0"/>
              </a:rPr>
              <a:t> </a:t>
            </a:r>
            <a:r>
              <a:rPr lang="it-IT">
                <a:latin typeface="Book Antiqua" panose="02040602050305030304" pitchFamily="18" charset="0"/>
              </a:rPr>
              <a:t>da</a:t>
            </a:r>
            <a:r>
              <a:rPr lang="sr-Latn-RS">
                <a:latin typeface="Book Antiqua" panose="02040602050305030304" pitchFamily="18" charset="0"/>
              </a:rPr>
              <a:t> se</a:t>
            </a:r>
            <a:r>
              <a:rPr lang="it-IT">
                <a:latin typeface="Book Antiqua" panose="02040602050305030304" pitchFamily="18" charset="0"/>
              </a:rPr>
              <a:t> vodi ra</a:t>
            </a:r>
            <a:r>
              <a:rPr lang="sr-Latn-RS">
                <a:latin typeface="Book Antiqua" panose="02040602050305030304" pitchFamily="18" charset="0"/>
              </a:rPr>
              <a:t>č</a:t>
            </a:r>
            <a:r>
              <a:rPr lang="it-IT">
                <a:latin typeface="Book Antiqua" panose="02040602050305030304" pitchFamily="18" charset="0"/>
              </a:rPr>
              <a:t>una o prioritetu i asocijativnosti operatora.</a:t>
            </a:r>
            <a:endParaRPr lang="sr-Latn-RS">
              <a:latin typeface="Book Antiqua" panose="02040602050305030304" pitchFamily="18" charset="0"/>
            </a:endParaRPr>
          </a:p>
          <a:p>
            <a:endParaRPr lang="it-IT">
              <a:latin typeface="Book Antiqua" panose="02040602050305030304" pitchFamily="18" charset="0"/>
            </a:endParaRPr>
          </a:p>
          <a:p>
            <a:r>
              <a:rPr lang="en-US">
                <a:latin typeface="Book Antiqua" panose="02040602050305030304" pitchFamily="18" charset="0"/>
              </a:rPr>
              <a:t>Jedan na</a:t>
            </a:r>
            <a:r>
              <a:rPr lang="sr-Latn-RS">
                <a:latin typeface="Book Antiqua" panose="02040602050305030304" pitchFamily="18" charset="0"/>
              </a:rPr>
              <a:t>č</a:t>
            </a:r>
            <a:r>
              <a:rPr lang="en-US">
                <a:latin typeface="Book Antiqua" panose="02040602050305030304" pitchFamily="18" charset="0"/>
              </a:rPr>
              <a:t>in da se pristupi rešavanju problema je da se primeni induktivnorekurzivni</a:t>
            </a:r>
            <a:r>
              <a:rPr lang="sr-Latn-RS">
                <a:latin typeface="Book Antiqua" panose="02040602050305030304" pitchFamily="18" charset="0"/>
              </a:rPr>
              <a:t> </a:t>
            </a:r>
            <a:r>
              <a:rPr lang="en-US">
                <a:latin typeface="Book Antiqua" panose="02040602050305030304" pitchFamily="18" charset="0"/>
              </a:rPr>
              <a:t>pristup. Obrada ulaza rekurzivnim funkcijama </a:t>
            </a:r>
            <a:r>
              <a:rPr lang="sr-Latn-RS">
                <a:latin typeface="Book Antiqua" panose="02040602050305030304" pitchFamily="18" charset="0"/>
              </a:rPr>
              <a:t>je</a:t>
            </a:r>
            <a:r>
              <a:rPr lang="en-US">
                <a:latin typeface="Book Antiqua" panose="02040602050305030304" pitchFamily="18" charset="0"/>
              </a:rPr>
              <a:t> </a:t>
            </a:r>
            <a:r>
              <a:rPr lang="en-US" b="1" i="1">
                <a:latin typeface="Book Antiqua" panose="02040602050305030304" pitchFamily="18" charset="0"/>
              </a:rPr>
              <a:t>rekurzivni spust</a:t>
            </a:r>
            <a:r>
              <a:rPr lang="en-US" i="1">
                <a:latin typeface="Book Antiqua" panose="02040602050305030304" pitchFamily="18" charset="0"/>
              </a:rPr>
              <a:t> </a:t>
            </a:r>
            <a:r>
              <a:rPr lang="en-US">
                <a:latin typeface="Book Antiqua" panose="02040602050305030304" pitchFamily="18" charset="0"/>
              </a:rPr>
              <a:t>i detaljno se izu</a:t>
            </a:r>
            <a:r>
              <a:rPr lang="sr-Latn-RS">
                <a:latin typeface="Book Antiqua" panose="02040602050305030304" pitchFamily="18" charset="0"/>
              </a:rPr>
              <a:t>č</a:t>
            </a:r>
            <a:r>
              <a:rPr lang="en-US">
                <a:latin typeface="Book Antiqua" panose="02040602050305030304" pitchFamily="18" charset="0"/>
              </a:rPr>
              <a:t>ava u kursevima prevo</a:t>
            </a:r>
            <a:r>
              <a:rPr lang="sr-Latn-RS">
                <a:latin typeface="Book Antiqua" panose="02040602050305030304" pitchFamily="18" charset="0"/>
              </a:rPr>
              <a:t>đ</a:t>
            </a:r>
            <a:r>
              <a:rPr lang="en-US">
                <a:latin typeface="Book Antiqua" panose="02040602050305030304" pitchFamily="18" charset="0"/>
              </a:rPr>
              <a:t>enja programskih</a:t>
            </a:r>
            <a:r>
              <a:rPr lang="sr-Latn-RS">
                <a:latin typeface="Book Antiqua" panose="02040602050305030304" pitchFamily="18" charset="0"/>
              </a:rPr>
              <a:t> </a:t>
            </a:r>
            <a:r>
              <a:rPr lang="en-US">
                <a:latin typeface="Book Antiqua" panose="02040602050305030304" pitchFamily="18" charset="0"/>
              </a:rPr>
              <a:t>jezika. </a:t>
            </a:r>
            <a:endParaRPr lang="sr-Latn-RS">
              <a:latin typeface="Book Antiqua" panose="02040602050305030304" pitchFamily="18" charset="0"/>
            </a:endParaRPr>
          </a:p>
          <a:p>
            <a:r>
              <a:rPr lang="en-US">
                <a:latin typeface="Book Antiqua" panose="02040602050305030304" pitchFamily="18" charset="0"/>
              </a:rPr>
              <a:t>Definiše</a:t>
            </a:r>
            <a:r>
              <a:rPr lang="sr-Latn-RS">
                <a:latin typeface="Book Antiqua" panose="02040602050305030304" pitchFamily="18" charset="0"/>
              </a:rPr>
              <a:t> se</a:t>
            </a:r>
            <a:r>
              <a:rPr lang="en-US">
                <a:latin typeface="Book Antiqua" panose="02040602050305030304" pitchFamily="18" charset="0"/>
              </a:rPr>
              <a:t> rekurzivn</a:t>
            </a:r>
            <a:r>
              <a:rPr lang="sr-Latn-RS">
                <a:latin typeface="Book Antiqua" panose="02040602050305030304" pitchFamily="18" charset="0"/>
              </a:rPr>
              <a:t>a</a:t>
            </a:r>
            <a:r>
              <a:rPr lang="en-US">
                <a:latin typeface="Book Antiqua" panose="02040602050305030304" pitchFamily="18" charset="0"/>
              </a:rPr>
              <a:t> funkcij</a:t>
            </a:r>
            <a:r>
              <a:rPr lang="sr-Latn-RS">
                <a:latin typeface="Book Antiqua" panose="02040602050305030304" pitchFamily="18" charset="0"/>
              </a:rPr>
              <a:t>a</a:t>
            </a:r>
            <a:r>
              <a:rPr lang="en-US">
                <a:latin typeface="Book Antiqua" panose="02040602050305030304" pitchFamily="18" charset="0"/>
              </a:rPr>
              <a:t> </a:t>
            </a:r>
            <a:r>
              <a:rPr lang="sr-Latn-RS">
                <a:latin typeface="Book Antiqua" panose="02040602050305030304" pitchFamily="18" charset="0"/>
              </a:rPr>
              <a:t>č</a:t>
            </a:r>
            <a:r>
              <a:rPr lang="en-US">
                <a:latin typeface="Book Antiqua" panose="02040602050305030304" pitchFamily="18" charset="0"/>
              </a:rPr>
              <a:t>iji je zadatak da prevede deo niske koji</a:t>
            </a:r>
            <a:r>
              <a:rPr lang="sr-Latn-RS">
                <a:latin typeface="Book Antiqua" panose="02040602050305030304" pitchFamily="18" charset="0"/>
              </a:rPr>
              <a:t> </a:t>
            </a:r>
            <a:r>
              <a:rPr lang="en-US">
                <a:latin typeface="Book Antiqua" panose="02040602050305030304" pitchFamily="18" charset="0"/>
              </a:rPr>
              <a:t>predstavlja ispravan infiksni izraz. </a:t>
            </a:r>
            <a:endParaRPr lang="sr-Latn-RS">
              <a:latin typeface="Book Antiqua" panose="02040602050305030304" pitchFamily="18" charset="0"/>
            </a:endParaRPr>
          </a:p>
          <a:p>
            <a:r>
              <a:rPr lang="en-US">
                <a:latin typeface="Book Antiqua" panose="02040602050305030304" pitchFamily="18" charset="0"/>
              </a:rPr>
              <a:t>On može </a:t>
            </a:r>
            <a:r>
              <a:rPr lang="sr-Latn-RS">
                <a:latin typeface="Book Antiqua" panose="02040602050305030304" pitchFamily="18" charset="0"/>
              </a:rPr>
              <a:t>da bude</a:t>
            </a:r>
            <a:r>
              <a:rPr lang="en-US">
                <a:latin typeface="Book Antiqua" panose="02040602050305030304" pitchFamily="18" charset="0"/>
              </a:rPr>
              <a:t> broj, </a:t>
            </a:r>
            <a:r>
              <a:rPr lang="sr-Latn-RS">
                <a:latin typeface="Book Antiqua" panose="02040602050305030304" pitchFamily="18" charset="0"/>
              </a:rPr>
              <a:t>i </a:t>
            </a:r>
            <a:r>
              <a:rPr lang="pl-PL">
                <a:latin typeface="Book Antiqua" panose="02040602050305030304" pitchFamily="18" charset="0"/>
              </a:rPr>
              <a:t>on se samo prepiše na izlaz ili izraz u zagradama. </a:t>
            </a:r>
          </a:p>
          <a:p>
            <a:r>
              <a:rPr lang="sr-Latn-RS">
                <a:latin typeface="Book Antiqua" panose="02040602050305030304" pitchFamily="18" charset="0"/>
              </a:rPr>
              <a:t>Inače se</a:t>
            </a:r>
            <a:r>
              <a:rPr lang="en-US">
                <a:latin typeface="Book Antiqua" panose="02040602050305030304" pitchFamily="18" charset="0"/>
              </a:rPr>
              <a:t> </a:t>
            </a:r>
            <a:r>
              <a:rPr lang="sr-Latn-RS">
                <a:latin typeface="Book Antiqua" panose="02040602050305030304" pitchFamily="18" charset="0"/>
              </a:rPr>
              <a:t>č</a:t>
            </a:r>
            <a:r>
              <a:rPr lang="en-US">
                <a:latin typeface="Book Antiqua" panose="02040602050305030304" pitchFamily="18" charset="0"/>
              </a:rPr>
              <a:t>ita otvoren</a:t>
            </a:r>
            <a:r>
              <a:rPr lang="sr-Latn-RS">
                <a:latin typeface="Book Antiqua" panose="02040602050305030304" pitchFamily="18" charset="0"/>
              </a:rPr>
              <a:t>a</a:t>
            </a:r>
            <a:r>
              <a:rPr lang="en-US">
                <a:latin typeface="Book Antiqua" panose="02040602050305030304" pitchFamily="18" charset="0"/>
              </a:rPr>
              <a:t> zagrad</a:t>
            </a:r>
            <a:r>
              <a:rPr lang="sr-Latn-RS">
                <a:latin typeface="Book Antiqua" panose="02040602050305030304" pitchFamily="18" charset="0"/>
              </a:rPr>
              <a:t>a</a:t>
            </a:r>
            <a:r>
              <a:rPr lang="en-US">
                <a:latin typeface="Book Antiqua" panose="02040602050305030304" pitchFamily="18" charset="0"/>
              </a:rPr>
              <a:t>, </a:t>
            </a:r>
            <a:r>
              <a:rPr lang="sr-Latn-RS">
                <a:latin typeface="Book Antiqua" panose="02040602050305030304" pitchFamily="18" charset="0"/>
              </a:rPr>
              <a:t>onda se</a:t>
            </a:r>
            <a:r>
              <a:rPr lang="en-US">
                <a:latin typeface="Book Antiqua" panose="02040602050305030304" pitchFamily="18" charset="0"/>
              </a:rPr>
              <a:t> rekurzivn</a:t>
            </a:r>
            <a:r>
              <a:rPr lang="sr-Latn-RS">
                <a:latin typeface="Book Antiqua" panose="02040602050305030304" pitchFamily="18" charset="0"/>
              </a:rPr>
              <a:t>o </a:t>
            </a:r>
            <a:r>
              <a:rPr lang="en-US">
                <a:latin typeface="Book Antiqua" panose="02040602050305030304" pitchFamily="18" charset="0"/>
              </a:rPr>
              <a:t>prevodi prvi</a:t>
            </a:r>
            <a:r>
              <a:rPr lang="sr-Latn-RS">
                <a:latin typeface="Book Antiqua" panose="02040602050305030304" pitchFamily="18" charset="0"/>
              </a:rPr>
              <a:t> </a:t>
            </a:r>
            <a:r>
              <a:rPr lang="en-US">
                <a:latin typeface="Book Antiqua" panose="02040602050305030304" pitchFamily="18" charset="0"/>
              </a:rPr>
              <a:t>operand, </a:t>
            </a:r>
            <a:r>
              <a:rPr lang="sr-Latn-RS">
                <a:latin typeface="Book Antiqua" panose="02040602050305030304" pitchFamily="18" charset="0"/>
              </a:rPr>
              <a:t>onda se</a:t>
            </a:r>
            <a:r>
              <a:rPr lang="en-US">
                <a:latin typeface="Book Antiqua" panose="02040602050305030304" pitchFamily="18" charset="0"/>
              </a:rPr>
              <a:t> </a:t>
            </a:r>
            <a:r>
              <a:rPr lang="sr-Latn-RS">
                <a:latin typeface="Book Antiqua" panose="02040602050305030304" pitchFamily="18" charset="0"/>
              </a:rPr>
              <a:t>č</a:t>
            </a:r>
            <a:r>
              <a:rPr lang="en-US">
                <a:latin typeface="Book Antiqua" panose="02040602050305030304" pitchFamily="18" charset="0"/>
              </a:rPr>
              <a:t>ita operator, </a:t>
            </a:r>
            <a:r>
              <a:rPr lang="sr-Latn-RS">
                <a:latin typeface="Book Antiqua" panose="02040602050305030304" pitchFamily="18" charset="0"/>
              </a:rPr>
              <a:t>onda</a:t>
            </a:r>
            <a:r>
              <a:rPr lang="en-US">
                <a:latin typeface="Book Antiqua" panose="02040602050305030304" pitchFamily="18" charset="0"/>
              </a:rPr>
              <a:t> rekurzivn</a:t>
            </a:r>
            <a:r>
              <a:rPr lang="sr-Latn-RS">
                <a:latin typeface="Book Antiqua" panose="02040602050305030304" pitchFamily="18" charset="0"/>
              </a:rPr>
              <a:t>o se</a:t>
            </a:r>
            <a:r>
              <a:rPr lang="en-US">
                <a:latin typeface="Book Antiqua" panose="02040602050305030304" pitchFamily="18" charset="0"/>
              </a:rPr>
              <a:t> prevodi</a:t>
            </a:r>
            <a:r>
              <a:rPr lang="sr-Latn-RS">
                <a:latin typeface="Book Antiqua" panose="02040602050305030304" pitchFamily="18" charset="0"/>
              </a:rPr>
              <a:t> </a:t>
            </a:r>
            <a:r>
              <a:rPr lang="en-US">
                <a:latin typeface="Book Antiqua" panose="02040602050305030304" pitchFamily="18" charset="0"/>
              </a:rPr>
              <a:t>drugi operand, </a:t>
            </a:r>
            <a:r>
              <a:rPr lang="sr-Latn-RS">
                <a:latin typeface="Book Antiqua" panose="02040602050305030304" pitchFamily="18" charset="0"/>
              </a:rPr>
              <a:t>č</a:t>
            </a:r>
            <a:r>
              <a:rPr lang="en-US">
                <a:latin typeface="Book Antiqua" panose="02040602050305030304" pitchFamily="18" charset="0"/>
              </a:rPr>
              <a:t>ita zatvoren</a:t>
            </a:r>
            <a:r>
              <a:rPr lang="sr-Latn-RS">
                <a:latin typeface="Book Antiqua" panose="02040602050305030304" pitchFamily="18" charset="0"/>
              </a:rPr>
              <a:t>a</a:t>
            </a:r>
            <a:r>
              <a:rPr lang="en-US">
                <a:latin typeface="Book Antiqua" panose="02040602050305030304" pitchFamily="18" charset="0"/>
              </a:rPr>
              <a:t> zagrad</a:t>
            </a:r>
            <a:r>
              <a:rPr lang="sr-Latn-RS">
                <a:latin typeface="Book Antiqua" panose="02040602050305030304" pitchFamily="18" charset="0"/>
              </a:rPr>
              <a:t>a</a:t>
            </a:r>
            <a:r>
              <a:rPr lang="en-US">
                <a:latin typeface="Book Antiqua" panose="02040602050305030304" pitchFamily="18" charset="0"/>
              </a:rPr>
              <a:t> i ispisuje operator koji</a:t>
            </a:r>
            <a:r>
              <a:rPr lang="sr-Latn-RS">
                <a:latin typeface="Book Antiqua" panose="02040602050305030304" pitchFamily="18" charset="0"/>
              </a:rPr>
              <a:t> je</a:t>
            </a:r>
            <a:r>
              <a:rPr lang="en-US">
                <a:latin typeface="Book Antiqua" panose="02040602050305030304" pitchFamily="18" charset="0"/>
              </a:rPr>
              <a:t> pro</a:t>
            </a:r>
            <a:r>
              <a:rPr lang="sr-Latn-RS">
                <a:latin typeface="Book Antiqua" panose="02040602050305030304" pitchFamily="18" charset="0"/>
              </a:rPr>
              <a:t>č</a:t>
            </a:r>
            <a:r>
              <a:rPr lang="en-US">
                <a:latin typeface="Book Antiqua" panose="02040602050305030304" pitchFamily="18" charset="0"/>
              </a:rPr>
              <a:t>ita</a:t>
            </a:r>
            <a:r>
              <a:rPr lang="sr-Latn-RS">
                <a:latin typeface="Book Antiqua" panose="02040602050305030304" pitchFamily="18" charset="0"/>
              </a:rPr>
              <a:t>n</a:t>
            </a:r>
            <a:r>
              <a:rPr lang="en-US">
                <a:latin typeface="Book Antiqua" panose="02040602050305030304" pitchFamily="18" charset="0"/>
              </a:rPr>
              <a:t> (on </a:t>
            </a:r>
            <a:r>
              <a:rPr lang="sr-Latn-RS">
                <a:latin typeface="Book Antiqua" panose="02040602050305030304" pitchFamily="18" charset="0"/>
              </a:rPr>
              <a:t>je</a:t>
            </a:r>
            <a:r>
              <a:rPr lang="en-US">
                <a:latin typeface="Book Antiqua" panose="02040602050305030304" pitchFamily="18" charset="0"/>
              </a:rPr>
              <a:t> ispisan neposredno </a:t>
            </a:r>
            <a:r>
              <a:rPr lang="sr-Latn-RS">
                <a:latin typeface="Book Antiqua" panose="02040602050305030304" pitchFamily="18" charset="0"/>
              </a:rPr>
              <a:t>posle</a:t>
            </a:r>
            <a:r>
              <a:rPr lang="en-US">
                <a:latin typeface="Book Antiqua" panose="02040602050305030304" pitchFamily="18" charset="0"/>
              </a:rPr>
              <a:t> prevoda svojih operanada).</a:t>
            </a:r>
          </a:p>
          <a:p>
            <a:r>
              <a:rPr lang="en-US">
                <a:latin typeface="Book Antiqua" panose="02040602050305030304" pitchFamily="18" charset="0"/>
              </a:rPr>
              <a:t>Promenljiva </a:t>
            </a:r>
            <a:r>
              <a:rPr lang="en-US" b="1">
                <a:latin typeface="Book Antiqua" panose="02040602050305030304" pitchFamily="18" charset="0"/>
              </a:rPr>
              <a:t>i</a:t>
            </a:r>
            <a:r>
              <a:rPr lang="en-US">
                <a:latin typeface="Book Antiqua" panose="02040602050305030304" pitchFamily="18" charset="0"/>
              </a:rPr>
              <a:t> menja svoju vrednost kroz rekurzivne pozive. </a:t>
            </a:r>
            <a:r>
              <a:rPr lang="sr-Latn-RS">
                <a:latin typeface="Book Antiqua" panose="02040602050305030304" pitchFamily="18" charset="0"/>
              </a:rPr>
              <a:t>P</a:t>
            </a:r>
            <a:r>
              <a:rPr lang="pl-PL">
                <a:latin typeface="Book Antiqua" panose="02040602050305030304" pitchFamily="18" charset="0"/>
              </a:rPr>
              <a:t>renosi se po referenci tako da predstavlja i ulaz i izlaz funkcije.</a:t>
            </a:r>
          </a:p>
          <a:p>
            <a:r>
              <a:rPr lang="pl-PL">
                <a:latin typeface="Book Antiqua" panose="02040602050305030304" pitchFamily="18" charset="0"/>
              </a:rPr>
              <a:t>Zadatak funkcije je da pro</a:t>
            </a:r>
            <a:r>
              <a:rPr lang="sr-Latn-RS">
                <a:latin typeface="Book Antiqua" panose="02040602050305030304" pitchFamily="18" charset="0"/>
              </a:rPr>
              <a:t>č</a:t>
            </a:r>
            <a:r>
              <a:rPr lang="pl-PL">
                <a:latin typeface="Book Antiqua" panose="02040602050305030304" pitchFamily="18" charset="0"/>
              </a:rPr>
              <a:t>ita izraz koji počinje na poziciji </a:t>
            </a:r>
            <a:r>
              <a:rPr lang="pl-PL" b="1">
                <a:latin typeface="Book Antiqua" panose="02040602050305030304" pitchFamily="18" charset="0"/>
              </a:rPr>
              <a:t>i</a:t>
            </a:r>
            <a:r>
              <a:rPr lang="pl-PL">
                <a:latin typeface="Book Antiqua" panose="02040602050305030304" pitchFamily="18" charset="0"/>
              </a:rPr>
              <a:t>, da ga prevede u postfiksni oblik i da promenljivu </a:t>
            </a:r>
            <a:r>
              <a:rPr lang="pl-PL" b="1">
                <a:latin typeface="Book Antiqua" panose="02040602050305030304" pitchFamily="18" charset="0"/>
              </a:rPr>
              <a:t>i</a:t>
            </a:r>
            <a:r>
              <a:rPr lang="pl-PL">
                <a:latin typeface="Book Antiqua" panose="02040602050305030304" pitchFamily="18" charset="0"/>
              </a:rPr>
              <a:t> promeni tako da njena nova vrednost </a:t>
            </a:r>
            <a:r>
              <a:rPr lang="pl-PL" sz="800" b="0" i="0" u="none" strike="noStrike" baseline="0">
                <a:latin typeface="Book Antiqua" panose="02040602050305030304" pitchFamily="18" charset="0"/>
              </a:rPr>
              <a:t> </a:t>
            </a:r>
            <a:r>
              <a:rPr lang="pl-PL">
                <a:latin typeface="Book Antiqua" panose="02040602050305030304" pitchFamily="18" charset="0"/>
              </a:rPr>
              <a:t>ukazuje na poziciju neposredno nakon izraza koji je preveden.</a:t>
            </a:r>
          </a:p>
          <a:p>
            <a:r>
              <a:rPr lang="pl-PL" b="1">
                <a:latin typeface="Book Antiqua" panose="02040602050305030304" pitchFamily="18" charset="0"/>
              </a:rPr>
              <a:t>(iz1 op iz2) -&gt; iz1 iz2 op</a:t>
            </a:r>
            <a:endParaRPr lang="en-US" b="1">
              <a:latin typeface="Book Antiqua" panose="02040602050305030304" pitchFamily="18" charset="0"/>
            </a:endParaRPr>
          </a:p>
        </p:txBody>
      </p:sp>
    </p:spTree>
    <p:extLst>
      <p:ext uri="{BB962C8B-B14F-4D97-AF65-F5344CB8AC3E}">
        <p14:creationId xmlns:p14="http://schemas.microsoft.com/office/powerpoint/2010/main" val="3220731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6F66B5-874B-45A2-9DFA-1185EA974639}"/>
              </a:ext>
            </a:extLst>
          </p:cNvPr>
          <p:cNvSpPr/>
          <p:nvPr/>
        </p:nvSpPr>
        <p:spPr>
          <a:xfrm>
            <a:off x="898125" y="751344"/>
            <a:ext cx="10395750" cy="5355312"/>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 Prevođenje potpuno zagrađenog infiks izraza u postfiks - rekurzivni spust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void</a:t>
            </a:r>
            <a:r>
              <a:rPr lang="en-US">
                <a:solidFill>
                  <a:srgbClr val="000000"/>
                </a:solidFill>
                <a:latin typeface="Consolas" panose="020B0609020204030204" pitchFamily="49" charset="0"/>
              </a:rPr>
              <a:t> </a:t>
            </a:r>
            <a:r>
              <a:rPr lang="en-US" b="1">
                <a:solidFill>
                  <a:srgbClr val="000000"/>
                </a:solidFill>
                <a:latin typeface="Consolas" panose="020B0609020204030204" pitchFamily="49" charset="0"/>
              </a:rPr>
              <a:t>prevedi</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const</a:t>
            </a:r>
            <a:r>
              <a:rPr lang="en-US">
                <a:solidFill>
                  <a:srgbClr val="000000"/>
                </a:solidFill>
                <a:latin typeface="Consolas" panose="020B0609020204030204" pitchFamily="49" charset="0"/>
              </a:rPr>
              <a:t> string</a:t>
            </a:r>
            <a:r>
              <a:rPr lang="en-US">
                <a:solidFill>
                  <a:srgbClr val="0000FF"/>
                </a:solidFill>
                <a:latin typeface="Consolas" panose="020B0609020204030204" pitchFamily="49" charset="0"/>
              </a:rPr>
              <a:t>&amp;</a:t>
            </a:r>
            <a:r>
              <a:rPr lang="en-US">
                <a:solidFill>
                  <a:srgbClr val="000000"/>
                </a:solidFill>
                <a:latin typeface="Consolas" panose="020B0609020204030204" pitchFamily="49" charset="0"/>
              </a:rPr>
              <a:t> izraz,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&amp;</a:t>
            </a:r>
            <a:r>
              <a:rPr lang="en-US">
                <a:solidFill>
                  <a:srgbClr val="000000"/>
                </a:solidFill>
                <a:latin typeface="Consolas" panose="020B0609020204030204" pitchFamily="49" charset="0"/>
              </a:rPr>
              <a:t>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(isdigit(izraz[i]))</a:t>
            </a:r>
            <a:r>
              <a:rPr lang="en-US">
                <a:solidFill>
                  <a:srgbClr val="008000"/>
                </a:solidFill>
                <a:latin typeface="Consolas" panose="020B0609020204030204" pitchFamily="49" charset="0"/>
              </a:rPr>
              <a:t> // cifra...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izraz[i++];</a:t>
            </a:r>
            <a:r>
              <a:rPr lang="en-US">
                <a:solidFill>
                  <a:srgbClr val="008000"/>
                </a:solidFill>
                <a:latin typeface="Consolas" panose="020B0609020204030204" pitchFamily="49" charset="0"/>
              </a:rPr>
              <a:t>// se ispisuje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nije cifra, zagrada je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i++;</a:t>
            </a:r>
            <a:r>
              <a:rPr lang="en-US">
                <a:solidFill>
                  <a:srgbClr val="008000"/>
                </a:solidFill>
                <a:latin typeface="Consolas" panose="020B0609020204030204" pitchFamily="49" charset="0"/>
              </a:rPr>
              <a:t> // preskoči otvorenu zagradu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b="1">
                <a:solidFill>
                  <a:srgbClr val="000000"/>
                </a:solidFill>
                <a:latin typeface="Consolas" panose="020B0609020204030204" pitchFamily="49" charset="0"/>
              </a:rPr>
              <a:t>prevedi(izraz, i)</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prevodi prvi operand</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b="1">
                <a:solidFill>
                  <a:srgbClr val="0000FF"/>
                </a:solidFill>
                <a:latin typeface="Consolas" panose="020B0609020204030204" pitchFamily="49" charset="0"/>
              </a:rPr>
              <a:t>char</a:t>
            </a:r>
            <a:r>
              <a:rPr lang="en-US" b="1">
                <a:solidFill>
                  <a:srgbClr val="000000"/>
                </a:solidFill>
                <a:latin typeface="Consolas" panose="020B0609020204030204" pitchFamily="49" charset="0"/>
              </a:rPr>
              <a:t> op = izraz[i++]</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zapamti operator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b="1">
                <a:solidFill>
                  <a:srgbClr val="000000"/>
                </a:solidFill>
                <a:latin typeface="Consolas" panose="020B0609020204030204" pitchFamily="49" charset="0"/>
              </a:rPr>
              <a:t>prevedi(izraz, i)</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prevodi drugi operand</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i++;</a:t>
            </a:r>
            <a:r>
              <a:rPr lang="en-US">
                <a:solidFill>
                  <a:srgbClr val="008000"/>
                </a:solidFill>
                <a:latin typeface="Consolas" panose="020B0609020204030204" pitchFamily="49" charset="0"/>
              </a:rPr>
              <a:t> // preskoči zatvorenu zagradu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op; } }</a:t>
            </a:r>
            <a:r>
              <a:rPr lang="en-US">
                <a:solidFill>
                  <a:srgbClr val="008000"/>
                </a:solidFill>
                <a:latin typeface="Consolas" panose="020B0609020204030204" pitchFamily="49" charset="0"/>
              </a:rPr>
              <a:t> // operator na kraju</a:t>
            </a:r>
            <a:endParaRPr lang="en-US">
              <a:solidFill>
                <a:srgbClr val="000000"/>
              </a:solidFill>
              <a:latin typeface="Consolas" panose="020B0609020204030204" pitchFamily="49" charset="0"/>
            </a:endParaRP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string izraz; cin &gt;&gt; izraz;</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indeks pozicija u izrazu</a:t>
            </a:r>
            <a:r>
              <a:rPr lang="sr-Latn-RS">
                <a:solidFill>
                  <a:srgbClr val="008000"/>
                </a:solidFill>
                <a:latin typeface="Consolas" panose="020B0609020204030204" pitchFamily="49" charset="0"/>
              </a:rPr>
              <a:t> 0, 1, 2, ...</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prevedi(izraz, i);</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09068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F84591-CF8C-4CDB-8604-C0241A6BB31E}"/>
              </a:ext>
            </a:extLst>
          </p:cNvPr>
          <p:cNvSpPr/>
          <p:nvPr/>
        </p:nvSpPr>
        <p:spPr>
          <a:xfrm>
            <a:off x="0" y="1997839"/>
            <a:ext cx="12192000" cy="2585323"/>
          </a:xfrm>
          <a:prstGeom prst="rect">
            <a:avLst/>
          </a:prstGeom>
        </p:spPr>
        <p:txBody>
          <a:bodyPr wrap="square">
            <a:spAutoFit/>
          </a:bodyPr>
          <a:lstStyle/>
          <a:p>
            <a:r>
              <a:rPr lang="en-US" b="1">
                <a:solidFill>
                  <a:srgbClr val="25265E"/>
                </a:solidFill>
                <a:latin typeface="euclid_circular_a"/>
              </a:rPr>
              <a:t>2. Associative Containers in C++</a:t>
            </a:r>
          </a:p>
          <a:p>
            <a:r>
              <a:rPr lang="en-US">
                <a:latin typeface="euclid_circular_a"/>
              </a:rPr>
              <a:t>In C++, associative containers allow us to store elements in sorted order. The order doesn't depend upon when the element is inserted.</a:t>
            </a:r>
          </a:p>
          <a:p>
            <a:r>
              <a:rPr lang="en-US">
                <a:latin typeface="euclid_circular_a"/>
              </a:rPr>
              <a:t>Internally, they are implemented as </a:t>
            </a:r>
            <a:r>
              <a:rPr lang="en-US" b="1">
                <a:latin typeface="euclid_circular_a"/>
              </a:rPr>
              <a:t>binary tree</a:t>
            </a:r>
            <a:r>
              <a:rPr lang="en-US">
                <a:latin typeface="euclid_circular_a"/>
              </a:rPr>
              <a:t> data structures.</a:t>
            </a:r>
          </a:p>
          <a:p>
            <a:r>
              <a:rPr lang="en-US" b="1">
                <a:latin typeface="euclid_circular_a"/>
              </a:rPr>
              <a:t>Types of Associative Containers</a:t>
            </a:r>
            <a:endParaRPr lang="en-US">
              <a:latin typeface="euclid_circular_a"/>
            </a:endParaRPr>
          </a:p>
          <a:p>
            <a:pPr>
              <a:buFont typeface="Arial" panose="020B0604020202020204" pitchFamily="34" charset="0"/>
              <a:buChar char="•"/>
            </a:pPr>
            <a:r>
              <a:rPr lang="en-US" i="1">
                <a:latin typeface="euclid_circular_a"/>
              </a:rPr>
              <a:t>Set</a:t>
            </a:r>
            <a:endParaRPr lang="en-US">
              <a:latin typeface="euclid_circular_a"/>
            </a:endParaRPr>
          </a:p>
          <a:p>
            <a:pPr>
              <a:buFont typeface="Arial" panose="020B0604020202020204" pitchFamily="34" charset="0"/>
              <a:buChar char="•"/>
            </a:pPr>
            <a:r>
              <a:rPr lang="en-US" i="1">
                <a:latin typeface="euclid_circular_a"/>
              </a:rPr>
              <a:t>Map</a:t>
            </a:r>
            <a:endParaRPr lang="en-US">
              <a:latin typeface="euclid_circular_a"/>
            </a:endParaRPr>
          </a:p>
          <a:p>
            <a:pPr>
              <a:buFont typeface="Arial" panose="020B0604020202020204" pitchFamily="34" charset="0"/>
              <a:buChar char="•"/>
            </a:pPr>
            <a:r>
              <a:rPr lang="en-US" i="1">
                <a:latin typeface="euclid_circular_a"/>
              </a:rPr>
              <a:t>Multiset</a:t>
            </a:r>
            <a:endParaRPr lang="en-US">
              <a:latin typeface="euclid_circular_a"/>
            </a:endParaRPr>
          </a:p>
          <a:p>
            <a:pPr>
              <a:buFont typeface="Arial" panose="020B0604020202020204" pitchFamily="34" charset="0"/>
              <a:buChar char="•"/>
            </a:pPr>
            <a:r>
              <a:rPr lang="en-US" i="1">
                <a:latin typeface="euclid_circular_a"/>
              </a:rPr>
              <a:t>Multimap</a:t>
            </a:r>
            <a:endParaRPr lang="en-US">
              <a:latin typeface="euclid_circular_a"/>
            </a:endParaRPr>
          </a:p>
        </p:txBody>
      </p:sp>
    </p:spTree>
    <p:extLst>
      <p:ext uri="{BB962C8B-B14F-4D97-AF65-F5344CB8AC3E}">
        <p14:creationId xmlns:p14="http://schemas.microsoft.com/office/powerpoint/2010/main" val="565109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1695EC-FA34-43E8-8091-22ACA209C5DF}"/>
              </a:ext>
            </a:extLst>
          </p:cNvPr>
          <p:cNvSpPr/>
          <p:nvPr/>
        </p:nvSpPr>
        <p:spPr>
          <a:xfrm>
            <a:off x="1" y="0"/>
            <a:ext cx="8451542" cy="6186309"/>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 Prevođenje potpuno zagrađenog infiks izraza u postfiks - stek</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 (((3*5)+(7+(2*1)))*4) -&gt; 35*721*++4*. </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bool</a:t>
            </a:r>
            <a:r>
              <a:rPr lang="en-US">
                <a:solidFill>
                  <a:srgbClr val="000000"/>
                </a:solidFill>
                <a:latin typeface="Consolas" panose="020B0609020204030204" pitchFamily="49" charset="0"/>
              </a:rPr>
              <a:t> jeoperator(</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c) {</a:t>
            </a:r>
            <a:r>
              <a:rPr lang="en-US">
                <a:solidFill>
                  <a:srgbClr val="008000"/>
                </a:solidFill>
                <a:latin typeface="Consolas" panose="020B0609020204030204" pitchFamily="49" charset="0"/>
              </a:rPr>
              <a:t> // da li je je operator?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c ==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 c ==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void</a:t>
            </a:r>
            <a:r>
              <a:rPr lang="en-US">
                <a:solidFill>
                  <a:srgbClr val="000000"/>
                </a:solidFill>
                <a:latin typeface="Consolas" panose="020B0609020204030204" pitchFamily="49" charset="0"/>
              </a:rPr>
              <a:t> prevedi(</a:t>
            </a:r>
            <a:r>
              <a:rPr lang="en-US">
                <a:solidFill>
                  <a:srgbClr val="0000FF"/>
                </a:solidFill>
                <a:latin typeface="Consolas" panose="020B0609020204030204" pitchFamily="49" charset="0"/>
              </a:rPr>
              <a:t>const</a:t>
            </a:r>
            <a:r>
              <a:rPr lang="en-US">
                <a:solidFill>
                  <a:srgbClr val="000000"/>
                </a:solidFill>
                <a:latin typeface="Consolas" panose="020B0609020204030204" pitchFamily="49" charset="0"/>
              </a:rPr>
              <a:t> string</a:t>
            </a:r>
            <a:r>
              <a:rPr lang="en-US">
                <a:solidFill>
                  <a:srgbClr val="0000FF"/>
                </a:solidFill>
                <a:latin typeface="Consolas" panose="020B0609020204030204" pitchFamily="49" charset="0"/>
              </a:rPr>
              <a:t>&amp;</a:t>
            </a:r>
            <a:r>
              <a:rPr lang="en-US">
                <a:solidFill>
                  <a:srgbClr val="000000"/>
                </a:solidFill>
                <a:latin typeface="Consolas" panose="020B0609020204030204" pitchFamily="49" charset="0"/>
              </a:rPr>
              <a:t> izraz) {</a:t>
            </a:r>
          </a:p>
          <a:p>
            <a:r>
              <a:rPr lang="en-US">
                <a:solidFill>
                  <a:srgbClr val="000000"/>
                </a:solidFill>
                <a:latin typeface="Consolas" panose="020B0609020204030204" pitchFamily="49" charset="0"/>
              </a:rPr>
              <a:t>    stack&lt;</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&gt; operatori;</a:t>
            </a:r>
            <a:r>
              <a:rPr lang="en-US">
                <a:solidFill>
                  <a:srgbClr val="008000"/>
                </a:solidFill>
                <a:latin typeface="Consolas" panose="020B0609020204030204" pitchFamily="49" charset="0"/>
              </a:rPr>
              <a:t> // stek za operatore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c : izraz) {</a:t>
            </a:r>
            <a:r>
              <a:rPr lang="en-US">
                <a:solidFill>
                  <a:srgbClr val="008000"/>
                </a:solidFill>
                <a:latin typeface="Consolas" panose="020B0609020204030204" pitchFamily="49" charset="0"/>
              </a:rPr>
              <a:t> // obrada izraza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(isdigit(c))</a:t>
            </a:r>
            <a:r>
              <a:rPr lang="en-US">
                <a:solidFill>
                  <a:srgbClr val="008000"/>
                </a:solidFill>
                <a:latin typeface="Consolas" panose="020B0609020204030204" pitchFamily="49" charset="0"/>
              </a:rPr>
              <a:t> // ako je cifra...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c;</a:t>
            </a:r>
            <a:r>
              <a:rPr lang="en-US">
                <a:solidFill>
                  <a:srgbClr val="008000"/>
                </a:solidFill>
                <a:latin typeface="Consolas" panose="020B0609020204030204" pitchFamily="49" charset="0"/>
              </a:rPr>
              <a:t>  // ...ispis</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(c ==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ako je zatvorena zagrada...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operatori.top();</a:t>
            </a:r>
            <a:r>
              <a:rPr lang="en-US">
                <a:solidFill>
                  <a:srgbClr val="008000"/>
                </a:solidFill>
                <a:latin typeface="Consolas" panose="020B0609020204030204" pitchFamily="49" charset="0"/>
              </a:rPr>
              <a:t> // ispiši operator...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operatori.pop(); }</a:t>
            </a:r>
            <a:r>
              <a:rPr lang="en-US">
                <a:solidFill>
                  <a:srgbClr val="008000"/>
                </a:solidFill>
                <a:latin typeface="Consolas" panose="020B0609020204030204" pitchFamily="49" charset="0"/>
              </a:rPr>
              <a:t> // ...i skloni ga sa steka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(jeoperator(c))</a:t>
            </a:r>
            <a:r>
              <a:rPr lang="en-US">
                <a:solidFill>
                  <a:srgbClr val="008000"/>
                </a:solidFill>
                <a:latin typeface="Consolas" panose="020B0609020204030204" pitchFamily="49" charset="0"/>
              </a:rPr>
              <a:t> // operator...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operatori.push(c); } }</a:t>
            </a:r>
            <a:r>
              <a:rPr lang="en-US">
                <a:solidFill>
                  <a:srgbClr val="008000"/>
                </a:solidFill>
                <a:latin typeface="Consolas" panose="020B0609020204030204" pitchFamily="49" charset="0"/>
              </a:rPr>
              <a:t> //ide na stek</a:t>
            </a:r>
            <a:endParaRPr lang="en-US">
              <a:solidFill>
                <a:srgbClr val="000000"/>
              </a:solidFill>
              <a:latin typeface="Consolas" panose="020B0609020204030204" pitchFamily="49" charset="0"/>
            </a:endParaRP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string izraz; cin &gt;&gt; izraz;</a:t>
            </a:r>
          </a:p>
          <a:p>
            <a:r>
              <a:rPr lang="en-US">
                <a:solidFill>
                  <a:srgbClr val="000000"/>
                </a:solidFill>
                <a:latin typeface="Consolas" panose="020B0609020204030204" pitchFamily="49" charset="0"/>
              </a:rPr>
              <a:t>    prevedi(izraz);</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
        <p:nvSpPr>
          <p:cNvPr id="3" name="Rectangle 2">
            <a:extLst>
              <a:ext uri="{FF2B5EF4-FFF2-40B4-BE49-F238E27FC236}">
                <a16:creationId xmlns:a16="http://schemas.microsoft.com/office/drawing/2014/main" id="{809CBCBB-601C-490E-AA0A-3EAEEB1DDE94}"/>
              </a:ext>
            </a:extLst>
          </p:cNvPr>
          <p:cNvSpPr/>
          <p:nvPr/>
        </p:nvSpPr>
        <p:spPr>
          <a:xfrm>
            <a:off x="7883371" y="1395949"/>
            <a:ext cx="4308627" cy="4524315"/>
          </a:xfrm>
          <a:prstGeom prst="rect">
            <a:avLst/>
          </a:prstGeom>
        </p:spPr>
        <p:txBody>
          <a:bodyPr wrap="square">
            <a:spAutoFit/>
          </a:bodyPr>
          <a:lstStyle/>
          <a:p>
            <a:r>
              <a:rPr lang="it-IT">
                <a:latin typeface="Book Antiqua" panose="02040602050305030304" pitchFamily="18" charset="0"/>
              </a:rPr>
              <a:t>Da bi se </a:t>
            </a:r>
            <a:r>
              <a:rPr lang="sr-Latn-RS">
                <a:latin typeface="Book Antiqua" panose="02040602050305030304" pitchFamily="18" charset="0"/>
              </a:rPr>
              <a:t>izbegla</a:t>
            </a:r>
            <a:r>
              <a:rPr lang="it-IT">
                <a:latin typeface="Book Antiqua" panose="02040602050305030304" pitchFamily="18" charset="0"/>
              </a:rPr>
              <a:t> rekurzij</a:t>
            </a:r>
            <a:r>
              <a:rPr lang="sr-Latn-RS">
                <a:latin typeface="Book Antiqua" panose="02040602050305030304" pitchFamily="18" charset="0"/>
              </a:rPr>
              <a:t>a</a:t>
            </a:r>
            <a:r>
              <a:rPr lang="it-IT">
                <a:latin typeface="Book Antiqua" panose="02040602050305030304" pitchFamily="18" charset="0"/>
              </a:rPr>
              <a:t>, treb</a:t>
            </a:r>
            <a:r>
              <a:rPr lang="sr-Latn-RS">
                <a:latin typeface="Book Antiqua" panose="02040602050305030304" pitchFamily="18" charset="0"/>
              </a:rPr>
              <a:t>a</a:t>
            </a:r>
            <a:r>
              <a:rPr lang="it-IT">
                <a:latin typeface="Book Antiqua" panose="02040602050305030304" pitchFamily="18" charset="0"/>
              </a:rPr>
              <a:t> stek.</a:t>
            </a:r>
            <a:endParaRPr lang="sr-Latn-RS">
              <a:latin typeface="Book Antiqua" panose="02040602050305030304" pitchFamily="18" charset="0"/>
            </a:endParaRPr>
          </a:p>
          <a:p>
            <a:r>
              <a:rPr lang="it-IT">
                <a:latin typeface="Book Antiqua" panose="02040602050305030304" pitchFamily="18" charset="0"/>
              </a:rPr>
              <a:t> </a:t>
            </a:r>
            <a:endParaRPr lang="sr-Latn-RS">
              <a:latin typeface="Book Antiqua" panose="02040602050305030304" pitchFamily="18" charset="0"/>
            </a:endParaRPr>
          </a:p>
          <a:p>
            <a:r>
              <a:rPr lang="sr-Latn-RS">
                <a:latin typeface="Book Antiqua" panose="02040602050305030304" pitchFamily="18" charset="0"/>
              </a:rPr>
              <a:t>Bitno</a:t>
            </a:r>
            <a:r>
              <a:rPr lang="en-US">
                <a:latin typeface="Book Antiqua" panose="02040602050305030304" pitchFamily="18" charset="0"/>
              </a:rPr>
              <a:t> je da se pre rekurzivnog poziva za prevo</a:t>
            </a:r>
            <a:r>
              <a:rPr lang="sr-Latn-RS">
                <a:latin typeface="Book Antiqua" panose="02040602050305030304" pitchFamily="18" charset="0"/>
              </a:rPr>
              <a:t>đ</a:t>
            </a:r>
            <a:r>
              <a:rPr lang="en-US">
                <a:latin typeface="Book Antiqua" panose="02040602050305030304" pitchFamily="18" charset="0"/>
              </a:rPr>
              <a:t>enje</a:t>
            </a:r>
            <a:r>
              <a:rPr lang="sr-Latn-RS">
                <a:latin typeface="Book Antiqua" panose="02040602050305030304" pitchFamily="18" charset="0"/>
              </a:rPr>
              <a:t> </a:t>
            </a:r>
            <a:r>
              <a:rPr lang="pl-PL">
                <a:latin typeface="Book Antiqua" panose="02040602050305030304" pitchFamily="18" charset="0"/>
              </a:rPr>
              <a:t>drugog operanda zapamti operator. </a:t>
            </a:r>
          </a:p>
          <a:p>
            <a:endParaRPr lang="pl-PL">
              <a:latin typeface="Book Antiqua" panose="02040602050305030304" pitchFamily="18" charset="0"/>
            </a:endParaRPr>
          </a:p>
          <a:p>
            <a:r>
              <a:rPr lang="pl-PL">
                <a:latin typeface="Book Antiqua" panose="02040602050305030304" pitchFamily="18" charset="0"/>
              </a:rPr>
              <a:t>Za nerekurzivnu </a:t>
            </a:r>
            <a:r>
              <a:rPr lang="en-US">
                <a:latin typeface="Book Antiqua" panose="02040602050305030304" pitchFamily="18" charset="0"/>
              </a:rPr>
              <a:t>implementaciju </a:t>
            </a:r>
            <a:r>
              <a:rPr lang="sr-Latn-RS">
                <a:latin typeface="Book Antiqua" panose="02040602050305030304" pitchFamily="18" charset="0"/>
              </a:rPr>
              <a:t>treba</a:t>
            </a:r>
            <a:r>
              <a:rPr lang="en-US">
                <a:latin typeface="Book Antiqua" panose="02040602050305030304" pitchFamily="18" charset="0"/>
              </a:rPr>
              <a:t> da </a:t>
            </a:r>
            <a:r>
              <a:rPr lang="sr-Latn-RS">
                <a:latin typeface="Book Antiqua" panose="02040602050305030304" pitchFamily="18" charset="0"/>
              </a:rPr>
              <a:t>se </a:t>
            </a:r>
            <a:r>
              <a:rPr lang="en-US">
                <a:latin typeface="Book Antiqua" panose="02040602050305030304" pitchFamily="18" charset="0"/>
              </a:rPr>
              <a:t>održava stek na koji </a:t>
            </a:r>
            <a:r>
              <a:rPr lang="sr-Latn-RS">
                <a:latin typeface="Book Antiqua" panose="02040602050305030304" pitchFamily="18" charset="0"/>
              </a:rPr>
              <a:t>se</a:t>
            </a:r>
            <a:r>
              <a:rPr lang="en-US">
                <a:latin typeface="Book Antiqua" panose="02040602050305030304" pitchFamily="18" charset="0"/>
              </a:rPr>
              <a:t> smešta</a:t>
            </a:r>
            <a:r>
              <a:rPr lang="sr-Latn-RS">
                <a:latin typeface="Book Antiqua" panose="02040602050305030304" pitchFamily="18" charset="0"/>
              </a:rPr>
              <a:t>ju</a:t>
            </a:r>
            <a:r>
              <a:rPr lang="en-US">
                <a:latin typeface="Book Antiqua" panose="02040602050305030304" pitchFamily="18" charset="0"/>
              </a:rPr>
              <a:t> operator</a:t>
            </a:r>
            <a:r>
              <a:rPr lang="sr-Latn-RS">
                <a:latin typeface="Book Antiqua" panose="02040602050305030304" pitchFamily="18" charset="0"/>
              </a:rPr>
              <a:t>i</a:t>
            </a:r>
            <a:r>
              <a:rPr lang="en-US">
                <a:latin typeface="Book Antiqua" panose="02040602050305030304" pitchFamily="18" charset="0"/>
              </a:rPr>
              <a:t>.</a:t>
            </a:r>
            <a:endParaRPr lang="sr-Latn-RS">
              <a:latin typeface="Book Antiqua" panose="02040602050305030304" pitchFamily="18" charset="0"/>
            </a:endParaRPr>
          </a:p>
          <a:p>
            <a:endParaRPr lang="en-US">
              <a:latin typeface="Book Antiqua" panose="02040602050305030304" pitchFamily="18" charset="0"/>
            </a:endParaRPr>
          </a:p>
          <a:p>
            <a:r>
              <a:rPr lang="pl-PL">
                <a:latin typeface="Book Antiqua" panose="02040602050305030304" pitchFamily="18" charset="0"/>
              </a:rPr>
              <a:t>Kad se naiđe na broj, ide na izlaz, </a:t>
            </a:r>
          </a:p>
          <a:p>
            <a:endParaRPr lang="pl-PL">
              <a:latin typeface="Book Antiqua" panose="02040602050305030304" pitchFamily="18" charset="0"/>
            </a:endParaRPr>
          </a:p>
          <a:p>
            <a:r>
              <a:rPr lang="pl-PL">
                <a:latin typeface="Book Antiqua" panose="02040602050305030304" pitchFamily="18" charset="0"/>
              </a:rPr>
              <a:t>kad se naiđe na operator, ide na stek, a</a:t>
            </a:r>
          </a:p>
          <a:p>
            <a:endParaRPr lang="pl-PL">
              <a:latin typeface="Book Antiqua" panose="02040602050305030304" pitchFamily="18" charset="0"/>
            </a:endParaRPr>
          </a:p>
          <a:p>
            <a:r>
              <a:rPr lang="pl-PL">
                <a:latin typeface="Book Antiqua" panose="02040602050305030304" pitchFamily="18" charset="0"/>
              </a:rPr>
              <a:t>kad se naiđe na zatvorenu zagradu skida se i ispisuje </a:t>
            </a:r>
            <a:r>
              <a:rPr lang="en-US">
                <a:latin typeface="Book Antiqua" panose="02040602050305030304" pitchFamily="18" charset="0"/>
              </a:rPr>
              <a:t>operator sa vrha steka.</a:t>
            </a:r>
          </a:p>
        </p:txBody>
      </p:sp>
    </p:spTree>
    <p:extLst>
      <p:ext uri="{BB962C8B-B14F-4D97-AF65-F5344CB8AC3E}">
        <p14:creationId xmlns:p14="http://schemas.microsoft.com/office/powerpoint/2010/main" val="2126786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CA4E63-8183-4F17-BD98-679D4ADD8978}"/>
              </a:ext>
            </a:extLst>
          </p:cNvPr>
          <p:cNvSpPr/>
          <p:nvPr/>
        </p:nvSpPr>
        <p:spPr>
          <a:xfrm>
            <a:off x="0" y="0"/>
            <a:ext cx="12192000" cy="2585323"/>
          </a:xfrm>
          <a:prstGeom prst="rect">
            <a:avLst/>
          </a:prstGeom>
        </p:spPr>
        <p:txBody>
          <a:bodyPr wrap="square">
            <a:spAutoFit/>
          </a:bodyPr>
          <a:lstStyle/>
          <a:p>
            <a:r>
              <a:rPr lang="sr-Latn-RS" b="1">
                <a:latin typeface="Book Antiqua" panose="02040602050305030304" pitchFamily="18" charset="0"/>
              </a:rPr>
              <a:t>6. </a:t>
            </a:r>
            <a:r>
              <a:rPr lang="en-US" b="1">
                <a:latin typeface="Book Antiqua" panose="02040602050305030304" pitchFamily="18" charset="0"/>
              </a:rPr>
              <a:t>Vrednost potpuno zagra</a:t>
            </a:r>
            <a:r>
              <a:rPr lang="sr-Latn-RS" b="1">
                <a:latin typeface="Book Antiqua" panose="02040602050305030304" pitchFamily="18" charset="0"/>
              </a:rPr>
              <a:t>đ</a:t>
            </a:r>
            <a:r>
              <a:rPr lang="en-US" b="1">
                <a:latin typeface="Book Antiqua" panose="02040602050305030304" pitchFamily="18" charset="0"/>
              </a:rPr>
              <a:t>enog infiks izraza</a:t>
            </a:r>
          </a:p>
          <a:p>
            <a:r>
              <a:rPr lang="sr-Latn-RS">
                <a:latin typeface="Book Antiqua" panose="02040602050305030304" pitchFamily="18" charset="0"/>
              </a:rPr>
              <a:t>I</a:t>
            </a:r>
            <a:r>
              <a:rPr lang="en-US">
                <a:latin typeface="Book Antiqua" panose="02040602050305030304" pitchFamily="18" charset="0"/>
              </a:rPr>
              <a:t>spravan infiksni aritmeti</a:t>
            </a:r>
            <a:r>
              <a:rPr lang="sr-Latn-RS">
                <a:latin typeface="Book Antiqua" panose="02040602050305030304" pitchFamily="18" charset="0"/>
              </a:rPr>
              <a:t>č</a:t>
            </a:r>
            <a:r>
              <a:rPr lang="en-US">
                <a:latin typeface="Book Antiqua" panose="02040602050305030304" pitchFamily="18" charset="0"/>
              </a:rPr>
              <a:t>ki izraz</a:t>
            </a:r>
            <a:r>
              <a:rPr lang="sr-Latn-RS">
                <a:latin typeface="Book Antiqua" panose="02040602050305030304" pitchFamily="18" charset="0"/>
              </a:rPr>
              <a:t>,</a:t>
            </a:r>
            <a:r>
              <a:rPr lang="en-US">
                <a:latin typeface="Book Antiqua" panose="02040602050305030304" pitchFamily="18" charset="0"/>
              </a:rPr>
              <a:t> koji ima zagrade oko svake</a:t>
            </a:r>
            <a:r>
              <a:rPr lang="sr-Latn-RS">
                <a:latin typeface="Book Antiqua" panose="02040602050305030304" pitchFamily="18" charset="0"/>
              </a:rPr>
              <a:t> </a:t>
            </a:r>
            <a:r>
              <a:rPr lang="it-IT">
                <a:latin typeface="Book Antiqua" panose="02040602050305030304" pitchFamily="18" charset="0"/>
              </a:rPr>
              <a:t>primene binarnog operatora. </a:t>
            </a:r>
            <a:endParaRPr lang="sr-Latn-RS">
              <a:latin typeface="Book Antiqua" panose="02040602050305030304" pitchFamily="18" charset="0"/>
            </a:endParaRPr>
          </a:p>
          <a:p>
            <a:r>
              <a:rPr lang="it-IT">
                <a:latin typeface="Book Antiqua" panose="02040602050305030304" pitchFamily="18" charset="0"/>
              </a:rPr>
              <a:t>Na primer, (((3*5)+(7+(2*1)))*4)</a:t>
            </a:r>
            <a:r>
              <a:rPr lang="sr-Latn-RS">
                <a:latin typeface="Book Antiqua" panose="02040602050305030304" pitchFamily="18" charset="0"/>
              </a:rPr>
              <a:t>.</a:t>
            </a:r>
            <a:r>
              <a:rPr lang="it-IT">
                <a:latin typeface="Book Antiqua" panose="02040602050305030304" pitchFamily="18" charset="0"/>
              </a:rPr>
              <a:t> </a:t>
            </a:r>
            <a:endParaRPr lang="sr-Latn-RS">
              <a:latin typeface="Book Antiqua" panose="02040602050305030304" pitchFamily="18" charset="0"/>
            </a:endParaRPr>
          </a:p>
          <a:p>
            <a:endParaRPr lang="sr-Latn-RS">
              <a:latin typeface="Book Antiqua" panose="02040602050305030304" pitchFamily="18" charset="0"/>
            </a:endParaRPr>
          </a:p>
          <a:p>
            <a:r>
              <a:rPr lang="sr-Latn-RS">
                <a:latin typeface="Book Antiqua" panose="02040602050305030304" pitchFamily="18" charset="0"/>
              </a:rPr>
              <a:t>I</a:t>
            </a:r>
            <a:r>
              <a:rPr lang="pl-PL">
                <a:latin typeface="Book Antiqua" panose="02040602050305030304" pitchFamily="18" charset="0"/>
              </a:rPr>
              <a:t>zračunaj njegovu vrednost (za izraz u zagradama to je vrednost </a:t>
            </a:r>
            <a:r>
              <a:rPr lang="it-IT">
                <a:latin typeface="Book Antiqua" panose="02040602050305030304" pitchFamily="18" charset="0"/>
              </a:rPr>
              <a:t>96). </a:t>
            </a:r>
            <a:r>
              <a:rPr lang="sr-Latn-RS">
                <a:latin typeface="Book Antiqua" panose="02040602050305030304" pitchFamily="18" charset="0"/>
              </a:rPr>
              <a:t>Neka</a:t>
            </a:r>
            <a:r>
              <a:rPr lang="it-IT">
                <a:latin typeface="Book Antiqua" panose="02040602050305030304" pitchFamily="18" charset="0"/>
              </a:rPr>
              <a:t> su svi operandi jednocifreni i</a:t>
            </a:r>
            <a:r>
              <a:rPr lang="sr-Latn-RS">
                <a:latin typeface="Book Antiqua" panose="02040602050305030304" pitchFamily="18" charset="0"/>
              </a:rPr>
              <a:t> </a:t>
            </a:r>
            <a:r>
              <a:rPr lang="pt-BR">
                <a:latin typeface="Book Antiqua" panose="02040602050305030304" pitchFamily="18" charset="0"/>
              </a:rPr>
              <a:t>javljaju</a:t>
            </a:r>
            <a:r>
              <a:rPr lang="sr-Latn-RS">
                <a:latin typeface="Book Antiqua" panose="02040602050305030304" pitchFamily="18" charset="0"/>
              </a:rPr>
              <a:t> se</a:t>
            </a:r>
            <a:r>
              <a:rPr lang="pt-BR">
                <a:latin typeface="Book Antiqua" panose="02040602050305030304" pitchFamily="18" charset="0"/>
              </a:rPr>
              <a:t> samo operacije množenja i sabiranja.</a:t>
            </a:r>
            <a:endParaRPr lang="sr-Latn-RS">
              <a:latin typeface="Book Antiqua" panose="02040602050305030304" pitchFamily="18" charset="0"/>
            </a:endParaRPr>
          </a:p>
          <a:p>
            <a:endParaRPr lang="pt-BR">
              <a:latin typeface="Book Antiqua" panose="02040602050305030304" pitchFamily="18" charset="0"/>
            </a:endParaRPr>
          </a:p>
          <a:p>
            <a:r>
              <a:rPr lang="en-US">
                <a:latin typeface="Book Antiqua" panose="02040602050305030304" pitchFamily="18" charset="0"/>
              </a:rPr>
              <a:t>Jedno rešenje je rekurzivno i u njemu bi se funkcija koja prevodi deo niske koji</a:t>
            </a:r>
            <a:r>
              <a:rPr lang="sr-Latn-RS">
                <a:latin typeface="Book Antiqua" panose="02040602050305030304" pitchFamily="18" charset="0"/>
              </a:rPr>
              <a:t> </a:t>
            </a:r>
            <a:r>
              <a:rPr lang="en-US">
                <a:latin typeface="Book Antiqua" panose="02040602050305030304" pitchFamily="18" charset="0"/>
              </a:rPr>
              <a:t>predstavlja ispravan izraz modifikovala tako da umesto prevo</a:t>
            </a:r>
            <a:r>
              <a:rPr lang="sr-Latn-RS">
                <a:latin typeface="Book Antiqua" panose="02040602050305030304" pitchFamily="18" charset="0"/>
              </a:rPr>
              <a:t>đ</a:t>
            </a:r>
            <a:r>
              <a:rPr lang="en-US">
                <a:latin typeface="Book Antiqua" panose="02040602050305030304" pitchFamily="18" charset="0"/>
              </a:rPr>
              <a:t>enja vra</a:t>
            </a:r>
            <a:r>
              <a:rPr lang="sr-Latn-RS">
                <a:latin typeface="Book Antiqua" panose="02040602050305030304" pitchFamily="18" charset="0"/>
              </a:rPr>
              <a:t>ć</a:t>
            </a:r>
            <a:r>
              <a:rPr lang="en-US">
                <a:latin typeface="Book Antiqua" panose="02040602050305030304" pitchFamily="18" charset="0"/>
              </a:rPr>
              <a:t>a njegovu</a:t>
            </a:r>
            <a:r>
              <a:rPr lang="sr-Latn-RS">
                <a:latin typeface="Book Antiqua" panose="02040602050305030304" pitchFamily="18" charset="0"/>
              </a:rPr>
              <a:t> </a:t>
            </a:r>
            <a:r>
              <a:rPr lang="en-US">
                <a:latin typeface="Book Antiqua" panose="02040602050305030304" pitchFamily="18" charset="0"/>
              </a:rPr>
              <a:t>vrednost.</a:t>
            </a:r>
          </a:p>
        </p:txBody>
      </p:sp>
    </p:spTree>
    <p:extLst>
      <p:ext uri="{BB962C8B-B14F-4D97-AF65-F5344CB8AC3E}">
        <p14:creationId xmlns:p14="http://schemas.microsoft.com/office/powerpoint/2010/main" val="37874499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5B134A-DEC3-4C9B-A84D-1A1561D3B1D1}"/>
              </a:ext>
            </a:extLst>
          </p:cNvPr>
          <p:cNvSpPr/>
          <p:nvPr/>
        </p:nvSpPr>
        <p:spPr>
          <a:xfrm>
            <a:off x="0" y="0"/>
            <a:ext cx="11088210" cy="6740307"/>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 Vrednost infix - rekurzivni spust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primeni(</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op,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op1,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op2) {</a:t>
            </a:r>
            <a:r>
              <a:rPr lang="en-US">
                <a:solidFill>
                  <a:srgbClr val="008000"/>
                </a:solidFill>
                <a:latin typeface="Consolas" panose="020B0609020204030204" pitchFamily="49" charset="0"/>
              </a:rPr>
              <a:t> // </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v;</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switch</a:t>
            </a:r>
            <a:r>
              <a:rPr lang="en-US">
                <a:solidFill>
                  <a:srgbClr val="000000"/>
                </a:solidFill>
                <a:latin typeface="Consolas" panose="020B0609020204030204" pitchFamily="49" charset="0"/>
              </a:rPr>
              <a:t>(op)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case</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v = op1 + op2; </a:t>
            </a:r>
            <a:r>
              <a:rPr lang="en-US">
                <a:solidFill>
                  <a:srgbClr val="0000FF"/>
                </a:solidFill>
                <a:latin typeface="Consolas" panose="020B0609020204030204" pitchFamily="49" charset="0"/>
              </a:rPr>
              <a:t>break</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case</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v = op1 * op2; </a:t>
            </a:r>
            <a:r>
              <a:rPr lang="en-US">
                <a:solidFill>
                  <a:srgbClr val="0000FF"/>
                </a:solidFill>
                <a:latin typeface="Consolas" panose="020B0609020204030204" pitchFamily="49" charset="0"/>
              </a:rPr>
              <a:t>break</a:t>
            </a:r>
            <a:r>
              <a:rPr lang="en-US">
                <a:solidFill>
                  <a:srgbClr val="000000"/>
                </a:solidFill>
                <a:latin typeface="Consolas" panose="020B0609020204030204" pitchFamily="49" charset="0"/>
              </a:rPr>
              <a:t>; }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v;   }</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vrednost(string</a:t>
            </a:r>
            <a:r>
              <a:rPr lang="en-US">
                <a:solidFill>
                  <a:srgbClr val="0000FF"/>
                </a:solidFill>
                <a:latin typeface="Consolas" panose="020B0609020204030204" pitchFamily="49" charset="0"/>
              </a:rPr>
              <a:t>&amp;</a:t>
            </a:r>
            <a:r>
              <a:rPr lang="en-US">
                <a:solidFill>
                  <a:srgbClr val="000000"/>
                </a:solidFill>
                <a:latin typeface="Consolas" panose="020B0609020204030204" pitchFamily="49" charset="0"/>
              </a:rPr>
              <a:t> izraz, </a:t>
            </a:r>
            <a:r>
              <a:rPr lang="en-US">
                <a:solidFill>
                  <a:srgbClr val="0000FF"/>
                </a:solidFill>
                <a:latin typeface="Consolas" panose="020B0609020204030204" pitchFamily="49" charset="0"/>
              </a:rPr>
              <a:t>int&amp;</a:t>
            </a:r>
            <a:r>
              <a:rPr lang="en-US">
                <a:solidFill>
                  <a:srgbClr val="000000"/>
                </a:solidFill>
                <a:latin typeface="Consolas" panose="020B0609020204030204" pitchFamily="49" charset="0"/>
              </a:rPr>
              <a:t>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(isdigit(izraz[i]))</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izraz[i++] - </a:t>
            </a:r>
            <a:r>
              <a:rPr lang="en-US">
                <a:solidFill>
                  <a:srgbClr val="A31515"/>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i++;</a:t>
            </a:r>
            <a:r>
              <a:rPr lang="en-US">
                <a:solidFill>
                  <a:srgbClr val="008000"/>
                </a:solidFill>
                <a:latin typeface="Consolas" panose="020B0609020204030204" pitchFamily="49" charset="0"/>
              </a:rPr>
              <a:t> // preskoči otvorenu zagradu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op1 = vrednost(izraz, i);</a:t>
            </a:r>
            <a:r>
              <a:rPr lang="en-US">
                <a:solidFill>
                  <a:srgbClr val="008000"/>
                </a:solidFill>
                <a:latin typeface="Consolas" panose="020B0609020204030204" pitchFamily="49" charset="0"/>
              </a:rPr>
              <a:t> // čitaj prvi operand</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op = izraz[i++];</a:t>
            </a:r>
            <a:r>
              <a:rPr lang="en-US">
                <a:solidFill>
                  <a:srgbClr val="008000"/>
                </a:solidFill>
                <a:latin typeface="Consolas" panose="020B0609020204030204" pitchFamily="49" charset="0"/>
              </a:rPr>
              <a:t> // zapamti operator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op2 = vrednost(izraz, i);</a:t>
            </a:r>
            <a:r>
              <a:rPr lang="en-US">
                <a:solidFill>
                  <a:srgbClr val="008000"/>
                </a:solidFill>
                <a:latin typeface="Consolas" panose="020B0609020204030204" pitchFamily="49" charset="0"/>
              </a:rPr>
              <a:t> // čitaj drugi operand</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i++;</a:t>
            </a:r>
            <a:r>
              <a:rPr lang="en-US">
                <a:solidFill>
                  <a:srgbClr val="008000"/>
                </a:solidFill>
                <a:latin typeface="Consolas" panose="020B0609020204030204" pitchFamily="49" charset="0"/>
              </a:rPr>
              <a:t> // preskoči zatvorenu zagradu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primeni(op, op1, op2); }}</a:t>
            </a:r>
            <a:r>
              <a:rPr lang="en-US">
                <a:solidFill>
                  <a:srgbClr val="008000"/>
                </a:solidFill>
                <a:latin typeface="Consolas" panose="020B0609020204030204" pitchFamily="49" charset="0"/>
              </a:rPr>
              <a:t>// izracunaj i vrati vrednost izraza</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string izraz; cin &gt;&gt; izraz;</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vrednost(izraz, i);</a:t>
            </a:r>
            <a:r>
              <a:rPr lang="sr-Latn-RS">
                <a:solidFill>
                  <a:srgbClr val="000000"/>
                </a:solidFill>
                <a:latin typeface="Consolas" panose="020B0609020204030204" pitchFamily="49" charset="0"/>
              </a:rPr>
              <a:t> </a:t>
            </a:r>
            <a:r>
              <a:rPr lang="en-US">
                <a:solidFill>
                  <a:srgbClr val="000000"/>
                </a:solidFill>
                <a:latin typeface="Consolas" panose="020B0609020204030204" pitchFamily="49" charset="0"/>
              </a:rPr>
              <a:t>}</a:t>
            </a:r>
          </a:p>
        </p:txBody>
      </p:sp>
    </p:spTree>
    <p:extLst>
      <p:ext uri="{BB962C8B-B14F-4D97-AF65-F5344CB8AC3E}">
        <p14:creationId xmlns:p14="http://schemas.microsoft.com/office/powerpoint/2010/main" val="3283023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61408B-BF13-4DD0-930F-C01DF8EB3FBD}"/>
              </a:ext>
            </a:extLst>
          </p:cNvPr>
          <p:cNvSpPr/>
          <p:nvPr/>
        </p:nvSpPr>
        <p:spPr>
          <a:xfrm>
            <a:off x="0" y="12680"/>
            <a:ext cx="12192000" cy="3139321"/>
          </a:xfrm>
          <a:prstGeom prst="rect">
            <a:avLst/>
          </a:prstGeom>
        </p:spPr>
        <p:txBody>
          <a:bodyPr wrap="square">
            <a:spAutoFit/>
          </a:bodyPr>
          <a:lstStyle/>
          <a:p>
            <a:r>
              <a:rPr lang="sr-Latn-RS">
                <a:latin typeface="Book Antiqua" panose="02040602050305030304" pitchFamily="18" charset="0"/>
              </a:rPr>
              <a:t>Može da se</a:t>
            </a:r>
            <a:r>
              <a:rPr lang="en-US">
                <a:latin typeface="Book Antiqua" panose="02040602050305030304" pitchFamily="18" charset="0"/>
              </a:rPr>
              <a:t> iskombinuje algoritam za prevo</a:t>
            </a:r>
            <a:r>
              <a:rPr lang="sr-Latn-RS">
                <a:latin typeface="Book Antiqua" panose="02040602050305030304" pitchFamily="18" charset="0"/>
              </a:rPr>
              <a:t>đ</a:t>
            </a:r>
            <a:r>
              <a:rPr lang="en-US">
                <a:latin typeface="Book Antiqua" panose="02040602050305030304" pitchFamily="18" charset="0"/>
              </a:rPr>
              <a:t>enje izraza</a:t>
            </a:r>
            <a:r>
              <a:rPr lang="sr-Latn-RS">
                <a:latin typeface="Book Antiqua" panose="02040602050305030304" pitchFamily="18" charset="0"/>
              </a:rPr>
              <a:t> </a:t>
            </a:r>
            <a:r>
              <a:rPr lang="pl-PL">
                <a:latin typeface="Book Antiqua" panose="02040602050305030304" pitchFamily="18" charset="0"/>
              </a:rPr>
              <a:t>u postfiksni oblik (pomocu steka na kom se pamte operatori) i algoritma koji </a:t>
            </a:r>
            <a:r>
              <a:rPr lang="en-US">
                <a:latin typeface="Book Antiqua" panose="02040602050305030304" pitchFamily="18" charset="0"/>
              </a:rPr>
              <a:t>izra</a:t>
            </a:r>
            <a:r>
              <a:rPr lang="sr-Latn-RS">
                <a:latin typeface="Book Antiqua" panose="02040602050305030304" pitchFamily="18" charset="0"/>
              </a:rPr>
              <a:t>č</a:t>
            </a:r>
            <a:r>
              <a:rPr lang="en-US">
                <a:latin typeface="Book Antiqua" panose="02040602050305030304" pitchFamily="18" charset="0"/>
              </a:rPr>
              <a:t>unava vrednost postfiksnog izraza (pomocu steka na kom</a:t>
            </a:r>
            <a:r>
              <a:rPr lang="sr-Latn-RS">
                <a:latin typeface="Book Antiqua" panose="02040602050305030304" pitchFamily="18" charset="0"/>
              </a:rPr>
              <a:t> se</a:t>
            </a:r>
            <a:r>
              <a:rPr lang="en-US">
                <a:latin typeface="Book Antiqua" panose="02040602050305030304" pitchFamily="18" charset="0"/>
              </a:rPr>
              <a:t> pamt</a:t>
            </a:r>
            <a:r>
              <a:rPr lang="sr-Latn-RS">
                <a:latin typeface="Book Antiqua" panose="02040602050305030304" pitchFamily="18" charset="0"/>
              </a:rPr>
              <a:t>e</a:t>
            </a:r>
            <a:r>
              <a:rPr lang="en-US">
                <a:latin typeface="Book Antiqua" panose="02040602050305030304" pitchFamily="18" charset="0"/>
              </a:rPr>
              <a:t> vrednosti).</a:t>
            </a:r>
          </a:p>
          <a:p>
            <a:r>
              <a:rPr lang="en-US">
                <a:latin typeface="Book Antiqua" panose="02040602050305030304" pitchFamily="18" charset="0"/>
              </a:rPr>
              <a:t>Kada bi se tokom prevo</a:t>
            </a:r>
            <a:r>
              <a:rPr lang="sr-Latn-RS">
                <a:latin typeface="Book Antiqua" panose="02040602050305030304" pitchFamily="18" charset="0"/>
              </a:rPr>
              <a:t>đ</a:t>
            </a:r>
            <a:r>
              <a:rPr lang="en-US">
                <a:latin typeface="Book Antiqua" panose="02040602050305030304" pitchFamily="18" charset="0"/>
              </a:rPr>
              <a:t>enja u postfiksni oblik na izlazu pojavio broj,</a:t>
            </a:r>
            <a:r>
              <a:rPr lang="sr-Latn-RS">
                <a:latin typeface="Book Antiqua" panose="02040602050305030304" pitchFamily="18" charset="0"/>
              </a:rPr>
              <a:t> </a:t>
            </a:r>
            <a:r>
              <a:rPr lang="it-IT">
                <a:latin typeface="Book Antiqua" panose="02040602050305030304" pitchFamily="18" charset="0"/>
              </a:rPr>
              <a:t>taj broj </a:t>
            </a:r>
            <a:r>
              <a:rPr lang="sr-Latn-RS">
                <a:latin typeface="Book Antiqua" panose="02040602050305030304" pitchFamily="18" charset="0"/>
              </a:rPr>
              <a:t>se</a:t>
            </a:r>
            <a:r>
              <a:rPr lang="it-IT">
                <a:latin typeface="Book Antiqua" panose="02040602050305030304" pitchFamily="18" charset="0"/>
              </a:rPr>
              <a:t> postavlja na stek vrednosti. Kada bi se pojavio operator, sa vrha</a:t>
            </a:r>
            <a:r>
              <a:rPr lang="sr-Latn-RS">
                <a:latin typeface="Book Antiqua" panose="02040602050305030304" pitchFamily="18" charset="0"/>
              </a:rPr>
              <a:t> </a:t>
            </a:r>
            <a:r>
              <a:rPr lang="en-US">
                <a:latin typeface="Book Antiqua" panose="02040602050305030304" pitchFamily="18" charset="0"/>
              </a:rPr>
              <a:t>steka vrednosti cemo skidati dva elementa, primenjivacemo na njih odgovarajucu</a:t>
            </a:r>
            <a:r>
              <a:rPr lang="sr-Latn-RS">
                <a:latin typeface="Book Antiqua" panose="02040602050305030304" pitchFamily="18" charset="0"/>
              </a:rPr>
              <a:t> </a:t>
            </a:r>
            <a:r>
              <a:rPr lang="pl-PL">
                <a:latin typeface="Book Antiqua" panose="02040602050305030304" pitchFamily="18" charset="0"/>
              </a:rPr>
              <a:t>operaciju i rezultat vracati na stek vrednosti.</a:t>
            </a:r>
          </a:p>
          <a:p>
            <a:r>
              <a:rPr lang="pl-PL">
                <a:latin typeface="Book Antiqua" panose="02040602050305030304" pitchFamily="18" charset="0"/>
              </a:rPr>
              <a:t>Svaki podizraz je ili broj ili izraz u zagradama. Program </a:t>
            </a:r>
            <a:r>
              <a:rPr lang="en-US">
                <a:latin typeface="Book Antiqua" panose="02040602050305030304" pitchFamily="18" charset="0"/>
              </a:rPr>
              <a:t>koristi dva steka (stek vrednosti i stek operatora). Nametnu</a:t>
            </a:r>
            <a:r>
              <a:rPr lang="sr-Latn-RS">
                <a:latin typeface="Book Antiqua" panose="02040602050305030304" pitchFamily="18" charset="0"/>
              </a:rPr>
              <a:t>ć</a:t>
            </a:r>
            <a:r>
              <a:rPr lang="en-US">
                <a:latin typeface="Book Antiqua" panose="02040602050305030304" pitchFamily="18" charset="0"/>
              </a:rPr>
              <a:t>emo uslov</a:t>
            </a:r>
            <a:r>
              <a:rPr lang="sr-Latn-RS">
                <a:latin typeface="Book Antiqua" panose="02040602050305030304" pitchFamily="18" charset="0"/>
              </a:rPr>
              <a:t> </a:t>
            </a:r>
            <a:r>
              <a:rPr lang="en-US">
                <a:latin typeface="Book Antiqua" panose="02040602050305030304" pitchFamily="18" charset="0"/>
              </a:rPr>
              <a:t>(invarijantu) da se neposredno nakon citanja svakog broja i nakon svakog izraza</a:t>
            </a:r>
            <a:r>
              <a:rPr lang="sr-Latn-RS">
                <a:latin typeface="Book Antiqua" panose="02040602050305030304" pitchFamily="18" charset="0"/>
              </a:rPr>
              <a:t> </a:t>
            </a:r>
            <a:r>
              <a:rPr lang="pl-PL">
                <a:latin typeface="Book Antiqua" panose="02040602050305030304" pitchFamily="18" charset="0"/>
              </a:rPr>
              <a:t>u zagradama njihova vrednost nađe na vrhu steka vrednosti, pri čemu je stanje </a:t>
            </a:r>
            <a:r>
              <a:rPr lang="en-US">
                <a:latin typeface="Book Antiqua" panose="02040602050305030304" pitchFamily="18" charset="0"/>
              </a:rPr>
              <a:t>steka vrednosti ispod te vrednosti identi</a:t>
            </a:r>
            <a:r>
              <a:rPr lang="sr-Latn-RS">
                <a:latin typeface="Book Antiqua" panose="02040602050305030304" pitchFamily="18" charset="0"/>
              </a:rPr>
              <a:t>č</a:t>
            </a:r>
            <a:r>
              <a:rPr lang="en-US">
                <a:latin typeface="Book Antiqua" panose="02040602050305030304" pitchFamily="18" charset="0"/>
              </a:rPr>
              <a:t>no kao pre </a:t>
            </a:r>
            <a:r>
              <a:rPr lang="sr-Latn-RS">
                <a:latin typeface="Book Antiqua" panose="02040602050305030304" pitchFamily="18" charset="0"/>
              </a:rPr>
              <a:t>č</a:t>
            </a:r>
            <a:r>
              <a:rPr lang="en-US">
                <a:latin typeface="Book Antiqua" panose="02040602050305030304" pitchFamily="18" charset="0"/>
              </a:rPr>
              <a:t>itanja tog broja tj. izraza u</a:t>
            </a:r>
            <a:r>
              <a:rPr lang="sr-Latn-RS">
                <a:latin typeface="Book Antiqua" panose="02040602050305030304" pitchFamily="18" charset="0"/>
              </a:rPr>
              <a:t> </a:t>
            </a:r>
            <a:r>
              <a:rPr lang="en-US">
                <a:latin typeface="Book Antiqua" panose="02040602050305030304" pitchFamily="18" charset="0"/>
              </a:rPr>
              <a:t>zagradama, a da je stanje na steku operatora identicno kao pre pocetka citanja</a:t>
            </a:r>
            <a:r>
              <a:rPr lang="sr-Latn-RS">
                <a:latin typeface="Book Antiqua" panose="02040602050305030304" pitchFamily="18" charset="0"/>
              </a:rPr>
              <a:t> </a:t>
            </a:r>
            <a:r>
              <a:rPr lang="en-US">
                <a:latin typeface="Book Antiqua" panose="02040602050305030304" pitchFamily="18" charset="0"/>
              </a:rPr>
              <a:t>tog broja tj. izraza. Tako.e, neposredno nakon citanja operatora on treba da se</a:t>
            </a:r>
            <a:r>
              <a:rPr lang="sr-Latn-RS">
                <a:latin typeface="Book Antiqua" panose="02040602050305030304" pitchFamily="18" charset="0"/>
              </a:rPr>
              <a:t> </a:t>
            </a:r>
            <a:r>
              <a:rPr lang="en-US">
                <a:latin typeface="Book Antiqua" panose="02040602050305030304" pitchFamily="18" charset="0"/>
              </a:rPr>
              <a:t>na</a:t>
            </a:r>
            <a:r>
              <a:rPr lang="sr-Latn-RS">
                <a:latin typeface="Book Antiqua" panose="02040602050305030304" pitchFamily="18" charset="0"/>
              </a:rPr>
              <a:t>đ</a:t>
            </a:r>
            <a:r>
              <a:rPr lang="en-US">
                <a:latin typeface="Book Antiqua" panose="02040602050305030304" pitchFamily="18" charset="0"/>
              </a:rPr>
              <a:t>e na vrhu steka operatora, pri cemu se ne menja stek vrednosti niti prethodni</a:t>
            </a:r>
            <a:r>
              <a:rPr lang="sr-Latn-RS">
                <a:latin typeface="Book Antiqua" panose="02040602050305030304" pitchFamily="18" charset="0"/>
              </a:rPr>
              <a:t> </a:t>
            </a:r>
            <a:r>
              <a:rPr lang="en-US">
                <a:latin typeface="Book Antiqua" panose="02040602050305030304" pitchFamily="18" charset="0"/>
              </a:rPr>
              <a:t>sadržaj steka operatora.</a:t>
            </a:r>
          </a:p>
        </p:txBody>
      </p:sp>
      <p:sp>
        <p:nvSpPr>
          <p:cNvPr id="3" name="Rectangle 2">
            <a:extLst>
              <a:ext uri="{FF2B5EF4-FFF2-40B4-BE49-F238E27FC236}">
                <a16:creationId xmlns:a16="http://schemas.microsoft.com/office/drawing/2014/main" id="{CEC09E67-2D58-4CEA-B7EF-FBB1CEDAF631}"/>
              </a:ext>
            </a:extLst>
          </p:cNvPr>
          <p:cNvSpPr/>
          <p:nvPr/>
        </p:nvSpPr>
        <p:spPr>
          <a:xfrm>
            <a:off x="0" y="3241206"/>
            <a:ext cx="12192000" cy="3693319"/>
          </a:xfrm>
          <a:prstGeom prst="rect">
            <a:avLst/>
          </a:prstGeom>
        </p:spPr>
        <p:txBody>
          <a:bodyPr wrap="square">
            <a:spAutoFit/>
          </a:bodyPr>
          <a:lstStyle/>
          <a:p>
            <a:r>
              <a:rPr lang="sr-Latn-RS">
                <a:latin typeface="Book Antiqua" panose="02040602050305030304" pitchFamily="18" charset="0"/>
              </a:rPr>
              <a:t>Na početku su stekovi prazni</a:t>
            </a:r>
            <a:r>
              <a:rPr lang="pt-BR">
                <a:latin typeface="Book Antiqua" panose="02040602050305030304" pitchFamily="18" charset="0"/>
              </a:rPr>
              <a:t>. </a:t>
            </a:r>
            <a:r>
              <a:rPr lang="sr-Latn-RS">
                <a:latin typeface="Book Antiqua" panose="02040602050305030304" pitchFamily="18" charset="0"/>
              </a:rPr>
              <a:t>K</a:t>
            </a:r>
            <a:r>
              <a:rPr lang="pt-BR">
                <a:latin typeface="Book Antiqua" panose="02040602050305030304" pitchFamily="18" charset="0"/>
              </a:rPr>
              <a:t>ad</a:t>
            </a:r>
            <a:r>
              <a:rPr lang="sr-Latn-RS">
                <a:latin typeface="Book Antiqua" panose="02040602050305030304" pitchFamily="18" charset="0"/>
              </a:rPr>
              <a:t> se </a:t>
            </a:r>
            <a:r>
              <a:rPr lang="pt-BR">
                <a:latin typeface="Book Antiqua" panose="02040602050305030304" pitchFamily="18" charset="0"/>
              </a:rPr>
              <a:t>nai</a:t>
            </a:r>
            <a:r>
              <a:rPr lang="sr-Latn-RS">
                <a:latin typeface="Book Antiqua" panose="02040602050305030304" pitchFamily="18" charset="0"/>
              </a:rPr>
              <a:t>đ</a:t>
            </a:r>
            <a:r>
              <a:rPr lang="pt-BR">
                <a:latin typeface="Book Antiqua" panose="02040602050305030304" pitchFamily="18" charset="0"/>
              </a:rPr>
              <a:t>e</a:t>
            </a:r>
            <a:r>
              <a:rPr lang="sr-Latn-RS">
                <a:latin typeface="Book Antiqua" panose="02040602050305030304" pitchFamily="18" charset="0"/>
              </a:rPr>
              <a:t> </a:t>
            </a:r>
            <a:r>
              <a:rPr lang="en-US">
                <a:latin typeface="Book Antiqua" panose="02040602050305030304" pitchFamily="18" charset="0"/>
              </a:rPr>
              <a:t>na broj postavlja</a:t>
            </a:r>
            <a:r>
              <a:rPr lang="sr-Latn-RS">
                <a:latin typeface="Book Antiqua" panose="02040602050305030304" pitchFamily="18" charset="0"/>
              </a:rPr>
              <a:t> se</a:t>
            </a:r>
            <a:r>
              <a:rPr lang="en-US">
                <a:latin typeface="Book Antiqua" panose="02040602050305030304" pitchFamily="18" charset="0"/>
              </a:rPr>
              <a:t> na stek vrednosti. </a:t>
            </a:r>
            <a:r>
              <a:rPr lang="sr-Latn-RS">
                <a:latin typeface="Book Antiqua" panose="02040602050305030304" pitchFamily="18" charset="0"/>
              </a:rPr>
              <a:t>O</a:t>
            </a:r>
            <a:r>
              <a:rPr lang="en-US">
                <a:latin typeface="Book Antiqua" panose="02040602050305030304" pitchFamily="18" charset="0"/>
              </a:rPr>
              <a:t>perator</a:t>
            </a:r>
            <a:r>
              <a:rPr lang="sr-Latn-RS">
                <a:latin typeface="Book Antiqua" panose="02040602050305030304" pitchFamily="18" charset="0"/>
              </a:rPr>
              <a:t> </a:t>
            </a:r>
            <a:r>
              <a:rPr lang="en-US">
                <a:latin typeface="Book Antiqua" panose="02040602050305030304" pitchFamily="18" charset="0"/>
              </a:rPr>
              <a:t>na stek operatora. Najinteresantniji slu</a:t>
            </a:r>
            <a:r>
              <a:rPr lang="sr-Latn-RS">
                <a:latin typeface="Book Antiqua" panose="02040602050305030304" pitchFamily="18" charset="0"/>
              </a:rPr>
              <a:t>č</a:t>
            </a:r>
            <a:r>
              <a:rPr lang="en-US">
                <a:latin typeface="Book Antiqua" panose="02040602050305030304" pitchFamily="18" charset="0"/>
              </a:rPr>
              <a:t>aj je kada nai</a:t>
            </a:r>
            <a:r>
              <a:rPr lang="sr-Latn-RS">
                <a:latin typeface="Book Antiqua" panose="02040602050305030304" pitchFamily="18" charset="0"/>
              </a:rPr>
              <a:t>đ</a:t>
            </a:r>
            <a:r>
              <a:rPr lang="en-US">
                <a:latin typeface="Book Antiqua" panose="02040602050305030304" pitchFamily="18" charset="0"/>
              </a:rPr>
              <a:t>emo na</a:t>
            </a:r>
            <a:r>
              <a:rPr lang="sr-Latn-RS">
                <a:latin typeface="Book Antiqua" panose="02040602050305030304" pitchFamily="18" charset="0"/>
              </a:rPr>
              <a:t> </a:t>
            </a:r>
            <a:r>
              <a:rPr lang="pl-PL">
                <a:latin typeface="Book Antiqua" panose="02040602050305030304" pitchFamily="18" charset="0"/>
              </a:rPr>
              <a:t>zatvorenu zagradu. Neposredno pre te zagrade procitan je drugi operand koji je ili broj ili izraz u zagradama i znamo da se njegova vrednost nalazi na vrhu </a:t>
            </a:r>
            <a:r>
              <a:rPr lang="en-US">
                <a:latin typeface="Book Antiqua" panose="02040602050305030304" pitchFamily="18" charset="0"/>
              </a:rPr>
              <a:t>steka vrednosti. Na osnovu invarijante znamo da se operator koji predstavlja</a:t>
            </a:r>
            <a:r>
              <a:rPr lang="sr-Latn-RS">
                <a:latin typeface="Book Antiqua" panose="02040602050305030304" pitchFamily="18" charset="0"/>
              </a:rPr>
              <a:t> </a:t>
            </a:r>
            <a:r>
              <a:rPr lang="pl-PL">
                <a:latin typeface="Book Antiqua" panose="02040602050305030304" pitchFamily="18" charset="0"/>
              </a:rPr>
              <a:t>operaciju u zagradi koja je upravo zatvorena nalazi na vrhu steka operatora </a:t>
            </a:r>
            <a:r>
              <a:rPr lang="en-US">
                <a:latin typeface="Book Antiqua" panose="02040602050305030304" pitchFamily="18" charset="0"/>
              </a:rPr>
              <a:t>(jer je nakon citanja drugog operanda stek operatora u identicnom stanju kao</a:t>
            </a:r>
            <a:r>
              <a:rPr lang="sr-Latn-RS">
                <a:latin typeface="Book Antiqua" panose="02040602050305030304" pitchFamily="18" charset="0"/>
              </a:rPr>
              <a:t> </a:t>
            </a:r>
            <a:r>
              <a:rPr lang="pl-PL">
                <a:latin typeface="Book Antiqua" panose="02040602050305030304" pitchFamily="18" charset="0"/>
              </a:rPr>
              <a:t>pre njegovog citanja, a to je stanje u kojem je upravo procitan operator, pa je </a:t>
            </a:r>
            <a:r>
              <a:rPr lang="en-US">
                <a:latin typeface="Book Antiqua" panose="02040602050305030304" pitchFamily="18" charset="0"/>
              </a:rPr>
              <a:t>postavljen na stek operatora). Neposredno pre tog operatora procitan je prvi</a:t>
            </a:r>
            <a:r>
              <a:rPr lang="sr-Latn-RS">
                <a:latin typeface="Book Antiqua" panose="02040602050305030304" pitchFamily="18" charset="0"/>
              </a:rPr>
              <a:t> </a:t>
            </a:r>
            <a:r>
              <a:rPr lang="pl-PL">
                <a:latin typeface="Book Antiqua" panose="02040602050305030304" pitchFamily="18" charset="0"/>
              </a:rPr>
              <a:t>operand (koji je opet ili broj izraz u zagradama), tako da na osnovu invarijante </a:t>
            </a:r>
            <a:r>
              <a:rPr lang="en-US">
                <a:latin typeface="Book Antiqua" panose="02040602050305030304" pitchFamily="18" charset="0"/>
              </a:rPr>
              <a:t>znamo da se njegova vrednost nalazi kao druga sa vrha steka (ispod vrednosti</a:t>
            </a:r>
            <a:r>
              <a:rPr lang="sr-Latn-RS">
                <a:latin typeface="Book Antiqua" panose="02040602050305030304" pitchFamily="18" charset="0"/>
              </a:rPr>
              <a:t> </a:t>
            </a:r>
            <a:r>
              <a:rPr lang="en-US">
                <a:latin typeface="Book Antiqua" panose="02040602050305030304" pitchFamily="18" charset="0"/>
              </a:rPr>
              <a:t>drugog operanda). Zato skidamo dve vrednosti sa vrha steka vrednosti, skidamo</a:t>
            </a:r>
            <a:r>
              <a:rPr lang="sr-Latn-RS">
                <a:latin typeface="Book Antiqua" panose="02040602050305030304" pitchFamily="18" charset="0"/>
              </a:rPr>
              <a:t> </a:t>
            </a:r>
            <a:r>
              <a:rPr lang="en-US">
                <a:latin typeface="Book Antiqua" panose="02040602050305030304" pitchFamily="18" charset="0"/>
              </a:rPr>
              <a:t>operator sa vrha steka operatora, na osnovu tih elemenata izracunavamo novu</a:t>
            </a:r>
            <a:r>
              <a:rPr lang="sr-Latn-RS">
                <a:latin typeface="Book Antiqua" panose="02040602050305030304" pitchFamily="18" charset="0"/>
              </a:rPr>
              <a:t> </a:t>
            </a:r>
            <a:r>
              <a:rPr lang="pl-PL">
                <a:latin typeface="Book Antiqua" panose="02040602050305030304" pitchFamily="18" charset="0"/>
              </a:rPr>
              <a:t>vrednost i postavljamo je na stek vrednosti. </a:t>
            </a:r>
          </a:p>
          <a:p>
            <a:r>
              <a:rPr lang="pl-PL">
                <a:latin typeface="Book Antiqua" panose="02040602050305030304" pitchFamily="18" charset="0"/>
              </a:rPr>
              <a:t>Ovim smo postigli da se vrednost izraza u zagradama nalazi na vrhu steka vrednosti i da je stanje na stekovima </a:t>
            </a:r>
            <a:r>
              <a:rPr lang="en-US">
                <a:latin typeface="Book Antiqua" panose="02040602050305030304" pitchFamily="18" charset="0"/>
              </a:rPr>
              <a:t>ispod te vrednosti identicno kao pre citanja te otvorene zagrade. Pošto program</a:t>
            </a:r>
            <a:r>
              <a:rPr lang="sr-Latn-RS">
                <a:latin typeface="Book Antiqua" panose="02040602050305030304" pitchFamily="18" charset="0"/>
              </a:rPr>
              <a:t> </a:t>
            </a:r>
            <a:r>
              <a:rPr lang="en-US">
                <a:latin typeface="Book Antiqua" panose="02040602050305030304" pitchFamily="18" charset="0"/>
              </a:rPr>
              <a:t>cita jedan (isprvan) izraz u zagradama, kada se on procita, znamo da se njegova</a:t>
            </a:r>
            <a:r>
              <a:rPr lang="sr-Latn-RS">
                <a:latin typeface="Book Antiqua" panose="02040602050305030304" pitchFamily="18" charset="0"/>
              </a:rPr>
              <a:t> </a:t>
            </a:r>
            <a:r>
              <a:rPr lang="pl-PL">
                <a:latin typeface="Book Antiqua" panose="02040602050305030304" pitchFamily="18" charset="0"/>
              </a:rPr>
              <a:t>vrednost nalazi na vrhu steka vrednosti.</a:t>
            </a:r>
            <a:endParaRPr lang="en-US">
              <a:latin typeface="Book Antiqua" panose="02040602050305030304" pitchFamily="18" charset="0"/>
            </a:endParaRPr>
          </a:p>
        </p:txBody>
      </p:sp>
    </p:spTree>
    <p:extLst>
      <p:ext uri="{BB962C8B-B14F-4D97-AF65-F5344CB8AC3E}">
        <p14:creationId xmlns:p14="http://schemas.microsoft.com/office/powerpoint/2010/main" val="2202686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ECADB0-C073-4964-97FF-B01A60923EA4}"/>
              </a:ext>
            </a:extLst>
          </p:cNvPr>
          <p:cNvSpPr/>
          <p:nvPr/>
        </p:nvSpPr>
        <p:spPr>
          <a:xfrm>
            <a:off x="853735" y="0"/>
            <a:ext cx="11006831" cy="6740307"/>
          </a:xfrm>
          <a:prstGeom prst="rect">
            <a:avLst/>
          </a:prstGeom>
        </p:spPr>
        <p:txBody>
          <a:bodyPr wrap="square">
            <a:spAutoFit/>
          </a:bodyPr>
          <a:lstStyle/>
          <a:p>
            <a:endParaRPr lang="sr-Latn-R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stek operatora </a:t>
            </a:r>
            <a:r>
              <a:rPr lang="sr-Latn-RS">
                <a:latin typeface="Courier New" panose="02070309020205020404" pitchFamily="49" charset="0"/>
                <a:cs typeface="Courier New" panose="02070309020205020404" pitchFamily="49" charset="0"/>
              </a:rPr>
              <a:t>             st</a:t>
            </a:r>
            <a:r>
              <a:rPr lang="en-US">
                <a:latin typeface="Courier New" panose="02070309020205020404" pitchFamily="49" charset="0"/>
                <a:cs typeface="Courier New" panose="02070309020205020404" pitchFamily="49" charset="0"/>
              </a:rPr>
              <a:t>ek vrednosti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ulaz</a:t>
            </a:r>
          </a:p>
          <a:p>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((3*5)+(7+(2*1)))*4)</a:t>
            </a:r>
          </a:p>
          <a:p>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(3*5)+(7+(2*1)))*4)</a:t>
            </a:r>
          </a:p>
          <a:p>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3*5)+(7+(2*1)))*4)</a:t>
            </a:r>
          </a:p>
          <a:p>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3</a:t>
            </a:r>
            <a:r>
              <a:rPr lang="en-US">
                <a:latin typeface="Courier New" panose="02070309020205020404" pitchFamily="49" charset="0"/>
                <a:cs typeface="Courier New" panose="02070309020205020404" pitchFamily="49" charset="0"/>
              </a:rPr>
              <a:t>*5)+(7+(2*1)))*4)</a:t>
            </a:r>
          </a:p>
          <a:p>
            <a:r>
              <a:rPr lang="sr-Latn-RS">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3</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5)+(7+(2*1)))*4)</a:t>
            </a:r>
          </a:p>
          <a:p>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3</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5</a:t>
            </a:r>
            <a:r>
              <a:rPr lang="en-US">
                <a:latin typeface="Courier New" panose="02070309020205020404" pitchFamily="49" charset="0"/>
                <a:cs typeface="Courier New" panose="02070309020205020404" pitchFamily="49" charset="0"/>
              </a:rPr>
              <a:t>)+(7+(2*1)))*4)</a:t>
            </a:r>
          </a:p>
          <a:p>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3 </a:t>
            </a:r>
            <a:r>
              <a:rPr lang="en-US" b="1">
                <a:latin typeface="Courier New" panose="02070309020205020404" pitchFamily="49" charset="0"/>
                <a:cs typeface="Courier New" panose="02070309020205020404" pitchFamily="49" charset="0"/>
              </a:rPr>
              <a:t>5</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+(7+(2*1)))*4)</a:t>
            </a:r>
          </a:p>
          <a:p>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15</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(7+(2*1)))*4)</a:t>
            </a:r>
          </a:p>
          <a:p>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7+(2*1)))*4)</a:t>
            </a:r>
          </a:p>
          <a:p>
            <a:r>
              <a:rPr lang="en-US" i="1">
                <a:latin typeface="Courier New" panose="02070309020205020404" pitchFamily="49" charset="0"/>
                <a:cs typeface="Courier New" panose="02070309020205020404" pitchFamily="49" charset="0"/>
              </a:rPr>
              <a:t>+ </a:t>
            </a:r>
            <a:r>
              <a:rPr lang="sr-Latn-RS" i="1">
                <a:latin typeface="Courier New" panose="02070309020205020404" pitchFamily="49" charset="0"/>
                <a:cs typeface="Courier New" panose="02070309020205020404" pitchFamily="49" charset="0"/>
              </a:rPr>
              <a:t>                          </a:t>
            </a:r>
            <a:r>
              <a:rPr lang="en-US" i="1">
                <a:latin typeface="Courier New" panose="02070309020205020404" pitchFamily="49" charset="0"/>
                <a:cs typeface="Courier New" panose="02070309020205020404" pitchFamily="49" charset="0"/>
              </a:rPr>
              <a:t>15 </a:t>
            </a:r>
            <a:r>
              <a:rPr lang="sr-Latn-RS" i="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7</a:t>
            </a:r>
            <a:r>
              <a:rPr lang="en-US">
                <a:latin typeface="Courier New" panose="02070309020205020404" pitchFamily="49" charset="0"/>
                <a:cs typeface="Courier New" panose="02070309020205020404" pitchFamily="49" charset="0"/>
              </a:rPr>
              <a:t>+(2*1)))*4)</a:t>
            </a:r>
          </a:p>
          <a:p>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 </a:t>
            </a:r>
            <a:r>
              <a:rPr lang="en-US" b="1">
                <a:latin typeface="Courier New" panose="02070309020205020404" pitchFamily="49" charset="0"/>
                <a:cs typeface="Courier New" panose="02070309020205020404" pitchFamily="49" charset="0"/>
              </a:rPr>
              <a:t>7</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(2*1)))*4)</a:t>
            </a:r>
          </a:p>
          <a:p>
            <a:r>
              <a:rPr lang="en-U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15 7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2*1)))*4)</a:t>
            </a:r>
          </a:p>
          <a:p>
            <a:r>
              <a:rPr lang="en-US" i="1">
                <a:latin typeface="Courier New" panose="02070309020205020404" pitchFamily="49" charset="0"/>
                <a:cs typeface="Courier New" panose="02070309020205020404" pitchFamily="49" charset="0"/>
              </a:rPr>
              <a:t>+ + </a:t>
            </a:r>
            <a:r>
              <a:rPr lang="sr-Latn-RS" i="1">
                <a:latin typeface="Courier New" panose="02070309020205020404" pitchFamily="49" charset="0"/>
                <a:cs typeface="Courier New" panose="02070309020205020404" pitchFamily="49" charset="0"/>
              </a:rPr>
              <a:t>                        </a:t>
            </a:r>
            <a:r>
              <a:rPr lang="en-US" i="1">
                <a:latin typeface="Courier New" panose="02070309020205020404" pitchFamily="49" charset="0"/>
                <a:cs typeface="Courier New" panose="02070309020205020404" pitchFamily="49" charset="0"/>
              </a:rPr>
              <a:t>15 7 </a:t>
            </a:r>
            <a:r>
              <a:rPr lang="sr-Latn-RS" i="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a:t>
            </a:r>
            <a:r>
              <a:rPr lang="en-US">
                <a:latin typeface="Courier New" panose="02070309020205020404" pitchFamily="49" charset="0"/>
                <a:cs typeface="Courier New" panose="02070309020205020404" pitchFamily="49" charset="0"/>
              </a:rPr>
              <a:t>*1)))*4)</a:t>
            </a:r>
          </a:p>
          <a:p>
            <a:r>
              <a:rPr lang="en-US">
                <a:latin typeface="Courier New" panose="02070309020205020404" pitchFamily="49" charset="0"/>
                <a:cs typeface="Courier New" panose="02070309020205020404" pitchFamily="49" charset="0"/>
              </a:rPr>
              <a:t>+ +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15 7 </a:t>
            </a:r>
            <a:r>
              <a:rPr lang="en-US" b="1">
                <a:latin typeface="Courier New" panose="02070309020205020404" pitchFamily="49" charset="0"/>
                <a:cs typeface="Courier New" panose="02070309020205020404" pitchFamily="49" charset="0"/>
              </a:rPr>
              <a:t>2</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1)))*4)</a:t>
            </a:r>
          </a:p>
          <a:p>
            <a:r>
              <a:rPr lang="en-US">
                <a:latin typeface="Courier New" panose="02070309020205020404" pitchFamily="49" charset="0"/>
                <a:cs typeface="Courier New" panose="02070309020205020404" pitchFamily="49" charset="0"/>
              </a:rPr>
              <a:t>+ +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15 7 2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1</a:t>
            </a:r>
            <a:r>
              <a:rPr lang="en-US">
                <a:latin typeface="Courier New" panose="02070309020205020404" pitchFamily="49" charset="0"/>
                <a:cs typeface="Courier New" panose="02070309020205020404" pitchFamily="49" charset="0"/>
              </a:rPr>
              <a:t>)))*4)</a:t>
            </a:r>
          </a:p>
          <a:p>
            <a:r>
              <a:rPr lang="en-US">
                <a:latin typeface="Courier New" panose="02070309020205020404" pitchFamily="49" charset="0"/>
                <a:cs typeface="Courier New" panose="02070309020205020404" pitchFamily="49" charset="0"/>
              </a:rPr>
              <a:t>+ +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15 7 </a:t>
            </a:r>
            <a:r>
              <a:rPr lang="en-US" b="1">
                <a:latin typeface="Courier New" panose="02070309020205020404" pitchFamily="49" charset="0"/>
                <a:cs typeface="Courier New" panose="02070309020205020404" pitchFamily="49" charset="0"/>
              </a:rPr>
              <a:t>2</a:t>
            </a:r>
            <a:r>
              <a:rPr lang="en-U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1</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))*4)</a:t>
            </a:r>
          </a:p>
          <a:p>
            <a:r>
              <a:rPr lang="en-U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 </a:t>
            </a:r>
            <a:r>
              <a:rPr lang="en-US" b="1">
                <a:latin typeface="Courier New" panose="02070309020205020404" pitchFamily="49" charset="0"/>
                <a:cs typeface="Courier New" panose="02070309020205020404" pitchFamily="49" charset="0"/>
              </a:rPr>
              <a:t>7</a:t>
            </a:r>
            <a:r>
              <a:rPr lang="en-U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)*4)</a:t>
            </a:r>
          </a:p>
          <a:p>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 </a:t>
            </a:r>
            <a:r>
              <a:rPr lang="en-US" b="1">
                <a:latin typeface="Courier New" panose="02070309020205020404" pitchFamily="49" charset="0"/>
                <a:cs typeface="Courier New" panose="02070309020205020404" pitchFamily="49" charset="0"/>
              </a:rPr>
              <a:t>9</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*4)</a:t>
            </a:r>
          </a:p>
          <a:p>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24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4)</a:t>
            </a:r>
          </a:p>
          <a:p>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24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4</a:t>
            </a:r>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24 </a:t>
            </a:r>
            <a:r>
              <a:rPr lang="en-US" b="1">
                <a:latin typeface="Courier New" panose="02070309020205020404" pitchFamily="49" charset="0"/>
                <a:cs typeface="Courier New" panose="02070309020205020404" pitchFamily="49" charset="0"/>
              </a:rPr>
              <a:t>4</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p>
          <a:p>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96</a:t>
            </a:r>
          </a:p>
        </p:txBody>
      </p:sp>
    </p:spTree>
    <p:extLst>
      <p:ext uri="{BB962C8B-B14F-4D97-AF65-F5344CB8AC3E}">
        <p14:creationId xmlns:p14="http://schemas.microsoft.com/office/powerpoint/2010/main" val="22913567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2EA02C-A986-4A3C-87DB-086E5E31C81E}"/>
              </a:ext>
            </a:extLst>
          </p:cNvPr>
          <p:cNvSpPr/>
          <p:nvPr/>
        </p:nvSpPr>
        <p:spPr>
          <a:xfrm>
            <a:off x="0" y="0"/>
            <a:ext cx="12192000" cy="7294305"/>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r>
              <a:rPr lang="sr-Latn-RS">
                <a:solidFill>
                  <a:srgbClr val="000000"/>
                </a:solidFill>
                <a:latin typeface="Consolas" panose="020B0609020204030204" pitchFamily="49" charset="0"/>
              </a:rPr>
              <a:t> </a:t>
            </a:r>
            <a:r>
              <a:rPr lang="en-US">
                <a:solidFill>
                  <a:srgbClr val="008000"/>
                </a:solidFill>
                <a:latin typeface="Consolas" panose="020B0609020204030204" pitchFamily="49" charset="0"/>
              </a:rPr>
              <a:t>// Vrednost infix - stek</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primeni(</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op,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op1,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op2)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v;</a:t>
            </a:r>
            <a:r>
              <a:rPr lang="en-US">
                <a:solidFill>
                  <a:srgbClr val="008000"/>
                </a:solidFill>
                <a:latin typeface="Consolas" panose="020B0609020204030204" pitchFamily="49" charset="0"/>
              </a:rPr>
              <a:t> // primena operatora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switch</a:t>
            </a:r>
            <a:r>
              <a:rPr lang="en-US">
                <a:solidFill>
                  <a:srgbClr val="000000"/>
                </a:solidFill>
                <a:latin typeface="Consolas" panose="020B0609020204030204" pitchFamily="49" charset="0"/>
              </a:rPr>
              <a:t>(op) {</a:t>
            </a:r>
            <a:r>
              <a:rPr lang="sr-Latn-RS">
                <a:solidFill>
                  <a:srgbClr val="000000"/>
                </a:solidFill>
                <a:latin typeface="Consolas" panose="020B0609020204030204" pitchFamily="49" charset="0"/>
              </a:rPr>
              <a:t> </a:t>
            </a:r>
            <a:r>
              <a:rPr lang="en-US">
                <a:solidFill>
                  <a:srgbClr val="0000FF"/>
                </a:solidFill>
                <a:latin typeface="Consolas" panose="020B0609020204030204" pitchFamily="49" charset="0"/>
              </a:rPr>
              <a:t>case</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v = op1 + op2; </a:t>
            </a:r>
            <a:r>
              <a:rPr lang="en-US">
                <a:solidFill>
                  <a:srgbClr val="0000FF"/>
                </a:solidFill>
                <a:latin typeface="Consolas" panose="020B0609020204030204" pitchFamily="49" charset="0"/>
              </a:rPr>
              <a:t>break</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case</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v = op1 * op2; </a:t>
            </a:r>
            <a:r>
              <a:rPr lang="en-US">
                <a:solidFill>
                  <a:srgbClr val="0000FF"/>
                </a:solidFill>
                <a:latin typeface="Consolas" panose="020B0609020204030204" pitchFamily="49" charset="0"/>
              </a:rPr>
              <a:t>break</a:t>
            </a:r>
            <a:r>
              <a:rPr lang="en-US">
                <a:solidFill>
                  <a:srgbClr val="000000"/>
                </a:solidFill>
                <a:latin typeface="Consolas" panose="020B0609020204030204" pitchFamily="49" charset="0"/>
              </a:rPr>
              <a:t>; }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v; }</a:t>
            </a:r>
            <a:r>
              <a:rPr lang="en-US">
                <a:solidFill>
                  <a:srgbClr val="008000"/>
                </a:solidFill>
                <a:latin typeface="Consolas" panose="020B0609020204030204" pitchFamily="49" charset="0"/>
              </a:rPr>
              <a:t> // vrati vrednost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bool</a:t>
            </a:r>
            <a:r>
              <a:rPr lang="en-US">
                <a:solidFill>
                  <a:srgbClr val="000000"/>
                </a:solidFill>
                <a:latin typeface="Consolas" panose="020B0609020204030204" pitchFamily="49" charset="0"/>
              </a:rPr>
              <a:t> jeoperator(</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c) {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c ==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 c ==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vrednost(</a:t>
            </a:r>
            <a:r>
              <a:rPr lang="en-US">
                <a:solidFill>
                  <a:srgbClr val="0000FF"/>
                </a:solidFill>
                <a:latin typeface="Consolas" panose="020B0609020204030204" pitchFamily="49" charset="0"/>
              </a:rPr>
              <a:t>const</a:t>
            </a:r>
            <a:r>
              <a:rPr lang="en-US">
                <a:solidFill>
                  <a:srgbClr val="000000"/>
                </a:solidFill>
                <a:latin typeface="Consolas" panose="020B0609020204030204" pitchFamily="49" charset="0"/>
              </a:rPr>
              <a:t> string</a:t>
            </a:r>
            <a:r>
              <a:rPr lang="en-US">
                <a:solidFill>
                  <a:srgbClr val="0000FF"/>
                </a:solidFill>
                <a:latin typeface="Consolas" panose="020B0609020204030204" pitchFamily="49" charset="0"/>
              </a:rPr>
              <a:t>&amp;</a:t>
            </a:r>
            <a:r>
              <a:rPr lang="en-US">
                <a:solidFill>
                  <a:srgbClr val="000000"/>
                </a:solidFill>
                <a:latin typeface="Consolas" panose="020B0609020204030204" pitchFamily="49" charset="0"/>
              </a:rPr>
              <a:t> izraz) {</a:t>
            </a:r>
          </a:p>
          <a:p>
            <a:r>
              <a:rPr lang="en-US">
                <a:solidFill>
                  <a:srgbClr val="000000"/>
                </a:solidFill>
                <a:latin typeface="Consolas" panose="020B0609020204030204" pitchFamily="49" charset="0"/>
              </a:rPr>
              <a:t>    stack&lt;</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&gt; operatori;</a:t>
            </a:r>
            <a:r>
              <a:rPr lang="en-US">
                <a:solidFill>
                  <a:srgbClr val="008000"/>
                </a:solidFill>
                <a:latin typeface="Consolas" panose="020B0609020204030204" pitchFamily="49" charset="0"/>
              </a:rPr>
              <a:t> //stek za vrednosti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stack&lt;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vrednosti;</a:t>
            </a:r>
            <a:r>
              <a:rPr lang="en-US">
                <a:solidFill>
                  <a:srgbClr val="008000"/>
                </a:solidFill>
                <a:latin typeface="Consolas" panose="020B0609020204030204" pitchFamily="49" charset="0"/>
              </a:rPr>
              <a:t> // i operatore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c : izraz) {</a:t>
            </a:r>
            <a:r>
              <a:rPr lang="en-US">
                <a:solidFill>
                  <a:srgbClr val="008000"/>
                </a:solidFill>
                <a:latin typeface="Consolas" panose="020B0609020204030204" pitchFamily="49" charset="0"/>
              </a:rPr>
              <a:t> // analiza izraza...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(isdigit(c)) {</a:t>
            </a:r>
            <a:r>
              <a:rPr lang="en-US">
                <a:solidFill>
                  <a:srgbClr val="008000"/>
                </a:solidFill>
                <a:latin typeface="Consolas" panose="020B0609020204030204" pitchFamily="49" charset="0"/>
              </a:rPr>
              <a:t> // broj ide na stek vrednosti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vrednosti.push(c - </a:t>
            </a:r>
            <a:r>
              <a:rPr lang="en-US">
                <a:solidFill>
                  <a:srgbClr val="A31515"/>
                </a:solidFill>
                <a:latin typeface="Consolas" panose="020B0609020204030204" pitchFamily="49" charset="0"/>
              </a:rPr>
              <a:t>'0'</a:t>
            </a:r>
            <a:r>
              <a:rPr lang="en-US">
                <a:solidFill>
                  <a:srgbClr val="000000"/>
                </a:solidFill>
                <a:latin typeface="Consolas" panose="020B0609020204030204" pitchFamily="49" charset="0"/>
              </a:rPr>
              <a:t>); }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(c ==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kraj izraza?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op = operatori.top(); operatori.pop();</a:t>
            </a:r>
            <a:r>
              <a:rPr lang="en-US">
                <a:solidFill>
                  <a:srgbClr val="008000"/>
                </a:solidFill>
                <a:latin typeface="Consolas" panose="020B0609020204030204" pitchFamily="49" charset="0"/>
              </a:rPr>
              <a:t> //uzmi operator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op2 = vrednosti.top(); vrednosti.pop();</a:t>
            </a:r>
            <a:r>
              <a:rPr lang="en-US">
                <a:solidFill>
                  <a:srgbClr val="008000"/>
                </a:solidFill>
                <a:latin typeface="Consolas" panose="020B0609020204030204" pitchFamily="49" charset="0"/>
              </a:rPr>
              <a:t> //i operande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op1 = vrednosti.top(); vrednosti.pop();</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v = primeni(op, op1, op2);</a:t>
            </a:r>
            <a:r>
              <a:rPr lang="en-US">
                <a:solidFill>
                  <a:srgbClr val="008000"/>
                </a:solidFill>
                <a:latin typeface="Consolas" panose="020B0609020204030204" pitchFamily="49" charset="0"/>
              </a:rPr>
              <a:t> // vrednost izraza u zagradi...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vrednosti.push(v); }</a:t>
            </a:r>
            <a:r>
              <a:rPr lang="en-US">
                <a:solidFill>
                  <a:srgbClr val="008000"/>
                </a:solidFill>
                <a:latin typeface="Consolas" panose="020B0609020204030204" pitchFamily="49" charset="0"/>
              </a:rPr>
              <a:t>  // ...ide na stek vrednosti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(jeoperator(c)){</a:t>
            </a:r>
            <a:r>
              <a:rPr lang="en-US">
                <a:solidFill>
                  <a:srgbClr val="008000"/>
                </a:solidFill>
                <a:latin typeface="Consolas" panose="020B0609020204030204" pitchFamily="49" charset="0"/>
              </a:rPr>
              <a:t> //operator...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operatori.push(c); }}</a:t>
            </a:r>
            <a:r>
              <a:rPr lang="en-US">
                <a:solidFill>
                  <a:srgbClr val="008000"/>
                </a:solidFill>
                <a:latin typeface="Consolas" panose="020B0609020204030204" pitchFamily="49" charset="0"/>
              </a:rPr>
              <a:t> // ...ide na stek operatora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vrednosti.top(); }</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string izraz; cin &gt;&gt; izraz;</a:t>
            </a:r>
          </a:p>
          <a:p>
            <a:r>
              <a:rPr lang="en-US">
                <a:solidFill>
                  <a:srgbClr val="000000"/>
                </a:solidFill>
                <a:latin typeface="Consolas" panose="020B0609020204030204" pitchFamily="49" charset="0"/>
              </a:rPr>
              <a:t>    cout &lt;&lt; vrednost(izraz);</a:t>
            </a:r>
            <a:r>
              <a:rPr lang="sr-Latn-R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23993424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3C2F64-7506-445B-B318-E0E7C919CB9C}"/>
              </a:ext>
            </a:extLst>
          </p:cNvPr>
          <p:cNvSpPr/>
          <p:nvPr/>
        </p:nvSpPr>
        <p:spPr>
          <a:xfrm>
            <a:off x="0" y="0"/>
            <a:ext cx="12192000" cy="4247317"/>
          </a:xfrm>
          <a:prstGeom prst="rect">
            <a:avLst/>
          </a:prstGeom>
        </p:spPr>
        <p:txBody>
          <a:bodyPr wrap="square">
            <a:spAutoFit/>
          </a:bodyPr>
          <a:lstStyle/>
          <a:p>
            <a:r>
              <a:rPr lang="sr-Latn-RS" b="1">
                <a:latin typeface="Book Antiqua" panose="02040602050305030304" pitchFamily="18" charset="0"/>
              </a:rPr>
              <a:t>7. </a:t>
            </a:r>
            <a:r>
              <a:rPr lang="en-US" b="1">
                <a:latin typeface="Book Antiqua" panose="02040602050305030304" pitchFamily="18" charset="0"/>
              </a:rPr>
              <a:t>Prevo</a:t>
            </a:r>
            <a:r>
              <a:rPr lang="sr-Latn-RS" b="1">
                <a:latin typeface="Book Antiqua" panose="02040602050305030304" pitchFamily="18" charset="0"/>
              </a:rPr>
              <a:t>đ</a:t>
            </a:r>
            <a:r>
              <a:rPr lang="en-US" b="1">
                <a:latin typeface="Book Antiqua" panose="02040602050305030304" pitchFamily="18" charset="0"/>
              </a:rPr>
              <a:t>enje infiksnog u postfiksni izraz</a:t>
            </a:r>
            <a:r>
              <a:rPr lang="sr-Latn-RS" b="1">
                <a:latin typeface="Book Antiqua" panose="02040602050305030304" pitchFamily="18" charset="0"/>
              </a:rPr>
              <a:t> - Dajkstra</a:t>
            </a:r>
          </a:p>
          <a:p>
            <a:endParaRPr lang="en-US" b="1">
              <a:latin typeface="Book Antiqua" panose="02040602050305030304" pitchFamily="18" charset="0"/>
            </a:endParaRPr>
          </a:p>
          <a:p>
            <a:r>
              <a:rPr lang="en-US" b="1">
                <a:latin typeface="Book Antiqua" panose="02040602050305030304" pitchFamily="18" charset="0"/>
              </a:rPr>
              <a:t>Problem: </a:t>
            </a:r>
            <a:r>
              <a:rPr lang="en-US">
                <a:latin typeface="Book Antiqua" panose="02040602050305030304" pitchFamily="18" charset="0"/>
              </a:rPr>
              <a:t>Napi</a:t>
            </a:r>
            <a:r>
              <a:rPr lang="sr-Latn-RS">
                <a:latin typeface="Book Antiqua" panose="02040602050305030304" pitchFamily="18" charset="0"/>
              </a:rPr>
              <a:t>š</a:t>
            </a:r>
            <a:r>
              <a:rPr lang="en-US">
                <a:latin typeface="Book Antiqua" panose="02040602050305030304" pitchFamily="18" charset="0"/>
              </a:rPr>
              <a:t>i program koji prevo</a:t>
            </a:r>
            <a:r>
              <a:rPr lang="sr-Latn-RS">
                <a:latin typeface="Book Antiqua" panose="02040602050305030304" pitchFamily="18" charset="0"/>
              </a:rPr>
              <a:t>di</a:t>
            </a:r>
            <a:r>
              <a:rPr lang="en-US">
                <a:latin typeface="Book Antiqua" panose="02040602050305030304" pitchFamily="18" charset="0"/>
              </a:rPr>
              <a:t> ispravn</a:t>
            </a:r>
            <a:r>
              <a:rPr lang="sr-Latn-RS">
                <a:latin typeface="Book Antiqua" panose="02040602050305030304" pitchFamily="18" charset="0"/>
              </a:rPr>
              <a:t>e</a:t>
            </a:r>
            <a:r>
              <a:rPr lang="en-US">
                <a:latin typeface="Book Antiqua" panose="02040602050305030304" pitchFamily="18" charset="0"/>
              </a:rPr>
              <a:t> infiks izraz u postfiks izraz. </a:t>
            </a:r>
            <a:r>
              <a:rPr lang="sr-Latn-RS">
                <a:latin typeface="Book Antiqua" panose="02040602050305030304" pitchFamily="18" charset="0"/>
              </a:rPr>
              <a:t>Neka</a:t>
            </a:r>
            <a:r>
              <a:rPr lang="en-US">
                <a:latin typeface="Book Antiqua" panose="02040602050305030304" pitchFamily="18" charset="0"/>
              </a:rPr>
              <a:t> su svi</a:t>
            </a:r>
            <a:r>
              <a:rPr lang="sr-Latn-RS">
                <a:latin typeface="Book Antiqua" panose="02040602050305030304" pitchFamily="18" charset="0"/>
              </a:rPr>
              <a:t> </a:t>
            </a:r>
            <a:r>
              <a:rPr lang="pl-PL">
                <a:latin typeface="Book Antiqua" panose="02040602050305030304" pitchFamily="18" charset="0"/>
              </a:rPr>
              <a:t>brojevi jednocifreni. </a:t>
            </a:r>
          </a:p>
          <a:p>
            <a:r>
              <a:rPr lang="pl-PL">
                <a:latin typeface="Book Antiqua" panose="02040602050305030304" pitchFamily="18" charset="0"/>
              </a:rPr>
              <a:t>Na primer, za izraz 2*3+4*(5+6), program treba da ispiše </a:t>
            </a:r>
            <a:r>
              <a:rPr lang="en-US">
                <a:latin typeface="Book Antiqua" panose="02040602050305030304" pitchFamily="18" charset="0"/>
              </a:rPr>
              <a:t>23*456+*+.</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Problem se rešava sli</a:t>
            </a:r>
            <a:r>
              <a:rPr lang="sr-Latn-RS">
                <a:latin typeface="Book Antiqua" panose="02040602050305030304" pitchFamily="18" charset="0"/>
              </a:rPr>
              <a:t>č</a:t>
            </a:r>
            <a:r>
              <a:rPr lang="en-US">
                <a:latin typeface="Book Antiqua" panose="02040602050305030304" pitchFamily="18" charset="0"/>
              </a:rPr>
              <a:t>no kao kod potpuno zagra</a:t>
            </a:r>
            <a:r>
              <a:rPr lang="sr-Latn-RS">
                <a:latin typeface="Book Antiqua" panose="02040602050305030304" pitchFamily="18" charset="0"/>
              </a:rPr>
              <a:t>đ</a:t>
            </a:r>
            <a:r>
              <a:rPr lang="en-US">
                <a:latin typeface="Book Antiqua" panose="02040602050305030304" pitchFamily="18" charset="0"/>
              </a:rPr>
              <a:t>enih izraza, ali mora</a:t>
            </a:r>
            <a:r>
              <a:rPr lang="sr-Latn-RS">
                <a:latin typeface="Book Antiqua" panose="02040602050305030304" pitchFamily="18" charset="0"/>
              </a:rPr>
              <a:t> da se </a:t>
            </a:r>
            <a:r>
              <a:rPr lang="en-US">
                <a:latin typeface="Book Antiqua" panose="02040602050305030304" pitchFamily="18" charset="0"/>
              </a:rPr>
              <a:t>obrati pažnja na prioritet i asocijativnost operatora. Rešenje se može napraviti</a:t>
            </a:r>
            <a:r>
              <a:rPr lang="sr-Latn-RS">
                <a:latin typeface="Book Antiqua" panose="02040602050305030304" pitchFamily="18" charset="0"/>
              </a:rPr>
              <a:t> i </a:t>
            </a:r>
            <a:r>
              <a:rPr lang="en-US">
                <a:latin typeface="Book Antiqua" panose="02040602050305030304" pitchFamily="18" charset="0"/>
              </a:rPr>
              <a:t>rekurzivnim spustom. </a:t>
            </a:r>
            <a:endParaRPr lang="sr-Latn-RS">
              <a:latin typeface="Book Antiqua" panose="02040602050305030304" pitchFamily="18" charset="0"/>
            </a:endParaRPr>
          </a:p>
          <a:p>
            <a:r>
              <a:rPr lang="en-US">
                <a:latin typeface="Book Antiqua" panose="02040602050305030304" pitchFamily="18" charset="0"/>
              </a:rPr>
              <a:t>Klju</a:t>
            </a:r>
            <a:r>
              <a:rPr lang="sr-Latn-RS">
                <a:latin typeface="Book Antiqua" panose="02040602050305030304" pitchFamily="18" charset="0"/>
              </a:rPr>
              <a:t>č</a:t>
            </a:r>
            <a:r>
              <a:rPr lang="en-US">
                <a:latin typeface="Book Antiqua" panose="02040602050305030304" pitchFamily="18" charset="0"/>
              </a:rPr>
              <a:t>na dilema je</a:t>
            </a:r>
            <a:r>
              <a:rPr lang="sr-Latn-RS">
                <a:latin typeface="Book Antiqua" panose="02040602050305030304" pitchFamily="18" charset="0"/>
              </a:rPr>
              <a:t> </a:t>
            </a:r>
            <a:r>
              <a:rPr lang="pl-PL">
                <a:latin typeface="Book Antiqua" panose="02040602050305030304" pitchFamily="18" charset="0"/>
              </a:rPr>
              <a:t>šta raditi u situaciji kada se procita op2 u izrazu oblika </a:t>
            </a:r>
            <a:r>
              <a:rPr lang="pl-PL" b="1">
                <a:latin typeface="Book Antiqua" panose="02040602050305030304" pitchFamily="18" charset="0"/>
              </a:rPr>
              <a:t>iz1 op1 iz2 op2 iz3</a:t>
            </a:r>
            <a:r>
              <a:rPr lang="pl-PL">
                <a:latin typeface="Book Antiqua" panose="02040602050305030304" pitchFamily="18" charset="0"/>
              </a:rPr>
              <a:t> gde </a:t>
            </a:r>
            <a:r>
              <a:rPr lang="en-US">
                <a:latin typeface="Book Antiqua" panose="02040602050305030304" pitchFamily="18" charset="0"/>
              </a:rPr>
              <a:t>su i</a:t>
            </a:r>
            <a:r>
              <a:rPr lang="sr-Latn-RS">
                <a:latin typeface="Book Antiqua" panose="02040602050305030304" pitchFamily="18" charset="0"/>
              </a:rPr>
              <a:t>z</a:t>
            </a:r>
            <a:r>
              <a:rPr lang="en-US">
                <a:latin typeface="Book Antiqua" panose="02040602050305030304" pitchFamily="18" charset="0"/>
              </a:rPr>
              <a:t>1, i</a:t>
            </a:r>
            <a:r>
              <a:rPr lang="sr-Latn-RS">
                <a:latin typeface="Book Antiqua" panose="02040602050305030304" pitchFamily="18" charset="0"/>
              </a:rPr>
              <a:t>z</a:t>
            </a:r>
            <a:r>
              <a:rPr lang="en-US">
                <a:latin typeface="Book Antiqua" panose="02040602050305030304" pitchFamily="18" charset="0"/>
              </a:rPr>
              <a:t>2 i i</a:t>
            </a:r>
            <a:r>
              <a:rPr lang="sr-Latn-RS">
                <a:latin typeface="Book Antiqua" panose="02040602050305030304" pitchFamily="18" charset="0"/>
              </a:rPr>
              <a:t>z</a:t>
            </a:r>
            <a:r>
              <a:rPr lang="en-US">
                <a:latin typeface="Book Antiqua" panose="02040602050305030304" pitchFamily="18" charset="0"/>
              </a:rPr>
              <a:t>3 tri izraza (broja </a:t>
            </a:r>
            <a:r>
              <a:rPr lang="sr-Latn-RS">
                <a:latin typeface="Book Antiqua" panose="02040602050305030304" pitchFamily="18" charset="0"/>
              </a:rPr>
              <a:t>ili</a:t>
            </a:r>
            <a:r>
              <a:rPr lang="en-US">
                <a:latin typeface="Book Antiqua" panose="02040602050305030304" pitchFamily="18" charset="0"/>
              </a:rPr>
              <a:t> izraza u zagradama), a op1 i op2 dva</a:t>
            </a:r>
            <a:r>
              <a:rPr lang="sr-Latn-RS">
                <a:latin typeface="Book Antiqua" panose="02040602050305030304" pitchFamily="18" charset="0"/>
              </a:rPr>
              <a:t> </a:t>
            </a:r>
            <a:r>
              <a:rPr lang="en-US">
                <a:latin typeface="Book Antiqua" panose="02040602050305030304" pitchFamily="18" charset="0"/>
              </a:rPr>
              <a:t>operatora. </a:t>
            </a:r>
            <a:endParaRPr lang="sr-Latn-RS">
              <a:latin typeface="Book Antiqua" panose="02040602050305030304" pitchFamily="18" charset="0"/>
            </a:endParaRPr>
          </a:p>
          <a:p>
            <a:r>
              <a:rPr lang="en-US">
                <a:latin typeface="Book Antiqua" panose="02040602050305030304" pitchFamily="18" charset="0"/>
              </a:rPr>
              <a:t>U tom trenutku na izlazu ce se nalaziti izraz i</a:t>
            </a:r>
            <a:r>
              <a:rPr lang="sr-Latn-RS">
                <a:latin typeface="Book Antiqua" panose="02040602050305030304" pitchFamily="18" charset="0"/>
              </a:rPr>
              <a:t>z</a:t>
            </a:r>
            <a:r>
              <a:rPr lang="en-US">
                <a:latin typeface="Book Antiqua" panose="02040602050305030304" pitchFamily="18" charset="0"/>
              </a:rPr>
              <a:t>1 preveden u postfiksni</a:t>
            </a:r>
            <a:r>
              <a:rPr lang="sr-Latn-RS">
                <a:latin typeface="Book Antiqua" panose="02040602050305030304" pitchFamily="18" charset="0"/>
              </a:rPr>
              <a:t> </a:t>
            </a:r>
            <a:r>
              <a:rPr lang="en-US">
                <a:latin typeface="Book Antiqua" panose="02040602050305030304" pitchFamily="18" charset="0"/>
              </a:rPr>
              <a:t>oblik i iza njega izraz i</a:t>
            </a:r>
            <a:r>
              <a:rPr lang="sr-Latn-RS">
                <a:latin typeface="Book Antiqua" panose="02040602050305030304" pitchFamily="18" charset="0"/>
              </a:rPr>
              <a:t>z</a:t>
            </a:r>
            <a:r>
              <a:rPr lang="en-US">
                <a:latin typeface="Book Antiqua" panose="02040602050305030304" pitchFamily="18" charset="0"/>
              </a:rPr>
              <a:t>2 preveden u postfiksni oblik, dok </a:t>
            </a:r>
            <a:r>
              <a:rPr lang="sr-Latn-RS">
                <a:latin typeface="Book Antiqua" panose="02040602050305030304" pitchFamily="18" charset="0"/>
              </a:rPr>
              <a:t>ć</a:t>
            </a:r>
            <a:r>
              <a:rPr lang="en-US">
                <a:latin typeface="Book Antiqua" panose="02040602050305030304" pitchFamily="18" charset="0"/>
              </a:rPr>
              <a:t>e se operator op1</a:t>
            </a:r>
            <a:r>
              <a:rPr lang="sr-Latn-RS">
                <a:latin typeface="Book Antiqua" panose="02040602050305030304" pitchFamily="18" charset="0"/>
              </a:rPr>
              <a:t> </a:t>
            </a:r>
            <a:r>
              <a:rPr lang="en-US">
                <a:latin typeface="Book Antiqua" panose="02040602050305030304" pitchFamily="18" charset="0"/>
              </a:rPr>
              <a:t>nalaziti na vrhu steka operatora. </a:t>
            </a:r>
            <a:r>
              <a:rPr lang="sr-Latn-RS">
                <a:latin typeface="Book Antiqua" panose="02040602050305030304" pitchFamily="18" charset="0"/>
              </a:rPr>
              <a:t>A</a:t>
            </a:r>
            <a:r>
              <a:rPr lang="en-US">
                <a:latin typeface="Book Antiqua" panose="02040602050305030304" pitchFamily="18" charset="0"/>
              </a:rPr>
              <a:t>ko op1 ima ve</a:t>
            </a:r>
            <a:r>
              <a:rPr lang="sr-Latn-RS">
                <a:latin typeface="Book Antiqua" panose="02040602050305030304" pitchFamily="18" charset="0"/>
              </a:rPr>
              <a:t>ć</a:t>
            </a:r>
            <a:r>
              <a:rPr lang="en-US">
                <a:latin typeface="Book Antiqua" panose="02040602050305030304" pitchFamily="18" charset="0"/>
              </a:rPr>
              <a:t>i prioritet od operatora</a:t>
            </a:r>
            <a:r>
              <a:rPr lang="sr-Latn-RS">
                <a:latin typeface="Book Antiqua" panose="02040602050305030304" pitchFamily="18" charset="0"/>
              </a:rPr>
              <a:t> </a:t>
            </a:r>
            <a:r>
              <a:rPr lang="en-US">
                <a:latin typeface="Book Antiqua" panose="02040602050305030304" pitchFamily="18" charset="0"/>
              </a:rPr>
              <a:t>op2 ili </a:t>
            </a:r>
            <a:r>
              <a:rPr lang="sr-Latn-RS">
                <a:latin typeface="Book Antiqua" panose="02040602050305030304" pitchFamily="18" charset="0"/>
              </a:rPr>
              <a:t>a</a:t>
            </a:r>
            <a:r>
              <a:rPr lang="en-US">
                <a:latin typeface="Book Antiqua" panose="02040602050305030304" pitchFamily="18" charset="0"/>
              </a:rPr>
              <a:t>ko im je prioritet isti, ali je asocijativnost leva, tada je potrebno prvo</a:t>
            </a:r>
            <a:r>
              <a:rPr lang="sr-Latn-RS">
                <a:latin typeface="Book Antiqua" panose="02040602050305030304" pitchFamily="18" charset="0"/>
              </a:rPr>
              <a:t> </a:t>
            </a:r>
            <a:r>
              <a:rPr lang="en-US">
                <a:latin typeface="Book Antiqua" panose="02040602050305030304" pitchFamily="18" charset="0"/>
              </a:rPr>
              <a:t>izracunavati izraz i</a:t>
            </a:r>
            <a:r>
              <a:rPr lang="sr-Latn-RS">
                <a:latin typeface="Book Antiqua" panose="02040602050305030304" pitchFamily="18" charset="0"/>
              </a:rPr>
              <a:t>z</a:t>
            </a:r>
            <a:r>
              <a:rPr lang="en-US">
                <a:latin typeface="Book Antiqua" panose="02040602050305030304" pitchFamily="18" charset="0"/>
              </a:rPr>
              <a:t>1 op1 i</a:t>
            </a:r>
            <a:r>
              <a:rPr lang="sr-Latn-RS">
                <a:latin typeface="Book Antiqua" panose="02040602050305030304" pitchFamily="18" charset="0"/>
              </a:rPr>
              <a:t>z</a:t>
            </a:r>
            <a:r>
              <a:rPr lang="en-US">
                <a:latin typeface="Book Antiqua" panose="02040602050305030304" pitchFamily="18" charset="0"/>
              </a:rPr>
              <a:t>2 time što se operator op1 sa vrha steka prebaci</a:t>
            </a:r>
            <a:r>
              <a:rPr lang="sr-Latn-RS">
                <a:latin typeface="Book Antiqua" panose="02040602050305030304" pitchFamily="18" charset="0"/>
              </a:rPr>
              <a:t> </a:t>
            </a:r>
            <a:r>
              <a:rPr lang="en-US">
                <a:latin typeface="Book Antiqua" panose="02040602050305030304" pitchFamily="18" charset="0"/>
              </a:rPr>
              <a:t>na izlaz. </a:t>
            </a:r>
            <a:endParaRPr lang="sr-Latn-RS">
              <a:latin typeface="Book Antiqua" panose="02040602050305030304" pitchFamily="18" charset="0"/>
            </a:endParaRPr>
          </a:p>
          <a:p>
            <a:r>
              <a:rPr lang="sr-Latn-RS">
                <a:latin typeface="Book Antiqua" panose="02040602050305030304" pitchFamily="18" charset="0"/>
              </a:rPr>
              <a:t>Inače</a:t>
            </a:r>
            <a:r>
              <a:rPr lang="en-US">
                <a:latin typeface="Book Antiqua" panose="02040602050305030304" pitchFamily="18" charset="0"/>
              </a:rPr>
              <a:t> (ako op2 ima ve</a:t>
            </a:r>
            <a:r>
              <a:rPr lang="sr-Latn-RS">
                <a:latin typeface="Book Antiqua" panose="02040602050305030304" pitchFamily="18" charset="0"/>
              </a:rPr>
              <a:t>ć</a:t>
            </a:r>
            <a:r>
              <a:rPr lang="en-US">
                <a:latin typeface="Book Antiqua" panose="02040602050305030304" pitchFamily="18" charset="0"/>
              </a:rPr>
              <a:t>i prioritet ili ako je prioritet isti, a</a:t>
            </a:r>
            <a:r>
              <a:rPr lang="sr-Latn-RS">
                <a:latin typeface="Book Antiqua" panose="02040602050305030304" pitchFamily="18" charset="0"/>
              </a:rPr>
              <a:t> </a:t>
            </a:r>
            <a:r>
              <a:rPr lang="en-US">
                <a:latin typeface="Book Antiqua" panose="02040602050305030304" pitchFamily="18" charset="0"/>
              </a:rPr>
              <a:t>asocijativnost desna) operator op1 ostaje na steku i iznad njega se postavlja</a:t>
            </a:r>
            <a:r>
              <a:rPr lang="sr-Latn-RS">
                <a:latin typeface="Book Antiqua" panose="02040602050305030304" pitchFamily="18" charset="0"/>
              </a:rPr>
              <a:t> </a:t>
            </a:r>
            <a:r>
              <a:rPr lang="en-US">
                <a:latin typeface="Book Antiqua" panose="02040602050305030304" pitchFamily="18" charset="0"/>
              </a:rPr>
              <a:t>operator op2.</a:t>
            </a:r>
          </a:p>
        </p:txBody>
      </p:sp>
    </p:spTree>
    <p:extLst>
      <p:ext uri="{BB962C8B-B14F-4D97-AF65-F5344CB8AC3E}">
        <p14:creationId xmlns:p14="http://schemas.microsoft.com/office/powerpoint/2010/main" val="33355397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8EDD29-2DA5-4733-83AB-6088509055B2}"/>
              </a:ext>
            </a:extLst>
          </p:cNvPr>
          <p:cNvSpPr/>
          <p:nvPr/>
        </p:nvSpPr>
        <p:spPr>
          <a:xfrm>
            <a:off x="0" y="0"/>
            <a:ext cx="12192000" cy="3693319"/>
          </a:xfrm>
          <a:prstGeom prst="rect">
            <a:avLst/>
          </a:prstGeom>
        </p:spPr>
        <p:txBody>
          <a:bodyPr wrap="square">
            <a:spAutoFit/>
          </a:bodyPr>
          <a:lstStyle/>
          <a:p>
            <a:r>
              <a:rPr lang="en-US">
                <a:latin typeface="Book Antiqua" panose="02040602050305030304" pitchFamily="18" charset="0"/>
              </a:rPr>
              <a:t>Ovo je jedan od mnogih algoritama</a:t>
            </a:r>
            <a:r>
              <a:rPr lang="sr-Latn-RS">
                <a:latin typeface="Book Antiqua" panose="02040602050305030304" pitchFamily="18" charset="0"/>
              </a:rPr>
              <a:t>,</a:t>
            </a:r>
            <a:r>
              <a:rPr lang="en-US">
                <a:latin typeface="Book Antiqua" panose="02040602050305030304" pitchFamily="18" charset="0"/>
              </a:rPr>
              <a:t> koje je izveo Edsger Dejkstra i naziva se</a:t>
            </a:r>
            <a:r>
              <a:rPr lang="sr-Latn-RS">
                <a:latin typeface="Book Antiqua" panose="02040602050305030304" pitchFamily="18" charset="0"/>
              </a:rPr>
              <a:t> </a:t>
            </a:r>
            <a:r>
              <a:rPr lang="en-US" i="1">
                <a:latin typeface="Book Antiqua" panose="02040602050305030304" pitchFamily="18" charset="0"/>
              </a:rPr>
              <a:t>Shunting yard algorithm</a:t>
            </a:r>
            <a:r>
              <a:rPr lang="en-US">
                <a:latin typeface="Book Antiqua" panose="02040602050305030304" pitchFamily="18" charset="0"/>
              </a:rPr>
              <a:t>, što bi se moglo slobodno prevesti</a:t>
            </a:r>
            <a:r>
              <a:rPr lang="sr-Latn-RS">
                <a:latin typeface="Book Antiqua" panose="02040602050305030304" pitchFamily="18" charset="0"/>
              </a:rPr>
              <a:t> </a:t>
            </a:r>
            <a:r>
              <a:rPr lang="en-US">
                <a:latin typeface="Book Antiqua" panose="02040602050305030304" pitchFamily="18" charset="0"/>
              </a:rPr>
              <a:t>kao algoritam sortiranja železnickih vagona. </a:t>
            </a:r>
            <a:endParaRPr lang="sr-Latn-RS">
              <a:latin typeface="Book Antiqua" panose="02040602050305030304" pitchFamily="18" charset="0"/>
            </a:endParaRPr>
          </a:p>
          <a:p>
            <a:r>
              <a:rPr lang="en-US">
                <a:latin typeface="Book Antiqua" panose="02040602050305030304" pitchFamily="18" charset="0"/>
              </a:rPr>
              <a:t>Zamislimo da izraz treba da pre</a:t>
            </a:r>
            <a:r>
              <a:rPr lang="sr-Latn-RS">
                <a:latin typeface="Book Antiqua" panose="02040602050305030304" pitchFamily="18" charset="0"/>
              </a:rPr>
              <a:t>đ</a:t>
            </a:r>
            <a:r>
              <a:rPr lang="en-US">
                <a:latin typeface="Book Antiqua" panose="02040602050305030304" pitchFamily="18" charset="0"/>
              </a:rPr>
              <a:t>e</a:t>
            </a:r>
            <a:r>
              <a:rPr lang="sr-Latn-RS">
                <a:latin typeface="Book Antiqua" panose="02040602050305030304" pitchFamily="18" charset="0"/>
              </a:rPr>
              <a:t> </a:t>
            </a:r>
            <a:r>
              <a:rPr lang="pl-PL">
                <a:latin typeface="Book Antiqua" panose="02040602050305030304" pitchFamily="18" charset="0"/>
              </a:rPr>
              <a:t>sa jednog na drugi kraj pruge. </a:t>
            </a:r>
          </a:p>
          <a:p>
            <a:r>
              <a:rPr lang="pl-PL">
                <a:latin typeface="Book Antiqua" panose="02040602050305030304" pitchFamily="18" charset="0"/>
              </a:rPr>
              <a:t>Na pruzi se nalazi sporedni kolosek (pruga je </a:t>
            </a:r>
            <a:r>
              <a:rPr lang="en-US">
                <a:latin typeface="Book Antiqua" panose="02040602050305030304" pitchFamily="18" charset="0"/>
              </a:rPr>
              <a:t>u obliku slova T i sporedni kolosek je uspravna crta). Delovi izraza prelaze sa</a:t>
            </a:r>
            <a:r>
              <a:rPr lang="sr-Latn-RS">
                <a:latin typeface="Book Antiqua" panose="02040602050305030304" pitchFamily="18" charset="0"/>
              </a:rPr>
              <a:t> </a:t>
            </a:r>
            <a:r>
              <a:rPr lang="en-US">
                <a:latin typeface="Book Antiqua" panose="02040602050305030304" pitchFamily="18" charset="0"/>
              </a:rPr>
              <a:t>desnog na levi kraj (zamislimo da idu po gornjoj ivici slova T). </a:t>
            </a:r>
            <a:endParaRPr lang="sr-Latn-RS">
              <a:latin typeface="Book Antiqua" panose="02040602050305030304" pitchFamily="18" charset="0"/>
            </a:endParaRPr>
          </a:p>
          <a:p>
            <a:r>
              <a:rPr lang="en-US">
                <a:latin typeface="Book Antiqua" panose="02040602050305030304" pitchFamily="18" charset="0"/>
              </a:rPr>
              <a:t>Brojevi uvek</a:t>
            </a:r>
            <a:r>
              <a:rPr lang="sr-Latn-RS">
                <a:latin typeface="Book Antiqua" panose="02040602050305030304" pitchFamily="18" charset="0"/>
              </a:rPr>
              <a:t> </a:t>
            </a:r>
            <a:r>
              <a:rPr lang="en-US">
                <a:latin typeface="Book Antiqua" panose="02040602050305030304" pitchFamily="18" charset="0"/>
              </a:rPr>
              <a:t>prelaze direktno. </a:t>
            </a:r>
            <a:endParaRPr lang="sr-Latn-RS">
              <a:latin typeface="Book Antiqua" panose="02040602050305030304" pitchFamily="18" charset="0"/>
            </a:endParaRPr>
          </a:p>
          <a:p>
            <a:r>
              <a:rPr lang="en-US">
                <a:latin typeface="Book Antiqua" panose="02040602050305030304" pitchFamily="18" charset="0"/>
              </a:rPr>
              <a:t>Operatori se uvek zadržavaju na sporednom koloseku, ali tako</a:t>
            </a:r>
            <a:r>
              <a:rPr lang="sr-Latn-RS">
                <a:latin typeface="Book Antiqua" panose="02040602050305030304" pitchFamily="18" charset="0"/>
              </a:rPr>
              <a:t> </a:t>
            </a:r>
            <a:r>
              <a:rPr lang="pl-PL">
                <a:latin typeface="Book Antiqua" panose="02040602050305030304" pitchFamily="18" charset="0"/>
              </a:rPr>
              <a:t>da se pre nego što operator uđe na sporedni kolosek sa njega na izlaz prebacuju </a:t>
            </a:r>
            <a:r>
              <a:rPr lang="en-US">
                <a:latin typeface="Book Antiqua" panose="02040602050305030304" pitchFamily="18" charset="0"/>
              </a:rPr>
              <a:t>svi operatori koji su višeg prioriteta u odnosu na tekuci ili imaju isti prioritet</a:t>
            </a:r>
            <a:r>
              <a:rPr lang="sr-Latn-RS">
                <a:latin typeface="Book Antiqua" panose="02040602050305030304" pitchFamily="18" charset="0"/>
              </a:rPr>
              <a:t> </a:t>
            </a:r>
            <a:r>
              <a:rPr lang="it-IT">
                <a:latin typeface="Book Antiqua" panose="02040602050305030304" pitchFamily="18" charset="0"/>
              </a:rPr>
              <a:t>kao tekuci a levo su asocijativni. I otvorene zagrade se postavljaju na sporedni</a:t>
            </a:r>
            <a:r>
              <a:rPr lang="sr-Latn-RS">
                <a:latin typeface="Book Antiqua" panose="02040602050305030304" pitchFamily="18" charset="0"/>
              </a:rPr>
              <a:t> </a:t>
            </a:r>
            <a:r>
              <a:rPr lang="en-US">
                <a:latin typeface="Book Antiqua" panose="02040602050305030304" pitchFamily="18" charset="0"/>
              </a:rPr>
              <a:t>kolosek, a kada nai</a:t>
            </a:r>
            <a:r>
              <a:rPr lang="sr-Latn-RS">
                <a:latin typeface="Book Antiqua" panose="02040602050305030304" pitchFamily="18" charset="0"/>
              </a:rPr>
              <a:t>đ</a:t>
            </a:r>
            <a:r>
              <a:rPr lang="en-US">
                <a:latin typeface="Book Antiqua" panose="02040602050305030304" pitchFamily="18" charset="0"/>
              </a:rPr>
              <a:t>e zatvorena zagrada sa sporednog koloseka se uklanjaju</a:t>
            </a:r>
            <a:r>
              <a:rPr lang="sr-Latn-RS">
                <a:latin typeface="Book Antiqua" panose="02040602050305030304" pitchFamily="18" charset="0"/>
              </a:rPr>
              <a:t> </a:t>
            </a:r>
            <a:r>
              <a:rPr lang="en-US">
                <a:latin typeface="Book Antiqua" panose="02040602050305030304" pitchFamily="18" charset="0"/>
              </a:rPr>
              <a:t>svi operatori do otvorene zagrade. </a:t>
            </a:r>
            <a:endParaRPr lang="sr-Latn-RS">
              <a:latin typeface="Book Antiqua" panose="02040602050305030304" pitchFamily="18" charset="0"/>
            </a:endParaRPr>
          </a:p>
          <a:p>
            <a:r>
              <a:rPr lang="en-US">
                <a:latin typeface="Book Antiqua" panose="02040602050305030304" pitchFamily="18" charset="0"/>
              </a:rPr>
              <a:t>Kada se iscrpi ceo izraz na desnoj strani,</a:t>
            </a:r>
            <a:r>
              <a:rPr lang="sr-Latn-RS">
                <a:latin typeface="Book Antiqua" panose="02040602050305030304" pitchFamily="18" charset="0"/>
              </a:rPr>
              <a:t> </a:t>
            </a:r>
            <a:r>
              <a:rPr lang="pl-PL">
                <a:latin typeface="Book Antiqua" panose="02040602050305030304" pitchFamily="18" charset="0"/>
              </a:rPr>
              <a:t>svi operatori sa sporednog koloseka se prebacuju na levu stranu. </a:t>
            </a:r>
          </a:p>
          <a:p>
            <a:r>
              <a:rPr lang="pl-PL">
                <a:latin typeface="Book Antiqua" panose="02040602050305030304" pitchFamily="18" charset="0"/>
              </a:rPr>
              <a:t>Jasno je da </a:t>
            </a:r>
            <a:r>
              <a:rPr lang="en-US">
                <a:latin typeface="Book Antiqua" panose="02040602050305030304" pitchFamily="18" charset="0"/>
              </a:rPr>
              <a:t>sporedni kolosek ima ponašanje steka, tako da implementaciju možemo napraviti</a:t>
            </a:r>
            <a:r>
              <a:rPr lang="sr-Latn-RS">
                <a:latin typeface="Book Antiqua" panose="02040602050305030304" pitchFamily="18" charset="0"/>
              </a:rPr>
              <a:t> </a:t>
            </a:r>
            <a:r>
              <a:rPr lang="en-US">
                <a:latin typeface="Book Antiqua" panose="02040602050305030304" pitchFamily="18" charset="0"/>
              </a:rPr>
              <a:t>korišcenjem steka na koji cemo stavljati operatore.</a:t>
            </a:r>
          </a:p>
        </p:txBody>
      </p:sp>
    </p:spTree>
    <p:extLst>
      <p:ext uri="{BB962C8B-B14F-4D97-AF65-F5344CB8AC3E}">
        <p14:creationId xmlns:p14="http://schemas.microsoft.com/office/powerpoint/2010/main" val="19334483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5B1C46-9608-489B-8AC1-BFCE26450AB7}"/>
              </a:ext>
            </a:extLst>
          </p:cNvPr>
          <p:cNvSpPr/>
          <p:nvPr/>
        </p:nvSpPr>
        <p:spPr>
          <a:xfrm>
            <a:off x="0" y="0"/>
            <a:ext cx="12192000" cy="6463308"/>
          </a:xfrm>
          <a:prstGeom prst="rect">
            <a:avLst/>
          </a:prstGeom>
        </p:spPr>
        <p:txBody>
          <a:bodyPr wrap="square">
            <a:spAutoFit/>
          </a:bodyPr>
          <a:lstStyle/>
          <a:p>
            <a:r>
              <a:rPr lang="sr-Latn-RS">
                <a:latin typeface="Book Antiqua" panose="02040602050305030304" pitchFamily="18" charset="0"/>
              </a:rPr>
              <a:t>I</a:t>
            </a:r>
            <a:r>
              <a:rPr lang="en-US">
                <a:latin typeface="Book Antiqua" panose="02040602050305030304" pitchFamily="18" charset="0"/>
              </a:rPr>
              <a:t>zraz treba da pre</a:t>
            </a:r>
            <a:r>
              <a:rPr lang="sr-Latn-RS">
                <a:latin typeface="Book Antiqua" panose="02040602050305030304" pitchFamily="18" charset="0"/>
              </a:rPr>
              <a:t>đ</a:t>
            </a:r>
            <a:r>
              <a:rPr lang="en-US">
                <a:latin typeface="Book Antiqua" panose="02040602050305030304" pitchFamily="18" charset="0"/>
              </a:rPr>
              <a:t>e</a:t>
            </a:r>
            <a:r>
              <a:rPr lang="sr-Latn-RS">
                <a:latin typeface="Book Antiqua" panose="02040602050305030304" pitchFamily="18" charset="0"/>
              </a:rPr>
              <a:t> </a:t>
            </a:r>
            <a:r>
              <a:rPr lang="pl-PL">
                <a:latin typeface="Book Antiqua" panose="02040602050305030304" pitchFamily="18" charset="0"/>
              </a:rPr>
              <a:t>sa jednog na drugi kraj pruge. Pruga je </a:t>
            </a:r>
            <a:r>
              <a:rPr lang="en-US">
                <a:latin typeface="Book Antiqua" panose="02040602050305030304" pitchFamily="18" charset="0"/>
              </a:rPr>
              <a:t>u obliku slova T i sporedni kolosek je uspravna crta. Delovi izraza prelaze sa</a:t>
            </a:r>
            <a:r>
              <a:rPr lang="sr-Latn-RS">
                <a:latin typeface="Book Antiqua" panose="02040602050305030304" pitchFamily="18" charset="0"/>
              </a:rPr>
              <a:t> </a:t>
            </a:r>
            <a:r>
              <a:rPr lang="en-US">
                <a:latin typeface="Book Antiqua" panose="02040602050305030304" pitchFamily="18" charset="0"/>
              </a:rPr>
              <a:t>desnog na levi kraj (idu po gornjoj ivici T).</a:t>
            </a:r>
            <a:r>
              <a:rPr lang="en-US">
                <a:latin typeface="LMRoman10-Regular"/>
              </a:rPr>
              <a:t> </a:t>
            </a:r>
            <a:endParaRPr lang="sr-Latn-RS">
              <a:latin typeface="LMRoman10-Regular"/>
            </a:endParaRPr>
          </a:p>
          <a:p>
            <a:endParaRPr lang="en-US">
              <a:latin typeface="LMRoman10-Regular"/>
            </a:endParaRPr>
          </a:p>
          <a:p>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(2+3)*5+2*5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----- 2+3)*5+2*5 2 ----- +3)*5+2*5</a:t>
            </a: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endParaRPr lang="sr-Latn-RS" b="1">
              <a:latin typeface="Courier New" panose="02070309020205020404" pitchFamily="49" charset="0"/>
              <a:cs typeface="Courier New" panose="02070309020205020404" pitchFamily="49" charset="0"/>
            </a:endParaRPr>
          </a:p>
          <a:p>
            <a:endParaRPr lang="en-US" b="1">
              <a:latin typeface="Courier New" panose="02070309020205020404" pitchFamily="49" charset="0"/>
              <a:cs typeface="Courier New" panose="02070309020205020404" pitchFamily="49" charset="0"/>
            </a:endParaRP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2 ----- 3)*5+2*5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23 ----- )*5+2*5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23+ ----- *5+2*5</a:t>
            </a: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endParaRPr lang="sr-Latn-RS" b="1">
              <a:latin typeface="Courier New" panose="02070309020205020404" pitchFamily="49" charset="0"/>
              <a:cs typeface="Courier New" panose="02070309020205020404" pitchFamily="49" charset="0"/>
            </a:endParaRPr>
          </a:p>
          <a:p>
            <a:endParaRPr lang="en-US" b="1">
              <a:latin typeface="Courier New" panose="02070309020205020404" pitchFamily="49" charset="0"/>
              <a:cs typeface="Courier New" panose="02070309020205020404" pitchFamily="49" charset="0"/>
            </a:endParaRP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23+</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----- 5+2*5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23+5 ----- +2*5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23+5* ----- 2*5</a:t>
            </a:r>
            <a:endParaRPr lang="sr-Latn-RS" b="1">
              <a:latin typeface="Courier New" panose="02070309020205020404" pitchFamily="49" charset="0"/>
              <a:cs typeface="Courier New" panose="02070309020205020404" pitchFamily="49" charset="0"/>
            </a:endParaRP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endParaRPr lang="sr-Latn-RS" b="1">
              <a:latin typeface="Courier New" panose="02070309020205020404" pitchFamily="49" charset="0"/>
              <a:cs typeface="Courier New" panose="02070309020205020404" pitchFamily="49" charset="0"/>
            </a:endParaRP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endParaRPr lang="sr-Latn-RS" b="1">
              <a:latin typeface="Courier New" panose="02070309020205020404" pitchFamily="49" charset="0"/>
              <a:cs typeface="Courier New" panose="02070309020205020404" pitchFamily="49" charset="0"/>
            </a:endParaRPr>
          </a:p>
          <a:p>
            <a:endParaRPr lang="en-US" b="1">
              <a:latin typeface="Courier New" panose="02070309020205020404" pitchFamily="49" charset="0"/>
              <a:cs typeface="Courier New" panose="02070309020205020404" pitchFamily="49" charset="0"/>
            </a:endParaRP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23+5*2 ----- *5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23+5*2 ----- 5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23+5*25 -----</a:t>
            </a: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endParaRPr lang="sr-Latn-RS" b="1">
              <a:latin typeface="Courier New" panose="02070309020205020404" pitchFamily="49" charset="0"/>
              <a:cs typeface="Courier New" panose="02070309020205020404" pitchFamily="49" charset="0"/>
            </a:endParaRP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23+5*25*+ -----</a:t>
            </a: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endParaRPr lang="sr-Latn-RS" b="1">
              <a:latin typeface="Courier New" panose="02070309020205020404" pitchFamily="49" charset="0"/>
              <a:cs typeface="Courier New" panose="02070309020205020404" pitchFamily="49" charset="0"/>
            </a:endParaRP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p>
          <a:p>
            <a:endParaRPr lang="en-US">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BD013407-4B58-48AB-9231-55D6A492CD85}"/>
              </a:ext>
            </a:extLst>
          </p:cNvPr>
          <p:cNvSpPr/>
          <p:nvPr/>
        </p:nvSpPr>
        <p:spPr>
          <a:xfrm>
            <a:off x="5625483" y="5279886"/>
            <a:ext cx="6566517" cy="1477328"/>
          </a:xfrm>
          <a:prstGeom prst="rect">
            <a:avLst/>
          </a:prstGeom>
        </p:spPr>
        <p:txBody>
          <a:bodyPr wrap="square">
            <a:spAutoFit/>
          </a:bodyPr>
          <a:lstStyle/>
          <a:p>
            <a:r>
              <a:rPr lang="en-US">
                <a:latin typeface="Book Antiqua" panose="02040602050305030304" pitchFamily="18" charset="0"/>
              </a:rPr>
              <a:t> </a:t>
            </a:r>
            <a:endParaRPr lang="sr-Latn-RS">
              <a:latin typeface="Book Antiqua" panose="02040602050305030304" pitchFamily="18" charset="0"/>
            </a:endParaRPr>
          </a:p>
          <a:p>
            <a:r>
              <a:rPr lang="en-US">
                <a:latin typeface="Book Antiqua" panose="02040602050305030304" pitchFamily="18" charset="0"/>
              </a:rPr>
              <a:t>Kada se iscrpi ceo izraz na desnoj strani,</a:t>
            </a:r>
            <a:r>
              <a:rPr lang="sr-Latn-RS">
                <a:latin typeface="Book Antiqua" panose="02040602050305030304" pitchFamily="18" charset="0"/>
              </a:rPr>
              <a:t> </a:t>
            </a:r>
            <a:r>
              <a:rPr lang="pl-PL">
                <a:latin typeface="Book Antiqua" panose="02040602050305030304" pitchFamily="18" charset="0"/>
              </a:rPr>
              <a:t>svi operatori sa sporednog koloseka se prebacuju na levu stranu. </a:t>
            </a:r>
          </a:p>
          <a:p>
            <a:r>
              <a:rPr lang="sr-Latn-RS">
                <a:latin typeface="Book Antiqua" panose="02040602050305030304" pitchFamily="18" charset="0"/>
              </a:rPr>
              <a:t>S</a:t>
            </a:r>
            <a:r>
              <a:rPr lang="en-US">
                <a:latin typeface="Book Antiqua" panose="02040602050305030304" pitchFamily="18" charset="0"/>
              </a:rPr>
              <a:t>poredni kolosek ima ponašanje steka, tako da implementaciju možemo napraviti</a:t>
            </a:r>
            <a:r>
              <a:rPr lang="sr-Latn-RS">
                <a:latin typeface="Book Antiqua" panose="02040602050305030304" pitchFamily="18" charset="0"/>
              </a:rPr>
              <a:t> </a:t>
            </a:r>
            <a:r>
              <a:rPr lang="en-US">
                <a:latin typeface="Book Antiqua" panose="02040602050305030304" pitchFamily="18" charset="0"/>
              </a:rPr>
              <a:t>korišcenjem steka na koji </a:t>
            </a:r>
            <a:r>
              <a:rPr lang="sr-Latn-RS">
                <a:latin typeface="Book Antiqua" panose="02040602050305030304" pitchFamily="18" charset="0"/>
              </a:rPr>
              <a:t>idu</a:t>
            </a:r>
            <a:r>
              <a:rPr lang="en-US">
                <a:latin typeface="Book Antiqua" panose="02040602050305030304" pitchFamily="18" charset="0"/>
              </a:rPr>
              <a:t> operator</a:t>
            </a:r>
            <a:r>
              <a:rPr lang="sr-Latn-RS">
                <a:latin typeface="Book Antiqua" panose="02040602050305030304" pitchFamily="18" charset="0"/>
              </a:rPr>
              <a:t>i</a:t>
            </a:r>
            <a:r>
              <a:rPr lang="en-US">
                <a:latin typeface="Book Antiqua" panose="02040602050305030304" pitchFamily="18" charset="0"/>
              </a:rPr>
              <a:t>.</a:t>
            </a:r>
          </a:p>
        </p:txBody>
      </p:sp>
      <p:sp>
        <p:nvSpPr>
          <p:cNvPr id="4" name="Rectangle 3">
            <a:extLst>
              <a:ext uri="{FF2B5EF4-FFF2-40B4-BE49-F238E27FC236}">
                <a16:creationId xmlns:a16="http://schemas.microsoft.com/office/drawing/2014/main" id="{B24D72B4-A7D3-4C78-93AB-B8729A1F6E6A}"/>
              </a:ext>
            </a:extLst>
          </p:cNvPr>
          <p:cNvSpPr/>
          <p:nvPr/>
        </p:nvSpPr>
        <p:spPr>
          <a:xfrm>
            <a:off x="8642473" y="355351"/>
            <a:ext cx="3585037" cy="369332"/>
          </a:xfrm>
          <a:prstGeom prst="rect">
            <a:avLst/>
          </a:prstGeom>
        </p:spPr>
        <p:txBody>
          <a:bodyPr wrap="square">
            <a:spAutoFit/>
          </a:bodyPr>
          <a:lstStyle/>
          <a:p>
            <a:r>
              <a:rPr lang="en-US">
                <a:latin typeface="Book Antiqua" panose="02040602050305030304" pitchFamily="18" charset="0"/>
              </a:rPr>
              <a:t>Brojevi uvek</a:t>
            </a:r>
            <a:r>
              <a:rPr lang="sr-Latn-RS">
                <a:latin typeface="Book Antiqua" panose="02040602050305030304" pitchFamily="18" charset="0"/>
              </a:rPr>
              <a:t> </a:t>
            </a:r>
            <a:r>
              <a:rPr lang="en-US">
                <a:latin typeface="Book Antiqua" panose="02040602050305030304" pitchFamily="18" charset="0"/>
              </a:rPr>
              <a:t>prelaze direktno. </a:t>
            </a:r>
            <a:endParaRPr lang="sr-Latn-RS">
              <a:latin typeface="Book Antiqua" panose="02040602050305030304" pitchFamily="18" charset="0"/>
            </a:endParaRPr>
          </a:p>
        </p:txBody>
      </p:sp>
      <p:sp>
        <p:nvSpPr>
          <p:cNvPr id="5" name="Rectangle 4">
            <a:extLst>
              <a:ext uri="{FF2B5EF4-FFF2-40B4-BE49-F238E27FC236}">
                <a16:creationId xmlns:a16="http://schemas.microsoft.com/office/drawing/2014/main" id="{135C6E1D-40F5-4CE7-8FBD-10B1852ABBE4}"/>
              </a:ext>
            </a:extLst>
          </p:cNvPr>
          <p:cNvSpPr/>
          <p:nvPr/>
        </p:nvSpPr>
        <p:spPr>
          <a:xfrm>
            <a:off x="8677983" y="1449366"/>
            <a:ext cx="3585037" cy="2585323"/>
          </a:xfrm>
          <a:prstGeom prst="rect">
            <a:avLst/>
          </a:prstGeom>
        </p:spPr>
        <p:txBody>
          <a:bodyPr wrap="square">
            <a:spAutoFit/>
          </a:bodyPr>
          <a:lstStyle/>
          <a:p>
            <a:r>
              <a:rPr lang="en-US">
                <a:latin typeface="Book Antiqua" panose="02040602050305030304" pitchFamily="18" charset="0"/>
              </a:rPr>
              <a:t>Operatori se zadržavaju na sporednom koloseku, </a:t>
            </a:r>
            <a:endParaRPr lang="sr-Latn-RS">
              <a:latin typeface="Book Antiqua" panose="02040602050305030304" pitchFamily="18" charset="0"/>
            </a:endParaRPr>
          </a:p>
          <a:p>
            <a:r>
              <a:rPr lang="en-US">
                <a:latin typeface="Book Antiqua" panose="02040602050305030304" pitchFamily="18" charset="0"/>
              </a:rPr>
              <a:t>ali tako</a:t>
            </a:r>
            <a:r>
              <a:rPr lang="sr-Latn-RS">
                <a:latin typeface="Book Antiqua" panose="02040602050305030304" pitchFamily="18" charset="0"/>
              </a:rPr>
              <a:t> </a:t>
            </a:r>
            <a:r>
              <a:rPr lang="pl-PL">
                <a:latin typeface="Book Antiqua" panose="02040602050305030304" pitchFamily="18" charset="0"/>
              </a:rPr>
              <a:t>da se pre nego što operator uđe na sporedni kolosek sa njega na izlaz prebacuju </a:t>
            </a:r>
            <a:r>
              <a:rPr lang="en-US">
                <a:latin typeface="Book Antiqua" panose="02040602050305030304" pitchFamily="18" charset="0"/>
              </a:rPr>
              <a:t>svi operatori koji su višeg prioriteta u odnosu na </a:t>
            </a:r>
            <a:r>
              <a:rPr lang="sr-Latn-RS">
                <a:latin typeface="Book Antiqua" panose="02040602050305030304" pitchFamily="18" charset="0"/>
              </a:rPr>
              <a:t>njega</a:t>
            </a:r>
            <a:r>
              <a:rPr lang="en-US">
                <a:latin typeface="Book Antiqua" panose="02040602050305030304" pitchFamily="18" charset="0"/>
              </a:rPr>
              <a:t> ili imaju isti prioritet</a:t>
            </a:r>
            <a:r>
              <a:rPr lang="sr-Latn-RS">
                <a:latin typeface="Book Antiqua" panose="02040602050305030304" pitchFamily="18" charset="0"/>
              </a:rPr>
              <a:t> </a:t>
            </a:r>
            <a:r>
              <a:rPr lang="it-IT">
                <a:latin typeface="Book Antiqua" panose="02040602050305030304" pitchFamily="18" charset="0"/>
              </a:rPr>
              <a:t>a levo su asocijativni.</a:t>
            </a:r>
            <a:endParaRPr lang="en-US">
              <a:latin typeface="Book Antiqua" panose="02040602050305030304" pitchFamily="18" charset="0"/>
            </a:endParaRPr>
          </a:p>
        </p:txBody>
      </p:sp>
      <p:sp>
        <p:nvSpPr>
          <p:cNvPr id="6" name="Rectangle 5">
            <a:extLst>
              <a:ext uri="{FF2B5EF4-FFF2-40B4-BE49-F238E27FC236}">
                <a16:creationId xmlns:a16="http://schemas.microsoft.com/office/drawing/2014/main" id="{0BCBB26A-D37F-4654-889D-3F7919771957}"/>
              </a:ext>
            </a:extLst>
          </p:cNvPr>
          <p:cNvSpPr/>
          <p:nvPr/>
        </p:nvSpPr>
        <p:spPr>
          <a:xfrm>
            <a:off x="7572292" y="4622501"/>
            <a:ext cx="4791006" cy="923330"/>
          </a:xfrm>
          <a:prstGeom prst="rect">
            <a:avLst/>
          </a:prstGeom>
        </p:spPr>
        <p:txBody>
          <a:bodyPr wrap="square">
            <a:spAutoFit/>
          </a:bodyPr>
          <a:lstStyle/>
          <a:p>
            <a:r>
              <a:rPr lang="it-IT">
                <a:latin typeface="Book Antiqua" panose="02040602050305030304" pitchFamily="18" charset="0"/>
              </a:rPr>
              <a:t>I otvorene zagrade </a:t>
            </a:r>
            <a:r>
              <a:rPr lang="sr-Latn-RS">
                <a:latin typeface="Book Antiqua" panose="02040602050305030304" pitchFamily="18" charset="0"/>
              </a:rPr>
              <a:t>idu</a:t>
            </a:r>
            <a:r>
              <a:rPr lang="it-IT">
                <a:latin typeface="Book Antiqua" panose="02040602050305030304" pitchFamily="18" charset="0"/>
              </a:rPr>
              <a:t> na sporedni</a:t>
            </a:r>
            <a:r>
              <a:rPr lang="sr-Latn-RS">
                <a:latin typeface="Book Antiqua" panose="02040602050305030304" pitchFamily="18" charset="0"/>
              </a:rPr>
              <a:t> </a:t>
            </a:r>
            <a:r>
              <a:rPr lang="en-US">
                <a:latin typeface="Book Antiqua" panose="02040602050305030304" pitchFamily="18" charset="0"/>
              </a:rPr>
              <a:t>kolosek,  kad nai</a:t>
            </a:r>
            <a:r>
              <a:rPr lang="sr-Latn-RS">
                <a:latin typeface="Book Antiqua" panose="02040602050305030304" pitchFamily="18" charset="0"/>
              </a:rPr>
              <a:t>đ</a:t>
            </a:r>
            <a:r>
              <a:rPr lang="en-US">
                <a:latin typeface="Book Antiqua" panose="02040602050305030304" pitchFamily="18" charset="0"/>
              </a:rPr>
              <a:t>e zatvorena zagrada sa sporednog se uklanjaju</a:t>
            </a:r>
            <a:r>
              <a:rPr lang="sr-Latn-RS">
                <a:latin typeface="Book Antiqua" panose="02040602050305030304" pitchFamily="18" charset="0"/>
              </a:rPr>
              <a:t> </a:t>
            </a:r>
            <a:r>
              <a:rPr lang="en-US">
                <a:latin typeface="Book Antiqua" panose="02040602050305030304" pitchFamily="18" charset="0"/>
              </a:rPr>
              <a:t>svi operatori do otvorene.</a:t>
            </a:r>
          </a:p>
        </p:txBody>
      </p:sp>
    </p:spTree>
    <p:extLst>
      <p:ext uri="{BB962C8B-B14F-4D97-AF65-F5344CB8AC3E}">
        <p14:creationId xmlns:p14="http://schemas.microsoft.com/office/powerpoint/2010/main" val="12476410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50F374-2040-4685-B11D-02383FFD347B}"/>
              </a:ext>
            </a:extLst>
          </p:cNvPr>
          <p:cNvSpPr/>
          <p:nvPr/>
        </p:nvSpPr>
        <p:spPr>
          <a:xfrm>
            <a:off x="-1" y="0"/>
            <a:ext cx="11975977" cy="7201972"/>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&lt;bits/stdc++.h&gt;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r>
              <a:rPr lang="sr-Latn-R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infiks u postfiks izraz - Dajkstra</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jeoperator(</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 {</a:t>
            </a:r>
            <a:r>
              <a:rPr lang="en-US" sz="1400">
                <a:solidFill>
                  <a:srgbClr val="008000"/>
                </a:solidFill>
                <a:latin typeface="Consolas" panose="020B0609020204030204" pitchFamily="49" charset="0"/>
              </a:rPr>
              <a:t> // da li je je operator?</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p>
          <a:p>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prioritet(</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 {</a:t>
            </a:r>
            <a:r>
              <a:rPr lang="en-US" sz="1400">
                <a:solidFill>
                  <a:srgbClr val="008000"/>
                </a:solidFill>
                <a:latin typeface="Consolas" panose="020B0609020204030204" pitchFamily="49" charset="0"/>
              </a:rPr>
              <a:t> // prioriteti operatora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throw</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"Nije operator"</a:t>
            </a:r>
            <a:r>
              <a:rPr lang="en-US" sz="1400">
                <a:solidFill>
                  <a:srgbClr val="000000"/>
                </a:solidFill>
                <a:latin typeface="Consolas" panose="020B0609020204030204" pitchFamily="49" charset="0"/>
              </a:rPr>
              <a:t>;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prevedi(</a:t>
            </a:r>
            <a:r>
              <a:rPr lang="en-US" sz="1400">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string</a:t>
            </a:r>
            <a:r>
              <a:rPr lang="en-US" sz="1400">
                <a:solidFill>
                  <a:srgbClr val="0000FF"/>
                </a:solidFill>
                <a:latin typeface="Consolas" panose="020B0609020204030204" pitchFamily="49" charset="0"/>
              </a:rPr>
              <a:t>&amp;</a:t>
            </a:r>
            <a:r>
              <a:rPr lang="en-US" sz="1400">
                <a:solidFill>
                  <a:srgbClr val="000000"/>
                </a:solidFill>
                <a:latin typeface="Consolas" panose="020B0609020204030204" pitchFamily="49" charset="0"/>
              </a:rPr>
              <a:t> izraz) {</a:t>
            </a:r>
          </a:p>
          <a:p>
            <a:r>
              <a:rPr lang="en-US" sz="1400">
                <a:solidFill>
                  <a:srgbClr val="000000"/>
                </a:solidFill>
                <a:latin typeface="Consolas" panose="020B0609020204030204" pitchFamily="49" charset="0"/>
              </a:rPr>
              <a:t>    stack&lt;</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&gt; operatori;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 : izraz)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(isdigit(c)) cout &lt;&lt; c;</a:t>
            </a:r>
            <a:r>
              <a:rPr lang="en-US" sz="1400">
                <a:solidFill>
                  <a:srgbClr val="008000"/>
                </a:solidFill>
                <a:latin typeface="Consolas" panose="020B0609020204030204" pitchFamily="49" charset="0"/>
              </a:rPr>
              <a:t> // cifra se ispisuje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operatori.push(c);</a:t>
            </a:r>
            <a:r>
              <a:rPr lang="en-US" sz="1400">
                <a:solidFill>
                  <a:srgbClr val="008000"/>
                </a:solidFill>
                <a:latin typeface="Consolas" panose="020B0609020204030204" pitchFamily="49" charset="0"/>
              </a:rPr>
              <a:t> // otvorena na stek</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 zatvorena...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(operatori.top()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 na izlaz svi operatori do otvorene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operatori.top();</a:t>
            </a:r>
          </a:p>
          <a:p>
            <a:r>
              <a:rPr lang="en-US" sz="1400">
                <a:solidFill>
                  <a:srgbClr val="000000"/>
                </a:solidFill>
                <a:latin typeface="Consolas" panose="020B0609020204030204" pitchFamily="49" charset="0"/>
              </a:rPr>
              <a:t>                operatori.pop(); }</a:t>
            </a:r>
          </a:p>
          <a:p>
            <a:r>
              <a:rPr lang="en-US" sz="1400">
                <a:solidFill>
                  <a:srgbClr val="000000"/>
                </a:solidFill>
                <a:latin typeface="Consolas" panose="020B0609020204030204" pitchFamily="49" charset="0"/>
              </a:rPr>
              <a:t>            operatori.pop(); }</a:t>
            </a:r>
            <a:r>
              <a:rPr lang="en-US" sz="1400">
                <a:solidFill>
                  <a:srgbClr val="008000"/>
                </a:solidFill>
                <a:latin typeface="Consolas" panose="020B0609020204030204" pitchFamily="49" charset="0"/>
              </a:rPr>
              <a:t> // sklanja otvorenu zagradu</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(jeoperator(c)) {</a:t>
            </a:r>
            <a:r>
              <a:rPr lang="en-US" sz="1400">
                <a:solidFill>
                  <a:srgbClr val="008000"/>
                </a:solidFill>
                <a:latin typeface="Consolas" panose="020B0609020204030204" pitchFamily="49" charset="0"/>
              </a:rPr>
              <a:t> // prebacuje na izlaz sve prethodne operatore višeg prioriteta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(!operatori.empty() &amp;&amp; jeoperator(operatori.top()) &amp;&amp; prioritet(operatori.top()) &gt;= prioritet(c)) {</a:t>
            </a:r>
          </a:p>
          <a:p>
            <a:r>
              <a:rPr lang="en-US" sz="1400">
                <a:solidFill>
                  <a:srgbClr val="000000"/>
                </a:solidFill>
                <a:latin typeface="Consolas" panose="020B0609020204030204" pitchFamily="49" charset="0"/>
              </a:rPr>
              <a:t>                cout &lt;&lt; operatori.top();</a:t>
            </a:r>
          </a:p>
          <a:p>
            <a:r>
              <a:rPr lang="en-US" sz="1400">
                <a:solidFill>
                  <a:srgbClr val="000000"/>
                </a:solidFill>
                <a:latin typeface="Consolas" panose="020B0609020204030204" pitchFamily="49" charset="0"/>
              </a:rPr>
              <a:t>                operatori.pop(); }</a:t>
            </a:r>
          </a:p>
          <a:p>
            <a:r>
              <a:rPr lang="en-US" sz="1400">
                <a:solidFill>
                  <a:srgbClr val="000000"/>
                </a:solidFill>
                <a:latin typeface="Consolas" panose="020B0609020204030204" pitchFamily="49" charset="0"/>
              </a:rPr>
              <a:t>            operatori.push(c); } }</a:t>
            </a:r>
            <a:r>
              <a:rPr lang="en-US" sz="1400">
                <a:solidFill>
                  <a:srgbClr val="008000"/>
                </a:solidFill>
                <a:latin typeface="Consolas" panose="020B0609020204030204" pitchFamily="49" charset="0"/>
              </a:rPr>
              <a:t> // stavlja operator na stek</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(!operatori.empty()) {</a:t>
            </a:r>
            <a:r>
              <a:rPr lang="en-US" sz="1400">
                <a:solidFill>
                  <a:srgbClr val="008000"/>
                </a:solidFill>
                <a:latin typeface="Consolas" panose="020B0609020204030204" pitchFamily="49" charset="0"/>
              </a:rPr>
              <a:t>  // na izlaz sve preostale operatore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operatori.top();</a:t>
            </a:r>
          </a:p>
          <a:p>
            <a:r>
              <a:rPr lang="en-US" sz="1400">
                <a:solidFill>
                  <a:srgbClr val="000000"/>
                </a:solidFill>
                <a:latin typeface="Consolas" panose="020B0609020204030204" pitchFamily="49" charset="0"/>
              </a:rPr>
              <a:t>        operatori.pop(); }</a:t>
            </a:r>
          </a:p>
          <a:p>
            <a:r>
              <a:rPr lang="en-US" sz="1400">
                <a:solidFill>
                  <a:srgbClr val="000000"/>
                </a:solidFill>
                <a:latin typeface="Consolas" panose="020B0609020204030204" pitchFamily="49" charset="0"/>
              </a:rPr>
              <a:t>    cout &lt;&lt; endl;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string izraz; cin &gt;&gt; izraz;</a:t>
            </a:r>
          </a:p>
          <a:p>
            <a:r>
              <a:rPr lang="en-US" sz="1400">
                <a:solidFill>
                  <a:srgbClr val="000000"/>
                </a:solidFill>
                <a:latin typeface="Consolas" panose="020B0609020204030204" pitchFamily="49" charset="0"/>
              </a:rPr>
              <a:t>    prevedi(izraz);</a:t>
            </a:r>
            <a:r>
              <a:rPr lang="sr-Latn-R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       </a:t>
            </a:r>
          </a:p>
        </p:txBody>
      </p:sp>
    </p:spTree>
    <p:extLst>
      <p:ext uri="{BB962C8B-B14F-4D97-AF65-F5344CB8AC3E}">
        <p14:creationId xmlns:p14="http://schemas.microsoft.com/office/powerpoint/2010/main" val="294651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D9D250-C28F-4189-BF10-D67A01369470}"/>
              </a:ext>
            </a:extLst>
          </p:cNvPr>
          <p:cNvSpPr/>
          <p:nvPr/>
        </p:nvSpPr>
        <p:spPr>
          <a:xfrm>
            <a:off x="0" y="1997839"/>
            <a:ext cx="12192000" cy="2308324"/>
          </a:xfrm>
          <a:prstGeom prst="rect">
            <a:avLst/>
          </a:prstGeom>
        </p:spPr>
        <p:txBody>
          <a:bodyPr wrap="square">
            <a:spAutoFit/>
          </a:bodyPr>
          <a:lstStyle/>
          <a:p>
            <a:r>
              <a:rPr lang="en-US" b="1">
                <a:solidFill>
                  <a:srgbClr val="25265E"/>
                </a:solidFill>
                <a:latin typeface="euclid_circular_a"/>
              </a:rPr>
              <a:t>3. Unordered Associative Containers in C++</a:t>
            </a:r>
          </a:p>
          <a:p>
            <a:r>
              <a:rPr lang="en-US">
                <a:latin typeface="euclid_circular_a"/>
              </a:rPr>
              <a:t>In C++, STL Unordered Associative Containers provide the unsorted versions of the associative container.</a:t>
            </a:r>
          </a:p>
          <a:p>
            <a:r>
              <a:rPr lang="en-US">
                <a:latin typeface="euclid_circular_a"/>
              </a:rPr>
              <a:t>Internally, unordered associative containers are implemented as </a:t>
            </a:r>
            <a:r>
              <a:rPr lang="en-US" b="1">
                <a:latin typeface="euclid_circular_a"/>
              </a:rPr>
              <a:t>hash table</a:t>
            </a:r>
            <a:r>
              <a:rPr lang="en-US">
                <a:latin typeface="euclid_circular_a"/>
              </a:rPr>
              <a:t> data structures</a:t>
            </a:r>
            <a:r>
              <a:rPr lang="en-US" b="1">
                <a:latin typeface="euclid_circular_a"/>
              </a:rPr>
              <a:t>.</a:t>
            </a:r>
            <a:endParaRPr lang="en-US">
              <a:latin typeface="euclid_circular_a"/>
            </a:endParaRPr>
          </a:p>
          <a:p>
            <a:r>
              <a:rPr lang="en-US" b="1">
                <a:latin typeface="euclid_circular_a"/>
              </a:rPr>
              <a:t>Types of Unordered Associative Containers</a:t>
            </a:r>
            <a:endParaRPr lang="en-US">
              <a:latin typeface="euclid_circular_a"/>
            </a:endParaRPr>
          </a:p>
          <a:p>
            <a:pPr>
              <a:buFont typeface="Arial" panose="020B0604020202020204" pitchFamily="34" charset="0"/>
              <a:buChar char="•"/>
            </a:pPr>
            <a:r>
              <a:rPr lang="en-US" i="1">
                <a:latin typeface="euclid_circular_a"/>
              </a:rPr>
              <a:t>Unordered Set</a:t>
            </a:r>
            <a:endParaRPr lang="en-US">
              <a:latin typeface="euclid_circular_a"/>
            </a:endParaRPr>
          </a:p>
          <a:p>
            <a:pPr>
              <a:buFont typeface="Arial" panose="020B0604020202020204" pitchFamily="34" charset="0"/>
              <a:buChar char="•"/>
            </a:pPr>
            <a:r>
              <a:rPr lang="en-US" i="1">
                <a:latin typeface="euclid_circular_a"/>
              </a:rPr>
              <a:t>Unordered Map</a:t>
            </a:r>
            <a:endParaRPr lang="en-US">
              <a:latin typeface="euclid_circular_a"/>
            </a:endParaRPr>
          </a:p>
          <a:p>
            <a:pPr>
              <a:buFont typeface="Arial" panose="020B0604020202020204" pitchFamily="34" charset="0"/>
              <a:buChar char="•"/>
            </a:pPr>
            <a:r>
              <a:rPr lang="en-US" i="1">
                <a:latin typeface="euclid_circular_a"/>
              </a:rPr>
              <a:t>Unordered Multiset</a:t>
            </a:r>
            <a:endParaRPr lang="en-US">
              <a:latin typeface="euclid_circular_a"/>
            </a:endParaRPr>
          </a:p>
          <a:p>
            <a:pPr>
              <a:buFont typeface="Arial" panose="020B0604020202020204" pitchFamily="34" charset="0"/>
              <a:buChar char="•"/>
            </a:pPr>
            <a:r>
              <a:rPr lang="en-US" i="1">
                <a:latin typeface="euclid_circular_a"/>
              </a:rPr>
              <a:t>Unordered Multimap</a:t>
            </a:r>
            <a:endParaRPr lang="en-US" b="0" i="0">
              <a:effectLst/>
              <a:latin typeface="euclid_circular_a"/>
            </a:endParaRPr>
          </a:p>
        </p:txBody>
      </p:sp>
    </p:spTree>
    <p:extLst>
      <p:ext uri="{BB962C8B-B14F-4D97-AF65-F5344CB8AC3E}">
        <p14:creationId xmlns:p14="http://schemas.microsoft.com/office/powerpoint/2010/main" val="342151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CC0144-5679-48B2-96D9-3A4A593657F1}"/>
              </a:ext>
            </a:extLst>
          </p:cNvPr>
          <p:cNvSpPr/>
          <p:nvPr/>
        </p:nvSpPr>
        <p:spPr>
          <a:xfrm>
            <a:off x="0" y="0"/>
            <a:ext cx="10676878" cy="1200329"/>
          </a:xfrm>
          <a:prstGeom prst="rect">
            <a:avLst/>
          </a:prstGeom>
        </p:spPr>
        <p:txBody>
          <a:bodyPr wrap="square">
            <a:spAutoFit/>
          </a:bodyPr>
          <a:lstStyle/>
          <a:p>
            <a:r>
              <a:rPr lang="sr-Latn-RS" b="1">
                <a:latin typeface="Book Antiqua" panose="02040602050305030304" pitchFamily="18" charset="0"/>
              </a:rPr>
              <a:t>8. </a:t>
            </a:r>
            <a:r>
              <a:rPr lang="en-US" b="1">
                <a:latin typeface="Book Antiqua" panose="02040602050305030304" pitchFamily="18" charset="0"/>
              </a:rPr>
              <a:t>Vrednost infiksnog izraza</a:t>
            </a:r>
          </a:p>
          <a:p>
            <a:r>
              <a:rPr lang="sr-Latn-RS">
                <a:latin typeface="Book Antiqua" panose="02040602050305030304" pitchFamily="18" charset="0"/>
              </a:rPr>
              <a:t>I</a:t>
            </a:r>
            <a:r>
              <a:rPr lang="en-US">
                <a:latin typeface="Book Antiqua" panose="02040602050305030304" pitchFamily="18" charset="0"/>
              </a:rPr>
              <a:t>zra</a:t>
            </a:r>
            <a:r>
              <a:rPr lang="sr-Latn-RS">
                <a:latin typeface="Book Antiqua" panose="02040602050305030304" pitchFamily="18" charset="0"/>
              </a:rPr>
              <a:t>č</a:t>
            </a:r>
            <a:r>
              <a:rPr lang="en-US">
                <a:latin typeface="Book Antiqua" panose="02040602050305030304" pitchFamily="18" charset="0"/>
              </a:rPr>
              <a:t>una</a:t>
            </a:r>
            <a:r>
              <a:rPr lang="sr-Latn-RS">
                <a:latin typeface="Book Antiqua" panose="02040602050305030304" pitchFamily="18" charset="0"/>
              </a:rPr>
              <a:t>j</a:t>
            </a:r>
            <a:r>
              <a:rPr lang="en-US">
                <a:latin typeface="Book Antiqua" panose="02040602050305030304" pitchFamily="18" charset="0"/>
              </a:rPr>
              <a:t> vrednost ispravno zadatog infiksno</a:t>
            </a:r>
            <a:r>
              <a:rPr lang="sr-Latn-RS">
                <a:latin typeface="Book Antiqua" panose="02040602050305030304" pitchFamily="18" charset="0"/>
              </a:rPr>
              <a:t> </a:t>
            </a:r>
            <a:r>
              <a:rPr lang="en-US">
                <a:latin typeface="Book Antiqua" panose="02040602050305030304" pitchFamily="18" charset="0"/>
              </a:rPr>
              <a:t>zapisanog izraza koji sadrži operatore + i *. Jednostavnosti radi pretpostavi</a:t>
            </a:r>
            <a:r>
              <a:rPr lang="sr-Latn-RS">
                <a:latin typeface="Book Antiqua" panose="02040602050305030304" pitchFamily="18" charset="0"/>
              </a:rPr>
              <a:t> </a:t>
            </a:r>
            <a:r>
              <a:rPr lang="pl-PL">
                <a:latin typeface="Book Antiqua" panose="02040602050305030304" pitchFamily="18" charset="0"/>
              </a:rPr>
              <a:t>da su svi operandi jednocifreni brojevi. </a:t>
            </a:r>
          </a:p>
          <a:p>
            <a:r>
              <a:rPr lang="pl-PL">
                <a:latin typeface="Book Antiqua" panose="02040602050305030304" pitchFamily="18" charset="0"/>
              </a:rPr>
              <a:t>Na primer, za izraz (3+4)*5+6 program </a:t>
            </a:r>
            <a:r>
              <a:rPr lang="en-US">
                <a:latin typeface="Book Antiqua" panose="02040602050305030304" pitchFamily="18" charset="0"/>
              </a:rPr>
              <a:t>treba da ispiše 41.</a:t>
            </a:r>
          </a:p>
        </p:txBody>
      </p:sp>
      <p:sp>
        <p:nvSpPr>
          <p:cNvPr id="3" name="Rectangle 2">
            <a:extLst>
              <a:ext uri="{FF2B5EF4-FFF2-40B4-BE49-F238E27FC236}">
                <a16:creationId xmlns:a16="http://schemas.microsoft.com/office/drawing/2014/main" id="{91DE98FC-94BF-4A46-921E-2FEB0698364E}"/>
              </a:ext>
            </a:extLst>
          </p:cNvPr>
          <p:cNvSpPr/>
          <p:nvPr/>
        </p:nvSpPr>
        <p:spPr>
          <a:xfrm>
            <a:off x="0" y="1555786"/>
            <a:ext cx="12192000" cy="369332"/>
          </a:xfrm>
          <a:prstGeom prst="rect">
            <a:avLst/>
          </a:prstGeom>
        </p:spPr>
        <p:txBody>
          <a:bodyPr wrap="square">
            <a:spAutoFit/>
          </a:bodyPr>
          <a:lstStyle/>
          <a:p>
            <a:r>
              <a:rPr lang="sr-Latn-RS">
                <a:latin typeface="Book Antiqua" panose="02040602050305030304" pitchFamily="18" charset="0"/>
              </a:rPr>
              <a:t>I</a:t>
            </a:r>
            <a:r>
              <a:rPr lang="en-US">
                <a:latin typeface="Book Antiqua" panose="02040602050305030304" pitchFamily="18" charset="0"/>
              </a:rPr>
              <a:t>zra</a:t>
            </a:r>
            <a:r>
              <a:rPr lang="sr-Latn-RS">
                <a:latin typeface="Book Antiqua" panose="02040602050305030304" pitchFamily="18" charset="0"/>
              </a:rPr>
              <a:t>č</a:t>
            </a:r>
            <a:r>
              <a:rPr lang="en-US">
                <a:latin typeface="Book Antiqua" panose="02040602050305030304" pitchFamily="18" charset="0"/>
              </a:rPr>
              <a:t>unavanje vrednosti izraza je prevo</a:t>
            </a:r>
            <a:r>
              <a:rPr lang="sr-Latn-RS">
                <a:latin typeface="Book Antiqua" panose="02040602050305030304" pitchFamily="18" charset="0"/>
              </a:rPr>
              <a:t>đ</a:t>
            </a:r>
            <a:r>
              <a:rPr lang="en-US">
                <a:latin typeface="Book Antiqua" panose="02040602050305030304" pitchFamily="18" charset="0"/>
              </a:rPr>
              <a:t>enja u postfiksni oblik i izra</a:t>
            </a:r>
            <a:r>
              <a:rPr lang="sr-Latn-RS">
                <a:latin typeface="Book Antiqua" panose="02040602050305030304" pitchFamily="18" charset="0"/>
              </a:rPr>
              <a:t>č</a:t>
            </a:r>
            <a:r>
              <a:rPr lang="en-US">
                <a:latin typeface="Book Antiqua" panose="02040602050305030304" pitchFamily="18" charset="0"/>
              </a:rPr>
              <a:t>unavanj</a:t>
            </a:r>
            <a:r>
              <a:rPr lang="sr-Latn-RS">
                <a:latin typeface="Book Antiqua" panose="02040602050305030304" pitchFamily="18" charset="0"/>
              </a:rPr>
              <a:t>e</a:t>
            </a:r>
            <a:r>
              <a:rPr lang="en-US">
                <a:latin typeface="Book Antiqua" panose="02040602050305030304" pitchFamily="18" charset="0"/>
              </a:rPr>
              <a:t> vrednosti postfiksnog izraza.</a:t>
            </a:r>
          </a:p>
        </p:txBody>
      </p:sp>
    </p:spTree>
    <p:extLst>
      <p:ext uri="{BB962C8B-B14F-4D97-AF65-F5344CB8AC3E}">
        <p14:creationId xmlns:p14="http://schemas.microsoft.com/office/powerpoint/2010/main" val="26062825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849A94-36A6-4E1D-95B4-B44E0FDCBF1D}"/>
              </a:ext>
            </a:extLst>
          </p:cNvPr>
          <p:cNvSpPr/>
          <p:nvPr/>
        </p:nvSpPr>
        <p:spPr>
          <a:xfrm>
            <a:off x="0" y="0"/>
            <a:ext cx="7199790" cy="6740307"/>
          </a:xfrm>
          <a:prstGeom prst="rect">
            <a:avLst/>
          </a:prstGeom>
        </p:spPr>
        <p:txBody>
          <a:bodyPr wrap="square">
            <a:spAutoFit/>
          </a:bodyPr>
          <a:lstStyle/>
          <a:p>
            <a:r>
              <a:rPr lang="en-US" sz="800">
                <a:solidFill>
                  <a:srgbClr val="0000FF"/>
                </a:solidFill>
                <a:latin typeface="Consolas" panose="020B0609020204030204" pitchFamily="49" charset="0"/>
              </a:rPr>
              <a:t>#include </a:t>
            </a:r>
            <a:r>
              <a:rPr lang="en-US" sz="800">
                <a:solidFill>
                  <a:srgbClr val="A31515"/>
                </a:solidFill>
                <a:latin typeface="Consolas" panose="020B0609020204030204" pitchFamily="49" charset="0"/>
              </a:rPr>
              <a:t>&lt;bits/stdc++.h&gt;</a:t>
            </a:r>
            <a:endParaRPr lang="en-US" sz="800">
              <a:solidFill>
                <a:srgbClr val="000000"/>
              </a:solidFill>
              <a:latin typeface="Consolas" panose="020B0609020204030204" pitchFamily="49" charset="0"/>
            </a:endParaRPr>
          </a:p>
          <a:p>
            <a:r>
              <a:rPr lang="en-US" sz="800">
                <a:solidFill>
                  <a:srgbClr val="0000FF"/>
                </a:solidFill>
                <a:latin typeface="Consolas" panose="020B0609020204030204" pitchFamily="49" charset="0"/>
              </a:rPr>
              <a:t>using</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namespace</a:t>
            </a:r>
            <a:r>
              <a:rPr lang="en-US" sz="800">
                <a:solidFill>
                  <a:srgbClr val="000000"/>
                </a:solidFill>
                <a:latin typeface="Consolas" panose="020B0609020204030204" pitchFamily="49" charset="0"/>
              </a:rPr>
              <a:t> std;</a:t>
            </a:r>
          </a:p>
          <a:p>
            <a:r>
              <a:rPr lang="en-US" sz="800">
                <a:solidFill>
                  <a:srgbClr val="0000FF"/>
                </a:solidFill>
                <a:latin typeface="Consolas" panose="020B0609020204030204" pitchFamily="49" charset="0"/>
              </a:rPr>
              <a:t>bool</a:t>
            </a:r>
            <a:r>
              <a:rPr lang="en-US" sz="800">
                <a:solidFill>
                  <a:srgbClr val="000000"/>
                </a:solidFill>
                <a:latin typeface="Consolas" panose="020B0609020204030204" pitchFamily="49" charset="0"/>
              </a:rPr>
              <a:t> jeOperator(</a:t>
            </a:r>
            <a:r>
              <a:rPr lang="en-US" sz="800">
                <a:solidFill>
                  <a:srgbClr val="0000FF"/>
                </a:solidFill>
                <a:latin typeface="Consolas" panose="020B0609020204030204" pitchFamily="49" charset="0"/>
              </a:rPr>
              <a:t>char</a:t>
            </a:r>
            <a:r>
              <a:rPr lang="en-US" sz="800">
                <a:solidFill>
                  <a:srgbClr val="000000"/>
                </a:solidFill>
                <a:latin typeface="Consolas" panose="020B0609020204030204" pitchFamily="49" charset="0"/>
              </a:rPr>
              <a:t> c) {</a:t>
            </a:r>
            <a:r>
              <a:rPr lang="en-US" sz="800">
                <a:solidFill>
                  <a:srgbClr val="008000"/>
                </a:solidFill>
                <a:latin typeface="Consolas" panose="020B0609020204030204" pitchFamily="49" charset="0"/>
              </a:rPr>
              <a:t> // da li je operator?</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c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 c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 c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 c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a:t>
            </a:r>
          </a:p>
          <a:p>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 prioritet(</a:t>
            </a:r>
            <a:r>
              <a:rPr lang="en-US" sz="800">
                <a:solidFill>
                  <a:srgbClr val="0000FF"/>
                </a:solidFill>
                <a:latin typeface="Consolas" panose="020B0609020204030204" pitchFamily="49" charset="0"/>
              </a:rPr>
              <a:t>char</a:t>
            </a:r>
            <a:r>
              <a:rPr lang="en-US" sz="800">
                <a:solidFill>
                  <a:srgbClr val="000000"/>
                </a:solidFill>
                <a:latin typeface="Consolas" panose="020B0609020204030204" pitchFamily="49" charset="0"/>
              </a:rPr>
              <a:t> c) {</a:t>
            </a:r>
            <a:r>
              <a:rPr lang="en-US" sz="800">
                <a:solidFill>
                  <a:srgbClr val="008000"/>
                </a:solidFill>
                <a:latin typeface="Consolas" panose="020B0609020204030204" pitchFamily="49" charset="0"/>
              </a:rPr>
              <a:t> // prioritet operatora</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(c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 c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98658"/>
                </a:solidFill>
                <a:latin typeface="Consolas" panose="020B0609020204030204" pitchFamily="49" charset="0"/>
              </a:rPr>
              <a:t>1</a:t>
            </a:r>
            <a:r>
              <a:rPr lang="en-US" sz="800">
                <a:solidFill>
                  <a:srgbClr val="000000"/>
                </a:solidFill>
                <a:latin typeface="Consolas" panose="020B0609020204030204" pitchFamily="49" charset="0"/>
              </a:rPr>
              <a:t>;</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else</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(c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 c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98658"/>
                </a:solidFill>
                <a:latin typeface="Consolas" panose="020B0609020204030204" pitchFamily="49" charset="0"/>
              </a:rPr>
              <a:t>2</a:t>
            </a:r>
            <a:r>
              <a:rPr lang="en-US" sz="800">
                <a:solidFill>
                  <a:srgbClr val="000000"/>
                </a:solidFill>
                <a:latin typeface="Consolas" panose="020B0609020204030204" pitchFamily="49" charset="0"/>
              </a:rPr>
              <a:t>;</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98658"/>
                </a:solidFill>
                <a:latin typeface="Consolas" panose="020B0609020204030204" pitchFamily="49" charset="0"/>
              </a:rPr>
              <a:t>0</a:t>
            </a:r>
            <a:r>
              <a:rPr lang="en-US" sz="800">
                <a:solidFill>
                  <a:srgbClr val="000000"/>
                </a:solidFill>
                <a:latin typeface="Consolas" panose="020B0609020204030204" pitchFamily="49" charset="0"/>
              </a:rPr>
              <a:t>; }</a:t>
            </a:r>
            <a:r>
              <a:rPr lang="en-US" sz="800">
                <a:solidFill>
                  <a:srgbClr val="008000"/>
                </a:solidFill>
                <a:latin typeface="Consolas" panose="020B0609020204030204" pitchFamily="49" charset="0"/>
              </a:rPr>
              <a:t> // greška</a:t>
            </a:r>
            <a:endParaRPr lang="en-US" sz="800">
              <a:solidFill>
                <a:srgbClr val="000000"/>
              </a:solidFill>
              <a:latin typeface="Consolas" panose="020B0609020204030204" pitchFamily="49" charset="0"/>
            </a:endParaRPr>
          </a:p>
          <a:p>
            <a:r>
              <a:rPr lang="en-US" sz="800">
                <a:solidFill>
                  <a:srgbClr val="008000"/>
                </a:solidFill>
                <a:latin typeface="Consolas" panose="020B0609020204030204" pitchFamily="49" charset="0"/>
              </a:rPr>
              <a:t>// primenjuje operaciju na dve vrednosti na vrhu steka, zamenjujući ih sa rezultatom primene te operacije</a:t>
            </a:r>
            <a:endParaRPr lang="en-US" sz="800">
              <a:solidFill>
                <a:srgbClr val="000000"/>
              </a:solidFill>
              <a:latin typeface="Consolas" panose="020B0609020204030204" pitchFamily="49" charset="0"/>
            </a:endParaRPr>
          </a:p>
          <a:p>
            <a:r>
              <a:rPr lang="en-US" sz="800">
                <a:solidFill>
                  <a:srgbClr val="008000"/>
                </a:solidFill>
                <a:latin typeface="Consolas" panose="020B0609020204030204" pitchFamily="49" charset="0"/>
              </a:rPr>
              <a:t>// vraca informaciju o tome da li operator uspesno primenjen ili je doslo do deljenja nulom</a:t>
            </a:r>
            <a:endParaRPr lang="en-US" sz="800">
              <a:solidFill>
                <a:srgbClr val="000000"/>
              </a:solidFill>
              <a:latin typeface="Consolas" panose="020B0609020204030204" pitchFamily="49" charset="0"/>
            </a:endParaRPr>
          </a:p>
          <a:p>
            <a:r>
              <a:rPr lang="en-US" sz="800">
                <a:solidFill>
                  <a:srgbClr val="0000FF"/>
                </a:solidFill>
                <a:latin typeface="Consolas" panose="020B0609020204030204" pitchFamily="49" charset="0"/>
              </a:rPr>
              <a:t>bool</a:t>
            </a:r>
            <a:r>
              <a:rPr lang="en-US" sz="800">
                <a:solidFill>
                  <a:srgbClr val="000000"/>
                </a:solidFill>
                <a:latin typeface="Consolas" panose="020B0609020204030204" pitchFamily="49" charset="0"/>
              </a:rPr>
              <a:t> primeni(stack&lt;</a:t>
            </a:r>
            <a:r>
              <a:rPr lang="en-US" sz="800">
                <a:solidFill>
                  <a:srgbClr val="0000FF"/>
                </a:solidFill>
                <a:latin typeface="Consolas" panose="020B0609020204030204" pitchFamily="49" charset="0"/>
              </a:rPr>
              <a:t>char</a:t>
            </a:r>
            <a:r>
              <a:rPr lang="en-US" sz="800">
                <a:solidFill>
                  <a:srgbClr val="000000"/>
                </a:solidFill>
                <a:latin typeface="Consolas" panose="020B0609020204030204" pitchFamily="49" charset="0"/>
              </a:rPr>
              <a:t>&gt;</a:t>
            </a:r>
            <a:r>
              <a:rPr lang="en-US" sz="800">
                <a:solidFill>
                  <a:srgbClr val="0000FF"/>
                </a:solidFill>
                <a:latin typeface="Consolas" panose="020B0609020204030204" pitchFamily="49" charset="0"/>
              </a:rPr>
              <a:t>&amp;</a:t>
            </a:r>
            <a:r>
              <a:rPr lang="en-US" sz="800">
                <a:solidFill>
                  <a:srgbClr val="000000"/>
                </a:solidFill>
                <a:latin typeface="Consolas" panose="020B0609020204030204" pitchFamily="49" charset="0"/>
              </a:rPr>
              <a:t> operatori, stack&lt;</a:t>
            </a:r>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&gt;</a:t>
            </a:r>
            <a:r>
              <a:rPr lang="en-US" sz="800">
                <a:solidFill>
                  <a:srgbClr val="0000FF"/>
                </a:solidFill>
                <a:latin typeface="Consolas" panose="020B0609020204030204" pitchFamily="49" charset="0"/>
              </a:rPr>
              <a:t>&amp;</a:t>
            </a:r>
            <a:r>
              <a:rPr lang="en-US" sz="800">
                <a:solidFill>
                  <a:srgbClr val="000000"/>
                </a:solidFill>
                <a:latin typeface="Consolas" panose="020B0609020204030204" pitchFamily="49" charset="0"/>
              </a:rPr>
              <a:t> vrednosti) {</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char</a:t>
            </a:r>
            <a:r>
              <a:rPr lang="en-US" sz="800">
                <a:solidFill>
                  <a:srgbClr val="000000"/>
                </a:solidFill>
                <a:latin typeface="Consolas" panose="020B0609020204030204" pitchFamily="49" charset="0"/>
              </a:rPr>
              <a:t> op = operatori.top(); operatori.pop();</a:t>
            </a:r>
            <a:r>
              <a:rPr lang="en-US" sz="800">
                <a:solidFill>
                  <a:srgbClr val="008000"/>
                </a:solidFill>
                <a:latin typeface="Consolas" panose="020B0609020204030204" pitchFamily="49" charset="0"/>
              </a:rPr>
              <a:t> // operator je na vrhu steka operatora</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 op2 = vrednosti.top(); vrednosti.pop();</a:t>
            </a:r>
            <a:r>
              <a:rPr lang="en-US" sz="800">
                <a:solidFill>
                  <a:srgbClr val="008000"/>
                </a:solidFill>
                <a:latin typeface="Consolas" panose="020B0609020204030204" pitchFamily="49" charset="0"/>
              </a:rPr>
              <a:t>  // operandi se nalaze na vrhu steka operatora</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 op1 = vrednosti.top(); vrednosti.pop();</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 v = </a:t>
            </a:r>
            <a:r>
              <a:rPr lang="en-US" sz="800">
                <a:solidFill>
                  <a:srgbClr val="098658"/>
                </a:solidFill>
                <a:latin typeface="Consolas" panose="020B0609020204030204" pitchFamily="49" charset="0"/>
              </a:rPr>
              <a:t>0</a:t>
            </a:r>
            <a:r>
              <a:rPr lang="en-US" sz="800">
                <a:solidFill>
                  <a:srgbClr val="000000"/>
                </a:solidFill>
                <a:latin typeface="Consolas" panose="020B0609020204030204" pitchFamily="49" charset="0"/>
              </a:rPr>
              <a:t>;</a:t>
            </a:r>
            <a:r>
              <a:rPr lang="en-US" sz="800">
                <a:solidFill>
                  <a:srgbClr val="008000"/>
                </a:solidFill>
                <a:latin typeface="Consolas" panose="020B0609020204030204" pitchFamily="49" charset="0"/>
              </a:rPr>
              <a:t>  // izracunavamo vrednost izraza</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(op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v = op1 + op2;</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else</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(op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v = op1 - op2;</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else</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(op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v = op1 * op2;</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else</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(op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a:t>
            </a:r>
            <a:r>
              <a:rPr lang="en-US" sz="800">
                <a:solidFill>
                  <a:srgbClr val="008000"/>
                </a:solidFill>
                <a:latin typeface="Consolas" panose="020B0609020204030204" pitchFamily="49" charset="0"/>
              </a:rPr>
              <a:t>  // deljenje nulom</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(op2 == </a:t>
            </a:r>
            <a:r>
              <a:rPr lang="en-US" sz="800">
                <a:solidFill>
                  <a:srgbClr val="098658"/>
                </a:solidFill>
                <a:latin typeface="Consolas" panose="020B0609020204030204" pitchFamily="49" charset="0"/>
              </a:rPr>
              <a:t>0</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false</a:t>
            </a:r>
            <a:r>
              <a:rPr lang="en-US" sz="800">
                <a:solidFill>
                  <a:srgbClr val="000000"/>
                </a:solidFill>
                <a:latin typeface="Consolas" panose="020B0609020204030204" pitchFamily="49" charset="0"/>
              </a:rPr>
              <a:t>;</a:t>
            </a:r>
          </a:p>
          <a:p>
            <a:r>
              <a:rPr lang="en-US" sz="800">
                <a:solidFill>
                  <a:srgbClr val="000000"/>
                </a:solidFill>
                <a:latin typeface="Consolas" panose="020B0609020204030204" pitchFamily="49" charset="0"/>
              </a:rPr>
              <a:t>        v = op1 / op2;    }</a:t>
            </a:r>
          </a:p>
          <a:p>
            <a:r>
              <a:rPr lang="en-US" sz="800">
                <a:solidFill>
                  <a:srgbClr val="000000"/>
                </a:solidFill>
                <a:latin typeface="Consolas" panose="020B0609020204030204" pitchFamily="49" charset="0"/>
              </a:rPr>
              <a:t>    vrednosti.push(v);</a:t>
            </a:r>
            <a:r>
              <a:rPr lang="en-US" sz="800">
                <a:solidFill>
                  <a:srgbClr val="008000"/>
                </a:solidFill>
                <a:latin typeface="Consolas" panose="020B0609020204030204" pitchFamily="49" charset="0"/>
              </a:rPr>
              <a:t>     // postavljamo ga na stek operatora</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true</a:t>
            </a:r>
            <a:r>
              <a:rPr lang="en-US" sz="800">
                <a:solidFill>
                  <a:srgbClr val="000000"/>
                </a:solidFill>
                <a:latin typeface="Consolas" panose="020B0609020204030204" pitchFamily="49" charset="0"/>
              </a:rPr>
              <a:t>; }</a:t>
            </a:r>
            <a:r>
              <a:rPr lang="en-US" sz="800">
                <a:solidFill>
                  <a:srgbClr val="008000"/>
                </a:solidFill>
                <a:latin typeface="Consolas" panose="020B0609020204030204" pitchFamily="49" charset="0"/>
              </a:rPr>
              <a:t>   // operator je uspesno primenjen</a:t>
            </a:r>
            <a:endParaRPr lang="en-US" sz="800">
              <a:solidFill>
                <a:srgbClr val="000000"/>
              </a:solidFill>
              <a:latin typeface="Consolas" panose="020B0609020204030204" pitchFamily="49" charset="0"/>
            </a:endParaRPr>
          </a:p>
          <a:p>
            <a:r>
              <a:rPr lang="en-US" sz="800">
                <a:solidFill>
                  <a:srgbClr val="0000FF"/>
                </a:solidFill>
                <a:latin typeface="Consolas" panose="020B0609020204030204" pitchFamily="49" charset="0"/>
              </a:rPr>
              <a:t>bool</a:t>
            </a:r>
            <a:r>
              <a:rPr lang="en-US" sz="800">
                <a:solidFill>
                  <a:srgbClr val="000000"/>
                </a:solidFill>
                <a:latin typeface="Consolas" panose="020B0609020204030204" pitchFamily="49" charset="0"/>
              </a:rPr>
              <a:t> vrednost(</a:t>
            </a:r>
            <a:r>
              <a:rPr lang="en-US" sz="800">
                <a:solidFill>
                  <a:srgbClr val="0000FF"/>
                </a:solidFill>
                <a:latin typeface="Consolas" panose="020B0609020204030204" pitchFamily="49" charset="0"/>
              </a:rPr>
              <a:t>const</a:t>
            </a:r>
            <a:r>
              <a:rPr lang="en-US" sz="800">
                <a:solidFill>
                  <a:srgbClr val="000000"/>
                </a:solidFill>
                <a:latin typeface="Consolas" panose="020B0609020204030204" pitchFamily="49" charset="0"/>
              </a:rPr>
              <a:t> string</a:t>
            </a:r>
            <a:r>
              <a:rPr lang="en-US" sz="800">
                <a:solidFill>
                  <a:srgbClr val="0000FF"/>
                </a:solidFill>
                <a:latin typeface="Consolas" panose="020B0609020204030204" pitchFamily="49" charset="0"/>
              </a:rPr>
              <a:t>&amp;</a:t>
            </a:r>
            <a:r>
              <a:rPr lang="en-US" sz="800">
                <a:solidFill>
                  <a:srgbClr val="000000"/>
                </a:solidFill>
                <a:latin typeface="Consolas" panose="020B0609020204030204" pitchFamily="49" charset="0"/>
              </a:rPr>
              <a:t> izraz, </a:t>
            </a:r>
            <a:r>
              <a:rPr lang="en-US" sz="800">
                <a:solidFill>
                  <a:srgbClr val="0000FF"/>
                </a:solidFill>
                <a:latin typeface="Consolas" panose="020B0609020204030204" pitchFamily="49" charset="0"/>
              </a:rPr>
              <a:t>int&amp;</a:t>
            </a:r>
            <a:r>
              <a:rPr lang="en-US" sz="800">
                <a:solidFill>
                  <a:srgbClr val="000000"/>
                </a:solidFill>
                <a:latin typeface="Consolas" panose="020B0609020204030204" pitchFamily="49" charset="0"/>
              </a:rPr>
              <a:t> v) {</a:t>
            </a:r>
            <a:r>
              <a:rPr lang="en-US" sz="800">
                <a:solidFill>
                  <a:srgbClr val="008000"/>
                </a:solidFill>
                <a:latin typeface="Consolas" panose="020B0609020204030204" pitchFamily="49" charset="0"/>
              </a:rPr>
              <a:t> // racuna vrednost izraza i</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stack&lt;</a:t>
            </a:r>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&gt; vrednosti;</a:t>
            </a:r>
            <a:r>
              <a:rPr lang="en-US" sz="800">
                <a:solidFill>
                  <a:srgbClr val="008000"/>
                </a:solidFill>
                <a:latin typeface="Consolas" panose="020B0609020204030204" pitchFamily="49" charset="0"/>
              </a:rPr>
              <a:t>// vraca informaciju da li je vrednost izracunata ili je doslo do deljenja nulom</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stack&lt;</a:t>
            </a:r>
            <a:r>
              <a:rPr lang="en-US" sz="800">
                <a:solidFill>
                  <a:srgbClr val="0000FF"/>
                </a:solidFill>
                <a:latin typeface="Consolas" panose="020B0609020204030204" pitchFamily="49" charset="0"/>
              </a:rPr>
              <a:t>char</a:t>
            </a:r>
            <a:r>
              <a:rPr lang="en-US" sz="800">
                <a:solidFill>
                  <a:srgbClr val="000000"/>
                </a:solidFill>
                <a:latin typeface="Consolas" panose="020B0609020204030204" pitchFamily="49" charset="0"/>
              </a:rPr>
              <a:t>&gt; operatori;</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 i = </a:t>
            </a:r>
            <a:r>
              <a:rPr lang="en-US" sz="800">
                <a:solidFill>
                  <a:srgbClr val="098658"/>
                </a:solidFill>
                <a:latin typeface="Consolas" panose="020B0609020204030204" pitchFamily="49" charset="0"/>
              </a:rPr>
              <a:t>0</a:t>
            </a:r>
            <a:r>
              <a:rPr lang="en-US" sz="800">
                <a:solidFill>
                  <a:srgbClr val="000000"/>
                </a:solidFill>
                <a:latin typeface="Consolas" panose="020B0609020204030204" pitchFamily="49" charset="0"/>
              </a:rPr>
              <a:t>; </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while</a:t>
            </a:r>
            <a:r>
              <a:rPr lang="en-US" sz="800">
                <a:solidFill>
                  <a:srgbClr val="000000"/>
                </a:solidFill>
                <a:latin typeface="Consolas" panose="020B0609020204030204" pitchFamily="49" charset="0"/>
              </a:rPr>
              <a:t> (i &lt; izraz.length()) {</a:t>
            </a:r>
            <a:r>
              <a:rPr lang="en-US" sz="800">
                <a:solidFill>
                  <a:srgbClr val="008000"/>
                </a:solidFill>
                <a:latin typeface="Consolas" panose="020B0609020204030204" pitchFamily="49" charset="0"/>
              </a:rPr>
              <a:t> //analizira sve karaktere u izrazu</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(isdigit(izraz[i])) {</a:t>
            </a:r>
            <a:r>
              <a:rPr lang="en-US" sz="800">
                <a:solidFill>
                  <a:srgbClr val="008000"/>
                </a:solidFill>
                <a:latin typeface="Consolas" panose="020B0609020204030204" pitchFamily="49" charset="0"/>
              </a:rPr>
              <a:t> // broj...</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v = izraz[i] - </a:t>
            </a:r>
            <a:r>
              <a:rPr lang="en-US" sz="800">
                <a:solidFill>
                  <a:srgbClr val="A31515"/>
                </a:solidFill>
                <a:latin typeface="Consolas" panose="020B0609020204030204" pitchFamily="49" charset="0"/>
              </a:rPr>
              <a:t>'0'</a:t>
            </a:r>
            <a:r>
              <a:rPr lang="en-US" sz="800">
                <a:solidFill>
                  <a:srgbClr val="000000"/>
                </a:solidFill>
                <a:latin typeface="Consolas" panose="020B0609020204030204" pitchFamily="49" charset="0"/>
              </a:rPr>
              <a:t>; </a:t>
            </a:r>
          </a:p>
          <a:p>
            <a:r>
              <a:rPr lang="en-US" sz="800">
                <a:solidFill>
                  <a:srgbClr val="000000"/>
                </a:solidFill>
                <a:latin typeface="Consolas" panose="020B0609020204030204" pitchFamily="49" charset="0"/>
              </a:rPr>
              <a:t>            i++;</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while</a:t>
            </a:r>
            <a:r>
              <a:rPr lang="en-US" sz="800">
                <a:solidFill>
                  <a:srgbClr val="000000"/>
                </a:solidFill>
                <a:latin typeface="Consolas" panose="020B0609020204030204" pitchFamily="49" charset="0"/>
              </a:rPr>
              <a:t> (i &lt; izraz.length() &amp;&amp; isdigit(izraz[i]))</a:t>
            </a:r>
          </a:p>
          <a:p>
            <a:r>
              <a:rPr lang="en-US" sz="800">
                <a:solidFill>
                  <a:srgbClr val="000000"/>
                </a:solidFill>
                <a:latin typeface="Consolas" panose="020B0609020204030204" pitchFamily="49" charset="0"/>
              </a:rPr>
              <a:t>                v = </a:t>
            </a:r>
            <a:r>
              <a:rPr lang="en-US" sz="800">
                <a:solidFill>
                  <a:srgbClr val="098658"/>
                </a:solidFill>
                <a:latin typeface="Consolas" panose="020B0609020204030204" pitchFamily="49" charset="0"/>
              </a:rPr>
              <a:t>10</a:t>
            </a:r>
            <a:r>
              <a:rPr lang="en-US" sz="800">
                <a:solidFill>
                  <a:srgbClr val="000000"/>
                </a:solidFill>
                <a:latin typeface="Consolas" panose="020B0609020204030204" pitchFamily="49" charset="0"/>
              </a:rPr>
              <a:t> * v + (izraz[i++] - </a:t>
            </a:r>
            <a:r>
              <a:rPr lang="en-US" sz="800">
                <a:solidFill>
                  <a:srgbClr val="A31515"/>
                </a:solidFill>
                <a:latin typeface="Consolas" panose="020B0609020204030204" pitchFamily="49" charset="0"/>
              </a:rPr>
              <a:t>'0'</a:t>
            </a:r>
            <a:r>
              <a:rPr lang="en-US" sz="800">
                <a:solidFill>
                  <a:srgbClr val="000000"/>
                </a:solidFill>
                <a:latin typeface="Consolas" panose="020B0609020204030204" pitchFamily="49" charset="0"/>
              </a:rPr>
              <a:t>);</a:t>
            </a:r>
            <a:r>
              <a:rPr lang="en-US" sz="800">
                <a:solidFill>
                  <a:srgbClr val="008000"/>
                </a:solidFill>
                <a:latin typeface="Consolas" panose="020B0609020204030204" pitchFamily="49" charset="0"/>
              </a:rPr>
              <a:t> // napravi broj</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vrednosti.push(v); }</a:t>
            </a:r>
            <a:r>
              <a:rPr lang="en-US" sz="800">
                <a:solidFill>
                  <a:srgbClr val="008000"/>
                </a:solidFill>
                <a:latin typeface="Consolas" panose="020B0609020204030204" pitchFamily="49" charset="0"/>
              </a:rPr>
              <a:t>  // broj ide na stek</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else</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(izraz[i]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a:t>
            </a:r>
          </a:p>
          <a:p>
            <a:r>
              <a:rPr lang="en-US" sz="800">
                <a:solidFill>
                  <a:srgbClr val="000000"/>
                </a:solidFill>
                <a:latin typeface="Consolas" panose="020B0609020204030204" pitchFamily="49" charset="0"/>
              </a:rPr>
              <a:t>            operatori.push(</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a:t>
            </a:r>
            <a:r>
              <a:rPr lang="en-US" sz="800">
                <a:solidFill>
                  <a:srgbClr val="008000"/>
                </a:solidFill>
                <a:latin typeface="Consolas" panose="020B0609020204030204" pitchFamily="49" charset="0"/>
              </a:rPr>
              <a:t>  // otvorene zagrade idu na stek</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i++; } </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else</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(izraz[i]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a:t>
            </a:r>
            <a:r>
              <a:rPr lang="en-US" sz="800">
                <a:solidFill>
                  <a:srgbClr val="008000"/>
                </a:solidFill>
                <a:latin typeface="Consolas" panose="020B0609020204030204" pitchFamily="49" charset="0"/>
              </a:rPr>
              <a:t> // računa vrednost izraza u zagradi</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while</a:t>
            </a:r>
            <a:r>
              <a:rPr lang="en-US" sz="800">
                <a:solidFill>
                  <a:srgbClr val="000000"/>
                </a:solidFill>
                <a:latin typeface="Consolas" panose="020B0609020204030204" pitchFamily="49" charset="0"/>
              </a:rPr>
              <a:t> (operatori.top()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(!primeni(operatori, vrednosti))</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false</a:t>
            </a:r>
            <a:r>
              <a:rPr lang="en-US" sz="800">
                <a:solidFill>
                  <a:srgbClr val="000000"/>
                </a:solidFill>
                <a:latin typeface="Consolas" panose="020B0609020204030204" pitchFamily="49" charset="0"/>
              </a:rPr>
              <a:t>;</a:t>
            </a:r>
          </a:p>
          <a:p>
            <a:r>
              <a:rPr lang="en-US" sz="800">
                <a:solidFill>
                  <a:srgbClr val="000000"/>
                </a:solidFill>
                <a:latin typeface="Consolas" panose="020B0609020204030204" pitchFamily="49" charset="0"/>
              </a:rPr>
              <a:t>            operatori.pop();</a:t>
            </a:r>
            <a:r>
              <a:rPr lang="en-US" sz="800">
                <a:solidFill>
                  <a:srgbClr val="008000"/>
                </a:solidFill>
                <a:latin typeface="Consolas" panose="020B0609020204030204" pitchFamily="49" charset="0"/>
              </a:rPr>
              <a:t>  // sklanja otvorenu zagradu</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i++; } </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else</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(jeOperator(izraz[i])) {</a:t>
            </a:r>
            <a:r>
              <a:rPr lang="en-US" sz="800">
                <a:solidFill>
                  <a:srgbClr val="008000"/>
                </a:solidFill>
                <a:latin typeface="Consolas" panose="020B0609020204030204" pitchFamily="49" charset="0"/>
              </a:rPr>
              <a:t>  // obrađuje sve prethodne operatore višeg prioriteta</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while</a:t>
            </a:r>
            <a:r>
              <a:rPr lang="en-US" sz="800">
                <a:solidFill>
                  <a:srgbClr val="000000"/>
                </a:solidFill>
                <a:latin typeface="Consolas" panose="020B0609020204030204" pitchFamily="49" charset="0"/>
              </a:rPr>
              <a:t> (!operatori.empty() &amp;&amp; jeOperator(operatori.top()) &amp;&amp; prioritet(operatori.top()) &gt;= prioritet(izraz[i]))</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(!primeni(operatori, vrednosti))</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false</a:t>
            </a:r>
            <a:r>
              <a:rPr lang="en-US" sz="800">
                <a:solidFill>
                  <a:srgbClr val="000000"/>
                </a:solidFill>
                <a:latin typeface="Consolas" panose="020B0609020204030204" pitchFamily="49" charset="0"/>
              </a:rPr>
              <a:t>;</a:t>
            </a:r>
          </a:p>
          <a:p>
            <a:r>
              <a:rPr lang="en-US" sz="800">
                <a:solidFill>
                  <a:srgbClr val="000000"/>
                </a:solidFill>
                <a:latin typeface="Consolas" panose="020B0609020204030204" pitchFamily="49" charset="0"/>
              </a:rPr>
              <a:t>            operatori.push(izraz[i]);</a:t>
            </a:r>
            <a:r>
              <a:rPr lang="en-US" sz="800">
                <a:solidFill>
                  <a:srgbClr val="008000"/>
                </a:solidFill>
                <a:latin typeface="Consolas" panose="020B0609020204030204" pitchFamily="49" charset="0"/>
              </a:rPr>
              <a:t> // stavlja operator na stek</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i++;    }  }</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while</a:t>
            </a:r>
            <a:r>
              <a:rPr lang="en-US" sz="800">
                <a:solidFill>
                  <a:srgbClr val="000000"/>
                </a:solidFill>
                <a:latin typeface="Consolas" panose="020B0609020204030204" pitchFamily="49" charset="0"/>
              </a:rPr>
              <a:t> (!operatori.empty())</a:t>
            </a:r>
            <a:r>
              <a:rPr lang="en-US" sz="800">
                <a:solidFill>
                  <a:srgbClr val="008000"/>
                </a:solidFill>
                <a:latin typeface="Consolas" panose="020B0609020204030204" pitchFamily="49" charset="0"/>
              </a:rPr>
              <a:t>   // izračunava preostale operacije</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(!primeni(operatori, vrednosti))</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false</a:t>
            </a:r>
            <a:r>
              <a:rPr lang="en-US" sz="800">
                <a:solidFill>
                  <a:srgbClr val="000000"/>
                </a:solidFill>
                <a:latin typeface="Consolas" panose="020B0609020204030204" pitchFamily="49" charset="0"/>
              </a:rPr>
              <a:t>;</a:t>
            </a:r>
          </a:p>
          <a:p>
            <a:r>
              <a:rPr lang="en-US" sz="800">
                <a:solidFill>
                  <a:srgbClr val="000000"/>
                </a:solidFill>
                <a:latin typeface="Consolas" panose="020B0609020204030204" pitchFamily="49" charset="0"/>
              </a:rPr>
              <a:t>    v = vrednosti.top();</a:t>
            </a:r>
            <a:r>
              <a:rPr lang="en-US" sz="800">
                <a:solidFill>
                  <a:srgbClr val="008000"/>
                </a:solidFill>
                <a:latin typeface="Consolas" panose="020B0609020204030204" pitchFamily="49" charset="0"/>
              </a:rPr>
              <a:t>  // vrednost izraza je na vrhu steka</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true</a:t>
            </a:r>
            <a:r>
              <a:rPr lang="en-US" sz="800">
                <a:solidFill>
                  <a:srgbClr val="000000"/>
                </a:solidFill>
                <a:latin typeface="Consolas" panose="020B0609020204030204" pitchFamily="49" charset="0"/>
              </a:rPr>
              <a:t>; }</a:t>
            </a:r>
          </a:p>
        </p:txBody>
      </p:sp>
      <p:sp>
        <p:nvSpPr>
          <p:cNvPr id="4" name="Rectangle 3">
            <a:extLst>
              <a:ext uri="{FF2B5EF4-FFF2-40B4-BE49-F238E27FC236}">
                <a16:creationId xmlns:a16="http://schemas.microsoft.com/office/drawing/2014/main" id="{DEDAA257-2278-4B90-AC11-68FDEFBB1D5F}"/>
              </a:ext>
            </a:extLst>
          </p:cNvPr>
          <p:cNvSpPr/>
          <p:nvPr/>
        </p:nvSpPr>
        <p:spPr>
          <a:xfrm>
            <a:off x="6013141" y="6027003"/>
            <a:ext cx="6096000" cy="830997"/>
          </a:xfrm>
          <a:prstGeom prst="rect">
            <a:avLst/>
          </a:prstGeom>
        </p:spPr>
        <p:txBody>
          <a:bodyPr>
            <a:spAutoFit/>
          </a:bodyPr>
          <a:lstStyle/>
          <a:p>
            <a:pPr lvl="0"/>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 main() {</a:t>
            </a:r>
          </a:p>
          <a:p>
            <a:pPr lvl="0"/>
            <a:r>
              <a:rPr lang="en-US" sz="800">
                <a:solidFill>
                  <a:srgbClr val="000000"/>
                </a:solidFill>
                <a:latin typeface="Consolas" panose="020B0609020204030204" pitchFamily="49" charset="0"/>
              </a:rPr>
              <a:t>    string s;</a:t>
            </a:r>
            <a:r>
              <a:rPr lang="en-US" sz="800">
                <a:solidFill>
                  <a:srgbClr val="008000"/>
                </a:solidFill>
                <a:latin typeface="Consolas" panose="020B0609020204030204" pitchFamily="49" charset="0"/>
              </a:rPr>
              <a:t>   // cita linije do kraja ulaza</a:t>
            </a:r>
            <a:endParaRPr lang="en-US" sz="800">
              <a:solidFill>
                <a:srgbClr val="000000"/>
              </a:solidFill>
              <a:latin typeface="Consolas" panose="020B0609020204030204" pitchFamily="49" charset="0"/>
            </a:endParaRPr>
          </a:p>
          <a:p>
            <a:pPr lvl="0"/>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while</a:t>
            </a:r>
            <a:r>
              <a:rPr lang="en-US" sz="800">
                <a:solidFill>
                  <a:srgbClr val="000000"/>
                </a:solidFill>
                <a:latin typeface="Consolas" panose="020B0609020204030204" pitchFamily="49" charset="0"/>
              </a:rPr>
              <a:t> (cin &gt;&gt; s) {</a:t>
            </a:r>
          </a:p>
          <a:p>
            <a:pPr lvl="0"/>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 rez;</a:t>
            </a:r>
          </a:p>
          <a:p>
            <a:pPr lvl="0"/>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(vrednost(s, rez)) cout &lt;&lt; rez &lt;&lt; endl;</a:t>
            </a:r>
            <a:r>
              <a:rPr lang="en-US" sz="800">
                <a:solidFill>
                  <a:srgbClr val="008000"/>
                </a:solidFill>
                <a:latin typeface="Consolas" panose="020B0609020204030204" pitchFamily="49" charset="0"/>
              </a:rPr>
              <a:t> // racuna vrednost izraza </a:t>
            </a:r>
            <a:endParaRPr lang="en-US" sz="800">
              <a:solidFill>
                <a:srgbClr val="000000"/>
              </a:solidFill>
              <a:latin typeface="Consolas" panose="020B0609020204030204" pitchFamily="49" charset="0"/>
            </a:endParaRPr>
          </a:p>
          <a:p>
            <a:pPr lvl="0"/>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else</a:t>
            </a:r>
            <a:r>
              <a:rPr lang="en-US" sz="800">
                <a:solidFill>
                  <a:srgbClr val="000000"/>
                </a:solidFill>
                <a:latin typeface="Consolas" panose="020B0609020204030204" pitchFamily="49" charset="0"/>
              </a:rPr>
              <a:t>        cout &lt;&lt; </a:t>
            </a:r>
            <a:r>
              <a:rPr lang="en-US" sz="800">
                <a:solidFill>
                  <a:srgbClr val="A31515"/>
                </a:solidFill>
                <a:latin typeface="Consolas" panose="020B0609020204030204" pitchFamily="49" charset="0"/>
              </a:rPr>
              <a:t>"deljenje nulom"</a:t>
            </a:r>
            <a:r>
              <a:rPr lang="en-US" sz="800">
                <a:solidFill>
                  <a:srgbClr val="000000"/>
                </a:solidFill>
                <a:latin typeface="Consolas" panose="020B0609020204030204" pitchFamily="49" charset="0"/>
              </a:rPr>
              <a:t> &lt;&lt; endl;     }     }</a:t>
            </a:r>
          </a:p>
        </p:txBody>
      </p:sp>
    </p:spTree>
    <p:extLst>
      <p:ext uri="{BB962C8B-B14F-4D97-AF65-F5344CB8AC3E}">
        <p14:creationId xmlns:p14="http://schemas.microsoft.com/office/powerpoint/2010/main" val="32301994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783F80-FEC8-41FB-AAB1-E40D49B4AF04}"/>
              </a:ext>
            </a:extLst>
          </p:cNvPr>
          <p:cNvSpPr/>
          <p:nvPr/>
        </p:nvSpPr>
        <p:spPr>
          <a:xfrm>
            <a:off x="0" y="474345"/>
            <a:ext cx="12191999" cy="4801314"/>
          </a:xfrm>
          <a:prstGeom prst="rect">
            <a:avLst/>
          </a:prstGeom>
        </p:spPr>
        <p:txBody>
          <a:bodyPr wrap="square">
            <a:spAutoFit/>
          </a:bodyPr>
          <a:lstStyle/>
          <a:p>
            <a:r>
              <a:rPr lang="sr-Latn-RS" b="1">
                <a:latin typeface="Book Antiqua" panose="02040602050305030304" pitchFamily="18" charset="0"/>
              </a:rPr>
              <a:t>9. </a:t>
            </a:r>
            <a:r>
              <a:rPr lang="en-US" b="1">
                <a:latin typeface="Book Antiqua" panose="02040602050305030304" pitchFamily="18" charset="0"/>
              </a:rPr>
              <a:t>Nerekurzivno brzo sortiranje</a:t>
            </a:r>
          </a:p>
          <a:p>
            <a:r>
              <a:rPr lang="en-US">
                <a:latin typeface="Book Antiqua" panose="02040602050305030304" pitchFamily="18" charset="0"/>
              </a:rPr>
              <a:t>Implementiraj brzo sortiranje nerekurzivno.</a:t>
            </a:r>
          </a:p>
          <a:p>
            <a:r>
              <a:rPr lang="pl-PL">
                <a:latin typeface="Book Antiqua" panose="02040602050305030304" pitchFamily="18" charset="0"/>
              </a:rPr>
              <a:t>Jedna veoma važna upotreba steka je za realizaciju rekurzije. Kao što znamo, </a:t>
            </a:r>
            <a:r>
              <a:rPr lang="en-US">
                <a:latin typeface="Book Antiqua" panose="02040602050305030304" pitchFamily="18" charset="0"/>
              </a:rPr>
              <a:t>tokom izvršavanja rekurzivnih funkcija, na stek se smeštaju vrednosti lokalnih</a:t>
            </a:r>
            <a:r>
              <a:rPr lang="sr-Latn-RS">
                <a:latin typeface="Book Antiqua" panose="02040602050305030304" pitchFamily="18" charset="0"/>
              </a:rPr>
              <a:t> </a:t>
            </a:r>
            <a:r>
              <a:rPr lang="en-US">
                <a:latin typeface="Book Antiqua" panose="02040602050305030304" pitchFamily="18" charset="0"/>
              </a:rPr>
              <a:t>promenljivih i argumenata svakog aktivnog poziva funkcije. Rekurziju uvek</a:t>
            </a:r>
            <a:r>
              <a:rPr lang="sr-Latn-RS">
                <a:latin typeface="Book Antiqua" panose="02040602050305030304" pitchFamily="18" charset="0"/>
              </a:rPr>
              <a:t> </a:t>
            </a:r>
            <a:r>
              <a:rPr lang="en-US">
                <a:latin typeface="Book Antiqua" panose="02040602050305030304" pitchFamily="18" charset="0"/>
              </a:rPr>
              <a:t>možemo ukloniti i umesto sistemskog steka možemo rucno održavati stek sa tim</a:t>
            </a:r>
            <a:r>
              <a:rPr lang="sr-Latn-RS">
                <a:latin typeface="Book Antiqua" panose="02040602050305030304" pitchFamily="18" charset="0"/>
              </a:rPr>
              <a:t> </a:t>
            </a:r>
            <a:r>
              <a:rPr lang="en-US">
                <a:latin typeface="Book Antiqua" panose="02040602050305030304" pitchFamily="18" charset="0"/>
              </a:rPr>
              <a:t>podacima.</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Prikažimo ovu tehniku uklanjanja rekurzije na primeru nerekurzivne implementacije</a:t>
            </a:r>
            <a:r>
              <a:rPr lang="sr-Latn-RS">
                <a:latin typeface="Book Antiqua" panose="02040602050305030304" pitchFamily="18" charset="0"/>
              </a:rPr>
              <a:t> </a:t>
            </a:r>
            <a:r>
              <a:rPr lang="en-US">
                <a:latin typeface="Book Antiqua" panose="02040602050305030304" pitchFamily="18" charset="0"/>
              </a:rPr>
              <a:t>algoritma brzog sortiranja. Recimo i da je ova tehnika opšta i da se</a:t>
            </a:r>
            <a:r>
              <a:rPr lang="sr-Latn-RS">
                <a:latin typeface="Book Antiqua" panose="02040602050305030304" pitchFamily="18" charset="0"/>
              </a:rPr>
              <a:t> </a:t>
            </a:r>
            <a:r>
              <a:rPr lang="en-US">
                <a:latin typeface="Book Antiqua" panose="02040602050305030304" pitchFamily="18" charset="0"/>
              </a:rPr>
              <a:t>rekurzija uvek može eliminisati na ovaj nacin. Za razliku od toga, eliminisanje</a:t>
            </a:r>
            <a:r>
              <a:rPr lang="sr-Latn-RS">
                <a:latin typeface="Book Antiqua" panose="02040602050305030304" pitchFamily="18" charset="0"/>
              </a:rPr>
              <a:t> </a:t>
            </a:r>
            <a:r>
              <a:rPr lang="en-US">
                <a:latin typeface="Book Antiqua" panose="02040602050305030304" pitchFamily="18" charset="0"/>
              </a:rPr>
              <a:t>specificnih oblika rekurzije (poput, na primer, repne) nije uvek primenljivo, ali</a:t>
            </a:r>
            <a:r>
              <a:rPr lang="sr-Latn-RS">
                <a:latin typeface="Book Antiqua" panose="02040602050305030304" pitchFamily="18" charset="0"/>
              </a:rPr>
              <a:t> </a:t>
            </a:r>
            <a:r>
              <a:rPr lang="en-US">
                <a:latin typeface="Book Antiqua" panose="02040602050305030304" pitchFamily="18" charset="0"/>
              </a:rPr>
              <a:t>kada jeste, dovodi do bolje memorijske (pa i vremenske) efikasnosti jer se ne</a:t>
            </a:r>
            <a:r>
              <a:rPr lang="sr-Latn-RS">
                <a:latin typeface="Book Antiqua" panose="02040602050305030304" pitchFamily="18" charset="0"/>
              </a:rPr>
              <a:t> </a:t>
            </a:r>
            <a:r>
              <a:rPr lang="en-US">
                <a:latin typeface="Book Antiqua" panose="02040602050305030304" pitchFamily="18" charset="0"/>
              </a:rPr>
              <a:t>koristi stek.</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Na steku cemo cuvati argumente rekurzivnih poziva funkcije sortiranja. Na</a:t>
            </a:r>
            <a:r>
              <a:rPr lang="sr-Latn-RS">
                <a:latin typeface="Book Antiqua" panose="02040602050305030304" pitchFamily="18" charset="0"/>
              </a:rPr>
              <a:t> </a:t>
            </a:r>
            <a:r>
              <a:rPr lang="en-US">
                <a:latin typeface="Book Antiqua" panose="02040602050305030304" pitchFamily="18" charset="0"/>
              </a:rPr>
              <a:t>pocetku je to par indeksa (0</a:t>
            </a:r>
            <a:r>
              <a:rPr lang="en-US" i="1">
                <a:latin typeface="Book Antiqua" panose="02040602050305030304" pitchFamily="18" charset="0"/>
              </a:rPr>
              <a:t>, n</a:t>
            </a:r>
            <a:r>
              <a:rPr lang="en-US">
                <a:latin typeface="Book Antiqua" panose="02040602050305030304" pitchFamily="18" charset="0"/>
              </a:rPr>
              <a:t>−1). Glavna petlja se izvršava sve dok se stek ne</a:t>
            </a:r>
            <a:r>
              <a:rPr lang="sr-Latn-RS">
                <a:latin typeface="Book Antiqua" panose="02040602050305030304" pitchFamily="18" charset="0"/>
              </a:rPr>
              <a:t> </a:t>
            </a:r>
            <a:r>
              <a:rPr lang="sv-SE">
                <a:latin typeface="Book Antiqua" panose="02040602050305030304" pitchFamily="18" charset="0"/>
              </a:rPr>
              <a:t>isprazni i u njoj se obra.uje par indeksa koji se skida sa vrha steka. Umesto</a:t>
            </a:r>
            <a:r>
              <a:rPr lang="sr-Latn-RS">
                <a:latin typeface="Book Antiqua" panose="02040602050305030304" pitchFamily="18" charset="0"/>
              </a:rPr>
              <a:t> </a:t>
            </a:r>
            <a:r>
              <a:rPr lang="en-US">
                <a:latin typeface="Book Antiqua" panose="02040602050305030304" pitchFamily="18" charset="0"/>
              </a:rPr>
              <a:t>rekukrzivnih poziva njihove cemo argumente postavljati na vrh steka i cekati</a:t>
            </a:r>
            <a:r>
              <a:rPr lang="sr-Latn-RS">
                <a:latin typeface="Book Antiqua" panose="02040602050305030304" pitchFamily="18" charset="0"/>
              </a:rPr>
              <a:t> </a:t>
            </a:r>
            <a:r>
              <a:rPr lang="en-US">
                <a:latin typeface="Book Antiqua" panose="02040602050305030304" pitchFamily="18" charset="0"/>
              </a:rPr>
              <a:t>da oni budu obra.eni u nekoj od narednih iteracija petlje. Primetimo da se</a:t>
            </a:r>
            <a:r>
              <a:rPr lang="sr-Latn-RS">
                <a:latin typeface="Book Antiqua" panose="02040602050305030304" pitchFamily="18" charset="0"/>
              </a:rPr>
              <a:t> </a:t>
            </a:r>
            <a:r>
              <a:rPr lang="en-US">
                <a:latin typeface="Book Antiqua" panose="02040602050305030304" pitchFamily="18" charset="0"/>
              </a:rPr>
              <a:t>argumenti drugog rekurzivnog poziva obra.uju tek kada se u potpunosti reši</a:t>
            </a:r>
            <a:r>
              <a:rPr lang="sr-Latn-RS">
                <a:latin typeface="Book Antiqua" panose="02040602050305030304" pitchFamily="18" charset="0"/>
              </a:rPr>
              <a:t> </a:t>
            </a:r>
            <a:r>
              <a:rPr lang="en-US">
                <a:latin typeface="Book Antiqua" panose="02040602050305030304" pitchFamily="18" charset="0"/>
              </a:rPr>
              <a:t>potproblem koji odgovara prvom rekurzivnom pozivu, što odgovara ponašanju</a:t>
            </a:r>
            <a:r>
              <a:rPr lang="sr-Latn-RS">
                <a:latin typeface="Book Antiqua" panose="02040602050305030304" pitchFamily="18" charset="0"/>
              </a:rPr>
              <a:t> </a:t>
            </a:r>
            <a:r>
              <a:rPr lang="pl-PL">
                <a:latin typeface="Book Antiqua" panose="02040602050305030304" pitchFamily="18" charset="0"/>
              </a:rPr>
              <a:t>funkcije kada je zaista implementirana rekurzivno.</a:t>
            </a:r>
            <a:endParaRPr lang="en-US">
              <a:latin typeface="Book Antiqua" panose="02040602050305030304" pitchFamily="18" charset="0"/>
            </a:endParaRPr>
          </a:p>
        </p:txBody>
      </p:sp>
    </p:spTree>
    <p:extLst>
      <p:ext uri="{BB962C8B-B14F-4D97-AF65-F5344CB8AC3E}">
        <p14:creationId xmlns:p14="http://schemas.microsoft.com/office/powerpoint/2010/main" val="37651006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D07919-2660-4A85-90C8-0A17AFEA869F}"/>
              </a:ext>
            </a:extLst>
          </p:cNvPr>
          <p:cNvSpPr/>
          <p:nvPr/>
        </p:nvSpPr>
        <p:spPr>
          <a:xfrm>
            <a:off x="985421" y="474345"/>
            <a:ext cx="10768614" cy="5047536"/>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&lt;bits/stdc++.h&gt;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a {</a:t>
            </a:r>
            <a:r>
              <a:rPr lang="en-US" sz="1400">
                <a:solidFill>
                  <a:srgbClr val="098658"/>
                </a:solidFill>
                <a:latin typeface="Consolas" panose="020B0609020204030204" pitchFamily="49" charset="0"/>
              </a:rPr>
              <a:t>3</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5</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4</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6</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9</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8</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7</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niz koji se sortira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stack&lt;pair&lt;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&gt;&gt; ssort;</a:t>
            </a:r>
            <a:r>
              <a:rPr lang="en-US" sz="1400">
                <a:solidFill>
                  <a:srgbClr val="008000"/>
                </a:solidFill>
                <a:latin typeface="Consolas" panose="020B0609020204030204" pitchFamily="49" charset="0"/>
              </a:rPr>
              <a:t> // stek-sort, na steku su argumenti rekurzivnih poziva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ssort.push(make_pair(</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a.size() -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sort od pozicija (0, n-1)</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(!ssort.empty())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auto</a:t>
            </a:r>
            <a:r>
              <a:rPr lang="en-US" sz="1400">
                <a:solidFill>
                  <a:srgbClr val="000000"/>
                </a:solidFill>
                <a:latin typeface="Consolas" panose="020B0609020204030204" pitchFamily="49" charset="0"/>
              </a:rPr>
              <a:t> p = ssort.top();</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l = p.first, d = p.second;</a:t>
            </a:r>
          </a:p>
          <a:p>
            <a:r>
              <a:rPr lang="en-US" sz="1400">
                <a:solidFill>
                  <a:srgbClr val="000000"/>
                </a:solidFill>
                <a:latin typeface="Consolas" panose="020B0609020204030204" pitchFamily="49" charset="0"/>
              </a:rPr>
              <a:t>        ssort.pop();</a:t>
            </a:r>
            <a:r>
              <a:rPr lang="en-US" sz="1400">
                <a:solidFill>
                  <a:srgbClr val="008000"/>
                </a:solidFill>
                <a:latin typeface="Consolas" panose="020B0609020204030204" pitchFamily="49" charset="0"/>
              </a:rPr>
              <a:t> // skida par (l, d) sa vrha steka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(d - l &lt;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obradjuje par (l, d) na isti način kao u rekurzivnoj implementaciji</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continue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k = 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l+</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i &lt;= d; 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(a[i] &lt; a[l])</a:t>
            </a:r>
          </a:p>
          <a:p>
            <a:r>
              <a:rPr lang="en-US" sz="1400">
                <a:solidFill>
                  <a:srgbClr val="000000"/>
                </a:solidFill>
                <a:latin typeface="Consolas" panose="020B0609020204030204" pitchFamily="49" charset="0"/>
              </a:rPr>
              <a:t>                swap(a[++k], a[i]);</a:t>
            </a:r>
          </a:p>
          <a:p>
            <a:r>
              <a:rPr lang="en-US" sz="1400">
                <a:solidFill>
                  <a:srgbClr val="000000"/>
                </a:solidFill>
                <a:latin typeface="Consolas" panose="020B0609020204030204" pitchFamily="49" charset="0"/>
              </a:rPr>
              <a:t>        swap(a[k], a[l]);</a:t>
            </a:r>
          </a:p>
          <a:p>
            <a:r>
              <a:rPr lang="en-US" sz="1400">
                <a:solidFill>
                  <a:srgbClr val="000000"/>
                </a:solidFill>
                <a:latin typeface="Consolas" panose="020B0609020204030204" pitchFamily="49" charset="0"/>
              </a:rPr>
              <a:t>        ssort.push(make_pair(l, k-</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umesto rekurzivnih poziva...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ssort.push(make_pair(k+</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d)); }</a:t>
            </a:r>
            <a:r>
              <a:rPr lang="en-US" sz="1400">
                <a:solidFill>
                  <a:srgbClr val="008000"/>
                </a:solidFill>
                <a:latin typeface="Consolas" panose="020B0609020204030204" pitchFamily="49" charset="0"/>
              </a:rPr>
              <a:t>// ...argumenti idu na stek</a:t>
            </a:r>
            <a:endParaRPr lang="en-US" sz="1400">
              <a:solidFill>
                <a:srgbClr val="000000"/>
              </a:solidFill>
              <a:latin typeface="Consolas" panose="020B0609020204030204" pitchFamily="49" charset="0"/>
            </a:endParaRP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x : a)</a:t>
            </a:r>
            <a:r>
              <a:rPr lang="en-US" sz="1400">
                <a:solidFill>
                  <a:srgbClr val="008000"/>
                </a:solidFill>
                <a:latin typeface="Consolas" panose="020B0609020204030204" pitchFamily="49" charset="0"/>
              </a:rPr>
              <a:t> // sortirani niz</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x &lt;&lt; endl;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Tree>
    <p:extLst>
      <p:ext uri="{BB962C8B-B14F-4D97-AF65-F5344CB8AC3E}">
        <p14:creationId xmlns:p14="http://schemas.microsoft.com/office/powerpoint/2010/main" val="14669451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48970C-10A8-41A0-8167-F04AD4851A4C}"/>
              </a:ext>
            </a:extLst>
          </p:cNvPr>
          <p:cNvSpPr/>
          <p:nvPr/>
        </p:nvSpPr>
        <p:spPr>
          <a:xfrm>
            <a:off x="0" y="334172"/>
            <a:ext cx="12192000" cy="1200329"/>
          </a:xfrm>
          <a:prstGeom prst="rect">
            <a:avLst/>
          </a:prstGeom>
        </p:spPr>
        <p:txBody>
          <a:bodyPr wrap="square">
            <a:spAutoFit/>
          </a:bodyPr>
          <a:lstStyle/>
          <a:p>
            <a:r>
              <a:rPr lang="sr-Latn-RS" b="1">
                <a:latin typeface="Book Antiqua" panose="02040602050305030304" pitchFamily="18" charset="0"/>
              </a:rPr>
              <a:t>10. </a:t>
            </a:r>
            <a:r>
              <a:rPr lang="en-US" b="1">
                <a:latin typeface="Book Antiqua" panose="02040602050305030304" pitchFamily="18" charset="0"/>
              </a:rPr>
              <a:t>DFS nerekurzivno</a:t>
            </a:r>
          </a:p>
          <a:p>
            <a:r>
              <a:rPr lang="en-US" b="1">
                <a:latin typeface="Book Antiqua" panose="02040602050305030304" pitchFamily="18" charset="0"/>
              </a:rPr>
              <a:t>Problem: </a:t>
            </a:r>
            <a:r>
              <a:rPr lang="en-US">
                <a:latin typeface="Book Antiqua" panose="02040602050305030304" pitchFamily="18" charset="0"/>
              </a:rPr>
              <a:t>DFS oblilazak </a:t>
            </a:r>
            <a:r>
              <a:rPr lang="sr-Latn-RS">
                <a:latin typeface="Book Antiqua" panose="02040602050305030304" pitchFamily="18" charset="0"/>
              </a:rPr>
              <a:t>stabla </a:t>
            </a:r>
            <a:r>
              <a:rPr lang="pl-PL">
                <a:latin typeface="Book Antiqua" panose="02040602050305030304" pitchFamily="18" charset="0"/>
              </a:rPr>
              <a:t>ili grafa.</a:t>
            </a:r>
          </a:p>
          <a:p>
            <a:r>
              <a:rPr lang="en-US">
                <a:latin typeface="Book Antiqua" panose="02040602050305030304" pitchFamily="18" charset="0"/>
              </a:rPr>
              <a:t>Osloba</a:t>
            </a:r>
            <a:r>
              <a:rPr lang="sr-Latn-RS">
                <a:latin typeface="Book Antiqua" panose="02040602050305030304" pitchFamily="18" charset="0"/>
              </a:rPr>
              <a:t>đ</a:t>
            </a:r>
            <a:r>
              <a:rPr lang="en-US">
                <a:latin typeface="Book Antiqua" panose="02040602050305030304" pitchFamily="18" charset="0"/>
              </a:rPr>
              <a:t>anje od rekurzije i ovaj put te</a:t>
            </a:r>
            <a:r>
              <a:rPr lang="sr-Latn-RS">
                <a:latin typeface="Book Antiqua" panose="02040602050305030304" pitchFamily="18" charset="0"/>
              </a:rPr>
              <a:t>č</a:t>
            </a:r>
            <a:r>
              <a:rPr lang="en-US">
                <a:latin typeface="Book Antiqua" panose="02040602050305030304" pitchFamily="18" charset="0"/>
              </a:rPr>
              <a:t>e na isti nacin kao u prethodnom slu</a:t>
            </a:r>
            <a:r>
              <a:rPr lang="sr-Latn-RS">
                <a:latin typeface="Book Antiqua" panose="02040602050305030304" pitchFamily="18" charset="0"/>
              </a:rPr>
              <a:t>č</a:t>
            </a:r>
            <a:r>
              <a:rPr lang="en-US">
                <a:latin typeface="Book Antiqua" panose="02040602050305030304" pitchFamily="18" charset="0"/>
              </a:rPr>
              <a:t>aju</a:t>
            </a:r>
            <a:r>
              <a:rPr lang="sr-Latn-RS">
                <a:latin typeface="Book Antiqua" panose="02040602050305030304" pitchFamily="18" charset="0"/>
              </a:rPr>
              <a:t> </a:t>
            </a:r>
            <a:r>
              <a:rPr lang="en-US">
                <a:latin typeface="Book Antiqua" panose="02040602050305030304" pitchFamily="18" charset="0"/>
              </a:rPr>
              <a:t>(na stek argument glavnog poziva i dok se stek ne isprazni na umesto rekurzivnih</a:t>
            </a:r>
            <a:r>
              <a:rPr lang="sr-Latn-RS">
                <a:latin typeface="Book Antiqua" panose="02040602050305030304" pitchFamily="18" charset="0"/>
              </a:rPr>
              <a:t> </a:t>
            </a:r>
            <a:r>
              <a:rPr lang="nn-NO">
                <a:latin typeface="Book Antiqua" panose="02040602050305030304" pitchFamily="18" charset="0"/>
              </a:rPr>
              <a:t>poziva na stek stavljamo njihove argumente).</a:t>
            </a:r>
            <a:endParaRPr lang="en-US">
              <a:latin typeface="Book Antiqua" panose="02040602050305030304" pitchFamily="18" charset="0"/>
            </a:endParaRPr>
          </a:p>
        </p:txBody>
      </p:sp>
    </p:spTree>
    <p:extLst>
      <p:ext uri="{BB962C8B-B14F-4D97-AF65-F5344CB8AC3E}">
        <p14:creationId xmlns:p14="http://schemas.microsoft.com/office/powerpoint/2010/main" val="32462903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56A344-AAB0-4960-8ADF-AD4DD832F42C}"/>
              </a:ext>
            </a:extLst>
          </p:cNvPr>
          <p:cNvSpPr/>
          <p:nvPr/>
        </p:nvSpPr>
        <p:spPr>
          <a:xfrm>
            <a:off x="3145655" y="457126"/>
            <a:ext cx="6096000" cy="5262979"/>
          </a:xfrm>
          <a:prstGeom prst="rect">
            <a:avLst/>
          </a:prstGeom>
        </p:spPr>
        <p:txBody>
          <a:bodyPr>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&lt;vector&gt;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&lt;stack&gt;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0000"/>
                </a:solidFill>
                <a:latin typeface="Consolas" panose="020B0609020204030204" pitchFamily="49" charset="0"/>
              </a:rPr>
              <a:t>vector&lt;vector&lt;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&gt;&gt; susedi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3</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4</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5</a:t>
            </a:r>
            <a:r>
              <a:rPr lang="en-US" sz="1400">
                <a:solidFill>
                  <a:srgbClr val="000000"/>
                </a:solidFill>
                <a:latin typeface="Consolas" panose="020B0609020204030204" pitchFamily="49" charset="0"/>
              </a:rPr>
              <a:t>}, {}, {</a:t>
            </a:r>
            <a:r>
              <a:rPr lang="en-US" sz="1400">
                <a:solidFill>
                  <a:srgbClr val="098658"/>
                </a:solidFill>
                <a:latin typeface="Consolas" panose="020B0609020204030204" pitchFamily="49" charset="0"/>
              </a:rPr>
              <a:t>6</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7</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8</a:t>
            </a:r>
            <a:r>
              <a:rPr lang="en-US" sz="1400">
                <a:solidFill>
                  <a:srgbClr val="000000"/>
                </a:solidFill>
                <a:latin typeface="Consolas" panose="020B0609020204030204" pitchFamily="49" charset="0"/>
              </a:rPr>
              <a:t>}, {}, {}, {}};</a:t>
            </a:r>
          </a:p>
          <a:p>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dfs(</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cvor)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brojCvorova = susedi.size();</a:t>
            </a:r>
          </a:p>
          <a:p>
            <a:r>
              <a:rPr lang="en-US" sz="1400">
                <a:solidFill>
                  <a:srgbClr val="000000"/>
                </a:solidFill>
                <a:latin typeface="Consolas" panose="020B0609020204030204" pitchFamily="49" charset="0"/>
              </a:rPr>
              <a:t>    vector&lt;</a:t>
            </a: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&gt; posecen(brojCvorova, </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stack&lt;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s;</a:t>
            </a:r>
          </a:p>
          <a:p>
            <a:r>
              <a:rPr lang="en-US" sz="1400">
                <a:solidFill>
                  <a:srgbClr val="000000"/>
                </a:solidFill>
                <a:latin typeface="Consolas" panose="020B0609020204030204" pitchFamily="49" charset="0"/>
              </a:rPr>
              <a:t>    s.push(cvor);</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(!s.empty()) {</a:t>
            </a:r>
          </a:p>
          <a:p>
            <a:r>
              <a:rPr lang="en-US" sz="1400">
                <a:solidFill>
                  <a:srgbClr val="000000"/>
                </a:solidFill>
                <a:latin typeface="Consolas" panose="020B0609020204030204" pitchFamily="49" charset="0"/>
              </a:rPr>
              <a:t>        cvor = s.top();</a:t>
            </a:r>
          </a:p>
          <a:p>
            <a:r>
              <a:rPr lang="en-US" sz="1400">
                <a:solidFill>
                  <a:srgbClr val="000000"/>
                </a:solidFill>
                <a:latin typeface="Consolas" panose="020B0609020204030204" pitchFamily="49" charset="0"/>
              </a:rPr>
              <a:t>        s.pop();</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(!posecen[cvor]) {</a:t>
            </a:r>
          </a:p>
          <a:p>
            <a:r>
              <a:rPr lang="en-US" sz="1400">
                <a:solidFill>
                  <a:srgbClr val="000000"/>
                </a:solidFill>
                <a:latin typeface="Consolas" panose="020B0609020204030204" pitchFamily="49" charset="0"/>
              </a:rPr>
              <a:t>            posecen[cvor] =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cout &lt;&lt; cvor &lt;&lt; endl;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sused : susedi[cvor])</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(!posecen[sused])</a:t>
            </a:r>
          </a:p>
          <a:p>
            <a:r>
              <a:rPr lang="en-US" sz="1400">
                <a:solidFill>
                  <a:srgbClr val="000000"/>
                </a:solidFill>
                <a:latin typeface="Consolas" panose="020B0609020204030204" pitchFamily="49" charset="0"/>
              </a:rPr>
              <a:t>                    s.push(sused); } }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dfs(</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Tree>
    <p:extLst>
      <p:ext uri="{BB962C8B-B14F-4D97-AF65-F5344CB8AC3E}">
        <p14:creationId xmlns:p14="http://schemas.microsoft.com/office/powerpoint/2010/main" val="38024485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1F3BBD-4CFC-4E95-8345-768A407A98FA}"/>
              </a:ext>
            </a:extLst>
          </p:cNvPr>
          <p:cNvSpPr/>
          <p:nvPr/>
        </p:nvSpPr>
        <p:spPr>
          <a:xfrm>
            <a:off x="0" y="0"/>
            <a:ext cx="12192000" cy="2308324"/>
          </a:xfrm>
          <a:prstGeom prst="rect">
            <a:avLst/>
          </a:prstGeom>
        </p:spPr>
        <p:txBody>
          <a:bodyPr wrap="square">
            <a:spAutoFit/>
          </a:bodyPr>
          <a:lstStyle/>
          <a:p>
            <a:r>
              <a:rPr lang="sr-Latn-RS" b="1">
                <a:latin typeface="Book Antiqua" panose="02040602050305030304" pitchFamily="18" charset="0"/>
              </a:rPr>
              <a:t>11. </a:t>
            </a:r>
            <a:r>
              <a:rPr lang="en-US" b="1">
                <a:latin typeface="Book Antiqua" panose="02040602050305030304" pitchFamily="18" charset="0"/>
              </a:rPr>
              <a:t>Najbliži ve</a:t>
            </a:r>
            <a:r>
              <a:rPr lang="sr-Latn-RS" b="1">
                <a:latin typeface="Book Antiqua" panose="02040602050305030304" pitchFamily="18" charset="0"/>
              </a:rPr>
              <a:t>ć</a:t>
            </a:r>
            <a:r>
              <a:rPr lang="en-US" b="1">
                <a:latin typeface="Book Antiqua" panose="02040602050305030304" pitchFamily="18" charset="0"/>
              </a:rPr>
              <a:t>i prethodnik</a:t>
            </a:r>
          </a:p>
          <a:p>
            <a:r>
              <a:rPr lang="pl-PL">
                <a:latin typeface="Book Antiqua" panose="02040602050305030304" pitchFamily="18" charset="0"/>
              </a:rPr>
              <a:t>Za svaku poziciju </a:t>
            </a:r>
            <a:r>
              <a:rPr lang="pl-PL" b="1" i="1">
                <a:latin typeface="Book Antiqua" panose="02040602050305030304" pitchFamily="18" charset="0"/>
              </a:rPr>
              <a:t>i</a:t>
            </a:r>
            <a:r>
              <a:rPr lang="pl-PL" i="1">
                <a:latin typeface="Book Antiqua" panose="02040602050305030304" pitchFamily="18" charset="0"/>
              </a:rPr>
              <a:t> </a:t>
            </a:r>
            <a:r>
              <a:rPr lang="pl-PL">
                <a:latin typeface="Book Antiqua" panose="02040602050305030304" pitchFamily="18" charset="0"/>
              </a:rPr>
              <a:t>u nizu </a:t>
            </a:r>
            <a:r>
              <a:rPr lang="pl-PL" b="1" i="1">
                <a:latin typeface="Book Antiqua" panose="02040602050305030304" pitchFamily="18" charset="0"/>
              </a:rPr>
              <a:t>a,</a:t>
            </a:r>
            <a:r>
              <a:rPr lang="pl-PL" i="1">
                <a:latin typeface="Book Antiqua" panose="02040602050305030304" pitchFamily="18" charset="0"/>
              </a:rPr>
              <a:t> </a:t>
            </a:r>
            <a:r>
              <a:rPr lang="en-US">
                <a:latin typeface="Book Antiqua" panose="02040602050305030304" pitchFamily="18" charset="0"/>
              </a:rPr>
              <a:t>na</a:t>
            </a:r>
            <a:r>
              <a:rPr lang="sr-Latn-RS">
                <a:latin typeface="Book Antiqua" panose="02040602050305030304" pitchFamily="18" charset="0"/>
              </a:rPr>
              <a:t>đi</a:t>
            </a:r>
            <a:r>
              <a:rPr lang="pl-PL">
                <a:latin typeface="Book Antiqua" panose="02040602050305030304" pitchFamily="18" charset="0"/>
              </a:rPr>
              <a:t> poziciju </a:t>
            </a:r>
            <a:r>
              <a:rPr lang="pl-PL" b="1" i="1">
                <a:latin typeface="Book Antiqua" panose="02040602050305030304" pitchFamily="18" charset="0"/>
              </a:rPr>
              <a:t>j &lt; i</a:t>
            </a:r>
            <a:r>
              <a:rPr lang="pl-PL">
                <a:latin typeface="Book Antiqua" panose="02040602050305030304" pitchFamily="18" charset="0"/>
              </a:rPr>
              <a:t>, tako da je </a:t>
            </a:r>
            <a:r>
              <a:rPr lang="pl-PL" i="1">
                <a:latin typeface="Book Antiqua" panose="02040602050305030304" pitchFamily="18" charset="0"/>
              </a:rPr>
              <a:t>a</a:t>
            </a:r>
            <a:r>
              <a:rPr lang="pl-PL" sz="1400" b="0" i="1" u="none" strike="noStrike" baseline="0">
                <a:latin typeface="Book Antiqua" panose="02040602050305030304" pitchFamily="18" charset="0"/>
              </a:rPr>
              <a:t>j</a:t>
            </a:r>
            <a:r>
              <a:rPr lang="pl-PL" sz="800" b="0" i="1" u="none" strike="noStrike" baseline="0">
                <a:latin typeface="Book Antiqua" panose="02040602050305030304" pitchFamily="18" charset="0"/>
              </a:rPr>
              <a:t> </a:t>
            </a:r>
            <a:r>
              <a:rPr lang="pl-PL" i="1">
                <a:latin typeface="Book Antiqua" panose="02040602050305030304" pitchFamily="18" charset="0"/>
              </a:rPr>
              <a:t>&gt; a</a:t>
            </a:r>
            <a:r>
              <a:rPr lang="pl-PL" sz="1400" b="0" i="1" u="none" strike="noStrike" baseline="0">
                <a:latin typeface="Book Antiqua" panose="02040602050305030304" pitchFamily="18" charset="0"/>
              </a:rPr>
              <a:t>i</a:t>
            </a:r>
            <a:r>
              <a:rPr lang="pl-PL" sz="800" b="0" i="1" u="none" strike="noStrike" baseline="0">
                <a:latin typeface="Book Antiqua" panose="02040602050305030304" pitchFamily="18" charset="0"/>
              </a:rPr>
              <a:t>, </a:t>
            </a:r>
            <a:r>
              <a:rPr lang="pl-PL">
                <a:latin typeface="Book Antiqua" panose="02040602050305030304" pitchFamily="18" charset="0"/>
              </a:rPr>
              <a:t>i da je </a:t>
            </a:r>
            <a:r>
              <a:rPr lang="pl-PL" b="1" i="1">
                <a:latin typeface="Book Antiqua" panose="02040602050305030304" pitchFamily="18" charset="0"/>
              </a:rPr>
              <a:t>j</a:t>
            </a:r>
            <a:r>
              <a:rPr lang="pl-PL" i="1">
                <a:latin typeface="Book Antiqua" panose="02040602050305030304" pitchFamily="18" charset="0"/>
              </a:rPr>
              <a:t> </a:t>
            </a:r>
            <a:r>
              <a:rPr lang="pl-PL">
                <a:latin typeface="Book Antiqua" panose="02040602050305030304" pitchFamily="18" charset="0"/>
              </a:rPr>
              <a:t>nabliža poziciji </a:t>
            </a:r>
            <a:r>
              <a:rPr lang="pl-PL" b="1" i="1">
                <a:latin typeface="Book Antiqua" panose="02040602050305030304" pitchFamily="18" charset="0"/>
              </a:rPr>
              <a:t>i</a:t>
            </a:r>
            <a:r>
              <a:rPr lang="pl-PL" i="1">
                <a:latin typeface="Book Antiqua" panose="02040602050305030304" pitchFamily="18" charset="0"/>
              </a:rPr>
              <a:t> </a:t>
            </a:r>
            <a:r>
              <a:rPr lang="pl-PL">
                <a:latin typeface="Book Antiqua" panose="02040602050305030304" pitchFamily="18" charset="0"/>
              </a:rPr>
              <a:t>(od svih pozicija levo od </a:t>
            </a:r>
            <a:r>
              <a:rPr lang="pl-PL" b="1" i="1">
                <a:latin typeface="Book Antiqua" panose="02040602050305030304" pitchFamily="18" charset="0"/>
              </a:rPr>
              <a:t>i</a:t>
            </a:r>
            <a:r>
              <a:rPr lang="pl-PL" i="1">
                <a:latin typeface="Book Antiqua" panose="02040602050305030304" pitchFamily="18" charset="0"/>
              </a:rPr>
              <a:t> </a:t>
            </a:r>
            <a:r>
              <a:rPr lang="pl-PL">
                <a:latin typeface="Book Antiqua" panose="02040602050305030304" pitchFamily="18" charset="0"/>
              </a:rPr>
              <a:t>na kojima se nalaze elementi koji su strogo veci od </a:t>
            </a:r>
            <a:r>
              <a:rPr lang="pl-PL" i="1">
                <a:latin typeface="Book Antiqua" panose="02040602050305030304" pitchFamily="18" charset="0"/>
              </a:rPr>
              <a:t>a</a:t>
            </a:r>
            <a:r>
              <a:rPr lang="pl-PL" sz="800" b="0" i="1" u="none" strike="noStrike" baseline="0">
                <a:latin typeface="Book Antiqua" panose="02040602050305030304" pitchFamily="18" charset="0"/>
              </a:rPr>
              <a:t>i</a:t>
            </a:r>
            <a:r>
              <a:rPr lang="pl-PL">
                <a:latin typeface="Book Antiqua" panose="02040602050305030304" pitchFamily="18" charset="0"/>
              </a:rPr>
              <a:t>, </a:t>
            </a:r>
            <a:r>
              <a:rPr lang="pl-PL" b="1" i="1">
                <a:latin typeface="Book Antiqua" panose="02040602050305030304" pitchFamily="18" charset="0"/>
              </a:rPr>
              <a:t>j</a:t>
            </a:r>
            <a:r>
              <a:rPr lang="pl-PL" i="1">
                <a:latin typeface="Book Antiqua" panose="02040602050305030304" pitchFamily="18" charset="0"/>
              </a:rPr>
              <a:t> </a:t>
            </a:r>
            <a:r>
              <a:rPr lang="pl-PL">
                <a:latin typeface="Book Antiqua" panose="02040602050305030304" pitchFamily="18" charset="0"/>
              </a:rPr>
              <a:t>je najveća). Za svaku </a:t>
            </a:r>
            <a:r>
              <a:rPr lang="en-US">
                <a:latin typeface="Book Antiqua" panose="02040602050305030304" pitchFamily="18" charset="0"/>
              </a:rPr>
              <a:t>prona</a:t>
            </a:r>
            <a:r>
              <a:rPr lang="sr-Latn-RS">
                <a:latin typeface="Book Antiqua" panose="02040602050305030304" pitchFamily="18" charset="0"/>
              </a:rPr>
              <a:t>đ</a:t>
            </a:r>
            <a:r>
              <a:rPr lang="en-US">
                <a:latin typeface="Book Antiqua" panose="02040602050305030304" pitchFamily="18" charset="0"/>
              </a:rPr>
              <a:t>enu poziciju </a:t>
            </a:r>
            <a:r>
              <a:rPr lang="en-US" i="1">
                <a:latin typeface="Book Antiqua" panose="02040602050305030304" pitchFamily="18" charset="0"/>
              </a:rPr>
              <a:t>j </a:t>
            </a:r>
            <a:r>
              <a:rPr lang="en-US">
                <a:latin typeface="Book Antiqua" panose="02040602050305030304" pitchFamily="18" charset="0"/>
              </a:rPr>
              <a:t>ispi</a:t>
            </a:r>
            <a:r>
              <a:rPr lang="sr-Latn-RS">
                <a:latin typeface="Book Antiqua" panose="02040602050305030304" pitchFamily="18" charset="0"/>
              </a:rPr>
              <a:t>š</a:t>
            </a:r>
            <a:r>
              <a:rPr lang="en-US">
                <a:latin typeface="Book Antiqua" panose="02040602050305030304" pitchFamily="18" charset="0"/>
              </a:rPr>
              <a:t>i element </a:t>
            </a:r>
            <a:r>
              <a:rPr lang="en-US" i="1">
                <a:latin typeface="Book Antiqua" panose="02040602050305030304" pitchFamily="18" charset="0"/>
              </a:rPr>
              <a:t>a</a:t>
            </a:r>
            <a:r>
              <a:rPr lang="en-US" sz="1100" b="0" i="1" u="none" strike="noStrike" baseline="0">
                <a:latin typeface="Book Antiqua" panose="02040602050305030304" pitchFamily="18" charset="0"/>
              </a:rPr>
              <a:t>j </a:t>
            </a:r>
            <a:r>
              <a:rPr lang="en-US">
                <a:latin typeface="Book Antiqua" panose="02040602050305030304" pitchFamily="18" charset="0"/>
              </a:rPr>
              <a:t>, ako takva pozicija </a:t>
            </a:r>
            <a:r>
              <a:rPr lang="en-US" i="1">
                <a:latin typeface="Book Antiqua" panose="02040602050305030304" pitchFamily="18" charset="0"/>
              </a:rPr>
              <a:t>j </a:t>
            </a:r>
            <a:r>
              <a:rPr lang="en-US">
                <a:latin typeface="Book Antiqua" panose="02040602050305030304" pitchFamily="18" charset="0"/>
              </a:rPr>
              <a:t>ne postoji (ako</a:t>
            </a:r>
            <a:r>
              <a:rPr lang="sr-Latn-RS">
                <a:latin typeface="Book Antiqua" panose="02040602050305030304" pitchFamily="18" charset="0"/>
              </a:rPr>
              <a:t> </a:t>
            </a:r>
            <a:r>
              <a:rPr lang="en-US">
                <a:latin typeface="Book Antiqua" panose="02040602050305030304" pitchFamily="18" charset="0"/>
              </a:rPr>
              <a:t>su levo od </a:t>
            </a:r>
            <a:r>
              <a:rPr lang="en-US" i="1">
                <a:latin typeface="Book Antiqua" panose="02040602050305030304" pitchFamily="18" charset="0"/>
              </a:rPr>
              <a:t>i </a:t>
            </a:r>
            <a:r>
              <a:rPr lang="en-US">
                <a:latin typeface="Book Antiqua" panose="02040602050305030304" pitchFamily="18" charset="0"/>
              </a:rPr>
              <a:t>svi elementi manji ili jednaki </a:t>
            </a:r>
            <a:r>
              <a:rPr lang="en-US" i="1">
                <a:latin typeface="Book Antiqua" panose="02040602050305030304" pitchFamily="18" charset="0"/>
              </a:rPr>
              <a:t>a</a:t>
            </a:r>
            <a:r>
              <a:rPr lang="en-US" sz="800" b="0" i="1" u="none" strike="noStrike" baseline="0">
                <a:latin typeface="Book Antiqua" panose="02040602050305030304" pitchFamily="18" charset="0"/>
              </a:rPr>
              <a:t>i</a:t>
            </a:r>
            <a:r>
              <a:rPr lang="en-US">
                <a:latin typeface="Book Antiqua" panose="02040602050305030304" pitchFamily="18" charset="0"/>
              </a:rPr>
              <a:t>, </a:t>
            </a:r>
            <a:r>
              <a:rPr lang="sr-Latn-RS">
                <a:latin typeface="Book Antiqua" panose="02040602050305030304" pitchFamily="18" charset="0"/>
              </a:rPr>
              <a:t>-</a:t>
            </a:r>
            <a:r>
              <a:rPr lang="en-US">
                <a:latin typeface="Book Antiqua" panose="02040602050305030304" pitchFamily="18" charset="0"/>
              </a:rPr>
              <a:t>). Takav</a:t>
            </a:r>
            <a:r>
              <a:rPr lang="sr-Latn-RS">
                <a:latin typeface="Book Antiqua" panose="02040602050305030304" pitchFamily="18" charset="0"/>
              </a:rPr>
              <a:t> </a:t>
            </a:r>
            <a:r>
              <a:rPr lang="pl-PL">
                <a:latin typeface="Book Antiqua" panose="02040602050305030304" pitchFamily="18" charset="0"/>
              </a:rPr>
              <a:t>element je </a:t>
            </a:r>
            <a:r>
              <a:rPr lang="pl-PL" b="1" i="1">
                <a:latin typeface="Book Antiqua" panose="02040602050305030304" pitchFamily="18" charset="0"/>
              </a:rPr>
              <a:t>najbliži veći prethodnik</a:t>
            </a:r>
            <a:r>
              <a:rPr lang="pl-PL">
                <a:latin typeface="Book Antiqua" panose="02040602050305030304" pitchFamily="18" charset="0"/>
              </a:rPr>
              <a:t>. Na primer, za niz 3</a:t>
            </a:r>
            <a:r>
              <a:rPr lang="pl-PL" i="1">
                <a:latin typeface="Book Antiqua" panose="02040602050305030304" pitchFamily="18" charset="0"/>
              </a:rPr>
              <a:t>, </a:t>
            </a:r>
            <a:r>
              <a:rPr lang="pl-PL">
                <a:latin typeface="Book Antiqua" panose="02040602050305030304" pitchFamily="18" charset="0"/>
              </a:rPr>
              <a:t>7</a:t>
            </a:r>
            <a:r>
              <a:rPr lang="pl-PL" i="1">
                <a:latin typeface="Book Antiqua" panose="02040602050305030304" pitchFamily="18" charset="0"/>
              </a:rPr>
              <a:t>, </a:t>
            </a:r>
            <a:r>
              <a:rPr lang="pl-PL">
                <a:latin typeface="Book Antiqua" panose="02040602050305030304" pitchFamily="18" charset="0"/>
              </a:rPr>
              <a:t>4</a:t>
            </a:r>
            <a:r>
              <a:rPr lang="pl-PL" i="1">
                <a:latin typeface="Book Antiqua" panose="02040602050305030304" pitchFamily="18" charset="0"/>
              </a:rPr>
              <a:t>, </a:t>
            </a:r>
            <a:r>
              <a:rPr lang="pl-PL">
                <a:latin typeface="Book Antiqua" panose="02040602050305030304" pitchFamily="18" charset="0"/>
              </a:rPr>
              <a:t>2</a:t>
            </a:r>
            <a:r>
              <a:rPr lang="pl-PL" i="1">
                <a:latin typeface="Book Antiqua" panose="02040602050305030304" pitchFamily="18" charset="0"/>
              </a:rPr>
              <a:t>, </a:t>
            </a:r>
            <a:r>
              <a:rPr lang="pl-PL">
                <a:latin typeface="Book Antiqua" panose="02040602050305030304" pitchFamily="18" charset="0"/>
              </a:rPr>
              <a:t>6</a:t>
            </a:r>
            <a:r>
              <a:rPr lang="pl-PL" i="1">
                <a:latin typeface="Book Antiqua" panose="02040602050305030304" pitchFamily="18" charset="0"/>
              </a:rPr>
              <a:t>, </a:t>
            </a:r>
            <a:r>
              <a:rPr lang="pl-PL">
                <a:latin typeface="Book Antiqua" panose="02040602050305030304" pitchFamily="18" charset="0"/>
              </a:rPr>
              <a:t>5, =&gt; </a:t>
            </a:r>
            <a:r>
              <a:rPr lang="en-US">
                <a:latin typeface="Book Antiqua" panose="02040602050305030304" pitchFamily="18" charset="0"/>
              </a:rPr>
              <a:t>−</a:t>
            </a:r>
            <a:r>
              <a:rPr lang="en-US" i="1">
                <a:latin typeface="Book Antiqua" panose="02040602050305030304" pitchFamily="18" charset="0"/>
              </a:rPr>
              <a:t>,</a:t>
            </a:r>
            <a:r>
              <a:rPr lang="en-US">
                <a:latin typeface="Book Antiqua" panose="02040602050305030304" pitchFamily="18" charset="0"/>
              </a:rPr>
              <a:t>−</a:t>
            </a:r>
            <a:r>
              <a:rPr lang="en-US" i="1">
                <a:latin typeface="Book Antiqua" panose="02040602050305030304" pitchFamily="18" charset="0"/>
              </a:rPr>
              <a:t>, </a:t>
            </a:r>
            <a:r>
              <a:rPr lang="en-US">
                <a:latin typeface="Book Antiqua" panose="02040602050305030304" pitchFamily="18" charset="0"/>
              </a:rPr>
              <a:t>7</a:t>
            </a:r>
            <a:r>
              <a:rPr lang="en-US" i="1">
                <a:latin typeface="Book Antiqua" panose="02040602050305030304" pitchFamily="18" charset="0"/>
              </a:rPr>
              <a:t>, </a:t>
            </a:r>
            <a:r>
              <a:rPr lang="en-US">
                <a:latin typeface="Book Antiqua" panose="02040602050305030304" pitchFamily="18" charset="0"/>
              </a:rPr>
              <a:t>4</a:t>
            </a:r>
            <a:r>
              <a:rPr lang="en-US" i="1">
                <a:latin typeface="Book Antiqua" panose="02040602050305030304" pitchFamily="18" charset="0"/>
              </a:rPr>
              <a:t>, </a:t>
            </a:r>
            <a:r>
              <a:rPr lang="en-US">
                <a:latin typeface="Book Antiqua" panose="02040602050305030304" pitchFamily="18" charset="0"/>
              </a:rPr>
              <a:t>7</a:t>
            </a:r>
            <a:r>
              <a:rPr lang="en-US" i="1">
                <a:latin typeface="Book Antiqua" panose="02040602050305030304" pitchFamily="18" charset="0"/>
              </a:rPr>
              <a:t>, </a:t>
            </a:r>
            <a:r>
              <a:rPr lang="en-US">
                <a:latin typeface="Book Antiqua" panose="02040602050305030304" pitchFamily="18" charset="0"/>
              </a:rPr>
              <a:t>6. Vodi ra</a:t>
            </a:r>
            <a:r>
              <a:rPr lang="sr-Latn-RS">
                <a:latin typeface="Book Antiqua" panose="02040602050305030304" pitchFamily="18" charset="0"/>
              </a:rPr>
              <a:t>č</a:t>
            </a:r>
            <a:r>
              <a:rPr lang="en-US">
                <a:latin typeface="Book Antiqua" panose="02040602050305030304" pitchFamily="18" charset="0"/>
              </a:rPr>
              <a:t>una o efikasnosti.</a:t>
            </a:r>
          </a:p>
          <a:p>
            <a:r>
              <a:rPr lang="sr-Latn-RS">
                <a:latin typeface="Book Antiqua" panose="02040602050305030304" pitchFamily="18" charset="0"/>
              </a:rPr>
              <a:t>N</a:t>
            </a:r>
            <a:r>
              <a:rPr lang="en-US">
                <a:latin typeface="Book Antiqua" panose="02040602050305030304" pitchFamily="18" charset="0"/>
              </a:rPr>
              <a:t>ema nikakve zna</a:t>
            </a:r>
            <a:r>
              <a:rPr lang="sr-Latn-RS">
                <a:latin typeface="Book Antiqua" panose="02040602050305030304" pitchFamily="18" charset="0"/>
              </a:rPr>
              <a:t>č</a:t>
            </a:r>
            <a:r>
              <a:rPr lang="en-US">
                <a:latin typeface="Book Antiqua" panose="02040602050305030304" pitchFamily="18" charset="0"/>
              </a:rPr>
              <a:t>ajne razlike da li se traži najbliži ve</a:t>
            </a:r>
            <a:r>
              <a:rPr lang="sr-Latn-RS">
                <a:latin typeface="Book Antiqua" panose="02040602050305030304" pitchFamily="18" charset="0"/>
              </a:rPr>
              <a:t>ć</a:t>
            </a:r>
            <a:r>
              <a:rPr lang="en-US">
                <a:latin typeface="Book Antiqua" panose="02040602050305030304" pitchFamily="18" charset="0"/>
              </a:rPr>
              <a:t>i prethodnik,</a:t>
            </a:r>
            <a:r>
              <a:rPr lang="sr-Latn-RS">
                <a:latin typeface="Book Antiqua" panose="02040602050305030304" pitchFamily="18" charset="0"/>
              </a:rPr>
              <a:t> </a:t>
            </a:r>
            <a:r>
              <a:rPr lang="pl-PL">
                <a:latin typeface="Book Antiqua" panose="02040602050305030304" pitchFamily="18" charset="0"/>
              </a:rPr>
              <a:t>najbliži manji prethodnik, najbliži prethodnik koji je manji ili jednak ili najbliži </a:t>
            </a:r>
            <a:r>
              <a:rPr lang="en-US">
                <a:latin typeface="Book Antiqua" panose="02040602050305030304" pitchFamily="18" charset="0"/>
              </a:rPr>
              <a:t>prethodnik koji je veci ili jednak. Isti algoritam se može primeniti na bilo koju</a:t>
            </a:r>
            <a:r>
              <a:rPr lang="sr-Latn-RS">
                <a:latin typeface="Book Antiqua" panose="02040602050305030304" pitchFamily="18" charset="0"/>
              </a:rPr>
              <a:t> </a:t>
            </a:r>
            <a:r>
              <a:rPr lang="en-US">
                <a:latin typeface="Book Antiqua" panose="02040602050305030304" pitchFamily="18" charset="0"/>
              </a:rPr>
              <a:t>relaciju poretka.</a:t>
            </a:r>
          </a:p>
        </p:txBody>
      </p:sp>
      <p:sp>
        <p:nvSpPr>
          <p:cNvPr id="3" name="Rectangle 2">
            <a:extLst>
              <a:ext uri="{FF2B5EF4-FFF2-40B4-BE49-F238E27FC236}">
                <a16:creationId xmlns:a16="http://schemas.microsoft.com/office/drawing/2014/main" id="{3BDFBA6B-5B09-46D1-A72B-E7570A65EC87}"/>
              </a:ext>
            </a:extLst>
          </p:cNvPr>
          <p:cNvSpPr/>
          <p:nvPr/>
        </p:nvSpPr>
        <p:spPr>
          <a:xfrm>
            <a:off x="0" y="2610683"/>
            <a:ext cx="12192000" cy="4247317"/>
          </a:xfrm>
          <a:prstGeom prst="rect">
            <a:avLst/>
          </a:prstGeom>
        </p:spPr>
        <p:txBody>
          <a:bodyPr wrap="square">
            <a:spAutoFit/>
          </a:bodyPr>
          <a:lstStyle/>
          <a:p>
            <a:r>
              <a:rPr lang="en-US">
                <a:latin typeface="Book Antiqua" panose="02040602050305030304" pitchFamily="18" charset="0"/>
              </a:rPr>
              <a:t>Betmen postavlja </a:t>
            </a:r>
            <a:r>
              <a:rPr lang="sr-Latn-RS">
                <a:latin typeface="Book Antiqua" panose="02040602050305030304" pitchFamily="18" charset="0"/>
              </a:rPr>
              <a:t>kanap </a:t>
            </a:r>
            <a:r>
              <a:rPr lang="en-US">
                <a:latin typeface="Book Antiqua" panose="02040602050305030304" pitchFamily="18" charset="0"/>
              </a:rPr>
              <a:t>na</a:t>
            </a:r>
            <a:r>
              <a:rPr lang="sr-Latn-RS">
                <a:latin typeface="Book Antiqua" panose="02040602050305030304" pitchFamily="18" charset="0"/>
              </a:rPr>
              <a:t> </a:t>
            </a:r>
            <a:r>
              <a:rPr lang="en-US">
                <a:latin typeface="Book Antiqua" panose="02040602050305030304" pitchFamily="18" charset="0"/>
              </a:rPr>
              <a:t>svaku zgradu</a:t>
            </a:r>
            <a:r>
              <a:rPr lang="sr-Latn-RS">
                <a:latin typeface="Book Antiqua" panose="02040602050305030304" pitchFamily="18" charset="0"/>
              </a:rPr>
              <a:t>,</a:t>
            </a:r>
            <a:r>
              <a:rPr lang="en-US">
                <a:latin typeface="Book Antiqua" panose="02040602050305030304" pitchFamily="18" charset="0"/>
              </a:rPr>
              <a:t> k</a:t>
            </a:r>
            <a:r>
              <a:rPr lang="sr-Latn-RS">
                <a:latin typeface="Book Antiqua" panose="02040602050305030304" pitchFamily="18" charset="0"/>
              </a:rPr>
              <a:t>anap </a:t>
            </a:r>
            <a:r>
              <a:rPr lang="en-US">
                <a:latin typeface="Book Antiqua" panose="02040602050305030304" pitchFamily="18" charset="0"/>
              </a:rPr>
              <a:t>ga </a:t>
            </a:r>
            <a:r>
              <a:rPr lang="sr-Latn-RS">
                <a:latin typeface="Book Antiqua" panose="02040602050305030304" pitchFamily="18" charset="0"/>
              </a:rPr>
              <a:t>vodi</a:t>
            </a:r>
            <a:r>
              <a:rPr lang="en-US">
                <a:latin typeface="Book Antiqua" panose="02040602050305030304" pitchFamily="18" charset="0"/>
              </a:rPr>
              <a:t> do neke prethodne zgrade. Neka </a:t>
            </a:r>
            <a:r>
              <a:rPr lang="en-US" i="1">
                <a:latin typeface="Book Antiqua" panose="02040602050305030304" pitchFamily="18" charset="0"/>
              </a:rPr>
              <a:t>a </a:t>
            </a:r>
            <a:r>
              <a:rPr lang="en-US">
                <a:latin typeface="Book Antiqua" panose="02040602050305030304" pitchFamily="18" charset="0"/>
              </a:rPr>
              <a:t>sadrži visine</a:t>
            </a:r>
            <a:r>
              <a:rPr lang="sr-Latn-RS">
                <a:latin typeface="Book Antiqua" panose="02040602050305030304" pitchFamily="18" charset="0"/>
              </a:rPr>
              <a:t> </a:t>
            </a:r>
            <a:r>
              <a:rPr lang="en-US">
                <a:latin typeface="Book Antiqua" panose="02040602050305030304" pitchFamily="18" charset="0"/>
              </a:rPr>
              <a:t>zgrada pore</a:t>
            </a:r>
            <a:r>
              <a:rPr lang="sr-Latn-RS">
                <a:latin typeface="Book Antiqua" panose="02040602050305030304" pitchFamily="18" charset="0"/>
              </a:rPr>
              <a:t>đ</a:t>
            </a:r>
            <a:r>
              <a:rPr lang="en-US">
                <a:latin typeface="Book Antiqua" panose="02040602050305030304" pitchFamily="18" charset="0"/>
              </a:rPr>
              <a:t>anih duž ulice. Za svaku zgradu ispi</a:t>
            </a:r>
            <a:r>
              <a:rPr lang="sr-Latn-RS">
                <a:latin typeface="Book Antiqua" panose="02040602050305030304" pitchFamily="18" charset="0"/>
              </a:rPr>
              <a:t>ši</a:t>
            </a:r>
            <a:r>
              <a:rPr lang="en-US">
                <a:latin typeface="Book Antiqua" panose="02040602050305030304" pitchFamily="18" charset="0"/>
              </a:rPr>
              <a:t> visinu prethodne zgrade do koje vodi horizontalno uže</a:t>
            </a:r>
            <a:r>
              <a:rPr lang="sr-Latn-RS">
                <a:latin typeface="Book Antiqua" panose="02040602050305030304" pitchFamily="18" charset="0"/>
              </a:rPr>
              <a:t> </a:t>
            </a:r>
            <a:r>
              <a:rPr lang="en-US">
                <a:latin typeface="Book Antiqua" panose="02040602050305030304" pitchFamily="18" charset="0"/>
              </a:rPr>
              <a:t>sa te zgrade. </a:t>
            </a:r>
            <a:endParaRPr lang="sr-Latn-RS">
              <a:latin typeface="Book Antiqua" panose="02040602050305030304" pitchFamily="18" charset="0"/>
            </a:endParaRPr>
          </a:p>
          <a:p>
            <a:r>
              <a:rPr lang="en-US">
                <a:latin typeface="Book Antiqua" panose="02040602050305030304" pitchFamily="18" charset="0"/>
              </a:rPr>
              <a:t>Ako su visine zgrada redom 2</a:t>
            </a:r>
            <a:r>
              <a:rPr lang="en-US" i="1">
                <a:latin typeface="Book Antiqua" panose="02040602050305030304" pitchFamily="18" charset="0"/>
              </a:rPr>
              <a:t>, </a:t>
            </a:r>
            <a:r>
              <a:rPr lang="en-US">
                <a:latin typeface="Book Antiqua" panose="02040602050305030304" pitchFamily="18" charset="0"/>
              </a:rPr>
              <a:t>7</a:t>
            </a:r>
            <a:r>
              <a:rPr lang="en-US" i="1">
                <a:latin typeface="Book Antiqua" panose="02040602050305030304" pitchFamily="18" charset="0"/>
              </a:rPr>
              <a:t>, </a:t>
            </a:r>
            <a:r>
              <a:rPr lang="en-US">
                <a:latin typeface="Book Antiqua" panose="02040602050305030304" pitchFamily="18" charset="0"/>
              </a:rPr>
              <a:t>2</a:t>
            </a:r>
            <a:r>
              <a:rPr lang="en-US" i="1">
                <a:latin typeface="Book Antiqua" panose="02040602050305030304" pitchFamily="18" charset="0"/>
              </a:rPr>
              <a:t>, </a:t>
            </a:r>
            <a:r>
              <a:rPr lang="en-US">
                <a:latin typeface="Book Antiqua" panose="02040602050305030304" pitchFamily="18" charset="0"/>
              </a:rPr>
              <a:t>4</a:t>
            </a:r>
            <a:r>
              <a:rPr lang="en-US" i="1">
                <a:latin typeface="Book Antiqua" panose="02040602050305030304" pitchFamily="18" charset="0"/>
              </a:rPr>
              <a:t>, </a:t>
            </a:r>
            <a:r>
              <a:rPr lang="en-US">
                <a:latin typeface="Book Antiqua" panose="02040602050305030304" pitchFamily="18" charset="0"/>
              </a:rPr>
              <a:t>1</a:t>
            </a:r>
            <a:r>
              <a:rPr lang="en-US" i="1">
                <a:latin typeface="Book Antiqua" panose="02040602050305030304" pitchFamily="18" charset="0"/>
              </a:rPr>
              <a:t>, </a:t>
            </a:r>
            <a:r>
              <a:rPr lang="en-US">
                <a:latin typeface="Book Antiqua" panose="02040602050305030304" pitchFamily="18" charset="0"/>
              </a:rPr>
              <a:t>3</a:t>
            </a:r>
            <a:r>
              <a:rPr lang="en-US" i="1">
                <a:latin typeface="Book Antiqua" panose="02040602050305030304" pitchFamily="18" charset="0"/>
              </a:rPr>
              <a:t>, </a:t>
            </a:r>
            <a:r>
              <a:rPr lang="en-US">
                <a:latin typeface="Book Antiqua" panose="02040602050305030304" pitchFamily="18" charset="0"/>
              </a:rPr>
              <a:t>6, </a:t>
            </a:r>
            <a:r>
              <a:rPr lang="sr-Latn-RS">
                <a:latin typeface="Book Antiqua" panose="02040602050305030304" pitchFamily="18" charset="0"/>
              </a:rPr>
              <a:t>onda</a:t>
            </a:r>
            <a:r>
              <a:rPr lang="en-US">
                <a:latin typeface="Book Antiqua" panose="02040602050305030304" pitchFamily="18" charset="0"/>
              </a:rPr>
              <a:t> </a:t>
            </a:r>
            <a:r>
              <a:rPr lang="sr-Latn-RS">
                <a:latin typeface="Book Antiqua" panose="02040602050305030304" pitchFamily="18" charset="0"/>
              </a:rPr>
              <a:t>kanapi</a:t>
            </a:r>
            <a:r>
              <a:rPr lang="en-US">
                <a:latin typeface="Book Antiqua" panose="02040602050305030304" pitchFamily="18" charset="0"/>
              </a:rPr>
              <a:t> vode do</a:t>
            </a:r>
            <a:r>
              <a:rPr lang="sr-Latn-RS">
                <a:latin typeface="Book Antiqua" panose="02040602050305030304" pitchFamily="18" charset="0"/>
              </a:rPr>
              <a:t> </a:t>
            </a:r>
            <a:r>
              <a:rPr lang="es-ES">
                <a:latin typeface="Book Antiqua" panose="02040602050305030304" pitchFamily="18" charset="0"/>
              </a:rPr>
              <a:t>zgrada </a:t>
            </a:r>
            <a:r>
              <a:rPr lang="sr-Latn-RS">
                <a:latin typeface="Book Antiqua" panose="02040602050305030304" pitchFamily="18" charset="0"/>
              </a:rPr>
              <a:t>č</a:t>
            </a:r>
            <a:r>
              <a:rPr lang="es-ES">
                <a:latin typeface="Book Antiqua" panose="02040602050305030304" pitchFamily="18" charset="0"/>
              </a:rPr>
              <a:t>ije su visine</a:t>
            </a:r>
            <a:r>
              <a:rPr lang="sr-Latn-RS">
                <a:latin typeface="Book Antiqua" panose="02040602050305030304" pitchFamily="18" charset="0"/>
              </a:rPr>
              <a:t>:</a:t>
            </a:r>
            <a:r>
              <a:rPr lang="es-ES">
                <a:latin typeface="Book Antiqua" panose="02040602050305030304" pitchFamily="18" charset="0"/>
              </a:rPr>
              <a:t> −</a:t>
            </a:r>
            <a:r>
              <a:rPr lang="es-ES" i="1">
                <a:latin typeface="Book Antiqua" panose="02040602050305030304" pitchFamily="18" charset="0"/>
              </a:rPr>
              <a:t>,</a:t>
            </a:r>
            <a:r>
              <a:rPr lang="es-ES">
                <a:latin typeface="Book Antiqua" panose="02040602050305030304" pitchFamily="18" charset="0"/>
              </a:rPr>
              <a:t>−</a:t>
            </a:r>
            <a:r>
              <a:rPr lang="es-ES" i="1">
                <a:latin typeface="Book Antiqua" panose="02040602050305030304" pitchFamily="18" charset="0"/>
              </a:rPr>
              <a:t>, </a:t>
            </a:r>
            <a:r>
              <a:rPr lang="es-ES">
                <a:latin typeface="Book Antiqua" panose="02040602050305030304" pitchFamily="18" charset="0"/>
              </a:rPr>
              <a:t>7</a:t>
            </a:r>
            <a:r>
              <a:rPr lang="es-ES" i="1">
                <a:latin typeface="Book Antiqua" panose="02040602050305030304" pitchFamily="18" charset="0"/>
              </a:rPr>
              <a:t>, </a:t>
            </a:r>
            <a:r>
              <a:rPr lang="es-ES">
                <a:latin typeface="Book Antiqua" panose="02040602050305030304" pitchFamily="18" charset="0"/>
              </a:rPr>
              <a:t>7</a:t>
            </a:r>
            <a:r>
              <a:rPr lang="es-ES" i="1">
                <a:latin typeface="Book Antiqua" panose="02040602050305030304" pitchFamily="18" charset="0"/>
              </a:rPr>
              <a:t>, </a:t>
            </a:r>
            <a:r>
              <a:rPr lang="es-ES">
                <a:latin typeface="Book Antiqua" panose="02040602050305030304" pitchFamily="18" charset="0"/>
              </a:rPr>
              <a:t>4</a:t>
            </a:r>
            <a:r>
              <a:rPr lang="es-ES" i="1">
                <a:latin typeface="Book Antiqua" panose="02040602050305030304" pitchFamily="18" charset="0"/>
              </a:rPr>
              <a:t>, </a:t>
            </a:r>
            <a:r>
              <a:rPr lang="es-ES">
                <a:latin typeface="Book Antiqua" panose="02040602050305030304" pitchFamily="18" charset="0"/>
              </a:rPr>
              <a:t>4</a:t>
            </a:r>
            <a:r>
              <a:rPr lang="es-ES" i="1">
                <a:latin typeface="Book Antiqua" panose="02040602050305030304" pitchFamily="18" charset="0"/>
              </a:rPr>
              <a:t>, </a:t>
            </a:r>
            <a:r>
              <a:rPr lang="es-ES">
                <a:latin typeface="Book Antiqua" panose="02040602050305030304" pitchFamily="18" charset="0"/>
              </a:rPr>
              <a:t>7.</a:t>
            </a:r>
            <a:endParaRPr lang="sr-Latn-RS">
              <a:latin typeface="Book Antiqua" panose="02040602050305030304" pitchFamily="18" charset="0"/>
            </a:endParaRPr>
          </a:p>
          <a:p>
            <a:r>
              <a:rPr lang="sr-Latn-RS">
                <a:latin typeface="LMRoman10-Regular"/>
              </a:rPr>
              <a:t>                                                       </a:t>
            </a:r>
            <a:r>
              <a:rPr lang="sr-Latn-RS">
                <a:latin typeface="Book Antiqua" panose="02040602050305030304" pitchFamily="18" charset="0"/>
              </a:rPr>
              <a:t> </a:t>
            </a:r>
            <a:r>
              <a:rPr lang="es-ES">
                <a:latin typeface="Book Antiqua" panose="02040602050305030304" pitchFamily="18" charset="0"/>
              </a:rPr>
              <a:t>−</a:t>
            </a:r>
            <a:r>
              <a:rPr lang="es-ES" i="1">
                <a:latin typeface="Book Antiqua" panose="02040602050305030304" pitchFamily="18" charset="0"/>
              </a:rPr>
              <a:t>,</a:t>
            </a:r>
            <a:r>
              <a:rPr lang="es-ES">
                <a:latin typeface="Book Antiqua" panose="02040602050305030304" pitchFamily="18" charset="0"/>
              </a:rPr>
              <a:t>−</a:t>
            </a:r>
            <a:r>
              <a:rPr lang="es-ES" i="1">
                <a:latin typeface="Book Antiqua" panose="02040602050305030304" pitchFamily="18" charset="0"/>
              </a:rPr>
              <a:t>, </a:t>
            </a:r>
            <a:r>
              <a:rPr lang="es-ES">
                <a:latin typeface="Book Antiqua" panose="02040602050305030304" pitchFamily="18" charset="0"/>
              </a:rPr>
              <a:t>7</a:t>
            </a:r>
            <a:r>
              <a:rPr lang="es-ES" i="1">
                <a:latin typeface="Book Antiqua" panose="02040602050305030304" pitchFamily="18" charset="0"/>
              </a:rPr>
              <a:t>, </a:t>
            </a:r>
            <a:r>
              <a:rPr lang="es-ES">
                <a:latin typeface="Book Antiqua" panose="02040602050305030304" pitchFamily="18" charset="0"/>
              </a:rPr>
              <a:t>7</a:t>
            </a:r>
            <a:r>
              <a:rPr lang="es-ES" i="1">
                <a:latin typeface="Book Antiqua" panose="02040602050305030304" pitchFamily="18" charset="0"/>
              </a:rPr>
              <a:t>, </a:t>
            </a:r>
            <a:r>
              <a:rPr lang="es-ES">
                <a:latin typeface="Book Antiqua" panose="02040602050305030304" pitchFamily="18" charset="0"/>
              </a:rPr>
              <a:t>4</a:t>
            </a:r>
            <a:r>
              <a:rPr lang="es-ES" i="1">
                <a:latin typeface="Book Antiqua" panose="02040602050305030304" pitchFamily="18" charset="0"/>
              </a:rPr>
              <a:t>, </a:t>
            </a:r>
            <a:r>
              <a:rPr lang="es-ES">
                <a:latin typeface="Book Antiqua" panose="02040602050305030304" pitchFamily="18" charset="0"/>
              </a:rPr>
              <a:t>4</a:t>
            </a:r>
            <a:r>
              <a:rPr lang="es-ES" i="1">
                <a:latin typeface="Book Antiqua" panose="02040602050305030304" pitchFamily="18" charset="0"/>
              </a:rPr>
              <a:t>, </a:t>
            </a:r>
            <a:r>
              <a:rPr lang="es-ES">
                <a:latin typeface="Book Antiqua" panose="02040602050305030304" pitchFamily="18" charset="0"/>
              </a:rPr>
              <a:t>7</a:t>
            </a:r>
            <a:r>
              <a:rPr lang="sr-Latn-RS">
                <a:latin typeface="Book Antiqua" panose="02040602050305030304" pitchFamily="18" charset="0"/>
              </a:rPr>
              <a:t>&lt;=kanapi vode do njih</a:t>
            </a:r>
            <a:endParaRPr lang="es-ES">
              <a:latin typeface="LMRoman10-Regular"/>
            </a:endParaRPr>
          </a:p>
          <a:p>
            <a:r>
              <a:rPr lang="sr-Latn-RS">
                <a:latin typeface="LMRoman10-Regular"/>
              </a:rPr>
              <a:t>             </a:t>
            </a:r>
            <a:r>
              <a:rPr lang="sr-Latn-RS">
                <a:latin typeface="Courier New" panose="02070309020205020404" pitchFamily="49" charset="0"/>
                <a:cs typeface="Courier New" panose="02070309020205020404" pitchFamily="49" charset="0"/>
              </a:rPr>
              <a:t>7</a:t>
            </a:r>
            <a:endParaRPr lang="es-ES">
              <a:latin typeface="Courier New" panose="02070309020205020404" pitchFamily="49" charset="0"/>
              <a:cs typeface="Courier New" panose="02070309020205020404" pitchFamily="49" charset="0"/>
            </a:endParaRPr>
          </a:p>
          <a:p>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6</a:t>
            </a:r>
            <a:endParaRPr lang="en-US">
              <a:latin typeface="Courier New" panose="02070309020205020404" pitchFamily="49" charset="0"/>
              <a:cs typeface="Courier New" panose="02070309020205020404" pitchFamily="49" charset="0"/>
            </a:endParaRPr>
          </a:p>
          <a:p>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&lt;</a:t>
            </a:r>
            <a:r>
              <a:rPr lang="en-US">
                <a:latin typeface="Courier New" panose="02070309020205020404" pitchFamily="49" charset="0"/>
                <a:cs typeface="Courier New" panose="02070309020205020404" pitchFamily="49" charset="0"/>
              </a:rPr>
              <a:t>----------------------------------++++</a:t>
            </a:r>
          </a:p>
          <a:p>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4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p>
          <a:p>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&lt;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3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p>
          <a:p>
            <a:r>
              <a:rPr lang="sr-Latn-RS">
                <a:latin typeface="Courier New" panose="02070309020205020404" pitchFamily="49" charset="0"/>
                <a:cs typeface="Courier New" panose="02070309020205020404" pitchFamily="49" charset="0"/>
              </a:rPr>
              <a:t>2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2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&lt;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&lt;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1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 |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&lt;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endParaRPr lang="sr-Latn-RS">
              <a:latin typeface="Courier New" panose="02070309020205020404" pitchFamily="49" charset="0"/>
              <a:cs typeface="Courier New" panose="02070309020205020404" pitchFamily="49" charset="0"/>
            </a:endParaRPr>
          </a:p>
          <a:p>
            <a:r>
              <a:rPr lang="sr-Latn-RS">
                <a:latin typeface="Courier New" panose="02070309020205020404" pitchFamily="49" charset="0"/>
                <a:cs typeface="Courier New" panose="02070309020205020404" pitchFamily="49" charset="0"/>
              </a:rPr>
              <a:t> 1    2       3       4       5      6       7</a:t>
            </a:r>
            <a:endParaRPr lang="en-US">
              <a:latin typeface="Courier New" panose="02070309020205020404" pitchFamily="49" charset="0"/>
              <a:cs typeface="Courier New" panose="02070309020205020404" pitchFamily="49" charset="0"/>
            </a:endParaRPr>
          </a:p>
          <a:p>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14953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BA4BD-FC02-4490-A526-21120EBA8FBE}"/>
              </a:ext>
            </a:extLst>
          </p:cNvPr>
          <p:cNvSpPr/>
          <p:nvPr/>
        </p:nvSpPr>
        <p:spPr>
          <a:xfrm>
            <a:off x="6196287" y="1127310"/>
            <a:ext cx="6096000" cy="3693319"/>
          </a:xfrm>
          <a:prstGeom prst="rect">
            <a:avLst/>
          </a:prstGeom>
        </p:spPr>
        <p:txBody>
          <a:bodyPr>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vector&lt;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7</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4</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6</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a.size();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bool</a:t>
            </a:r>
            <a:r>
              <a:rPr lang="en-US">
                <a:solidFill>
                  <a:srgbClr val="000000"/>
                </a:solidFill>
                <a:latin typeface="Consolas" panose="020B0609020204030204" pitchFamily="49" charset="0"/>
              </a:rPr>
              <a:t> nadjen = </a:t>
            </a:r>
            <a:r>
              <a:rPr lang="en-US">
                <a:solidFill>
                  <a:srgbClr val="0000FF"/>
                </a:solidFill>
                <a:latin typeface="Consolas" panose="020B0609020204030204" pitchFamily="49" charset="0"/>
              </a:rPr>
              <a:t>false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j = i</a:t>
            </a:r>
            <a:r>
              <a:rPr lang="sr-Latn-RS">
                <a:solidFill>
                  <a:srgbClr val="000000"/>
                </a:solidFill>
                <a:latin typeface="Consolas" panose="020B0609020204030204" pitchFamily="49" charset="0"/>
              </a:rPr>
              <a:t> </a:t>
            </a:r>
            <a:r>
              <a:rPr lang="en-US">
                <a:solidFill>
                  <a:srgbClr val="000000"/>
                </a:solidFill>
                <a:latin typeface="Consolas" panose="020B0609020204030204" pitchFamily="49" charset="0"/>
              </a:rPr>
              <a:t>-</a:t>
            </a:r>
            <a:r>
              <a:rPr lang="sr-Latn-RS">
                <a:solidFill>
                  <a:srgbClr val="000000"/>
                </a:solidFill>
                <a:latin typeface="Consolas" panose="020B0609020204030204" pitchFamily="49" charset="0"/>
              </a:rPr>
              <a:t> </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j &gt;=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j--)</a:t>
            </a:r>
          </a:p>
          <a:p>
            <a:r>
              <a:rPr lang="en-US">
                <a:solidFill>
                  <a:srgbClr val="000000"/>
                </a:solidFill>
                <a:latin typeface="Consolas" panose="020B0609020204030204" pitchFamily="49" charset="0"/>
              </a:rPr>
              <a:t>        </a:t>
            </a:r>
            <a:r>
              <a:rPr lang="sr-Latn-R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(a[j] &gt; a[i]) {</a:t>
            </a:r>
          </a:p>
          <a:p>
            <a:r>
              <a:rPr lang="en-US">
                <a:solidFill>
                  <a:srgbClr val="000000"/>
                </a:solidFill>
                <a:latin typeface="Consolas" panose="020B0609020204030204" pitchFamily="49" charset="0"/>
              </a:rPr>
              <a:t>            </a:t>
            </a:r>
            <a:r>
              <a:rPr lang="sr-Latn-RS">
                <a:solidFill>
                  <a:srgbClr val="000000"/>
                </a:solidFill>
                <a:latin typeface="Consolas" panose="020B0609020204030204" pitchFamily="49" charset="0"/>
              </a:rPr>
              <a:t>    </a:t>
            </a:r>
            <a:r>
              <a:rPr lang="en-US">
                <a:solidFill>
                  <a:srgbClr val="000000"/>
                </a:solidFill>
                <a:latin typeface="Consolas" panose="020B0609020204030204" pitchFamily="49" charset="0"/>
              </a:rPr>
              <a:t>cout &lt;&lt; a[j] &lt;&lt; endl;</a:t>
            </a:r>
          </a:p>
          <a:p>
            <a:r>
              <a:rPr lang="en-US">
                <a:solidFill>
                  <a:srgbClr val="000000"/>
                </a:solidFill>
                <a:latin typeface="Consolas" panose="020B0609020204030204" pitchFamily="49" charset="0"/>
              </a:rPr>
              <a:t>            </a:t>
            </a:r>
            <a:r>
              <a:rPr lang="sr-Latn-RS">
                <a:solidFill>
                  <a:srgbClr val="000000"/>
                </a:solidFill>
                <a:latin typeface="Consolas" panose="020B0609020204030204" pitchFamily="49" charset="0"/>
              </a:rPr>
              <a:t>    </a:t>
            </a:r>
            <a:r>
              <a:rPr lang="en-US">
                <a:solidFill>
                  <a:srgbClr val="000000"/>
                </a:solidFill>
                <a:latin typeface="Consolas" panose="020B0609020204030204" pitchFamily="49" charset="0"/>
              </a:rPr>
              <a:t>nadjen = </a:t>
            </a:r>
            <a:r>
              <a:rPr lang="en-US">
                <a:solidFill>
                  <a:srgbClr val="0000FF"/>
                </a:solidFill>
                <a:latin typeface="Consolas" panose="020B0609020204030204" pitchFamily="49" charset="0"/>
              </a:rPr>
              <a:t>true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sr-Latn-RS">
                <a:solidFill>
                  <a:srgbClr val="000000"/>
                </a:solidFill>
                <a:latin typeface="Consolas" panose="020B0609020204030204" pitchFamily="49" charset="0"/>
              </a:rPr>
              <a:t>    </a:t>
            </a:r>
            <a:r>
              <a:rPr lang="en-US">
                <a:solidFill>
                  <a:srgbClr val="0000FF"/>
                </a:solidFill>
                <a:latin typeface="Consolas" panose="020B0609020204030204" pitchFamily="49" charset="0"/>
              </a:rPr>
              <a:t>break</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(!nadjen)</a:t>
            </a: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&lt;&lt; endl; } }</a:t>
            </a:r>
          </a:p>
        </p:txBody>
      </p:sp>
      <p:sp>
        <p:nvSpPr>
          <p:cNvPr id="3" name="Rectangle 2">
            <a:extLst>
              <a:ext uri="{FF2B5EF4-FFF2-40B4-BE49-F238E27FC236}">
                <a16:creationId xmlns:a16="http://schemas.microsoft.com/office/drawing/2014/main" id="{0113E56A-375A-462A-BB26-75ADE5E8552C}"/>
              </a:ext>
            </a:extLst>
          </p:cNvPr>
          <p:cNvSpPr/>
          <p:nvPr/>
        </p:nvSpPr>
        <p:spPr>
          <a:xfrm>
            <a:off x="0" y="0"/>
            <a:ext cx="12192000" cy="646331"/>
          </a:xfrm>
          <a:prstGeom prst="rect">
            <a:avLst/>
          </a:prstGeom>
        </p:spPr>
        <p:txBody>
          <a:bodyPr wrap="square">
            <a:spAutoFit/>
          </a:bodyPr>
          <a:lstStyle/>
          <a:p>
            <a:r>
              <a:rPr lang="en-US">
                <a:latin typeface="Book Antiqua" panose="02040602050305030304" pitchFamily="18" charset="0"/>
              </a:rPr>
              <a:t>Naivno rešenje</a:t>
            </a:r>
            <a:r>
              <a:rPr lang="sr-Latn-RS">
                <a:latin typeface="Book Antiqua" panose="02040602050305030304" pitchFamily="18" charset="0"/>
              </a:rPr>
              <a:t> je</a:t>
            </a:r>
            <a:r>
              <a:rPr lang="en-US">
                <a:latin typeface="Book Antiqua" panose="02040602050305030304" pitchFamily="18" charset="0"/>
              </a:rPr>
              <a:t> zasnovano na linearnoj pretrazi</a:t>
            </a:r>
            <a:r>
              <a:rPr lang="sr-Latn-RS">
                <a:latin typeface="Book Antiqua" panose="02040602050305030304" pitchFamily="18" charset="0"/>
              </a:rPr>
              <a:t>,</a:t>
            </a:r>
            <a:r>
              <a:rPr lang="en-US">
                <a:latin typeface="Book Antiqua" panose="02040602050305030304" pitchFamily="18" charset="0"/>
              </a:rPr>
              <a:t> za svaki element</a:t>
            </a:r>
            <a:r>
              <a:rPr lang="sr-Latn-RS">
                <a:latin typeface="Book Antiqua" panose="02040602050305030304" pitchFamily="18" charset="0"/>
              </a:rPr>
              <a:t> </a:t>
            </a:r>
            <a:r>
              <a:rPr lang="en-US">
                <a:latin typeface="Book Antiqua" panose="02040602050305030304" pitchFamily="18" charset="0"/>
              </a:rPr>
              <a:t>redom unazad </a:t>
            </a:r>
            <a:r>
              <a:rPr lang="sr-Latn-RS">
                <a:latin typeface="Book Antiqua" panose="02040602050305030304" pitchFamily="18" charset="0"/>
              </a:rPr>
              <a:t>se </a:t>
            </a:r>
            <a:r>
              <a:rPr lang="en-US">
                <a:latin typeface="Book Antiqua" panose="02040602050305030304" pitchFamily="18" charset="0"/>
              </a:rPr>
              <a:t>traži njemu najbliži ve</a:t>
            </a:r>
            <a:r>
              <a:rPr lang="sr-Latn-RS">
                <a:latin typeface="Book Antiqua" panose="02040602050305030304" pitchFamily="18" charset="0"/>
              </a:rPr>
              <a:t>ć</a:t>
            </a:r>
            <a:r>
              <a:rPr lang="en-US">
                <a:latin typeface="Book Antiqua" panose="02040602050305030304" pitchFamily="18" charset="0"/>
              </a:rPr>
              <a:t>i prethodnik</a:t>
            </a:r>
            <a:r>
              <a:rPr lang="sr-Latn-RS">
                <a:latin typeface="Book Antiqua" panose="02040602050305030304" pitchFamily="18" charset="0"/>
              </a:rPr>
              <a:t>, je </a:t>
            </a:r>
            <a:r>
              <a:rPr lang="en-US">
                <a:latin typeface="Book Antiqua" panose="02040602050305030304" pitchFamily="18" charset="0"/>
              </a:rPr>
              <a:t>veoma neefikasno</a:t>
            </a:r>
            <a:r>
              <a:rPr lang="sr-Latn-RS">
                <a:latin typeface="Book Antiqua" panose="02040602050305030304" pitchFamily="18" charset="0"/>
              </a:rPr>
              <a:t>,</a:t>
            </a:r>
            <a:r>
              <a:rPr lang="en-US">
                <a:latin typeface="Book Antiqua" panose="02040602050305030304" pitchFamily="18" charset="0"/>
              </a:rPr>
              <a:t> </a:t>
            </a:r>
            <a:r>
              <a:rPr lang="en-US" i="1">
                <a:latin typeface="Book Antiqua" panose="02040602050305030304" pitchFamily="18" charset="0"/>
              </a:rPr>
              <a:t>O</a:t>
            </a:r>
            <a:r>
              <a:rPr lang="en-US">
                <a:latin typeface="Book Antiqua" panose="02040602050305030304" pitchFamily="18" charset="0"/>
              </a:rPr>
              <a:t>(</a:t>
            </a:r>
            <a:r>
              <a:rPr lang="en-US" i="1">
                <a:latin typeface="Book Antiqua" panose="02040602050305030304" pitchFamily="18" charset="0"/>
              </a:rPr>
              <a:t>n</a:t>
            </a:r>
            <a:r>
              <a:rPr lang="en-US" sz="1600" baseline="50000">
                <a:latin typeface="Book Antiqua" panose="02040602050305030304" pitchFamily="18" charset="0"/>
              </a:rPr>
              <a:t>2</a:t>
            </a:r>
            <a:r>
              <a:rPr lang="en-US">
                <a:latin typeface="Book Antiqua" panose="02040602050305030304" pitchFamily="18" charset="0"/>
              </a:rPr>
              <a:t>) i najgori slu</a:t>
            </a:r>
            <a:r>
              <a:rPr lang="sr-Latn-RS">
                <a:latin typeface="Book Antiqua" panose="02040602050305030304" pitchFamily="18" charset="0"/>
              </a:rPr>
              <a:t>č</a:t>
            </a:r>
            <a:r>
              <a:rPr lang="en-US">
                <a:latin typeface="Book Antiqua" panose="02040602050305030304" pitchFamily="18" charset="0"/>
              </a:rPr>
              <a:t>aj bi se javljao kod neopadaju</a:t>
            </a:r>
            <a:r>
              <a:rPr lang="sr-Latn-RS">
                <a:latin typeface="Book Antiqua" panose="02040602050305030304" pitchFamily="18" charset="0"/>
              </a:rPr>
              <a:t>ć</a:t>
            </a:r>
            <a:r>
              <a:rPr lang="en-US">
                <a:latin typeface="Book Antiqua" panose="02040602050305030304" pitchFamily="18" charset="0"/>
              </a:rPr>
              <a:t>ih</a:t>
            </a:r>
            <a:r>
              <a:rPr lang="sr-Latn-RS">
                <a:latin typeface="Book Antiqua" panose="02040602050305030304" pitchFamily="18" charset="0"/>
              </a:rPr>
              <a:t> </a:t>
            </a:r>
            <a:r>
              <a:rPr lang="en-US">
                <a:latin typeface="Book Antiqua" panose="02040602050305030304" pitchFamily="18" charset="0"/>
              </a:rPr>
              <a:t>nizova).</a:t>
            </a:r>
          </a:p>
        </p:txBody>
      </p:sp>
      <p:sp>
        <p:nvSpPr>
          <p:cNvPr id="4" name="Rectangle 3">
            <a:extLst>
              <a:ext uri="{FF2B5EF4-FFF2-40B4-BE49-F238E27FC236}">
                <a16:creationId xmlns:a16="http://schemas.microsoft.com/office/drawing/2014/main" id="{B78713DB-F8DE-47B0-A20F-1D3D5473DD0E}"/>
              </a:ext>
            </a:extLst>
          </p:cNvPr>
          <p:cNvSpPr/>
          <p:nvPr/>
        </p:nvSpPr>
        <p:spPr>
          <a:xfrm>
            <a:off x="290756" y="2631632"/>
            <a:ext cx="2590774" cy="369332"/>
          </a:xfrm>
          <a:prstGeom prst="rect">
            <a:avLst/>
          </a:prstGeom>
        </p:spPr>
        <p:txBody>
          <a:bodyPr wrap="none">
            <a:spAutoFit/>
          </a:bodyPr>
          <a:lstStyle/>
          <a:p>
            <a:r>
              <a:rPr lang="en-US">
                <a:solidFill>
                  <a:srgbClr val="000000"/>
                </a:solidFill>
                <a:latin typeface="Consolas" panose="020B0609020204030204" pitchFamily="49" charset="0"/>
              </a:rPr>
              <a: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7</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4</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6</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a:t>
            </a:r>
            <a:endParaRPr lang="en-US"/>
          </a:p>
        </p:txBody>
      </p:sp>
      <p:sp>
        <p:nvSpPr>
          <p:cNvPr id="5" name="Rectangle 4">
            <a:extLst>
              <a:ext uri="{FF2B5EF4-FFF2-40B4-BE49-F238E27FC236}">
                <a16:creationId xmlns:a16="http://schemas.microsoft.com/office/drawing/2014/main" id="{B716E49A-CA37-4336-8E3E-6242C6977681}"/>
              </a:ext>
            </a:extLst>
          </p:cNvPr>
          <p:cNvSpPr/>
          <p:nvPr/>
        </p:nvSpPr>
        <p:spPr>
          <a:xfrm>
            <a:off x="290756" y="2240103"/>
            <a:ext cx="2590774" cy="369332"/>
          </a:xfrm>
          <a:prstGeom prst="rect">
            <a:avLst/>
          </a:prstGeom>
        </p:spPr>
        <p:txBody>
          <a:bodyPr wrap="none">
            <a:spAutoFit/>
          </a:bodyPr>
          <a:lstStyle/>
          <a:p>
            <a:r>
              <a:rPr lang="sr-Latn-RS">
                <a:solidFill>
                  <a:srgbClr val="000000"/>
                </a:solidFill>
                <a:latin typeface="Consolas" panose="020B0609020204030204" pitchFamily="49" charset="0"/>
              </a:rPr>
              <a:t>i</a:t>
            </a:r>
            <a:r>
              <a:rPr lang="en-US">
                <a:solidFill>
                  <a:srgbClr val="000000"/>
                </a:solidFill>
                <a:latin typeface="Consolas" panose="020B0609020204030204" pitchFamily="49" charset="0"/>
              </a:rPr>
              <a:t>{</a:t>
            </a:r>
            <a:r>
              <a:rPr lang="sr-Latn-RS">
                <a:solidFill>
                  <a:srgbClr val="098658"/>
                </a:solidFill>
                <a:latin typeface="Consolas" panose="020B0609020204030204" pitchFamily="49" charset="0"/>
              </a:rPr>
              <a:t>0</a:t>
            </a:r>
            <a:r>
              <a:rPr lang="en-US">
                <a:solidFill>
                  <a:srgbClr val="000000"/>
                </a:solidFill>
                <a:latin typeface="Consolas" panose="020B0609020204030204" pitchFamily="49" charset="0"/>
              </a:rPr>
              <a:t>, </a:t>
            </a:r>
            <a:r>
              <a:rPr lang="sr-Latn-RS">
                <a:solidFill>
                  <a:srgbClr val="098658"/>
                </a:solidFill>
                <a:latin typeface="Consolas" panose="020B0609020204030204" pitchFamily="49" charset="0"/>
              </a:rPr>
              <a:t>1</a:t>
            </a:r>
            <a:r>
              <a:rPr lang="en-US">
                <a:solidFill>
                  <a:srgbClr val="000000"/>
                </a:solidFill>
                <a:latin typeface="Consolas" panose="020B0609020204030204" pitchFamily="49" charset="0"/>
              </a:rPr>
              <a:t>, </a:t>
            </a:r>
            <a:r>
              <a:rPr lang="sr-Latn-RS">
                <a:solidFill>
                  <a:srgbClr val="098658"/>
                </a:solidFill>
                <a:latin typeface="Consolas" panose="020B0609020204030204" pitchFamily="49" charset="0"/>
              </a:rPr>
              <a:t>2</a:t>
            </a:r>
            <a:r>
              <a:rPr lang="en-US">
                <a:solidFill>
                  <a:srgbClr val="000000"/>
                </a:solidFill>
                <a:latin typeface="Consolas" panose="020B0609020204030204" pitchFamily="49" charset="0"/>
              </a:rPr>
              <a:t>, </a:t>
            </a:r>
            <a:r>
              <a:rPr lang="sr-Latn-R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sr-Latn-RS">
                <a:solidFill>
                  <a:srgbClr val="098658"/>
                </a:solidFill>
                <a:latin typeface="Consolas" panose="020B0609020204030204" pitchFamily="49" charset="0"/>
              </a:rPr>
              <a:t>4</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a:t>
            </a:r>
            <a:endParaRPr lang="en-US"/>
          </a:p>
        </p:txBody>
      </p:sp>
      <p:sp>
        <p:nvSpPr>
          <p:cNvPr id="6" name="Rectangle 5">
            <a:extLst>
              <a:ext uri="{FF2B5EF4-FFF2-40B4-BE49-F238E27FC236}">
                <a16:creationId xmlns:a16="http://schemas.microsoft.com/office/drawing/2014/main" id="{22223D27-AC62-4819-8A6F-64B2319F270C}"/>
              </a:ext>
            </a:extLst>
          </p:cNvPr>
          <p:cNvSpPr/>
          <p:nvPr/>
        </p:nvSpPr>
        <p:spPr>
          <a:xfrm>
            <a:off x="290756" y="3347335"/>
            <a:ext cx="817853" cy="369332"/>
          </a:xfrm>
          <a:prstGeom prst="rect">
            <a:avLst/>
          </a:prstGeom>
        </p:spPr>
        <p:txBody>
          <a:bodyPr wrap="none">
            <a:spAutoFit/>
          </a:bodyPr>
          <a:lstStyle/>
          <a:p>
            <a:r>
              <a:rPr lang="sr-Latn-RS">
                <a:solidFill>
                  <a:srgbClr val="000000"/>
                </a:solidFill>
                <a:latin typeface="Consolas" panose="020B0609020204030204" pitchFamily="49" charset="0"/>
              </a:rPr>
              <a:t>i = 0</a:t>
            </a:r>
            <a:endParaRPr lang="en-US"/>
          </a:p>
        </p:txBody>
      </p:sp>
      <p:sp>
        <p:nvSpPr>
          <p:cNvPr id="7" name="Rectangle 6">
            <a:extLst>
              <a:ext uri="{FF2B5EF4-FFF2-40B4-BE49-F238E27FC236}">
                <a16:creationId xmlns:a16="http://schemas.microsoft.com/office/drawing/2014/main" id="{0CAA2A50-F0FC-43B0-84C2-C8BF8B02A646}"/>
              </a:ext>
            </a:extLst>
          </p:cNvPr>
          <p:cNvSpPr/>
          <p:nvPr/>
        </p:nvSpPr>
        <p:spPr>
          <a:xfrm>
            <a:off x="290756" y="3902195"/>
            <a:ext cx="817853" cy="369332"/>
          </a:xfrm>
          <a:prstGeom prst="rect">
            <a:avLst/>
          </a:prstGeom>
        </p:spPr>
        <p:txBody>
          <a:bodyPr wrap="none">
            <a:spAutoFit/>
          </a:bodyPr>
          <a:lstStyle/>
          <a:p>
            <a:r>
              <a:rPr lang="sr-Latn-RS">
                <a:solidFill>
                  <a:srgbClr val="000000"/>
                </a:solidFill>
                <a:latin typeface="Consolas" panose="020B0609020204030204" pitchFamily="49" charset="0"/>
              </a:rPr>
              <a:t>i = 1</a:t>
            </a:r>
            <a:endParaRPr lang="en-US"/>
          </a:p>
        </p:txBody>
      </p:sp>
      <p:sp>
        <p:nvSpPr>
          <p:cNvPr id="8" name="Rectangle 7">
            <a:extLst>
              <a:ext uri="{FF2B5EF4-FFF2-40B4-BE49-F238E27FC236}">
                <a16:creationId xmlns:a16="http://schemas.microsoft.com/office/drawing/2014/main" id="{ED7E5282-4462-4846-B11B-C5693999D06F}"/>
              </a:ext>
            </a:extLst>
          </p:cNvPr>
          <p:cNvSpPr/>
          <p:nvPr/>
        </p:nvSpPr>
        <p:spPr>
          <a:xfrm>
            <a:off x="2881530" y="3347335"/>
            <a:ext cx="944489" cy="369332"/>
          </a:xfrm>
          <a:prstGeom prst="rect">
            <a:avLst/>
          </a:prstGeom>
        </p:spPr>
        <p:txBody>
          <a:bodyPr wrap="none">
            <a:spAutoFit/>
          </a:bodyPr>
          <a:lstStyle/>
          <a:p>
            <a:r>
              <a:rPr lang="sr-Latn-RS">
                <a:solidFill>
                  <a:srgbClr val="000000"/>
                </a:solidFill>
                <a:latin typeface="Consolas" panose="020B0609020204030204" pitchFamily="49" charset="0"/>
              </a:rPr>
              <a:t>j = -1</a:t>
            </a:r>
            <a:endParaRPr lang="en-US"/>
          </a:p>
        </p:txBody>
      </p:sp>
      <p:sp>
        <p:nvSpPr>
          <p:cNvPr id="9" name="Rectangle 8">
            <a:extLst>
              <a:ext uri="{FF2B5EF4-FFF2-40B4-BE49-F238E27FC236}">
                <a16:creationId xmlns:a16="http://schemas.microsoft.com/office/drawing/2014/main" id="{F99906B3-83AE-4677-A2E1-4279B74DD193}"/>
              </a:ext>
            </a:extLst>
          </p:cNvPr>
          <p:cNvSpPr/>
          <p:nvPr/>
        </p:nvSpPr>
        <p:spPr>
          <a:xfrm>
            <a:off x="2876356" y="3901333"/>
            <a:ext cx="817853" cy="369332"/>
          </a:xfrm>
          <a:prstGeom prst="rect">
            <a:avLst/>
          </a:prstGeom>
        </p:spPr>
        <p:txBody>
          <a:bodyPr wrap="none">
            <a:spAutoFit/>
          </a:bodyPr>
          <a:lstStyle/>
          <a:p>
            <a:r>
              <a:rPr lang="sr-Latn-RS">
                <a:solidFill>
                  <a:srgbClr val="000000"/>
                </a:solidFill>
                <a:latin typeface="Consolas" panose="020B0609020204030204" pitchFamily="49" charset="0"/>
              </a:rPr>
              <a:t>j = 0</a:t>
            </a:r>
            <a:endParaRPr lang="en-US"/>
          </a:p>
        </p:txBody>
      </p:sp>
      <p:sp>
        <p:nvSpPr>
          <p:cNvPr id="10" name="Rectangle 9">
            <a:extLst>
              <a:ext uri="{FF2B5EF4-FFF2-40B4-BE49-F238E27FC236}">
                <a16:creationId xmlns:a16="http://schemas.microsoft.com/office/drawing/2014/main" id="{7F37FFDB-2702-42FE-AFB1-DC8816757F3C}"/>
              </a:ext>
            </a:extLst>
          </p:cNvPr>
          <p:cNvSpPr/>
          <p:nvPr/>
        </p:nvSpPr>
        <p:spPr>
          <a:xfrm>
            <a:off x="290756" y="4456193"/>
            <a:ext cx="817853" cy="369332"/>
          </a:xfrm>
          <a:prstGeom prst="rect">
            <a:avLst/>
          </a:prstGeom>
        </p:spPr>
        <p:txBody>
          <a:bodyPr wrap="none">
            <a:spAutoFit/>
          </a:bodyPr>
          <a:lstStyle/>
          <a:p>
            <a:r>
              <a:rPr lang="sr-Latn-RS">
                <a:solidFill>
                  <a:srgbClr val="000000"/>
                </a:solidFill>
                <a:latin typeface="Consolas" panose="020B0609020204030204" pitchFamily="49" charset="0"/>
              </a:rPr>
              <a:t>i = 2</a:t>
            </a:r>
            <a:endParaRPr lang="en-US"/>
          </a:p>
        </p:txBody>
      </p:sp>
      <p:sp>
        <p:nvSpPr>
          <p:cNvPr id="11" name="Rectangle 10">
            <a:extLst>
              <a:ext uri="{FF2B5EF4-FFF2-40B4-BE49-F238E27FC236}">
                <a16:creationId xmlns:a16="http://schemas.microsoft.com/office/drawing/2014/main" id="{0C85D774-6197-456B-8E0B-075019D1AC82}"/>
              </a:ext>
            </a:extLst>
          </p:cNvPr>
          <p:cNvSpPr/>
          <p:nvPr/>
        </p:nvSpPr>
        <p:spPr>
          <a:xfrm>
            <a:off x="2876356" y="4455331"/>
            <a:ext cx="1197764" cy="369332"/>
          </a:xfrm>
          <a:prstGeom prst="rect">
            <a:avLst/>
          </a:prstGeom>
        </p:spPr>
        <p:txBody>
          <a:bodyPr wrap="none">
            <a:spAutoFit/>
          </a:bodyPr>
          <a:lstStyle/>
          <a:p>
            <a:r>
              <a:rPr lang="sr-Latn-RS">
                <a:solidFill>
                  <a:srgbClr val="000000"/>
                </a:solidFill>
                <a:latin typeface="Consolas" panose="020B0609020204030204" pitchFamily="49" charset="0"/>
              </a:rPr>
              <a:t>j = 1, 0</a:t>
            </a:r>
            <a:endParaRPr lang="en-US"/>
          </a:p>
        </p:txBody>
      </p:sp>
      <p:sp>
        <p:nvSpPr>
          <p:cNvPr id="12" name="Rectangle 11">
            <a:extLst>
              <a:ext uri="{FF2B5EF4-FFF2-40B4-BE49-F238E27FC236}">
                <a16:creationId xmlns:a16="http://schemas.microsoft.com/office/drawing/2014/main" id="{974D55B9-6F07-4864-9107-E0510E4B75B1}"/>
              </a:ext>
            </a:extLst>
          </p:cNvPr>
          <p:cNvSpPr/>
          <p:nvPr/>
        </p:nvSpPr>
        <p:spPr>
          <a:xfrm>
            <a:off x="290756" y="5010191"/>
            <a:ext cx="817853" cy="369332"/>
          </a:xfrm>
          <a:prstGeom prst="rect">
            <a:avLst/>
          </a:prstGeom>
        </p:spPr>
        <p:txBody>
          <a:bodyPr wrap="none">
            <a:spAutoFit/>
          </a:bodyPr>
          <a:lstStyle/>
          <a:p>
            <a:r>
              <a:rPr lang="sr-Latn-RS">
                <a:solidFill>
                  <a:srgbClr val="000000"/>
                </a:solidFill>
                <a:latin typeface="Consolas" panose="020B0609020204030204" pitchFamily="49" charset="0"/>
              </a:rPr>
              <a:t>i = 3</a:t>
            </a:r>
            <a:endParaRPr lang="en-US"/>
          </a:p>
        </p:txBody>
      </p:sp>
      <p:sp>
        <p:nvSpPr>
          <p:cNvPr id="13" name="Rectangle 12">
            <a:extLst>
              <a:ext uri="{FF2B5EF4-FFF2-40B4-BE49-F238E27FC236}">
                <a16:creationId xmlns:a16="http://schemas.microsoft.com/office/drawing/2014/main" id="{FE9FF3C0-EF7E-4355-A18F-2AFA39B6AFAA}"/>
              </a:ext>
            </a:extLst>
          </p:cNvPr>
          <p:cNvSpPr/>
          <p:nvPr/>
        </p:nvSpPr>
        <p:spPr>
          <a:xfrm>
            <a:off x="2876356" y="5009329"/>
            <a:ext cx="1577676" cy="369332"/>
          </a:xfrm>
          <a:prstGeom prst="rect">
            <a:avLst/>
          </a:prstGeom>
        </p:spPr>
        <p:txBody>
          <a:bodyPr wrap="none">
            <a:spAutoFit/>
          </a:bodyPr>
          <a:lstStyle/>
          <a:p>
            <a:r>
              <a:rPr lang="sr-Latn-RS">
                <a:solidFill>
                  <a:srgbClr val="000000"/>
                </a:solidFill>
                <a:latin typeface="Consolas" panose="020B0609020204030204" pitchFamily="49" charset="0"/>
              </a:rPr>
              <a:t>j = 2, 1, 0</a:t>
            </a:r>
            <a:endParaRPr lang="en-US"/>
          </a:p>
        </p:txBody>
      </p:sp>
      <p:sp>
        <p:nvSpPr>
          <p:cNvPr id="14" name="Rectangle 13">
            <a:extLst>
              <a:ext uri="{FF2B5EF4-FFF2-40B4-BE49-F238E27FC236}">
                <a16:creationId xmlns:a16="http://schemas.microsoft.com/office/drawing/2014/main" id="{068B04CC-EAD7-4E4F-8509-9AD83E84E3C5}"/>
              </a:ext>
            </a:extLst>
          </p:cNvPr>
          <p:cNvSpPr/>
          <p:nvPr/>
        </p:nvSpPr>
        <p:spPr>
          <a:xfrm>
            <a:off x="290756" y="5564189"/>
            <a:ext cx="817853" cy="369332"/>
          </a:xfrm>
          <a:prstGeom prst="rect">
            <a:avLst/>
          </a:prstGeom>
        </p:spPr>
        <p:txBody>
          <a:bodyPr wrap="none">
            <a:spAutoFit/>
          </a:bodyPr>
          <a:lstStyle/>
          <a:p>
            <a:r>
              <a:rPr lang="sr-Latn-RS">
                <a:solidFill>
                  <a:srgbClr val="000000"/>
                </a:solidFill>
                <a:latin typeface="Consolas" panose="020B0609020204030204" pitchFamily="49" charset="0"/>
              </a:rPr>
              <a:t>i = 4</a:t>
            </a:r>
            <a:endParaRPr lang="en-US"/>
          </a:p>
        </p:txBody>
      </p:sp>
      <p:sp>
        <p:nvSpPr>
          <p:cNvPr id="15" name="Rectangle 14">
            <a:extLst>
              <a:ext uri="{FF2B5EF4-FFF2-40B4-BE49-F238E27FC236}">
                <a16:creationId xmlns:a16="http://schemas.microsoft.com/office/drawing/2014/main" id="{A7CC7A98-2C0B-42A2-B9BE-B975508212D9}"/>
              </a:ext>
            </a:extLst>
          </p:cNvPr>
          <p:cNvSpPr/>
          <p:nvPr/>
        </p:nvSpPr>
        <p:spPr>
          <a:xfrm>
            <a:off x="2876356" y="5563327"/>
            <a:ext cx="1957587" cy="369332"/>
          </a:xfrm>
          <a:prstGeom prst="rect">
            <a:avLst/>
          </a:prstGeom>
        </p:spPr>
        <p:txBody>
          <a:bodyPr wrap="none">
            <a:spAutoFit/>
          </a:bodyPr>
          <a:lstStyle/>
          <a:p>
            <a:r>
              <a:rPr lang="sr-Latn-RS">
                <a:solidFill>
                  <a:srgbClr val="000000"/>
                </a:solidFill>
                <a:latin typeface="Consolas" panose="020B0609020204030204" pitchFamily="49" charset="0"/>
              </a:rPr>
              <a:t>j = 3, 2, 1, 0</a:t>
            </a:r>
            <a:endParaRPr lang="en-US"/>
          </a:p>
        </p:txBody>
      </p:sp>
      <p:sp>
        <p:nvSpPr>
          <p:cNvPr id="16" name="Rectangle 15">
            <a:extLst>
              <a:ext uri="{FF2B5EF4-FFF2-40B4-BE49-F238E27FC236}">
                <a16:creationId xmlns:a16="http://schemas.microsoft.com/office/drawing/2014/main" id="{62A16D2C-9420-4224-A231-BA23A6B60297}"/>
              </a:ext>
            </a:extLst>
          </p:cNvPr>
          <p:cNvSpPr/>
          <p:nvPr/>
        </p:nvSpPr>
        <p:spPr>
          <a:xfrm>
            <a:off x="261625" y="6118186"/>
            <a:ext cx="817853" cy="369332"/>
          </a:xfrm>
          <a:prstGeom prst="rect">
            <a:avLst/>
          </a:prstGeom>
        </p:spPr>
        <p:txBody>
          <a:bodyPr wrap="none">
            <a:spAutoFit/>
          </a:bodyPr>
          <a:lstStyle/>
          <a:p>
            <a:r>
              <a:rPr lang="sr-Latn-RS">
                <a:solidFill>
                  <a:srgbClr val="000000"/>
                </a:solidFill>
                <a:latin typeface="Consolas" panose="020B0609020204030204" pitchFamily="49" charset="0"/>
              </a:rPr>
              <a:t>i = 5</a:t>
            </a:r>
            <a:endParaRPr lang="en-US"/>
          </a:p>
        </p:txBody>
      </p:sp>
      <p:sp>
        <p:nvSpPr>
          <p:cNvPr id="17" name="Rectangle 16">
            <a:extLst>
              <a:ext uri="{FF2B5EF4-FFF2-40B4-BE49-F238E27FC236}">
                <a16:creationId xmlns:a16="http://schemas.microsoft.com/office/drawing/2014/main" id="{0D2B370E-F416-4D4A-BF19-BF67616BB90B}"/>
              </a:ext>
            </a:extLst>
          </p:cNvPr>
          <p:cNvSpPr/>
          <p:nvPr/>
        </p:nvSpPr>
        <p:spPr>
          <a:xfrm>
            <a:off x="2847225" y="6117324"/>
            <a:ext cx="2337499" cy="369332"/>
          </a:xfrm>
          <a:prstGeom prst="rect">
            <a:avLst/>
          </a:prstGeom>
        </p:spPr>
        <p:txBody>
          <a:bodyPr wrap="none">
            <a:spAutoFit/>
          </a:bodyPr>
          <a:lstStyle/>
          <a:p>
            <a:r>
              <a:rPr lang="sr-Latn-RS">
                <a:solidFill>
                  <a:srgbClr val="000000"/>
                </a:solidFill>
                <a:latin typeface="Consolas" panose="020B0609020204030204" pitchFamily="49" charset="0"/>
              </a:rPr>
              <a:t>j = 4, 3, 2, 1, 0</a:t>
            </a:r>
            <a:endParaRPr lang="en-US"/>
          </a:p>
        </p:txBody>
      </p:sp>
      <p:sp>
        <p:nvSpPr>
          <p:cNvPr id="18" name="Rectangle 17">
            <a:extLst>
              <a:ext uri="{FF2B5EF4-FFF2-40B4-BE49-F238E27FC236}">
                <a16:creationId xmlns:a16="http://schemas.microsoft.com/office/drawing/2014/main" id="{858061BB-1ABF-4057-9868-D349738A5E43}"/>
              </a:ext>
            </a:extLst>
          </p:cNvPr>
          <p:cNvSpPr/>
          <p:nvPr/>
        </p:nvSpPr>
        <p:spPr>
          <a:xfrm>
            <a:off x="1255869" y="3347335"/>
            <a:ext cx="1197764" cy="369332"/>
          </a:xfrm>
          <a:prstGeom prst="rect">
            <a:avLst/>
          </a:prstGeom>
        </p:spPr>
        <p:txBody>
          <a:bodyPr wrap="none">
            <a:spAutoFit/>
          </a:bodyPr>
          <a:lstStyle/>
          <a:p>
            <a:r>
              <a:rPr lang="sr-Latn-RS">
                <a:solidFill>
                  <a:srgbClr val="000000"/>
                </a:solidFill>
                <a:latin typeface="Consolas" panose="020B0609020204030204" pitchFamily="49" charset="0"/>
              </a:rPr>
              <a:t>a</a:t>
            </a:r>
            <a:r>
              <a:rPr lang="en-US">
                <a:solidFill>
                  <a:srgbClr val="000000"/>
                </a:solidFill>
                <a:latin typeface="Consolas" panose="020B0609020204030204" pitchFamily="49" charset="0"/>
              </a:rPr>
              <a:t>[0]</a:t>
            </a:r>
            <a:r>
              <a:rPr lang="sr-Latn-RS">
                <a:solidFill>
                  <a:srgbClr val="000000"/>
                </a:solidFill>
                <a:latin typeface="Consolas" panose="020B0609020204030204" pitchFamily="49" charset="0"/>
              </a:rPr>
              <a:t> = </a:t>
            </a:r>
            <a:r>
              <a:rPr lang="en-US">
                <a:solidFill>
                  <a:srgbClr val="000000"/>
                </a:solidFill>
                <a:latin typeface="Consolas" panose="020B0609020204030204" pitchFamily="49" charset="0"/>
              </a:rPr>
              <a:t>3</a:t>
            </a:r>
            <a:endParaRPr lang="en-US"/>
          </a:p>
        </p:txBody>
      </p:sp>
      <p:sp>
        <p:nvSpPr>
          <p:cNvPr id="19" name="Rectangle 18">
            <a:extLst>
              <a:ext uri="{FF2B5EF4-FFF2-40B4-BE49-F238E27FC236}">
                <a16:creationId xmlns:a16="http://schemas.microsoft.com/office/drawing/2014/main" id="{84061A2E-6376-4EAD-9937-EE59BFFEB2DC}"/>
              </a:ext>
            </a:extLst>
          </p:cNvPr>
          <p:cNvSpPr/>
          <p:nvPr/>
        </p:nvSpPr>
        <p:spPr>
          <a:xfrm>
            <a:off x="1255869" y="3902195"/>
            <a:ext cx="1197764" cy="369332"/>
          </a:xfrm>
          <a:prstGeom prst="rect">
            <a:avLst/>
          </a:prstGeom>
        </p:spPr>
        <p:txBody>
          <a:bodyPr wrap="none">
            <a:spAutoFit/>
          </a:bodyPr>
          <a:lstStyle/>
          <a:p>
            <a:r>
              <a:rPr lang="sr-Latn-RS">
                <a:solidFill>
                  <a:srgbClr val="000000"/>
                </a:solidFill>
                <a:latin typeface="Consolas" panose="020B0609020204030204" pitchFamily="49" charset="0"/>
              </a:rPr>
              <a:t>a</a:t>
            </a:r>
            <a:r>
              <a:rPr lang="en-US">
                <a:solidFill>
                  <a:srgbClr val="000000"/>
                </a:solidFill>
                <a:latin typeface="Consolas" panose="020B0609020204030204" pitchFamily="49" charset="0"/>
              </a:rPr>
              <a:t>[0]</a:t>
            </a:r>
            <a:r>
              <a:rPr lang="sr-Latn-RS">
                <a:solidFill>
                  <a:srgbClr val="000000"/>
                </a:solidFill>
                <a:latin typeface="Consolas" panose="020B0609020204030204" pitchFamily="49" charset="0"/>
              </a:rPr>
              <a:t> = </a:t>
            </a:r>
            <a:r>
              <a:rPr lang="en-US">
                <a:solidFill>
                  <a:srgbClr val="000000"/>
                </a:solidFill>
                <a:latin typeface="Consolas" panose="020B0609020204030204" pitchFamily="49" charset="0"/>
              </a:rPr>
              <a:t>7</a:t>
            </a:r>
            <a:endParaRPr lang="en-US"/>
          </a:p>
        </p:txBody>
      </p:sp>
      <p:sp>
        <p:nvSpPr>
          <p:cNvPr id="20" name="Rectangle 19">
            <a:extLst>
              <a:ext uri="{FF2B5EF4-FFF2-40B4-BE49-F238E27FC236}">
                <a16:creationId xmlns:a16="http://schemas.microsoft.com/office/drawing/2014/main" id="{AB615399-E53B-41CA-A203-C46CEF34E676}"/>
              </a:ext>
            </a:extLst>
          </p:cNvPr>
          <p:cNvSpPr/>
          <p:nvPr/>
        </p:nvSpPr>
        <p:spPr>
          <a:xfrm>
            <a:off x="1255869" y="4456193"/>
            <a:ext cx="1197764" cy="369332"/>
          </a:xfrm>
          <a:prstGeom prst="rect">
            <a:avLst/>
          </a:prstGeom>
        </p:spPr>
        <p:txBody>
          <a:bodyPr wrap="none">
            <a:spAutoFit/>
          </a:bodyPr>
          <a:lstStyle/>
          <a:p>
            <a:r>
              <a:rPr lang="sr-Latn-RS">
                <a:solidFill>
                  <a:srgbClr val="000000"/>
                </a:solidFill>
                <a:latin typeface="Consolas" panose="020B0609020204030204" pitchFamily="49" charset="0"/>
              </a:rPr>
              <a:t>a</a:t>
            </a:r>
            <a:r>
              <a:rPr lang="en-US">
                <a:solidFill>
                  <a:srgbClr val="000000"/>
                </a:solidFill>
                <a:latin typeface="Consolas" panose="020B0609020204030204" pitchFamily="49" charset="0"/>
              </a:rPr>
              <a:t>[0]</a:t>
            </a:r>
            <a:r>
              <a:rPr lang="sr-Latn-RS">
                <a:solidFill>
                  <a:srgbClr val="000000"/>
                </a:solidFill>
                <a:latin typeface="Consolas" panose="020B0609020204030204" pitchFamily="49" charset="0"/>
              </a:rPr>
              <a:t> = </a:t>
            </a:r>
            <a:r>
              <a:rPr lang="en-US">
                <a:solidFill>
                  <a:srgbClr val="000000"/>
                </a:solidFill>
                <a:latin typeface="Consolas" panose="020B0609020204030204" pitchFamily="49" charset="0"/>
              </a:rPr>
              <a:t>4</a:t>
            </a:r>
            <a:endParaRPr lang="en-US"/>
          </a:p>
        </p:txBody>
      </p:sp>
      <p:sp>
        <p:nvSpPr>
          <p:cNvPr id="21" name="Rectangle 20">
            <a:extLst>
              <a:ext uri="{FF2B5EF4-FFF2-40B4-BE49-F238E27FC236}">
                <a16:creationId xmlns:a16="http://schemas.microsoft.com/office/drawing/2014/main" id="{D5B588CF-E04E-46C1-A927-D40E22465CFB}"/>
              </a:ext>
            </a:extLst>
          </p:cNvPr>
          <p:cNvSpPr/>
          <p:nvPr/>
        </p:nvSpPr>
        <p:spPr>
          <a:xfrm>
            <a:off x="1255869" y="5010191"/>
            <a:ext cx="1197764" cy="369332"/>
          </a:xfrm>
          <a:prstGeom prst="rect">
            <a:avLst/>
          </a:prstGeom>
        </p:spPr>
        <p:txBody>
          <a:bodyPr wrap="none">
            <a:spAutoFit/>
          </a:bodyPr>
          <a:lstStyle/>
          <a:p>
            <a:r>
              <a:rPr lang="sr-Latn-RS">
                <a:solidFill>
                  <a:srgbClr val="000000"/>
                </a:solidFill>
                <a:latin typeface="Consolas" panose="020B0609020204030204" pitchFamily="49" charset="0"/>
              </a:rPr>
              <a:t>a</a:t>
            </a:r>
            <a:r>
              <a:rPr lang="en-US">
                <a:solidFill>
                  <a:srgbClr val="000000"/>
                </a:solidFill>
                <a:latin typeface="Consolas" panose="020B0609020204030204" pitchFamily="49" charset="0"/>
              </a:rPr>
              <a:t>[0]</a:t>
            </a:r>
            <a:r>
              <a:rPr lang="sr-Latn-RS">
                <a:solidFill>
                  <a:srgbClr val="000000"/>
                </a:solidFill>
                <a:latin typeface="Consolas" panose="020B0609020204030204" pitchFamily="49" charset="0"/>
              </a:rPr>
              <a:t> = </a:t>
            </a:r>
            <a:r>
              <a:rPr lang="en-US">
                <a:solidFill>
                  <a:srgbClr val="000000"/>
                </a:solidFill>
                <a:latin typeface="Consolas" panose="020B0609020204030204" pitchFamily="49" charset="0"/>
              </a:rPr>
              <a:t>2</a:t>
            </a:r>
            <a:endParaRPr lang="en-US"/>
          </a:p>
        </p:txBody>
      </p:sp>
      <p:sp>
        <p:nvSpPr>
          <p:cNvPr id="22" name="Rectangle 21">
            <a:extLst>
              <a:ext uri="{FF2B5EF4-FFF2-40B4-BE49-F238E27FC236}">
                <a16:creationId xmlns:a16="http://schemas.microsoft.com/office/drawing/2014/main" id="{68C07D5A-BFCB-4C33-99B1-D058A119AAC4}"/>
              </a:ext>
            </a:extLst>
          </p:cNvPr>
          <p:cNvSpPr/>
          <p:nvPr/>
        </p:nvSpPr>
        <p:spPr>
          <a:xfrm>
            <a:off x="1255869" y="5564189"/>
            <a:ext cx="1197764" cy="369332"/>
          </a:xfrm>
          <a:prstGeom prst="rect">
            <a:avLst/>
          </a:prstGeom>
        </p:spPr>
        <p:txBody>
          <a:bodyPr wrap="none">
            <a:spAutoFit/>
          </a:bodyPr>
          <a:lstStyle/>
          <a:p>
            <a:r>
              <a:rPr lang="sr-Latn-RS">
                <a:solidFill>
                  <a:srgbClr val="000000"/>
                </a:solidFill>
                <a:latin typeface="Consolas" panose="020B0609020204030204" pitchFamily="49" charset="0"/>
              </a:rPr>
              <a:t>a</a:t>
            </a:r>
            <a:r>
              <a:rPr lang="en-US">
                <a:solidFill>
                  <a:srgbClr val="000000"/>
                </a:solidFill>
                <a:latin typeface="Consolas" panose="020B0609020204030204" pitchFamily="49" charset="0"/>
              </a:rPr>
              <a:t>[0]</a:t>
            </a:r>
            <a:r>
              <a:rPr lang="sr-Latn-RS">
                <a:solidFill>
                  <a:srgbClr val="000000"/>
                </a:solidFill>
                <a:latin typeface="Consolas" panose="020B0609020204030204" pitchFamily="49" charset="0"/>
              </a:rPr>
              <a:t> = </a:t>
            </a:r>
            <a:r>
              <a:rPr lang="en-US">
                <a:solidFill>
                  <a:srgbClr val="000000"/>
                </a:solidFill>
                <a:latin typeface="Consolas" panose="020B0609020204030204" pitchFamily="49" charset="0"/>
              </a:rPr>
              <a:t>6</a:t>
            </a:r>
            <a:endParaRPr lang="en-US"/>
          </a:p>
        </p:txBody>
      </p:sp>
      <p:sp>
        <p:nvSpPr>
          <p:cNvPr id="23" name="Rectangle 22">
            <a:extLst>
              <a:ext uri="{FF2B5EF4-FFF2-40B4-BE49-F238E27FC236}">
                <a16:creationId xmlns:a16="http://schemas.microsoft.com/office/drawing/2014/main" id="{ECFE2DDA-4977-4C86-80CE-8D07423EE200}"/>
              </a:ext>
            </a:extLst>
          </p:cNvPr>
          <p:cNvSpPr/>
          <p:nvPr/>
        </p:nvSpPr>
        <p:spPr>
          <a:xfrm>
            <a:off x="1226738" y="6118186"/>
            <a:ext cx="1197764" cy="369332"/>
          </a:xfrm>
          <a:prstGeom prst="rect">
            <a:avLst/>
          </a:prstGeom>
        </p:spPr>
        <p:txBody>
          <a:bodyPr wrap="none">
            <a:spAutoFit/>
          </a:bodyPr>
          <a:lstStyle/>
          <a:p>
            <a:r>
              <a:rPr lang="sr-Latn-RS">
                <a:solidFill>
                  <a:srgbClr val="000000"/>
                </a:solidFill>
                <a:latin typeface="Consolas" panose="020B0609020204030204" pitchFamily="49" charset="0"/>
              </a:rPr>
              <a:t>a</a:t>
            </a:r>
            <a:r>
              <a:rPr lang="en-US">
                <a:solidFill>
                  <a:srgbClr val="000000"/>
                </a:solidFill>
                <a:latin typeface="Consolas" panose="020B0609020204030204" pitchFamily="49" charset="0"/>
              </a:rPr>
              <a:t>[0]</a:t>
            </a:r>
            <a:r>
              <a:rPr lang="sr-Latn-RS">
                <a:solidFill>
                  <a:srgbClr val="000000"/>
                </a:solidFill>
                <a:latin typeface="Consolas" panose="020B0609020204030204" pitchFamily="49" charset="0"/>
              </a:rPr>
              <a:t> = </a:t>
            </a:r>
            <a:r>
              <a:rPr lang="en-US">
                <a:solidFill>
                  <a:srgbClr val="000000"/>
                </a:solidFill>
                <a:latin typeface="Consolas" panose="020B0609020204030204" pitchFamily="49" charset="0"/>
              </a:rPr>
              <a:t>5</a:t>
            </a:r>
            <a:endParaRPr lang="en-US"/>
          </a:p>
        </p:txBody>
      </p:sp>
      <p:sp>
        <p:nvSpPr>
          <p:cNvPr id="25" name="Rectangle 24">
            <a:extLst>
              <a:ext uri="{FF2B5EF4-FFF2-40B4-BE49-F238E27FC236}">
                <a16:creationId xmlns:a16="http://schemas.microsoft.com/office/drawing/2014/main" id="{5252104C-D2D5-4BE8-B6D3-C1F1A5064762}"/>
              </a:ext>
            </a:extLst>
          </p:cNvPr>
          <p:cNvSpPr/>
          <p:nvPr/>
        </p:nvSpPr>
        <p:spPr>
          <a:xfrm>
            <a:off x="5505073" y="6121359"/>
            <a:ext cx="2337499" cy="369332"/>
          </a:xfrm>
          <a:prstGeom prst="rect">
            <a:avLst/>
          </a:prstGeom>
        </p:spPr>
        <p:txBody>
          <a:bodyPr wrap="none">
            <a:spAutoFit/>
          </a:bodyPr>
          <a:lstStyle/>
          <a:p>
            <a:r>
              <a:rPr lang="en-US">
                <a:solidFill>
                  <a:srgbClr val="000000"/>
                </a:solidFill>
                <a:latin typeface="Consolas" panose="020B0609020204030204" pitchFamily="49" charset="0"/>
              </a:rPr>
              <a: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7</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4</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6</a:t>
            </a:r>
            <a:r>
              <a:rPr lang="en-US">
                <a:solidFill>
                  <a:srgbClr val="000000"/>
                </a:solidFill>
                <a:latin typeface="Consolas" panose="020B0609020204030204" pitchFamily="49" charset="0"/>
              </a:rPr>
              <a:t>}</a:t>
            </a:r>
            <a:endParaRPr lang="en-US"/>
          </a:p>
        </p:txBody>
      </p:sp>
      <p:sp>
        <p:nvSpPr>
          <p:cNvPr id="26" name="Rectangle 25">
            <a:extLst>
              <a:ext uri="{FF2B5EF4-FFF2-40B4-BE49-F238E27FC236}">
                <a16:creationId xmlns:a16="http://schemas.microsoft.com/office/drawing/2014/main" id="{F7A25ECB-ACFB-4C85-AD62-3D69A2F46456}"/>
              </a:ext>
            </a:extLst>
          </p:cNvPr>
          <p:cNvSpPr/>
          <p:nvPr/>
        </p:nvSpPr>
        <p:spPr>
          <a:xfrm>
            <a:off x="5505072" y="5563327"/>
            <a:ext cx="1957587" cy="369332"/>
          </a:xfrm>
          <a:prstGeom prst="rect">
            <a:avLst/>
          </a:prstGeom>
        </p:spPr>
        <p:txBody>
          <a:bodyPr wrap="none">
            <a:spAutoFit/>
          </a:bodyPr>
          <a:lstStyle/>
          <a:p>
            <a:r>
              <a:rPr lang="en-US">
                <a:solidFill>
                  <a:srgbClr val="000000"/>
                </a:solidFill>
                <a:latin typeface="Consolas" panose="020B0609020204030204" pitchFamily="49" charset="0"/>
              </a:rPr>
              <a: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7</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4</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a:t>
            </a:r>
            <a:endParaRPr lang="en-US"/>
          </a:p>
        </p:txBody>
      </p:sp>
      <p:sp>
        <p:nvSpPr>
          <p:cNvPr id="27" name="Rectangle 26">
            <a:extLst>
              <a:ext uri="{FF2B5EF4-FFF2-40B4-BE49-F238E27FC236}">
                <a16:creationId xmlns:a16="http://schemas.microsoft.com/office/drawing/2014/main" id="{4AC43570-9523-45A4-B87B-E35269F77B92}"/>
              </a:ext>
            </a:extLst>
          </p:cNvPr>
          <p:cNvSpPr/>
          <p:nvPr/>
        </p:nvSpPr>
        <p:spPr>
          <a:xfrm>
            <a:off x="5505073" y="5009329"/>
            <a:ext cx="1577676" cy="369332"/>
          </a:xfrm>
          <a:prstGeom prst="rect">
            <a:avLst/>
          </a:prstGeom>
        </p:spPr>
        <p:txBody>
          <a:bodyPr wrap="none">
            <a:spAutoFit/>
          </a:bodyPr>
          <a:lstStyle/>
          <a:p>
            <a:r>
              <a:rPr lang="en-US">
                <a:solidFill>
                  <a:srgbClr val="000000"/>
                </a:solidFill>
                <a:latin typeface="Consolas" panose="020B0609020204030204" pitchFamily="49" charset="0"/>
              </a:rPr>
              <a: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7</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4</a:t>
            </a:r>
            <a:r>
              <a:rPr lang="en-US">
                <a:solidFill>
                  <a:srgbClr val="000000"/>
                </a:solidFill>
                <a:latin typeface="Consolas" panose="020B0609020204030204" pitchFamily="49" charset="0"/>
              </a:rPr>
              <a:t>}</a:t>
            </a:r>
            <a:endParaRPr lang="en-US"/>
          </a:p>
        </p:txBody>
      </p:sp>
      <p:sp>
        <p:nvSpPr>
          <p:cNvPr id="28" name="Rectangle 27">
            <a:extLst>
              <a:ext uri="{FF2B5EF4-FFF2-40B4-BE49-F238E27FC236}">
                <a16:creationId xmlns:a16="http://schemas.microsoft.com/office/drawing/2014/main" id="{E4EFA43C-FD9E-4F1F-9C88-88A0378E3CA9}"/>
              </a:ext>
            </a:extLst>
          </p:cNvPr>
          <p:cNvSpPr/>
          <p:nvPr/>
        </p:nvSpPr>
        <p:spPr>
          <a:xfrm>
            <a:off x="5505073" y="4455331"/>
            <a:ext cx="1197764" cy="369332"/>
          </a:xfrm>
          <a:prstGeom prst="rect">
            <a:avLst/>
          </a:prstGeom>
        </p:spPr>
        <p:txBody>
          <a:bodyPr wrap="none">
            <a:spAutoFit/>
          </a:bodyPr>
          <a:lstStyle/>
          <a:p>
            <a:r>
              <a:rPr lang="en-US">
                <a:solidFill>
                  <a:srgbClr val="000000"/>
                </a:solidFill>
                <a:latin typeface="Consolas" panose="020B0609020204030204" pitchFamily="49" charset="0"/>
              </a:rPr>
              <a: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7</a:t>
            </a:r>
            <a:r>
              <a:rPr lang="en-US">
                <a:solidFill>
                  <a:srgbClr val="000000"/>
                </a:solidFill>
                <a:latin typeface="Consolas" panose="020B0609020204030204" pitchFamily="49" charset="0"/>
              </a:rPr>
              <a:t>}</a:t>
            </a:r>
            <a:endParaRPr lang="en-US"/>
          </a:p>
        </p:txBody>
      </p:sp>
      <p:sp>
        <p:nvSpPr>
          <p:cNvPr id="29" name="Rectangle 28">
            <a:extLst>
              <a:ext uri="{FF2B5EF4-FFF2-40B4-BE49-F238E27FC236}">
                <a16:creationId xmlns:a16="http://schemas.microsoft.com/office/drawing/2014/main" id="{12B8F0F3-2BE6-4220-AC2A-1DABFD8A2483}"/>
              </a:ext>
            </a:extLst>
          </p:cNvPr>
          <p:cNvSpPr/>
          <p:nvPr/>
        </p:nvSpPr>
        <p:spPr>
          <a:xfrm>
            <a:off x="5505073" y="3901333"/>
            <a:ext cx="817853" cy="369332"/>
          </a:xfrm>
          <a:prstGeom prst="rect">
            <a:avLst/>
          </a:prstGeom>
        </p:spPr>
        <p:txBody>
          <a:bodyPr wrap="none">
            <a:spAutoFit/>
          </a:bodyPr>
          <a:lstStyle/>
          <a:p>
            <a:r>
              <a:rPr lang="en-US">
                <a:solidFill>
                  <a:srgbClr val="000000"/>
                </a:solidFill>
                <a:latin typeface="Consolas" panose="020B0609020204030204" pitchFamily="49" charset="0"/>
              </a:rPr>
              <a: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a:t>
            </a:r>
            <a:endParaRPr lang="en-US"/>
          </a:p>
        </p:txBody>
      </p:sp>
      <p:sp>
        <p:nvSpPr>
          <p:cNvPr id="30" name="Rectangle 29">
            <a:extLst>
              <a:ext uri="{FF2B5EF4-FFF2-40B4-BE49-F238E27FC236}">
                <a16:creationId xmlns:a16="http://schemas.microsoft.com/office/drawing/2014/main" id="{28DBF01B-51BF-4935-98AA-2FBE99F73B76}"/>
              </a:ext>
            </a:extLst>
          </p:cNvPr>
          <p:cNvSpPr/>
          <p:nvPr/>
        </p:nvSpPr>
        <p:spPr>
          <a:xfrm>
            <a:off x="5505072" y="3343301"/>
            <a:ext cx="691215" cy="369332"/>
          </a:xfrm>
          <a:prstGeom prst="rect">
            <a:avLst/>
          </a:prstGeom>
        </p:spPr>
        <p:txBody>
          <a:bodyPr wrap="none">
            <a:spAutoFit/>
          </a:bodyPr>
          <a:lstStyle/>
          <a:p>
            <a:r>
              <a:rPr lang="en-US">
                <a:solidFill>
                  <a:srgbClr val="000000"/>
                </a:solidFill>
                <a:latin typeface="Consolas" panose="020B0609020204030204" pitchFamily="49" charset="0"/>
              </a:rPr>
              <a:t>a’{}</a:t>
            </a:r>
            <a:endParaRPr lang="en-US"/>
          </a:p>
        </p:txBody>
      </p:sp>
    </p:spTree>
    <p:extLst>
      <p:ext uri="{BB962C8B-B14F-4D97-AF65-F5344CB8AC3E}">
        <p14:creationId xmlns:p14="http://schemas.microsoft.com/office/powerpoint/2010/main" val="230336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55BC45-8BDB-4D82-B9E5-53EF0A443EA9}"/>
              </a:ext>
            </a:extLst>
          </p:cNvPr>
          <p:cNvSpPr/>
          <p:nvPr/>
        </p:nvSpPr>
        <p:spPr>
          <a:xfrm>
            <a:off x="0" y="0"/>
            <a:ext cx="12192000" cy="4524315"/>
          </a:xfrm>
          <a:prstGeom prst="rect">
            <a:avLst/>
          </a:prstGeom>
        </p:spPr>
        <p:txBody>
          <a:bodyPr wrap="square">
            <a:spAutoFit/>
          </a:bodyPr>
          <a:lstStyle/>
          <a:p>
            <a:r>
              <a:rPr lang="sr-Latn-RS">
                <a:latin typeface="Book Antiqua" panose="02040602050305030304" pitchFamily="18" charset="0"/>
              </a:rPr>
              <a:t>Rekurzivno rešenje:</a:t>
            </a:r>
            <a:endParaRPr lang="en-US">
              <a:latin typeface="Book Antiqua" panose="02040602050305030304" pitchFamily="18" charset="0"/>
            </a:endParaRPr>
          </a:p>
          <a:p>
            <a:endParaRPr lang="sr-Latn-RS">
              <a:latin typeface="Book Antiqua" panose="02040602050305030304" pitchFamily="18" charset="0"/>
            </a:endParaRPr>
          </a:p>
          <a:p>
            <a:r>
              <a:rPr lang="sr-Latn-RS">
                <a:latin typeface="Book Antiqua" panose="02040602050305030304" pitchFamily="18" charset="0"/>
              </a:rPr>
              <a:t>Osnova rekurzije je</a:t>
            </a:r>
            <a:r>
              <a:rPr lang="en-US">
                <a:latin typeface="Book Antiqua" panose="02040602050305030304" pitchFamily="18" charset="0"/>
              </a:rPr>
              <a:t> niz</a:t>
            </a:r>
            <a:r>
              <a:rPr lang="sr-Latn-RS">
                <a:latin typeface="Book Antiqua" panose="02040602050305030304" pitchFamily="18" charset="0"/>
              </a:rPr>
              <a:t> sa samo jednim članom, onda on</a:t>
            </a:r>
            <a:r>
              <a:rPr lang="en-US">
                <a:latin typeface="Book Antiqua" panose="02040602050305030304" pitchFamily="18" charset="0"/>
              </a:rPr>
              <a:t> nema prethodnika</a:t>
            </a:r>
            <a:r>
              <a:rPr lang="sr-Latn-RS">
                <a:latin typeface="Book Antiqua" panose="02040602050305030304" pitchFamily="18" charset="0"/>
              </a:rPr>
              <a:t> </a:t>
            </a:r>
            <a:r>
              <a:rPr lang="en-US">
                <a:latin typeface="Book Antiqua" panose="02040602050305030304" pitchFamily="18" charset="0"/>
              </a:rPr>
              <a:t>ve</a:t>
            </a:r>
            <a:r>
              <a:rPr lang="sr-Latn-RS">
                <a:latin typeface="Book Antiqua" panose="02040602050305030304" pitchFamily="18" charset="0"/>
              </a:rPr>
              <a:t>ć</a:t>
            </a:r>
            <a:r>
              <a:rPr lang="en-US">
                <a:latin typeface="Book Antiqua" panose="02040602050305030304" pitchFamily="18" charset="0"/>
              </a:rPr>
              <a:t>eg od sebe (uopšte nema prethodnika). Sa prve zgrade nije mogu</a:t>
            </a:r>
            <a:r>
              <a:rPr lang="sr-Latn-RS">
                <a:latin typeface="Book Antiqua" panose="02040602050305030304" pitchFamily="18" charset="0"/>
              </a:rPr>
              <a:t>ć</a:t>
            </a:r>
            <a:r>
              <a:rPr lang="en-US">
                <a:latin typeface="Book Antiqua" panose="02040602050305030304" pitchFamily="18" charset="0"/>
              </a:rPr>
              <a:t>e</a:t>
            </a:r>
            <a:r>
              <a:rPr lang="sr-Latn-RS">
                <a:latin typeface="Book Antiqua" panose="02040602050305030304" pitchFamily="18" charset="0"/>
              </a:rPr>
              <a:t> da se </a:t>
            </a:r>
            <a:r>
              <a:rPr lang="en-US">
                <a:latin typeface="Book Antiqua" panose="02040602050305030304" pitchFamily="18" charset="0"/>
              </a:rPr>
              <a:t>razvu</a:t>
            </a:r>
            <a:r>
              <a:rPr lang="sr-Latn-RS">
                <a:latin typeface="Book Antiqua" panose="02040602050305030304" pitchFamily="18" charset="0"/>
              </a:rPr>
              <a:t>če</a:t>
            </a:r>
            <a:r>
              <a:rPr lang="en-US">
                <a:latin typeface="Book Antiqua" panose="02040602050305030304" pitchFamily="18" charset="0"/>
              </a:rPr>
              <a:t> kanap.</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Neka</a:t>
            </a:r>
            <a:r>
              <a:rPr lang="sr-Latn-RS">
                <a:latin typeface="Book Antiqua" panose="02040602050305030304" pitchFamily="18" charset="0"/>
              </a:rPr>
              <a:t> je</a:t>
            </a:r>
            <a:r>
              <a:rPr lang="en-US">
                <a:latin typeface="Book Antiqua" panose="02040602050305030304" pitchFamily="18" charset="0"/>
              </a:rPr>
              <a:t> za svaki element niza dužine </a:t>
            </a:r>
            <a:r>
              <a:rPr lang="en-US" i="1">
                <a:latin typeface="Book Antiqua" panose="02040602050305030304" pitchFamily="18" charset="0"/>
              </a:rPr>
              <a:t>k </a:t>
            </a:r>
            <a:r>
              <a:rPr lang="sr-Latn-RS">
                <a:latin typeface="Book Antiqua" panose="02040602050305030304" pitchFamily="18" charset="0"/>
              </a:rPr>
              <a:t>poznat </a:t>
            </a:r>
            <a:r>
              <a:rPr lang="en-US">
                <a:latin typeface="Book Antiqua" panose="02040602050305030304" pitchFamily="18" charset="0"/>
              </a:rPr>
              <a:t>najbliž</a:t>
            </a:r>
            <a:r>
              <a:rPr lang="sr-Latn-RS">
                <a:latin typeface="Book Antiqua" panose="02040602050305030304" pitchFamily="18" charset="0"/>
              </a:rPr>
              <a:t>i</a:t>
            </a:r>
            <a:r>
              <a:rPr lang="en-US">
                <a:latin typeface="Book Antiqua" panose="02040602050305030304" pitchFamily="18" charset="0"/>
              </a:rPr>
              <a:t> ve</a:t>
            </a:r>
            <a:r>
              <a:rPr lang="sr-Latn-RS">
                <a:latin typeface="Book Antiqua" panose="02040602050305030304" pitchFamily="18" charset="0"/>
              </a:rPr>
              <a:t>ći</a:t>
            </a:r>
            <a:r>
              <a:rPr lang="en-US">
                <a:latin typeface="Book Antiqua" panose="02040602050305030304" pitchFamily="18" charset="0"/>
              </a:rPr>
              <a:t> prethodnik</a:t>
            </a:r>
            <a:r>
              <a:rPr lang="sr-Latn-RS">
                <a:latin typeface="Book Antiqua" panose="02040602050305030304" pitchFamily="18" charset="0"/>
              </a:rPr>
              <a:t>. K</a:t>
            </a:r>
            <a:r>
              <a:rPr lang="en-US">
                <a:latin typeface="Book Antiqua" panose="02040602050305030304" pitchFamily="18" charset="0"/>
              </a:rPr>
              <a:t>ako </a:t>
            </a:r>
            <a:r>
              <a:rPr lang="sr-Latn-RS">
                <a:latin typeface="Book Antiqua" panose="02040602050305030304" pitchFamily="18" charset="0"/>
              </a:rPr>
              <a:t>da se odredi </a:t>
            </a:r>
            <a:r>
              <a:rPr lang="en-US">
                <a:latin typeface="Book Antiqua" panose="02040602050305030304" pitchFamily="18" charset="0"/>
              </a:rPr>
              <a:t>najbliž</a:t>
            </a:r>
            <a:r>
              <a:rPr lang="sr-Latn-RS">
                <a:latin typeface="Book Antiqua" panose="02040602050305030304" pitchFamily="18" charset="0"/>
              </a:rPr>
              <a:t>i </a:t>
            </a:r>
            <a:r>
              <a:rPr lang="pl-PL">
                <a:latin typeface="Book Antiqua" panose="02040602050305030304" pitchFamily="18" charset="0"/>
              </a:rPr>
              <a:t>veći prethodnik elementa na poziciji </a:t>
            </a:r>
            <a:r>
              <a:rPr lang="pl-PL" i="1">
                <a:latin typeface="Book Antiqua" panose="02040602050305030304" pitchFamily="18" charset="0"/>
              </a:rPr>
              <a:t>k</a:t>
            </a:r>
            <a:r>
              <a:rPr lang="pl-PL">
                <a:latin typeface="Book Antiqua" panose="02040602050305030304" pitchFamily="18" charset="0"/>
              </a:rPr>
              <a:t>?</a:t>
            </a:r>
          </a:p>
          <a:p>
            <a:endParaRPr lang="pl-PL">
              <a:latin typeface="Book Antiqua" panose="02040602050305030304" pitchFamily="18" charset="0"/>
            </a:endParaRPr>
          </a:p>
          <a:p>
            <a:r>
              <a:rPr lang="pl-PL">
                <a:latin typeface="Book Antiqua" panose="02040602050305030304" pitchFamily="18" charset="0"/>
              </a:rPr>
              <a:t>Gleda se prvi prethodnik k-tog elementa, k−1</a:t>
            </a:r>
            <a:r>
              <a:rPr lang="sr-Latn-RS">
                <a:latin typeface="Book Antiqua" panose="02040602050305030304" pitchFamily="18" charset="0"/>
              </a:rPr>
              <a:t>i</a:t>
            </a:r>
            <a:r>
              <a:rPr lang="pl-PL">
                <a:latin typeface="Book Antiqua" panose="02040602050305030304" pitchFamily="18" charset="0"/>
              </a:rPr>
              <a:t>. Ako je k-1i element veći od k-tog, on mu je najbliži veći prethodnik (do njega se razvlači kanap).</a:t>
            </a:r>
          </a:p>
          <a:p>
            <a:endParaRPr lang="pl-PL">
              <a:latin typeface="Book Antiqua" panose="02040602050305030304" pitchFamily="18" charset="0"/>
            </a:endParaRPr>
          </a:p>
          <a:p>
            <a:r>
              <a:rPr lang="sr-Latn-RS">
                <a:latin typeface="Book Antiqua" panose="02040602050305030304" pitchFamily="18" charset="0"/>
              </a:rPr>
              <a:t>Inače se</a:t>
            </a:r>
            <a:r>
              <a:rPr lang="en-US">
                <a:latin typeface="Book Antiqua" panose="02040602050305030304" pitchFamily="18" charset="0"/>
              </a:rPr>
              <a:t> rekurzivno odre</a:t>
            </a:r>
            <a:r>
              <a:rPr lang="sr-Latn-RS">
                <a:latin typeface="Book Antiqua" panose="02040602050305030304" pitchFamily="18" charset="0"/>
              </a:rPr>
              <a:t>đ</a:t>
            </a:r>
            <a:r>
              <a:rPr lang="en-US">
                <a:latin typeface="Book Antiqua" panose="02040602050305030304" pitchFamily="18" charset="0"/>
              </a:rPr>
              <a:t>uje njegov najbliž</a:t>
            </a:r>
            <a:r>
              <a:rPr lang="sr-Latn-RS">
                <a:latin typeface="Book Antiqua" panose="02040602050305030304" pitchFamily="18" charset="0"/>
              </a:rPr>
              <a:t>i</a:t>
            </a:r>
            <a:r>
              <a:rPr lang="en-US">
                <a:latin typeface="Book Antiqua" panose="02040602050305030304" pitchFamily="18" charset="0"/>
              </a:rPr>
              <a:t> ve</a:t>
            </a:r>
            <a:r>
              <a:rPr lang="sr-Latn-RS">
                <a:latin typeface="Book Antiqua" panose="02040602050305030304" pitchFamily="18" charset="0"/>
              </a:rPr>
              <a:t>ći</a:t>
            </a:r>
            <a:r>
              <a:rPr lang="en-US">
                <a:latin typeface="Book Antiqua" panose="02040602050305030304" pitchFamily="18" charset="0"/>
              </a:rPr>
              <a:t> prethodnik</a:t>
            </a:r>
            <a:r>
              <a:rPr lang="sr-Latn-RS">
                <a:latin typeface="Book Antiqua" panose="02040602050305030304" pitchFamily="18" charset="0"/>
              </a:rPr>
              <a:t> </a:t>
            </a:r>
            <a:r>
              <a:rPr lang="en-US">
                <a:latin typeface="Book Antiqua" panose="02040602050305030304" pitchFamily="18" charset="0"/>
              </a:rPr>
              <a:t>i tako dobijeni element upore</a:t>
            </a:r>
            <a:r>
              <a:rPr lang="sr-Latn-RS">
                <a:latin typeface="Book Antiqua" panose="02040602050305030304" pitchFamily="18" charset="0"/>
              </a:rPr>
              <a:t>đ</a:t>
            </a:r>
            <a:r>
              <a:rPr lang="en-US">
                <a:latin typeface="Book Antiqua" panose="02040602050305030304" pitchFamily="18" charset="0"/>
              </a:rPr>
              <a:t>uje sa teku</a:t>
            </a:r>
            <a:r>
              <a:rPr lang="sr-Latn-RS">
                <a:latin typeface="Book Antiqua" panose="02040602050305030304" pitchFamily="18" charset="0"/>
              </a:rPr>
              <a:t>ć</a:t>
            </a:r>
            <a:r>
              <a:rPr lang="en-US">
                <a:latin typeface="Book Antiqua" panose="02040602050305030304" pitchFamily="18" charset="0"/>
              </a:rPr>
              <a:t>im elementom.</a:t>
            </a:r>
            <a:endParaRPr lang="sr-Latn-RS">
              <a:latin typeface="Book Antiqua" panose="02040602050305030304" pitchFamily="18" charset="0"/>
            </a:endParaRPr>
          </a:p>
          <a:p>
            <a:r>
              <a:rPr lang="en-US">
                <a:solidFill>
                  <a:srgbClr val="000000"/>
                </a:solidFill>
                <a:latin typeface="Consolas" panose="020B0609020204030204" pitchFamily="49" charset="0"/>
              </a:rPr>
              <a:t>p = najpreth(p);</a:t>
            </a:r>
            <a:r>
              <a:rPr lang="en-US">
                <a:latin typeface="Book Antiqua" panose="02040602050305030304" pitchFamily="18" charset="0"/>
              </a:rPr>
              <a:t> </a:t>
            </a:r>
            <a:endParaRPr lang="sr-Latn-RS">
              <a:latin typeface="Book Antiqua" panose="02040602050305030304" pitchFamily="18" charset="0"/>
            </a:endParaRPr>
          </a:p>
          <a:p>
            <a:endParaRPr lang="sr-Latn-RS">
              <a:latin typeface="Book Antiqua" panose="02040602050305030304" pitchFamily="18" charset="0"/>
            </a:endParaRPr>
          </a:p>
          <a:p>
            <a:r>
              <a:rPr lang="sr-Latn-RS">
                <a:latin typeface="Book Antiqua" panose="02040602050305030304" pitchFamily="18" charset="0"/>
              </a:rPr>
              <a:t>P</a:t>
            </a:r>
            <a:r>
              <a:rPr lang="en-US">
                <a:latin typeface="Book Antiqua" panose="02040602050305030304" pitchFamily="18" charset="0"/>
              </a:rPr>
              <a:t>ostupak</a:t>
            </a:r>
            <a:r>
              <a:rPr lang="sr-Latn-RS">
                <a:latin typeface="Book Antiqua" panose="02040602050305030304" pitchFamily="18" charset="0"/>
              </a:rPr>
              <a:t> se </a:t>
            </a:r>
            <a:r>
              <a:rPr lang="en-US">
                <a:latin typeface="Book Antiqua" panose="02040602050305030304" pitchFamily="18" charset="0"/>
              </a:rPr>
              <a:t>ponavlja dok</a:t>
            </a:r>
            <a:r>
              <a:rPr lang="sr-Latn-RS">
                <a:latin typeface="Book Antiqua" panose="02040602050305030304" pitchFamily="18" charset="0"/>
              </a:rPr>
              <a:t> se</a:t>
            </a:r>
            <a:r>
              <a:rPr lang="en-US">
                <a:latin typeface="Book Antiqua" panose="02040602050305030304" pitchFamily="18" charset="0"/>
              </a:rPr>
              <a:t> ne do</a:t>
            </a:r>
            <a:r>
              <a:rPr lang="sr-Latn-RS">
                <a:latin typeface="Book Antiqua" panose="02040602050305030304" pitchFamily="18" charset="0"/>
              </a:rPr>
              <a:t>đ</a:t>
            </a:r>
            <a:r>
              <a:rPr lang="en-US">
                <a:latin typeface="Book Antiqua" panose="02040602050305030304" pitchFamily="18" charset="0"/>
              </a:rPr>
              <a:t>e do elementa koji je ve</a:t>
            </a:r>
            <a:r>
              <a:rPr lang="sr-Latn-RS">
                <a:latin typeface="Book Antiqua" panose="02040602050305030304" pitchFamily="18" charset="0"/>
              </a:rPr>
              <a:t>ć</a:t>
            </a:r>
            <a:r>
              <a:rPr lang="en-US">
                <a:latin typeface="Book Antiqua" panose="02040602050305030304" pitchFamily="18" charset="0"/>
              </a:rPr>
              <a:t>i od </a:t>
            </a:r>
            <a:r>
              <a:rPr lang="sr-Latn-RS">
                <a:latin typeface="Book Antiqua" panose="02040602050305030304" pitchFamily="18" charset="0"/>
              </a:rPr>
              <a:t>k-tog </a:t>
            </a:r>
            <a:r>
              <a:rPr lang="pl-PL">
                <a:latin typeface="Book Antiqua" panose="02040602050305030304" pitchFamily="18" charset="0"/>
              </a:rPr>
              <a:t>ili do situacije u kojoj neki element manji ili jednak od tekućeg nema većih </a:t>
            </a:r>
            <a:r>
              <a:rPr lang="en-US">
                <a:latin typeface="Book Antiqua" panose="02040602050305030304" pitchFamily="18" charset="0"/>
              </a:rPr>
              <a:t>prethodnika.</a:t>
            </a:r>
          </a:p>
        </p:txBody>
      </p:sp>
    </p:spTree>
    <p:extLst>
      <p:ext uri="{BB962C8B-B14F-4D97-AF65-F5344CB8AC3E}">
        <p14:creationId xmlns:p14="http://schemas.microsoft.com/office/powerpoint/2010/main" val="11042397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C10299-F980-4E74-B351-DDD65915D7A9}"/>
              </a:ext>
            </a:extLst>
          </p:cNvPr>
          <p:cNvSpPr/>
          <p:nvPr/>
        </p:nvSpPr>
        <p:spPr>
          <a:xfrm>
            <a:off x="692459" y="1012954"/>
            <a:ext cx="11017188" cy="4832092"/>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&lt;bits/stdc++.h&gt;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najpreth(</a:t>
            </a:r>
            <a:r>
              <a:rPr lang="en-US" sz="1400">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a:t>
            </a:r>
            <a:r>
              <a:rPr lang="en-US" sz="1400">
                <a:solidFill>
                  <a:srgbClr val="0000FF"/>
                </a:solidFill>
                <a:latin typeface="Consolas" panose="020B0609020204030204" pitchFamily="49" charset="0"/>
              </a:rPr>
              <a:t>&amp;</a:t>
            </a:r>
            <a:r>
              <a:rPr lang="en-US" sz="1400">
                <a:solidFill>
                  <a:srgbClr val="000000"/>
                </a:solidFill>
                <a:latin typeface="Consolas" panose="020B0609020204030204" pitchFamily="49" charset="0"/>
              </a:rPr>
              <a:t>a,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k) {</a:t>
            </a:r>
            <a:r>
              <a:rPr lang="en-US" sz="1400">
                <a:solidFill>
                  <a:srgbClr val="008000"/>
                </a:solidFill>
                <a:latin typeface="Consolas" panose="020B0609020204030204" pitchFamily="49" charset="0"/>
              </a:rPr>
              <a:t>// vraća poziciju najbližeg većeg prethodnika elementa a[k],</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(k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tj. -1 ako a[k] nema većih prethodnika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prvi element nema prethodnika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p = k-</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pretraga od prethodnika k-tog elementa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(p !=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&amp;&amp; a[p] &lt;= a[k])</a:t>
            </a:r>
            <a:r>
              <a:rPr lang="en-US" sz="1400">
                <a:solidFill>
                  <a:srgbClr val="008000"/>
                </a:solidFill>
                <a:latin typeface="Consolas" panose="020B0609020204030204" pitchFamily="49" charset="0"/>
              </a:rPr>
              <a:t> // dok je prethodnik unutar niza, ali nije veći od k-tog</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p = najpreth(a, p);</a:t>
            </a:r>
            <a:r>
              <a:rPr lang="en-US" sz="1400">
                <a:solidFill>
                  <a:srgbClr val="008000"/>
                </a:solidFill>
                <a:latin typeface="Consolas" panose="020B0609020204030204" pitchFamily="49" charset="0"/>
              </a:rPr>
              <a:t>  // analiza njegovog prethodnika</a:t>
            </a:r>
            <a:endParaRPr lang="en-US" sz="1400">
              <a:solidFill>
                <a:srgbClr val="000000"/>
              </a:solidFill>
              <a:latin typeface="Consolas" panose="020B0609020204030204" pitchFamily="49" charset="0"/>
            </a:endParaRPr>
          </a:p>
          <a:p>
            <a:r>
              <a:rPr lang="en-US" sz="1400">
                <a:solidFill>
                  <a:srgbClr val="008000"/>
                </a:solidFill>
                <a:latin typeface="Consolas" panose="020B0609020204030204" pitchFamily="49" charset="0"/>
              </a:rPr>
              <a:t>    // petlja se završava kad je p=-1, nema većeg prethodnika</a:t>
            </a:r>
            <a:endParaRPr lang="en-US" sz="1400">
              <a:solidFill>
                <a:srgbClr val="000000"/>
              </a:solidFill>
              <a:latin typeface="Consolas" panose="020B0609020204030204" pitchFamily="49" charset="0"/>
            </a:endParaRPr>
          </a:p>
          <a:p>
            <a:r>
              <a:rPr lang="en-US" sz="1400">
                <a:solidFill>
                  <a:srgbClr val="008000"/>
                </a:solidFill>
                <a:latin typeface="Consolas" panose="020B0609020204030204" pitchFamily="49" charset="0"/>
              </a:rPr>
              <a:t>    // ili kada je a[p] &gt; a[k], onda je a[p] najbliži veći prethodnik elementu a[k]</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p;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&gt;a{</a:t>
            </a:r>
            <a:r>
              <a:rPr lang="en-US" sz="1400">
                <a:solidFill>
                  <a:srgbClr val="098658"/>
                </a:solidFill>
                <a:latin typeface="Consolas" panose="020B0609020204030204" pitchFamily="49" charset="0"/>
              </a:rPr>
              <a:t>3</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7</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4</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6</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5</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k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k &lt; a.size(); k++)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p = najpreth(a, k);</a:t>
            </a:r>
            <a:r>
              <a:rPr lang="en-US" sz="1400">
                <a:solidFill>
                  <a:srgbClr val="008000"/>
                </a:solidFill>
                <a:latin typeface="Consolas" panose="020B0609020204030204" pitchFamily="49" charset="0"/>
              </a:rPr>
              <a:t>  // nalazi poziciju najbližeg ve</a:t>
            </a:r>
            <a:r>
              <a:rPr lang="sr-Latn-RS" sz="1400">
                <a:solidFill>
                  <a:srgbClr val="008000"/>
                </a:solidFill>
                <a:latin typeface="Consolas" panose="020B0609020204030204" pitchFamily="49" charset="0"/>
              </a:rPr>
              <a:t>ć</a:t>
            </a:r>
            <a:r>
              <a:rPr lang="en-US" sz="1400">
                <a:solidFill>
                  <a:srgbClr val="008000"/>
                </a:solidFill>
                <a:latin typeface="Consolas" panose="020B0609020204030204" pitchFamily="49" charset="0"/>
              </a:rPr>
              <a:t>eg prethodnika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(p !=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ispisuje njegovu vrednost ili -, ako ne postoji</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a[p] &lt;&lt; endl;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&lt;&lt; endl;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
        <p:nvSpPr>
          <p:cNvPr id="3" name="Rectangle 2">
            <a:extLst>
              <a:ext uri="{FF2B5EF4-FFF2-40B4-BE49-F238E27FC236}">
                <a16:creationId xmlns:a16="http://schemas.microsoft.com/office/drawing/2014/main" id="{B6074D13-14B5-4F81-958B-EAD3A88EA671}"/>
              </a:ext>
            </a:extLst>
          </p:cNvPr>
          <p:cNvSpPr/>
          <p:nvPr/>
        </p:nvSpPr>
        <p:spPr>
          <a:xfrm>
            <a:off x="0" y="6211669"/>
            <a:ext cx="12192000" cy="646331"/>
          </a:xfrm>
          <a:prstGeom prst="rect">
            <a:avLst/>
          </a:prstGeom>
        </p:spPr>
        <p:txBody>
          <a:bodyPr wrap="square">
            <a:spAutoFit/>
          </a:bodyPr>
          <a:lstStyle/>
          <a:p>
            <a:r>
              <a:rPr lang="en-US">
                <a:latin typeface="LMRoman10-Regular"/>
              </a:rPr>
              <a:t>Ova implementacija je neefikasna jer dolazi do višestrukog pozivanja funkcije za</a:t>
            </a:r>
            <a:r>
              <a:rPr lang="sr-Latn-RS">
                <a:latin typeface="LMRoman10-Regular"/>
              </a:rPr>
              <a:t> </a:t>
            </a:r>
            <a:r>
              <a:rPr lang="en-US">
                <a:latin typeface="LMRoman10-Regular"/>
              </a:rPr>
              <a:t>iste argumente. </a:t>
            </a:r>
            <a:r>
              <a:rPr lang="sr-Latn-RS">
                <a:latin typeface="LMRoman10-Regular"/>
              </a:rPr>
              <a:t>M</a:t>
            </a:r>
            <a:r>
              <a:rPr lang="en-US">
                <a:latin typeface="LMRoman10-Regular"/>
              </a:rPr>
              <a:t>ože</a:t>
            </a:r>
            <a:r>
              <a:rPr lang="sr-Latn-RS">
                <a:latin typeface="LMRoman10-Regular"/>
              </a:rPr>
              <a:t> da se</a:t>
            </a:r>
            <a:r>
              <a:rPr lang="en-US">
                <a:latin typeface="LMRoman10-Regular"/>
              </a:rPr>
              <a:t> popravi tako što</a:t>
            </a:r>
            <a:r>
              <a:rPr lang="sr-Latn-RS">
                <a:latin typeface="LMRoman10-Regular"/>
              </a:rPr>
              <a:t> se primeni DP.</a:t>
            </a:r>
            <a:endParaRPr lang="en-US"/>
          </a:p>
        </p:txBody>
      </p:sp>
    </p:spTree>
    <p:extLst>
      <p:ext uri="{BB962C8B-B14F-4D97-AF65-F5344CB8AC3E}">
        <p14:creationId xmlns:p14="http://schemas.microsoft.com/office/powerpoint/2010/main" val="177974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DCA927-8202-40F0-9D1F-88A090D95091}"/>
              </a:ext>
            </a:extLst>
          </p:cNvPr>
          <p:cNvSpPr/>
          <p:nvPr/>
        </p:nvSpPr>
        <p:spPr>
          <a:xfrm>
            <a:off x="0" y="1443841"/>
            <a:ext cx="12192000" cy="3139321"/>
          </a:xfrm>
          <a:prstGeom prst="rect">
            <a:avLst/>
          </a:prstGeom>
        </p:spPr>
        <p:txBody>
          <a:bodyPr wrap="square">
            <a:spAutoFit/>
          </a:bodyPr>
          <a:lstStyle/>
          <a:p>
            <a:r>
              <a:rPr lang="en-US"/>
              <a:t>Container Adapters in C++</a:t>
            </a:r>
          </a:p>
          <a:p>
            <a:r>
              <a:rPr lang="en-US"/>
              <a:t>In C++, Container Adapters take an existing STL container and provide a restricted interface to make them behave differently. </a:t>
            </a:r>
            <a:endParaRPr lang="sr-Latn-RS"/>
          </a:p>
          <a:p>
            <a:r>
              <a:rPr lang="en-US"/>
              <a:t>For example,</a:t>
            </a:r>
          </a:p>
          <a:p>
            <a:r>
              <a:rPr lang="en-US"/>
              <a:t>A stack is a container adapter that uses the sequential container deque and provides a restricted interface to support push() and pop() operations only.</a:t>
            </a:r>
          </a:p>
          <a:p>
            <a:endParaRPr lang="en-US"/>
          </a:p>
          <a:p>
            <a:r>
              <a:rPr lang="en-US"/>
              <a:t>Types of Container Adapters</a:t>
            </a:r>
          </a:p>
          <a:p>
            <a:endParaRPr lang="en-US"/>
          </a:p>
          <a:p>
            <a:r>
              <a:rPr lang="en-US"/>
              <a:t>Stack</a:t>
            </a:r>
          </a:p>
          <a:p>
            <a:r>
              <a:rPr lang="en-US"/>
              <a:t>Queue</a:t>
            </a:r>
          </a:p>
          <a:p>
            <a:r>
              <a:rPr lang="en-US"/>
              <a:t>Priority Queue</a:t>
            </a:r>
          </a:p>
        </p:txBody>
      </p:sp>
    </p:spTree>
    <p:extLst>
      <p:ext uri="{BB962C8B-B14F-4D97-AF65-F5344CB8AC3E}">
        <p14:creationId xmlns:p14="http://schemas.microsoft.com/office/powerpoint/2010/main" val="23748948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BF39CE-08F0-4948-AABE-F25A8516B333}"/>
              </a:ext>
            </a:extLst>
          </p:cNvPr>
          <p:cNvSpPr/>
          <p:nvPr/>
        </p:nvSpPr>
        <p:spPr>
          <a:xfrm>
            <a:off x="0" y="0"/>
            <a:ext cx="12192000" cy="5016758"/>
          </a:xfrm>
          <a:prstGeom prst="rect">
            <a:avLst/>
          </a:prstGeom>
        </p:spPr>
        <p:txBody>
          <a:bodyPr wrap="square">
            <a:spAutoFit/>
          </a:bodyPr>
          <a:lstStyle/>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&lt;bits/stdc++.h&gt;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std;</a:t>
            </a:r>
          </a:p>
          <a:p>
            <a:r>
              <a:rPr lang="en-US" sz="1600">
                <a:solidFill>
                  <a:srgbClr val="008000"/>
                </a:solidFill>
                <a:latin typeface="Consolas" panose="020B0609020204030204" pitchFamily="49" charset="0"/>
              </a:rPr>
              <a:t>// </a:t>
            </a:r>
            <a:r>
              <a:rPr lang="sr-Latn-RS" sz="1600">
                <a:solidFill>
                  <a:srgbClr val="008000"/>
                </a:solidFill>
                <a:latin typeface="Consolas" panose="020B0609020204030204" pitchFamily="49" charset="0"/>
              </a:rPr>
              <a:t>DP</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main() {</a:t>
            </a:r>
          </a:p>
          <a:p>
            <a:r>
              <a:rPr lang="en-US" sz="1600">
                <a:solidFill>
                  <a:srgbClr val="000000"/>
                </a:solidFill>
                <a:latin typeface="Consolas" panose="020B0609020204030204" pitchFamily="49" charset="0"/>
              </a:rPr>
              <a:t>    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&gt;a{</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7</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4</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2</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6</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5</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najvp(a.size());</a:t>
            </a:r>
            <a:r>
              <a:rPr lang="en-US" sz="1600">
                <a:solidFill>
                  <a:srgbClr val="008000"/>
                </a:solidFill>
                <a:latin typeface="Consolas" panose="020B0609020204030204" pitchFamily="49" charset="0"/>
              </a:rPr>
              <a:t> // na poziciji k je vrednost najbližeg većeg prethodnika elementa a[k]</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najvp[</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a:t>
            </a:r>
            <a:r>
              <a:rPr lang="en-US" sz="1600">
                <a:solidFill>
                  <a:srgbClr val="008000"/>
                </a:solidFill>
                <a:latin typeface="Consolas" panose="020B0609020204030204" pitchFamily="49" charset="0"/>
              </a:rPr>
              <a:t> // prvi element nema prethodnika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cout &lt;&lt; </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 &lt;&lt; endl;</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k =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k &lt; a.size(); k++) {</a:t>
            </a:r>
            <a:r>
              <a:rPr lang="en-US" sz="1600">
                <a:solidFill>
                  <a:srgbClr val="008000"/>
                </a:solidFill>
                <a:latin typeface="Consolas" panose="020B0609020204030204" pitchFamily="49" charset="0"/>
              </a:rPr>
              <a:t> // analiza </a:t>
            </a:r>
            <a:r>
              <a:rPr lang="sr-Latn-RS" sz="1600">
                <a:solidFill>
                  <a:srgbClr val="008000"/>
                </a:solidFill>
                <a:latin typeface="Consolas" panose="020B0609020204030204" pitchFamily="49" charset="0"/>
              </a:rPr>
              <a:t>k-tog </a:t>
            </a:r>
            <a:r>
              <a:rPr lang="en-US" sz="1600">
                <a:solidFill>
                  <a:srgbClr val="008000"/>
                </a:solidFill>
                <a:latin typeface="Consolas" panose="020B0609020204030204" pitchFamily="49" charset="0"/>
              </a:rPr>
              <a:t>elemenata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p = k-</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a:t>
            </a:r>
            <a:r>
              <a:rPr lang="en-US" sz="1600">
                <a:solidFill>
                  <a:srgbClr val="008000"/>
                </a:solidFill>
                <a:latin typeface="Consolas" panose="020B0609020204030204" pitchFamily="49" charset="0"/>
              </a:rPr>
              <a:t> // pretraga od neposrednog prethodnika </a:t>
            </a:r>
            <a:r>
              <a:rPr lang="sr-Latn-RS" sz="1600">
                <a:solidFill>
                  <a:srgbClr val="008000"/>
                </a:solidFill>
                <a:latin typeface="Consolas" panose="020B0609020204030204" pitchFamily="49" charset="0"/>
              </a:rPr>
              <a:t>k-tog</a:t>
            </a:r>
            <a:r>
              <a:rPr lang="en-US" sz="1600">
                <a:solidFill>
                  <a:srgbClr val="008000"/>
                </a:solidFill>
                <a:latin typeface="Consolas" panose="020B0609020204030204" pitchFamily="49" charset="0"/>
              </a:rPr>
              <a:t> elementa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(p !=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&amp;&amp; a[p] &lt;= a[k])</a:t>
            </a:r>
            <a:r>
              <a:rPr lang="en-US" sz="1600">
                <a:solidFill>
                  <a:srgbClr val="008000"/>
                </a:solidFill>
                <a:latin typeface="Consolas" panose="020B0609020204030204" pitchFamily="49" charset="0"/>
              </a:rPr>
              <a:t> // dok je prethodnik unutar niza, ali nije veći </a:t>
            </a:r>
            <a:r>
              <a:rPr lang="sr-Latn-RS" sz="1600">
                <a:solidFill>
                  <a:srgbClr val="008000"/>
                </a:solidFill>
                <a:latin typeface="Consolas" panose="020B0609020204030204" pitchFamily="49" charset="0"/>
              </a:rPr>
              <a:t>k-tog</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p = najvp[p];</a:t>
            </a:r>
            <a:r>
              <a:rPr lang="en-US" sz="1600">
                <a:solidFill>
                  <a:srgbClr val="008000"/>
                </a:solidFill>
                <a:latin typeface="Consolas" panose="020B0609020204030204" pitchFamily="49" charset="0"/>
              </a:rPr>
              <a:t>  // analiza njegovog prethodnika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najvp[k] = p;</a:t>
            </a:r>
            <a:r>
              <a:rPr lang="en-US" sz="1600">
                <a:solidFill>
                  <a:srgbClr val="008000"/>
                </a:solidFill>
                <a:latin typeface="Consolas" panose="020B0609020204030204" pitchFamily="49" charset="0"/>
              </a:rPr>
              <a:t>//pamti pozicij</a:t>
            </a:r>
            <a:r>
              <a:rPr lang="sr-Latn-RS" sz="1600">
                <a:solidFill>
                  <a:srgbClr val="008000"/>
                </a:solidFill>
                <a:latin typeface="Consolas" panose="020B0609020204030204" pitchFamily="49" charset="0"/>
              </a:rPr>
              <a:t>u</a:t>
            </a:r>
            <a:r>
              <a:rPr lang="en-US" sz="1600">
                <a:solidFill>
                  <a:srgbClr val="008000"/>
                </a:solidFill>
                <a:latin typeface="Consolas" panose="020B0609020204030204" pitchFamily="49" charset="0"/>
              </a:rPr>
              <a:t> najbližeg većeg prethodnika elementa na poziciji k, -1 ako ne postoji</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(p !=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a:t>
            </a:r>
            <a:r>
              <a:rPr lang="en-US" sz="1600">
                <a:solidFill>
                  <a:srgbClr val="008000"/>
                </a:solidFill>
                <a:latin typeface="Consolas" panose="020B0609020204030204" pitchFamily="49" charset="0"/>
              </a:rPr>
              <a:t> // ispis vrednosti najbližeg većeg prethodnika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cout &lt;&lt; a[p] &lt;&lt; endl;</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else</a:t>
            </a:r>
            <a:r>
              <a:rPr lang="en-US" sz="1600">
                <a:solidFill>
                  <a:srgbClr val="008000"/>
                </a:solidFill>
                <a:latin typeface="Consolas" panose="020B0609020204030204" pitchFamily="49" charset="0"/>
              </a:rPr>
              <a:t> // ili - ako tekuci element nema vecih prethodnika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cout &lt;&lt; </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 &lt;&lt; endl; }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a:t>
            </a:r>
          </a:p>
          <a:p>
            <a:br>
              <a:rPr lang="en-US" sz="1600">
                <a:solidFill>
                  <a:srgbClr val="000000"/>
                </a:solidFill>
                <a:latin typeface="Consolas" panose="020B0609020204030204" pitchFamily="49" charset="0"/>
              </a:rPr>
            </a:br>
            <a:endParaRPr lang="en-US" sz="1600">
              <a:solidFill>
                <a:srgbClr val="000000"/>
              </a:solidFill>
              <a:latin typeface="Consolas" panose="020B0609020204030204" pitchFamily="49" charset="0"/>
            </a:endParaRPr>
          </a:p>
        </p:txBody>
      </p:sp>
    </p:spTree>
    <p:extLst>
      <p:ext uri="{BB962C8B-B14F-4D97-AF65-F5344CB8AC3E}">
        <p14:creationId xmlns:p14="http://schemas.microsoft.com/office/powerpoint/2010/main" val="11814547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272B3E-23B4-4C27-8F2B-591EB1BE2403}"/>
              </a:ext>
            </a:extLst>
          </p:cNvPr>
          <p:cNvSpPr/>
          <p:nvPr/>
        </p:nvSpPr>
        <p:spPr>
          <a:xfrm>
            <a:off x="1" y="0"/>
            <a:ext cx="12191999" cy="3970318"/>
          </a:xfrm>
          <a:prstGeom prst="rect">
            <a:avLst/>
          </a:prstGeom>
        </p:spPr>
        <p:txBody>
          <a:bodyPr wrap="square">
            <a:spAutoFit/>
          </a:bodyPr>
          <a:lstStyle/>
          <a:p>
            <a:r>
              <a:rPr lang="sr-Latn-RS">
                <a:latin typeface="Book Antiqua" panose="02040602050305030304" pitchFamily="18" charset="0"/>
              </a:rPr>
              <a:t>Iako</a:t>
            </a:r>
            <a:r>
              <a:rPr lang="en-US">
                <a:latin typeface="Book Antiqua" panose="02040602050305030304" pitchFamily="18" charset="0"/>
              </a:rPr>
              <a:t> implementacija sadrži ugnjež</a:t>
            </a:r>
            <a:r>
              <a:rPr lang="sr-Latn-RS">
                <a:latin typeface="Book Antiqua" panose="02040602050305030304" pitchFamily="18" charset="0"/>
              </a:rPr>
              <a:t>d</a:t>
            </a:r>
            <a:r>
              <a:rPr lang="en-US">
                <a:latin typeface="Book Antiqua" panose="02040602050305030304" pitchFamily="18" charset="0"/>
              </a:rPr>
              <a:t>ene petlje, složenost najgoreg</a:t>
            </a:r>
            <a:r>
              <a:rPr lang="sr-Latn-RS">
                <a:latin typeface="Book Antiqua" panose="02040602050305030304" pitchFamily="18" charset="0"/>
              </a:rPr>
              <a:t> </a:t>
            </a:r>
            <a:r>
              <a:rPr lang="en-US">
                <a:latin typeface="Book Antiqua" panose="02040602050305030304" pitchFamily="18" charset="0"/>
              </a:rPr>
              <a:t>slucaja je </a:t>
            </a:r>
            <a:r>
              <a:rPr lang="en-US" i="1">
                <a:latin typeface="Book Antiqua" panose="02040602050305030304" pitchFamily="18" charset="0"/>
              </a:rPr>
              <a:t>O</a:t>
            </a:r>
            <a:r>
              <a:rPr lang="en-US">
                <a:latin typeface="Book Antiqua" panose="02040602050305030304" pitchFamily="18" charset="0"/>
              </a:rPr>
              <a:t>(</a:t>
            </a:r>
            <a:r>
              <a:rPr lang="en-US" i="1">
                <a:latin typeface="Book Antiqua" panose="02040602050305030304" pitchFamily="18" charset="0"/>
              </a:rPr>
              <a:t>n</a:t>
            </a:r>
            <a:r>
              <a:rPr lang="en-US">
                <a:latin typeface="Book Antiqua" panose="02040602050305030304" pitchFamily="18" charset="0"/>
              </a:rPr>
              <a:t>).</a:t>
            </a:r>
            <a:endParaRPr lang="pl-PL">
              <a:latin typeface="Book Antiqua" panose="02040602050305030304" pitchFamily="18" charset="0"/>
            </a:endParaRPr>
          </a:p>
          <a:p>
            <a:r>
              <a:rPr lang="en-US">
                <a:latin typeface="Book Antiqua" panose="02040602050305030304" pitchFamily="18" charset="0"/>
              </a:rPr>
              <a:t>Mnogi</a:t>
            </a:r>
            <a:r>
              <a:rPr lang="sr-Latn-RS">
                <a:latin typeface="Book Antiqua" panose="02040602050305030304" pitchFamily="18" charset="0"/>
              </a:rPr>
              <a:t> </a:t>
            </a:r>
            <a:r>
              <a:rPr lang="en-US">
                <a:latin typeface="Book Antiqua" panose="02040602050305030304" pitchFamily="18" charset="0"/>
              </a:rPr>
              <a:t>elementi niza prestaju da budu kandidati za najbliže ve</a:t>
            </a:r>
            <a:r>
              <a:rPr lang="sr-Latn-RS">
                <a:latin typeface="Book Antiqua" panose="02040602050305030304" pitchFamily="18" charset="0"/>
              </a:rPr>
              <a:t>ć</a:t>
            </a:r>
            <a:r>
              <a:rPr lang="en-US">
                <a:latin typeface="Book Antiqua" panose="02040602050305030304" pitchFamily="18" charset="0"/>
              </a:rPr>
              <a:t>e prethodnike, kroz njih</a:t>
            </a:r>
            <a:r>
              <a:rPr lang="sr-Latn-RS">
                <a:latin typeface="Book Antiqua" panose="02040602050305030304" pitchFamily="18" charset="0"/>
              </a:rPr>
              <a:t> se</a:t>
            </a:r>
            <a:r>
              <a:rPr lang="en-US">
                <a:latin typeface="Book Antiqua" panose="02040602050305030304" pitchFamily="18" charset="0"/>
              </a:rPr>
              <a:t> nikad ne </a:t>
            </a:r>
            <a:r>
              <a:rPr lang="sr-Latn-RS">
                <a:latin typeface="Book Antiqua" panose="02040602050305030304" pitchFamily="18" charset="0"/>
              </a:rPr>
              <a:t>prolazi</a:t>
            </a:r>
            <a:r>
              <a:rPr lang="en-US">
                <a:latin typeface="Book Antiqua" panose="02040602050305030304" pitchFamily="18" charset="0"/>
              </a:rPr>
              <a:t> tokom unutrašnje while</a:t>
            </a:r>
            <a:r>
              <a:rPr lang="sr-Latn-RS">
                <a:latin typeface="Book Antiqua" panose="02040602050305030304" pitchFamily="18" charset="0"/>
              </a:rPr>
              <a:t> </a:t>
            </a:r>
            <a:r>
              <a:rPr lang="en-US">
                <a:latin typeface="Book Antiqua" panose="02040602050305030304" pitchFamily="18" charset="0"/>
              </a:rPr>
              <a:t>petlje. </a:t>
            </a:r>
            <a:endParaRPr lang="sr-Latn-RS">
              <a:latin typeface="Book Antiqua" panose="02040602050305030304" pitchFamily="18" charset="0"/>
            </a:endParaRPr>
          </a:p>
          <a:p>
            <a:endParaRPr lang="en-US">
              <a:latin typeface="Book Antiqua" panose="02040602050305030304" pitchFamily="18" charset="0"/>
            </a:endParaRPr>
          </a:p>
          <a:p>
            <a:r>
              <a:rPr lang="sr-Latn-RS">
                <a:latin typeface="Book Antiqua" panose="02040602050305030304" pitchFamily="18" charset="0"/>
              </a:rPr>
              <a:t>K</a:t>
            </a:r>
            <a:r>
              <a:rPr lang="en-US">
                <a:latin typeface="Book Antiqua" panose="02040602050305030304" pitchFamily="18" charset="0"/>
              </a:rPr>
              <a:t>ad se</a:t>
            </a:r>
            <a:r>
              <a:rPr lang="sr-Latn-RS">
                <a:latin typeface="Book Antiqua" panose="02040602050305030304" pitchFamily="18" charset="0"/>
              </a:rPr>
              <a:t> </a:t>
            </a:r>
            <a:r>
              <a:rPr lang="pl-PL">
                <a:latin typeface="Book Antiqua" panose="02040602050305030304" pitchFamily="18" charset="0"/>
              </a:rPr>
              <a:t>posle elementa </a:t>
            </a:r>
            <a:r>
              <a:rPr lang="pl-PL" b="1">
                <a:latin typeface="Book Antiqua" panose="02040602050305030304" pitchFamily="18" charset="0"/>
              </a:rPr>
              <a:t>x</a:t>
            </a:r>
            <a:r>
              <a:rPr lang="pl-PL" i="1">
                <a:latin typeface="Book Antiqua" panose="02040602050305030304" pitchFamily="18" charset="0"/>
              </a:rPr>
              <a:t> </a:t>
            </a:r>
            <a:r>
              <a:rPr lang="pl-PL">
                <a:latin typeface="Book Antiqua" panose="02040602050305030304" pitchFamily="18" charset="0"/>
              </a:rPr>
              <a:t>pojavi neki element </a:t>
            </a:r>
            <a:r>
              <a:rPr lang="pl-PL" b="1">
                <a:latin typeface="Book Antiqua" panose="02040602050305030304" pitchFamily="18" charset="0"/>
              </a:rPr>
              <a:t>y</a:t>
            </a:r>
            <a:r>
              <a:rPr lang="en-US" b="1">
                <a:latin typeface="Book Antiqua" panose="02040602050305030304" pitchFamily="18" charset="0"/>
              </a:rPr>
              <a:t>,</a:t>
            </a:r>
            <a:r>
              <a:rPr lang="pl-PL" i="1">
                <a:latin typeface="Book Antiqua" panose="02040602050305030304" pitchFamily="18" charset="0"/>
              </a:rPr>
              <a:t> </a:t>
            </a:r>
            <a:r>
              <a:rPr lang="pl-PL">
                <a:latin typeface="Book Antiqua" panose="02040602050305030304" pitchFamily="18" charset="0"/>
              </a:rPr>
              <a:t>koji je veći od njega ili mu je jednak, onda element </a:t>
            </a:r>
            <a:r>
              <a:rPr lang="pl-PL" b="1">
                <a:latin typeface="Book Antiqua" panose="02040602050305030304" pitchFamily="18" charset="0"/>
              </a:rPr>
              <a:t>x</a:t>
            </a:r>
            <a:r>
              <a:rPr lang="pl-PL" i="1">
                <a:latin typeface="Book Antiqua" panose="02040602050305030304" pitchFamily="18" charset="0"/>
              </a:rPr>
              <a:t> </a:t>
            </a:r>
            <a:r>
              <a:rPr lang="en-US">
                <a:latin typeface="Book Antiqua" panose="02040602050305030304" pitchFamily="18" charset="0"/>
              </a:rPr>
              <a:t>nije vi</a:t>
            </a:r>
            <a:r>
              <a:rPr lang="sr-Latn-RS">
                <a:latin typeface="Book Antiqua" panose="02040602050305030304" pitchFamily="18" charset="0"/>
              </a:rPr>
              <a:t>še</a:t>
            </a:r>
            <a:r>
              <a:rPr lang="pl-PL">
                <a:latin typeface="Book Antiqua" panose="02040602050305030304" pitchFamily="18" charset="0"/>
              </a:rPr>
              <a:t> kandidat za najbližeg većeg prethodnika </a:t>
            </a:r>
            <a:r>
              <a:rPr lang="en-US">
                <a:latin typeface="Book Antiqua" panose="02040602050305030304" pitchFamily="18" charset="0"/>
              </a:rPr>
              <a:t>svih elemenata koji se javljaju u nizu iza </a:t>
            </a:r>
            <a:r>
              <a:rPr lang="en-US" b="1">
                <a:latin typeface="Book Antiqua" panose="02040602050305030304" pitchFamily="18" charset="0"/>
              </a:rPr>
              <a:t>y</a:t>
            </a:r>
            <a:r>
              <a:rPr lang="en-US" i="1">
                <a:latin typeface="Book Antiqua" panose="02040602050305030304" pitchFamily="18" charset="0"/>
              </a:rPr>
              <a:t> </a:t>
            </a:r>
            <a:r>
              <a:rPr lang="en-US">
                <a:latin typeface="Book Antiqua" panose="02040602050305030304" pitchFamily="18" charset="0"/>
              </a:rPr>
              <a:t>(jer je </a:t>
            </a:r>
            <a:r>
              <a:rPr lang="en-US" b="1" i="1">
                <a:latin typeface="Book Antiqua" panose="02040602050305030304" pitchFamily="18" charset="0"/>
              </a:rPr>
              <a:t>y</a:t>
            </a:r>
            <a:r>
              <a:rPr lang="en-US" i="1">
                <a:latin typeface="Book Antiqua" panose="02040602050305030304" pitchFamily="18" charset="0"/>
              </a:rPr>
              <a:t> </a:t>
            </a:r>
            <a:r>
              <a:rPr lang="en-US">
                <a:latin typeface="Book Antiqua" panose="02040602050305030304" pitchFamily="18" charset="0"/>
              </a:rPr>
              <a:t> bliži prethodnik</a:t>
            </a:r>
            <a:r>
              <a:rPr lang="sr-Latn-RS">
                <a:latin typeface="Book Antiqua" panose="02040602050305030304" pitchFamily="18" charset="0"/>
              </a:rPr>
              <a:t> </a:t>
            </a:r>
            <a:r>
              <a:rPr lang="en-US">
                <a:latin typeface="Book Antiqua" panose="02040602050305030304" pitchFamily="18" charset="0"/>
              </a:rPr>
              <a:t>elementima iza sebe od </a:t>
            </a:r>
            <a:r>
              <a:rPr lang="en-US" b="1" i="1">
                <a:latin typeface="Book Antiqua" panose="02040602050305030304" pitchFamily="18" charset="0"/>
              </a:rPr>
              <a:t>x</a:t>
            </a:r>
            <a:r>
              <a:rPr lang="en-US">
                <a:latin typeface="Book Antiqua" panose="02040602050305030304" pitchFamily="18" charset="0"/>
              </a:rPr>
              <a:t>, koji </a:t>
            </a:r>
            <a:r>
              <a:rPr lang="sr-Latn-RS">
                <a:latin typeface="Book Antiqua" panose="02040602050305030304" pitchFamily="18" charset="0"/>
              </a:rPr>
              <a:t>ć</a:t>
            </a:r>
            <a:r>
              <a:rPr lang="en-US">
                <a:latin typeface="Book Antiqua" panose="02040602050305030304" pitchFamily="18" charset="0"/>
              </a:rPr>
              <a:t>e ako su strogo manji od </a:t>
            </a:r>
            <a:r>
              <a:rPr lang="en-US" b="1" i="1">
                <a:latin typeface="Book Antiqua" panose="02040602050305030304" pitchFamily="18" charset="0"/>
              </a:rPr>
              <a:t>x</a:t>
            </a:r>
            <a:r>
              <a:rPr lang="en-US" i="1">
                <a:latin typeface="Book Antiqua" panose="02040602050305030304" pitchFamily="18" charset="0"/>
              </a:rPr>
              <a:t> </a:t>
            </a:r>
            <a:r>
              <a:rPr lang="en-US">
                <a:latin typeface="Book Antiqua" panose="02040602050305030304" pitchFamily="18" charset="0"/>
              </a:rPr>
              <a:t>biti sigurno strogo</a:t>
            </a:r>
            <a:r>
              <a:rPr lang="sr-Latn-RS">
                <a:latin typeface="Book Antiqua" panose="02040602050305030304" pitchFamily="18" charset="0"/>
              </a:rPr>
              <a:t> </a:t>
            </a:r>
            <a:r>
              <a:rPr lang="es-ES">
                <a:latin typeface="Book Antiqua" panose="02040602050305030304" pitchFamily="18" charset="0"/>
              </a:rPr>
              <a:t>manji i od </a:t>
            </a:r>
            <a:r>
              <a:rPr lang="es-ES" b="1" i="1">
                <a:latin typeface="Book Antiqua" panose="02040602050305030304" pitchFamily="18" charset="0"/>
              </a:rPr>
              <a:t>y</a:t>
            </a:r>
            <a:r>
              <a:rPr lang="es-ES">
                <a:latin typeface="Book Antiqua" panose="02040602050305030304" pitchFamily="18" charset="0"/>
              </a:rPr>
              <a:t>, jer je </a:t>
            </a:r>
            <a:r>
              <a:rPr lang="es-ES" b="1" i="1">
                <a:latin typeface="Book Antiqua" panose="02040602050305030304" pitchFamily="18" charset="0"/>
              </a:rPr>
              <a:t>x</a:t>
            </a:r>
            <a:r>
              <a:rPr lang="sr-Latn-RS" b="1" i="1">
                <a:latin typeface="Book Antiqua" panose="02040602050305030304" pitchFamily="18" charset="0"/>
              </a:rPr>
              <a:t> &lt;=</a:t>
            </a:r>
            <a:r>
              <a:rPr lang="es-ES" i="1">
                <a:latin typeface="Book Antiqua" panose="02040602050305030304" pitchFamily="18" charset="0"/>
              </a:rPr>
              <a:t> </a:t>
            </a:r>
            <a:r>
              <a:rPr lang="es-ES">
                <a:latin typeface="Book Antiqua" panose="02040602050305030304" pitchFamily="18" charset="0"/>
              </a:rPr>
              <a:t> </a:t>
            </a:r>
            <a:r>
              <a:rPr lang="es-ES" b="1" i="1">
                <a:latin typeface="Book Antiqua" panose="02040602050305030304" pitchFamily="18" charset="0"/>
              </a:rPr>
              <a:t>y</a:t>
            </a:r>
            <a:r>
              <a:rPr lang="es-ES">
                <a:latin typeface="Book Antiqua" panose="02040602050305030304" pitchFamily="18" charset="0"/>
              </a:rPr>
              <a:t>). </a:t>
            </a:r>
            <a:endParaRPr lang="sr-Latn-RS">
              <a:latin typeface="Book Antiqua" panose="02040602050305030304" pitchFamily="18" charset="0"/>
            </a:endParaRPr>
          </a:p>
          <a:p>
            <a:endParaRPr lang="sr-Latn-RS">
              <a:latin typeface="Book Antiqua" panose="02040602050305030304" pitchFamily="18" charset="0"/>
            </a:endParaRPr>
          </a:p>
          <a:p>
            <a:r>
              <a:rPr lang="sr-Latn-RS">
                <a:latin typeface="Book Antiqua" panose="02040602050305030304" pitchFamily="18" charset="0"/>
              </a:rPr>
              <a:t>A</a:t>
            </a:r>
            <a:r>
              <a:rPr lang="es-ES">
                <a:latin typeface="Book Antiqua" panose="02040602050305030304" pitchFamily="18" charset="0"/>
              </a:rPr>
              <a:t>ko se iza neke zgrade pojavi zgrada ist</a:t>
            </a:r>
            <a:r>
              <a:rPr lang="sr-Latn-RS">
                <a:latin typeface="Book Antiqua" panose="02040602050305030304" pitchFamily="18" charset="0"/>
              </a:rPr>
              <a:t>a </a:t>
            </a:r>
            <a:r>
              <a:rPr lang="en-US">
                <a:latin typeface="Book Antiqua" panose="02040602050305030304" pitchFamily="18" charset="0"/>
              </a:rPr>
              <a:t>ili v</a:t>
            </a:r>
            <a:r>
              <a:rPr lang="sr-Latn-RS">
                <a:latin typeface="Book Antiqua" panose="02040602050305030304" pitchFamily="18" charset="0"/>
              </a:rPr>
              <a:t>eća,</a:t>
            </a:r>
            <a:r>
              <a:rPr lang="en-US">
                <a:latin typeface="Book Antiqua" panose="02040602050305030304" pitchFamily="18" charset="0"/>
              </a:rPr>
              <a:t> ona </a:t>
            </a:r>
            <a:r>
              <a:rPr lang="sr-Latn-RS">
                <a:latin typeface="Book Antiqua" panose="02040602050305030304" pitchFamily="18" charset="0"/>
              </a:rPr>
              <a:t>zaklanja</a:t>
            </a:r>
            <a:r>
              <a:rPr lang="en-US">
                <a:latin typeface="Book Antiqua" panose="02040602050305030304" pitchFamily="18" charset="0"/>
              </a:rPr>
              <a:t> prethodnu zgradu i nijedan kanap </a:t>
            </a:r>
            <a:r>
              <a:rPr lang="sr-Latn-RS">
                <a:latin typeface="Book Antiqua" panose="02040602050305030304" pitchFamily="18" charset="0"/>
              </a:rPr>
              <a:t>na</a:t>
            </a:r>
            <a:r>
              <a:rPr lang="en-US">
                <a:latin typeface="Book Antiqua" panose="02040602050305030304" pitchFamily="18" charset="0"/>
              </a:rPr>
              <a:t>dalje ne</a:t>
            </a:r>
            <a:r>
              <a:rPr lang="sr-Latn-RS">
                <a:latin typeface="Book Antiqua" panose="02040602050305030304" pitchFamily="18" charset="0"/>
              </a:rPr>
              <a:t> može da se </a:t>
            </a:r>
            <a:r>
              <a:rPr lang="en-US">
                <a:latin typeface="Book Antiqua" panose="02040602050305030304" pitchFamily="18" charset="0"/>
              </a:rPr>
              <a:t>razvu</a:t>
            </a:r>
            <a:r>
              <a:rPr lang="sr-Latn-RS">
                <a:latin typeface="Book Antiqua" panose="02040602050305030304" pitchFamily="18" charset="0"/>
              </a:rPr>
              <a:t>č</a:t>
            </a:r>
            <a:r>
              <a:rPr lang="en-US">
                <a:latin typeface="Book Antiqua" panose="02040602050305030304" pitchFamily="18" charset="0"/>
              </a:rPr>
              <a:t>e do te zgrade. </a:t>
            </a:r>
            <a:r>
              <a:rPr lang="sr-Latn-RS">
                <a:latin typeface="Book Antiqua" panose="02040602050305030304" pitchFamily="18" charset="0"/>
              </a:rPr>
              <a:t>Zato</a:t>
            </a:r>
            <a:r>
              <a:rPr lang="en-US">
                <a:latin typeface="Book Antiqua" panose="02040602050305030304" pitchFamily="18" charset="0"/>
              </a:rPr>
              <a:t> se tokom while </a:t>
            </a:r>
            <a:r>
              <a:rPr lang="sr-Latn-RS">
                <a:latin typeface="Book Antiqua" panose="02040602050305030304" pitchFamily="18" charset="0"/>
              </a:rPr>
              <a:t>prolazi</a:t>
            </a:r>
            <a:r>
              <a:rPr lang="en-US">
                <a:latin typeface="Book Antiqua" panose="02040602050305030304" pitchFamily="18" charset="0"/>
              </a:rPr>
              <a:t> kroz</a:t>
            </a:r>
            <a:r>
              <a:rPr lang="sr-Latn-RS">
                <a:latin typeface="Book Antiqua" panose="02040602050305030304" pitchFamily="18" charset="0"/>
              </a:rPr>
              <a:t> </a:t>
            </a:r>
            <a:r>
              <a:rPr lang="en-US">
                <a:latin typeface="Book Antiqua" panose="02040602050305030304" pitchFamily="18" charset="0"/>
              </a:rPr>
              <a:t>relativno mali broj kandidata. U svakom trenutku elementi koji su kandidati za</a:t>
            </a:r>
            <a:r>
              <a:rPr lang="sr-Latn-RS">
                <a:latin typeface="Book Antiqua" panose="02040602050305030304" pitchFamily="18" charset="0"/>
              </a:rPr>
              <a:t> </a:t>
            </a:r>
            <a:r>
              <a:rPr lang="en-US">
                <a:latin typeface="Book Antiqua" panose="02040602050305030304" pitchFamily="18" charset="0"/>
              </a:rPr>
              <a:t>najbliže manje predhodnike </a:t>
            </a:r>
            <a:r>
              <a:rPr lang="sr-Latn-RS">
                <a:latin typeface="Book Antiqua" panose="02040602050305030304" pitchFamily="18" charset="0"/>
              </a:rPr>
              <a:t>su </a:t>
            </a:r>
            <a:r>
              <a:rPr lang="en-US">
                <a:latin typeface="Book Antiqua" panose="02040602050305030304" pitchFamily="18" charset="0"/>
              </a:rPr>
              <a:t>opadaju</a:t>
            </a:r>
            <a:r>
              <a:rPr lang="sr-Latn-RS">
                <a:latin typeface="Book Antiqua" panose="02040602050305030304" pitchFamily="18" charset="0"/>
              </a:rPr>
              <a:t>ć</a:t>
            </a:r>
            <a:r>
              <a:rPr lang="en-US">
                <a:latin typeface="Book Antiqua" panose="02040602050305030304" pitchFamily="18" charset="0"/>
              </a:rPr>
              <a:t>i niz. Svaki naredni element eliminiše</a:t>
            </a:r>
            <a:r>
              <a:rPr lang="sr-Latn-RS">
                <a:latin typeface="Book Antiqua" panose="02040602050305030304" pitchFamily="18" charset="0"/>
              </a:rPr>
              <a:t> </a:t>
            </a:r>
            <a:r>
              <a:rPr lang="pl-PL">
                <a:latin typeface="Book Antiqua" panose="02040602050305030304" pitchFamily="18" charset="0"/>
              </a:rPr>
              <a:t>kandidate koji su manji od njega ili su mu jednaki (svaka nova zgrada </a:t>
            </a:r>
            <a:r>
              <a:rPr lang="sr-Latn-RS">
                <a:latin typeface="Book Antiqua" panose="02040602050305030304" pitchFamily="18" charset="0"/>
              </a:rPr>
              <a:t>krije</a:t>
            </a:r>
            <a:r>
              <a:rPr lang="en-US">
                <a:latin typeface="Book Antiqua" panose="02040602050305030304" pitchFamily="18" charset="0"/>
              </a:rPr>
              <a:t> zgrade koje su niže od nje ili su joj iste visine). Prvi element u nizu</a:t>
            </a:r>
            <a:r>
              <a:rPr lang="sr-Latn-RS">
                <a:latin typeface="Book Antiqua" panose="02040602050305030304" pitchFamily="18" charset="0"/>
              </a:rPr>
              <a:t> </a:t>
            </a:r>
            <a:r>
              <a:rPr lang="pl-PL">
                <a:latin typeface="Book Antiqua" panose="02040602050305030304" pitchFamily="18" charset="0"/>
              </a:rPr>
              <a:t>potencijalnih kandidata koji je strogo veći od tekućeg elementa je i njegov </a:t>
            </a:r>
            <a:r>
              <a:rPr lang="en-US">
                <a:latin typeface="Book Antiqua" panose="02040602050305030304" pitchFamily="18" charset="0"/>
              </a:rPr>
              <a:t>najbliži ve</a:t>
            </a:r>
            <a:r>
              <a:rPr lang="sr-Latn-RS">
                <a:latin typeface="Book Antiqua" panose="02040602050305030304" pitchFamily="18" charset="0"/>
              </a:rPr>
              <a:t>ć</a:t>
            </a:r>
            <a:r>
              <a:rPr lang="en-US">
                <a:latin typeface="Book Antiqua" panose="02040602050305030304" pitchFamily="18" charset="0"/>
              </a:rPr>
              <a:t>i prethodnik. Ako takav element ne postoji, onda element nema ve</a:t>
            </a:r>
            <a:r>
              <a:rPr lang="sr-Latn-RS">
                <a:latin typeface="Book Antiqua" panose="02040602050305030304" pitchFamily="18" charset="0"/>
              </a:rPr>
              <a:t>ć</a:t>
            </a:r>
            <a:r>
              <a:rPr lang="en-US">
                <a:latin typeface="Book Antiqua" panose="02040602050305030304" pitchFamily="18" charset="0"/>
              </a:rPr>
              <a:t>eg</a:t>
            </a:r>
            <a:r>
              <a:rPr lang="sr-Latn-RS">
                <a:latin typeface="Book Antiqua" panose="02040602050305030304" pitchFamily="18" charset="0"/>
              </a:rPr>
              <a:t> </a:t>
            </a:r>
            <a:r>
              <a:rPr lang="en-US">
                <a:latin typeface="Book Antiqua" panose="02040602050305030304" pitchFamily="18" charset="0"/>
              </a:rPr>
              <a:t>prethodnika.</a:t>
            </a:r>
          </a:p>
        </p:txBody>
      </p:sp>
      <p:sp>
        <p:nvSpPr>
          <p:cNvPr id="3" name="Rectangle 2">
            <a:extLst>
              <a:ext uri="{FF2B5EF4-FFF2-40B4-BE49-F238E27FC236}">
                <a16:creationId xmlns:a16="http://schemas.microsoft.com/office/drawing/2014/main" id="{14999E06-00CD-464E-AC7D-6A0ADB0B2F9A}"/>
              </a:ext>
            </a:extLst>
          </p:cNvPr>
          <p:cNvSpPr/>
          <p:nvPr/>
        </p:nvSpPr>
        <p:spPr>
          <a:xfrm>
            <a:off x="0" y="4178528"/>
            <a:ext cx="12192000" cy="2031325"/>
          </a:xfrm>
          <a:prstGeom prst="rect">
            <a:avLst/>
          </a:prstGeom>
        </p:spPr>
        <p:txBody>
          <a:bodyPr wrap="square">
            <a:spAutoFit/>
          </a:bodyPr>
          <a:lstStyle/>
          <a:p>
            <a:r>
              <a:rPr lang="en-US">
                <a:latin typeface="Book Antiqua" panose="02040602050305030304" pitchFamily="18" charset="0"/>
              </a:rPr>
              <a:t>Pošto je niz kandidata opadaju</a:t>
            </a:r>
            <a:r>
              <a:rPr lang="sr-Latn-RS">
                <a:latin typeface="Book Antiqua" panose="02040602050305030304" pitchFamily="18" charset="0"/>
              </a:rPr>
              <a:t>ć</a:t>
            </a:r>
            <a:r>
              <a:rPr lang="en-US">
                <a:latin typeface="Book Antiqua" panose="02040602050305030304" pitchFamily="18" charset="0"/>
              </a:rPr>
              <a:t>i, kandidati koji </a:t>
            </a:r>
            <a:r>
              <a:rPr lang="sr-Latn-RS">
                <a:latin typeface="Book Antiqua" panose="02040602050305030304" pitchFamily="18" charset="0"/>
              </a:rPr>
              <a:t>su</a:t>
            </a:r>
            <a:r>
              <a:rPr lang="en-US">
                <a:latin typeface="Book Antiqua" panose="02040602050305030304" pitchFamily="18" charset="0"/>
              </a:rPr>
              <a:t> eliminisani (zaklonjeni)</a:t>
            </a:r>
            <a:r>
              <a:rPr lang="sr-Latn-RS">
                <a:latin typeface="Book Antiqua" panose="02040602050305030304" pitchFamily="18" charset="0"/>
              </a:rPr>
              <a:t> </a:t>
            </a:r>
            <a:r>
              <a:rPr lang="pl-PL">
                <a:latin typeface="Book Antiqua" panose="02040602050305030304" pitchFamily="18" charset="0"/>
              </a:rPr>
              <a:t>mogu da budu samo na kraju niza potencijalnih kandidata. Ovo ukazuje na to da se tekući kandidati za najbližeg većeg prethodnika mogu čuvati na </a:t>
            </a:r>
            <a:r>
              <a:rPr lang="pl-PL" b="1">
                <a:latin typeface="Book Antiqua" panose="02040602050305030304" pitchFamily="18" charset="0"/>
              </a:rPr>
              <a:t>steku</a:t>
            </a:r>
            <a:r>
              <a:rPr lang="pl-PL">
                <a:latin typeface="Book Antiqua" panose="02040602050305030304" pitchFamily="18" charset="0"/>
              </a:rPr>
              <a:t> </a:t>
            </a:r>
            <a:r>
              <a:rPr lang="it-IT">
                <a:latin typeface="Book Antiqua" panose="02040602050305030304" pitchFamily="18" charset="0"/>
              </a:rPr>
              <a:t>i da </a:t>
            </a:r>
            <a:r>
              <a:rPr lang="sr-Latn-RS">
                <a:latin typeface="Book Antiqua" panose="02040602050305030304" pitchFamily="18" charset="0"/>
              </a:rPr>
              <a:t>ne treba da se čuva</a:t>
            </a:r>
            <a:r>
              <a:rPr lang="it-IT">
                <a:latin typeface="Book Antiqua" panose="02040602050305030304" pitchFamily="18" charset="0"/>
              </a:rPr>
              <a:t> </a:t>
            </a:r>
            <a:r>
              <a:rPr lang="sr-Latn-RS">
                <a:latin typeface="Book Antiqua" panose="02040602050305030304" pitchFamily="18" charset="0"/>
              </a:rPr>
              <a:t>ceo </a:t>
            </a:r>
            <a:r>
              <a:rPr lang="it-IT">
                <a:latin typeface="Book Antiqua" panose="02040602050305030304" pitchFamily="18" charset="0"/>
              </a:rPr>
              <a:t>niz,</a:t>
            </a:r>
            <a:r>
              <a:rPr lang="sr-Latn-RS">
                <a:latin typeface="Book Antiqua" panose="02040602050305030304" pitchFamily="18" charset="0"/>
              </a:rPr>
              <a:t> nego </a:t>
            </a:r>
            <a:r>
              <a:rPr lang="sr-Latn-RS" b="1">
                <a:latin typeface="Book Antiqua" panose="02040602050305030304" pitchFamily="18" charset="0"/>
              </a:rPr>
              <a:t>samo </a:t>
            </a:r>
            <a:r>
              <a:rPr lang="en-US" b="1">
                <a:latin typeface="Book Antiqua" panose="02040602050305030304" pitchFamily="18" charset="0"/>
              </a:rPr>
              <a:t>kandidat</a:t>
            </a:r>
            <a:r>
              <a:rPr lang="sr-Latn-RS" b="1">
                <a:latin typeface="Book Antiqua" panose="02040602050305030304" pitchFamily="18" charset="0"/>
              </a:rPr>
              <a:t>i</a:t>
            </a:r>
            <a:r>
              <a:rPr lang="en-US" b="1">
                <a:latin typeface="Book Antiqua" panose="02040602050305030304" pitchFamily="18" charset="0"/>
              </a:rPr>
              <a:t> koji nisu eliminisani</a:t>
            </a:r>
            <a:r>
              <a:rPr lang="sr-Latn-RS">
                <a:latin typeface="Book Antiqua" panose="02040602050305030304" pitchFamily="18" charset="0"/>
              </a:rPr>
              <a:t>, </a:t>
            </a:r>
            <a:r>
              <a:rPr lang="en-US">
                <a:latin typeface="Book Antiqua" panose="02040602050305030304" pitchFamily="18" charset="0"/>
              </a:rPr>
              <a:t>jer su zaklonjeni nekim ve</a:t>
            </a:r>
            <a:r>
              <a:rPr lang="sr-Latn-RS">
                <a:latin typeface="Book Antiqua" panose="02040602050305030304" pitchFamily="18" charset="0"/>
              </a:rPr>
              <a:t>ć</a:t>
            </a:r>
            <a:r>
              <a:rPr lang="en-US">
                <a:latin typeface="Book Antiqua" panose="02040602050305030304" pitchFamily="18" charset="0"/>
              </a:rPr>
              <a:t>im ili</a:t>
            </a:r>
            <a:r>
              <a:rPr lang="sr-Latn-RS">
                <a:latin typeface="Book Antiqua" panose="02040602050305030304" pitchFamily="18" charset="0"/>
              </a:rPr>
              <a:t> </a:t>
            </a:r>
            <a:r>
              <a:rPr lang="en-US">
                <a:latin typeface="Book Antiqua" panose="02040602050305030304" pitchFamily="18" charset="0"/>
              </a:rPr>
              <a:t>jednakim elementom (na steku </a:t>
            </a:r>
            <a:r>
              <a:rPr lang="sr-Latn-RS">
                <a:latin typeface="Book Antiqua" panose="02040602050305030304" pitchFamily="18" charset="0"/>
              </a:rPr>
              <a:t>mogu da se čuvaju </a:t>
            </a:r>
            <a:r>
              <a:rPr lang="en-US">
                <a:latin typeface="Book Antiqua" panose="02040602050305030304" pitchFamily="18" charset="0"/>
              </a:rPr>
              <a:t>pozicije </a:t>
            </a:r>
            <a:r>
              <a:rPr lang="sr-Latn-RS">
                <a:latin typeface="Book Antiqua" panose="02040602050305030304" pitchFamily="18" charset="0"/>
              </a:rPr>
              <a:t>ili </a:t>
            </a:r>
            <a:r>
              <a:rPr lang="pl-PL">
                <a:latin typeface="Book Antiqua" panose="02040602050305030304" pitchFamily="18" charset="0"/>
              </a:rPr>
              <a:t>vrednosti). </a:t>
            </a:r>
          </a:p>
          <a:p>
            <a:r>
              <a:rPr lang="pl-PL">
                <a:latin typeface="Book Antiqua" panose="02040602050305030304" pitchFamily="18" charset="0"/>
              </a:rPr>
              <a:t>Kad se obrađuje element na poziciji </a:t>
            </a:r>
            <a:r>
              <a:rPr lang="pl-PL" b="1">
                <a:latin typeface="Book Antiqua" panose="02040602050305030304" pitchFamily="18" charset="0"/>
              </a:rPr>
              <a:t>j</a:t>
            </a:r>
            <a:r>
              <a:rPr lang="pl-PL" i="1">
                <a:latin typeface="Book Antiqua" panose="02040602050305030304" pitchFamily="18" charset="0"/>
              </a:rPr>
              <a:t>, </a:t>
            </a:r>
            <a:r>
              <a:rPr lang="pl-PL">
                <a:latin typeface="Book Antiqua" panose="02040602050305030304" pitchFamily="18" charset="0"/>
              </a:rPr>
              <a:t>na steku </a:t>
            </a:r>
            <a:r>
              <a:rPr lang="sr-Latn-RS">
                <a:latin typeface="Book Antiqua" panose="02040602050305030304" pitchFamily="18" charset="0"/>
              </a:rPr>
              <a:t>su</a:t>
            </a:r>
            <a:r>
              <a:rPr lang="en-US">
                <a:latin typeface="Book Antiqua" panose="02040602050305030304" pitchFamily="18" charset="0"/>
              </a:rPr>
              <a:t> vrednosti</a:t>
            </a:r>
            <a:r>
              <a:rPr lang="sr-Latn-RS">
                <a:latin typeface="Book Antiqua" panose="02040602050305030304" pitchFamily="18" charset="0"/>
              </a:rPr>
              <a:t> / </a:t>
            </a:r>
            <a:r>
              <a:rPr lang="en-US">
                <a:latin typeface="Book Antiqua" panose="02040602050305030304" pitchFamily="18" charset="0"/>
              </a:rPr>
              <a:t>pozicije </a:t>
            </a:r>
            <a:r>
              <a:rPr lang="en-US" b="1">
                <a:latin typeface="Book Antiqua" panose="02040602050305030304" pitchFamily="18" charset="0"/>
              </a:rPr>
              <a:t>i</a:t>
            </a:r>
            <a:r>
              <a:rPr lang="en-US" i="1">
                <a:latin typeface="Book Antiqua" panose="02040602050305030304" pitchFamily="18" charset="0"/>
              </a:rPr>
              <a:t> </a:t>
            </a:r>
            <a:r>
              <a:rPr lang="en-US">
                <a:latin typeface="Book Antiqua" panose="02040602050305030304" pitchFamily="18" charset="0"/>
              </a:rPr>
              <a:t>takve da je </a:t>
            </a:r>
            <a:r>
              <a:rPr lang="en-US" b="1">
                <a:latin typeface="Book Antiqua" panose="02040602050305030304" pitchFamily="18" charset="0"/>
              </a:rPr>
              <a:t>a</a:t>
            </a:r>
            <a:r>
              <a:rPr lang="en-US" sz="1200" b="1" u="none" strike="noStrike" baseline="0">
                <a:latin typeface="Book Antiqua" panose="02040602050305030304" pitchFamily="18" charset="0"/>
              </a:rPr>
              <a:t>i</a:t>
            </a:r>
            <a:r>
              <a:rPr lang="en-US" sz="800" b="0" i="1" u="none" strike="noStrike" baseline="0">
                <a:latin typeface="Book Antiqua" panose="02040602050305030304" pitchFamily="18" charset="0"/>
              </a:rPr>
              <a:t> </a:t>
            </a:r>
            <a:r>
              <a:rPr lang="en-US">
                <a:latin typeface="Book Antiqua" panose="02040602050305030304" pitchFamily="18" charset="0"/>
              </a:rPr>
              <a:t>maksimum elemenata niza </a:t>
            </a:r>
            <a:r>
              <a:rPr lang="en-US" b="1">
                <a:latin typeface="Book Antiqua" panose="02040602050305030304" pitchFamily="18" charset="0"/>
              </a:rPr>
              <a:t>a</a:t>
            </a:r>
            <a:r>
              <a:rPr lang="sr-Latn-RS" i="1">
                <a:latin typeface="Book Antiqua" panose="02040602050305030304" pitchFamily="18" charset="0"/>
              </a:rPr>
              <a:t> </a:t>
            </a:r>
            <a:r>
              <a:rPr lang="en-US">
                <a:latin typeface="Book Antiqua" panose="02040602050305030304" pitchFamily="18" charset="0"/>
              </a:rPr>
              <a:t>na pozicijama iz intervala </a:t>
            </a:r>
            <a:r>
              <a:rPr lang="en-US" b="1">
                <a:latin typeface="Book Antiqua" panose="02040602050305030304" pitchFamily="18" charset="0"/>
              </a:rPr>
              <a:t>[</a:t>
            </a:r>
            <a:r>
              <a:rPr lang="en-US" b="1" i="1">
                <a:latin typeface="Book Antiqua" panose="02040602050305030304" pitchFamily="18" charset="0"/>
              </a:rPr>
              <a:t>i, j</a:t>
            </a:r>
            <a:r>
              <a:rPr lang="en-US" b="1">
                <a:latin typeface="Book Antiqua" panose="02040602050305030304" pitchFamily="18" charset="0"/>
              </a:rPr>
              <a:t>)</a:t>
            </a:r>
            <a:r>
              <a:rPr lang="en-US">
                <a:latin typeface="Book Antiqua" panose="02040602050305030304" pitchFamily="18" charset="0"/>
              </a:rPr>
              <a:t>. Ovim </a:t>
            </a:r>
            <a:r>
              <a:rPr lang="sr-Latn-RS">
                <a:latin typeface="Book Antiqua" panose="02040602050305030304" pitchFamily="18" charset="0"/>
              </a:rPr>
              <a:t>se dobija </a:t>
            </a:r>
            <a:r>
              <a:rPr lang="en-US">
                <a:latin typeface="Book Antiqua" panose="02040602050305030304" pitchFamily="18" charset="0"/>
              </a:rPr>
              <a:t>implementacij</a:t>
            </a:r>
            <a:r>
              <a:rPr lang="sr-Latn-RS">
                <a:latin typeface="Book Antiqua" panose="02040602050305030304" pitchFamily="18" charset="0"/>
              </a:rPr>
              <a:t>a</a:t>
            </a:r>
            <a:r>
              <a:rPr lang="en-US">
                <a:latin typeface="Book Antiqua" panose="02040602050305030304" pitchFamily="18" charset="0"/>
              </a:rPr>
              <a:t> sli</a:t>
            </a:r>
            <a:r>
              <a:rPr lang="sr-Latn-RS">
                <a:latin typeface="Book Antiqua" panose="02040602050305030304" pitchFamily="18" charset="0"/>
              </a:rPr>
              <a:t>č</a:t>
            </a:r>
            <a:r>
              <a:rPr lang="en-US">
                <a:latin typeface="Book Antiqua" panose="02040602050305030304" pitchFamily="18" charset="0"/>
              </a:rPr>
              <a:t>n</a:t>
            </a:r>
            <a:r>
              <a:rPr lang="sr-Latn-RS">
                <a:latin typeface="Book Antiqua" panose="02040602050305030304" pitchFamily="18" charset="0"/>
              </a:rPr>
              <a:t>a </a:t>
            </a:r>
            <a:r>
              <a:rPr lang="en-US">
                <a:latin typeface="Book Antiqua" panose="02040602050305030304" pitchFamily="18" charset="0"/>
              </a:rPr>
              <a:t>prethodnoj, sa istom </a:t>
            </a:r>
            <a:r>
              <a:rPr lang="sr-Latn-RS">
                <a:latin typeface="Book Antiqua" panose="02040602050305030304" pitchFamily="18" charset="0"/>
              </a:rPr>
              <a:t>s</a:t>
            </a:r>
            <a:r>
              <a:rPr lang="en-US">
                <a:latin typeface="Book Antiqua" panose="02040602050305030304" pitchFamily="18" charset="0"/>
              </a:rPr>
              <a:t>loženošcu najgoreg slu</a:t>
            </a:r>
            <a:r>
              <a:rPr lang="sr-Latn-RS">
                <a:latin typeface="Book Antiqua" panose="02040602050305030304" pitchFamily="18" charset="0"/>
              </a:rPr>
              <a:t>č</a:t>
            </a:r>
            <a:r>
              <a:rPr lang="en-US">
                <a:latin typeface="Book Antiqua" panose="02040602050305030304" pitchFamily="18" charset="0"/>
              </a:rPr>
              <a:t>aja.</a:t>
            </a:r>
            <a:r>
              <a:rPr lang="sr-Latn-RS">
                <a:latin typeface="Book Antiqua" panose="02040602050305030304" pitchFamily="18" charset="0"/>
              </a:rPr>
              <a:t> </a:t>
            </a:r>
          </a:p>
          <a:p>
            <a:r>
              <a:rPr lang="pl-PL">
                <a:latin typeface="Book Antiqua" panose="02040602050305030304" pitchFamily="18" charset="0"/>
              </a:rPr>
              <a:t>Zauzeće memorije je manje (ako se na steku čuvaju </a:t>
            </a:r>
            <a:r>
              <a:rPr lang="it-IT">
                <a:latin typeface="Book Antiqua" panose="02040602050305030304" pitchFamily="18" charset="0"/>
              </a:rPr>
              <a:t>vrednosti, ne mora ni da</a:t>
            </a:r>
            <a:r>
              <a:rPr lang="sr-Latn-RS">
                <a:latin typeface="Book Antiqua" panose="02040602050305030304" pitchFamily="18" charset="0"/>
              </a:rPr>
              <a:t> se</a:t>
            </a:r>
            <a:r>
              <a:rPr lang="it-IT">
                <a:latin typeface="Book Antiqua" panose="02040602050305030304" pitchFamily="18" charset="0"/>
              </a:rPr>
              <a:t> pamti ceo originalni niz).</a:t>
            </a:r>
            <a:endParaRPr lang="en-US">
              <a:latin typeface="Book Antiqua" panose="02040602050305030304" pitchFamily="18" charset="0"/>
            </a:endParaRPr>
          </a:p>
        </p:txBody>
      </p:sp>
    </p:spTree>
    <p:extLst>
      <p:ext uri="{BB962C8B-B14F-4D97-AF65-F5344CB8AC3E}">
        <p14:creationId xmlns:p14="http://schemas.microsoft.com/office/powerpoint/2010/main" val="27804727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15011C-0B24-491D-A6F5-A68851AA4FC7}"/>
              </a:ext>
            </a:extLst>
          </p:cNvPr>
          <p:cNvSpPr/>
          <p:nvPr/>
        </p:nvSpPr>
        <p:spPr>
          <a:xfrm>
            <a:off x="0" y="-64264"/>
            <a:ext cx="12192000" cy="7232749"/>
          </a:xfrm>
          <a:prstGeom prst="rect">
            <a:avLst/>
          </a:prstGeom>
        </p:spPr>
        <p:txBody>
          <a:bodyPr wrap="square">
            <a:spAutoFit/>
          </a:bodyPr>
          <a:lstStyle/>
          <a:p>
            <a:r>
              <a:rPr lang="sr-Latn-RS" sz="1600">
                <a:latin typeface="Book Antiqua" panose="02040602050305030304" pitchFamily="18" charset="0"/>
              </a:rPr>
              <a:t>                                        -  3 3 – 5 3 5 </a:t>
            </a:r>
          </a:p>
          <a:p>
            <a:r>
              <a:rPr lang="sr-Latn-RS" sz="1600">
                <a:latin typeface="Book Antiqua" panose="02040602050305030304" pitchFamily="18" charset="0"/>
              </a:rPr>
              <a:t>A</a:t>
            </a:r>
            <a:r>
              <a:rPr lang="pt-BR" sz="1600">
                <a:latin typeface="Book Antiqua" panose="02040602050305030304" pitchFamily="18" charset="0"/>
              </a:rPr>
              <a:t>lgorit</a:t>
            </a:r>
            <a:r>
              <a:rPr lang="sr-Latn-RS" sz="1600">
                <a:latin typeface="Book Antiqua" panose="02040602050305030304" pitchFamily="18" charset="0"/>
              </a:rPr>
              <a:t>am</a:t>
            </a:r>
            <a:r>
              <a:rPr lang="pt-BR" sz="1600">
                <a:latin typeface="Book Antiqua" panose="02040602050305030304" pitchFamily="18" charset="0"/>
              </a:rPr>
              <a:t> na primeru</a:t>
            </a:r>
            <a:r>
              <a:rPr lang="sr-Latn-RS" sz="1600">
                <a:latin typeface="Book Antiqua" panose="02040602050305030304" pitchFamily="18" charset="0"/>
              </a:rPr>
              <a:t> </a:t>
            </a:r>
            <a:r>
              <a:rPr lang="pt-BR" sz="1600">
                <a:latin typeface="Book Antiqua" panose="02040602050305030304" pitchFamily="18" charset="0"/>
              </a:rPr>
              <a:t>3 1 2 5 3 1 4.</a:t>
            </a:r>
            <a:r>
              <a:rPr lang="sr-Latn-RS" sz="1600">
                <a:latin typeface="Book Antiqua" panose="02040602050305030304" pitchFamily="18" charset="0"/>
              </a:rPr>
              <a:t> </a:t>
            </a:r>
            <a:r>
              <a:rPr lang="pl-PL" sz="1600">
                <a:latin typeface="Book Antiqua" panose="02040602050305030304" pitchFamily="18" charset="0"/>
              </a:rPr>
              <a:t>Na početku je stek prazan.</a:t>
            </a:r>
          </a:p>
          <a:p>
            <a:endParaRPr lang="pl-PL" sz="1600">
              <a:latin typeface="Book Antiqua" panose="02040602050305030304" pitchFamily="18" charset="0"/>
            </a:endParaRPr>
          </a:p>
          <a:p>
            <a:r>
              <a:rPr lang="en-US" sz="1600" b="1">
                <a:latin typeface="Book Antiqua" panose="02040602050305030304" pitchFamily="18" charset="0"/>
              </a:rPr>
              <a:t>Stek:</a:t>
            </a:r>
            <a:r>
              <a:rPr lang="sr-Latn-RS" sz="1600" b="1">
                <a:latin typeface="Book Antiqua" panose="02040602050305030304" pitchFamily="18" charset="0"/>
              </a:rPr>
              <a:t>                                                   Niz: </a:t>
            </a:r>
            <a:r>
              <a:rPr lang="pt-BR" sz="1600" b="1">
                <a:latin typeface="Book Antiqua" panose="02040602050305030304" pitchFamily="18" charset="0"/>
              </a:rPr>
              <a:t>3</a:t>
            </a:r>
            <a:r>
              <a:rPr lang="pt-BR" sz="1600">
                <a:latin typeface="Book Antiqua" panose="02040602050305030304" pitchFamily="18" charset="0"/>
              </a:rPr>
              <a:t> 1 2 5 3 1 4</a:t>
            </a:r>
            <a:r>
              <a:rPr lang="sr-Latn-RS" sz="1600">
                <a:latin typeface="Book Antiqua" panose="02040602050305030304" pitchFamily="18" charset="0"/>
              </a:rPr>
              <a:t>                               </a:t>
            </a:r>
            <a:r>
              <a:rPr lang="sr-Latn-RS" sz="1600" b="1">
                <a:latin typeface="Book Antiqua" panose="02040602050305030304" pitchFamily="18" charset="0"/>
              </a:rPr>
              <a:t>N</a:t>
            </a:r>
            <a:r>
              <a:rPr lang="sr-Latn-RS" sz="1600">
                <a:latin typeface="Book Antiqua" panose="02040602050305030304" pitchFamily="18" charset="0"/>
              </a:rPr>
              <a:t>aj</a:t>
            </a:r>
            <a:r>
              <a:rPr lang="sr-Latn-RS" sz="1600" b="1">
                <a:latin typeface="Book Antiqua" panose="02040602050305030304" pitchFamily="18" charset="0"/>
              </a:rPr>
              <a:t>VP</a:t>
            </a:r>
            <a:r>
              <a:rPr lang="sr-Latn-RS" sz="1600">
                <a:latin typeface="Book Antiqua" panose="02040602050305030304" pitchFamily="18" charset="0"/>
              </a:rPr>
              <a:t>reth</a:t>
            </a:r>
            <a:r>
              <a:rPr lang="sr-Latn-RS" sz="1600" b="1">
                <a:latin typeface="Book Antiqua" panose="02040602050305030304" pitchFamily="18" charset="0"/>
              </a:rPr>
              <a:t>: -</a:t>
            </a:r>
            <a:endParaRPr lang="en-US" sz="1600" b="1">
              <a:latin typeface="Book Antiqua" panose="02040602050305030304" pitchFamily="18" charset="0"/>
            </a:endParaRPr>
          </a:p>
          <a:p>
            <a:r>
              <a:rPr lang="pl-PL" sz="1600">
                <a:latin typeface="Book Antiqua" panose="02040602050305030304" pitchFamily="18" charset="0"/>
              </a:rPr>
              <a:t>Stek je prazan, </a:t>
            </a:r>
            <a:r>
              <a:rPr lang="pl-PL" sz="1600" b="1">
                <a:latin typeface="Book Antiqua" panose="02040602050305030304" pitchFamily="18" charset="0"/>
              </a:rPr>
              <a:t>3</a:t>
            </a:r>
            <a:r>
              <a:rPr lang="pl-PL" sz="1600">
                <a:latin typeface="Book Antiqua" panose="02040602050305030304" pitchFamily="18" charset="0"/>
              </a:rPr>
              <a:t> nema prethodnika. Ide na</a:t>
            </a:r>
            <a:r>
              <a:rPr lang="en-US" sz="1600">
                <a:latin typeface="Book Antiqua" panose="02040602050305030304" pitchFamily="18" charset="0"/>
              </a:rPr>
              <a:t> stek</a:t>
            </a:r>
            <a:r>
              <a:rPr lang="sr-Latn-RS" sz="1600">
                <a:latin typeface="Book Antiqua" panose="02040602050305030304" pitchFamily="18" charset="0"/>
              </a:rPr>
              <a:t>, jer može da bude prethodnik nekome</a:t>
            </a:r>
            <a:r>
              <a:rPr lang="en-US" sz="1600">
                <a:latin typeface="Book Antiqua" panose="02040602050305030304" pitchFamily="18" charset="0"/>
              </a:rPr>
              <a:t>.</a:t>
            </a:r>
            <a:endParaRPr lang="sr-Latn-RS" sz="1600">
              <a:latin typeface="Book Antiqua" panose="02040602050305030304" pitchFamily="18" charset="0"/>
            </a:endParaRPr>
          </a:p>
          <a:p>
            <a:endParaRPr lang="en-US" sz="1600">
              <a:latin typeface="Book Antiqua" panose="02040602050305030304" pitchFamily="18" charset="0"/>
            </a:endParaRPr>
          </a:p>
          <a:p>
            <a:r>
              <a:rPr lang="en-US" sz="1600" b="1">
                <a:latin typeface="Book Antiqua" panose="02040602050305030304" pitchFamily="18" charset="0"/>
              </a:rPr>
              <a:t>Stek: 3</a:t>
            </a:r>
            <a:r>
              <a:rPr lang="sr-Latn-RS" sz="1600" b="1">
                <a:latin typeface="Book Antiqua" panose="02040602050305030304" pitchFamily="18" charset="0"/>
              </a:rPr>
              <a:t>                                                Niz: </a:t>
            </a:r>
            <a:r>
              <a:rPr lang="pt-BR" sz="1600" b="1">
                <a:latin typeface="Book Antiqua" panose="02040602050305030304" pitchFamily="18" charset="0"/>
              </a:rPr>
              <a:t>1</a:t>
            </a:r>
            <a:r>
              <a:rPr lang="pt-BR" sz="1600">
                <a:latin typeface="Book Antiqua" panose="02040602050305030304" pitchFamily="18" charset="0"/>
              </a:rPr>
              <a:t> 2 5 3 1 4</a:t>
            </a:r>
            <a:r>
              <a:rPr lang="sr-Latn-RS" sz="1600">
                <a:latin typeface="Book Antiqua" panose="02040602050305030304" pitchFamily="18" charset="0"/>
              </a:rPr>
              <a:t>                                  </a:t>
            </a:r>
            <a:r>
              <a:rPr lang="sr-Latn-RS" sz="1600" b="1">
                <a:latin typeface="Book Antiqua" panose="02040602050305030304" pitchFamily="18" charset="0"/>
              </a:rPr>
              <a:t>N</a:t>
            </a:r>
            <a:r>
              <a:rPr lang="sr-Latn-RS" sz="1600">
                <a:latin typeface="Book Antiqua" panose="02040602050305030304" pitchFamily="18" charset="0"/>
              </a:rPr>
              <a:t>aj</a:t>
            </a:r>
            <a:r>
              <a:rPr lang="sr-Latn-RS" sz="1600" b="1">
                <a:latin typeface="Book Antiqua" panose="02040602050305030304" pitchFamily="18" charset="0"/>
              </a:rPr>
              <a:t>VP</a:t>
            </a:r>
            <a:r>
              <a:rPr lang="sr-Latn-RS" sz="1600">
                <a:latin typeface="Book Antiqua" panose="02040602050305030304" pitchFamily="18" charset="0"/>
              </a:rPr>
              <a:t>reth</a:t>
            </a:r>
            <a:r>
              <a:rPr lang="sr-Latn-RS" sz="1600" b="1">
                <a:latin typeface="Book Antiqua" panose="02040602050305030304" pitchFamily="18" charset="0"/>
              </a:rPr>
              <a:t>: 3</a:t>
            </a:r>
            <a:endParaRPr lang="en-US" sz="1600" b="1">
              <a:latin typeface="Book Antiqua" panose="02040602050305030304" pitchFamily="18" charset="0"/>
            </a:endParaRPr>
          </a:p>
          <a:p>
            <a:r>
              <a:rPr lang="pl-PL" sz="1600">
                <a:latin typeface="Book Antiqua" panose="02040602050305030304" pitchFamily="18" charset="0"/>
              </a:rPr>
              <a:t>Obrađuje se </a:t>
            </a:r>
            <a:r>
              <a:rPr lang="pl-PL" sz="1600" b="1">
                <a:latin typeface="Book Antiqua" panose="02040602050305030304" pitchFamily="18" charset="0"/>
              </a:rPr>
              <a:t>1</a:t>
            </a:r>
            <a:r>
              <a:rPr lang="pl-PL" sz="1600">
                <a:latin typeface="Book Antiqua" panose="02040602050305030304" pitchFamily="18" charset="0"/>
              </a:rPr>
              <a:t>, 1 &lt; 3, koji je na vrhu steka, 3 je njegov</a:t>
            </a:r>
            <a:r>
              <a:rPr lang="en-US" sz="1600">
                <a:latin typeface="Book Antiqua" panose="02040602050305030304" pitchFamily="18" charset="0"/>
              </a:rPr>
              <a:t> </a:t>
            </a:r>
            <a:r>
              <a:rPr lang="pl-PL" sz="1600">
                <a:latin typeface="Book Antiqua" panose="02040602050305030304" pitchFamily="18" charset="0"/>
              </a:rPr>
              <a:t>najbliži veći prethodnik. Na stek ide i 1.</a:t>
            </a:r>
          </a:p>
          <a:p>
            <a:endParaRPr lang="pl-PL" sz="1600">
              <a:latin typeface="Book Antiqua" panose="02040602050305030304" pitchFamily="18" charset="0"/>
            </a:endParaRPr>
          </a:p>
          <a:p>
            <a:r>
              <a:rPr lang="en-US" sz="1600" b="1">
                <a:latin typeface="Book Antiqua" panose="02040602050305030304" pitchFamily="18" charset="0"/>
              </a:rPr>
              <a:t>Stek: </a:t>
            </a:r>
            <a:r>
              <a:rPr lang="en-US" sz="1600">
                <a:latin typeface="Book Antiqua" panose="02040602050305030304" pitchFamily="18" charset="0"/>
              </a:rPr>
              <a:t>3</a:t>
            </a:r>
            <a:r>
              <a:rPr lang="en-US" sz="1600" b="1">
                <a:latin typeface="Book Antiqua" panose="02040602050305030304" pitchFamily="18" charset="0"/>
              </a:rPr>
              <a:t> 1</a:t>
            </a:r>
            <a:r>
              <a:rPr lang="sr-Latn-RS" sz="1600" b="1">
                <a:latin typeface="Book Antiqua" panose="02040602050305030304" pitchFamily="18" charset="0"/>
              </a:rPr>
              <a:t>                                             Niz: </a:t>
            </a:r>
            <a:r>
              <a:rPr lang="pt-BR" sz="1600" b="1">
                <a:latin typeface="Book Antiqua" panose="02040602050305030304" pitchFamily="18" charset="0"/>
              </a:rPr>
              <a:t>2</a:t>
            </a:r>
            <a:r>
              <a:rPr lang="pt-BR" sz="1600">
                <a:latin typeface="Book Antiqua" panose="02040602050305030304" pitchFamily="18" charset="0"/>
              </a:rPr>
              <a:t> 5 3 1 4</a:t>
            </a:r>
            <a:r>
              <a:rPr lang="sr-Latn-RS" sz="1600">
                <a:latin typeface="Book Antiqua" panose="02040602050305030304" pitchFamily="18" charset="0"/>
              </a:rPr>
              <a:t>                                      </a:t>
            </a:r>
            <a:r>
              <a:rPr lang="sr-Latn-RS" sz="1600" b="1">
                <a:latin typeface="Book Antiqua" panose="02040602050305030304" pitchFamily="18" charset="0"/>
              </a:rPr>
              <a:t>N</a:t>
            </a:r>
            <a:r>
              <a:rPr lang="sr-Latn-RS" sz="1600">
                <a:latin typeface="Book Antiqua" panose="02040602050305030304" pitchFamily="18" charset="0"/>
              </a:rPr>
              <a:t>aj</a:t>
            </a:r>
            <a:r>
              <a:rPr lang="sr-Latn-RS" sz="1600" b="1">
                <a:latin typeface="Book Antiqua" panose="02040602050305030304" pitchFamily="18" charset="0"/>
              </a:rPr>
              <a:t>VP</a:t>
            </a:r>
            <a:r>
              <a:rPr lang="sr-Latn-RS" sz="1600">
                <a:latin typeface="Book Antiqua" panose="02040602050305030304" pitchFamily="18" charset="0"/>
              </a:rPr>
              <a:t>reth</a:t>
            </a:r>
            <a:r>
              <a:rPr lang="sr-Latn-RS" sz="1600" b="1">
                <a:latin typeface="Book Antiqua" panose="02040602050305030304" pitchFamily="18" charset="0"/>
              </a:rPr>
              <a:t>: 3</a:t>
            </a:r>
            <a:endParaRPr lang="en-US" sz="1600" b="1">
              <a:latin typeface="Book Antiqua" panose="02040602050305030304" pitchFamily="18" charset="0"/>
            </a:endParaRPr>
          </a:p>
          <a:p>
            <a:r>
              <a:rPr lang="sr-Latn-RS" sz="1600">
                <a:latin typeface="Book Antiqua" panose="02040602050305030304" pitchFamily="18" charset="0"/>
              </a:rPr>
              <a:t>Obrađuje se </a:t>
            </a:r>
            <a:r>
              <a:rPr lang="en-US" sz="1600" b="1">
                <a:latin typeface="Book Antiqua" panose="02040602050305030304" pitchFamily="18" charset="0"/>
              </a:rPr>
              <a:t>2</a:t>
            </a:r>
            <a:r>
              <a:rPr lang="sr-Latn-RS" sz="1600">
                <a:latin typeface="Book Antiqua" panose="02040602050305030304" pitchFamily="18" charset="0"/>
              </a:rPr>
              <a:t>,</a:t>
            </a:r>
            <a:r>
              <a:rPr lang="en-US" sz="1600">
                <a:latin typeface="Book Antiqua" panose="02040602050305030304" pitchFamily="18" charset="0"/>
              </a:rPr>
              <a:t> </a:t>
            </a:r>
            <a:r>
              <a:rPr lang="sr-Latn-RS" sz="1600">
                <a:latin typeface="Book Antiqua" panose="02040602050305030304" pitchFamily="18" charset="0"/>
              </a:rPr>
              <a:t>2</a:t>
            </a:r>
            <a:r>
              <a:rPr lang="en-US" sz="1600">
                <a:latin typeface="Book Antiqua" panose="02040602050305030304" pitchFamily="18" charset="0"/>
              </a:rPr>
              <a:t>&gt;1, sa steka se sk</a:t>
            </a:r>
            <a:r>
              <a:rPr lang="sr-Latn-RS" sz="1600">
                <a:latin typeface="Book Antiqua" panose="02040602050305030304" pitchFamily="18" charset="0"/>
              </a:rPr>
              <a:t>lanja</a:t>
            </a:r>
            <a:r>
              <a:rPr lang="en-US" sz="1600">
                <a:latin typeface="Book Antiqua" panose="02040602050305030304" pitchFamily="18" charset="0"/>
              </a:rPr>
              <a:t> 1</a:t>
            </a:r>
            <a:r>
              <a:rPr lang="sr-Latn-RS" sz="1600">
                <a:latin typeface="Book Antiqua" panose="02040602050305030304" pitchFamily="18" charset="0"/>
              </a:rPr>
              <a:t>,</a:t>
            </a:r>
            <a:r>
              <a:rPr lang="en-US" sz="1600">
                <a:latin typeface="Book Antiqua" panose="02040602050305030304" pitchFamily="18" charset="0"/>
              </a:rPr>
              <a:t> </a:t>
            </a:r>
            <a:r>
              <a:rPr lang="pl-PL" sz="1600">
                <a:latin typeface="Book Antiqua" panose="02040602050305030304" pitchFamily="18" charset="0"/>
              </a:rPr>
              <a:t>najbliži veći prethodnik od 2 </a:t>
            </a:r>
            <a:r>
              <a:rPr lang="en-US" sz="1600">
                <a:latin typeface="Book Antiqua" panose="02040602050305030304" pitchFamily="18" charset="0"/>
              </a:rPr>
              <a:t>je</a:t>
            </a:r>
            <a:r>
              <a:rPr lang="pl-PL" sz="1600">
                <a:latin typeface="Book Antiqua" panose="02040602050305030304" pitchFamily="18" charset="0"/>
              </a:rPr>
              <a:t> 3. 1 više nije kandidat nikome</a:t>
            </a:r>
            <a:r>
              <a:rPr lang="en-US" sz="1600">
                <a:latin typeface="Book Antiqua" panose="02040602050305030304" pitchFamily="18" charset="0"/>
              </a:rPr>
              <a:t> (</a:t>
            </a:r>
            <a:r>
              <a:rPr lang="sr-Latn-RS" sz="1600">
                <a:latin typeface="Book Antiqua" panose="02040602050305030304" pitchFamily="18" charset="0"/>
              </a:rPr>
              <a:t>zgrada </a:t>
            </a:r>
            <a:r>
              <a:rPr lang="en-US" sz="1600">
                <a:latin typeface="Book Antiqua" panose="02040602050305030304" pitchFamily="18" charset="0"/>
              </a:rPr>
              <a:t>2 zaklanja zgradu visine 1) i 2</a:t>
            </a:r>
            <a:r>
              <a:rPr lang="sr-Latn-RS" sz="1600">
                <a:latin typeface="Book Antiqua" panose="02040602050305030304" pitchFamily="18" charset="0"/>
              </a:rPr>
              <a:t>,</a:t>
            </a:r>
            <a:r>
              <a:rPr lang="en-US" sz="1600">
                <a:latin typeface="Book Antiqua" panose="02040602050305030304" pitchFamily="18" charset="0"/>
              </a:rPr>
              <a:t> koji se postavlja na stek</a:t>
            </a:r>
            <a:r>
              <a:rPr lang="sr-Latn-RS" sz="1600">
                <a:latin typeface="Book Antiqua" panose="02040602050305030304" pitchFamily="18" charset="0"/>
              </a:rPr>
              <a:t>,</a:t>
            </a:r>
            <a:r>
              <a:rPr lang="en-US" sz="1600">
                <a:latin typeface="Book Antiqua" panose="02040602050305030304" pitchFamily="18" charset="0"/>
              </a:rPr>
              <a:t> preuzima njegovu ulogu.</a:t>
            </a:r>
            <a:endParaRPr lang="sr-Latn-RS" sz="1600">
              <a:latin typeface="Book Antiqua" panose="02040602050305030304" pitchFamily="18" charset="0"/>
            </a:endParaRPr>
          </a:p>
          <a:p>
            <a:endParaRPr lang="en-US" sz="1600">
              <a:latin typeface="Book Antiqua" panose="02040602050305030304" pitchFamily="18" charset="0"/>
            </a:endParaRPr>
          </a:p>
          <a:p>
            <a:r>
              <a:rPr lang="en-US" sz="1600" b="1">
                <a:latin typeface="Book Antiqua" panose="02040602050305030304" pitchFamily="18" charset="0"/>
              </a:rPr>
              <a:t>Stek: </a:t>
            </a:r>
            <a:r>
              <a:rPr lang="en-US" sz="1600">
                <a:latin typeface="Book Antiqua" panose="02040602050305030304" pitchFamily="18" charset="0"/>
              </a:rPr>
              <a:t>3</a:t>
            </a:r>
            <a:r>
              <a:rPr lang="en-US" sz="1600" b="1">
                <a:latin typeface="Book Antiqua" panose="02040602050305030304" pitchFamily="18" charset="0"/>
              </a:rPr>
              <a:t> 2</a:t>
            </a:r>
            <a:r>
              <a:rPr lang="sr-Latn-RS" sz="1600" b="1">
                <a:latin typeface="Book Antiqua" panose="02040602050305030304" pitchFamily="18" charset="0"/>
              </a:rPr>
              <a:t>                                             Niz: </a:t>
            </a:r>
            <a:r>
              <a:rPr lang="pt-BR" sz="1600" b="1">
                <a:latin typeface="Book Antiqua" panose="02040602050305030304" pitchFamily="18" charset="0"/>
              </a:rPr>
              <a:t>5</a:t>
            </a:r>
            <a:r>
              <a:rPr lang="pt-BR" sz="1600">
                <a:latin typeface="Book Antiqua" panose="02040602050305030304" pitchFamily="18" charset="0"/>
              </a:rPr>
              <a:t> 3 1 4</a:t>
            </a:r>
            <a:r>
              <a:rPr lang="sr-Latn-RS" sz="1600">
                <a:latin typeface="Book Antiqua" panose="02040602050305030304" pitchFamily="18" charset="0"/>
              </a:rPr>
              <a:t>                                          </a:t>
            </a:r>
            <a:r>
              <a:rPr lang="sr-Latn-RS" sz="1600" b="1">
                <a:latin typeface="Book Antiqua" panose="02040602050305030304" pitchFamily="18" charset="0"/>
              </a:rPr>
              <a:t>N</a:t>
            </a:r>
            <a:r>
              <a:rPr lang="sr-Latn-RS" sz="1600">
                <a:latin typeface="Book Antiqua" panose="02040602050305030304" pitchFamily="18" charset="0"/>
              </a:rPr>
              <a:t>aj</a:t>
            </a:r>
            <a:r>
              <a:rPr lang="sr-Latn-RS" sz="1600" b="1">
                <a:latin typeface="Book Antiqua" panose="02040602050305030304" pitchFamily="18" charset="0"/>
              </a:rPr>
              <a:t>VP</a:t>
            </a:r>
            <a:r>
              <a:rPr lang="sr-Latn-RS" sz="1600">
                <a:latin typeface="Book Antiqua" panose="02040602050305030304" pitchFamily="18" charset="0"/>
              </a:rPr>
              <a:t>reth</a:t>
            </a:r>
            <a:r>
              <a:rPr lang="sr-Latn-RS" sz="1600" b="1">
                <a:latin typeface="Book Antiqua" panose="02040602050305030304" pitchFamily="18" charset="0"/>
              </a:rPr>
              <a:t>: -</a:t>
            </a:r>
            <a:endParaRPr lang="en-US" sz="1600" b="1">
              <a:latin typeface="Book Antiqua" panose="02040602050305030304" pitchFamily="18" charset="0"/>
            </a:endParaRPr>
          </a:p>
          <a:p>
            <a:r>
              <a:rPr lang="en-US" sz="1600">
                <a:latin typeface="Book Antiqua" panose="02040602050305030304" pitchFamily="18" charset="0"/>
              </a:rPr>
              <a:t>Kada na red do</a:t>
            </a:r>
            <a:r>
              <a:rPr lang="sr-Latn-RS" sz="1600">
                <a:latin typeface="Book Antiqua" panose="02040602050305030304" pitchFamily="18" charset="0"/>
              </a:rPr>
              <a:t>đ</a:t>
            </a:r>
            <a:r>
              <a:rPr lang="en-US" sz="1600">
                <a:latin typeface="Book Antiqua" panose="02040602050305030304" pitchFamily="18" charset="0"/>
              </a:rPr>
              <a:t>e </a:t>
            </a:r>
            <a:r>
              <a:rPr lang="en-US" sz="1600" b="1">
                <a:latin typeface="Book Antiqua" panose="02040602050305030304" pitchFamily="18" charset="0"/>
              </a:rPr>
              <a:t>5</a:t>
            </a:r>
            <a:r>
              <a:rPr lang="sr-Latn-RS" sz="1600">
                <a:latin typeface="Book Antiqua" panose="02040602050305030304" pitchFamily="18" charset="0"/>
              </a:rPr>
              <a:t>,</a:t>
            </a:r>
            <a:r>
              <a:rPr lang="en-US" sz="1600">
                <a:latin typeface="Book Antiqua" panose="02040602050305030304" pitchFamily="18" charset="0"/>
              </a:rPr>
              <a:t> sa steka se sk</a:t>
            </a:r>
            <a:r>
              <a:rPr lang="sr-Latn-RS" sz="1600">
                <a:latin typeface="Book Antiqua" panose="02040602050305030304" pitchFamily="18" charset="0"/>
              </a:rPr>
              <a:t>lanja</a:t>
            </a:r>
            <a:r>
              <a:rPr lang="en-US" sz="1600">
                <a:latin typeface="Book Antiqua" panose="02040602050305030304" pitchFamily="18" charset="0"/>
              </a:rPr>
              <a:t>ju </a:t>
            </a:r>
            <a:r>
              <a:rPr lang="en-US" sz="1600" b="1">
                <a:latin typeface="Book Antiqua" panose="02040602050305030304" pitchFamily="18" charset="0"/>
              </a:rPr>
              <a:t>3</a:t>
            </a:r>
            <a:r>
              <a:rPr lang="en-US" sz="1600">
                <a:latin typeface="Book Antiqua" panose="02040602050305030304" pitchFamily="18" charset="0"/>
              </a:rPr>
              <a:t> i </a:t>
            </a:r>
            <a:r>
              <a:rPr lang="en-US" sz="1600" b="1">
                <a:latin typeface="Book Antiqua" panose="02040602050305030304" pitchFamily="18" charset="0"/>
              </a:rPr>
              <a:t>2</a:t>
            </a:r>
            <a:r>
              <a:rPr lang="en-US" sz="1600">
                <a:latin typeface="Book Antiqua" panose="02040602050305030304" pitchFamily="18" charset="0"/>
              </a:rPr>
              <a:t>. 3 i</a:t>
            </a:r>
            <a:r>
              <a:rPr lang="sr-Latn-RS" sz="1600">
                <a:latin typeface="Book Antiqua" panose="02040602050305030304" pitchFamily="18" charset="0"/>
              </a:rPr>
              <a:t> </a:t>
            </a:r>
            <a:r>
              <a:rPr lang="en-US" sz="1600">
                <a:latin typeface="Book Antiqua" panose="02040602050305030304" pitchFamily="18" charset="0"/>
              </a:rPr>
              <a:t>2 </a:t>
            </a:r>
            <a:r>
              <a:rPr lang="sr-Latn-RS" sz="1600">
                <a:latin typeface="Book Antiqua" panose="02040602050305030304" pitchFamily="18" charset="0"/>
              </a:rPr>
              <a:t>nisu kandidati</a:t>
            </a:r>
            <a:r>
              <a:rPr lang="en-US" sz="1600">
                <a:latin typeface="Book Antiqua" panose="02040602050305030304" pitchFamily="18" charset="0"/>
              </a:rPr>
              <a:t> kasnijim elementima (zgrada visine</a:t>
            </a:r>
            <a:r>
              <a:rPr lang="sr-Latn-RS" sz="1600">
                <a:latin typeface="Book Antiqua" panose="02040602050305030304" pitchFamily="18" charset="0"/>
              </a:rPr>
              <a:t> </a:t>
            </a:r>
            <a:r>
              <a:rPr lang="en-US" sz="1600">
                <a:latin typeface="Book Antiqua" panose="02040602050305030304" pitchFamily="18" charset="0"/>
              </a:rPr>
              <a:t>5 zaklanja zgrade visine 3 i 2). Pošto je stek prazan, element 5 nema ve</a:t>
            </a:r>
            <a:r>
              <a:rPr lang="sr-Latn-RS" sz="1600">
                <a:latin typeface="Book Antiqua" panose="02040602050305030304" pitchFamily="18" charset="0"/>
              </a:rPr>
              <a:t>ć</a:t>
            </a:r>
            <a:r>
              <a:rPr lang="en-US" sz="1600">
                <a:latin typeface="Book Antiqua" panose="02040602050305030304" pitchFamily="18" charset="0"/>
              </a:rPr>
              <a:t>ih</a:t>
            </a:r>
            <a:r>
              <a:rPr lang="sr-Latn-RS" sz="1600">
                <a:latin typeface="Book Antiqua" panose="02040602050305030304" pitchFamily="18" charset="0"/>
              </a:rPr>
              <a:t> </a:t>
            </a:r>
            <a:r>
              <a:rPr lang="pl-PL" sz="1600">
                <a:latin typeface="Book Antiqua" panose="02040602050305030304" pitchFamily="18" charset="0"/>
              </a:rPr>
              <a:t>prethodnika. 5 ide na stek.</a:t>
            </a:r>
          </a:p>
          <a:p>
            <a:endParaRPr lang="pl-PL" sz="1600">
              <a:latin typeface="Book Antiqua" panose="02040602050305030304" pitchFamily="18" charset="0"/>
            </a:endParaRPr>
          </a:p>
          <a:p>
            <a:r>
              <a:rPr lang="en-US" sz="1600" b="1">
                <a:latin typeface="Book Antiqua" panose="02040602050305030304" pitchFamily="18" charset="0"/>
              </a:rPr>
              <a:t>Stek: 5</a:t>
            </a:r>
            <a:r>
              <a:rPr lang="sr-Latn-RS" sz="1600" b="1">
                <a:latin typeface="Book Antiqua" panose="02040602050305030304" pitchFamily="18" charset="0"/>
              </a:rPr>
              <a:t>                                                 Niz: </a:t>
            </a:r>
            <a:r>
              <a:rPr lang="pt-BR" sz="1600" b="1">
                <a:latin typeface="Book Antiqua" panose="02040602050305030304" pitchFamily="18" charset="0"/>
              </a:rPr>
              <a:t>3</a:t>
            </a:r>
            <a:r>
              <a:rPr lang="pt-BR" sz="1600">
                <a:latin typeface="Book Antiqua" panose="02040602050305030304" pitchFamily="18" charset="0"/>
              </a:rPr>
              <a:t> 1 4</a:t>
            </a:r>
            <a:r>
              <a:rPr lang="sr-Latn-RS" sz="1600">
                <a:latin typeface="Book Antiqua" panose="02040602050305030304" pitchFamily="18" charset="0"/>
              </a:rPr>
              <a:t>                                             </a:t>
            </a:r>
            <a:r>
              <a:rPr lang="sr-Latn-RS" sz="1600" b="1">
                <a:latin typeface="Book Antiqua" panose="02040602050305030304" pitchFamily="18" charset="0"/>
              </a:rPr>
              <a:t>N</a:t>
            </a:r>
            <a:r>
              <a:rPr lang="sr-Latn-RS" sz="1600">
                <a:latin typeface="Book Antiqua" panose="02040602050305030304" pitchFamily="18" charset="0"/>
              </a:rPr>
              <a:t>aj</a:t>
            </a:r>
            <a:r>
              <a:rPr lang="sr-Latn-RS" sz="1600" b="1">
                <a:latin typeface="Book Antiqua" panose="02040602050305030304" pitchFamily="18" charset="0"/>
              </a:rPr>
              <a:t>VP</a:t>
            </a:r>
            <a:r>
              <a:rPr lang="sr-Latn-RS" sz="1600">
                <a:latin typeface="Book Antiqua" panose="02040602050305030304" pitchFamily="18" charset="0"/>
              </a:rPr>
              <a:t>reth</a:t>
            </a:r>
            <a:r>
              <a:rPr lang="sr-Latn-RS" sz="1600" b="1">
                <a:latin typeface="Book Antiqua" panose="02040602050305030304" pitchFamily="18" charset="0"/>
              </a:rPr>
              <a:t>: 5</a:t>
            </a:r>
            <a:endParaRPr lang="en-US" sz="1600" b="1">
              <a:latin typeface="Book Antiqua" panose="02040602050305030304" pitchFamily="18" charset="0"/>
            </a:endParaRPr>
          </a:p>
          <a:p>
            <a:r>
              <a:rPr lang="pl-PL" sz="1600" b="1">
                <a:latin typeface="Book Antiqua" panose="02040602050305030304" pitchFamily="18" charset="0"/>
              </a:rPr>
              <a:t>3</a:t>
            </a:r>
            <a:r>
              <a:rPr lang="pl-PL" sz="1600">
                <a:latin typeface="Book Antiqua" panose="02040602050305030304" pitchFamily="18" charset="0"/>
              </a:rPr>
              <a:t> je manji od 5, 5 je na vrhu steka, 5 je njegov</a:t>
            </a:r>
            <a:r>
              <a:rPr lang="en-US" sz="1600">
                <a:latin typeface="Book Antiqua" panose="02040602050305030304" pitchFamily="18" charset="0"/>
              </a:rPr>
              <a:t> </a:t>
            </a:r>
            <a:r>
              <a:rPr lang="pl-PL" sz="1600">
                <a:latin typeface="Book Antiqua" panose="02040602050305030304" pitchFamily="18" charset="0"/>
              </a:rPr>
              <a:t>najbliži veći prethodnik. Na stek ide i 3.</a:t>
            </a:r>
          </a:p>
          <a:p>
            <a:endParaRPr lang="pl-PL" sz="1600">
              <a:latin typeface="Book Antiqua" panose="02040602050305030304" pitchFamily="18" charset="0"/>
            </a:endParaRPr>
          </a:p>
          <a:p>
            <a:r>
              <a:rPr lang="en-US" sz="1600" b="1">
                <a:latin typeface="Book Antiqua" panose="02040602050305030304" pitchFamily="18" charset="0"/>
              </a:rPr>
              <a:t>Stek: </a:t>
            </a:r>
            <a:r>
              <a:rPr lang="en-US" sz="1600">
                <a:latin typeface="Book Antiqua" panose="02040602050305030304" pitchFamily="18" charset="0"/>
              </a:rPr>
              <a:t>5</a:t>
            </a:r>
            <a:r>
              <a:rPr lang="en-US" sz="1600" b="1">
                <a:latin typeface="Book Antiqua" panose="02040602050305030304" pitchFamily="18" charset="0"/>
              </a:rPr>
              <a:t> 3</a:t>
            </a:r>
            <a:r>
              <a:rPr lang="sr-Latn-RS" sz="1600" b="1">
                <a:latin typeface="Book Antiqua" panose="02040602050305030304" pitchFamily="18" charset="0"/>
              </a:rPr>
              <a:t>                                              Niz: </a:t>
            </a:r>
            <a:r>
              <a:rPr lang="pt-BR" sz="1600" b="1">
                <a:latin typeface="Book Antiqua" panose="02040602050305030304" pitchFamily="18" charset="0"/>
              </a:rPr>
              <a:t>1</a:t>
            </a:r>
            <a:r>
              <a:rPr lang="pt-BR" sz="1600">
                <a:latin typeface="Book Antiqua" panose="02040602050305030304" pitchFamily="18" charset="0"/>
              </a:rPr>
              <a:t> 4</a:t>
            </a:r>
            <a:r>
              <a:rPr lang="sr-Latn-RS" sz="1600">
                <a:latin typeface="Book Antiqua" panose="02040602050305030304" pitchFamily="18" charset="0"/>
              </a:rPr>
              <a:t>                                                </a:t>
            </a:r>
            <a:r>
              <a:rPr lang="sr-Latn-RS" sz="1600" b="1">
                <a:latin typeface="Book Antiqua" panose="02040602050305030304" pitchFamily="18" charset="0"/>
              </a:rPr>
              <a:t>N</a:t>
            </a:r>
            <a:r>
              <a:rPr lang="sr-Latn-RS" sz="1600">
                <a:latin typeface="Book Antiqua" panose="02040602050305030304" pitchFamily="18" charset="0"/>
              </a:rPr>
              <a:t>aj</a:t>
            </a:r>
            <a:r>
              <a:rPr lang="sr-Latn-RS" sz="1600" b="1">
                <a:latin typeface="Book Antiqua" panose="02040602050305030304" pitchFamily="18" charset="0"/>
              </a:rPr>
              <a:t>VP</a:t>
            </a:r>
            <a:r>
              <a:rPr lang="sr-Latn-RS" sz="1600">
                <a:latin typeface="Book Antiqua" panose="02040602050305030304" pitchFamily="18" charset="0"/>
              </a:rPr>
              <a:t>reth</a:t>
            </a:r>
            <a:r>
              <a:rPr lang="sr-Latn-RS" sz="1600" b="1">
                <a:latin typeface="Book Antiqua" panose="02040602050305030304" pitchFamily="18" charset="0"/>
              </a:rPr>
              <a:t>: 3</a:t>
            </a:r>
            <a:endParaRPr lang="en-US" sz="1600" b="1">
              <a:latin typeface="Book Antiqua" panose="02040602050305030304" pitchFamily="18" charset="0"/>
            </a:endParaRPr>
          </a:p>
          <a:p>
            <a:r>
              <a:rPr lang="pl-PL" sz="1600" b="1">
                <a:latin typeface="Book Antiqua" panose="02040602050305030304" pitchFamily="18" charset="0"/>
              </a:rPr>
              <a:t>1</a:t>
            </a:r>
            <a:r>
              <a:rPr lang="pl-PL" sz="1600">
                <a:latin typeface="Book Antiqua" panose="02040602050305030304" pitchFamily="18" charset="0"/>
              </a:rPr>
              <a:t> je manji od 3, koji je na vrhu steka, 3 je njegov</a:t>
            </a:r>
            <a:r>
              <a:rPr lang="en-US" sz="1600">
                <a:latin typeface="Book Antiqua" panose="02040602050305030304" pitchFamily="18" charset="0"/>
              </a:rPr>
              <a:t> </a:t>
            </a:r>
            <a:r>
              <a:rPr lang="pl-PL" sz="1600">
                <a:latin typeface="Book Antiqua" panose="02040602050305030304" pitchFamily="18" charset="0"/>
              </a:rPr>
              <a:t>najbliži veći prethodnik. Na stek ide i 1.</a:t>
            </a:r>
          </a:p>
          <a:p>
            <a:endParaRPr lang="pl-PL" sz="1600">
              <a:latin typeface="Book Antiqua" panose="02040602050305030304" pitchFamily="18" charset="0"/>
            </a:endParaRPr>
          </a:p>
          <a:p>
            <a:r>
              <a:rPr lang="en-US" sz="1600" b="1">
                <a:latin typeface="Book Antiqua" panose="02040602050305030304" pitchFamily="18" charset="0"/>
              </a:rPr>
              <a:t>Stek: </a:t>
            </a:r>
            <a:r>
              <a:rPr lang="en-US" sz="1600">
                <a:latin typeface="Book Antiqua" panose="02040602050305030304" pitchFamily="18" charset="0"/>
              </a:rPr>
              <a:t>5 3</a:t>
            </a:r>
            <a:r>
              <a:rPr lang="en-US" sz="1600" b="1">
                <a:latin typeface="Book Antiqua" panose="02040602050305030304" pitchFamily="18" charset="0"/>
              </a:rPr>
              <a:t> 1</a:t>
            </a:r>
            <a:r>
              <a:rPr lang="sr-Latn-RS" sz="1600" b="1">
                <a:latin typeface="Book Antiqua" panose="02040602050305030304" pitchFamily="18" charset="0"/>
              </a:rPr>
              <a:t>                                            Niz: </a:t>
            </a:r>
            <a:r>
              <a:rPr lang="pt-BR" sz="1600" b="1">
                <a:latin typeface="Book Antiqua" panose="02040602050305030304" pitchFamily="18" charset="0"/>
              </a:rPr>
              <a:t>4</a:t>
            </a:r>
            <a:r>
              <a:rPr lang="sr-Latn-RS" sz="1600" b="1">
                <a:latin typeface="Book Antiqua" panose="02040602050305030304" pitchFamily="18" charset="0"/>
              </a:rPr>
              <a:t>                                                   N</a:t>
            </a:r>
            <a:r>
              <a:rPr lang="sr-Latn-RS" sz="1600">
                <a:latin typeface="Book Antiqua" panose="02040602050305030304" pitchFamily="18" charset="0"/>
              </a:rPr>
              <a:t>aj</a:t>
            </a:r>
            <a:r>
              <a:rPr lang="sr-Latn-RS" sz="1600" b="1">
                <a:latin typeface="Book Antiqua" panose="02040602050305030304" pitchFamily="18" charset="0"/>
              </a:rPr>
              <a:t>VP</a:t>
            </a:r>
            <a:r>
              <a:rPr lang="sr-Latn-RS" sz="1600">
                <a:latin typeface="Book Antiqua" panose="02040602050305030304" pitchFamily="18" charset="0"/>
              </a:rPr>
              <a:t>reth</a:t>
            </a:r>
            <a:r>
              <a:rPr lang="sr-Latn-RS" sz="1600" b="1">
                <a:latin typeface="Book Antiqua" panose="02040602050305030304" pitchFamily="18" charset="0"/>
              </a:rPr>
              <a:t>: 5</a:t>
            </a:r>
            <a:endParaRPr lang="en-US" sz="1600" b="1">
              <a:latin typeface="Book Antiqua" panose="02040602050305030304" pitchFamily="18" charset="0"/>
            </a:endParaRPr>
          </a:p>
          <a:p>
            <a:r>
              <a:rPr lang="en-US" sz="1600">
                <a:latin typeface="Book Antiqua" panose="02040602050305030304" pitchFamily="18" charset="0"/>
              </a:rPr>
              <a:t>Kad na red do</a:t>
            </a:r>
            <a:r>
              <a:rPr lang="sr-Latn-RS" sz="1600">
                <a:latin typeface="Book Antiqua" panose="02040602050305030304" pitchFamily="18" charset="0"/>
              </a:rPr>
              <a:t>đ</a:t>
            </a:r>
            <a:r>
              <a:rPr lang="en-US" sz="1600">
                <a:latin typeface="Book Antiqua" panose="02040602050305030304" pitchFamily="18" charset="0"/>
              </a:rPr>
              <a:t>e </a:t>
            </a:r>
            <a:r>
              <a:rPr lang="en-US" sz="1600" b="1">
                <a:latin typeface="Book Antiqua" panose="02040602050305030304" pitchFamily="18" charset="0"/>
              </a:rPr>
              <a:t>4</a:t>
            </a:r>
            <a:r>
              <a:rPr lang="sr-Latn-RS" sz="1600">
                <a:latin typeface="Book Antiqua" panose="02040602050305030304" pitchFamily="18" charset="0"/>
              </a:rPr>
              <a:t>,</a:t>
            </a:r>
            <a:r>
              <a:rPr lang="en-US" sz="1600">
                <a:latin typeface="Book Antiqua" panose="02040602050305030304" pitchFamily="18" charset="0"/>
              </a:rPr>
              <a:t> sa steka se skidaju 1 i 3</a:t>
            </a:r>
            <a:r>
              <a:rPr lang="sr-Latn-RS" sz="1600">
                <a:latin typeface="Book Antiqua" panose="02040602050305030304" pitchFamily="18" charset="0"/>
              </a:rPr>
              <a:t>,</a:t>
            </a:r>
            <a:r>
              <a:rPr lang="en-US" sz="1600">
                <a:latin typeface="Book Antiqua" panose="02040602050305030304" pitchFamily="18" charset="0"/>
              </a:rPr>
              <a:t> koji su manji i pronalazi se da je najbliži ve</a:t>
            </a:r>
            <a:r>
              <a:rPr lang="sr-Latn-RS" sz="1600">
                <a:latin typeface="Book Antiqua" panose="02040602050305030304" pitchFamily="18" charset="0"/>
              </a:rPr>
              <a:t>ć</a:t>
            </a:r>
            <a:r>
              <a:rPr lang="en-US" sz="1600">
                <a:latin typeface="Book Antiqua" panose="02040602050305030304" pitchFamily="18" charset="0"/>
              </a:rPr>
              <a:t>i prethodnik broja 4 broj 5. 3 i 1 prestaju da budu kandidati svim kasnijim elementima (zgrada visine</a:t>
            </a:r>
            <a:r>
              <a:rPr lang="sr-Latn-RS" sz="1600">
                <a:latin typeface="Book Antiqua" panose="02040602050305030304" pitchFamily="18" charset="0"/>
              </a:rPr>
              <a:t> </a:t>
            </a:r>
            <a:r>
              <a:rPr lang="nn-NO" sz="1600">
                <a:latin typeface="Book Antiqua" panose="02040602050305030304" pitchFamily="18" charset="0"/>
              </a:rPr>
              <a:t>4 zaklanja visine 1 i 3) i 4</a:t>
            </a:r>
            <a:r>
              <a:rPr lang="sr-Latn-RS" sz="1600">
                <a:latin typeface="Book Antiqua" panose="02040602050305030304" pitchFamily="18" charset="0"/>
              </a:rPr>
              <a:t>,</a:t>
            </a:r>
            <a:r>
              <a:rPr lang="nn-NO" sz="1600">
                <a:latin typeface="Book Antiqua" panose="02040602050305030304" pitchFamily="18" charset="0"/>
              </a:rPr>
              <a:t> koji se postavlja na stek preuzima </a:t>
            </a:r>
            <a:r>
              <a:rPr lang="en-US" sz="1600">
                <a:latin typeface="Book Antiqua" panose="02040602050305030304" pitchFamily="18" charset="0"/>
              </a:rPr>
              <a:t>njihovu ulogu.</a:t>
            </a:r>
            <a:endParaRPr lang="sr-Latn-RS" sz="1600">
              <a:latin typeface="Book Antiqua" panose="02040602050305030304" pitchFamily="18" charset="0"/>
            </a:endParaRPr>
          </a:p>
          <a:p>
            <a:endParaRPr lang="sr-Latn-RS" sz="1600" b="1">
              <a:latin typeface="Book Antiqua" panose="02040602050305030304" pitchFamily="18" charset="0"/>
            </a:endParaRPr>
          </a:p>
          <a:p>
            <a:r>
              <a:rPr lang="en-US" sz="1600" b="1">
                <a:latin typeface="Book Antiqua" panose="02040602050305030304" pitchFamily="18" charset="0"/>
              </a:rPr>
              <a:t>Stek: 5 </a:t>
            </a:r>
            <a:r>
              <a:rPr lang="sr-Latn-RS" sz="1600" b="1">
                <a:latin typeface="Book Antiqua" panose="02040602050305030304" pitchFamily="18" charset="0"/>
              </a:rPr>
              <a:t>4                                               Niz: KRAJ</a:t>
            </a:r>
            <a:endParaRPr lang="en-US" sz="1600" b="1">
              <a:latin typeface="Book Antiqua" panose="02040602050305030304" pitchFamily="18" charset="0"/>
            </a:endParaRPr>
          </a:p>
        </p:txBody>
      </p:sp>
    </p:spTree>
    <p:extLst>
      <p:ext uri="{BB962C8B-B14F-4D97-AF65-F5344CB8AC3E}">
        <p14:creationId xmlns:p14="http://schemas.microsoft.com/office/powerpoint/2010/main" val="3902443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6D2E4B-4FDD-4E28-9856-4AFCD4472582}"/>
              </a:ext>
            </a:extLst>
          </p:cNvPr>
          <p:cNvSpPr/>
          <p:nvPr/>
        </p:nvSpPr>
        <p:spPr>
          <a:xfrm>
            <a:off x="0" y="335846"/>
            <a:ext cx="12192000" cy="4801314"/>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vector&lt;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7</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4</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6</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stack&lt;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s;</a:t>
            </a:r>
            <a:r>
              <a:rPr lang="en-US">
                <a:solidFill>
                  <a:srgbClr val="008000"/>
                </a:solidFill>
                <a:latin typeface="Consolas" panose="020B0609020204030204" pitchFamily="49" charset="0"/>
              </a:rPr>
              <a:t> //stek za kandidate za najbliže veće prethodnike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a.size();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(!s.empty() &amp;&amp; s.top() &lt;= a[i])</a:t>
            </a:r>
          </a:p>
          <a:p>
            <a:r>
              <a:rPr lang="en-US">
                <a:solidFill>
                  <a:srgbClr val="000000"/>
                </a:solidFill>
                <a:latin typeface="Consolas" panose="020B0609020204030204" pitchFamily="49" charset="0"/>
              </a:rPr>
              <a:t>            s.pop();</a:t>
            </a:r>
            <a:r>
              <a:rPr lang="en-US">
                <a:solidFill>
                  <a:srgbClr val="008000"/>
                </a:solidFill>
                <a:latin typeface="Consolas" panose="020B0609020204030204" pitchFamily="49" charset="0"/>
              </a:rPr>
              <a:t>// sa steka se sklanjaju elementi koji nisu više kandidati, </a:t>
            </a:r>
            <a:endParaRPr lang="sr-Latn-RS">
              <a:solidFill>
                <a:srgbClr val="008000"/>
              </a:solidFill>
              <a:latin typeface="Consolas" panose="020B0609020204030204" pitchFamily="49" charset="0"/>
            </a:endParaRPr>
          </a:p>
          <a:p>
            <a:r>
              <a:rPr lang="sr-Latn-RS">
                <a:solidFill>
                  <a:srgbClr val="008000"/>
                </a:solidFill>
                <a:latin typeface="Consolas" panose="020B0609020204030204" pitchFamily="49" charset="0"/>
              </a:rPr>
              <a:t>                    //</a:t>
            </a:r>
            <a:r>
              <a:rPr lang="en-US">
                <a:solidFill>
                  <a:srgbClr val="008000"/>
                </a:solidFill>
                <a:latin typeface="Consolas" panose="020B0609020204030204" pitchFamily="49" charset="0"/>
              </a:rPr>
              <a:t>jer ih je i-ti zaklonio</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(s.empty())</a:t>
            </a:r>
            <a:r>
              <a:rPr lang="en-US">
                <a:solidFill>
                  <a:srgbClr val="008000"/>
                </a:solidFill>
                <a:latin typeface="Consolas" panose="020B0609020204030204" pitchFamily="49" charset="0"/>
              </a:rPr>
              <a:t> // ako na steku nema preostalih kandidata, </a:t>
            </a:r>
            <a:endParaRPr lang="sr-Latn-RS">
              <a:solidFill>
                <a:srgbClr val="008000"/>
              </a:solidFill>
              <a:latin typeface="Consolas" panose="020B0609020204030204" pitchFamily="49" charset="0"/>
            </a:endParaRPr>
          </a:p>
          <a:p>
            <a:r>
              <a:rPr lang="sr-Latn-RS">
                <a:solidFill>
                  <a:srgbClr val="008000"/>
                </a:solidFill>
                <a:latin typeface="Consolas" panose="020B0609020204030204" pitchFamily="49" charset="0"/>
              </a:rPr>
              <a:t>                       //</a:t>
            </a:r>
            <a:r>
              <a:rPr lang="en-US">
                <a:solidFill>
                  <a:srgbClr val="008000"/>
                </a:solidFill>
                <a:latin typeface="Consolas" panose="020B0609020204030204" pitchFamily="49" charset="0"/>
              </a:rPr>
              <a:t>element nema većih prethodnika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8000"/>
                </a:solidFill>
                <a:latin typeface="Consolas" panose="020B0609020204030204" pitchFamily="49" charset="0"/>
              </a:rPr>
              <a:t>  // element na vrhu steka je najbliži ve</a:t>
            </a:r>
            <a:r>
              <a:rPr lang="sr-Latn-RS">
                <a:solidFill>
                  <a:srgbClr val="008000"/>
                </a:solidFill>
                <a:latin typeface="Consolas" panose="020B0609020204030204" pitchFamily="49" charset="0"/>
              </a:rPr>
              <a:t>ć</a:t>
            </a:r>
            <a:r>
              <a:rPr lang="en-US">
                <a:solidFill>
                  <a:srgbClr val="008000"/>
                </a:solidFill>
                <a:latin typeface="Consolas" panose="020B0609020204030204" pitchFamily="49" charset="0"/>
              </a:rPr>
              <a:t>i prethodnik teku</a:t>
            </a:r>
            <a:r>
              <a:rPr lang="sr-Latn-RS">
                <a:solidFill>
                  <a:srgbClr val="008000"/>
                </a:solidFill>
                <a:latin typeface="Consolas" panose="020B0609020204030204" pitchFamily="49" charset="0"/>
              </a:rPr>
              <a:t>ć</a:t>
            </a:r>
            <a:r>
              <a:rPr lang="en-US">
                <a:solidFill>
                  <a:srgbClr val="008000"/>
                </a:solidFill>
                <a:latin typeface="Consolas" panose="020B0609020204030204" pitchFamily="49" charset="0"/>
              </a:rPr>
              <a:t>em</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s.top() &lt;&lt; endl;</a:t>
            </a:r>
          </a:p>
          <a:p>
            <a:r>
              <a:rPr lang="en-US">
                <a:solidFill>
                  <a:srgbClr val="008000"/>
                </a:solidFill>
                <a:latin typeface="Consolas" panose="020B0609020204030204" pitchFamily="49" charset="0"/>
              </a:rPr>
              <a:t>        // i-ti element postaje kandidat za najbližeg ve</a:t>
            </a:r>
            <a:r>
              <a:rPr lang="sr-Latn-RS">
                <a:solidFill>
                  <a:srgbClr val="008000"/>
                </a:solidFill>
                <a:latin typeface="Consolas" panose="020B0609020204030204" pitchFamily="49" charset="0"/>
              </a:rPr>
              <a:t>ć</a:t>
            </a:r>
            <a:r>
              <a:rPr lang="en-US">
                <a:solidFill>
                  <a:srgbClr val="008000"/>
                </a:solidFill>
                <a:latin typeface="Consolas" panose="020B0609020204030204" pitchFamily="49" charset="0"/>
              </a:rPr>
              <a:t>eg prethodnika narednim elementima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s.push(a[i]);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7799170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A64AC7-BF38-40C0-8D88-F4F9EA2B121C}"/>
              </a:ext>
            </a:extLst>
          </p:cNvPr>
          <p:cNvSpPr/>
          <p:nvPr/>
        </p:nvSpPr>
        <p:spPr>
          <a:xfrm>
            <a:off x="-2" y="0"/>
            <a:ext cx="12192001" cy="1754326"/>
          </a:xfrm>
          <a:prstGeom prst="rect">
            <a:avLst/>
          </a:prstGeom>
        </p:spPr>
        <p:txBody>
          <a:bodyPr wrap="square">
            <a:spAutoFit/>
          </a:bodyPr>
          <a:lstStyle/>
          <a:p>
            <a:r>
              <a:rPr lang="sr-Latn-RS" b="1">
                <a:latin typeface="Book Antiqua" panose="02040602050305030304" pitchFamily="18" charset="0"/>
              </a:rPr>
              <a:t>12. </a:t>
            </a:r>
            <a:r>
              <a:rPr lang="en-US" b="1">
                <a:latin typeface="Book Antiqua" panose="02040602050305030304" pitchFamily="18" charset="0"/>
              </a:rPr>
              <a:t>Najbliži ve</a:t>
            </a:r>
            <a:r>
              <a:rPr lang="sr-Latn-RS" b="1">
                <a:latin typeface="Book Antiqua" panose="02040602050305030304" pitchFamily="18" charset="0"/>
              </a:rPr>
              <a:t>ć</a:t>
            </a:r>
            <a:r>
              <a:rPr lang="en-US" b="1">
                <a:latin typeface="Book Antiqua" panose="02040602050305030304" pitchFamily="18" charset="0"/>
              </a:rPr>
              <a:t>i sledbenik</a:t>
            </a:r>
          </a:p>
          <a:p>
            <a:r>
              <a:rPr lang="pl-PL">
                <a:latin typeface="Book Antiqua" panose="02040602050305030304" pitchFamily="18" charset="0"/>
              </a:rPr>
              <a:t>Za svaku poziciju </a:t>
            </a:r>
            <a:r>
              <a:rPr lang="pl-PL" b="1" i="1">
                <a:latin typeface="Book Antiqua" panose="02040602050305030304" pitchFamily="18" charset="0"/>
              </a:rPr>
              <a:t>i</a:t>
            </a:r>
            <a:r>
              <a:rPr lang="pl-PL" i="1">
                <a:latin typeface="Book Antiqua" panose="02040602050305030304" pitchFamily="18" charset="0"/>
              </a:rPr>
              <a:t> </a:t>
            </a:r>
            <a:r>
              <a:rPr lang="pl-PL">
                <a:latin typeface="Book Antiqua" panose="02040602050305030304" pitchFamily="18" charset="0"/>
              </a:rPr>
              <a:t>u nizu celih brojeva odredi poziciju najbližeg sledbenika koji je veći od njega, tj. najmanju od svih </a:t>
            </a:r>
            <a:r>
              <a:rPr lang="en-US">
                <a:latin typeface="Book Antiqua" panose="02040602050305030304" pitchFamily="18" charset="0"/>
              </a:rPr>
              <a:t>pozicija </a:t>
            </a:r>
            <a:r>
              <a:rPr lang="en-US" b="1" i="1">
                <a:latin typeface="Book Antiqua" panose="02040602050305030304" pitchFamily="18" charset="0"/>
              </a:rPr>
              <a:t>j &gt; i </a:t>
            </a:r>
            <a:r>
              <a:rPr lang="en-US">
                <a:latin typeface="Book Antiqua" panose="02040602050305030304" pitchFamily="18" charset="0"/>
              </a:rPr>
              <a:t>za koje važi </a:t>
            </a:r>
            <a:r>
              <a:rPr lang="en-US" b="1" i="1">
                <a:latin typeface="Book Antiqua" panose="02040602050305030304" pitchFamily="18" charset="0"/>
              </a:rPr>
              <a:t>a</a:t>
            </a:r>
            <a:r>
              <a:rPr lang="en-US" sz="1400" b="1" i="1" u="none" strike="noStrike" baseline="0">
                <a:latin typeface="Book Antiqua" panose="02040602050305030304" pitchFamily="18" charset="0"/>
              </a:rPr>
              <a:t>i </a:t>
            </a:r>
            <a:r>
              <a:rPr lang="en-US" b="1" i="1">
                <a:latin typeface="Book Antiqua" panose="02040602050305030304" pitchFamily="18" charset="0"/>
              </a:rPr>
              <a:t>&lt; a</a:t>
            </a:r>
            <a:r>
              <a:rPr lang="en-US" sz="1400" b="1" i="1" u="none" strike="noStrike" baseline="0">
                <a:latin typeface="Book Antiqua" panose="02040602050305030304" pitchFamily="18" charset="0"/>
              </a:rPr>
              <a:t>j </a:t>
            </a:r>
            <a:r>
              <a:rPr lang="en-US">
                <a:latin typeface="Book Antiqua" panose="02040602050305030304" pitchFamily="18" charset="0"/>
              </a:rPr>
              <a:t>. Ako ne postoji (svi</a:t>
            </a:r>
            <a:r>
              <a:rPr lang="sr-Latn-RS">
                <a:latin typeface="Book Antiqua" panose="02040602050305030304" pitchFamily="18" charset="0"/>
              </a:rPr>
              <a:t> </a:t>
            </a:r>
            <a:r>
              <a:rPr lang="en-US">
                <a:latin typeface="Book Antiqua" panose="02040602050305030304" pitchFamily="18" charset="0"/>
              </a:rPr>
              <a:t>elementi desno od </a:t>
            </a:r>
            <a:r>
              <a:rPr lang="en-US" i="1">
                <a:latin typeface="Book Antiqua" panose="02040602050305030304" pitchFamily="18" charset="0"/>
              </a:rPr>
              <a:t>i </a:t>
            </a:r>
            <a:r>
              <a:rPr lang="sr-Latn-RS" i="1">
                <a:latin typeface="Book Antiqua" panose="02040602050305030304" pitchFamily="18" charset="0"/>
              </a:rPr>
              <a:t>su </a:t>
            </a:r>
            <a:r>
              <a:rPr lang="en-US">
                <a:latin typeface="Book Antiqua" panose="02040602050305030304" pitchFamily="18" charset="0"/>
              </a:rPr>
              <a:t>manji ili jednaki </a:t>
            </a:r>
            <a:r>
              <a:rPr lang="en-US" i="1">
                <a:latin typeface="Book Antiqua" panose="02040602050305030304" pitchFamily="18" charset="0"/>
              </a:rPr>
              <a:t>a</a:t>
            </a:r>
            <a:r>
              <a:rPr lang="en-US" sz="800" b="0" i="1" u="none" strike="noStrike" baseline="0">
                <a:latin typeface="Book Antiqua" panose="02040602050305030304" pitchFamily="18" charset="0"/>
              </a:rPr>
              <a:t>i</a:t>
            </a:r>
            <a:r>
              <a:rPr lang="en-US">
                <a:latin typeface="Book Antiqua" panose="02040602050305030304" pitchFamily="18" charset="0"/>
              </a:rPr>
              <a:t>), ispi</a:t>
            </a:r>
            <a:r>
              <a:rPr lang="sr-Latn-RS">
                <a:latin typeface="Book Antiqua" panose="02040602050305030304" pitchFamily="18" charset="0"/>
              </a:rPr>
              <a:t>š</a:t>
            </a:r>
            <a:r>
              <a:rPr lang="en-US">
                <a:latin typeface="Book Antiqua" panose="02040602050305030304" pitchFamily="18" charset="0"/>
              </a:rPr>
              <a:t>i br</a:t>
            </a:r>
            <a:r>
              <a:rPr lang="sr-Latn-RS">
                <a:latin typeface="Book Antiqua" panose="02040602050305030304" pitchFamily="18" charset="0"/>
              </a:rPr>
              <a:t>.</a:t>
            </a:r>
            <a:r>
              <a:rPr lang="en-US">
                <a:latin typeface="Book Antiqua" panose="02040602050305030304" pitchFamily="18" charset="0"/>
              </a:rPr>
              <a:t> </a:t>
            </a:r>
            <a:r>
              <a:rPr lang="sr-Latn-RS">
                <a:latin typeface="Book Antiqua" panose="02040602050305030304" pitchFamily="18" charset="0"/>
              </a:rPr>
              <a:t>č</a:t>
            </a:r>
            <a:r>
              <a:rPr lang="en-US">
                <a:latin typeface="Book Antiqua" panose="02040602050305030304" pitchFamily="18" charset="0"/>
              </a:rPr>
              <a:t>lanova niza </a:t>
            </a:r>
            <a:r>
              <a:rPr lang="en-US" i="1">
                <a:latin typeface="Book Antiqua" panose="02040602050305030304" pitchFamily="18" charset="0"/>
              </a:rPr>
              <a:t>n</a:t>
            </a:r>
            <a:r>
              <a:rPr lang="en-US">
                <a:latin typeface="Book Antiqua" panose="02040602050305030304" pitchFamily="18" charset="0"/>
              </a:rPr>
              <a:t>.</a:t>
            </a:r>
          </a:p>
          <a:p>
            <a:r>
              <a:rPr lang="pl-PL">
                <a:latin typeface="Book Antiqua" panose="02040602050305030304" pitchFamily="18" charset="0"/>
              </a:rPr>
              <a:t>Pozicije se broje od nule. </a:t>
            </a:r>
          </a:p>
          <a:p>
            <a:r>
              <a:rPr lang="pl-PL">
                <a:latin typeface="Book Antiqua" panose="02040602050305030304" pitchFamily="18" charset="0"/>
              </a:rPr>
              <a:t>                                0 1 2 3 4 5 6 7</a:t>
            </a:r>
          </a:p>
          <a:p>
            <a:r>
              <a:rPr lang="pl-PL">
                <a:latin typeface="Book Antiqua" panose="02040602050305030304" pitchFamily="18" charset="0"/>
              </a:rPr>
              <a:t>Na primer, za niz 1 3 2 5 3 4 7 5 rešenje je 1 3 </a:t>
            </a:r>
            <a:r>
              <a:rPr lang="en-US">
                <a:latin typeface="Book Antiqua" panose="02040602050305030304" pitchFamily="18" charset="0"/>
              </a:rPr>
              <a:t>3 6 5 6 8</a:t>
            </a:r>
            <a:r>
              <a:rPr lang="sr-Latn-RS">
                <a:latin typeface="Book Antiqua" panose="02040602050305030304" pitchFamily="18" charset="0"/>
              </a:rPr>
              <a:t> </a:t>
            </a:r>
            <a:r>
              <a:rPr lang="en-US">
                <a:latin typeface="Book Antiqua" panose="02040602050305030304" pitchFamily="18" charset="0"/>
              </a:rPr>
              <a:t>.</a:t>
            </a:r>
          </a:p>
        </p:txBody>
      </p:sp>
      <p:sp>
        <p:nvSpPr>
          <p:cNvPr id="3" name="Rectangle 2">
            <a:extLst>
              <a:ext uri="{FF2B5EF4-FFF2-40B4-BE49-F238E27FC236}">
                <a16:creationId xmlns:a16="http://schemas.microsoft.com/office/drawing/2014/main" id="{2B88BF7C-0361-484F-BCB0-C0C293305921}"/>
              </a:ext>
            </a:extLst>
          </p:cNvPr>
          <p:cNvSpPr/>
          <p:nvPr/>
        </p:nvSpPr>
        <p:spPr>
          <a:xfrm>
            <a:off x="0" y="2777206"/>
            <a:ext cx="12191999" cy="3970318"/>
          </a:xfrm>
          <a:prstGeom prst="rect">
            <a:avLst/>
          </a:prstGeom>
        </p:spPr>
        <p:txBody>
          <a:bodyPr wrap="square">
            <a:spAutoFit/>
          </a:bodyPr>
          <a:lstStyle/>
          <a:p>
            <a:r>
              <a:rPr lang="en-US">
                <a:latin typeface="Book Antiqua" panose="02040602050305030304" pitchFamily="18" charset="0"/>
              </a:rPr>
              <a:t>Ovaj zadatak </a:t>
            </a:r>
            <a:r>
              <a:rPr lang="sr-Latn-RS">
                <a:latin typeface="Book Antiqua" panose="02040602050305030304" pitchFamily="18" charset="0"/>
              </a:rPr>
              <a:t>je</a:t>
            </a:r>
            <a:r>
              <a:rPr lang="en-US">
                <a:latin typeface="Book Antiqua" panose="02040602050305030304" pitchFamily="18" charset="0"/>
              </a:rPr>
              <a:t> slič</a:t>
            </a:r>
            <a:r>
              <a:rPr lang="sr-Latn-RS">
                <a:latin typeface="Book Antiqua" panose="02040602050305030304" pitchFamily="18" charset="0"/>
              </a:rPr>
              <a:t>an</a:t>
            </a:r>
            <a:r>
              <a:rPr lang="en-US">
                <a:latin typeface="Book Antiqua" panose="02040602050305030304" pitchFamily="18" charset="0"/>
              </a:rPr>
              <a:t> kao onaj sa nalaženjem najbližih</a:t>
            </a:r>
            <a:r>
              <a:rPr lang="sr-Latn-RS">
                <a:latin typeface="Book Antiqua" panose="02040602050305030304" pitchFamily="18" charset="0"/>
              </a:rPr>
              <a:t> </a:t>
            </a:r>
            <a:r>
              <a:rPr lang="en-US">
                <a:latin typeface="Book Antiqua" panose="02040602050305030304" pitchFamily="18" charset="0"/>
              </a:rPr>
              <a:t>većih prethodnika, jedino što se kanapi sada šire nadesno. </a:t>
            </a:r>
            <a:r>
              <a:rPr lang="sr-Latn-RS">
                <a:latin typeface="Book Antiqua" panose="02040602050305030304" pitchFamily="18" charset="0"/>
              </a:rPr>
              <a:t>A</a:t>
            </a:r>
            <a:r>
              <a:rPr lang="en-US">
                <a:latin typeface="Book Antiqua" panose="02040602050305030304" pitchFamily="18" charset="0"/>
              </a:rPr>
              <a:t>ko je niz</a:t>
            </a:r>
            <a:r>
              <a:rPr lang="sr-Latn-RS">
                <a:latin typeface="Book Antiqua" panose="02040602050305030304" pitchFamily="18" charset="0"/>
              </a:rPr>
              <a:t> </a:t>
            </a:r>
            <a:r>
              <a:rPr lang="en-US">
                <a:latin typeface="Book Antiqua" panose="02040602050305030304" pitchFamily="18" charset="0"/>
              </a:rPr>
              <a:t>1 4 2 3 3, kanapi su raspoređeni kao na slici</a:t>
            </a:r>
            <a:r>
              <a:rPr lang="sr-Latn-RS">
                <a:latin typeface="Book Antiqua" panose="02040602050305030304" pitchFamily="18" charset="0"/>
              </a:rPr>
              <a:t>:</a:t>
            </a:r>
          </a:p>
          <a:p>
            <a:endParaRPr lang="sr-Latn-RS">
              <a:latin typeface="Book Antiqua" panose="02040602050305030304" pitchFamily="18" charset="0"/>
            </a:endParaRPr>
          </a:p>
          <a:p>
            <a:r>
              <a:rPr lang="sr-Latn-RS">
                <a:latin typeface="Book Antiqua" panose="02040602050305030304" pitchFamily="18" charset="0"/>
              </a:rPr>
              <a:t>                     </a:t>
            </a:r>
            <a:r>
              <a:rPr lang="sr-Latn-RS">
                <a:latin typeface="Courier New" panose="02070309020205020404" pitchFamily="49" charset="0"/>
                <a:cs typeface="Courier New" panose="02070309020205020404" pitchFamily="49" charset="0"/>
              </a:rPr>
              <a:t>4</a:t>
            </a:r>
            <a:endParaRPr lang="en-US">
              <a:latin typeface="Courier New" panose="02070309020205020404" pitchFamily="49" charset="0"/>
              <a:cs typeface="Courier New" panose="02070309020205020404" pitchFamily="49" charset="0"/>
            </a:endParaRPr>
          </a:p>
          <a:p>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3    3 </a:t>
            </a:r>
            <a:endParaRPr lang="en-US">
              <a:latin typeface="Courier New" panose="02070309020205020404" pitchFamily="49" charset="0"/>
              <a:cs typeface="Courier New" panose="02070309020205020404" pitchFamily="49" charset="0"/>
            </a:endParaRPr>
          </a:p>
          <a:p>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2      </a:t>
            </a:r>
            <a:r>
              <a:rPr lang="en-US">
                <a:latin typeface="Courier New" panose="02070309020205020404" pitchFamily="49" charset="0"/>
                <a:cs typeface="Courier New" panose="02070309020205020404" pitchFamily="49" charset="0"/>
              </a:rPr>
              <a:t>++++ ++++</a:t>
            </a:r>
          </a:p>
          <a:p>
            <a:r>
              <a:rPr lang="sr-Latn-RS">
                <a:latin typeface="Courier New" panose="02070309020205020404" pitchFamily="49" charset="0"/>
                <a:cs typeface="Courier New" panose="02070309020205020404" pitchFamily="49" charset="0"/>
              </a:rPr>
              <a:t> 1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endParaRPr lang="sr-Latn-RS">
              <a:latin typeface="Courier New" panose="02070309020205020404" pitchFamily="49" charset="0"/>
              <a:cs typeface="Courier New" panose="02070309020205020404" pitchFamily="49" charset="0"/>
            </a:endParaRPr>
          </a:p>
          <a:p>
            <a:endParaRPr lang="en-US">
              <a:latin typeface="Book Antiqua" panose="02040602050305030304" pitchFamily="18" charset="0"/>
            </a:endParaRPr>
          </a:p>
          <a:p>
            <a:r>
              <a:rPr lang="sr-Latn-RS">
                <a:latin typeface="Book Antiqua" panose="02040602050305030304" pitchFamily="18" charset="0"/>
              </a:rPr>
              <a:t>T</a:t>
            </a:r>
            <a:r>
              <a:rPr lang="en-US">
                <a:latin typeface="Book Antiqua" panose="02040602050305030304" pitchFamily="18" charset="0"/>
              </a:rPr>
              <a:t>raže</a:t>
            </a:r>
            <a:r>
              <a:rPr lang="sr-Latn-RS">
                <a:latin typeface="Book Antiqua" panose="02040602050305030304" pitchFamily="18" charset="0"/>
              </a:rPr>
              <a:t> se</a:t>
            </a:r>
            <a:r>
              <a:rPr lang="en-US">
                <a:latin typeface="Book Antiqua" panose="02040602050305030304" pitchFamily="18" charset="0"/>
              </a:rPr>
              <a:t> pozicije, a ne vrednosti sledbenika, ali to ništa</a:t>
            </a:r>
            <a:r>
              <a:rPr lang="sr-Latn-RS">
                <a:latin typeface="Book Antiqua" panose="02040602050305030304" pitchFamily="18" charset="0"/>
              </a:rPr>
              <a:t> </a:t>
            </a:r>
            <a:r>
              <a:rPr lang="en-US">
                <a:latin typeface="Book Antiqua" panose="02040602050305030304" pitchFamily="18" charset="0"/>
              </a:rPr>
              <a:t>ne menja, kao ni to da li </a:t>
            </a:r>
            <a:r>
              <a:rPr lang="sr-Latn-RS">
                <a:latin typeface="Book Antiqua" panose="02040602050305030304" pitchFamily="18" charset="0"/>
              </a:rPr>
              <a:t>su</a:t>
            </a:r>
            <a:r>
              <a:rPr lang="en-US">
                <a:latin typeface="Book Antiqua" panose="02040602050305030304" pitchFamily="18" charset="0"/>
              </a:rPr>
              <a:t> veći ili</a:t>
            </a:r>
            <a:r>
              <a:rPr lang="sr-Latn-RS">
                <a:latin typeface="Book Antiqua" panose="02040602050305030304" pitchFamily="18" charset="0"/>
              </a:rPr>
              <a:t> </a:t>
            </a:r>
            <a:r>
              <a:rPr lang="en-US">
                <a:latin typeface="Book Antiqua" panose="02040602050305030304" pitchFamily="18" charset="0"/>
              </a:rPr>
              <a:t>manji sledbenici (</a:t>
            </a:r>
            <a:r>
              <a:rPr lang="sr-Latn-RS">
                <a:latin typeface="Book Antiqua" panose="02040602050305030304" pitchFamily="18" charset="0"/>
              </a:rPr>
              <a:t>samo se menja</a:t>
            </a:r>
            <a:r>
              <a:rPr lang="en-US">
                <a:latin typeface="Book Antiqua" panose="02040602050305030304" pitchFamily="18" charset="0"/>
              </a:rPr>
              <a:t> relaciju poretka).</a:t>
            </a:r>
          </a:p>
          <a:p>
            <a:r>
              <a:rPr lang="en-US">
                <a:latin typeface="Book Antiqua" panose="02040602050305030304" pitchFamily="18" charset="0"/>
              </a:rPr>
              <a:t>Jedan način da se zadatak reši je da se koristi praktično isti postupak kao</a:t>
            </a:r>
            <a:r>
              <a:rPr lang="sr-Latn-RS">
                <a:latin typeface="Book Antiqua" panose="02040602050305030304" pitchFamily="18" charset="0"/>
              </a:rPr>
              <a:t> </a:t>
            </a:r>
            <a:r>
              <a:rPr lang="pl-PL">
                <a:latin typeface="Book Antiqua" panose="02040602050305030304" pitchFamily="18" charset="0"/>
              </a:rPr>
              <a:t>u prethodnom slučaju, ali se niz obilazi sdesna nalevo (u tom redosledu prethodnik je isto što i sledbenik u obilasku sleva nadesno).</a:t>
            </a:r>
            <a:endParaRPr lang="en-US">
              <a:latin typeface="Book Antiqua" panose="02040602050305030304" pitchFamily="18" charset="0"/>
            </a:endParaRPr>
          </a:p>
        </p:txBody>
      </p:sp>
    </p:spTree>
    <p:extLst>
      <p:ext uri="{BB962C8B-B14F-4D97-AF65-F5344CB8AC3E}">
        <p14:creationId xmlns:p14="http://schemas.microsoft.com/office/powerpoint/2010/main" val="42104027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96CAE3-17CC-4682-B0C2-7D02FB0C3FD2}"/>
              </a:ext>
            </a:extLst>
          </p:cNvPr>
          <p:cNvSpPr/>
          <p:nvPr/>
        </p:nvSpPr>
        <p:spPr>
          <a:xfrm>
            <a:off x="1" y="571882"/>
            <a:ext cx="12192000" cy="3970318"/>
          </a:xfrm>
          <a:prstGeom prst="rect">
            <a:avLst/>
          </a:prstGeom>
        </p:spPr>
        <p:txBody>
          <a:bodyPr wrap="square">
            <a:spAutoFit/>
          </a:bodyPr>
          <a:lstStyle/>
          <a:p>
            <a:r>
              <a:rPr lang="sr-Latn-RS">
                <a:latin typeface="Book Antiqua" panose="02040602050305030304" pitchFamily="18" charset="0"/>
              </a:rPr>
              <a:t>Može i prethodni način da se promeni malo...</a:t>
            </a:r>
          </a:p>
          <a:p>
            <a:endParaRPr lang="sr-Latn-RS">
              <a:latin typeface="Book Antiqua" panose="02040602050305030304" pitchFamily="18" charset="0"/>
            </a:endParaRPr>
          </a:p>
          <a:p>
            <a:r>
              <a:rPr lang="pl-PL">
                <a:latin typeface="Book Antiqua" panose="02040602050305030304" pitchFamily="18" charset="0"/>
              </a:rPr>
              <a:t>Na steku (u </a:t>
            </a:r>
            <a:r>
              <a:rPr lang="en-US">
                <a:latin typeface="Book Antiqua" panose="02040602050305030304" pitchFamily="18" charset="0"/>
              </a:rPr>
              <a:t>rastućem redosledu) </a:t>
            </a:r>
            <a:r>
              <a:rPr lang="sr-Latn-RS">
                <a:latin typeface="Book Antiqua" panose="02040602050305030304" pitchFamily="18" charset="0"/>
              </a:rPr>
              <a:t>su </a:t>
            </a:r>
            <a:r>
              <a:rPr lang="en-US">
                <a:latin typeface="Book Antiqua" panose="02040602050305030304" pitchFamily="18" charset="0"/>
              </a:rPr>
              <a:t>pozicije svih elemenata čiji najbliži veći sledbenik</a:t>
            </a:r>
            <a:r>
              <a:rPr lang="sr-Latn-RS">
                <a:latin typeface="Book Antiqua" panose="02040602050305030304" pitchFamily="18" charset="0"/>
              </a:rPr>
              <a:t> </a:t>
            </a:r>
            <a:r>
              <a:rPr lang="en-US">
                <a:latin typeface="Book Antiqua" panose="02040602050305030304" pitchFamily="18" charset="0"/>
              </a:rPr>
              <a:t>još nije određen tj. elementi iza kojih još nije pronađen neki veći element.</a:t>
            </a:r>
            <a:r>
              <a:rPr lang="sr-Latn-RS">
                <a:latin typeface="Book Antiqua" panose="02040602050305030304" pitchFamily="18" charset="0"/>
              </a:rPr>
              <a:t> </a:t>
            </a:r>
            <a:r>
              <a:rPr lang="en-US">
                <a:latin typeface="Book Antiqua" panose="02040602050305030304" pitchFamily="18" charset="0"/>
              </a:rPr>
              <a:t>Elementi čije su pozicije na steku </a:t>
            </a:r>
            <a:r>
              <a:rPr lang="sr-Latn-RS">
                <a:latin typeface="Book Antiqua" panose="02040602050305030304" pitchFamily="18" charset="0"/>
              </a:rPr>
              <a:t>su</a:t>
            </a:r>
            <a:r>
              <a:rPr lang="en-US">
                <a:latin typeface="Book Antiqua" panose="02040602050305030304" pitchFamily="18" charset="0"/>
              </a:rPr>
              <a:t> uvek u nerastućem redosledu.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Za</a:t>
            </a:r>
            <a:r>
              <a:rPr lang="sr-Latn-RS">
                <a:latin typeface="Book Antiqua" panose="02040602050305030304" pitchFamily="18" charset="0"/>
              </a:rPr>
              <a:t> </a:t>
            </a:r>
            <a:r>
              <a:rPr lang="en-US">
                <a:latin typeface="Book Antiqua" panose="02040602050305030304" pitchFamily="18" charset="0"/>
              </a:rPr>
              <a:t>svaki element koji</a:t>
            </a:r>
            <a:r>
              <a:rPr lang="sr-Latn-RS">
                <a:latin typeface="Book Antiqua" panose="02040602050305030304" pitchFamily="18" charset="0"/>
              </a:rPr>
              <a:t> se</a:t>
            </a:r>
            <a:r>
              <a:rPr lang="en-US">
                <a:latin typeface="Book Antiqua" panose="02040602050305030304" pitchFamily="18" charset="0"/>
              </a:rPr>
              <a:t> obrađuje, sa vrha steka</a:t>
            </a:r>
            <a:r>
              <a:rPr lang="sr-Latn-RS">
                <a:latin typeface="Book Antiqua" panose="02040602050305030304" pitchFamily="18" charset="0"/>
              </a:rPr>
              <a:t> se</a:t>
            </a:r>
            <a:r>
              <a:rPr lang="en-US">
                <a:latin typeface="Book Antiqua" panose="02040602050305030304" pitchFamily="18" charset="0"/>
              </a:rPr>
              <a:t> skida</a:t>
            </a:r>
            <a:r>
              <a:rPr lang="sr-Latn-RS">
                <a:latin typeface="Book Antiqua" panose="02040602050305030304" pitchFamily="18" charset="0"/>
              </a:rPr>
              <a:t>ju</a:t>
            </a:r>
            <a:r>
              <a:rPr lang="en-US">
                <a:latin typeface="Book Antiqua" panose="02040602050305030304" pitchFamily="18" charset="0"/>
              </a:rPr>
              <a:t> pozicije elemenata</a:t>
            </a:r>
            <a:r>
              <a:rPr lang="sr-Latn-RS">
                <a:latin typeface="Book Antiqua" panose="02040602050305030304" pitchFamily="18" charset="0"/>
              </a:rPr>
              <a:t> </a:t>
            </a:r>
            <a:r>
              <a:rPr lang="en-US">
                <a:latin typeface="Book Antiqua" panose="02040602050305030304" pitchFamily="18" charset="0"/>
              </a:rPr>
              <a:t>koji su manji od njega i beleži</a:t>
            </a:r>
            <a:r>
              <a:rPr lang="sr-Latn-RS">
                <a:latin typeface="Book Antiqua" panose="02040602050305030304" pitchFamily="18" charset="0"/>
              </a:rPr>
              <a:t> se </a:t>
            </a:r>
            <a:r>
              <a:rPr lang="en-US">
                <a:latin typeface="Book Antiqua" panose="02040602050305030304" pitchFamily="18" charset="0"/>
              </a:rPr>
              <a:t>da je najbliži veći sledbenik</a:t>
            </a:r>
            <a:r>
              <a:rPr lang="sr-Latn-RS">
                <a:latin typeface="Book Antiqua" panose="02040602050305030304" pitchFamily="18" charset="0"/>
              </a:rPr>
              <a:t> </a:t>
            </a:r>
            <a:r>
              <a:rPr lang="pl-PL">
                <a:latin typeface="Book Antiqua" panose="02040602050305030304" pitchFamily="18" charset="0"/>
              </a:rPr>
              <a:t>za elemente na tim pozicijama element koji se trenutno obrađuje (</a:t>
            </a:r>
            <a:r>
              <a:rPr lang="pt-BR">
                <a:latin typeface="Book Antiqua" panose="02040602050305030304" pitchFamily="18" charset="0"/>
              </a:rPr>
              <a:t>iza tih elemenata</a:t>
            </a:r>
            <a:r>
              <a:rPr lang="sr-Latn-RS">
                <a:latin typeface="Book Antiqua" panose="02040602050305030304" pitchFamily="18" charset="0"/>
              </a:rPr>
              <a:t> se</a:t>
            </a:r>
            <a:r>
              <a:rPr lang="pt-BR">
                <a:latin typeface="Book Antiqua" panose="02040602050305030304" pitchFamily="18" charset="0"/>
              </a:rPr>
              <a:t> nije ranije pojavio element</a:t>
            </a:r>
            <a:r>
              <a:rPr lang="sr-Latn-RS">
                <a:latin typeface="Book Antiqua" panose="02040602050305030304" pitchFamily="18" charset="0"/>
              </a:rPr>
              <a:t> </a:t>
            </a:r>
            <a:r>
              <a:rPr lang="en-US">
                <a:latin typeface="Book Antiqua" panose="02040602050305030304" pitchFamily="18" charset="0"/>
              </a:rPr>
              <a:t>veći od njih, pa pošto je tekući element veći od njih</a:t>
            </a:r>
            <a:r>
              <a:rPr lang="sr-Latn-RS">
                <a:latin typeface="Book Antiqua" panose="02040602050305030304" pitchFamily="18" charset="0"/>
              </a:rPr>
              <a:t>, on im je</a:t>
            </a:r>
            <a:r>
              <a:rPr lang="en-US">
                <a:latin typeface="Book Antiqua" panose="02040602050305030304" pitchFamily="18" charset="0"/>
              </a:rPr>
              <a:t> najbliži veći</a:t>
            </a:r>
            <a:r>
              <a:rPr lang="sr-Latn-RS">
                <a:latin typeface="Book Antiqua" panose="02040602050305030304" pitchFamily="18" charset="0"/>
              </a:rPr>
              <a:t> </a:t>
            </a:r>
            <a:r>
              <a:rPr lang="en-US">
                <a:latin typeface="Book Antiqua" panose="02040602050305030304" pitchFamily="18" charset="0"/>
              </a:rPr>
              <a:t>sledbenik). </a:t>
            </a:r>
            <a:endParaRPr lang="sr-Latn-RS">
              <a:latin typeface="Book Antiqua" panose="02040602050305030304" pitchFamily="18" charset="0"/>
            </a:endParaRPr>
          </a:p>
          <a:p>
            <a:r>
              <a:rPr lang="en-US">
                <a:latin typeface="Book Antiqua" panose="02040602050305030304" pitchFamily="18" charset="0"/>
              </a:rPr>
              <a:t>Za elemente sa steka koji su veći ili jednaki od tekućeg zna</a:t>
            </a:r>
            <a:r>
              <a:rPr lang="sr-Latn-RS">
                <a:latin typeface="Book Antiqua" panose="02040602050305030304" pitchFamily="18" charset="0"/>
              </a:rPr>
              <a:t> se </a:t>
            </a:r>
            <a:r>
              <a:rPr lang="en-US">
                <a:latin typeface="Book Antiqua" panose="02040602050305030304" pitchFamily="18" charset="0"/>
              </a:rPr>
              <a:t>da</a:t>
            </a:r>
            <a:r>
              <a:rPr lang="sr-Latn-RS">
                <a:latin typeface="Book Antiqua" panose="02040602050305030304" pitchFamily="18" charset="0"/>
              </a:rPr>
              <a:t> </a:t>
            </a:r>
            <a:r>
              <a:rPr lang="en-US">
                <a:latin typeface="Book Antiqua" panose="02040602050305030304" pitchFamily="18" charset="0"/>
              </a:rPr>
              <a:t>nisu u delu niza pre tekućeg elementa imali veće sledbenike, a pošto su oni veći</a:t>
            </a:r>
            <a:r>
              <a:rPr lang="sr-Latn-RS">
                <a:latin typeface="Book Antiqua" panose="02040602050305030304" pitchFamily="18" charset="0"/>
              </a:rPr>
              <a:t> </a:t>
            </a:r>
            <a:r>
              <a:rPr lang="pl-PL">
                <a:latin typeface="Book Antiqua" panose="02040602050305030304" pitchFamily="18" charset="0"/>
              </a:rPr>
              <a:t>ili jednaki od tekućeg elementa njima ni on nije veći sledbenik, tako da oni ostaju na steku, a na vrh steka se postavlja pozicija tekućeg elementa, jer ni </a:t>
            </a:r>
            <a:r>
              <a:rPr lang="en-US">
                <a:latin typeface="Book Antiqua" panose="02040602050305030304" pitchFamily="18" charset="0"/>
              </a:rPr>
              <a:t>njemu još ni</a:t>
            </a:r>
            <a:r>
              <a:rPr lang="sr-Latn-RS">
                <a:latin typeface="Book Antiqua" panose="02040602050305030304" pitchFamily="18" charset="0"/>
              </a:rPr>
              <a:t>je</a:t>
            </a:r>
            <a:r>
              <a:rPr lang="en-US">
                <a:latin typeface="Book Antiqua" panose="02040602050305030304" pitchFamily="18" charset="0"/>
              </a:rPr>
              <a:t> prona</a:t>
            </a:r>
            <a:r>
              <a:rPr lang="sr-Latn-RS">
                <a:latin typeface="Book Antiqua" panose="02040602050305030304" pitchFamily="18" charset="0"/>
              </a:rPr>
              <a:t>đen</a:t>
            </a:r>
            <a:r>
              <a:rPr lang="en-US">
                <a:latin typeface="Book Antiqua" panose="02040602050305030304" pitchFamily="18" charset="0"/>
              </a:rPr>
              <a:t> već</a:t>
            </a:r>
            <a:r>
              <a:rPr lang="sr-Latn-RS">
                <a:latin typeface="Book Antiqua" panose="02040602050305030304" pitchFamily="18" charset="0"/>
              </a:rPr>
              <a:t>i</a:t>
            </a:r>
            <a:r>
              <a:rPr lang="en-US">
                <a:latin typeface="Book Antiqua" panose="02040602050305030304" pitchFamily="18" charset="0"/>
              </a:rPr>
              <a:t> sledbenik.</a:t>
            </a:r>
          </a:p>
          <a:p>
            <a:r>
              <a:rPr lang="sr-Latn-RS">
                <a:latin typeface="Book Antiqua" panose="02040602050305030304" pitchFamily="18" charset="0"/>
              </a:rPr>
              <a:t>Posle</a:t>
            </a:r>
            <a:r>
              <a:rPr lang="en-US">
                <a:latin typeface="Book Antiqua" panose="02040602050305030304" pitchFamily="18" charset="0"/>
              </a:rPr>
              <a:t> obrade celog niza na steku su ostali elementi koji nemaju većeg sledbenika.</a:t>
            </a:r>
          </a:p>
          <a:p>
            <a:r>
              <a:rPr lang="en-US">
                <a:latin typeface="Book Antiqua" panose="02040602050305030304" pitchFamily="18" charset="0"/>
              </a:rPr>
              <a:t>Pošto</a:t>
            </a:r>
            <a:r>
              <a:rPr lang="sr-Latn-RS">
                <a:latin typeface="Book Antiqua" panose="02040602050305030304" pitchFamily="18" charset="0"/>
              </a:rPr>
              <a:t> se</a:t>
            </a:r>
            <a:r>
              <a:rPr lang="en-US">
                <a:latin typeface="Book Antiqua" panose="02040602050305030304" pitchFamily="18" charset="0"/>
              </a:rPr>
              <a:t> pozicije sledbenika ne saznaj</a:t>
            </a:r>
            <a:r>
              <a:rPr lang="sr-Latn-RS">
                <a:latin typeface="Book Antiqua" panose="02040602050305030304" pitchFamily="18" charset="0"/>
              </a:rPr>
              <a:t>u</a:t>
            </a:r>
            <a:r>
              <a:rPr lang="en-US">
                <a:latin typeface="Book Antiqua" panose="02040602050305030304" pitchFamily="18" charset="0"/>
              </a:rPr>
              <a:t> u redosledu u kom </a:t>
            </a:r>
            <a:r>
              <a:rPr lang="sr-Latn-RS">
                <a:latin typeface="Book Antiqua" panose="02040602050305030304" pitchFamily="18" charset="0"/>
              </a:rPr>
              <a:t> t</a:t>
            </a:r>
            <a:r>
              <a:rPr lang="en-US">
                <a:latin typeface="Book Antiqua" panose="02040602050305030304" pitchFamily="18" charset="0"/>
              </a:rPr>
              <a:t>reb</a:t>
            </a:r>
            <a:r>
              <a:rPr lang="sr-Latn-RS">
                <a:latin typeface="Book Antiqua" panose="02040602050305030304" pitchFamily="18" charset="0"/>
              </a:rPr>
              <a:t>a da se</a:t>
            </a:r>
            <a:r>
              <a:rPr lang="en-US">
                <a:latin typeface="Book Antiqua" panose="02040602050305030304" pitchFamily="18" charset="0"/>
              </a:rPr>
              <a:t> ispi</a:t>
            </a:r>
            <a:r>
              <a:rPr lang="sr-Latn-RS">
                <a:latin typeface="Book Antiqua" panose="02040602050305030304" pitchFamily="18" charset="0"/>
              </a:rPr>
              <a:t>šu</a:t>
            </a:r>
            <a:r>
              <a:rPr lang="en-US">
                <a:latin typeface="Book Antiqua" panose="02040602050305030304" pitchFamily="18" charset="0"/>
              </a:rPr>
              <a:t>, pamt</a:t>
            </a:r>
            <a:r>
              <a:rPr lang="sr-Latn-RS">
                <a:latin typeface="Book Antiqua" panose="02040602050305030304" pitchFamily="18" charset="0"/>
              </a:rPr>
              <a:t>e se</a:t>
            </a:r>
            <a:r>
              <a:rPr lang="en-US">
                <a:latin typeface="Book Antiqua" panose="02040602050305030304" pitchFamily="18" charset="0"/>
              </a:rPr>
              <a:t> u pomoćn</a:t>
            </a:r>
            <a:r>
              <a:rPr lang="sr-Latn-RS">
                <a:latin typeface="Book Antiqua" panose="02040602050305030304" pitchFamily="18" charset="0"/>
              </a:rPr>
              <a:t>om</a:t>
            </a:r>
            <a:r>
              <a:rPr lang="en-US">
                <a:latin typeface="Book Antiqua" panose="02040602050305030304" pitchFamily="18" charset="0"/>
              </a:rPr>
              <a:t> niz</a:t>
            </a:r>
            <a:r>
              <a:rPr lang="sr-Latn-RS">
                <a:latin typeface="Book Antiqua" panose="02040602050305030304" pitchFamily="18" charset="0"/>
              </a:rPr>
              <a:t>u</a:t>
            </a:r>
            <a:r>
              <a:rPr lang="en-US">
                <a:latin typeface="Book Antiqua" panose="02040602050305030304" pitchFamily="18" charset="0"/>
              </a:rPr>
              <a:t> koji </a:t>
            </a:r>
            <a:r>
              <a:rPr lang="sr-Latn-RS">
                <a:latin typeface="Book Antiqua" panose="02040602050305030304" pitchFamily="18" charset="0"/>
              </a:rPr>
              <a:t>se </a:t>
            </a:r>
            <a:r>
              <a:rPr lang="en-US">
                <a:latin typeface="Book Antiqua" panose="02040602050305030304" pitchFamily="18" charset="0"/>
              </a:rPr>
              <a:t>na kraju ispis</a:t>
            </a:r>
            <a:r>
              <a:rPr lang="sr-Latn-RS">
                <a:latin typeface="Book Antiqua" panose="02040602050305030304" pitchFamily="18" charset="0"/>
              </a:rPr>
              <a:t>uje</a:t>
            </a:r>
            <a:r>
              <a:rPr lang="en-US">
                <a:latin typeface="Book Antiqua" panose="02040602050305030304" pitchFamily="18" charset="0"/>
              </a:rPr>
              <a:t>.</a:t>
            </a:r>
          </a:p>
        </p:txBody>
      </p:sp>
    </p:spTree>
    <p:extLst>
      <p:ext uri="{BB962C8B-B14F-4D97-AF65-F5344CB8AC3E}">
        <p14:creationId xmlns:p14="http://schemas.microsoft.com/office/powerpoint/2010/main" val="12110500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273241-8CA2-4602-A1B1-5C113B96579D}"/>
              </a:ext>
            </a:extLst>
          </p:cNvPr>
          <p:cNvSpPr/>
          <p:nvPr/>
        </p:nvSpPr>
        <p:spPr>
          <a:xfrm>
            <a:off x="0" y="0"/>
            <a:ext cx="12192000" cy="6986528"/>
          </a:xfrm>
          <a:prstGeom prst="rect">
            <a:avLst/>
          </a:prstGeom>
        </p:spPr>
        <p:txBody>
          <a:bodyPr wrap="square">
            <a:spAutoFit/>
          </a:bodyPr>
          <a:lstStyle/>
          <a:p>
            <a:r>
              <a:rPr lang="sr-Latn-RS" sz="1600">
                <a:latin typeface="Book Antiqua" panose="02040602050305030304" pitchFamily="18" charset="0"/>
              </a:rPr>
              <a:t>                                                                              0 1 2 3 4   &lt;= ind</a:t>
            </a:r>
          </a:p>
          <a:p>
            <a:r>
              <a:rPr lang="pt-BR" sz="1600">
                <a:latin typeface="Book Antiqua" panose="02040602050305030304" pitchFamily="18" charset="0"/>
              </a:rPr>
              <a:t>Razmotrimo rad algoritma na primeru niza 1 4 2 3 3.</a:t>
            </a:r>
            <a:endParaRPr lang="sr-Latn-RS" sz="1600">
              <a:latin typeface="Book Antiqua" panose="02040602050305030304" pitchFamily="18" charset="0"/>
            </a:endParaRPr>
          </a:p>
          <a:p>
            <a:r>
              <a:rPr lang="sr-Latn-RS" sz="1600">
                <a:latin typeface="Book Antiqua" panose="02040602050305030304" pitchFamily="18" charset="0"/>
              </a:rPr>
              <a:t>                                                                              4 – 3 - –    &lt;= vred</a:t>
            </a:r>
          </a:p>
          <a:p>
            <a:r>
              <a:rPr lang="sr-Latn-RS" sz="1600">
                <a:latin typeface="Book Antiqua" panose="02040602050305030304" pitchFamily="18" charset="0"/>
              </a:rPr>
              <a:t>                                                                              1 5 3 55     &lt;= ind</a:t>
            </a:r>
            <a:endParaRPr lang="pt-BR" sz="1600">
              <a:latin typeface="Book Antiqua" panose="02040602050305030304" pitchFamily="18" charset="0"/>
            </a:endParaRPr>
          </a:p>
          <a:p>
            <a:endParaRPr lang="pl-PL" sz="1600">
              <a:latin typeface="Book Antiqua" panose="02040602050305030304" pitchFamily="18" charset="0"/>
            </a:endParaRPr>
          </a:p>
          <a:p>
            <a:r>
              <a:rPr lang="en-US" sz="1600">
                <a:latin typeface="Book Antiqua" panose="02040602050305030304" pitchFamily="18" charset="0"/>
              </a:rPr>
              <a:t>Stek: </a:t>
            </a:r>
            <a:r>
              <a:rPr lang="sr-Latn-RS" sz="1600">
                <a:latin typeface="Book Antiqua" panose="02040602050305030304" pitchFamily="18" charset="0"/>
              </a:rPr>
              <a:t>			</a:t>
            </a:r>
            <a:r>
              <a:rPr lang="en-US" sz="1600">
                <a:latin typeface="Book Antiqua" panose="02040602050305030304" pitchFamily="18" charset="0"/>
              </a:rPr>
              <a:t>p: ? ? ? ? ?</a:t>
            </a:r>
            <a:r>
              <a:rPr lang="sr-Latn-RS" sz="1600">
                <a:latin typeface="Book Antiqua" panose="02040602050305030304" pitchFamily="18" charset="0"/>
              </a:rPr>
              <a:t>			a</a:t>
            </a:r>
            <a:r>
              <a:rPr lang="en-US" sz="1600">
                <a:latin typeface="Book Antiqua" panose="02040602050305030304" pitchFamily="18" charset="0"/>
              </a:rPr>
              <a:t>: </a:t>
            </a:r>
            <a:r>
              <a:rPr lang="pt-BR" sz="1600" b="1">
                <a:latin typeface="Book Antiqua" panose="02040602050305030304" pitchFamily="18" charset="0"/>
              </a:rPr>
              <a:t>1</a:t>
            </a:r>
            <a:r>
              <a:rPr lang="pt-BR" sz="1600">
                <a:latin typeface="Book Antiqua" panose="02040602050305030304" pitchFamily="18" charset="0"/>
              </a:rPr>
              <a:t> 4 2 3 3 </a:t>
            </a:r>
            <a:endParaRPr lang="sr-Latn-RS" sz="1600">
              <a:latin typeface="Book Antiqua" panose="02040602050305030304" pitchFamily="18" charset="0"/>
            </a:endParaRPr>
          </a:p>
          <a:p>
            <a:r>
              <a:rPr lang="sr-Latn-RS" sz="1600">
                <a:latin typeface="Book Antiqua" panose="02040602050305030304" pitchFamily="18" charset="0"/>
              </a:rPr>
              <a:t>Prvi el. </a:t>
            </a:r>
            <a:r>
              <a:rPr lang="en-US" sz="1600">
                <a:latin typeface="Book Antiqua" panose="02040602050305030304" pitchFamily="18" charset="0"/>
              </a:rPr>
              <a:t>1</a:t>
            </a:r>
            <a:r>
              <a:rPr lang="sr-Latn-RS" sz="1600">
                <a:latin typeface="Book Antiqua" panose="02040602050305030304" pitchFamily="18" charset="0"/>
              </a:rPr>
              <a:t> </a:t>
            </a:r>
            <a:r>
              <a:rPr lang="en-US" sz="1600">
                <a:latin typeface="Book Antiqua" panose="02040602050305030304" pitchFamily="18" charset="0"/>
              </a:rPr>
              <a:t>nije sledbenik nijednog</a:t>
            </a:r>
            <a:r>
              <a:rPr lang="sr-Latn-RS" sz="1600">
                <a:latin typeface="Book Antiqua" panose="02040602050305030304" pitchFamily="18" charset="0"/>
              </a:rPr>
              <a:t> </a:t>
            </a:r>
            <a:r>
              <a:rPr lang="pl-PL" sz="1600">
                <a:latin typeface="Book Antiqua" panose="02040602050305030304" pitchFamily="18" charset="0"/>
              </a:rPr>
              <a:t>elementa (prazan stek). Još uvek mu nije poznat najbliži </a:t>
            </a:r>
            <a:r>
              <a:rPr lang="en-US" sz="1600">
                <a:latin typeface="Book Antiqua" panose="02040602050305030304" pitchFamily="18" charset="0"/>
              </a:rPr>
              <a:t>već</a:t>
            </a:r>
            <a:r>
              <a:rPr lang="sr-Latn-RS" sz="1600">
                <a:latin typeface="Book Antiqua" panose="02040602050305030304" pitchFamily="18" charset="0"/>
              </a:rPr>
              <a:t>i</a:t>
            </a:r>
            <a:r>
              <a:rPr lang="en-US" sz="1600">
                <a:latin typeface="Book Antiqua" panose="02040602050305030304" pitchFamily="18" charset="0"/>
              </a:rPr>
              <a:t> sledbenik, njegov</a:t>
            </a:r>
            <a:r>
              <a:rPr lang="sr-Latn-RS" sz="1600">
                <a:latin typeface="Book Antiqua" panose="02040602050305030304" pitchFamily="18" charset="0"/>
              </a:rPr>
              <a:t>a</a:t>
            </a:r>
            <a:r>
              <a:rPr lang="en-US" sz="1600">
                <a:latin typeface="Book Antiqua" panose="02040602050305030304" pitchFamily="18" charset="0"/>
              </a:rPr>
              <a:t> pozicij</a:t>
            </a:r>
            <a:r>
              <a:rPr lang="sr-Latn-RS" sz="1600">
                <a:latin typeface="Book Antiqua" panose="02040602050305030304" pitchFamily="18" charset="0"/>
              </a:rPr>
              <a:t>a ide</a:t>
            </a:r>
            <a:r>
              <a:rPr lang="en-US" sz="1600">
                <a:latin typeface="Book Antiqua" panose="02040602050305030304" pitchFamily="18" charset="0"/>
              </a:rPr>
              <a:t> na stek.</a:t>
            </a:r>
            <a:endParaRPr lang="sr-Latn-RS" sz="1600">
              <a:latin typeface="Book Antiqua" panose="02040602050305030304" pitchFamily="18" charset="0"/>
            </a:endParaRPr>
          </a:p>
          <a:p>
            <a:endParaRPr lang="en-US" sz="1600">
              <a:latin typeface="Book Antiqua" panose="02040602050305030304" pitchFamily="18" charset="0"/>
            </a:endParaRPr>
          </a:p>
          <a:p>
            <a:r>
              <a:rPr lang="en-US" sz="1600">
                <a:latin typeface="Book Antiqua" panose="02040602050305030304" pitchFamily="18" charset="0"/>
              </a:rPr>
              <a:t>Stek: </a:t>
            </a:r>
            <a:r>
              <a:rPr lang="en-US" sz="1600" b="1">
                <a:latin typeface="Book Antiqua" panose="02040602050305030304" pitchFamily="18" charset="0"/>
              </a:rPr>
              <a:t>0</a:t>
            </a:r>
            <a:r>
              <a:rPr lang="en-US" sz="1600">
                <a:latin typeface="Book Antiqua" panose="02040602050305030304" pitchFamily="18" charset="0"/>
              </a:rPr>
              <a:t> </a:t>
            </a:r>
            <a:r>
              <a:rPr lang="sr-Latn-RS" sz="1600">
                <a:latin typeface="Book Antiqua" panose="02040602050305030304" pitchFamily="18" charset="0"/>
              </a:rPr>
              <a:t>			</a:t>
            </a:r>
            <a:r>
              <a:rPr lang="en-US" sz="1600">
                <a:latin typeface="Book Antiqua" panose="02040602050305030304" pitchFamily="18" charset="0"/>
              </a:rPr>
              <a:t>p: ? ? ? ? ?</a:t>
            </a:r>
            <a:r>
              <a:rPr lang="sr-Latn-RS" sz="1600">
                <a:latin typeface="Book Antiqua" panose="02040602050305030304" pitchFamily="18" charset="0"/>
              </a:rPr>
              <a:t> 		a</a:t>
            </a:r>
            <a:r>
              <a:rPr lang="en-US" sz="1600">
                <a:latin typeface="Book Antiqua" panose="02040602050305030304" pitchFamily="18" charset="0"/>
              </a:rPr>
              <a:t>: </a:t>
            </a:r>
            <a:r>
              <a:rPr lang="pt-BR" sz="1600" b="1">
                <a:latin typeface="Book Antiqua" panose="02040602050305030304" pitchFamily="18" charset="0"/>
              </a:rPr>
              <a:t>4</a:t>
            </a:r>
            <a:r>
              <a:rPr lang="pt-BR" sz="1600">
                <a:latin typeface="Book Antiqua" panose="02040602050305030304" pitchFamily="18" charset="0"/>
              </a:rPr>
              <a:t> 2 3 3 </a:t>
            </a:r>
            <a:endParaRPr lang="en-US" sz="1600">
              <a:latin typeface="Book Antiqua" panose="02040602050305030304" pitchFamily="18" charset="0"/>
            </a:endParaRPr>
          </a:p>
          <a:p>
            <a:r>
              <a:rPr lang="sr-Latn-RS" sz="1600">
                <a:latin typeface="Book Antiqua" panose="02040602050305030304" pitchFamily="18" charset="0"/>
              </a:rPr>
              <a:t>4 &gt;</a:t>
            </a:r>
            <a:r>
              <a:rPr lang="en-US" sz="1600">
                <a:latin typeface="Book Antiqua" panose="02040602050305030304" pitchFamily="18" charset="0"/>
              </a:rPr>
              <a:t> 1</a:t>
            </a:r>
            <a:r>
              <a:rPr lang="sr-Latn-RS" sz="1600">
                <a:latin typeface="Book Antiqua" panose="02040602050305030304" pitchFamily="18" charset="0"/>
              </a:rPr>
              <a:t> (</a:t>
            </a:r>
            <a:r>
              <a:rPr lang="en-US" sz="1600">
                <a:latin typeface="Book Antiqua" panose="02040602050305030304" pitchFamily="18" charset="0"/>
              </a:rPr>
              <a:t>pozicija</a:t>
            </a:r>
            <a:r>
              <a:rPr lang="sr-Latn-RS" sz="1600">
                <a:latin typeface="Book Antiqua" panose="02040602050305030304" pitchFamily="18" charset="0"/>
              </a:rPr>
              <a:t> 0 </a:t>
            </a:r>
            <a:r>
              <a:rPr lang="pl-PL" sz="1600">
                <a:latin typeface="Book Antiqua" panose="02040602050305030304" pitchFamily="18" charset="0"/>
              </a:rPr>
              <a:t>na vrhu steka), 4 je najbliži veći sledbenik elementu na poziciji 0. Sa </a:t>
            </a:r>
            <a:r>
              <a:rPr lang="en-US" sz="1600">
                <a:latin typeface="Book Antiqua" panose="02040602050305030304" pitchFamily="18" charset="0"/>
              </a:rPr>
              <a:t>steka </a:t>
            </a:r>
            <a:r>
              <a:rPr lang="sr-Latn-RS" sz="1600">
                <a:latin typeface="Book Antiqua" panose="02040602050305030304" pitchFamily="18" charset="0"/>
              </a:rPr>
              <a:t>se sklanja</a:t>
            </a:r>
            <a:r>
              <a:rPr lang="en-US" sz="1600">
                <a:latin typeface="Book Antiqua" panose="02040602050305030304" pitchFamily="18" charset="0"/>
              </a:rPr>
              <a:t> pozicij</a:t>
            </a:r>
            <a:r>
              <a:rPr lang="sr-Latn-RS" sz="1600">
                <a:latin typeface="Book Antiqua" panose="02040602050305030304" pitchFamily="18" charset="0"/>
              </a:rPr>
              <a:t>a</a:t>
            </a:r>
            <a:r>
              <a:rPr lang="en-US" sz="1600">
                <a:latin typeface="Book Antiqua" panose="02040602050305030304" pitchFamily="18" charset="0"/>
              </a:rPr>
              <a:t> 0</a:t>
            </a:r>
            <a:r>
              <a:rPr lang="sr-Latn-RS" sz="1600">
                <a:latin typeface="Book Antiqua" panose="02040602050305030304" pitchFamily="18" charset="0"/>
              </a:rPr>
              <a:t>, </a:t>
            </a:r>
            <a:r>
              <a:rPr lang="en-US" sz="1600">
                <a:latin typeface="Book Antiqua" panose="02040602050305030304" pitchFamily="18" charset="0"/>
              </a:rPr>
              <a:t>upisuje pozicij</a:t>
            </a:r>
            <a:r>
              <a:rPr lang="sr-Latn-RS" sz="1600">
                <a:latin typeface="Book Antiqua" panose="02040602050305030304" pitchFamily="18" charset="0"/>
              </a:rPr>
              <a:t>a</a:t>
            </a:r>
            <a:r>
              <a:rPr lang="en-US" sz="1600">
                <a:latin typeface="Book Antiqua" panose="02040602050305030304" pitchFamily="18" charset="0"/>
              </a:rPr>
              <a:t> 1</a:t>
            </a:r>
            <a:r>
              <a:rPr lang="sr-Latn-RS" sz="1600">
                <a:latin typeface="Book Antiqua" panose="02040602050305030304" pitchFamily="18" charset="0"/>
              </a:rPr>
              <a:t> od</a:t>
            </a:r>
            <a:r>
              <a:rPr lang="en-US" sz="1600">
                <a:latin typeface="Book Antiqua" panose="02040602050305030304" pitchFamily="18" charset="0"/>
              </a:rPr>
              <a:t> 4, jer</a:t>
            </a:r>
            <a:r>
              <a:rPr lang="sr-Latn-RS" sz="1600">
                <a:latin typeface="Book Antiqua" panose="02040602050305030304" pitchFamily="18" charset="0"/>
              </a:rPr>
              <a:t> se</a:t>
            </a:r>
            <a:r>
              <a:rPr lang="en-US" sz="1600">
                <a:latin typeface="Book Antiqua" panose="02040602050305030304" pitchFamily="18" charset="0"/>
              </a:rPr>
              <a:t> za nju još ne</a:t>
            </a:r>
            <a:r>
              <a:rPr lang="sr-Latn-RS" sz="1600">
                <a:latin typeface="Book Antiqua" panose="02040602050305030304" pitchFamily="18" charset="0"/>
              </a:rPr>
              <a:t> </a:t>
            </a:r>
            <a:r>
              <a:rPr lang="en-US" sz="1600">
                <a:latin typeface="Book Antiqua" panose="02040602050305030304" pitchFamily="18" charset="0"/>
              </a:rPr>
              <a:t>zna pozicij</a:t>
            </a:r>
            <a:r>
              <a:rPr lang="sr-Latn-RS" sz="1600">
                <a:latin typeface="Book Antiqua" panose="02040602050305030304" pitchFamily="18" charset="0"/>
              </a:rPr>
              <a:t>a</a:t>
            </a:r>
            <a:r>
              <a:rPr lang="en-US" sz="1600">
                <a:latin typeface="Book Antiqua" panose="02040602050305030304" pitchFamily="18" charset="0"/>
              </a:rPr>
              <a:t> najbližeg većeg sledbenika.</a:t>
            </a:r>
            <a:endParaRPr lang="sr-Latn-RS" sz="1600">
              <a:latin typeface="Book Antiqua" panose="02040602050305030304" pitchFamily="18" charset="0"/>
            </a:endParaRPr>
          </a:p>
          <a:p>
            <a:endParaRPr lang="en-US" sz="1600">
              <a:latin typeface="Book Antiqua" panose="02040602050305030304" pitchFamily="18" charset="0"/>
            </a:endParaRPr>
          </a:p>
          <a:p>
            <a:r>
              <a:rPr lang="pl-PL" sz="1600">
                <a:latin typeface="Book Antiqua" panose="02040602050305030304" pitchFamily="18" charset="0"/>
              </a:rPr>
              <a:t>Stek: </a:t>
            </a:r>
            <a:r>
              <a:rPr lang="pl-PL" sz="1600" b="1">
                <a:latin typeface="Book Antiqua" panose="02040602050305030304" pitchFamily="18" charset="0"/>
              </a:rPr>
              <a:t>1 </a:t>
            </a:r>
            <a:r>
              <a:rPr lang="pl-PL" sz="1600">
                <a:latin typeface="Book Antiqua" panose="02040602050305030304" pitchFamily="18" charset="0"/>
              </a:rPr>
              <a:t>			p: 1 ? ? ? ?			</a:t>
            </a:r>
            <a:r>
              <a:rPr lang="sr-Latn-RS" sz="1600">
                <a:latin typeface="Book Antiqua" panose="02040602050305030304" pitchFamily="18" charset="0"/>
              </a:rPr>
              <a:t>a</a:t>
            </a:r>
            <a:r>
              <a:rPr lang="en-US" sz="1600">
                <a:latin typeface="Book Antiqua" panose="02040602050305030304" pitchFamily="18" charset="0"/>
              </a:rPr>
              <a:t>: </a:t>
            </a:r>
            <a:r>
              <a:rPr lang="pt-BR" sz="1600" b="1">
                <a:latin typeface="Book Antiqua" panose="02040602050305030304" pitchFamily="18" charset="0"/>
              </a:rPr>
              <a:t>2</a:t>
            </a:r>
            <a:r>
              <a:rPr lang="pt-BR" sz="1600">
                <a:latin typeface="Book Antiqua" panose="02040602050305030304" pitchFamily="18" charset="0"/>
              </a:rPr>
              <a:t> 3 3 </a:t>
            </a:r>
            <a:endParaRPr lang="pl-PL" sz="1600">
              <a:latin typeface="Book Antiqua" panose="02040602050305030304" pitchFamily="18" charset="0"/>
            </a:endParaRPr>
          </a:p>
          <a:p>
            <a:r>
              <a:rPr lang="en-US" sz="1600">
                <a:latin typeface="Book Antiqua" panose="02040602050305030304" pitchFamily="18" charset="0"/>
              </a:rPr>
              <a:t>2</a:t>
            </a:r>
            <a:r>
              <a:rPr lang="sr-Latn-RS" sz="1600">
                <a:latin typeface="Book Antiqua" panose="02040602050305030304" pitchFamily="18" charset="0"/>
              </a:rPr>
              <a:t> &lt; </a:t>
            </a:r>
            <a:r>
              <a:rPr lang="en-US" sz="1600">
                <a:latin typeface="Book Antiqua" panose="02040602050305030304" pitchFamily="18" charset="0"/>
              </a:rPr>
              <a:t>4</a:t>
            </a:r>
            <a:r>
              <a:rPr lang="sr-Latn-RS" sz="1600">
                <a:latin typeface="Book Antiqua" panose="02040602050305030304" pitchFamily="18" charset="0"/>
              </a:rPr>
              <a:t> (</a:t>
            </a:r>
            <a:r>
              <a:rPr lang="en-US" sz="1600">
                <a:latin typeface="Book Antiqua" panose="02040602050305030304" pitchFamily="18" charset="0"/>
              </a:rPr>
              <a:t>poz</a:t>
            </a:r>
            <a:r>
              <a:rPr lang="sr-Latn-RS" sz="1600">
                <a:latin typeface="Book Antiqua" panose="02040602050305030304" pitchFamily="18" charset="0"/>
              </a:rPr>
              <a:t>icija 1 </a:t>
            </a:r>
            <a:r>
              <a:rPr lang="en-US" sz="1600">
                <a:latin typeface="Book Antiqua" panose="02040602050305030304" pitchFamily="18" charset="0"/>
              </a:rPr>
              <a:t>na vrhu</a:t>
            </a:r>
            <a:r>
              <a:rPr lang="sr-Latn-RS" sz="1600">
                <a:latin typeface="Book Antiqua" panose="02040602050305030304" pitchFamily="18" charset="0"/>
              </a:rPr>
              <a:t>)</a:t>
            </a:r>
            <a:r>
              <a:rPr lang="en-US" sz="1600">
                <a:latin typeface="Book Antiqua" panose="02040602050305030304" pitchFamily="18" charset="0"/>
              </a:rPr>
              <a:t>, još</a:t>
            </a:r>
            <a:r>
              <a:rPr lang="sr-Latn-RS" sz="1600">
                <a:latin typeface="Book Antiqua" panose="02040602050305030304" pitchFamily="18" charset="0"/>
              </a:rPr>
              <a:t> se</a:t>
            </a:r>
            <a:r>
              <a:rPr lang="en-US" sz="1600">
                <a:latin typeface="Book Antiqua" panose="02040602050305030304" pitchFamily="18" charset="0"/>
              </a:rPr>
              <a:t> ne zna rešenje za 4, </a:t>
            </a:r>
            <a:r>
              <a:rPr lang="sr-Latn-RS" sz="1600">
                <a:latin typeface="Book Antiqua" panose="02040602050305030304" pitchFamily="18" charset="0"/>
              </a:rPr>
              <a:t>i</a:t>
            </a:r>
            <a:r>
              <a:rPr lang="en-US" sz="1600">
                <a:latin typeface="Book Antiqua" panose="02040602050305030304" pitchFamily="18" charset="0"/>
              </a:rPr>
              <a:t> njegova</a:t>
            </a:r>
            <a:r>
              <a:rPr lang="sr-Latn-RS" sz="1600">
                <a:latin typeface="Book Antiqua" panose="02040602050305030304" pitchFamily="18" charset="0"/>
              </a:rPr>
              <a:t> </a:t>
            </a:r>
            <a:r>
              <a:rPr lang="pl-PL" sz="1600">
                <a:latin typeface="Book Antiqua" panose="02040602050305030304" pitchFamily="18" charset="0"/>
              </a:rPr>
              <a:t>pozicija ostaje na steku. Na stek ide pozicija 2 (od 2), jer ni za nju se ne zna pozicija najbližeg većeg sledbenika.</a:t>
            </a:r>
          </a:p>
          <a:p>
            <a:endParaRPr lang="pl-PL" sz="1600">
              <a:latin typeface="Book Antiqua" panose="02040602050305030304" pitchFamily="18" charset="0"/>
            </a:endParaRPr>
          </a:p>
          <a:p>
            <a:r>
              <a:rPr lang="pl-PL" sz="1600">
                <a:latin typeface="Book Antiqua" panose="02040602050305030304" pitchFamily="18" charset="0"/>
              </a:rPr>
              <a:t>Stek: 1 </a:t>
            </a:r>
            <a:r>
              <a:rPr lang="pl-PL" sz="1600" b="1">
                <a:latin typeface="Book Antiqua" panose="02040602050305030304" pitchFamily="18" charset="0"/>
              </a:rPr>
              <a:t>2</a:t>
            </a:r>
            <a:r>
              <a:rPr lang="pl-PL" sz="1600">
                <a:latin typeface="Book Antiqua" panose="02040602050305030304" pitchFamily="18" charset="0"/>
              </a:rPr>
              <a:t> 			Niz p: 1 ? ? ? ? 		</a:t>
            </a:r>
            <a:r>
              <a:rPr lang="sr-Latn-RS" sz="1600">
                <a:latin typeface="Book Antiqua" panose="02040602050305030304" pitchFamily="18" charset="0"/>
              </a:rPr>
              <a:t>a</a:t>
            </a:r>
            <a:r>
              <a:rPr lang="en-US" sz="1600">
                <a:latin typeface="Book Antiqua" panose="02040602050305030304" pitchFamily="18" charset="0"/>
              </a:rPr>
              <a:t>: </a:t>
            </a:r>
            <a:r>
              <a:rPr lang="pt-BR" sz="1600" b="1">
                <a:latin typeface="Book Antiqua" panose="02040602050305030304" pitchFamily="18" charset="0"/>
              </a:rPr>
              <a:t>3</a:t>
            </a:r>
            <a:r>
              <a:rPr lang="pt-BR" sz="1600">
                <a:latin typeface="Book Antiqua" panose="02040602050305030304" pitchFamily="18" charset="0"/>
              </a:rPr>
              <a:t> 3 </a:t>
            </a:r>
            <a:endParaRPr lang="pl-PL" sz="1600">
              <a:latin typeface="Book Antiqua" panose="02040602050305030304" pitchFamily="18" charset="0"/>
            </a:endParaRPr>
          </a:p>
          <a:p>
            <a:r>
              <a:rPr lang="en-US" sz="1600">
                <a:latin typeface="Book Antiqua" panose="02040602050305030304" pitchFamily="18" charset="0"/>
              </a:rPr>
              <a:t>3</a:t>
            </a:r>
            <a:r>
              <a:rPr lang="sr-Latn-RS" sz="1600">
                <a:latin typeface="Book Antiqua" panose="02040602050305030304" pitchFamily="18" charset="0"/>
              </a:rPr>
              <a:t> &gt;</a:t>
            </a:r>
            <a:r>
              <a:rPr lang="en-US" sz="1600">
                <a:latin typeface="Book Antiqua" panose="02040602050305030304" pitchFamily="18" charset="0"/>
              </a:rPr>
              <a:t> 2</a:t>
            </a:r>
            <a:r>
              <a:rPr lang="sr-Latn-RS" sz="1600">
                <a:latin typeface="Book Antiqua" panose="02040602050305030304" pitchFamily="18" charset="0"/>
              </a:rPr>
              <a:t>, 3</a:t>
            </a:r>
            <a:r>
              <a:rPr lang="pl-PL" sz="1600">
                <a:latin typeface="Book Antiqua" panose="02040602050305030304" pitchFamily="18" charset="0"/>
              </a:rPr>
              <a:t> je najbliži veći sledbenik elementu na poz. 2. </a:t>
            </a:r>
            <a:r>
              <a:rPr lang="sr-Latn-RS" sz="1600">
                <a:latin typeface="Book Antiqua" panose="02040602050305030304" pitchFamily="18" charset="0"/>
              </a:rPr>
              <a:t>S</a:t>
            </a:r>
            <a:r>
              <a:rPr lang="en-US" sz="1600">
                <a:latin typeface="Book Antiqua" panose="02040602050305030304" pitchFamily="18" charset="0"/>
              </a:rPr>
              <a:t>a steka </a:t>
            </a:r>
            <a:r>
              <a:rPr lang="sr-Latn-RS" sz="1600">
                <a:latin typeface="Book Antiqua" panose="02040602050305030304" pitchFamily="18" charset="0"/>
              </a:rPr>
              <a:t>se </a:t>
            </a:r>
            <a:r>
              <a:rPr lang="en-US" sz="1600">
                <a:latin typeface="Book Antiqua" panose="02040602050305030304" pitchFamily="18" charset="0"/>
              </a:rPr>
              <a:t>skida poz</a:t>
            </a:r>
            <a:r>
              <a:rPr lang="sr-Latn-RS" sz="1600">
                <a:latin typeface="Book Antiqua" panose="02040602050305030304" pitchFamily="18" charset="0"/>
              </a:rPr>
              <a:t>.</a:t>
            </a:r>
            <a:r>
              <a:rPr lang="en-US" sz="1600">
                <a:latin typeface="Book Antiqua" panose="02040602050305030304" pitchFamily="18" charset="0"/>
              </a:rPr>
              <a:t> 2. </a:t>
            </a:r>
            <a:r>
              <a:rPr lang="sr-Latn-RS" sz="1600">
                <a:latin typeface="Book Antiqua" panose="02040602050305030304" pitchFamily="18" charset="0"/>
              </a:rPr>
              <a:t>3</a:t>
            </a:r>
            <a:r>
              <a:rPr lang="en-US" sz="1600">
                <a:latin typeface="Book Antiqua" panose="02040602050305030304" pitchFamily="18" charset="0"/>
              </a:rPr>
              <a:t> </a:t>
            </a:r>
            <a:r>
              <a:rPr lang="sr-Latn-RS" sz="1600">
                <a:latin typeface="Book Antiqua" panose="02040602050305030304" pitchFamily="18" charset="0"/>
              </a:rPr>
              <a:t>&lt;</a:t>
            </a:r>
            <a:r>
              <a:rPr lang="en-US" sz="1600">
                <a:latin typeface="Book Antiqua" panose="02040602050305030304" pitchFamily="18" charset="0"/>
              </a:rPr>
              <a:t> 4 </a:t>
            </a:r>
            <a:r>
              <a:rPr lang="sr-Latn-RS" sz="1600">
                <a:latin typeface="Book Antiqua" panose="02040602050305030304" pitchFamily="18" charset="0"/>
              </a:rPr>
              <a:t>(</a:t>
            </a:r>
            <a:r>
              <a:rPr lang="en-US" sz="1600">
                <a:latin typeface="Book Antiqua" panose="02040602050305030304" pitchFamily="18" charset="0"/>
              </a:rPr>
              <a:t>vrh</a:t>
            </a:r>
            <a:r>
              <a:rPr lang="sr-Latn-RS" sz="1600">
                <a:latin typeface="Book Antiqua" panose="02040602050305030304" pitchFamily="18" charset="0"/>
              </a:rPr>
              <a:t>)</a:t>
            </a:r>
            <a:r>
              <a:rPr lang="en-US" sz="1600">
                <a:latin typeface="Book Antiqua" panose="02040602050305030304" pitchFamily="18" charset="0"/>
              </a:rPr>
              <a:t>, još</a:t>
            </a:r>
            <a:r>
              <a:rPr lang="sr-Latn-RS" sz="1600">
                <a:latin typeface="Book Antiqua" panose="02040602050305030304" pitchFamily="18" charset="0"/>
              </a:rPr>
              <a:t> se</a:t>
            </a:r>
            <a:r>
              <a:rPr lang="en-US" sz="1600">
                <a:latin typeface="Book Antiqua" panose="02040602050305030304" pitchFamily="18" charset="0"/>
              </a:rPr>
              <a:t> ne zna rešenje za 4, njegova pozicija</a:t>
            </a:r>
            <a:r>
              <a:rPr lang="sr-Latn-RS" sz="1600">
                <a:latin typeface="Book Antiqua" panose="02040602050305030304" pitchFamily="18" charset="0"/>
              </a:rPr>
              <a:t> </a:t>
            </a:r>
            <a:r>
              <a:rPr lang="pl-PL" sz="1600">
                <a:latin typeface="Book Antiqua" panose="02040602050305030304" pitchFamily="18" charset="0"/>
              </a:rPr>
              <a:t>ostaje na steku. Na stek ide pozicija 3 elementa 3, jer se ni za nju ne </a:t>
            </a:r>
            <a:r>
              <a:rPr lang="en-US" sz="1600">
                <a:latin typeface="Book Antiqua" panose="02040602050305030304" pitchFamily="18" charset="0"/>
              </a:rPr>
              <a:t>zna pozicij</a:t>
            </a:r>
            <a:r>
              <a:rPr lang="sr-Latn-RS" sz="1600">
                <a:latin typeface="Book Antiqua" panose="02040602050305030304" pitchFamily="18" charset="0"/>
              </a:rPr>
              <a:t>a</a:t>
            </a:r>
            <a:r>
              <a:rPr lang="en-US" sz="1600">
                <a:latin typeface="Book Antiqua" panose="02040602050305030304" pitchFamily="18" charset="0"/>
              </a:rPr>
              <a:t> najbližeg većeg sledbenika.</a:t>
            </a:r>
            <a:endParaRPr lang="sr-Latn-RS" sz="1600">
              <a:latin typeface="Book Antiqua" panose="02040602050305030304" pitchFamily="18" charset="0"/>
            </a:endParaRPr>
          </a:p>
          <a:p>
            <a:endParaRPr lang="en-US" sz="1600">
              <a:latin typeface="Book Antiqua" panose="02040602050305030304" pitchFamily="18" charset="0"/>
            </a:endParaRPr>
          </a:p>
          <a:p>
            <a:r>
              <a:rPr lang="pl-PL" sz="1600">
                <a:latin typeface="Book Antiqua" panose="02040602050305030304" pitchFamily="18" charset="0"/>
              </a:rPr>
              <a:t>Stek: 1 </a:t>
            </a:r>
            <a:r>
              <a:rPr lang="pl-PL" sz="1600" b="1">
                <a:latin typeface="Book Antiqua" panose="02040602050305030304" pitchFamily="18" charset="0"/>
              </a:rPr>
              <a:t>3</a:t>
            </a:r>
            <a:r>
              <a:rPr lang="pl-PL" sz="1600">
                <a:latin typeface="Book Antiqua" panose="02040602050305030304" pitchFamily="18" charset="0"/>
              </a:rPr>
              <a:t> 			Niz p: 1 ? 3 ? ? 		</a:t>
            </a:r>
            <a:r>
              <a:rPr lang="sr-Latn-RS" sz="1600">
                <a:latin typeface="Book Antiqua" panose="02040602050305030304" pitchFamily="18" charset="0"/>
              </a:rPr>
              <a:t>a</a:t>
            </a:r>
            <a:r>
              <a:rPr lang="en-US" sz="1600">
                <a:latin typeface="Book Antiqua" panose="02040602050305030304" pitchFamily="18" charset="0"/>
              </a:rPr>
              <a:t>: </a:t>
            </a:r>
            <a:r>
              <a:rPr lang="pt-BR" sz="1600" b="1">
                <a:latin typeface="Book Antiqua" panose="02040602050305030304" pitchFamily="18" charset="0"/>
              </a:rPr>
              <a:t>3</a:t>
            </a:r>
            <a:endParaRPr lang="pl-PL" sz="1600">
              <a:latin typeface="Book Antiqua" panose="02040602050305030304" pitchFamily="18" charset="0"/>
            </a:endParaRPr>
          </a:p>
          <a:p>
            <a:r>
              <a:rPr lang="en-US" sz="1600">
                <a:latin typeface="Book Antiqua" panose="02040602050305030304" pitchFamily="18" charset="0"/>
              </a:rPr>
              <a:t>3</a:t>
            </a:r>
            <a:r>
              <a:rPr lang="sr-Latn-RS" sz="1600">
                <a:latin typeface="Book Antiqua" panose="02040602050305030304" pitchFamily="18" charset="0"/>
              </a:rPr>
              <a:t> je </a:t>
            </a:r>
            <a:r>
              <a:rPr lang="en-US" sz="1600">
                <a:latin typeface="Book Antiqua" panose="02040602050305030304" pitchFamily="18" charset="0"/>
              </a:rPr>
              <a:t>jednak </a:t>
            </a:r>
            <a:r>
              <a:rPr lang="sr-Latn-RS" sz="1600">
                <a:latin typeface="Book Antiqua" panose="02040602050305030304" pitchFamily="18" charset="0"/>
              </a:rPr>
              <a:t>sa</a:t>
            </a:r>
            <a:r>
              <a:rPr lang="en-US" sz="1600">
                <a:latin typeface="Book Antiqua" panose="02040602050305030304" pitchFamily="18" charset="0"/>
              </a:rPr>
              <a:t> 3</a:t>
            </a:r>
            <a:r>
              <a:rPr lang="sr-Latn-RS" sz="1600">
                <a:latin typeface="Book Antiqua" panose="02040602050305030304" pitchFamily="18" charset="0"/>
              </a:rPr>
              <a:t>,</a:t>
            </a:r>
            <a:r>
              <a:rPr lang="en-US" sz="1600">
                <a:latin typeface="Book Antiqua" panose="02040602050305030304" pitchFamily="18" charset="0"/>
              </a:rPr>
              <a:t> čija </a:t>
            </a:r>
            <a:r>
              <a:rPr lang="sr-Latn-RS" sz="1600">
                <a:latin typeface="Book Antiqua" panose="02040602050305030304" pitchFamily="18" charset="0"/>
              </a:rPr>
              <a:t>j</a:t>
            </a:r>
            <a:r>
              <a:rPr lang="en-US" sz="1600">
                <a:latin typeface="Book Antiqua" panose="02040602050305030304" pitchFamily="18" charset="0"/>
              </a:rPr>
              <a:t>e</a:t>
            </a:r>
            <a:r>
              <a:rPr lang="sr-Latn-RS" sz="1600">
                <a:latin typeface="Book Antiqua" panose="02040602050305030304" pitchFamily="18" charset="0"/>
              </a:rPr>
              <a:t> </a:t>
            </a:r>
            <a:r>
              <a:rPr lang="en-US" sz="1600">
                <a:latin typeface="Book Antiqua" panose="02040602050305030304" pitchFamily="18" charset="0"/>
              </a:rPr>
              <a:t>pozicija na vrhu steka, još </a:t>
            </a:r>
            <a:r>
              <a:rPr lang="sr-Latn-RS" sz="1600">
                <a:latin typeface="Book Antiqua" panose="02040602050305030304" pitchFamily="18" charset="0"/>
              </a:rPr>
              <a:t>se </a:t>
            </a:r>
            <a:r>
              <a:rPr lang="en-US" sz="1600">
                <a:latin typeface="Book Antiqua" panose="02040602050305030304" pitchFamily="18" charset="0"/>
              </a:rPr>
              <a:t>ne zna rešenje za element 3, njegova</a:t>
            </a:r>
            <a:r>
              <a:rPr lang="sr-Latn-RS" sz="1600">
                <a:latin typeface="Book Antiqua" panose="02040602050305030304" pitchFamily="18" charset="0"/>
              </a:rPr>
              <a:t> </a:t>
            </a:r>
            <a:r>
              <a:rPr lang="pl-PL" sz="1600">
                <a:latin typeface="Book Antiqua" panose="02040602050305030304" pitchFamily="18" charset="0"/>
              </a:rPr>
              <a:t>pozicija ostaje na steku. Na steka ide pozicija 4 od 3, jer ni za nju se ne zna pozicija najbližeg većeg sledbenika.</a:t>
            </a:r>
          </a:p>
          <a:p>
            <a:endParaRPr lang="pl-PL" sz="1600">
              <a:latin typeface="Book Antiqua" panose="02040602050305030304" pitchFamily="18" charset="0"/>
            </a:endParaRPr>
          </a:p>
          <a:p>
            <a:r>
              <a:rPr lang="pl-PL" sz="1600">
                <a:latin typeface="Book Antiqua" panose="02040602050305030304" pitchFamily="18" charset="0"/>
              </a:rPr>
              <a:t>Stek: 1 3 4 		Niz p: 1 ? 3 ? ?		</a:t>
            </a:r>
            <a:r>
              <a:rPr lang="sr-Latn-RS" sz="1600">
                <a:latin typeface="Book Antiqua" panose="02040602050305030304" pitchFamily="18" charset="0"/>
              </a:rPr>
              <a:t>a</a:t>
            </a:r>
            <a:r>
              <a:rPr lang="en-US" sz="1600">
                <a:latin typeface="Book Antiqua" panose="02040602050305030304" pitchFamily="18" charset="0"/>
              </a:rPr>
              <a:t>: </a:t>
            </a:r>
            <a:endParaRPr lang="sr-Latn-RS" sz="1600">
              <a:latin typeface="Book Antiqua" panose="02040602050305030304" pitchFamily="18" charset="0"/>
            </a:endParaRPr>
          </a:p>
          <a:p>
            <a:r>
              <a:rPr lang="sr-Latn-RS" sz="1600">
                <a:latin typeface="Book Antiqua" panose="02040602050305030304" pitchFamily="18" charset="0"/>
              </a:rPr>
              <a:t>K</a:t>
            </a:r>
            <a:r>
              <a:rPr lang="en-US" sz="1600">
                <a:latin typeface="Book Antiqua" panose="02040602050305030304" pitchFamily="18" charset="0"/>
              </a:rPr>
              <a:t>raja niza</a:t>
            </a:r>
            <a:r>
              <a:rPr lang="sr-Latn-RS" sz="1600">
                <a:latin typeface="Book Antiqua" panose="02040602050305030304" pitchFamily="18" charset="0"/>
              </a:rPr>
              <a:t> a</a:t>
            </a:r>
            <a:r>
              <a:rPr lang="en-US" sz="1600">
                <a:latin typeface="Book Antiqua" panose="02040602050305030304" pitchFamily="18" charset="0"/>
              </a:rPr>
              <a:t>, elementi koji su ostali na steku nemaju većih</a:t>
            </a:r>
            <a:r>
              <a:rPr lang="sr-Latn-RS" sz="1600">
                <a:latin typeface="Book Antiqua" panose="02040602050305030304" pitchFamily="18" charset="0"/>
              </a:rPr>
              <a:t> </a:t>
            </a:r>
            <a:r>
              <a:rPr lang="pl-PL" sz="1600">
                <a:latin typeface="Book Antiqua" panose="02040602050305030304" pitchFamily="18" charset="0"/>
              </a:rPr>
              <a:t>sledbenika i na te pozicije u nizu p ide dužina niza 5.</a:t>
            </a:r>
          </a:p>
          <a:p>
            <a:r>
              <a:rPr lang="pl-PL" sz="1600">
                <a:latin typeface="Book Antiqua" panose="02040602050305030304" pitchFamily="18" charset="0"/>
              </a:rPr>
              <a:t>Stek: 			Niz p: 1 5 3 5 5</a:t>
            </a:r>
            <a:endParaRPr lang="en-US" sz="1600">
              <a:latin typeface="Book Antiqua" panose="02040602050305030304" pitchFamily="18" charset="0"/>
            </a:endParaRPr>
          </a:p>
        </p:txBody>
      </p:sp>
    </p:spTree>
    <p:extLst>
      <p:ext uri="{BB962C8B-B14F-4D97-AF65-F5344CB8AC3E}">
        <p14:creationId xmlns:p14="http://schemas.microsoft.com/office/powerpoint/2010/main" val="7515781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CE2797-8B90-4A5F-8ABC-4746C809C3BB}"/>
              </a:ext>
            </a:extLst>
          </p:cNvPr>
          <p:cNvSpPr/>
          <p:nvPr/>
        </p:nvSpPr>
        <p:spPr>
          <a:xfrm>
            <a:off x="-31072" y="0"/>
            <a:ext cx="12254144" cy="5755422"/>
          </a:xfrm>
          <a:prstGeom prst="rect">
            <a:avLst/>
          </a:prstGeom>
        </p:spPr>
        <p:txBody>
          <a:bodyPr wrap="square">
            <a:spAutoFit/>
          </a:bodyPr>
          <a:lstStyle/>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&lt;iostream&gt;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&lt;vector&gt;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&lt;stack&gt;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std;</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main() {</a:t>
            </a:r>
          </a:p>
          <a:p>
            <a:r>
              <a:rPr lang="en-US" sz="1600">
                <a:solidFill>
                  <a:srgbClr val="000000"/>
                </a:solidFill>
                <a:latin typeface="Consolas" panose="020B0609020204030204" pitchFamily="49" charset="0"/>
              </a:rPr>
              <a:t>    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&gt;a{</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2</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5</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4</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7</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5</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 = a.size();</a:t>
            </a:r>
          </a:p>
          <a:p>
            <a:r>
              <a:rPr lang="en-US" sz="1600">
                <a:solidFill>
                  <a:srgbClr val="000000"/>
                </a:solidFill>
                <a:latin typeface="Consolas" panose="020B0609020204030204" pitchFamily="49" charset="0"/>
              </a:rPr>
              <a:t>    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p(n);</a:t>
            </a:r>
            <a:r>
              <a:rPr lang="en-US" sz="1600">
                <a:solidFill>
                  <a:srgbClr val="008000"/>
                </a:solidFill>
                <a:latin typeface="Consolas" panose="020B0609020204030204" pitchFamily="49" charset="0"/>
              </a:rPr>
              <a:t>   // pozicije najbližih većih sledbenika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stack&lt;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s;</a:t>
            </a:r>
            <a:r>
              <a:rPr lang="en-US" sz="1600">
                <a:solidFill>
                  <a:srgbClr val="008000"/>
                </a:solidFill>
                <a:latin typeface="Consolas" panose="020B0609020204030204" pitchFamily="49" charset="0"/>
              </a:rPr>
              <a:t> // stek na kome su elementi čiji najbliži veći sledbenik još nije o</a:t>
            </a:r>
            <a:r>
              <a:rPr lang="sr-Latn-RS" sz="1600">
                <a:solidFill>
                  <a:srgbClr val="008000"/>
                </a:solidFill>
                <a:latin typeface="Consolas" panose="020B0609020204030204" pitchFamily="49" charset="0"/>
              </a:rPr>
              <a:t>d</a:t>
            </a:r>
            <a:r>
              <a:rPr lang="en-US" sz="1600">
                <a:solidFill>
                  <a:srgbClr val="008000"/>
                </a:solidFill>
                <a:latin typeface="Consolas" panose="020B0609020204030204" pitchFamily="49" charset="0"/>
              </a:rPr>
              <a:t>r</a:t>
            </a:r>
            <a:r>
              <a:rPr lang="sr-Latn-RS" sz="1600">
                <a:solidFill>
                  <a:srgbClr val="008000"/>
                </a:solidFill>
                <a:latin typeface="Consolas" panose="020B0609020204030204" pitchFamily="49" charset="0"/>
              </a:rPr>
              <a:t>e</a:t>
            </a:r>
            <a:r>
              <a:rPr lang="en-US" sz="1600">
                <a:solidFill>
                  <a:srgbClr val="008000"/>
                </a:solidFill>
                <a:latin typeface="Consolas" panose="020B0609020204030204" pitchFamily="49" charset="0"/>
              </a:rPr>
              <a:t>đen</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n; i++) {</a:t>
            </a:r>
            <a:r>
              <a:rPr lang="en-US" sz="1600">
                <a:solidFill>
                  <a:srgbClr val="008000"/>
                </a:solidFill>
                <a:latin typeface="Consolas" panose="020B0609020204030204" pitchFamily="49" charset="0"/>
              </a:rPr>
              <a:t>  // obilazak svih elemenata niza sleva nadesno</a:t>
            </a:r>
            <a:endParaRPr lang="en-US" sz="1600">
              <a:solidFill>
                <a:srgbClr val="000000"/>
              </a:solidFill>
              <a:latin typeface="Consolas" panose="020B0609020204030204" pitchFamily="49" charset="0"/>
            </a:endParaRPr>
          </a:p>
          <a:p>
            <a:r>
              <a:rPr lang="en-US" sz="1600">
                <a:solidFill>
                  <a:srgbClr val="008000"/>
                </a:solidFill>
                <a:latin typeface="Consolas" panose="020B0609020204030204" pitchFamily="49" charset="0"/>
              </a:rPr>
              <a:t>        // skloni sa steka sve elemente kojima je najbliži veći sledbenik element na poziciji i</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(!s.empty() &amp;&amp; a[s.top()] &lt; a[i]) {</a:t>
            </a:r>
          </a:p>
          <a:p>
            <a:r>
              <a:rPr lang="en-US" sz="1600">
                <a:solidFill>
                  <a:srgbClr val="000000"/>
                </a:solidFill>
                <a:latin typeface="Consolas" panose="020B0609020204030204" pitchFamily="49" charset="0"/>
              </a:rPr>
              <a:t>            p[s.top()] = i;</a:t>
            </a:r>
          </a:p>
          <a:p>
            <a:r>
              <a:rPr lang="en-US" sz="1600">
                <a:solidFill>
                  <a:srgbClr val="000000"/>
                </a:solidFill>
                <a:latin typeface="Consolas" panose="020B0609020204030204" pitchFamily="49" charset="0"/>
              </a:rPr>
              <a:t>            s.pop(); }</a:t>
            </a:r>
          </a:p>
          <a:p>
            <a:r>
              <a:rPr lang="en-US" sz="1600">
                <a:solidFill>
                  <a:srgbClr val="000000"/>
                </a:solidFill>
                <a:latin typeface="Consolas" panose="020B0609020204030204" pitchFamily="49" charset="0"/>
              </a:rPr>
              <a:t>        s.push(i); }</a:t>
            </a:r>
            <a:r>
              <a:rPr lang="en-US" sz="1600">
                <a:solidFill>
                  <a:srgbClr val="008000"/>
                </a:solidFill>
                <a:latin typeface="Consolas" panose="020B0609020204030204" pitchFamily="49" charset="0"/>
              </a:rPr>
              <a:t> // za element i se još ne zna pozicija najbližeg većeg sledbenika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(!s.empty()) {</a:t>
            </a:r>
            <a:r>
              <a:rPr lang="en-US" sz="1600">
                <a:solidFill>
                  <a:srgbClr val="008000"/>
                </a:solidFill>
                <a:latin typeface="Consolas" panose="020B0609020204030204" pitchFamily="49" charset="0"/>
              </a:rPr>
              <a:t>  // preostali elementi na steku nemaju većih sledbenika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p[s.top()] = n;</a:t>
            </a:r>
          </a:p>
          <a:p>
            <a:r>
              <a:rPr lang="en-US" sz="1600">
                <a:solidFill>
                  <a:srgbClr val="000000"/>
                </a:solidFill>
                <a:latin typeface="Consolas" panose="020B0609020204030204" pitchFamily="49" charset="0"/>
              </a:rPr>
              <a:t>        s.pop(); }</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n; i++)</a:t>
            </a:r>
            <a:r>
              <a:rPr lang="en-US" sz="1600">
                <a:solidFill>
                  <a:srgbClr val="008000"/>
                </a:solidFill>
                <a:latin typeface="Consolas" panose="020B0609020204030204" pitchFamily="49" charset="0"/>
              </a:rPr>
              <a:t>   // ispis svih pozicija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cout &lt;&lt; p[i] &lt;&lt; endl;</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a:t>
            </a:r>
          </a:p>
        </p:txBody>
      </p:sp>
    </p:spTree>
    <p:extLst>
      <p:ext uri="{BB962C8B-B14F-4D97-AF65-F5344CB8AC3E}">
        <p14:creationId xmlns:p14="http://schemas.microsoft.com/office/powerpoint/2010/main" val="14696335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611D3F-FD60-4A4C-B020-145E83905217}"/>
              </a:ext>
            </a:extLst>
          </p:cNvPr>
          <p:cNvSpPr/>
          <p:nvPr/>
        </p:nvSpPr>
        <p:spPr>
          <a:xfrm>
            <a:off x="0" y="0"/>
            <a:ext cx="12192000" cy="2031325"/>
          </a:xfrm>
          <a:prstGeom prst="rect">
            <a:avLst/>
          </a:prstGeom>
        </p:spPr>
        <p:txBody>
          <a:bodyPr wrap="square">
            <a:spAutoFit/>
          </a:bodyPr>
          <a:lstStyle/>
          <a:p>
            <a:r>
              <a:rPr lang="sr-Latn-RS" b="1">
                <a:latin typeface="Book Antiqua" panose="02040602050305030304" pitchFamily="18" charset="0"/>
              </a:rPr>
              <a:t>13. </a:t>
            </a:r>
            <a:r>
              <a:rPr lang="en-US" b="1">
                <a:latin typeface="Book Antiqua" panose="02040602050305030304" pitchFamily="18" charset="0"/>
              </a:rPr>
              <a:t>Raspon akcija</a:t>
            </a:r>
          </a:p>
          <a:p>
            <a:r>
              <a:rPr lang="pl-PL">
                <a:latin typeface="Book Antiqua" panose="02040602050305030304" pitchFamily="18" charset="0"/>
              </a:rPr>
              <a:t>Poznata je vrednost akcija tokom </a:t>
            </a:r>
            <a:r>
              <a:rPr lang="pl-PL" i="1">
                <a:latin typeface="Book Antiqua" panose="02040602050305030304" pitchFamily="18" charset="0"/>
              </a:rPr>
              <a:t>n </a:t>
            </a:r>
            <a:r>
              <a:rPr lang="pl-PL">
                <a:latin typeface="Book Antiqua" panose="02040602050305030304" pitchFamily="18" charset="0"/>
              </a:rPr>
              <a:t>dana. Neka je rok </a:t>
            </a:r>
            <a:r>
              <a:rPr lang="en-US">
                <a:latin typeface="Book Antiqua" panose="02040602050305030304" pitchFamily="18" charset="0"/>
              </a:rPr>
              <a:t>važenja akcija nekog dana najduži period prethodnih uzastopnih dana u kojima</a:t>
            </a:r>
            <a:r>
              <a:rPr lang="sr-Latn-RS">
                <a:latin typeface="Book Antiqua" panose="02040602050305030304" pitchFamily="18" charset="0"/>
              </a:rPr>
              <a:t> </a:t>
            </a:r>
            <a:r>
              <a:rPr lang="pl-PL">
                <a:latin typeface="Book Antiqua" panose="02040602050305030304" pitchFamily="18" charset="0"/>
              </a:rPr>
              <a:t>je vrednost akcija manja ili jednaka vrednosti u tom danu. Odredi rok važenja </a:t>
            </a:r>
            <a:r>
              <a:rPr lang="en-US">
                <a:latin typeface="Book Antiqua" panose="02040602050305030304" pitchFamily="18" charset="0"/>
              </a:rPr>
              <a:t>akcija za svaki dan.</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Ovaj zadatak je veoma sli</a:t>
            </a:r>
            <a:r>
              <a:rPr lang="sr-Latn-RS">
                <a:latin typeface="Book Antiqua" panose="02040602050305030304" pitchFamily="18" charset="0"/>
              </a:rPr>
              <a:t>č</a:t>
            </a:r>
            <a:r>
              <a:rPr lang="en-US">
                <a:latin typeface="Book Antiqua" panose="02040602050305030304" pitchFamily="18" charset="0"/>
              </a:rPr>
              <a:t>an </a:t>
            </a:r>
            <a:r>
              <a:rPr lang="sr-Latn-RS">
                <a:latin typeface="Book Antiqua" panose="02040602050305030304" pitchFamily="18" charset="0"/>
              </a:rPr>
              <a:t>11.</a:t>
            </a:r>
            <a:r>
              <a:rPr lang="en-US">
                <a:latin typeface="Book Antiqua" panose="02040602050305030304" pitchFamily="18" charset="0"/>
              </a:rPr>
              <a:t>, jedino što za svaki element ne treba</a:t>
            </a:r>
            <a:r>
              <a:rPr lang="sr-Latn-RS">
                <a:latin typeface="Book Antiqua" panose="02040602050305030304" pitchFamily="18" charset="0"/>
              </a:rPr>
              <a:t> </a:t>
            </a:r>
            <a:r>
              <a:rPr lang="pl-PL">
                <a:latin typeface="Book Antiqua" panose="02040602050305030304" pitchFamily="18" charset="0"/>
              </a:rPr>
              <a:t>da se zna vrednost, već pozicija njemu najbližeg prethodika koji je strogo veći od </a:t>
            </a:r>
            <a:r>
              <a:rPr lang="en-US">
                <a:latin typeface="Book Antiqua" panose="02040602050305030304" pitchFamily="18" charset="0"/>
              </a:rPr>
              <a:t>njega (tj. −1 ako takav prethodnik ne postoji). Sv</a:t>
            </a:r>
            <a:r>
              <a:rPr lang="sr-Latn-RS">
                <a:latin typeface="Book Antiqua" panose="02040602050305030304" pitchFamily="18" charset="0"/>
              </a:rPr>
              <a:t>i</a:t>
            </a:r>
            <a:r>
              <a:rPr lang="en-US">
                <a:latin typeface="Book Antiqua" panose="02040602050305030304" pitchFamily="18" charset="0"/>
              </a:rPr>
              <a:t> elemente </a:t>
            </a:r>
            <a:r>
              <a:rPr lang="sr-Latn-RS">
                <a:latin typeface="Book Antiqua" panose="02040602050305030304" pitchFamily="18" charset="0"/>
              </a:rPr>
              <a:t>su</a:t>
            </a:r>
            <a:r>
              <a:rPr lang="en-US">
                <a:latin typeface="Book Antiqua" panose="02040602050305030304" pitchFamily="18" charset="0"/>
              </a:rPr>
              <a:t> na po</a:t>
            </a:r>
            <a:r>
              <a:rPr lang="sr-Latn-RS">
                <a:latin typeface="Book Antiqua" panose="02040602050305030304" pitchFamily="18" charset="0"/>
              </a:rPr>
              <a:t>č</a:t>
            </a:r>
            <a:r>
              <a:rPr lang="en-US">
                <a:latin typeface="Book Antiqua" panose="02040602050305030304" pitchFamily="18" charset="0"/>
              </a:rPr>
              <a:t>etku</a:t>
            </a:r>
            <a:r>
              <a:rPr lang="sr-Latn-RS">
                <a:latin typeface="Book Antiqua" panose="02040602050305030304" pitchFamily="18" charset="0"/>
              </a:rPr>
              <a:t> </a:t>
            </a:r>
            <a:r>
              <a:rPr lang="en-US">
                <a:latin typeface="Book Antiqua" panose="02040602050305030304" pitchFamily="18" charset="0"/>
              </a:rPr>
              <a:t>u niz</a:t>
            </a:r>
            <a:r>
              <a:rPr lang="sr-Latn-RS">
                <a:latin typeface="Book Antiqua" panose="02040602050305030304" pitchFamily="18" charset="0"/>
              </a:rPr>
              <a:t>u</a:t>
            </a:r>
            <a:r>
              <a:rPr lang="en-US">
                <a:latin typeface="Book Antiqua" panose="02040602050305030304" pitchFamily="18" charset="0"/>
              </a:rPr>
              <a:t>, a na steku </a:t>
            </a:r>
            <a:r>
              <a:rPr lang="sr-Latn-RS">
                <a:latin typeface="Book Antiqua" panose="02040602050305030304" pitchFamily="18" charset="0"/>
              </a:rPr>
              <a:t>se</a:t>
            </a:r>
            <a:r>
              <a:rPr lang="en-US">
                <a:latin typeface="Book Antiqua" panose="02040602050305030304" pitchFamily="18" charset="0"/>
              </a:rPr>
              <a:t> pamt</a:t>
            </a:r>
            <a:r>
              <a:rPr lang="sr-Latn-RS">
                <a:latin typeface="Book Antiqua" panose="02040602050305030304" pitchFamily="18" charset="0"/>
              </a:rPr>
              <a:t>e</a:t>
            </a:r>
            <a:r>
              <a:rPr lang="en-US">
                <a:latin typeface="Book Antiqua" panose="02040602050305030304" pitchFamily="18" charset="0"/>
              </a:rPr>
              <a:t> pozicije (a ne vrednosti) preostalih</a:t>
            </a:r>
            <a:r>
              <a:rPr lang="sr-Latn-RS">
                <a:latin typeface="Book Antiqua" panose="02040602050305030304" pitchFamily="18" charset="0"/>
              </a:rPr>
              <a:t> </a:t>
            </a:r>
            <a:r>
              <a:rPr lang="en-US">
                <a:latin typeface="Book Antiqua" panose="02040602050305030304" pitchFamily="18" charset="0"/>
              </a:rPr>
              <a:t>kandidata.</a:t>
            </a:r>
          </a:p>
        </p:txBody>
      </p:sp>
    </p:spTree>
    <p:extLst>
      <p:ext uri="{BB962C8B-B14F-4D97-AF65-F5344CB8AC3E}">
        <p14:creationId xmlns:p14="http://schemas.microsoft.com/office/powerpoint/2010/main" val="32560601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2AF461-03DB-4B5E-8D3D-C66A493FE2D1}"/>
              </a:ext>
            </a:extLst>
          </p:cNvPr>
          <p:cNvSpPr/>
          <p:nvPr/>
        </p:nvSpPr>
        <p:spPr>
          <a:xfrm>
            <a:off x="8878" y="1033600"/>
            <a:ext cx="12192000" cy="5355312"/>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/*Rok važenja akcija nekog dana je najduži period prethodnih uzastopnih dana</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 u kojima je vrednost akcija manja ili jednaka vrednosti u tom danu.*/</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r>
              <a:rPr lang="en-US">
                <a:solidFill>
                  <a:srgbClr val="008000"/>
                </a:solidFill>
                <a:latin typeface="Consolas" panose="020B0609020204030204" pitchFamily="49" charset="0"/>
              </a:rPr>
              <a:t>//   1  2  1  1  3  1</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vector&lt;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7</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4</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6</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stack&lt;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s;</a:t>
            </a:r>
            <a:r>
              <a:rPr lang="en-US">
                <a:solidFill>
                  <a:srgbClr val="008000"/>
                </a:solidFill>
                <a:latin typeface="Consolas" panose="020B0609020204030204" pitchFamily="49" charset="0"/>
              </a:rPr>
              <a:t> //stek za kandidate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a.size();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(!s.empty() &amp;&amp; a[s.top()] &lt;= a[i])</a:t>
            </a:r>
          </a:p>
          <a:p>
            <a:r>
              <a:rPr lang="en-US">
                <a:solidFill>
                  <a:srgbClr val="000000"/>
                </a:solidFill>
                <a:latin typeface="Consolas" panose="020B0609020204030204" pitchFamily="49" charset="0"/>
              </a:rPr>
              <a:t>            s.pop();</a:t>
            </a:r>
            <a:r>
              <a:rPr lang="en-US">
                <a:solidFill>
                  <a:srgbClr val="008000"/>
                </a:solidFill>
                <a:latin typeface="Consolas" panose="020B0609020204030204" pitchFamily="49" charset="0"/>
              </a:rPr>
              <a:t>// sa steka se sklanjaju elementi koji nisu više kandidati, </a:t>
            </a:r>
            <a:endParaRPr lang="sr-Latn-RS">
              <a:solidFill>
                <a:srgbClr val="008000"/>
              </a:solidFill>
              <a:latin typeface="Consolas" panose="020B0609020204030204" pitchFamily="49" charset="0"/>
            </a:endParaRPr>
          </a:p>
          <a:p>
            <a:r>
              <a:rPr lang="sr-Latn-RS">
                <a:solidFill>
                  <a:srgbClr val="008000"/>
                </a:solidFill>
                <a:latin typeface="Consolas" panose="020B0609020204030204" pitchFamily="49" charset="0"/>
              </a:rPr>
              <a:t>                    //</a:t>
            </a:r>
            <a:r>
              <a:rPr lang="en-US">
                <a:solidFill>
                  <a:srgbClr val="008000"/>
                </a:solidFill>
                <a:latin typeface="Consolas" panose="020B0609020204030204" pitchFamily="49" charset="0"/>
              </a:rPr>
              <a:t>jer ih je tekući element zaklonio</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(s.empty())</a:t>
            </a:r>
            <a:r>
              <a:rPr lang="en-US">
                <a:solidFill>
                  <a:srgbClr val="008000"/>
                </a:solidFill>
                <a:latin typeface="Consolas" panose="020B0609020204030204" pitchFamily="49" charset="0"/>
              </a:rPr>
              <a:t> // ako na steku nema preostalih kandidata, </a:t>
            </a:r>
            <a:endParaRPr lang="sr-Latn-RS">
              <a:solidFill>
                <a:srgbClr val="008000"/>
              </a:solidFill>
              <a:latin typeface="Consolas" panose="020B0609020204030204" pitchFamily="49" charset="0"/>
            </a:endParaRPr>
          </a:p>
          <a:p>
            <a:r>
              <a:rPr lang="sr-Latn-RS">
                <a:solidFill>
                  <a:srgbClr val="008000"/>
                </a:solidFill>
                <a:latin typeface="Consolas" panose="020B0609020204030204" pitchFamily="49" charset="0"/>
              </a:rPr>
              <a:t>                       //</a:t>
            </a:r>
            <a:r>
              <a:rPr lang="en-US">
                <a:solidFill>
                  <a:srgbClr val="008000"/>
                </a:solidFill>
                <a:latin typeface="Consolas" panose="020B0609020204030204" pitchFamily="49" charset="0"/>
              </a:rPr>
              <a:t>element nema većih prethodnika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i + </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8000"/>
                </a:solidFill>
                <a:latin typeface="Consolas" panose="020B0609020204030204" pitchFamily="49" charset="0"/>
              </a:rPr>
              <a:t>  // element na vrhu steka je najbliži veci prethodnik tekucem</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i - s.top() &lt;&lt; endl;</a:t>
            </a:r>
          </a:p>
          <a:p>
            <a:r>
              <a:rPr lang="en-US">
                <a:solidFill>
                  <a:srgbClr val="008000"/>
                </a:solidFill>
                <a:latin typeface="Consolas" panose="020B0609020204030204" pitchFamily="49" charset="0"/>
              </a:rPr>
              <a:t>        // </a:t>
            </a:r>
            <a:r>
              <a:rPr lang="sr-Latn-RS">
                <a:solidFill>
                  <a:srgbClr val="008000"/>
                </a:solidFill>
                <a:latin typeface="Consolas" panose="020B0609020204030204" pitchFamily="49" charset="0"/>
              </a:rPr>
              <a:t>i-t</a:t>
            </a:r>
            <a:r>
              <a:rPr lang="en-US">
                <a:solidFill>
                  <a:srgbClr val="008000"/>
                </a:solidFill>
                <a:latin typeface="Consolas" panose="020B0609020204030204" pitchFamily="49" charset="0"/>
              </a:rPr>
              <a:t>i element postaje kandidat za najbližeg veceg prethodnika narednim elementima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s.push(i);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08751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AA4605-3ED2-40FC-BFF7-6F36DA11A425}"/>
              </a:ext>
            </a:extLst>
          </p:cNvPr>
          <p:cNvSpPr/>
          <p:nvPr/>
        </p:nvSpPr>
        <p:spPr>
          <a:xfrm>
            <a:off x="0" y="2505670"/>
            <a:ext cx="12192000" cy="923330"/>
          </a:xfrm>
          <a:prstGeom prst="rect">
            <a:avLst/>
          </a:prstGeom>
        </p:spPr>
        <p:txBody>
          <a:bodyPr wrap="square">
            <a:spAutoFit/>
          </a:bodyPr>
          <a:lstStyle/>
          <a:p>
            <a:r>
              <a:rPr lang="en-US">
                <a:latin typeface="Book Antiqua" panose="02040602050305030304" pitchFamily="18" charset="0"/>
              </a:rPr>
              <a:t>Da bi algoritmi </a:t>
            </a:r>
            <a:r>
              <a:rPr lang="sr-Latn-RS">
                <a:latin typeface="Book Antiqua" panose="02040602050305030304" pitchFamily="18" charset="0"/>
              </a:rPr>
              <a:t>bili</a:t>
            </a:r>
            <a:r>
              <a:rPr lang="en-US">
                <a:latin typeface="Book Antiqua" panose="02040602050305030304" pitchFamily="18" charset="0"/>
              </a:rPr>
              <a:t> efikasn</a:t>
            </a:r>
            <a:r>
              <a:rPr lang="sr-Latn-RS">
                <a:latin typeface="Book Antiqua" panose="02040602050305030304" pitchFamily="18" charset="0"/>
              </a:rPr>
              <a:t>i, </a:t>
            </a:r>
            <a:r>
              <a:rPr lang="en-US">
                <a:latin typeface="Book Antiqua" panose="02040602050305030304" pitchFamily="18" charset="0"/>
              </a:rPr>
              <a:t>podaci koji se obra</a:t>
            </a:r>
            <a:r>
              <a:rPr lang="sr-Latn-RS">
                <a:latin typeface="Book Antiqua" panose="02040602050305030304" pitchFamily="18" charset="0"/>
              </a:rPr>
              <a:t>đ</a:t>
            </a:r>
            <a:r>
              <a:rPr lang="en-US">
                <a:latin typeface="Book Antiqua" panose="02040602050305030304" pitchFamily="18" charset="0"/>
              </a:rPr>
              <a:t>uju</a:t>
            </a:r>
            <a:r>
              <a:rPr lang="sr-Latn-RS">
                <a:latin typeface="Book Antiqua" panose="02040602050305030304" pitchFamily="18" charset="0"/>
              </a:rPr>
              <a:t> treba da </a:t>
            </a:r>
            <a:r>
              <a:rPr lang="en-US">
                <a:latin typeface="Book Antiqua" panose="02040602050305030304" pitchFamily="18" charset="0"/>
              </a:rPr>
              <a:t>budu organizovani na na</a:t>
            </a:r>
            <a:r>
              <a:rPr lang="sr-Latn-RS">
                <a:latin typeface="Book Antiqua" panose="02040602050305030304" pitchFamily="18" charset="0"/>
              </a:rPr>
              <a:t>č</a:t>
            </a:r>
            <a:r>
              <a:rPr lang="en-US">
                <a:latin typeface="Book Antiqua" panose="02040602050305030304" pitchFamily="18" charset="0"/>
              </a:rPr>
              <a:t>in koji omogu</a:t>
            </a:r>
            <a:r>
              <a:rPr lang="sr-Latn-RS">
                <a:latin typeface="Book Antiqua" panose="02040602050305030304" pitchFamily="18" charset="0"/>
              </a:rPr>
              <a:t>ć</a:t>
            </a:r>
            <a:r>
              <a:rPr lang="en-US">
                <a:latin typeface="Book Antiqua" panose="02040602050305030304" pitchFamily="18" charset="0"/>
              </a:rPr>
              <a:t>ava da im se efikasno pristupa i da se</a:t>
            </a:r>
            <a:r>
              <a:rPr lang="sr-Latn-RS">
                <a:latin typeface="Book Antiqua" panose="02040602050305030304" pitchFamily="18" charset="0"/>
              </a:rPr>
              <a:t> </a:t>
            </a:r>
            <a:r>
              <a:rPr lang="pl-PL">
                <a:latin typeface="Book Antiqua" panose="02040602050305030304" pitchFamily="18" charset="0"/>
              </a:rPr>
              <a:t>efikasno modifikuju i ažuriraju. </a:t>
            </a:r>
          </a:p>
          <a:p>
            <a:r>
              <a:rPr lang="pl-PL">
                <a:latin typeface="Book Antiqua" panose="02040602050305030304" pitchFamily="18" charset="0"/>
              </a:rPr>
              <a:t>Zato se koriste</a:t>
            </a:r>
            <a:r>
              <a:rPr lang="en-US">
                <a:latin typeface="Book Antiqua" panose="02040602050305030304" pitchFamily="18" charset="0"/>
              </a:rPr>
              <a:t> DS</a:t>
            </a:r>
            <a:r>
              <a:rPr lang="sr-Latn-RS">
                <a:latin typeface="Book Antiqua" panose="02040602050305030304" pitchFamily="18" charset="0"/>
              </a:rPr>
              <a:t>,</a:t>
            </a:r>
            <a:r>
              <a:rPr lang="pl-PL">
                <a:latin typeface="Book Antiqua" panose="02040602050305030304" pitchFamily="18" charset="0"/>
              </a:rPr>
              <a:t> </a:t>
            </a:r>
            <a:r>
              <a:rPr lang="pl-PL" i="1">
                <a:latin typeface="Book Antiqua" panose="02040602050305030304" pitchFamily="18" charset="0"/>
              </a:rPr>
              <a:t>strukture podataka </a:t>
            </a:r>
            <a:r>
              <a:rPr lang="pl-PL">
                <a:latin typeface="Book Antiqua" panose="02040602050305030304" pitchFamily="18" charset="0"/>
              </a:rPr>
              <a:t>(ovaj pojam </a:t>
            </a:r>
            <a:r>
              <a:rPr lang="en-US">
                <a:latin typeface="Book Antiqua" panose="02040602050305030304" pitchFamily="18" charset="0"/>
              </a:rPr>
              <a:t>ne treba mešati sa strukturama u programskom jeziku C).</a:t>
            </a:r>
          </a:p>
        </p:txBody>
      </p:sp>
    </p:spTree>
    <p:extLst>
      <p:ext uri="{BB962C8B-B14F-4D97-AF65-F5344CB8AC3E}">
        <p14:creationId xmlns:p14="http://schemas.microsoft.com/office/powerpoint/2010/main" val="1466475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A3507-7090-4544-94BB-EA18B74A97AC}"/>
              </a:ext>
            </a:extLst>
          </p:cNvPr>
          <p:cNvSpPr/>
          <p:nvPr/>
        </p:nvSpPr>
        <p:spPr>
          <a:xfrm>
            <a:off x="0" y="0"/>
            <a:ext cx="12192000" cy="923330"/>
          </a:xfrm>
          <a:prstGeom prst="rect">
            <a:avLst/>
          </a:prstGeom>
        </p:spPr>
        <p:txBody>
          <a:bodyPr wrap="square">
            <a:spAutoFit/>
          </a:bodyPr>
          <a:lstStyle/>
          <a:p>
            <a:r>
              <a:rPr lang="sr-Latn-RS" b="1">
                <a:latin typeface="Book Antiqua" panose="02040602050305030304" pitchFamily="18" charset="0"/>
              </a:rPr>
              <a:t>14. </a:t>
            </a:r>
            <a:r>
              <a:rPr lang="en-US" b="1">
                <a:latin typeface="Book Antiqua" panose="02040602050305030304" pitchFamily="18" charset="0"/>
              </a:rPr>
              <a:t>Segmenti oivičeni maksimumima</a:t>
            </a:r>
          </a:p>
          <a:p>
            <a:r>
              <a:rPr lang="en-US">
                <a:latin typeface="Book Antiqua" panose="02040602050305030304" pitchFamily="18" charset="0"/>
              </a:rPr>
              <a:t>Odredi koliko u nizu koji sadrži sve različite elemente postoji segmenata</a:t>
            </a:r>
            <a:r>
              <a:rPr lang="sr-Latn-RS">
                <a:latin typeface="Book Antiqua" panose="02040602050305030304" pitchFamily="18" charset="0"/>
              </a:rPr>
              <a:t> </a:t>
            </a:r>
            <a:r>
              <a:rPr lang="en-US">
                <a:latin typeface="Book Antiqua" panose="02040602050305030304" pitchFamily="18" charset="0"/>
              </a:rPr>
              <a:t>(bar dvočlanih podnizova uzastopnih elemenata niza) u kojima su svi</a:t>
            </a:r>
            <a:r>
              <a:rPr lang="sr-Latn-RS">
                <a:latin typeface="Book Antiqua" panose="02040602050305030304" pitchFamily="18" charset="0"/>
              </a:rPr>
              <a:t> </a:t>
            </a:r>
            <a:r>
              <a:rPr lang="en-US">
                <a:latin typeface="Book Antiqua" panose="02040602050305030304" pitchFamily="18" charset="0"/>
              </a:rPr>
              <a:t>elementi untar segmenta strogo manji od elemenata na njihovim krajevima.</a:t>
            </a:r>
          </a:p>
        </p:txBody>
      </p:sp>
    </p:spTree>
    <p:extLst>
      <p:ext uri="{BB962C8B-B14F-4D97-AF65-F5344CB8AC3E}">
        <p14:creationId xmlns:p14="http://schemas.microsoft.com/office/powerpoint/2010/main" val="42656438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77D368-F90B-469C-8300-211F3718E8F2}"/>
              </a:ext>
            </a:extLst>
          </p:cNvPr>
          <p:cNvSpPr/>
          <p:nvPr/>
        </p:nvSpPr>
        <p:spPr>
          <a:xfrm>
            <a:off x="0" y="0"/>
            <a:ext cx="12192000" cy="3693319"/>
          </a:xfrm>
          <a:prstGeom prst="rect">
            <a:avLst/>
          </a:prstGeom>
        </p:spPr>
        <p:txBody>
          <a:bodyPr wrap="square">
            <a:spAutoFit/>
          </a:bodyPr>
          <a:lstStyle/>
          <a:p>
            <a:r>
              <a:rPr lang="sr-Latn-RS">
                <a:latin typeface="Book Antiqua" panose="02040602050305030304" pitchFamily="18" charset="0"/>
              </a:rPr>
              <a:t>Slično</a:t>
            </a:r>
            <a:r>
              <a:rPr lang="en-US">
                <a:latin typeface="Book Antiqua" panose="02040602050305030304" pitchFamily="18" charset="0"/>
              </a:rPr>
              <a:t> odre</a:t>
            </a:r>
            <a:r>
              <a:rPr lang="sr-Latn-RS">
                <a:latin typeface="Book Antiqua" panose="02040602050305030304" pitchFamily="18" charset="0"/>
              </a:rPr>
              <a:t>đ</a:t>
            </a:r>
            <a:r>
              <a:rPr lang="en-US">
                <a:latin typeface="Book Antiqua" panose="02040602050305030304" pitchFamily="18" charset="0"/>
              </a:rPr>
              <a:t>ivanj</a:t>
            </a:r>
            <a:r>
              <a:rPr lang="sr-Latn-RS">
                <a:latin typeface="Book Antiqua" panose="02040602050305030304" pitchFamily="18" charset="0"/>
              </a:rPr>
              <a:t>u</a:t>
            </a:r>
            <a:r>
              <a:rPr lang="en-US">
                <a:latin typeface="Book Antiqua" panose="02040602050305030304" pitchFamily="18" charset="0"/>
              </a:rPr>
              <a:t> pozicija najbližih</a:t>
            </a:r>
            <a:r>
              <a:rPr lang="sr-Latn-RS">
                <a:latin typeface="Book Antiqua" panose="02040602050305030304" pitchFamily="18" charset="0"/>
              </a:rPr>
              <a:t> </a:t>
            </a:r>
            <a:r>
              <a:rPr lang="pl-PL">
                <a:latin typeface="Book Antiqua" panose="02040602050305030304" pitchFamily="18" charset="0"/>
              </a:rPr>
              <a:t>prethodnika strogo većih od datog elementa.</a:t>
            </a:r>
          </a:p>
          <a:p>
            <a:r>
              <a:rPr lang="en-US">
                <a:latin typeface="Book Antiqua" panose="02040602050305030304" pitchFamily="18" charset="0"/>
              </a:rPr>
              <a:t>Za svaku poziciju </a:t>
            </a:r>
            <a:r>
              <a:rPr lang="en-US" b="1">
                <a:latin typeface="Book Antiqua" panose="02040602050305030304" pitchFamily="18" charset="0"/>
              </a:rPr>
              <a:t>j</a:t>
            </a:r>
            <a:r>
              <a:rPr lang="en-US" i="1">
                <a:latin typeface="Book Antiqua" panose="02040602050305030304" pitchFamily="18" charset="0"/>
              </a:rPr>
              <a:t> </a:t>
            </a:r>
            <a:r>
              <a:rPr lang="sr-Latn-RS">
                <a:latin typeface="Book Antiqua" panose="02040602050305030304" pitchFamily="18" charset="0"/>
              </a:rPr>
              <a:t>s</a:t>
            </a:r>
            <a:r>
              <a:rPr lang="en-US">
                <a:latin typeface="Book Antiqua" panose="02040602050305030304" pitchFamily="18" charset="0"/>
              </a:rPr>
              <a:t>e</a:t>
            </a:r>
            <a:r>
              <a:rPr lang="sr-Latn-RS">
                <a:latin typeface="Book Antiqua" panose="02040602050305030304" pitchFamily="18" charset="0"/>
              </a:rPr>
              <a:t> </a:t>
            </a:r>
            <a:r>
              <a:rPr lang="en-US">
                <a:latin typeface="Book Antiqua" panose="02040602050305030304" pitchFamily="18" charset="0"/>
              </a:rPr>
              <a:t>odredi broj segmenata koji zadovoljavaju dati uslov,</a:t>
            </a:r>
            <a:r>
              <a:rPr lang="sr-Latn-RS">
                <a:latin typeface="Book Antiqua" panose="02040602050305030304" pitchFamily="18" charset="0"/>
              </a:rPr>
              <a:t> </a:t>
            </a:r>
            <a:r>
              <a:rPr lang="pl-PL">
                <a:latin typeface="Book Antiqua" panose="02040602050305030304" pitchFamily="18" charset="0"/>
              </a:rPr>
              <a:t>a kojima je desni kraj na poziciji </a:t>
            </a:r>
            <a:r>
              <a:rPr lang="pl-PL" b="1">
                <a:latin typeface="Book Antiqua" panose="02040602050305030304" pitchFamily="18" charset="0"/>
              </a:rPr>
              <a:t>j</a:t>
            </a:r>
            <a:r>
              <a:rPr lang="pl-PL">
                <a:latin typeface="Book Antiqua" panose="02040602050305030304" pitchFamily="18" charset="0"/>
              </a:rPr>
              <a:t>. Ukupan broj takvih segmenata je zbir brojeva segmenata za svako </a:t>
            </a:r>
            <a:r>
              <a:rPr lang="pl-PL" b="1">
                <a:latin typeface="Book Antiqua" panose="02040602050305030304" pitchFamily="18" charset="0"/>
              </a:rPr>
              <a:t>j</a:t>
            </a:r>
            <a:r>
              <a:rPr lang="pl-PL">
                <a:latin typeface="Book Antiqua" panose="02040602050305030304" pitchFamily="18" charset="0"/>
              </a:rPr>
              <a:t>.</a:t>
            </a:r>
          </a:p>
          <a:p>
            <a:r>
              <a:rPr lang="en-US">
                <a:latin typeface="Book Antiqua" panose="02040602050305030304" pitchFamily="18" charset="0"/>
              </a:rPr>
              <a:t>Da bi segment oivi</a:t>
            </a:r>
            <a:r>
              <a:rPr lang="sr-Latn-RS">
                <a:latin typeface="Book Antiqua" panose="02040602050305030304" pitchFamily="18" charset="0"/>
              </a:rPr>
              <a:t>č</a:t>
            </a:r>
            <a:r>
              <a:rPr lang="en-US">
                <a:latin typeface="Book Antiqua" panose="02040602050305030304" pitchFamily="18" charset="0"/>
              </a:rPr>
              <a:t>en maksimumima mogao da po</a:t>
            </a:r>
            <a:r>
              <a:rPr lang="sr-Latn-RS">
                <a:latin typeface="Book Antiqua" panose="02040602050305030304" pitchFamily="18" charset="0"/>
              </a:rPr>
              <a:t>č</a:t>
            </a:r>
            <a:r>
              <a:rPr lang="en-US">
                <a:latin typeface="Book Antiqua" panose="02040602050305030304" pitchFamily="18" charset="0"/>
              </a:rPr>
              <a:t>ne na poziciji </a:t>
            </a:r>
            <a:r>
              <a:rPr lang="en-US" b="1">
                <a:latin typeface="Book Antiqua" panose="02040602050305030304" pitchFamily="18" charset="0"/>
              </a:rPr>
              <a:t>i</a:t>
            </a:r>
            <a:r>
              <a:rPr lang="en-US" i="1">
                <a:latin typeface="Book Antiqua" panose="02040602050305030304" pitchFamily="18" charset="0"/>
              </a:rPr>
              <a:t> </a:t>
            </a:r>
            <a:r>
              <a:rPr lang="sr-Latn-RS">
                <a:latin typeface="Book Antiqua" panose="02040602050305030304" pitchFamily="18" charset="0"/>
              </a:rPr>
              <a:t>mora</a:t>
            </a:r>
            <a:r>
              <a:rPr lang="en-US">
                <a:latin typeface="Book Antiqua" panose="02040602050305030304" pitchFamily="18" charset="0"/>
              </a:rPr>
              <a:t> da važi da je </a:t>
            </a:r>
            <a:r>
              <a:rPr lang="en-US" b="1">
                <a:latin typeface="Book Antiqua" panose="02040602050305030304" pitchFamily="18" charset="0"/>
              </a:rPr>
              <a:t>a</a:t>
            </a:r>
            <a:r>
              <a:rPr lang="en-US" sz="800" b="1">
                <a:latin typeface="Book Antiqua" panose="02040602050305030304" pitchFamily="18" charset="0"/>
              </a:rPr>
              <a:t>i</a:t>
            </a:r>
            <a:r>
              <a:rPr lang="en-US" sz="800" i="1">
                <a:latin typeface="Book Antiqua" panose="02040602050305030304" pitchFamily="18" charset="0"/>
              </a:rPr>
              <a:t> </a:t>
            </a:r>
            <a:r>
              <a:rPr lang="en-US">
                <a:latin typeface="Book Antiqua" panose="02040602050305030304" pitchFamily="18" charset="0"/>
              </a:rPr>
              <a:t>maksimum svih elemenata na pozicijama u intervalu [</a:t>
            </a:r>
            <a:r>
              <a:rPr lang="en-US" i="1">
                <a:latin typeface="Book Antiqua" panose="02040602050305030304" pitchFamily="18" charset="0"/>
              </a:rPr>
              <a:t>i, j</a:t>
            </a:r>
            <a:r>
              <a:rPr lang="en-US">
                <a:latin typeface="Book Antiqua" panose="02040602050305030304" pitchFamily="18" charset="0"/>
              </a:rPr>
              <a:t>).</a:t>
            </a:r>
          </a:p>
          <a:p>
            <a:r>
              <a:rPr lang="sr-Latn-RS">
                <a:latin typeface="Book Antiqua" panose="02040602050305030304" pitchFamily="18" charset="0"/>
              </a:rPr>
              <a:t>Neka</a:t>
            </a:r>
            <a:r>
              <a:rPr lang="en-US">
                <a:latin typeface="Book Antiqua" panose="02040602050305030304" pitchFamily="18" charset="0"/>
              </a:rPr>
              <a:t> </a:t>
            </a:r>
            <a:r>
              <a:rPr lang="sr-Latn-RS">
                <a:latin typeface="Book Antiqua" panose="02040602050305030304" pitchFamily="18" charset="0"/>
              </a:rPr>
              <a:t>su poznate</a:t>
            </a:r>
            <a:r>
              <a:rPr lang="en-US">
                <a:latin typeface="Book Antiqua" panose="02040602050305030304" pitchFamily="18" charset="0"/>
              </a:rPr>
              <a:t> sve pozicije </a:t>
            </a:r>
            <a:r>
              <a:rPr lang="en-US" i="1">
                <a:latin typeface="Book Antiqua" panose="02040602050305030304" pitchFamily="18" charset="0"/>
              </a:rPr>
              <a:t>i</a:t>
            </a:r>
            <a:r>
              <a:rPr lang="en-US" sz="800">
                <a:latin typeface="Book Antiqua" panose="02040602050305030304" pitchFamily="18" charset="0"/>
              </a:rPr>
              <a:t>1 </a:t>
            </a:r>
            <a:r>
              <a:rPr lang="en-US" i="1">
                <a:latin typeface="Book Antiqua" panose="02040602050305030304" pitchFamily="18" charset="0"/>
              </a:rPr>
              <a:t>&lt; i</a:t>
            </a:r>
            <a:r>
              <a:rPr lang="en-US" sz="800">
                <a:latin typeface="Book Antiqua" panose="02040602050305030304" pitchFamily="18" charset="0"/>
              </a:rPr>
              <a:t>2 </a:t>
            </a:r>
            <a:r>
              <a:rPr lang="en-US" i="1">
                <a:latin typeface="Book Antiqua" panose="02040602050305030304" pitchFamily="18" charset="0"/>
              </a:rPr>
              <a:t>&lt; . . . &lt; i</a:t>
            </a:r>
            <a:r>
              <a:rPr lang="en-US" sz="800" i="1">
                <a:latin typeface="Book Antiqua" panose="02040602050305030304" pitchFamily="18" charset="0"/>
              </a:rPr>
              <a:t>k </a:t>
            </a:r>
            <a:r>
              <a:rPr lang="en-US">
                <a:latin typeface="Book Antiqua" panose="02040602050305030304" pitchFamily="18" charset="0"/>
              </a:rPr>
              <a:t>koje zadovoljavaju takav</a:t>
            </a:r>
            <a:r>
              <a:rPr lang="sr-Latn-RS">
                <a:latin typeface="Book Antiqua" panose="02040602050305030304" pitchFamily="18" charset="0"/>
              </a:rPr>
              <a:t> </a:t>
            </a:r>
            <a:r>
              <a:rPr lang="en-US">
                <a:latin typeface="Book Antiqua" panose="02040602050305030304" pitchFamily="18" charset="0"/>
              </a:rPr>
              <a:t>uslov (to</a:t>
            </a:r>
            <a:r>
              <a:rPr lang="sr-Latn-RS">
                <a:latin typeface="Book Antiqua" panose="02040602050305030304" pitchFamily="18" charset="0"/>
              </a:rPr>
              <a:t> su</a:t>
            </a:r>
            <a:r>
              <a:rPr lang="en-US">
                <a:latin typeface="Book Antiqua" panose="02040602050305030304" pitchFamily="18" charset="0"/>
              </a:rPr>
              <a:t> jedini preostali kanidati za leve krajeve segmenata koji su</a:t>
            </a:r>
            <a:r>
              <a:rPr lang="sr-Latn-RS">
                <a:latin typeface="Book Antiqua" panose="02040602050305030304" pitchFamily="18" charset="0"/>
              </a:rPr>
              <a:t> </a:t>
            </a:r>
            <a:r>
              <a:rPr lang="it-IT">
                <a:latin typeface="Book Antiqua" panose="02040602050305030304" pitchFamily="18" charset="0"/>
              </a:rPr>
              <a:t>maksimalni). Elementi na tim pozicijama su opadaju</a:t>
            </a:r>
            <a:r>
              <a:rPr lang="sr-Latn-RS">
                <a:latin typeface="Book Antiqua" panose="02040602050305030304" pitchFamily="18" charset="0"/>
              </a:rPr>
              <a:t>ć</a:t>
            </a:r>
            <a:r>
              <a:rPr lang="it-IT">
                <a:latin typeface="Book Antiqua" panose="02040602050305030304" pitchFamily="18" charset="0"/>
              </a:rPr>
              <a:t>i tj. važi </a:t>
            </a:r>
            <a:r>
              <a:rPr lang="it-IT" i="1">
                <a:latin typeface="Book Antiqua" panose="02040602050305030304" pitchFamily="18" charset="0"/>
              </a:rPr>
              <a:t>a</a:t>
            </a:r>
            <a:r>
              <a:rPr lang="it-IT" sz="800" i="1">
                <a:latin typeface="Book Antiqua" panose="02040602050305030304" pitchFamily="18" charset="0"/>
              </a:rPr>
              <a:t>i</a:t>
            </a:r>
            <a:r>
              <a:rPr lang="it-IT" sz="800">
                <a:latin typeface="Book Antiqua" panose="02040602050305030304" pitchFamily="18" charset="0"/>
              </a:rPr>
              <a:t>1 </a:t>
            </a:r>
            <a:r>
              <a:rPr lang="it-IT" i="1">
                <a:latin typeface="Book Antiqua" panose="02040602050305030304" pitchFamily="18" charset="0"/>
              </a:rPr>
              <a:t>&gt; a</a:t>
            </a:r>
            <a:r>
              <a:rPr lang="it-IT" sz="800" i="1">
                <a:latin typeface="Book Antiqua" panose="02040602050305030304" pitchFamily="18" charset="0"/>
              </a:rPr>
              <a:t>i</a:t>
            </a:r>
            <a:r>
              <a:rPr lang="it-IT" sz="800">
                <a:latin typeface="Book Antiqua" panose="02040602050305030304" pitchFamily="18" charset="0"/>
              </a:rPr>
              <a:t>2 </a:t>
            </a:r>
            <a:r>
              <a:rPr lang="it-IT" i="1">
                <a:latin typeface="Book Antiqua" panose="02040602050305030304" pitchFamily="18" charset="0"/>
              </a:rPr>
              <a:t>&gt; . . . &gt;</a:t>
            </a:r>
            <a:r>
              <a:rPr lang="sr-Latn-RS" i="1">
                <a:latin typeface="Book Antiqua" panose="02040602050305030304" pitchFamily="18" charset="0"/>
              </a:rPr>
              <a:t> </a:t>
            </a:r>
            <a:r>
              <a:rPr lang="en-US" i="1">
                <a:latin typeface="Book Antiqua" panose="02040602050305030304" pitchFamily="18" charset="0"/>
              </a:rPr>
              <a:t>a</a:t>
            </a:r>
            <a:r>
              <a:rPr lang="en-US" sz="800" i="1">
                <a:latin typeface="Book Antiqua" panose="02040602050305030304" pitchFamily="18" charset="0"/>
              </a:rPr>
              <a:t>ik </a:t>
            </a:r>
            <a:r>
              <a:rPr lang="en-US">
                <a:latin typeface="Book Antiqua" panose="02040602050305030304" pitchFamily="18" charset="0"/>
              </a:rPr>
              <a:t>. </a:t>
            </a:r>
            <a:endParaRPr lang="sr-Latn-RS">
              <a:latin typeface="Book Antiqua" panose="02040602050305030304" pitchFamily="18" charset="0"/>
            </a:endParaRPr>
          </a:p>
          <a:p>
            <a:r>
              <a:rPr lang="en-US">
                <a:latin typeface="Book Antiqua" panose="02040602050305030304" pitchFamily="18" charset="0"/>
              </a:rPr>
              <a:t>Pozicija </a:t>
            </a:r>
            <a:r>
              <a:rPr lang="en-US" b="1">
                <a:latin typeface="Book Antiqua" panose="02040602050305030304" pitchFamily="18" charset="0"/>
              </a:rPr>
              <a:t>j</a:t>
            </a:r>
            <a:r>
              <a:rPr lang="en-US" i="1">
                <a:latin typeface="Book Antiqua" panose="02040602050305030304" pitchFamily="18" charset="0"/>
              </a:rPr>
              <a:t> </a:t>
            </a:r>
            <a:r>
              <a:rPr lang="en-US" b="1">
                <a:latin typeface="Book Antiqua" panose="02040602050305030304" pitchFamily="18" charset="0"/>
              </a:rPr>
              <a:t>− 1 </a:t>
            </a:r>
            <a:r>
              <a:rPr lang="sr-Latn-RS">
                <a:latin typeface="Book Antiqua" panose="02040602050305030304" pitchFamily="18" charset="0"/>
              </a:rPr>
              <a:t>je </a:t>
            </a:r>
            <a:r>
              <a:rPr lang="en-US">
                <a:latin typeface="Book Antiqua" panose="02040602050305030304" pitchFamily="18" charset="0"/>
              </a:rPr>
              <a:t>sigurno </a:t>
            </a:r>
            <a:r>
              <a:rPr lang="sr-Latn-RS">
                <a:latin typeface="Book Antiqua" panose="02040602050305030304" pitchFamily="18" charset="0"/>
              </a:rPr>
              <a:t>za</a:t>
            </a:r>
            <a:r>
              <a:rPr lang="en-US">
                <a:latin typeface="Book Antiqua" panose="02040602050305030304" pitchFamily="18" charset="0"/>
              </a:rPr>
              <a:t>dnja u nizu (jer je </a:t>
            </a:r>
            <a:r>
              <a:rPr lang="en-US" i="1">
                <a:latin typeface="Book Antiqua" panose="02040602050305030304" pitchFamily="18" charset="0"/>
              </a:rPr>
              <a:t>a</a:t>
            </a:r>
            <a:r>
              <a:rPr lang="en-US" sz="800" i="1">
                <a:latin typeface="Book Antiqua" panose="02040602050305030304" pitchFamily="18" charset="0"/>
              </a:rPr>
              <a:t>j</a:t>
            </a:r>
            <a:r>
              <a:rPr lang="en-US" sz="800">
                <a:latin typeface="Book Antiqua" panose="02040602050305030304" pitchFamily="18" charset="0"/>
              </a:rPr>
              <a:t>−1 </a:t>
            </a:r>
            <a:r>
              <a:rPr lang="en-US">
                <a:latin typeface="Book Antiqua" panose="02040602050305030304" pitchFamily="18" charset="0"/>
              </a:rPr>
              <a:t>maksimum segmenta</a:t>
            </a:r>
            <a:r>
              <a:rPr lang="sr-Latn-RS">
                <a:latin typeface="Book Antiqua" panose="02040602050305030304" pitchFamily="18" charset="0"/>
              </a:rPr>
              <a:t> </a:t>
            </a:r>
            <a:r>
              <a:rPr lang="en-US">
                <a:latin typeface="Book Antiqua" panose="02040602050305030304" pitchFamily="18" charset="0"/>
              </a:rPr>
              <a:t>odre</a:t>
            </a:r>
            <a:r>
              <a:rPr lang="sr-Latn-RS">
                <a:latin typeface="Book Antiqua" panose="02040602050305030304" pitchFamily="18" charset="0"/>
              </a:rPr>
              <a:t>đ</a:t>
            </a:r>
            <a:r>
              <a:rPr lang="en-US">
                <a:latin typeface="Book Antiqua" panose="02040602050305030304" pitchFamily="18" charset="0"/>
              </a:rPr>
              <a:t>enog jedno</a:t>
            </a:r>
            <a:r>
              <a:rPr lang="sr-Latn-RS">
                <a:latin typeface="Book Antiqua" panose="02040602050305030304" pitchFamily="18" charset="0"/>
              </a:rPr>
              <a:t>č</a:t>
            </a:r>
            <a:r>
              <a:rPr lang="en-US">
                <a:latin typeface="Book Antiqua" panose="02040602050305030304" pitchFamily="18" charset="0"/>
              </a:rPr>
              <a:t>lanim intervalom pozicija [</a:t>
            </a:r>
            <a:r>
              <a:rPr lang="en-US" i="1">
                <a:latin typeface="Book Antiqua" panose="02040602050305030304" pitchFamily="18" charset="0"/>
              </a:rPr>
              <a:t>j </a:t>
            </a:r>
            <a:r>
              <a:rPr lang="en-US">
                <a:latin typeface="Book Antiqua" panose="02040602050305030304" pitchFamily="18" charset="0"/>
              </a:rPr>
              <a:t>− 1</a:t>
            </a:r>
            <a:r>
              <a:rPr lang="en-US" i="1">
                <a:latin typeface="Book Antiqua" panose="02040602050305030304" pitchFamily="18" charset="0"/>
              </a:rPr>
              <a:t>, j</a:t>
            </a:r>
            <a:r>
              <a:rPr lang="en-US">
                <a:latin typeface="Book Antiqua" panose="02040602050305030304" pitchFamily="18" charset="0"/>
              </a:rPr>
              <a:t>)). Dodatno, svi elementi</a:t>
            </a:r>
            <a:r>
              <a:rPr lang="sr-Latn-RS">
                <a:latin typeface="Book Antiqua" panose="02040602050305030304" pitchFamily="18" charset="0"/>
              </a:rPr>
              <a:t> </a:t>
            </a:r>
            <a:r>
              <a:rPr lang="pl-PL">
                <a:latin typeface="Book Antiqua" panose="02040602050305030304" pitchFamily="18" charset="0"/>
              </a:rPr>
              <a:t>između dve susedne pozicije su manji i od prve i od druge (jer bi u suprotnom poslednji od njih koji je veći od druge pozicije bio veći od svih elemenata iza sebe i</a:t>
            </a:r>
            <a:r>
              <a:rPr lang="en-US">
                <a:latin typeface="Book Antiqua" panose="02040602050305030304" pitchFamily="18" charset="0"/>
              </a:rPr>
              <a:t> morao bi da se na</a:t>
            </a:r>
            <a:r>
              <a:rPr lang="sr-Latn-RS">
                <a:latin typeface="Book Antiqua" panose="02040602050305030304" pitchFamily="18" charset="0"/>
              </a:rPr>
              <a:t>đ</a:t>
            </a:r>
            <a:r>
              <a:rPr lang="en-US">
                <a:latin typeface="Book Antiqua" panose="02040602050305030304" pitchFamily="18" charset="0"/>
              </a:rPr>
              <a:t>e u nizu). Na primer, ako je prefiks niza ispred pozicije </a:t>
            </a:r>
            <a:r>
              <a:rPr lang="en-US" i="1">
                <a:latin typeface="Book Antiqua" panose="02040602050305030304" pitchFamily="18" charset="0"/>
              </a:rPr>
              <a:t>j</a:t>
            </a:r>
            <a:r>
              <a:rPr lang="sr-Latn-RS" i="1">
                <a:latin typeface="Book Antiqua" panose="02040602050305030304" pitchFamily="18" charset="0"/>
              </a:rPr>
              <a:t> </a:t>
            </a:r>
            <a:r>
              <a:rPr lang="en-US">
                <a:latin typeface="Book Antiqua" panose="02040602050305030304" pitchFamily="18" charset="0"/>
              </a:rPr>
              <a:t>niz 8</a:t>
            </a:r>
            <a:r>
              <a:rPr lang="en-US" i="1">
                <a:latin typeface="Book Antiqua" panose="02040602050305030304" pitchFamily="18" charset="0"/>
              </a:rPr>
              <a:t>, </a:t>
            </a:r>
            <a:r>
              <a:rPr lang="en-US">
                <a:latin typeface="Book Antiqua" panose="02040602050305030304" pitchFamily="18" charset="0"/>
              </a:rPr>
              <a:t>4</a:t>
            </a:r>
            <a:r>
              <a:rPr lang="en-US" i="1">
                <a:latin typeface="Book Antiqua" panose="02040602050305030304" pitchFamily="18" charset="0"/>
              </a:rPr>
              <a:t>, </a:t>
            </a:r>
            <a:r>
              <a:rPr lang="en-US">
                <a:latin typeface="Book Antiqua" panose="02040602050305030304" pitchFamily="18" charset="0"/>
              </a:rPr>
              <a:t>6</a:t>
            </a:r>
            <a:r>
              <a:rPr lang="en-US" i="1">
                <a:latin typeface="Book Antiqua" panose="02040602050305030304" pitchFamily="18" charset="0"/>
              </a:rPr>
              <a:t>, </a:t>
            </a:r>
            <a:r>
              <a:rPr lang="en-US">
                <a:latin typeface="Book Antiqua" panose="02040602050305030304" pitchFamily="18" charset="0"/>
              </a:rPr>
              <a:t>3</a:t>
            </a:r>
            <a:r>
              <a:rPr lang="en-US" i="1">
                <a:latin typeface="Book Antiqua" panose="02040602050305030304" pitchFamily="18" charset="0"/>
              </a:rPr>
              <a:t>, </a:t>
            </a:r>
            <a:r>
              <a:rPr lang="en-US">
                <a:latin typeface="Book Antiqua" panose="02040602050305030304" pitchFamily="18" charset="0"/>
              </a:rPr>
              <a:t>7</a:t>
            </a:r>
            <a:r>
              <a:rPr lang="en-US" i="1">
                <a:latin typeface="Book Antiqua" panose="02040602050305030304" pitchFamily="18" charset="0"/>
              </a:rPr>
              <a:t>, </a:t>
            </a:r>
            <a:r>
              <a:rPr lang="en-US">
                <a:latin typeface="Book Antiqua" panose="02040602050305030304" pitchFamily="18" charset="0"/>
              </a:rPr>
              <a:t>2</a:t>
            </a:r>
            <a:r>
              <a:rPr lang="en-US" i="1">
                <a:latin typeface="Book Antiqua" panose="02040602050305030304" pitchFamily="18" charset="0"/>
              </a:rPr>
              <a:t>, </a:t>
            </a:r>
            <a:r>
              <a:rPr lang="en-US">
                <a:latin typeface="Book Antiqua" panose="02040602050305030304" pitchFamily="18" charset="0"/>
              </a:rPr>
              <a:t>5, karakteristi</a:t>
            </a:r>
            <a:r>
              <a:rPr lang="sr-Latn-RS">
                <a:latin typeface="Book Antiqua" panose="02040602050305030304" pitchFamily="18" charset="0"/>
              </a:rPr>
              <a:t>čn</a:t>
            </a:r>
            <a:r>
              <a:rPr lang="en-US">
                <a:latin typeface="Book Antiqua" panose="02040602050305030304" pitchFamily="18" charset="0"/>
              </a:rPr>
              <a:t>i maksimumi su elementi 8</a:t>
            </a:r>
            <a:r>
              <a:rPr lang="en-US" i="1">
                <a:latin typeface="Book Antiqua" panose="02040602050305030304" pitchFamily="18" charset="0"/>
              </a:rPr>
              <a:t>, </a:t>
            </a:r>
            <a:r>
              <a:rPr lang="en-US">
                <a:latin typeface="Book Antiqua" panose="02040602050305030304" pitchFamily="18" charset="0"/>
              </a:rPr>
              <a:t>7</a:t>
            </a:r>
            <a:r>
              <a:rPr lang="en-US" i="1">
                <a:latin typeface="Book Antiqua" panose="02040602050305030304" pitchFamily="18" charset="0"/>
              </a:rPr>
              <a:t>, </a:t>
            </a:r>
            <a:r>
              <a:rPr lang="en-US">
                <a:latin typeface="Book Antiqua" panose="02040602050305030304" pitchFamily="18" charset="0"/>
              </a:rPr>
              <a:t>5 (8 je maksimum</a:t>
            </a:r>
            <a:r>
              <a:rPr lang="sr-Latn-RS">
                <a:latin typeface="Book Antiqua" panose="02040602050305030304" pitchFamily="18" charset="0"/>
              </a:rPr>
              <a:t> </a:t>
            </a:r>
            <a:r>
              <a:rPr lang="pl-PL">
                <a:latin typeface="Book Antiqua" panose="02040602050305030304" pitchFamily="18" charset="0"/>
              </a:rPr>
              <a:t>celog niza, 7 je maksimum dela niza koji zapocinje, i isto važi i za 5, oni cine </a:t>
            </a:r>
            <a:r>
              <a:rPr lang="en-US">
                <a:latin typeface="Book Antiqua" panose="02040602050305030304" pitchFamily="18" charset="0"/>
              </a:rPr>
              <a:t>opadaju</a:t>
            </a:r>
            <a:r>
              <a:rPr lang="sr-Latn-RS">
                <a:latin typeface="Book Antiqua" panose="02040602050305030304" pitchFamily="18" charset="0"/>
              </a:rPr>
              <a:t>ć</a:t>
            </a:r>
            <a:r>
              <a:rPr lang="en-US">
                <a:latin typeface="Book Antiqua" panose="02040602050305030304" pitchFamily="18" charset="0"/>
              </a:rPr>
              <a:t>i niz i izme</a:t>
            </a:r>
            <a:r>
              <a:rPr lang="sr-Latn-RS">
                <a:latin typeface="Book Antiqua" panose="02040602050305030304" pitchFamily="18" charset="0"/>
              </a:rPr>
              <a:t>đ</a:t>
            </a:r>
            <a:r>
              <a:rPr lang="en-US">
                <a:latin typeface="Book Antiqua" panose="02040602050305030304" pitchFamily="18" charset="0"/>
              </a:rPr>
              <a:t>u bilo koja dva od njih </a:t>
            </a:r>
            <a:r>
              <a:rPr lang="sr-Latn-RS">
                <a:latin typeface="Book Antiqua" panose="02040602050305030304" pitchFamily="18" charset="0"/>
              </a:rPr>
              <a:t>su </a:t>
            </a:r>
            <a:r>
              <a:rPr lang="en-US">
                <a:latin typeface="Book Antiqua" panose="02040602050305030304" pitchFamily="18" charset="0"/>
              </a:rPr>
              <a:t>elementi strogo manji od</a:t>
            </a:r>
            <a:r>
              <a:rPr lang="sr-Latn-RS">
                <a:latin typeface="Book Antiqua" panose="02040602050305030304" pitchFamily="18" charset="0"/>
              </a:rPr>
              <a:t> </a:t>
            </a:r>
            <a:r>
              <a:rPr lang="en-US">
                <a:latin typeface="Book Antiqua" panose="02040602050305030304" pitchFamily="18" charset="0"/>
              </a:rPr>
              <a:t>njih).</a:t>
            </a:r>
          </a:p>
        </p:txBody>
      </p:sp>
    </p:spTree>
    <p:extLst>
      <p:ext uri="{BB962C8B-B14F-4D97-AF65-F5344CB8AC3E}">
        <p14:creationId xmlns:p14="http://schemas.microsoft.com/office/powerpoint/2010/main" val="39815135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2BA5C7-4751-4550-A712-79372DF19758}"/>
              </a:ext>
            </a:extLst>
          </p:cNvPr>
          <p:cNvSpPr/>
          <p:nvPr/>
        </p:nvSpPr>
        <p:spPr>
          <a:xfrm>
            <a:off x="0" y="381947"/>
            <a:ext cx="12192000" cy="2862322"/>
          </a:xfrm>
          <a:prstGeom prst="rect">
            <a:avLst/>
          </a:prstGeom>
        </p:spPr>
        <p:txBody>
          <a:bodyPr wrap="square">
            <a:spAutoFit/>
          </a:bodyPr>
          <a:lstStyle/>
          <a:p>
            <a:r>
              <a:rPr lang="en-US">
                <a:latin typeface="LMRoman10-Regular"/>
              </a:rPr>
              <a:t>Ako za neku takvu poziciju </a:t>
            </a:r>
            <a:r>
              <a:rPr lang="en-US" i="1">
                <a:latin typeface="LMMathItalic10-Regular"/>
              </a:rPr>
              <a:t>i </a:t>
            </a:r>
            <a:r>
              <a:rPr lang="en-US">
                <a:latin typeface="LMRoman10-Regular"/>
              </a:rPr>
              <a:t>važi i da je </a:t>
            </a:r>
            <a:r>
              <a:rPr lang="en-US" i="1">
                <a:latin typeface="LMMathItalic10-Regular"/>
              </a:rPr>
              <a:t>a</a:t>
            </a:r>
            <a:r>
              <a:rPr lang="en-US" sz="800" i="1">
                <a:latin typeface="LMMathItalic7-Regular"/>
              </a:rPr>
              <a:t>i </a:t>
            </a:r>
            <a:r>
              <a:rPr lang="en-US" i="1">
                <a:latin typeface="LMMathItalic10-Regular"/>
              </a:rPr>
              <a:t>&lt; a</a:t>
            </a:r>
            <a:r>
              <a:rPr lang="en-US" sz="800" i="1">
                <a:latin typeface="LMMathItalic7-Regular"/>
              </a:rPr>
              <a:t>j </a:t>
            </a:r>
            <a:r>
              <a:rPr lang="en-US">
                <a:latin typeface="LMRoman10-Regular"/>
              </a:rPr>
              <a:t>, onda interval [</a:t>
            </a:r>
            <a:r>
              <a:rPr lang="en-US" i="1">
                <a:latin typeface="LMMathItalic10-Regular"/>
              </a:rPr>
              <a:t>i, j</a:t>
            </a:r>
            <a:r>
              <a:rPr lang="en-US">
                <a:latin typeface="LMRoman10-Regular"/>
              </a:rPr>
              <a:t>] sigurno</a:t>
            </a:r>
            <a:r>
              <a:rPr lang="sr-Latn-RS">
                <a:latin typeface="LMRoman10-Regular"/>
              </a:rPr>
              <a:t> </a:t>
            </a:r>
            <a:r>
              <a:rPr lang="en-US">
                <a:latin typeface="LMRoman10-Regular"/>
              </a:rPr>
              <a:t>zadovoljava uslov zadatka (svi elementi u unutrašnjosti su manji od elemenata nakrajevima). </a:t>
            </a:r>
            <a:endParaRPr lang="sr-Latn-RS">
              <a:latin typeface="LMRoman10-Regular"/>
            </a:endParaRPr>
          </a:p>
          <a:p>
            <a:r>
              <a:rPr lang="en-US">
                <a:latin typeface="LMRoman10-Regular"/>
              </a:rPr>
              <a:t>Ako je </a:t>
            </a:r>
            <a:r>
              <a:rPr lang="en-US" i="1">
                <a:latin typeface="LMMathItalic10-Regular"/>
              </a:rPr>
              <a:t>a</a:t>
            </a:r>
            <a:r>
              <a:rPr lang="en-US" sz="800" i="1">
                <a:latin typeface="LMMathItalic7-Regular"/>
              </a:rPr>
              <a:t>i </a:t>
            </a:r>
            <a:r>
              <a:rPr lang="en-US" i="1">
                <a:latin typeface="LMMathItalic10-Regular"/>
              </a:rPr>
              <a:t>&gt; a</a:t>
            </a:r>
            <a:r>
              <a:rPr lang="en-US" sz="800" i="1">
                <a:latin typeface="LMMathItalic7-Regular"/>
              </a:rPr>
              <a:t>j </a:t>
            </a:r>
            <a:r>
              <a:rPr lang="en-US">
                <a:latin typeface="LMRoman10-Regular"/>
              </a:rPr>
              <a:t>, to ne mora biti slucaj, me.utim, analizom našeg niza</a:t>
            </a:r>
            <a:r>
              <a:rPr lang="sr-Latn-RS">
                <a:latin typeface="LMRoman10-Regular"/>
              </a:rPr>
              <a:t> </a:t>
            </a:r>
            <a:r>
              <a:rPr lang="en-US">
                <a:latin typeface="LMRoman10-Regular"/>
              </a:rPr>
              <a:t>karakteristicnih maksimuma, možemo identifikovati tražene segmente. Analizu</a:t>
            </a:r>
            <a:r>
              <a:rPr lang="sr-Latn-RS">
                <a:latin typeface="LMRoman10-Regular"/>
              </a:rPr>
              <a:t> </a:t>
            </a:r>
            <a:r>
              <a:rPr lang="pl-PL">
                <a:latin typeface="LMRoman10-Regular"/>
              </a:rPr>
              <a:t>zapocinjemo zdesna i za svaki element </a:t>
            </a:r>
            <a:r>
              <a:rPr lang="pl-PL" i="1">
                <a:latin typeface="LMMathItalic10-Regular"/>
              </a:rPr>
              <a:t>a</a:t>
            </a:r>
            <a:r>
              <a:rPr lang="pl-PL" sz="800" i="1">
                <a:latin typeface="LMMathItalic7-Regular"/>
              </a:rPr>
              <a:t>i </a:t>
            </a:r>
            <a:r>
              <a:rPr lang="pl-PL">
                <a:latin typeface="LMRoman10-Regular"/>
              </a:rPr>
              <a:t>koji je manji od </a:t>
            </a:r>
            <a:r>
              <a:rPr lang="pl-PL" i="1">
                <a:latin typeface="LMMathItalic10-Regular"/>
              </a:rPr>
              <a:t>a</a:t>
            </a:r>
            <a:r>
              <a:rPr lang="pl-PL" sz="800" i="1">
                <a:latin typeface="LMMathItalic7-Regular"/>
              </a:rPr>
              <a:t>j </a:t>
            </a:r>
            <a:r>
              <a:rPr lang="pl-PL">
                <a:latin typeface="LMRoman10-Regular"/>
              </a:rPr>
              <a:t>znamo da smo </a:t>
            </a:r>
            <a:r>
              <a:rPr lang="en-US">
                <a:latin typeface="LMRoman10-Regular"/>
              </a:rPr>
              <a:t>pronašli segment koji zadovoljava uslove zadatka. Prvi maksimum zdesna koji je</a:t>
            </a:r>
            <a:r>
              <a:rPr lang="sr-Latn-RS">
                <a:latin typeface="LMRoman10-Regular"/>
              </a:rPr>
              <a:t> </a:t>
            </a:r>
            <a:r>
              <a:rPr lang="pl-PL">
                <a:latin typeface="LMRoman10-Regular"/>
              </a:rPr>
              <a:t>veci od </a:t>
            </a:r>
            <a:r>
              <a:rPr lang="pl-PL" i="1">
                <a:latin typeface="LMMathItalic10-Regular"/>
              </a:rPr>
              <a:t>a</a:t>
            </a:r>
            <a:r>
              <a:rPr lang="pl-PL" sz="800" i="1">
                <a:latin typeface="LMMathItalic7-Regular"/>
              </a:rPr>
              <a:t>j </a:t>
            </a:r>
            <a:r>
              <a:rPr lang="pl-PL">
                <a:latin typeface="LMRoman10-Regular"/>
              </a:rPr>
              <a:t>tako.e odre.uje segment koji zadovoljava uslove zadatka. Ako je to </a:t>
            </a:r>
            <a:r>
              <a:rPr lang="en-US" i="1">
                <a:latin typeface="LMMathItalic10-Regular"/>
              </a:rPr>
              <a:t>a</a:t>
            </a:r>
            <a:r>
              <a:rPr lang="en-US" sz="800" i="1">
                <a:latin typeface="LMMathItalic7-Regular"/>
              </a:rPr>
              <a:t>j</a:t>
            </a:r>
            <a:r>
              <a:rPr lang="en-US" sz="800">
                <a:latin typeface="LMMathSymbols7-Regular"/>
              </a:rPr>
              <a:t>−</a:t>
            </a:r>
            <a:r>
              <a:rPr lang="en-US" sz="800">
                <a:latin typeface="LMRoman7-Regular"/>
              </a:rPr>
              <a:t>1</a:t>
            </a:r>
            <a:r>
              <a:rPr lang="en-US">
                <a:latin typeface="LMRoman10-Regular"/>
              </a:rPr>
              <a:t>, uslovi su trivijalno ispunjeni, jer izme.u </a:t>
            </a:r>
            <a:r>
              <a:rPr lang="en-US" i="1">
                <a:latin typeface="LMMathItalic10-Regular"/>
              </a:rPr>
              <a:t>a</a:t>
            </a:r>
            <a:r>
              <a:rPr lang="en-US" sz="800" i="1">
                <a:latin typeface="LMMathItalic7-Regular"/>
              </a:rPr>
              <a:t>j</a:t>
            </a:r>
            <a:r>
              <a:rPr lang="en-US" sz="800">
                <a:latin typeface="LMMathSymbols7-Regular"/>
              </a:rPr>
              <a:t>−</a:t>
            </a:r>
            <a:r>
              <a:rPr lang="en-US" sz="800">
                <a:latin typeface="LMRoman7-Regular"/>
              </a:rPr>
              <a:t>1 </a:t>
            </a:r>
            <a:r>
              <a:rPr lang="en-US">
                <a:latin typeface="LMRoman10-Regular"/>
              </a:rPr>
              <a:t>i </a:t>
            </a:r>
            <a:r>
              <a:rPr lang="en-US" i="1">
                <a:latin typeface="LMMathItalic10-Regular"/>
              </a:rPr>
              <a:t>a</a:t>
            </a:r>
            <a:r>
              <a:rPr lang="en-US" sz="800" i="1">
                <a:latin typeface="LMMathItalic7-Regular"/>
              </a:rPr>
              <a:t>j </a:t>
            </a:r>
            <a:r>
              <a:rPr lang="en-US">
                <a:latin typeface="LMRoman10-Regular"/>
              </a:rPr>
              <a:t>nema drugih elemenata</a:t>
            </a:r>
            <a:r>
              <a:rPr lang="sr-Latn-RS">
                <a:latin typeface="LMRoman10-Regular"/>
              </a:rPr>
              <a:t> </a:t>
            </a:r>
            <a:r>
              <a:rPr lang="en-US">
                <a:latin typeface="LMRoman10-Regular"/>
              </a:rPr>
              <a:t>niza. Ako je to neki </a:t>
            </a:r>
            <a:r>
              <a:rPr lang="en-US" i="1">
                <a:latin typeface="LMMathItalic10-Regular"/>
              </a:rPr>
              <a:t>a</a:t>
            </a:r>
            <a:r>
              <a:rPr lang="en-US" sz="800" i="1">
                <a:latin typeface="LMMathItalic7-Regular"/>
              </a:rPr>
              <a:t>i</a:t>
            </a:r>
            <a:r>
              <a:rPr lang="en-US" sz="800" i="1">
                <a:latin typeface="LMMathItalic5-Regular"/>
              </a:rPr>
              <a:t>m </a:t>
            </a:r>
            <a:r>
              <a:rPr lang="en-US" i="1">
                <a:latin typeface="LMMathItalic10-Regular"/>
              </a:rPr>
              <a:t>&gt; a</a:t>
            </a:r>
            <a:r>
              <a:rPr lang="en-US" sz="800" i="1">
                <a:latin typeface="LMMathItalic7-Regular"/>
              </a:rPr>
              <a:t>j </a:t>
            </a:r>
            <a:r>
              <a:rPr lang="en-US">
                <a:latin typeface="LMRoman10-Regular"/>
              </a:rPr>
              <a:t>takav da je </a:t>
            </a:r>
            <a:r>
              <a:rPr lang="en-US" i="1">
                <a:latin typeface="LMMathItalic10-Regular"/>
              </a:rPr>
              <a:t>a</a:t>
            </a:r>
            <a:r>
              <a:rPr lang="en-US" sz="800" i="1">
                <a:latin typeface="LMMathItalic7-Regular"/>
              </a:rPr>
              <a:t>i</a:t>
            </a:r>
            <a:r>
              <a:rPr lang="en-US" sz="800" i="1">
                <a:latin typeface="LMMathItalic5-Regular"/>
              </a:rPr>
              <a:t>m</a:t>
            </a:r>
            <a:r>
              <a:rPr lang="en-US" sz="800">
                <a:latin typeface="LMRoman5-Regular"/>
              </a:rPr>
              <a:t>+1 </a:t>
            </a:r>
            <a:r>
              <a:rPr lang="en-US" i="1">
                <a:latin typeface="LMMathItalic10-Regular"/>
              </a:rPr>
              <a:t>&lt; a</a:t>
            </a:r>
            <a:r>
              <a:rPr lang="en-US" sz="800" i="1">
                <a:latin typeface="LMMathItalic7-Regular"/>
              </a:rPr>
              <a:t>j </a:t>
            </a:r>
            <a:r>
              <a:rPr lang="en-US">
                <a:latin typeface="LMRoman10-Regular"/>
              </a:rPr>
              <a:t>, uslovi su opet ispunjeni,</a:t>
            </a:r>
            <a:r>
              <a:rPr lang="sr-Latn-RS">
                <a:latin typeface="LMRoman10-Regular"/>
              </a:rPr>
              <a:t> </a:t>
            </a:r>
            <a:r>
              <a:rPr lang="pl-PL">
                <a:latin typeface="LMRoman10-Regular"/>
              </a:rPr>
              <a:t>jer su svi elementi na pozicijama od </a:t>
            </a:r>
            <a:r>
              <a:rPr lang="pl-PL" i="1">
                <a:latin typeface="LMMathItalic10-Regular"/>
              </a:rPr>
              <a:t>i</a:t>
            </a:r>
            <a:r>
              <a:rPr lang="pl-PL" sz="800" i="1">
                <a:latin typeface="LMMathItalic7-Regular"/>
              </a:rPr>
              <a:t>m</a:t>
            </a:r>
            <a:r>
              <a:rPr lang="pl-PL" sz="800">
                <a:latin typeface="LMRoman7-Regular"/>
              </a:rPr>
              <a:t>+1 </a:t>
            </a:r>
            <a:r>
              <a:rPr lang="pl-PL">
                <a:latin typeface="LMRoman10-Regular"/>
              </a:rPr>
              <a:t>do </a:t>
            </a:r>
            <a:r>
              <a:rPr lang="pl-PL" i="1">
                <a:latin typeface="LMMathItalic10-Regular"/>
              </a:rPr>
              <a:t>j </a:t>
            </a:r>
            <a:r>
              <a:rPr lang="pl-PL">
                <a:latin typeface="LMMathSymbols10-Regular"/>
              </a:rPr>
              <a:t>− </a:t>
            </a:r>
            <a:r>
              <a:rPr lang="pl-PL">
                <a:latin typeface="LMRoman10-Regular"/>
              </a:rPr>
              <a:t>1 manji od </a:t>
            </a:r>
            <a:r>
              <a:rPr lang="pl-PL" i="1">
                <a:latin typeface="LMMathItalic10-Regular"/>
              </a:rPr>
              <a:t>a</a:t>
            </a:r>
            <a:r>
              <a:rPr lang="pl-PL" sz="800" i="1">
                <a:latin typeface="LMMathItalic7-Regular"/>
              </a:rPr>
              <a:t>j </a:t>
            </a:r>
            <a:r>
              <a:rPr lang="pl-PL">
                <a:latin typeface="LMRoman10-Regular"/>
              </a:rPr>
              <a:t>(jer su manji ili jednaki </a:t>
            </a:r>
            <a:r>
              <a:rPr lang="pl-PL" i="1">
                <a:latin typeface="LMMathItalic10-Regular"/>
              </a:rPr>
              <a:t>a</a:t>
            </a:r>
            <a:r>
              <a:rPr lang="pl-PL" sz="800" i="1">
                <a:latin typeface="LMMathItalic7-Regular"/>
              </a:rPr>
              <a:t>i</a:t>
            </a:r>
            <a:r>
              <a:rPr lang="pl-PL" sz="800" i="1">
                <a:latin typeface="LMMathItalic5-Regular"/>
              </a:rPr>
              <a:t>m</a:t>
            </a:r>
            <a:r>
              <a:rPr lang="pl-PL" sz="800">
                <a:latin typeface="LMRoman5-Regular"/>
              </a:rPr>
              <a:t>+1</a:t>
            </a:r>
            <a:r>
              <a:rPr lang="pl-PL">
                <a:latin typeface="LMRoman10-Regular"/>
              </a:rPr>
              <a:t>), što tako.e važi i za elemente na pozicijama od </a:t>
            </a:r>
            <a:r>
              <a:rPr lang="pl-PL" i="1">
                <a:latin typeface="LMMathItalic10-Regular"/>
              </a:rPr>
              <a:t>i</a:t>
            </a:r>
            <a:r>
              <a:rPr lang="pl-PL" sz="800" i="1">
                <a:latin typeface="LMMathItalic7-Regular"/>
              </a:rPr>
              <a:t>m </a:t>
            </a:r>
            <a:r>
              <a:rPr lang="pl-PL">
                <a:latin typeface="LMRoman10-Regular"/>
              </a:rPr>
              <a:t>+ 1 do </a:t>
            </a:r>
            <a:r>
              <a:rPr lang="en-US" i="1">
                <a:latin typeface="LMMathItalic10-Regular"/>
              </a:rPr>
              <a:t>i</a:t>
            </a:r>
            <a:r>
              <a:rPr lang="en-US" sz="800" i="1">
                <a:latin typeface="LMMathItalic7-Regular"/>
              </a:rPr>
              <a:t>m</a:t>
            </a:r>
            <a:r>
              <a:rPr lang="en-US" sz="800">
                <a:latin typeface="LMRoman7-Regular"/>
              </a:rPr>
              <a:t>+1 </a:t>
            </a:r>
            <a:r>
              <a:rPr lang="en-US">
                <a:latin typeface="LMMathSymbols10-Regular"/>
              </a:rPr>
              <a:t>− </a:t>
            </a:r>
            <a:r>
              <a:rPr lang="en-US">
                <a:latin typeface="LMRoman10-Regular"/>
              </a:rPr>
              <a:t>1, jer smo vec ranije konstatovali da su svi elementi izme.u dva susedna</a:t>
            </a:r>
            <a:r>
              <a:rPr lang="sr-Latn-RS">
                <a:latin typeface="LMRoman10-Regular"/>
              </a:rPr>
              <a:t> </a:t>
            </a:r>
            <a:r>
              <a:rPr lang="pl-PL">
                <a:latin typeface="LMRoman10-Regular"/>
              </a:rPr>
              <a:t>maksimuma strogo manja od oba od njih, pa su manja i od </a:t>
            </a:r>
            <a:r>
              <a:rPr lang="pl-PL" i="1">
                <a:latin typeface="LMMathItalic10-Regular"/>
              </a:rPr>
              <a:t>a</a:t>
            </a:r>
            <a:r>
              <a:rPr lang="pl-PL" sz="800" i="1">
                <a:latin typeface="LMMathItalic7-Regular"/>
              </a:rPr>
              <a:t>i</a:t>
            </a:r>
            <a:r>
              <a:rPr lang="pl-PL" sz="800" i="1">
                <a:latin typeface="LMMathItalic5-Regular"/>
              </a:rPr>
              <a:t>m</a:t>
            </a:r>
            <a:r>
              <a:rPr lang="pl-PL" sz="800">
                <a:latin typeface="LMRoman5-Regular"/>
              </a:rPr>
              <a:t>+1 </a:t>
            </a:r>
            <a:r>
              <a:rPr lang="pl-PL">
                <a:latin typeface="LMRoman10-Regular"/>
              </a:rPr>
              <a:t>koji je strogo manji od </a:t>
            </a:r>
            <a:r>
              <a:rPr lang="pl-PL" i="1">
                <a:latin typeface="LMMathItalic10-Regular"/>
              </a:rPr>
              <a:t>a</a:t>
            </a:r>
            <a:r>
              <a:rPr lang="pl-PL" sz="800" i="1">
                <a:latin typeface="LMMathItalic7-Regular"/>
              </a:rPr>
              <a:t>j </a:t>
            </a:r>
            <a:r>
              <a:rPr lang="pl-PL">
                <a:latin typeface="LMRoman10-Regular"/>
              </a:rPr>
              <a:t>. Ako je </a:t>
            </a:r>
            <a:r>
              <a:rPr lang="pl-PL" i="1">
                <a:latin typeface="LMMathItalic10-Regular"/>
              </a:rPr>
              <a:t>a</a:t>
            </a:r>
            <a:r>
              <a:rPr lang="pl-PL" sz="800" i="1">
                <a:latin typeface="LMMathItalic7-Regular"/>
              </a:rPr>
              <a:t>i</a:t>
            </a:r>
            <a:r>
              <a:rPr lang="pl-PL" sz="800" i="1">
                <a:latin typeface="LMMathItalic5-Regular"/>
              </a:rPr>
              <a:t>m </a:t>
            </a:r>
            <a:r>
              <a:rPr lang="pl-PL" i="1">
                <a:latin typeface="LMMathItalic10-Regular"/>
              </a:rPr>
              <a:t>&gt; a</a:t>
            </a:r>
            <a:r>
              <a:rPr lang="pl-PL" sz="800" i="1">
                <a:latin typeface="LMMathItalic7-Regular"/>
              </a:rPr>
              <a:t>j </a:t>
            </a:r>
            <a:r>
              <a:rPr lang="pl-PL">
                <a:latin typeface="LMRoman10-Regular"/>
              </a:rPr>
              <a:t>i </a:t>
            </a:r>
            <a:r>
              <a:rPr lang="pl-PL" i="1">
                <a:latin typeface="LMMathItalic10-Regular"/>
              </a:rPr>
              <a:t>a</a:t>
            </a:r>
            <a:r>
              <a:rPr lang="pl-PL" sz="800" i="1">
                <a:latin typeface="LMMathItalic7-Regular"/>
              </a:rPr>
              <a:t>i</a:t>
            </a:r>
            <a:r>
              <a:rPr lang="pl-PL" sz="800" i="1">
                <a:latin typeface="LMMathItalic5-Regular"/>
              </a:rPr>
              <a:t>m</a:t>
            </a:r>
            <a:r>
              <a:rPr lang="pl-PL" sz="800">
                <a:latin typeface="LMRoman5-Regular"/>
              </a:rPr>
              <a:t>+1 </a:t>
            </a:r>
            <a:r>
              <a:rPr lang="pl-PL" i="1">
                <a:latin typeface="LMMathItalic10-Regular"/>
              </a:rPr>
              <a:t>&gt; a</a:t>
            </a:r>
            <a:r>
              <a:rPr lang="pl-PL" sz="800" i="1">
                <a:latin typeface="LMMathItalic7-Regular"/>
              </a:rPr>
              <a:t>j </a:t>
            </a:r>
            <a:r>
              <a:rPr lang="pl-PL">
                <a:latin typeface="LMRoman10-Regular"/>
              </a:rPr>
              <a:t>, jasno je da je element </a:t>
            </a:r>
            <a:r>
              <a:rPr lang="pl-PL" i="1">
                <a:latin typeface="LMMathItalic10-Regular"/>
              </a:rPr>
              <a:t>a</a:t>
            </a:r>
            <a:r>
              <a:rPr lang="pl-PL" sz="800" i="1">
                <a:latin typeface="LMMathItalic7-Regular"/>
              </a:rPr>
              <a:t>i</a:t>
            </a:r>
            <a:r>
              <a:rPr lang="pl-PL" sz="800" i="1">
                <a:latin typeface="LMMathItalic5-Regular"/>
              </a:rPr>
              <a:t>m</a:t>
            </a:r>
            <a:r>
              <a:rPr lang="pl-PL" sz="800">
                <a:latin typeface="LMRoman5-Regular"/>
              </a:rPr>
              <a:t>+1</a:t>
            </a:r>
            <a:r>
              <a:rPr lang="pl-PL">
                <a:latin typeface="LMRoman10-Regular"/>
              </a:rPr>
              <a:t>, između pozicija </a:t>
            </a:r>
            <a:r>
              <a:rPr lang="pl-PL" i="1">
                <a:latin typeface="LMMathItalic10-Regular"/>
              </a:rPr>
              <a:t>i</a:t>
            </a:r>
            <a:r>
              <a:rPr lang="pl-PL" sz="800" i="1">
                <a:latin typeface="LMMathItalic7-Regular"/>
              </a:rPr>
              <a:t>m </a:t>
            </a:r>
            <a:r>
              <a:rPr lang="pl-PL">
                <a:latin typeface="LMRoman10-Regular"/>
              </a:rPr>
              <a:t>i </a:t>
            </a:r>
            <a:r>
              <a:rPr lang="pl-PL" i="1">
                <a:latin typeface="LMMathItalic10-Regular"/>
              </a:rPr>
              <a:t>j</a:t>
            </a:r>
            <a:r>
              <a:rPr lang="pl-PL">
                <a:latin typeface="LMRoman10-Regular"/>
              </a:rPr>
              <a:t>, a da je veci od minimuma elemenata na tim pozicijama.</a:t>
            </a:r>
            <a:endParaRPr lang="en-US"/>
          </a:p>
        </p:txBody>
      </p:sp>
    </p:spTree>
    <p:extLst>
      <p:ext uri="{BB962C8B-B14F-4D97-AF65-F5344CB8AC3E}">
        <p14:creationId xmlns:p14="http://schemas.microsoft.com/office/powerpoint/2010/main" val="31783070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3B2D41-9462-4862-97A6-016791493E59}"/>
              </a:ext>
            </a:extLst>
          </p:cNvPr>
          <p:cNvSpPr/>
          <p:nvPr/>
        </p:nvSpPr>
        <p:spPr>
          <a:xfrm>
            <a:off x="363984" y="349940"/>
            <a:ext cx="8859915" cy="5355312"/>
          </a:xfrm>
          <a:prstGeom prst="rect">
            <a:avLst/>
          </a:prstGeom>
        </p:spPr>
        <p:txBody>
          <a:bodyPr wrap="square">
            <a:spAutoFit/>
          </a:bodyPr>
          <a:lstStyle/>
          <a:p>
            <a:r>
              <a:rPr lang="pl-PL">
                <a:latin typeface="LMRoman10-Regular"/>
              </a:rPr>
              <a:t>Dakle, pod pretpostavkom da je poznat niz karakteristicnih maksimuma za</a:t>
            </a:r>
          </a:p>
          <a:p>
            <a:r>
              <a:rPr lang="en-US">
                <a:latin typeface="LMRoman10-Regular"/>
              </a:rPr>
              <a:t>prefiks niza koji se završava na poziciji </a:t>
            </a:r>
            <a:r>
              <a:rPr lang="en-US" i="1">
                <a:latin typeface="LMMathItalic10-Regular"/>
              </a:rPr>
              <a:t>j</a:t>
            </a:r>
            <a:r>
              <a:rPr lang="en-US">
                <a:latin typeface="LMRoman10-Regular"/>
              </a:rPr>
              <a:t>, možemo jednostavno da odredimo</a:t>
            </a:r>
          </a:p>
          <a:p>
            <a:r>
              <a:rPr lang="en-US">
                <a:latin typeface="LMRoman10-Regular"/>
              </a:rPr>
              <a:t>broj segmenata koji se završavaju na toj poziciji i koji zadovoljavaju uslove</a:t>
            </a:r>
          </a:p>
          <a:p>
            <a:r>
              <a:rPr lang="en-US">
                <a:latin typeface="LMRoman10-Regular"/>
              </a:rPr>
              <a:t>zadatka. Pokažimo i da je niz karakteristicnih maksimuma moguce veoma lako</a:t>
            </a:r>
          </a:p>
          <a:p>
            <a:r>
              <a:rPr lang="en-US">
                <a:latin typeface="LMRoman10-Regular"/>
              </a:rPr>
              <a:t>održavati i inkrementalno ga ažurirati kada se prefiks produžava jednim po</a:t>
            </a:r>
          </a:p>
          <a:p>
            <a:r>
              <a:rPr lang="en-US">
                <a:latin typeface="LMRoman10-Regular"/>
              </a:rPr>
              <a:t>jednim elementom zdesna. Naime, ako prefiks proširujemo elementom </a:t>
            </a:r>
            <a:r>
              <a:rPr lang="en-US" i="1">
                <a:latin typeface="LMMathItalic10-Regular"/>
              </a:rPr>
              <a:t>a</a:t>
            </a:r>
            <a:r>
              <a:rPr lang="en-US" sz="800" i="1">
                <a:latin typeface="LMMathItalic7-Regular"/>
              </a:rPr>
              <a:t>j </a:t>
            </a:r>
            <a:r>
              <a:rPr lang="en-US">
                <a:latin typeface="LMRoman10-Regular"/>
              </a:rPr>
              <a:t>, tada ni</a:t>
            </a:r>
          </a:p>
          <a:p>
            <a:r>
              <a:rPr lang="en-US">
                <a:latin typeface="LMRoman10-Regular"/>
              </a:rPr>
              <a:t>jedan element </a:t>
            </a:r>
            <a:r>
              <a:rPr lang="en-US" i="1">
                <a:latin typeface="LMMathItalic10-Regular"/>
              </a:rPr>
              <a:t>a</a:t>
            </a:r>
            <a:r>
              <a:rPr lang="en-US" sz="800" i="1">
                <a:latin typeface="LMMathItalic7-Regular"/>
              </a:rPr>
              <a:t>i </a:t>
            </a:r>
            <a:r>
              <a:rPr lang="en-US">
                <a:latin typeface="LMRoman10-Regular"/>
              </a:rPr>
              <a:t>koji je ranije bio maksimum i manji je od </a:t>
            </a:r>
            <a:r>
              <a:rPr lang="en-US" i="1">
                <a:latin typeface="LMMathItalic10-Regular"/>
              </a:rPr>
              <a:t>a</a:t>
            </a:r>
            <a:r>
              <a:rPr lang="en-US" sz="800" i="1">
                <a:latin typeface="LMMathItalic7-Regular"/>
              </a:rPr>
              <a:t>j </a:t>
            </a:r>
            <a:r>
              <a:rPr lang="en-US">
                <a:latin typeface="LMRoman10-Regular"/>
              </a:rPr>
              <a:t>više nije maksimum</a:t>
            </a:r>
          </a:p>
          <a:p>
            <a:r>
              <a:rPr lang="en-US">
                <a:latin typeface="LMRoman10-Regular"/>
              </a:rPr>
              <a:t>(zato što prefiks sada na svom desnom kraju ukljucuje i element </a:t>
            </a:r>
            <a:r>
              <a:rPr lang="en-US" i="1">
                <a:latin typeface="LMMathItalic10-Regular"/>
              </a:rPr>
              <a:t>a</a:t>
            </a:r>
            <a:r>
              <a:rPr lang="en-US" sz="800" i="1">
                <a:latin typeface="LMMathItalic7-Regular"/>
              </a:rPr>
              <a:t>j </a:t>
            </a:r>
            <a:r>
              <a:rPr lang="en-US">
                <a:latin typeface="LMRoman10-Regular"/>
              </a:rPr>
              <a:t>koji ranije</a:t>
            </a:r>
          </a:p>
          <a:p>
            <a:r>
              <a:rPr lang="en-US">
                <a:latin typeface="LMRoman10-Regular"/>
              </a:rPr>
              <a:t>nije bio ukljucen). Svi raniji maksimumi </a:t>
            </a:r>
            <a:r>
              <a:rPr lang="en-US" i="1">
                <a:latin typeface="LMMathItalic10-Regular"/>
              </a:rPr>
              <a:t>a</a:t>
            </a:r>
            <a:r>
              <a:rPr lang="en-US" sz="800" i="1">
                <a:latin typeface="LMMathItalic7-Regular"/>
              </a:rPr>
              <a:t>i </a:t>
            </a:r>
            <a:r>
              <a:rPr lang="en-US">
                <a:latin typeface="LMRoman10-Regular"/>
              </a:rPr>
              <a:t>koji su veci od </a:t>
            </a:r>
            <a:r>
              <a:rPr lang="en-US" i="1">
                <a:latin typeface="LMMathItalic10-Regular"/>
              </a:rPr>
              <a:t>a</a:t>
            </a:r>
            <a:r>
              <a:rPr lang="en-US" sz="800" i="1">
                <a:latin typeface="LMMathItalic7-Regular"/>
              </a:rPr>
              <a:t>j </a:t>
            </a:r>
            <a:r>
              <a:rPr lang="en-US">
                <a:latin typeface="LMRoman10-Regular"/>
              </a:rPr>
              <a:t>ostaju da budu</a:t>
            </a:r>
          </a:p>
          <a:p>
            <a:r>
              <a:rPr lang="pl-PL">
                <a:latin typeface="LMRoman10-Regular"/>
              </a:rPr>
              <a:t>maksimumi. Na kraju, </a:t>
            </a:r>
            <a:r>
              <a:rPr lang="pl-PL" i="1">
                <a:latin typeface="LMMathItalic10-Regular"/>
              </a:rPr>
              <a:t>a</a:t>
            </a:r>
            <a:r>
              <a:rPr lang="pl-PL" sz="800" i="1">
                <a:latin typeface="LMMathItalic7-Regular"/>
              </a:rPr>
              <a:t>j </a:t>
            </a:r>
            <a:r>
              <a:rPr lang="pl-PL">
                <a:latin typeface="LMRoman10-Regular"/>
              </a:rPr>
              <a:t>je tako.e maksimum.</a:t>
            </a:r>
          </a:p>
          <a:p>
            <a:r>
              <a:rPr lang="en-US">
                <a:latin typeface="LMRoman10-Regular"/>
              </a:rPr>
              <a:t>Na osnovu svega recenog, možemo formulisati jednostavan algoritam za rešavanje</a:t>
            </a:r>
          </a:p>
          <a:p>
            <a:r>
              <a:rPr lang="en-US">
                <a:latin typeface="LMRoman10-Regular"/>
              </a:rPr>
              <a:t>ovog zadatka. Primetimo da se niz karakteristicnih maksimuma ponaša kao stek</a:t>
            </a:r>
          </a:p>
          <a:p>
            <a:r>
              <a:rPr lang="en-US">
                <a:latin typeface="LMRoman10-Regular"/>
              </a:rPr>
              <a:t>(elemente dodajemo na desni kraj i obra.ujemo ih i uklanjamo sa tog desnog</a:t>
            </a:r>
          </a:p>
          <a:p>
            <a:r>
              <a:rPr lang="pl-PL">
                <a:latin typeface="LMRoman10-Regular"/>
              </a:rPr>
              <a:t>kraja). Prvi element niza postavljamo na stek. Nakon toga, obra.ujemo jedan</a:t>
            </a:r>
          </a:p>
          <a:p>
            <a:r>
              <a:rPr lang="pl-PL">
                <a:latin typeface="LMRoman10-Regular"/>
              </a:rPr>
              <a:t>po jedan element niza </a:t>
            </a:r>
            <a:r>
              <a:rPr lang="pl-PL" i="1">
                <a:latin typeface="LMMathItalic10-Regular"/>
              </a:rPr>
              <a:t>a</a:t>
            </a:r>
            <a:r>
              <a:rPr lang="pl-PL" sz="800" i="1">
                <a:latin typeface="LMMathItalic7-Regular"/>
              </a:rPr>
              <a:t>j </a:t>
            </a:r>
            <a:r>
              <a:rPr lang="pl-PL">
                <a:latin typeface="LMRoman10-Regular"/>
              </a:rPr>
              <a:t>, od drugog pa do poslednjeg. Skidamo jedan po jedan</a:t>
            </a:r>
          </a:p>
          <a:p>
            <a:r>
              <a:rPr lang="en-US">
                <a:latin typeface="LMRoman10-Regular"/>
              </a:rPr>
              <a:t>element sa vrha steka koji su manji od </a:t>
            </a:r>
            <a:r>
              <a:rPr lang="en-US" i="1">
                <a:latin typeface="LMMathItalic10-Regular"/>
              </a:rPr>
              <a:t>a</a:t>
            </a:r>
            <a:r>
              <a:rPr lang="en-US" sz="800" i="1">
                <a:latin typeface="LMMathItalic7-Regular"/>
              </a:rPr>
              <a:t>j </a:t>
            </a:r>
            <a:r>
              <a:rPr lang="en-US">
                <a:latin typeface="LMRoman10-Regular"/>
              </a:rPr>
              <a:t>i za svaki od njih uvecavamo broj</a:t>
            </a:r>
          </a:p>
          <a:p>
            <a:r>
              <a:rPr lang="en-US">
                <a:latin typeface="LMRoman10-Regular"/>
              </a:rPr>
              <a:t>segmenata i to dok se stek ne isprazni ili dok se na vrhu steka ne na.e element</a:t>
            </a:r>
          </a:p>
          <a:p>
            <a:r>
              <a:rPr lang="en-US">
                <a:latin typeface="LMRoman10-Regular"/>
              </a:rPr>
              <a:t>veci od </a:t>
            </a:r>
            <a:r>
              <a:rPr lang="en-US" i="1">
                <a:latin typeface="LMMathItalic10-Regular"/>
              </a:rPr>
              <a:t>a</a:t>
            </a:r>
            <a:r>
              <a:rPr lang="en-US" sz="800" i="1">
                <a:latin typeface="LMMathItalic7-Regular"/>
              </a:rPr>
              <a:t>j </a:t>
            </a:r>
            <a:r>
              <a:rPr lang="en-US">
                <a:latin typeface="LMRoman10-Regular"/>
              </a:rPr>
              <a:t>. U ovom drugom slucaju broj segmenata uvecavamo za još jedan.</a:t>
            </a:r>
          </a:p>
          <a:p>
            <a:r>
              <a:rPr lang="en-US">
                <a:latin typeface="LMRoman10-Regular"/>
              </a:rPr>
              <a:t>Nakon toga element </a:t>
            </a:r>
            <a:r>
              <a:rPr lang="en-US" i="1">
                <a:latin typeface="LMMathItalic10-Regular"/>
              </a:rPr>
              <a:t>a</a:t>
            </a:r>
            <a:r>
              <a:rPr lang="en-US" sz="800" i="1">
                <a:latin typeface="LMMathItalic7-Regular"/>
              </a:rPr>
              <a:t>j </a:t>
            </a:r>
            <a:r>
              <a:rPr lang="en-US">
                <a:latin typeface="LMRoman10-Regular"/>
              </a:rPr>
              <a:t>postavljamo na vrh steka.</a:t>
            </a:r>
            <a:endParaRPr lang="en-US"/>
          </a:p>
        </p:txBody>
      </p:sp>
    </p:spTree>
    <p:extLst>
      <p:ext uri="{BB962C8B-B14F-4D97-AF65-F5344CB8AC3E}">
        <p14:creationId xmlns:p14="http://schemas.microsoft.com/office/powerpoint/2010/main" val="6208791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444A45-2094-4DBD-A1F5-127A5AEF8130}"/>
              </a:ext>
            </a:extLst>
          </p:cNvPr>
          <p:cNvSpPr/>
          <p:nvPr/>
        </p:nvSpPr>
        <p:spPr>
          <a:xfrm>
            <a:off x="3048000" y="1443841"/>
            <a:ext cx="7392140" cy="3693319"/>
          </a:xfrm>
          <a:prstGeom prst="rect">
            <a:avLst/>
          </a:prstGeom>
        </p:spPr>
        <p:txBody>
          <a:bodyPr wrap="square">
            <a:spAutoFit/>
          </a:bodyPr>
          <a:lstStyle/>
          <a:p>
            <a:r>
              <a:rPr lang="pt-BR">
                <a:latin typeface="LMRoman10-Regular"/>
              </a:rPr>
              <a:t>Prikažimo rad algoritma na narednom primeru niza </a:t>
            </a:r>
            <a:r>
              <a:rPr lang="pt-BR">
                <a:latin typeface="LMMono10-Regular"/>
              </a:rPr>
              <a:t>8 4 6 3 7 2 5</a:t>
            </a:r>
            <a:r>
              <a:rPr lang="pt-BR">
                <a:latin typeface="LMRoman10-Regular"/>
              </a:rPr>
              <a:t>.</a:t>
            </a:r>
          </a:p>
          <a:p>
            <a:r>
              <a:rPr lang="en-US">
                <a:latin typeface="LMMono10-Regular"/>
              </a:rPr>
              <a:t>Stek:</a:t>
            </a:r>
          </a:p>
          <a:p>
            <a:r>
              <a:rPr lang="en-US">
                <a:latin typeface="LMMono10-Regular"/>
              </a:rPr>
              <a:t>Stek: 8</a:t>
            </a:r>
          </a:p>
          <a:p>
            <a:r>
              <a:rPr lang="nn-NO">
                <a:latin typeface="LMMono10-Regular"/>
              </a:rPr>
              <a:t>Stek: 8 4 - prona</a:t>
            </a:r>
            <a:r>
              <a:rPr lang="sr-Latn-RS">
                <a:latin typeface="LMMono10-Regular"/>
              </a:rPr>
              <a:t>đ</a:t>
            </a:r>
            <a:r>
              <a:rPr lang="nn-NO">
                <a:latin typeface="LMMono10-Regular"/>
              </a:rPr>
              <a:t>en segment [8, 4]</a:t>
            </a:r>
          </a:p>
          <a:p>
            <a:r>
              <a:rPr lang="nn-NO">
                <a:latin typeface="LMMono10-Regular"/>
              </a:rPr>
              <a:t>Stek: 8 - prona</a:t>
            </a:r>
            <a:r>
              <a:rPr lang="sr-Latn-RS">
                <a:latin typeface="LMMono10-Regular"/>
              </a:rPr>
              <a:t>đ</a:t>
            </a:r>
            <a:r>
              <a:rPr lang="nn-NO">
                <a:latin typeface="LMMono10-Regular"/>
              </a:rPr>
              <a:t>en segment [4, 6]</a:t>
            </a:r>
          </a:p>
          <a:p>
            <a:r>
              <a:rPr lang="nn-NO">
                <a:latin typeface="LMMono10-Regular"/>
              </a:rPr>
              <a:t>Stek: 8 6 - prona</a:t>
            </a:r>
            <a:r>
              <a:rPr lang="sr-Latn-RS">
                <a:latin typeface="LMMono10-Regular"/>
              </a:rPr>
              <a:t>đ</a:t>
            </a:r>
            <a:r>
              <a:rPr lang="nn-NO">
                <a:latin typeface="LMMono10-Regular"/>
              </a:rPr>
              <a:t>en segment [8, 4, 6]</a:t>
            </a:r>
          </a:p>
          <a:p>
            <a:r>
              <a:rPr lang="nn-NO">
                <a:latin typeface="LMMono10-Regular"/>
              </a:rPr>
              <a:t>Stek: 8 6 3 - prona</a:t>
            </a:r>
            <a:r>
              <a:rPr lang="sr-Latn-RS">
                <a:latin typeface="LMMono10-Regular"/>
              </a:rPr>
              <a:t>đ</a:t>
            </a:r>
            <a:r>
              <a:rPr lang="nn-NO">
                <a:latin typeface="LMMono10-Regular"/>
              </a:rPr>
              <a:t>en segment [6, 3]</a:t>
            </a:r>
          </a:p>
          <a:p>
            <a:r>
              <a:rPr lang="nn-NO">
                <a:latin typeface="LMMono10-Regular"/>
              </a:rPr>
              <a:t>Stek: 8 6 - prona</a:t>
            </a:r>
            <a:r>
              <a:rPr lang="sr-Latn-RS">
                <a:latin typeface="LMMono10-Regular"/>
              </a:rPr>
              <a:t>đ</a:t>
            </a:r>
            <a:r>
              <a:rPr lang="nn-NO">
                <a:latin typeface="LMMono10-Regular"/>
              </a:rPr>
              <a:t>en segment [3, 7]</a:t>
            </a:r>
          </a:p>
          <a:p>
            <a:r>
              <a:rPr lang="nn-NO">
                <a:latin typeface="LMMono10-Regular"/>
              </a:rPr>
              <a:t>Stek: 8 - prona</a:t>
            </a:r>
            <a:r>
              <a:rPr lang="sr-Latn-RS">
                <a:latin typeface="LMMono10-Regular"/>
              </a:rPr>
              <a:t>đ</a:t>
            </a:r>
            <a:r>
              <a:rPr lang="nn-NO">
                <a:latin typeface="LMMono10-Regular"/>
              </a:rPr>
              <a:t>en segment [6, 3, 7]</a:t>
            </a:r>
          </a:p>
          <a:p>
            <a:r>
              <a:rPr lang="nn-NO">
                <a:latin typeface="LMMono10-Regular"/>
              </a:rPr>
              <a:t>Stek: 8 7 - prona</a:t>
            </a:r>
            <a:r>
              <a:rPr lang="sr-Latn-RS">
                <a:latin typeface="LMMono10-Regular"/>
              </a:rPr>
              <a:t>đ</a:t>
            </a:r>
            <a:r>
              <a:rPr lang="nn-NO">
                <a:latin typeface="LMMono10-Regular"/>
              </a:rPr>
              <a:t>en segment [8, 4, 6, 3, 7]</a:t>
            </a:r>
          </a:p>
          <a:p>
            <a:r>
              <a:rPr lang="nn-NO">
                <a:latin typeface="LMMono10-Regular"/>
              </a:rPr>
              <a:t>Stek: 8 7 2 - prona</a:t>
            </a:r>
            <a:r>
              <a:rPr lang="sr-Latn-RS">
                <a:latin typeface="LMMono10-Regular"/>
              </a:rPr>
              <a:t>đ</a:t>
            </a:r>
            <a:r>
              <a:rPr lang="nn-NO">
                <a:latin typeface="LMMono10-Regular"/>
              </a:rPr>
              <a:t>en segment [7, 2]</a:t>
            </a:r>
          </a:p>
          <a:p>
            <a:r>
              <a:rPr lang="nn-NO">
                <a:latin typeface="LMMono10-Regular"/>
              </a:rPr>
              <a:t>Stek: 8 7 - prona</a:t>
            </a:r>
            <a:r>
              <a:rPr lang="sr-Latn-RS">
                <a:latin typeface="LMMono10-Regular"/>
              </a:rPr>
              <a:t>đ</a:t>
            </a:r>
            <a:r>
              <a:rPr lang="nn-NO">
                <a:latin typeface="LMMono10-Regular"/>
              </a:rPr>
              <a:t>en segment [2, 5]</a:t>
            </a:r>
          </a:p>
          <a:p>
            <a:r>
              <a:rPr lang="nn-NO">
                <a:latin typeface="LMMono10-Regular"/>
              </a:rPr>
              <a:t>Stek: 8 7 5 - prona</a:t>
            </a:r>
            <a:r>
              <a:rPr lang="sr-Latn-RS">
                <a:latin typeface="LMMono10-Regular"/>
              </a:rPr>
              <a:t>đ</a:t>
            </a:r>
            <a:r>
              <a:rPr lang="nn-NO">
                <a:latin typeface="LMMono10-Regular"/>
              </a:rPr>
              <a:t>en segment [7, 2, 5]</a:t>
            </a:r>
            <a:endParaRPr lang="en-US"/>
          </a:p>
        </p:txBody>
      </p:sp>
    </p:spTree>
    <p:extLst>
      <p:ext uri="{BB962C8B-B14F-4D97-AF65-F5344CB8AC3E}">
        <p14:creationId xmlns:p14="http://schemas.microsoft.com/office/powerpoint/2010/main" val="9516282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045E2A-4C0F-45F6-8A14-238643AA2DC0}"/>
              </a:ext>
            </a:extLst>
          </p:cNvPr>
          <p:cNvSpPr/>
          <p:nvPr/>
        </p:nvSpPr>
        <p:spPr>
          <a:xfrm>
            <a:off x="8877" y="0"/>
            <a:ext cx="12872621" cy="6186309"/>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&lt;stack&gt;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brojSegmenata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ukupan broj segmenata oivi</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enih maksimumima</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 na steku se cuvaju svi elementi ai, takvi da je ai maksimum elemenata na pozicijama [i, j), </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//gde je i pozicija elementa ai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stack&lt;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s;</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j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j &lt; n; j++)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aj; cin &gt;&gt; aj;</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(!s.empty() &amp;&amp; s.top() &lt; aj) {</a:t>
            </a:r>
            <a:r>
              <a:rPr lang="en-US">
                <a:solidFill>
                  <a:srgbClr val="008000"/>
                </a:solidFill>
                <a:latin typeface="Consolas" panose="020B0609020204030204" pitchFamily="49" charset="0"/>
              </a:rPr>
              <a:t> // ako je ai = s.top() i ako je i njegova pozicija,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brojSegmenata++;</a:t>
            </a:r>
            <a:r>
              <a:rPr lang="en-US">
                <a:solidFill>
                  <a:srgbClr val="008000"/>
                </a:solidFill>
                <a:latin typeface="Consolas" panose="020B0609020204030204" pitchFamily="49" charset="0"/>
              </a:rPr>
              <a:t> // tada je segment na pozicijama [i, j] oivicen maksimumima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s.pop();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(!s.empty())</a:t>
            </a:r>
            <a:r>
              <a:rPr lang="en-US">
                <a:solidFill>
                  <a:srgbClr val="008000"/>
                </a:solidFill>
                <a:latin typeface="Consolas" panose="020B0609020204030204" pitchFamily="49" charset="0"/>
              </a:rPr>
              <a:t> // ako je ai = s.top() i ako je i njegova pozicija,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brojSegmenata++;</a:t>
            </a:r>
            <a:r>
              <a:rPr lang="en-US">
                <a:solidFill>
                  <a:srgbClr val="008000"/>
                </a:solidFill>
                <a:latin typeface="Consolas" panose="020B0609020204030204" pitchFamily="49" charset="0"/>
              </a:rPr>
              <a:t>   // tada je segment na pozicijama [i, j] maksimumima</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        // svi preostali elementi na steku su i dalje maksimumi segmenta [ai, j+1), </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        //pa treba da ostanu na steku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s.push(aj); }</a:t>
            </a:r>
            <a:r>
              <a:rPr lang="en-US">
                <a:solidFill>
                  <a:srgbClr val="008000"/>
                </a:solidFill>
                <a:latin typeface="Consolas" panose="020B0609020204030204" pitchFamily="49" charset="0"/>
              </a:rPr>
              <a:t>  // važi i da je aj maksimum segmenta [j, j+1), pa ga treba dodati na stek</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brojSegmenata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2433202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F4ED93-B682-49B6-90CC-DCE7D137D423}"/>
              </a:ext>
            </a:extLst>
          </p:cNvPr>
          <p:cNvSpPr/>
          <p:nvPr/>
        </p:nvSpPr>
        <p:spPr>
          <a:xfrm>
            <a:off x="0" y="0"/>
            <a:ext cx="12192000" cy="923330"/>
          </a:xfrm>
          <a:prstGeom prst="rect">
            <a:avLst/>
          </a:prstGeom>
        </p:spPr>
        <p:txBody>
          <a:bodyPr wrap="square">
            <a:spAutoFit/>
          </a:bodyPr>
          <a:lstStyle/>
          <a:p>
            <a:r>
              <a:rPr lang="sr-Latn-RS" b="1">
                <a:latin typeface="Book Antiqua" panose="02040602050305030304" pitchFamily="18" charset="0"/>
              </a:rPr>
              <a:t>15. </a:t>
            </a:r>
            <a:r>
              <a:rPr lang="en-US" b="1">
                <a:latin typeface="Book Antiqua" panose="02040602050305030304" pitchFamily="18" charset="0"/>
              </a:rPr>
              <a:t>Najveći pravougaonik u histogramu</a:t>
            </a:r>
          </a:p>
          <a:p>
            <a:r>
              <a:rPr lang="en-US" b="1">
                <a:latin typeface="Book Antiqua" panose="02040602050305030304" pitchFamily="18" charset="0"/>
              </a:rPr>
              <a:t>Problem: </a:t>
            </a:r>
            <a:r>
              <a:rPr lang="en-US">
                <a:latin typeface="Book Antiqua" panose="02040602050305030304" pitchFamily="18" charset="0"/>
              </a:rPr>
              <a:t>Niz brojeva predstavlja visine stubića u histogramu (svaki stubić je</a:t>
            </a:r>
            <a:r>
              <a:rPr lang="sr-Latn-RS">
                <a:latin typeface="Book Antiqua" panose="02040602050305030304" pitchFamily="18" charset="0"/>
              </a:rPr>
              <a:t> </a:t>
            </a:r>
            <a:r>
              <a:rPr lang="en-US">
                <a:latin typeface="Book Antiqua" panose="02040602050305030304" pitchFamily="18" charset="0"/>
              </a:rPr>
              <a:t>jedinične sirine). Odredi površinu najvećeg pravougaonika u tom histogramu.</a:t>
            </a:r>
          </a:p>
        </p:txBody>
      </p:sp>
      <p:pic>
        <p:nvPicPr>
          <p:cNvPr id="1026" name="Picture 2" descr="Ispravak kontrolnog – stack i trie">
            <a:extLst>
              <a:ext uri="{FF2B5EF4-FFF2-40B4-BE49-F238E27FC236}">
                <a16:creationId xmlns:a16="http://schemas.microsoft.com/office/drawing/2014/main" id="{43EA5D5C-8792-42AE-84A7-FC86750DA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3760" y="3085041"/>
            <a:ext cx="4568240" cy="37729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D0B7DD3-6C1A-4DA8-931F-4AB1B6443F3B}"/>
              </a:ext>
            </a:extLst>
          </p:cNvPr>
          <p:cNvSpPr/>
          <p:nvPr/>
        </p:nvSpPr>
        <p:spPr>
          <a:xfrm>
            <a:off x="0" y="992832"/>
            <a:ext cx="8380520" cy="4524315"/>
          </a:xfrm>
          <a:prstGeom prst="rect">
            <a:avLst/>
          </a:prstGeom>
        </p:spPr>
        <p:txBody>
          <a:bodyPr wrap="square">
            <a:spAutoFit/>
          </a:bodyPr>
          <a:lstStyle/>
          <a:p>
            <a:r>
              <a:rPr lang="ru-RU">
                <a:latin typeface="Courier New" panose="02070309020205020404" pitchFamily="49" charset="0"/>
                <a:cs typeface="Courier New" panose="02070309020205020404" pitchFamily="49" charset="0"/>
              </a:rPr>
              <a:t>Пример</a:t>
            </a:r>
          </a:p>
          <a:p>
            <a:r>
              <a:rPr lang="ru-RU">
                <a:latin typeface="Courier New" panose="02070309020205020404" pitchFamily="49" charset="0"/>
                <a:cs typeface="Courier New" panose="02070309020205020404" pitchFamily="49" charset="0"/>
              </a:rPr>
              <a:t>Улаз</a:t>
            </a:r>
          </a:p>
          <a:p>
            <a:r>
              <a:rPr lang="ru-RU">
                <a:latin typeface="Courier New" panose="02070309020205020404" pitchFamily="49" charset="0"/>
                <a:cs typeface="Courier New" panose="02070309020205020404" pitchFamily="49" charset="0"/>
              </a:rPr>
              <a:t>6</a:t>
            </a:r>
          </a:p>
          <a:p>
            <a:r>
              <a:rPr lang="ru-RU">
                <a:latin typeface="Courier New" panose="02070309020205020404" pitchFamily="49" charset="0"/>
                <a:cs typeface="Courier New" panose="02070309020205020404" pitchFamily="49" charset="0"/>
              </a:rPr>
              <a:t>3 7 4 6 5 8</a:t>
            </a:r>
          </a:p>
          <a:p>
            <a:r>
              <a:rPr lang="ru-RU">
                <a:latin typeface="Courier New" panose="02070309020205020404" pitchFamily="49" charset="0"/>
                <a:cs typeface="Courier New" panose="02070309020205020404" pitchFamily="49" charset="0"/>
              </a:rPr>
              <a:t>Излаз</a:t>
            </a:r>
          </a:p>
          <a:p>
            <a:r>
              <a:rPr lang="ru-RU">
                <a:latin typeface="Courier New" panose="02070309020205020404" pitchFamily="49" charset="0"/>
                <a:cs typeface="Courier New" panose="02070309020205020404" pitchFamily="49" charset="0"/>
              </a:rPr>
              <a:t>20</a:t>
            </a:r>
          </a:p>
          <a:p>
            <a:r>
              <a:rPr lang="ru-RU">
                <a:latin typeface="Courier New" panose="02070309020205020404" pitchFamily="49" charset="0"/>
                <a:cs typeface="Courier New" panose="02070309020205020404" pitchFamily="49" charset="0"/>
              </a:rPr>
              <a:t>Објашњење: Највећи правогаоник је означен</a:t>
            </a:r>
            <a:r>
              <a:rPr lang="sr-Latn-RS">
                <a:latin typeface="Courier New" panose="02070309020205020404" pitchFamily="49" charset="0"/>
                <a:cs typeface="Courier New" panose="02070309020205020404" pitchFamily="49" charset="0"/>
              </a:rPr>
              <a:t> </a:t>
            </a:r>
            <a:r>
              <a:rPr lang="ru-RU" b="1">
                <a:latin typeface="Courier New" panose="02070309020205020404" pitchFamily="49" charset="0"/>
                <a:cs typeface="Courier New" panose="02070309020205020404" pitchFamily="49" charset="0"/>
              </a:rPr>
              <a:t>+</a:t>
            </a:r>
            <a:r>
              <a:rPr lang="ru-RU">
                <a:latin typeface="Courier New" panose="02070309020205020404" pitchFamily="49" charset="0"/>
                <a:cs typeface="Courier New" panose="02070309020205020404" pitchFamily="49" charset="0"/>
              </a:rPr>
              <a:t>.</a:t>
            </a:r>
          </a:p>
          <a:p>
            <a:endParaRPr lang="ru-RU">
              <a:latin typeface="Courier New" panose="02070309020205020404" pitchFamily="49" charset="0"/>
              <a:cs typeface="Courier New" panose="02070309020205020404" pitchFamily="49" charset="0"/>
            </a:endParaRPr>
          </a:p>
          <a:p>
            <a:r>
              <a:rPr lang="ru-RU">
                <a:latin typeface="Courier New" panose="02070309020205020404" pitchFamily="49" charset="0"/>
                <a:cs typeface="Courier New" panose="02070309020205020404" pitchFamily="49" charset="0"/>
              </a:rPr>
              <a:t>     *</a:t>
            </a:r>
          </a:p>
          <a:p>
            <a:r>
              <a:rPr lang="ru-RU">
                <a:latin typeface="Courier New" panose="02070309020205020404" pitchFamily="49" charset="0"/>
                <a:cs typeface="Courier New" panose="02070309020205020404" pitchFamily="49" charset="0"/>
              </a:rPr>
              <a:t> *   *</a:t>
            </a:r>
          </a:p>
          <a:p>
            <a:r>
              <a:rPr lang="ru-RU">
                <a:latin typeface="Courier New" panose="02070309020205020404" pitchFamily="49" charset="0"/>
                <a:cs typeface="Courier New" panose="02070309020205020404" pitchFamily="49" charset="0"/>
              </a:rPr>
              <a:t> * * *</a:t>
            </a:r>
          </a:p>
          <a:p>
            <a:r>
              <a:rPr lang="ru-RU">
                <a:latin typeface="Courier New" panose="02070309020205020404" pitchFamily="49" charset="0"/>
                <a:cs typeface="Courier New" panose="02070309020205020404" pitchFamily="49" charset="0"/>
              </a:rPr>
              <a:t> * ***</a:t>
            </a:r>
          </a:p>
          <a:p>
            <a:r>
              <a:rPr lang="ru-RU">
                <a:latin typeface="Courier New" panose="02070309020205020404" pitchFamily="49" charset="0"/>
                <a:cs typeface="Courier New" panose="02070309020205020404" pitchFamily="49" charset="0"/>
              </a:rPr>
              <a:t> </a:t>
            </a:r>
            <a:r>
              <a:rPr lang="ru-RU" b="1">
                <a:latin typeface="Courier New" panose="02070309020205020404" pitchFamily="49" charset="0"/>
                <a:cs typeface="Courier New" panose="02070309020205020404" pitchFamily="49" charset="0"/>
              </a:rPr>
              <a:t>+++++</a:t>
            </a:r>
          </a:p>
          <a:p>
            <a:r>
              <a:rPr lang="ru-RU">
                <a:latin typeface="Courier New" panose="02070309020205020404" pitchFamily="49" charset="0"/>
                <a:cs typeface="Courier New" panose="02070309020205020404" pitchFamily="49" charset="0"/>
              </a:rPr>
              <a:t>*</a:t>
            </a:r>
            <a:r>
              <a:rPr lang="ru-RU" b="1">
                <a:latin typeface="Courier New" panose="02070309020205020404" pitchFamily="49" charset="0"/>
                <a:cs typeface="Courier New" panose="02070309020205020404" pitchFamily="49" charset="0"/>
              </a:rPr>
              <a:t>+++++</a:t>
            </a:r>
          </a:p>
          <a:p>
            <a:r>
              <a:rPr lang="ru-RU">
                <a:latin typeface="Courier New" panose="02070309020205020404" pitchFamily="49" charset="0"/>
                <a:cs typeface="Courier New" panose="02070309020205020404" pitchFamily="49" charset="0"/>
              </a:rPr>
              <a:t>*</a:t>
            </a:r>
            <a:r>
              <a:rPr lang="ru-RU" b="1">
                <a:latin typeface="Courier New" panose="02070309020205020404" pitchFamily="49" charset="0"/>
                <a:cs typeface="Courier New" panose="02070309020205020404" pitchFamily="49" charset="0"/>
              </a:rPr>
              <a:t>+++++</a:t>
            </a:r>
          </a:p>
          <a:p>
            <a:r>
              <a:rPr lang="ru-RU">
                <a:latin typeface="Courier New" panose="02070309020205020404" pitchFamily="49" charset="0"/>
                <a:cs typeface="Courier New" panose="02070309020205020404" pitchFamily="49" charset="0"/>
              </a:rPr>
              <a:t>*</a:t>
            </a:r>
            <a:r>
              <a:rPr lang="ru-RU" b="1">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40512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E49345-573C-4E85-B4CF-974C3C096D20}"/>
              </a:ext>
            </a:extLst>
          </p:cNvPr>
          <p:cNvSpPr/>
          <p:nvPr/>
        </p:nvSpPr>
        <p:spPr>
          <a:xfrm>
            <a:off x="0" y="0"/>
            <a:ext cx="12192000" cy="2031325"/>
          </a:xfrm>
          <a:prstGeom prst="rect">
            <a:avLst/>
          </a:prstGeom>
        </p:spPr>
        <p:txBody>
          <a:bodyPr wrap="square">
            <a:spAutoFit/>
          </a:bodyPr>
          <a:lstStyle/>
          <a:p>
            <a:r>
              <a:rPr lang="pl-PL">
                <a:latin typeface="Book Antiqua" panose="02040602050305030304" pitchFamily="18" charset="0"/>
              </a:rPr>
              <a:t>Za svaki (</a:t>
            </a:r>
            <a:r>
              <a:rPr lang="pl-PL" b="1">
                <a:latin typeface="Book Antiqua" panose="02040602050305030304" pitchFamily="18" charset="0"/>
              </a:rPr>
              <a:t>i-ti</a:t>
            </a:r>
            <a:r>
              <a:rPr lang="pl-PL">
                <a:latin typeface="Book Antiqua" panose="02040602050305030304" pitchFamily="18" charset="0"/>
              </a:rPr>
              <a:t>) stub u histogramu treba da se odredi pozicija prvog stuba levo od njega(</a:t>
            </a:r>
            <a:r>
              <a:rPr lang="en-US" b="1">
                <a:latin typeface="Book Antiqua" panose="02040602050305030304" pitchFamily="18" charset="0"/>
              </a:rPr>
              <a:t>l</a:t>
            </a:r>
            <a:r>
              <a:rPr lang="pl-PL">
                <a:latin typeface="Book Antiqua" panose="02040602050305030304" pitchFamily="18" charset="0"/>
              </a:rPr>
              <a:t>), koji je strogo manji od njega (ili -1 </a:t>
            </a:r>
            <a:r>
              <a:rPr lang="en-US">
                <a:latin typeface="Book Antiqua" panose="02040602050305030304" pitchFamily="18" charset="0"/>
              </a:rPr>
              <a:t>ako ne postoji) i poziciju prvog stuba desno od njega</a:t>
            </a:r>
            <a:r>
              <a:rPr lang="sr-Latn-RS">
                <a:latin typeface="Book Antiqua" panose="02040602050305030304" pitchFamily="18" charset="0"/>
              </a:rPr>
              <a:t>(</a:t>
            </a:r>
            <a:r>
              <a:rPr lang="en-US" b="1">
                <a:latin typeface="Book Antiqua" panose="02040602050305030304" pitchFamily="18" charset="0"/>
              </a:rPr>
              <a:t>d</a:t>
            </a:r>
            <a:r>
              <a:rPr lang="sr-Latn-RS">
                <a:latin typeface="Book Antiqua" panose="02040602050305030304" pitchFamily="18" charset="0"/>
              </a:rPr>
              <a:t>).</a:t>
            </a:r>
            <a:endParaRPr lang="en-US">
              <a:latin typeface="Book Antiqua" panose="02040602050305030304" pitchFamily="18" charset="0"/>
            </a:endParaRPr>
          </a:p>
          <a:p>
            <a:r>
              <a:rPr lang="sr-Latn-RS">
                <a:latin typeface="Book Antiqua" panose="02040602050305030304" pitchFamily="18" charset="0"/>
              </a:rPr>
              <a:t>O</a:t>
            </a:r>
            <a:r>
              <a:rPr lang="en-US">
                <a:latin typeface="Book Antiqua" panose="02040602050305030304" pitchFamily="18" charset="0"/>
              </a:rPr>
              <a:t>nda je najve</a:t>
            </a:r>
            <a:r>
              <a:rPr lang="sr-Latn-RS">
                <a:latin typeface="Book Antiqua" panose="02040602050305030304" pitchFamily="18" charset="0"/>
              </a:rPr>
              <a:t>ć</a:t>
            </a:r>
            <a:r>
              <a:rPr lang="en-US">
                <a:latin typeface="Book Antiqua" panose="02040602050305030304" pitchFamily="18" charset="0"/>
              </a:rPr>
              <a:t>a površina pravougaonika koji sadrži </a:t>
            </a:r>
            <a:r>
              <a:rPr lang="sr-Latn-RS">
                <a:latin typeface="Book Antiqua" panose="02040602050305030304" pitchFamily="18" charset="0"/>
              </a:rPr>
              <a:t>taj</a:t>
            </a:r>
            <a:r>
              <a:rPr lang="en-US">
                <a:latin typeface="Book Antiqua" panose="02040602050305030304" pitchFamily="18" charset="0"/>
              </a:rPr>
              <a:t> stub (</a:t>
            </a:r>
            <a:r>
              <a:rPr lang="en-US" i="1">
                <a:latin typeface="Book Antiqua" panose="02040602050305030304" pitchFamily="18" charset="0"/>
              </a:rPr>
              <a:t>d </a:t>
            </a:r>
            <a:r>
              <a:rPr lang="en-US">
                <a:latin typeface="Book Antiqua" panose="02040602050305030304" pitchFamily="18" charset="0"/>
              </a:rPr>
              <a:t>− </a:t>
            </a:r>
            <a:r>
              <a:rPr lang="en-US" i="1">
                <a:latin typeface="Book Antiqua" panose="02040602050305030304" pitchFamily="18" charset="0"/>
              </a:rPr>
              <a:t>l </a:t>
            </a:r>
            <a:r>
              <a:rPr lang="en-US">
                <a:latin typeface="Book Antiqua" panose="02040602050305030304" pitchFamily="18" charset="0"/>
              </a:rPr>
              <a:t>− 1) · </a:t>
            </a:r>
            <a:r>
              <a:rPr lang="en-US" i="1">
                <a:latin typeface="Book Antiqua" panose="02040602050305030304" pitchFamily="18" charset="0"/>
              </a:rPr>
              <a:t>h</a:t>
            </a:r>
            <a:r>
              <a:rPr lang="en-US">
                <a:latin typeface="Book Antiqua" panose="02040602050305030304" pitchFamily="18" charset="0"/>
              </a:rPr>
              <a:t>[</a:t>
            </a:r>
            <a:r>
              <a:rPr lang="en-US" i="1">
                <a:latin typeface="Book Antiqua" panose="02040602050305030304" pitchFamily="18" charset="0"/>
              </a:rPr>
              <a:t>i</a:t>
            </a:r>
            <a:r>
              <a:rPr lang="en-US">
                <a:latin typeface="Book Antiqua" panose="02040602050305030304" pitchFamily="18" charset="0"/>
              </a:rPr>
              <a:t>] (</a:t>
            </a:r>
            <a:r>
              <a:rPr lang="sr-Latn-RS">
                <a:latin typeface="Book Antiqua" panose="02040602050305030304" pitchFamily="18" charset="0"/>
              </a:rPr>
              <a:t>širina i visina</a:t>
            </a:r>
            <a:r>
              <a:rPr lang="en-US">
                <a:latin typeface="Book Antiqua" panose="02040602050305030304" pitchFamily="18" charset="0"/>
              </a:rPr>
              <a:t>). </a:t>
            </a:r>
            <a:endParaRPr lang="sr-Latn-RS">
              <a:latin typeface="Book Antiqua" panose="02040602050305030304" pitchFamily="18" charset="0"/>
            </a:endParaRPr>
          </a:p>
          <a:p>
            <a:r>
              <a:rPr lang="sr-Latn-RS">
                <a:latin typeface="Book Antiqua" panose="02040602050305030304" pitchFamily="18" charset="0"/>
              </a:rPr>
              <a:t>Svi stubovi od </a:t>
            </a:r>
            <a:r>
              <a:rPr lang="en-US">
                <a:latin typeface="Book Antiqua" panose="02040602050305030304" pitchFamily="18" charset="0"/>
              </a:rPr>
              <a:t>pozicije </a:t>
            </a:r>
            <a:r>
              <a:rPr lang="en-US" i="1">
                <a:latin typeface="Book Antiqua" panose="02040602050305030304" pitchFamily="18" charset="0"/>
              </a:rPr>
              <a:t>l </a:t>
            </a:r>
            <a:r>
              <a:rPr lang="en-US">
                <a:latin typeface="Book Antiqua" panose="02040602050305030304" pitchFamily="18" charset="0"/>
              </a:rPr>
              <a:t>+ 1</a:t>
            </a:r>
            <a:r>
              <a:rPr lang="sr-Latn-RS">
                <a:latin typeface="Book Antiqua" panose="02040602050305030304" pitchFamily="18" charset="0"/>
              </a:rPr>
              <a:t> </a:t>
            </a:r>
            <a:r>
              <a:rPr lang="en-US">
                <a:latin typeface="Book Antiqua" panose="02040602050305030304" pitchFamily="18" charset="0"/>
              </a:rPr>
              <a:t>do </a:t>
            </a:r>
            <a:r>
              <a:rPr lang="en-US" i="1">
                <a:latin typeface="Book Antiqua" panose="02040602050305030304" pitchFamily="18" charset="0"/>
              </a:rPr>
              <a:t>d </a:t>
            </a:r>
            <a:r>
              <a:rPr lang="en-US">
                <a:latin typeface="Book Antiqua" panose="02040602050305030304" pitchFamily="18" charset="0"/>
              </a:rPr>
              <a:t>− 1 </a:t>
            </a:r>
            <a:r>
              <a:rPr lang="sr-Latn-RS">
                <a:latin typeface="Book Antiqua" panose="02040602050305030304" pitchFamily="18" charset="0"/>
              </a:rPr>
              <a:t>su </a:t>
            </a:r>
            <a:r>
              <a:rPr lang="en-US">
                <a:latin typeface="Book Antiqua" panose="02040602050305030304" pitchFamily="18" charset="0"/>
              </a:rPr>
              <a:t>ve</a:t>
            </a:r>
            <a:r>
              <a:rPr lang="sr-Latn-RS">
                <a:latin typeface="Book Antiqua" panose="02040602050305030304" pitchFamily="18" charset="0"/>
              </a:rPr>
              <a:t>ć</a:t>
            </a:r>
            <a:r>
              <a:rPr lang="en-US">
                <a:latin typeface="Book Antiqua" panose="02040602050305030304" pitchFamily="18" charset="0"/>
              </a:rPr>
              <a:t>e ili jednake visine od </a:t>
            </a:r>
            <a:r>
              <a:rPr lang="en-US" i="1">
                <a:latin typeface="Book Antiqua" panose="02040602050305030304" pitchFamily="18" charset="0"/>
              </a:rPr>
              <a:t>h</a:t>
            </a:r>
            <a:r>
              <a:rPr lang="en-US">
                <a:latin typeface="Book Antiqua" panose="02040602050305030304" pitchFamily="18" charset="0"/>
              </a:rPr>
              <a:t>[</a:t>
            </a:r>
            <a:r>
              <a:rPr lang="en-US" i="1">
                <a:latin typeface="Book Antiqua" panose="02040602050305030304" pitchFamily="18" charset="0"/>
              </a:rPr>
              <a:t>i</a:t>
            </a:r>
            <a:r>
              <a:rPr lang="en-US">
                <a:latin typeface="Book Antiqua" panose="02040602050305030304" pitchFamily="18" charset="0"/>
              </a:rPr>
              <a:t>]</a:t>
            </a:r>
            <a:r>
              <a:rPr lang="pl-PL">
                <a:latin typeface="Book Antiqua" panose="02040602050305030304" pitchFamily="18" charset="0"/>
              </a:rPr>
              <a:t>. Ne može da postoji pravougaonik koji bi bio viši</a:t>
            </a:r>
            <a:r>
              <a:rPr lang="en-US">
                <a:latin typeface="Book Antiqua" panose="02040602050305030304" pitchFamily="18" charset="0"/>
              </a:rPr>
              <a:t> (</a:t>
            </a:r>
            <a:r>
              <a:rPr lang="en-US" i="1">
                <a:latin typeface="Book Antiqua" panose="02040602050305030304" pitchFamily="18" charset="0"/>
              </a:rPr>
              <a:t>i</a:t>
            </a:r>
            <a:r>
              <a:rPr lang="en-US">
                <a:latin typeface="Book Antiqua" panose="02040602050305030304" pitchFamily="18" charset="0"/>
              </a:rPr>
              <a:t>-ti stub </a:t>
            </a:r>
            <a:r>
              <a:rPr lang="sr-Latn-RS">
                <a:latin typeface="Book Antiqua" panose="02040602050305030304" pitchFamily="18" charset="0"/>
              </a:rPr>
              <a:t>je </a:t>
            </a:r>
            <a:r>
              <a:rPr lang="en-US">
                <a:latin typeface="Book Antiqua" panose="02040602050305030304" pitchFamily="18" charset="0"/>
              </a:rPr>
              <a:t>visine </a:t>
            </a:r>
            <a:r>
              <a:rPr lang="en-US" i="1">
                <a:latin typeface="Book Antiqua" panose="02040602050305030304" pitchFamily="18" charset="0"/>
              </a:rPr>
              <a:t>h</a:t>
            </a:r>
            <a:r>
              <a:rPr lang="en-US">
                <a:latin typeface="Book Antiqua" panose="02040602050305030304" pitchFamily="18" charset="0"/>
              </a:rPr>
              <a:t>[</a:t>
            </a:r>
            <a:r>
              <a:rPr lang="en-US" i="1">
                <a:latin typeface="Book Antiqua" panose="02040602050305030304" pitchFamily="18" charset="0"/>
              </a:rPr>
              <a:t>i</a:t>
            </a:r>
            <a:r>
              <a:rPr lang="en-US">
                <a:latin typeface="Book Antiqua" panose="02040602050305030304" pitchFamily="18" charset="0"/>
              </a:rPr>
              <a:t>] i viši pravougaonik bi ga prevazišao) ni</a:t>
            </a:r>
            <a:r>
              <a:rPr lang="sr-Latn-RS">
                <a:latin typeface="Book Antiqua" panose="02040602050305030304" pitchFamily="18" charset="0"/>
              </a:rPr>
              <a:t> </a:t>
            </a:r>
            <a:r>
              <a:rPr lang="en-US">
                <a:latin typeface="Book Antiqua" panose="02040602050305030304" pitchFamily="18" charset="0"/>
              </a:rPr>
              <a:t>da postoji pravougaonik koji bi bio širi (</a:t>
            </a:r>
            <a:r>
              <a:rPr lang="sr-Latn-RS">
                <a:latin typeface="Book Antiqua" panose="02040602050305030304" pitchFamily="18" charset="0"/>
              </a:rPr>
              <a:t>č</a:t>
            </a:r>
            <a:r>
              <a:rPr lang="en-US">
                <a:latin typeface="Book Antiqua" panose="02040602050305030304" pitchFamily="18" charset="0"/>
              </a:rPr>
              <a:t>ak i da postoje stub</a:t>
            </a:r>
            <a:r>
              <a:rPr lang="sr-Latn-RS">
                <a:latin typeface="Book Antiqua" panose="02040602050305030304" pitchFamily="18" charset="0"/>
              </a:rPr>
              <a:t>ovi</a:t>
            </a:r>
            <a:r>
              <a:rPr lang="en-US">
                <a:latin typeface="Book Antiqua" panose="02040602050305030304" pitchFamily="18" charset="0"/>
              </a:rPr>
              <a:t> na</a:t>
            </a:r>
            <a:r>
              <a:rPr lang="sr-Latn-RS">
                <a:latin typeface="Book Antiqua" panose="02040602050305030304" pitchFamily="18" charset="0"/>
              </a:rPr>
              <a:t> </a:t>
            </a:r>
            <a:r>
              <a:rPr lang="en-US">
                <a:latin typeface="Book Antiqua" panose="02040602050305030304" pitchFamily="18" charset="0"/>
              </a:rPr>
              <a:t>pozicijama </a:t>
            </a:r>
            <a:r>
              <a:rPr lang="en-US" i="1">
                <a:latin typeface="Book Antiqua" panose="02040602050305030304" pitchFamily="18" charset="0"/>
              </a:rPr>
              <a:t>l </a:t>
            </a:r>
            <a:r>
              <a:rPr lang="en-US">
                <a:latin typeface="Book Antiqua" panose="02040602050305030304" pitchFamily="18" charset="0"/>
              </a:rPr>
              <a:t>i </a:t>
            </a:r>
            <a:r>
              <a:rPr lang="en-US" i="1">
                <a:latin typeface="Book Antiqua" panose="02040602050305030304" pitchFamily="18" charset="0"/>
              </a:rPr>
              <a:t>d</a:t>
            </a:r>
            <a:r>
              <a:rPr lang="en-US">
                <a:latin typeface="Book Antiqua" panose="02040602050305030304" pitchFamily="18" charset="0"/>
              </a:rPr>
              <a:t>, oni su niži od </a:t>
            </a:r>
            <a:r>
              <a:rPr lang="en-US" i="1">
                <a:latin typeface="Book Antiqua" panose="02040602050305030304" pitchFamily="18" charset="0"/>
              </a:rPr>
              <a:t>h</a:t>
            </a:r>
            <a:r>
              <a:rPr lang="en-US">
                <a:latin typeface="Book Antiqua" panose="02040602050305030304" pitchFamily="18" charset="0"/>
              </a:rPr>
              <a:t>[</a:t>
            </a:r>
            <a:r>
              <a:rPr lang="en-US" i="1">
                <a:latin typeface="Book Antiqua" panose="02040602050305030304" pitchFamily="18" charset="0"/>
              </a:rPr>
              <a:t>i</a:t>
            </a:r>
            <a:r>
              <a:rPr lang="en-US">
                <a:latin typeface="Book Antiqua" panose="02040602050305030304" pitchFamily="18" charset="0"/>
              </a:rPr>
              <a:t>] i pravougaonik visine </a:t>
            </a:r>
            <a:r>
              <a:rPr lang="en-US" i="1">
                <a:latin typeface="Book Antiqua" panose="02040602050305030304" pitchFamily="18" charset="0"/>
              </a:rPr>
              <a:t>h</a:t>
            </a:r>
            <a:r>
              <a:rPr lang="en-US">
                <a:latin typeface="Book Antiqua" panose="02040602050305030304" pitchFamily="18" charset="0"/>
              </a:rPr>
              <a:t>[</a:t>
            </a:r>
            <a:r>
              <a:rPr lang="en-US" i="1">
                <a:latin typeface="Book Antiqua" panose="02040602050305030304" pitchFamily="18" charset="0"/>
              </a:rPr>
              <a:t>i</a:t>
            </a:r>
            <a:r>
              <a:rPr lang="en-US">
                <a:latin typeface="Book Antiqua" panose="02040602050305030304" pitchFamily="18" charset="0"/>
              </a:rPr>
              <a:t>] ne bi mogao da se</a:t>
            </a:r>
            <a:r>
              <a:rPr lang="sr-Latn-RS">
                <a:latin typeface="Book Antiqua" panose="02040602050305030304" pitchFamily="18" charset="0"/>
              </a:rPr>
              <a:t> </a:t>
            </a:r>
            <a:r>
              <a:rPr lang="pl-PL">
                <a:latin typeface="Book Antiqua" panose="02040602050305030304" pitchFamily="18" charset="0"/>
              </a:rPr>
              <a:t>proširi i upiše u njih).</a:t>
            </a:r>
          </a:p>
          <a:p>
            <a:r>
              <a:rPr lang="pl-PL">
                <a:latin typeface="Book Antiqua" panose="02040602050305030304" pitchFamily="18" charset="0"/>
              </a:rPr>
              <a:t>Naivno je da se za svako </a:t>
            </a:r>
            <a:r>
              <a:rPr lang="pl-PL" i="1">
                <a:latin typeface="Book Antiqua" panose="02040602050305030304" pitchFamily="18" charset="0"/>
              </a:rPr>
              <a:t>i </a:t>
            </a:r>
            <a:r>
              <a:rPr lang="pl-PL">
                <a:latin typeface="Book Antiqua" panose="02040602050305030304" pitchFamily="18" charset="0"/>
              </a:rPr>
              <a:t>odrede </a:t>
            </a:r>
            <a:r>
              <a:rPr lang="pl-PL" i="1">
                <a:latin typeface="Book Antiqua" panose="02040602050305030304" pitchFamily="18" charset="0"/>
              </a:rPr>
              <a:t>l </a:t>
            </a:r>
            <a:r>
              <a:rPr lang="pl-PL">
                <a:latin typeface="Book Antiqua" panose="02040602050305030304" pitchFamily="18" charset="0"/>
              </a:rPr>
              <a:t>i </a:t>
            </a:r>
            <a:r>
              <a:rPr lang="pl-PL" i="1">
                <a:latin typeface="Book Antiqua" panose="02040602050305030304" pitchFamily="18" charset="0"/>
              </a:rPr>
              <a:t>d </a:t>
            </a:r>
            <a:r>
              <a:rPr lang="pl-PL">
                <a:latin typeface="Book Antiqua" panose="02040602050305030304" pitchFamily="18" charset="0"/>
              </a:rPr>
              <a:t>je da za svaki stubic </a:t>
            </a:r>
            <a:r>
              <a:rPr lang="pl-PL" i="1">
                <a:latin typeface="Book Antiqua" panose="02040602050305030304" pitchFamily="18" charset="0"/>
              </a:rPr>
              <a:t>i </a:t>
            </a:r>
            <a:r>
              <a:rPr lang="pl-PL">
                <a:latin typeface="Book Antiqua" panose="02040602050305030304" pitchFamily="18" charset="0"/>
              </a:rPr>
              <a:t>opet idu </a:t>
            </a:r>
            <a:r>
              <a:rPr lang="en-US">
                <a:latin typeface="Book Antiqua" panose="02040602050305030304" pitchFamily="18" charset="0"/>
              </a:rPr>
              <a:t>petlje koje nalaze odgovaraju</a:t>
            </a:r>
            <a:r>
              <a:rPr lang="sr-Latn-RS">
                <a:latin typeface="Book Antiqua" panose="02040602050305030304" pitchFamily="18" charset="0"/>
              </a:rPr>
              <a:t>ć</a:t>
            </a:r>
            <a:r>
              <a:rPr lang="en-US">
                <a:latin typeface="Book Antiqua" panose="02040602050305030304" pitchFamily="18" charset="0"/>
              </a:rPr>
              <a:t>e ivi</a:t>
            </a:r>
            <a:r>
              <a:rPr lang="sr-Latn-RS">
                <a:latin typeface="Book Antiqua" panose="02040602050305030304" pitchFamily="18" charset="0"/>
              </a:rPr>
              <a:t>č</a:t>
            </a:r>
            <a:r>
              <a:rPr lang="en-US">
                <a:latin typeface="Book Antiqua" panose="02040602050305030304" pitchFamily="18" charset="0"/>
              </a:rPr>
              <a:t>ne stub</a:t>
            </a:r>
            <a:r>
              <a:rPr lang="sr-Latn-RS">
                <a:latin typeface="Book Antiqua" panose="02040602050305030304" pitchFamily="18" charset="0"/>
              </a:rPr>
              <a:t>ove</a:t>
            </a:r>
            <a:r>
              <a:rPr lang="en-US">
                <a:latin typeface="Book Antiqua" panose="02040602050305030304" pitchFamily="18" charset="0"/>
              </a:rPr>
              <a:t>.</a:t>
            </a:r>
          </a:p>
        </p:txBody>
      </p:sp>
      <p:sp>
        <p:nvSpPr>
          <p:cNvPr id="3" name="Rectangle 2">
            <a:extLst>
              <a:ext uri="{FF2B5EF4-FFF2-40B4-BE49-F238E27FC236}">
                <a16:creationId xmlns:a16="http://schemas.microsoft.com/office/drawing/2014/main" id="{09BCA730-9DE8-4F0A-8357-3876848AB4E1}"/>
              </a:ext>
            </a:extLst>
          </p:cNvPr>
          <p:cNvSpPr/>
          <p:nvPr/>
        </p:nvSpPr>
        <p:spPr>
          <a:xfrm>
            <a:off x="4113321" y="2308324"/>
            <a:ext cx="6096000" cy="4616648"/>
          </a:xfrm>
          <a:prstGeom prst="rect">
            <a:avLst/>
          </a:prstGeom>
        </p:spPr>
        <p:txBody>
          <a:bodyPr>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&lt;vector&gt;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r>
              <a:rPr lang="sr-Latn-RS" sz="1400">
                <a:solidFill>
                  <a:srgbClr val="000000"/>
                </a:solidFill>
                <a:latin typeface="Consolas" panose="020B0609020204030204" pitchFamily="49" charset="0"/>
              </a:rPr>
              <a:t> // naive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n; cin &gt;&gt; n;</a:t>
            </a:r>
          </a:p>
          <a:p>
            <a:r>
              <a:rPr lang="en-US" sz="1400">
                <a:solidFill>
                  <a:srgbClr val="000000"/>
                </a:solidFill>
                <a:latin typeface="Consolas" panose="020B0609020204030204" pitchFamily="49" charset="0"/>
              </a:rPr>
              <a:t>    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h(n);</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i &lt; n; i++)</a:t>
            </a:r>
          </a:p>
          <a:p>
            <a:r>
              <a:rPr lang="en-US" sz="1400">
                <a:solidFill>
                  <a:srgbClr val="000000"/>
                </a:solidFill>
                <a:latin typeface="Consolas" panose="020B0609020204030204" pitchFamily="49" charset="0"/>
              </a:rPr>
              <a:t>        cin &gt;&gt; h[i];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max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i &lt; n; i++)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l = 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(l &gt;=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&amp;&amp; h[l] &gt;= h[i])</a:t>
            </a:r>
          </a:p>
          <a:p>
            <a:r>
              <a:rPr lang="en-US" sz="1400">
                <a:solidFill>
                  <a:srgbClr val="000000"/>
                </a:solidFill>
                <a:latin typeface="Consolas" panose="020B0609020204030204" pitchFamily="49" charset="0"/>
              </a:rPr>
              <a:t>            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d = 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(d &lt; n &amp;&amp; h[d] &gt;= h[i])</a:t>
            </a:r>
          </a:p>
          <a:p>
            <a:r>
              <a:rPr lang="en-US" sz="1400">
                <a:solidFill>
                  <a:srgbClr val="000000"/>
                </a:solidFill>
                <a:latin typeface="Consolas" panose="020B0609020204030204" pitchFamily="49" charset="0"/>
              </a:rPr>
              <a:t>            d++;</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P = (d - l -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 h[i];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(P &gt; max)</a:t>
            </a:r>
          </a:p>
          <a:p>
            <a:r>
              <a:rPr lang="en-US" sz="1400">
                <a:solidFill>
                  <a:srgbClr val="000000"/>
                </a:solidFill>
                <a:latin typeface="Consolas" panose="020B0609020204030204" pitchFamily="49" charset="0"/>
              </a:rPr>
              <a:t>            max = P; }</a:t>
            </a:r>
          </a:p>
          <a:p>
            <a:r>
              <a:rPr lang="en-US" sz="1400">
                <a:solidFill>
                  <a:srgbClr val="000000"/>
                </a:solidFill>
                <a:latin typeface="Consolas" panose="020B0609020204030204" pitchFamily="49" charset="0"/>
              </a:rPr>
              <a:t>    cout &lt;&lt; max &lt;&lt; endl;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
        <p:nvSpPr>
          <p:cNvPr id="4" name="Rectangle 3">
            <a:extLst>
              <a:ext uri="{FF2B5EF4-FFF2-40B4-BE49-F238E27FC236}">
                <a16:creationId xmlns:a16="http://schemas.microsoft.com/office/drawing/2014/main" id="{760D426A-BBE8-46F9-8DB5-A5E6413CE342}"/>
              </a:ext>
            </a:extLst>
          </p:cNvPr>
          <p:cNvSpPr/>
          <p:nvPr/>
        </p:nvSpPr>
        <p:spPr>
          <a:xfrm>
            <a:off x="-1" y="5103674"/>
            <a:ext cx="3533313" cy="1200329"/>
          </a:xfrm>
          <a:prstGeom prst="rect">
            <a:avLst/>
          </a:prstGeom>
        </p:spPr>
        <p:txBody>
          <a:bodyPr wrap="square">
            <a:spAutoFit/>
          </a:bodyPr>
          <a:lstStyle/>
          <a:p>
            <a:r>
              <a:rPr lang="en-US">
                <a:latin typeface="LMRoman10-Regular"/>
              </a:rPr>
              <a:t>Ovaj algoritam je prili</a:t>
            </a:r>
            <a:r>
              <a:rPr lang="sr-Latn-RS">
                <a:latin typeface="LMRoman10-Regular"/>
              </a:rPr>
              <a:t>č</a:t>
            </a:r>
            <a:r>
              <a:rPr lang="en-US">
                <a:latin typeface="LMRoman10-Regular"/>
              </a:rPr>
              <a:t>no neefikasan (složenost najgoreg slu</a:t>
            </a:r>
            <a:r>
              <a:rPr lang="sr-Latn-RS">
                <a:latin typeface="LMRoman10-Regular"/>
              </a:rPr>
              <a:t>č</a:t>
            </a:r>
            <a:r>
              <a:rPr lang="en-US">
                <a:latin typeface="LMRoman10-Regular"/>
              </a:rPr>
              <a:t>aja je </a:t>
            </a:r>
            <a:r>
              <a:rPr lang="pl-PL" i="1">
                <a:latin typeface="LMMathItalic10-Regular"/>
              </a:rPr>
              <a:t>O</a:t>
            </a:r>
            <a:r>
              <a:rPr lang="pl-PL">
                <a:latin typeface="LMRoman10-Regular"/>
              </a:rPr>
              <a:t>(</a:t>
            </a:r>
            <a:r>
              <a:rPr lang="pl-PL" i="1">
                <a:latin typeface="LMMathItalic10-Regular"/>
              </a:rPr>
              <a:t>n</a:t>
            </a:r>
            <a:r>
              <a:rPr lang="pl-PL" sz="800">
                <a:latin typeface="LMRoman7-Regular"/>
              </a:rPr>
              <a:t>2</a:t>
            </a:r>
            <a:r>
              <a:rPr lang="pl-PL">
                <a:latin typeface="LMRoman10-Regular"/>
              </a:rPr>
              <a:t>) i ona nastupa kada su svi stubici jednake visine). </a:t>
            </a:r>
            <a:endParaRPr lang="en-US"/>
          </a:p>
        </p:txBody>
      </p:sp>
    </p:spTree>
    <p:extLst>
      <p:ext uri="{BB962C8B-B14F-4D97-AF65-F5344CB8AC3E}">
        <p14:creationId xmlns:p14="http://schemas.microsoft.com/office/powerpoint/2010/main" val="35554804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A0895B-16CD-4DBB-856C-CEC66AB3167A}"/>
              </a:ext>
            </a:extLst>
          </p:cNvPr>
          <p:cNvSpPr/>
          <p:nvPr/>
        </p:nvSpPr>
        <p:spPr>
          <a:xfrm>
            <a:off x="0" y="0"/>
            <a:ext cx="12192000" cy="5355312"/>
          </a:xfrm>
          <a:prstGeom prst="rect">
            <a:avLst/>
          </a:prstGeom>
        </p:spPr>
        <p:txBody>
          <a:bodyPr wrap="square">
            <a:spAutoFit/>
          </a:bodyPr>
          <a:lstStyle/>
          <a:p>
            <a:r>
              <a:rPr lang="sr-Latn-RS">
                <a:latin typeface="LMRoman10-Regular"/>
              </a:rPr>
              <a:t>N</a:t>
            </a:r>
            <a:r>
              <a:rPr lang="en-US">
                <a:latin typeface="LMRoman10-Regular"/>
              </a:rPr>
              <a:t>ajbliž</a:t>
            </a:r>
            <a:r>
              <a:rPr lang="sr-Latn-RS">
                <a:latin typeface="LMRoman10-Regular"/>
              </a:rPr>
              <a:t>i</a:t>
            </a:r>
            <a:r>
              <a:rPr lang="en-US">
                <a:latin typeface="LMRoman10-Regular"/>
              </a:rPr>
              <a:t> manj</a:t>
            </a:r>
            <a:r>
              <a:rPr lang="sr-Latn-RS">
                <a:latin typeface="LMRoman10-Regular"/>
              </a:rPr>
              <a:t>i </a:t>
            </a:r>
            <a:r>
              <a:rPr lang="en-US">
                <a:latin typeface="LMRoman10-Regular"/>
              </a:rPr>
              <a:t>prethodnik i najbliž</a:t>
            </a:r>
            <a:r>
              <a:rPr lang="sr-Latn-RS">
                <a:latin typeface="LMRoman10-Regular"/>
              </a:rPr>
              <a:t>i </a:t>
            </a:r>
            <a:r>
              <a:rPr lang="en-US">
                <a:latin typeface="LMRoman10-Regular"/>
              </a:rPr>
              <a:t>manj</a:t>
            </a:r>
            <a:r>
              <a:rPr lang="sr-Latn-RS">
                <a:latin typeface="LMRoman10-Regular"/>
              </a:rPr>
              <a:t>i</a:t>
            </a:r>
            <a:r>
              <a:rPr lang="en-US">
                <a:latin typeface="LMRoman10-Regular"/>
              </a:rPr>
              <a:t> sledbenik za svaki element niza mo</a:t>
            </a:r>
            <a:r>
              <a:rPr lang="sr-Latn-RS">
                <a:latin typeface="LMRoman10-Regular"/>
              </a:rPr>
              <a:t>gu da se odrede</a:t>
            </a:r>
            <a:r>
              <a:rPr lang="en-US">
                <a:latin typeface="LMRoman10-Regular"/>
              </a:rPr>
              <a:t> </a:t>
            </a:r>
            <a:r>
              <a:rPr lang="en-US" i="1">
                <a:latin typeface="LMMathItalic10-Regular"/>
              </a:rPr>
              <a:t>O</a:t>
            </a:r>
            <a:r>
              <a:rPr lang="en-US">
                <a:latin typeface="LMRoman10-Regular"/>
              </a:rPr>
              <a:t>(</a:t>
            </a:r>
            <a:r>
              <a:rPr lang="en-US" i="1">
                <a:latin typeface="LMMathItalic10-Regular"/>
              </a:rPr>
              <a:t>n</a:t>
            </a:r>
            <a:r>
              <a:rPr lang="en-US">
                <a:latin typeface="LMRoman10-Regular"/>
              </a:rPr>
              <a:t>)</a:t>
            </a:r>
            <a:r>
              <a:rPr lang="sr-Latn-RS">
                <a:latin typeface="LMRoman10-Regular"/>
              </a:rPr>
              <a:t>.</a:t>
            </a:r>
          </a:p>
          <a:p>
            <a:r>
              <a:rPr lang="pl-PL">
                <a:latin typeface="LMRoman10-Regular"/>
              </a:rPr>
              <a:t>Jedno moguće rešenje je da se u 1. </a:t>
            </a:r>
            <a:r>
              <a:rPr lang="en-US">
                <a:latin typeface="LMRoman10-Regular"/>
              </a:rPr>
              <a:t>prolazu odred</a:t>
            </a:r>
            <a:r>
              <a:rPr lang="sr-Latn-RS">
                <a:latin typeface="LMRoman10-Regular"/>
              </a:rPr>
              <a:t>e</a:t>
            </a:r>
            <a:r>
              <a:rPr lang="en-US">
                <a:latin typeface="LMRoman10-Regular"/>
              </a:rPr>
              <a:t> pozicije najbližih manjih prethodnika svakog elementa, u</a:t>
            </a:r>
            <a:r>
              <a:rPr lang="sr-Latn-RS">
                <a:latin typeface="LMRoman10-Regular"/>
              </a:rPr>
              <a:t> </a:t>
            </a:r>
            <a:r>
              <a:rPr lang="pl-PL">
                <a:latin typeface="LMRoman10-Regular"/>
              </a:rPr>
              <a:t>2. pozicije najbližih većih sledbenika za svaki element niza i u 3. da se </a:t>
            </a:r>
            <a:r>
              <a:rPr lang="en-US">
                <a:latin typeface="LMRoman10-Regular"/>
              </a:rPr>
              <a:t>na osnovu tih pozicija ra</a:t>
            </a:r>
            <a:r>
              <a:rPr lang="sr-Latn-RS">
                <a:latin typeface="LMRoman10-Regular"/>
              </a:rPr>
              <a:t>č</a:t>
            </a:r>
            <a:r>
              <a:rPr lang="en-US">
                <a:latin typeface="LMRoman10-Regular"/>
              </a:rPr>
              <a:t>una maks</a:t>
            </a:r>
            <a:r>
              <a:rPr lang="sr-Latn-RS">
                <a:latin typeface="LMRoman10-Regular"/>
              </a:rPr>
              <a:t>.</a:t>
            </a:r>
            <a:r>
              <a:rPr lang="en-US">
                <a:latin typeface="LMRoman10-Regular"/>
              </a:rPr>
              <a:t> površin</a:t>
            </a:r>
            <a:r>
              <a:rPr lang="sr-Latn-RS">
                <a:latin typeface="LMRoman10-Regular"/>
              </a:rPr>
              <a:t>a</a:t>
            </a:r>
            <a:r>
              <a:rPr lang="en-US">
                <a:latin typeface="LMRoman10-Regular"/>
              </a:rPr>
              <a:t> pravougaonika za svaki</a:t>
            </a:r>
            <a:r>
              <a:rPr lang="sr-Latn-RS">
                <a:latin typeface="LMRoman10-Regular"/>
              </a:rPr>
              <a:t> </a:t>
            </a:r>
            <a:r>
              <a:rPr lang="en-US">
                <a:latin typeface="LMRoman10-Regular"/>
              </a:rPr>
              <a:t>stub.</a:t>
            </a:r>
            <a:endParaRPr lang="sr-Latn-RS">
              <a:latin typeface="LMRoman10-Regular"/>
            </a:endParaRPr>
          </a:p>
          <a:p>
            <a:endParaRPr lang="en-US">
              <a:latin typeface="LMRoman10-Regular"/>
            </a:endParaRPr>
          </a:p>
          <a:p>
            <a:r>
              <a:rPr lang="sr-Latn-RS">
                <a:latin typeface="LMRoman10-Regular"/>
              </a:rPr>
              <a:t>Z</a:t>
            </a:r>
            <a:r>
              <a:rPr lang="it-IT">
                <a:latin typeface="LMRoman10-Regular"/>
              </a:rPr>
              <a:t>ahvaljuju</a:t>
            </a:r>
            <a:r>
              <a:rPr lang="sr-Latn-RS">
                <a:latin typeface="LMRoman10-Regular"/>
              </a:rPr>
              <a:t>ć</a:t>
            </a:r>
            <a:r>
              <a:rPr lang="it-IT">
                <a:latin typeface="LMRoman10-Regular"/>
              </a:rPr>
              <a:t>i sli</a:t>
            </a:r>
            <a:r>
              <a:rPr lang="sr-Latn-RS">
                <a:latin typeface="LMRoman10-Regular"/>
              </a:rPr>
              <a:t>č</a:t>
            </a:r>
            <a:r>
              <a:rPr lang="it-IT">
                <a:latin typeface="LMRoman10-Regular"/>
              </a:rPr>
              <a:t>nosti algoritama za odre</a:t>
            </a:r>
            <a:r>
              <a:rPr lang="sr-Latn-RS">
                <a:latin typeface="LMRoman10-Regular"/>
              </a:rPr>
              <a:t>đ</a:t>
            </a:r>
            <a:r>
              <a:rPr lang="it-IT">
                <a:latin typeface="LMRoman10-Regular"/>
              </a:rPr>
              <a:t>ivanje</a:t>
            </a:r>
            <a:r>
              <a:rPr lang="sr-Latn-RS">
                <a:latin typeface="LMRoman10-Regular"/>
              </a:rPr>
              <a:t> </a:t>
            </a:r>
            <a:r>
              <a:rPr lang="en-US">
                <a:latin typeface="LMRoman10-Regular"/>
              </a:rPr>
              <a:t>najbližeg manjeg prethodnika i sledbenika </a:t>
            </a:r>
            <a:r>
              <a:rPr lang="sr-Latn-RS">
                <a:latin typeface="LMRoman10-Regular"/>
              </a:rPr>
              <a:t>sve </a:t>
            </a:r>
            <a:r>
              <a:rPr lang="en-US">
                <a:latin typeface="LMRoman10-Regular"/>
              </a:rPr>
              <a:t>može</a:t>
            </a:r>
            <a:r>
              <a:rPr lang="sr-Latn-RS">
                <a:latin typeface="LMRoman10-Regular"/>
              </a:rPr>
              <a:t> da se</a:t>
            </a:r>
            <a:r>
              <a:rPr lang="en-US">
                <a:latin typeface="LMRoman10-Regular"/>
              </a:rPr>
              <a:t> uradi</a:t>
            </a:r>
            <a:r>
              <a:rPr lang="sr-Latn-RS">
                <a:latin typeface="LMRoman10-Regular"/>
              </a:rPr>
              <a:t> </a:t>
            </a:r>
            <a:r>
              <a:rPr lang="pl-PL">
                <a:latin typeface="LMRoman10-Regular"/>
              </a:rPr>
              <a:t>u jednom prolazu. Na stek idu stubovi za koje se još ne </a:t>
            </a:r>
            <a:r>
              <a:rPr lang="en-US">
                <a:latin typeface="LMRoman10-Regular"/>
              </a:rPr>
              <a:t>zna pozicij</a:t>
            </a:r>
            <a:r>
              <a:rPr lang="sr-Latn-RS">
                <a:latin typeface="LMRoman10-Regular"/>
              </a:rPr>
              <a:t>a</a:t>
            </a:r>
            <a:r>
              <a:rPr lang="en-US">
                <a:latin typeface="LMRoman10-Regular"/>
              </a:rPr>
              <a:t> najbližeg manjeg sledbenika (i još ni</a:t>
            </a:r>
            <a:r>
              <a:rPr lang="sr-Latn-RS">
                <a:latin typeface="LMRoman10-Regular"/>
              </a:rPr>
              <a:t>je</a:t>
            </a:r>
            <a:r>
              <a:rPr lang="en-US">
                <a:latin typeface="LMRoman10-Regular"/>
              </a:rPr>
              <a:t> odre</a:t>
            </a:r>
            <a:r>
              <a:rPr lang="sr-Latn-RS">
                <a:latin typeface="LMRoman10-Regular"/>
              </a:rPr>
              <a:t>đena</a:t>
            </a:r>
            <a:r>
              <a:rPr lang="en-US">
                <a:latin typeface="LMRoman10-Regular"/>
              </a:rPr>
              <a:t> površin</a:t>
            </a:r>
            <a:r>
              <a:rPr lang="sr-Latn-RS">
                <a:latin typeface="LMRoman10-Regular"/>
              </a:rPr>
              <a:t>a </a:t>
            </a:r>
            <a:r>
              <a:rPr lang="en-US">
                <a:latin typeface="LMRoman10-Regular"/>
              </a:rPr>
              <a:t>maks</a:t>
            </a:r>
            <a:r>
              <a:rPr lang="sr-Latn-RS">
                <a:latin typeface="LMRoman10-Regular"/>
              </a:rPr>
              <a:t>.</a:t>
            </a:r>
            <a:r>
              <a:rPr lang="en-US">
                <a:latin typeface="LMRoman10-Regular"/>
              </a:rPr>
              <a:t> pravougaonika).</a:t>
            </a:r>
            <a:endParaRPr lang="sr-Latn-RS">
              <a:latin typeface="LMRoman10-Regular"/>
            </a:endParaRPr>
          </a:p>
          <a:p>
            <a:endParaRPr lang="sr-Latn-RS">
              <a:latin typeface="LMRoman10-Regular"/>
            </a:endParaRPr>
          </a:p>
          <a:p>
            <a:r>
              <a:rPr lang="en-US">
                <a:latin typeface="LMRoman10-Regular"/>
              </a:rPr>
              <a:t>Stub</a:t>
            </a:r>
            <a:r>
              <a:rPr lang="sr-Latn-RS">
                <a:latin typeface="LMRoman10-Regular"/>
              </a:rPr>
              <a:t>ovi se</a:t>
            </a:r>
            <a:r>
              <a:rPr lang="en-US">
                <a:latin typeface="LMRoman10-Regular"/>
              </a:rPr>
              <a:t> obilaz</a:t>
            </a:r>
            <a:r>
              <a:rPr lang="sr-Latn-RS">
                <a:latin typeface="LMRoman10-Regular"/>
              </a:rPr>
              <a:t>e</a:t>
            </a:r>
            <a:r>
              <a:rPr lang="en-US">
                <a:latin typeface="LMRoman10-Regular"/>
              </a:rPr>
              <a:t> s leva i</a:t>
            </a:r>
            <a:r>
              <a:rPr lang="sr-Latn-RS">
                <a:latin typeface="LMRoman10-Regular"/>
              </a:rPr>
              <a:t> </a:t>
            </a:r>
            <a:r>
              <a:rPr lang="en-US">
                <a:latin typeface="LMRoman10-Regular"/>
              </a:rPr>
              <a:t>za svaki stub </a:t>
            </a:r>
            <a:r>
              <a:rPr lang="en-US" b="1">
                <a:latin typeface="LMMathItalic10-Regular"/>
              </a:rPr>
              <a:t>h</a:t>
            </a:r>
            <a:r>
              <a:rPr lang="en-US" sz="1400" b="1">
                <a:latin typeface="LMMathItalic7-Regular"/>
              </a:rPr>
              <a:t>d</a:t>
            </a:r>
            <a:r>
              <a:rPr lang="en-US" sz="800" i="1">
                <a:latin typeface="LMMathItalic7-Regular"/>
              </a:rPr>
              <a:t> </a:t>
            </a:r>
            <a:r>
              <a:rPr lang="en-US">
                <a:latin typeface="LMRoman10-Regular"/>
              </a:rPr>
              <a:t>na koji </a:t>
            </a:r>
            <a:r>
              <a:rPr lang="sr-Latn-RS">
                <a:latin typeface="LMRoman10-Regular"/>
              </a:rPr>
              <a:t>se </a:t>
            </a:r>
            <a:r>
              <a:rPr lang="en-US">
                <a:latin typeface="LMRoman10-Regular"/>
              </a:rPr>
              <a:t>nai</a:t>
            </a:r>
            <a:r>
              <a:rPr lang="sr-Latn-RS">
                <a:latin typeface="LMRoman10-Regular"/>
              </a:rPr>
              <a:t>đe</a:t>
            </a:r>
            <a:r>
              <a:rPr lang="en-US">
                <a:latin typeface="LMRoman10-Regular"/>
              </a:rPr>
              <a:t> sa vrha steka redom</a:t>
            </a:r>
            <a:r>
              <a:rPr lang="sr-Latn-RS">
                <a:latin typeface="LMRoman10-Regular"/>
              </a:rPr>
              <a:t> se</a:t>
            </a:r>
            <a:r>
              <a:rPr lang="en-US">
                <a:latin typeface="LMRoman10-Regular"/>
              </a:rPr>
              <a:t> skida i obra</a:t>
            </a:r>
            <a:r>
              <a:rPr lang="sr-Latn-RS">
                <a:latin typeface="LMRoman10-Regular"/>
              </a:rPr>
              <a:t>đ</a:t>
            </a:r>
            <a:r>
              <a:rPr lang="en-US">
                <a:latin typeface="LMRoman10-Regular"/>
              </a:rPr>
              <a:t>uje</a:t>
            </a:r>
            <a:r>
              <a:rPr lang="sr-Latn-RS">
                <a:latin typeface="LMRoman10-Regular"/>
              </a:rPr>
              <a:t> </a:t>
            </a:r>
            <a:r>
              <a:rPr lang="pl-PL">
                <a:latin typeface="LMRoman10-Regular"/>
              </a:rPr>
              <a:t>jedan po jedan stub </a:t>
            </a:r>
            <a:r>
              <a:rPr lang="pl-PL" i="1">
                <a:latin typeface="LMMathItalic10-Regular"/>
              </a:rPr>
              <a:t>h </a:t>
            </a:r>
            <a:r>
              <a:rPr lang="pl-PL">
                <a:latin typeface="LMRoman10-Regular"/>
              </a:rPr>
              <a:t>koji je strogo veći od njega. Svakom od tih stubova </a:t>
            </a:r>
            <a:r>
              <a:rPr lang="pl-PL" i="1">
                <a:latin typeface="LMMathItalic10-Regular"/>
              </a:rPr>
              <a:t>h, </a:t>
            </a:r>
            <a:r>
              <a:rPr lang="pl-PL">
                <a:latin typeface="LMRoman10-Regular"/>
              </a:rPr>
              <a:t>stub </a:t>
            </a:r>
            <a:r>
              <a:rPr lang="en-US" b="1">
                <a:latin typeface="LMMathItalic10-Regular"/>
              </a:rPr>
              <a:t>h</a:t>
            </a:r>
            <a:r>
              <a:rPr lang="en-US" sz="1400" b="1">
                <a:latin typeface="LMMathItalic7-Regular"/>
              </a:rPr>
              <a:t>d</a:t>
            </a:r>
            <a:r>
              <a:rPr lang="pl-PL" sz="800" i="1">
                <a:latin typeface="LMMathItalic7-Regular"/>
              </a:rPr>
              <a:t>  </a:t>
            </a:r>
            <a:r>
              <a:rPr lang="pl-PL">
                <a:latin typeface="LMRoman10-Regular"/>
              </a:rPr>
              <a:t>je najbliži manji sledbenik. Ako ispod </a:t>
            </a:r>
            <a:r>
              <a:rPr lang="pl-PL" i="1">
                <a:latin typeface="LMMathItalic10-Regular"/>
              </a:rPr>
              <a:t>h </a:t>
            </a:r>
            <a:r>
              <a:rPr lang="pl-PL">
                <a:latin typeface="LMRoman10-Regular"/>
              </a:rPr>
              <a:t>na steku postoji neki stub, on je najbliži manji ili jednak prethodnik stubu </a:t>
            </a:r>
            <a:r>
              <a:rPr lang="pl-PL" i="1">
                <a:latin typeface="LMMathItalic10-Regular"/>
              </a:rPr>
              <a:t>h</a:t>
            </a:r>
            <a:r>
              <a:rPr lang="pl-PL">
                <a:latin typeface="LMRoman10-Regular"/>
              </a:rPr>
              <a:t>. Za najbližeg </a:t>
            </a:r>
            <a:r>
              <a:rPr lang="en-US">
                <a:latin typeface="LMRoman10-Regular"/>
              </a:rPr>
              <a:t>manjeg prethodnika treb</a:t>
            </a:r>
            <a:r>
              <a:rPr lang="sr-Latn-RS">
                <a:latin typeface="LMRoman10-Regular"/>
              </a:rPr>
              <a:t>a</a:t>
            </a:r>
            <a:r>
              <a:rPr lang="en-US">
                <a:latin typeface="LMRoman10-Regular"/>
              </a:rPr>
              <a:t> da</a:t>
            </a:r>
            <a:r>
              <a:rPr lang="sr-Latn-RS">
                <a:latin typeface="LMRoman10-Regular"/>
              </a:rPr>
              <a:t> se</a:t>
            </a:r>
            <a:r>
              <a:rPr lang="en-US">
                <a:latin typeface="LMRoman10-Regular"/>
              </a:rPr>
              <a:t> nastav</a:t>
            </a:r>
            <a:r>
              <a:rPr lang="sr-Latn-RS">
                <a:latin typeface="LMRoman10-Regular"/>
              </a:rPr>
              <a:t>i </a:t>
            </a:r>
            <a:r>
              <a:rPr lang="en-US">
                <a:latin typeface="LMRoman10-Regular"/>
              </a:rPr>
              <a:t>da</a:t>
            </a:r>
            <a:r>
              <a:rPr lang="sr-Latn-RS">
                <a:latin typeface="LMRoman10-Regular"/>
              </a:rPr>
              <a:t> se</a:t>
            </a:r>
            <a:r>
              <a:rPr lang="en-US">
                <a:latin typeface="LMRoman10-Regular"/>
              </a:rPr>
              <a:t> sa steka skida</a:t>
            </a:r>
            <a:r>
              <a:rPr lang="sr-Latn-RS">
                <a:latin typeface="LMRoman10-Regular"/>
              </a:rPr>
              <a:t>ju</a:t>
            </a:r>
            <a:r>
              <a:rPr lang="en-US">
                <a:latin typeface="LMRoman10-Regular"/>
              </a:rPr>
              <a:t> sv</a:t>
            </a:r>
            <a:r>
              <a:rPr lang="sr-Latn-RS">
                <a:latin typeface="LMRoman10-Regular"/>
              </a:rPr>
              <a:t>i </a:t>
            </a:r>
            <a:r>
              <a:rPr lang="en-US">
                <a:latin typeface="LMRoman10-Regular"/>
              </a:rPr>
              <a:t>stub</a:t>
            </a:r>
            <a:r>
              <a:rPr lang="sr-Latn-RS">
                <a:latin typeface="LMRoman10-Regular"/>
              </a:rPr>
              <a:t>ovi</a:t>
            </a:r>
            <a:r>
              <a:rPr lang="en-US">
                <a:latin typeface="LMRoman10-Regular"/>
              </a:rPr>
              <a:t> </a:t>
            </a:r>
            <a:r>
              <a:rPr lang="sr-Latn-RS">
                <a:latin typeface="LMRoman10-Regular"/>
              </a:rPr>
              <a:t>č</a:t>
            </a:r>
            <a:r>
              <a:rPr lang="en-US">
                <a:latin typeface="LMRoman10-Regular"/>
              </a:rPr>
              <a:t>ija je visina </a:t>
            </a:r>
            <a:r>
              <a:rPr lang="en-US" i="1">
                <a:latin typeface="LMMathItalic10-Regular"/>
              </a:rPr>
              <a:t>h</a:t>
            </a:r>
            <a:r>
              <a:rPr lang="en-US">
                <a:latin typeface="LMRoman10-Regular"/>
              </a:rPr>
              <a:t>. Stub </a:t>
            </a:r>
            <a:r>
              <a:rPr lang="en-US">
                <a:latin typeface="LMMathItalic10-Regular"/>
              </a:rPr>
              <a:t>h</a:t>
            </a:r>
            <a:r>
              <a:rPr lang="en-US" sz="1400">
                <a:latin typeface="LMMathItalic7-Regular"/>
              </a:rPr>
              <a:t>l</a:t>
            </a:r>
            <a:r>
              <a:rPr lang="en-US" sz="800" i="1">
                <a:latin typeface="LMMathItalic7-Regular"/>
              </a:rPr>
              <a:t> </a:t>
            </a:r>
            <a:r>
              <a:rPr lang="en-US">
                <a:latin typeface="LMRoman10-Regular"/>
              </a:rPr>
              <a:t>koji </a:t>
            </a:r>
            <a:r>
              <a:rPr lang="sr-Latn-RS">
                <a:latin typeface="LMRoman10-Regular"/>
              </a:rPr>
              <a:t>je</a:t>
            </a:r>
            <a:r>
              <a:rPr lang="en-US">
                <a:latin typeface="LMRoman10-Regular"/>
              </a:rPr>
              <a:t> na vrhu steka nakon toga</a:t>
            </a:r>
            <a:r>
              <a:rPr lang="sr-Latn-RS">
                <a:latin typeface="LMRoman10-Regular"/>
              </a:rPr>
              <a:t> </a:t>
            </a:r>
            <a:r>
              <a:rPr lang="en-US">
                <a:latin typeface="LMRoman10-Regular"/>
              </a:rPr>
              <a:t>je najbliži manji prethodnik stubu </a:t>
            </a:r>
            <a:r>
              <a:rPr lang="en-US" i="1">
                <a:latin typeface="LMMathItalic10-Regular"/>
              </a:rPr>
              <a:t>h</a:t>
            </a:r>
            <a:r>
              <a:rPr lang="en-US">
                <a:latin typeface="LMRoman10-Regular"/>
              </a:rPr>
              <a:t>. Ako takvog stuba nema, stub</a:t>
            </a:r>
            <a:r>
              <a:rPr lang="sr-Latn-RS">
                <a:latin typeface="LMRoman10-Regular"/>
              </a:rPr>
              <a:t> </a:t>
            </a:r>
            <a:r>
              <a:rPr lang="en-US" i="1">
                <a:latin typeface="LMMathItalic10-Regular"/>
              </a:rPr>
              <a:t>h </a:t>
            </a:r>
            <a:r>
              <a:rPr lang="en-US">
                <a:latin typeface="LMRoman10-Regular"/>
              </a:rPr>
              <a:t>nema manjih prethodnika i histogram koji mu odgovara se može širiti skroz do</a:t>
            </a:r>
            <a:r>
              <a:rPr lang="sr-Latn-RS">
                <a:latin typeface="LMRoman10-Regular"/>
              </a:rPr>
              <a:t> </a:t>
            </a:r>
            <a:r>
              <a:rPr lang="en-US">
                <a:latin typeface="LMRoman10-Regular"/>
              </a:rPr>
              <a:t>levog kraja histograma (tada je </a:t>
            </a:r>
            <a:r>
              <a:rPr lang="en-US" i="1">
                <a:latin typeface="LMMathItalic10-Regular"/>
              </a:rPr>
              <a:t>l </a:t>
            </a:r>
            <a:r>
              <a:rPr lang="en-US">
                <a:latin typeface="LMRoman10-Regular"/>
              </a:rPr>
              <a:t>= </a:t>
            </a:r>
            <a:r>
              <a:rPr lang="en-US">
                <a:latin typeface="LMMathSymbols10-Regular"/>
              </a:rPr>
              <a:t>−</a:t>
            </a:r>
            <a:r>
              <a:rPr lang="en-US">
                <a:latin typeface="LMRoman10-Regular"/>
              </a:rPr>
              <a:t>1). Površina maksimalnog pravougaonika</a:t>
            </a:r>
            <a:r>
              <a:rPr lang="sr-Latn-RS">
                <a:latin typeface="LMRoman10-Regular"/>
              </a:rPr>
              <a:t> </a:t>
            </a:r>
            <a:r>
              <a:rPr lang="en-US">
                <a:latin typeface="LMRoman10-Regular"/>
              </a:rPr>
              <a:t>koji uklju</a:t>
            </a:r>
            <a:r>
              <a:rPr lang="sr-Latn-RS">
                <a:latin typeface="LMRoman10-Regular"/>
              </a:rPr>
              <a:t>č</a:t>
            </a:r>
            <a:r>
              <a:rPr lang="en-US">
                <a:latin typeface="LMRoman10-Regular"/>
              </a:rPr>
              <a:t>uje i stub </a:t>
            </a:r>
            <a:r>
              <a:rPr lang="en-US" i="1">
                <a:latin typeface="LMMathItalic10-Regular"/>
              </a:rPr>
              <a:t>h </a:t>
            </a:r>
            <a:r>
              <a:rPr lang="en-US">
                <a:latin typeface="LMRoman10-Regular"/>
              </a:rPr>
              <a:t>je </a:t>
            </a:r>
            <a:r>
              <a:rPr lang="en-US" i="1">
                <a:latin typeface="LMMathItalic10-Regular"/>
              </a:rPr>
              <a:t>h </a:t>
            </a:r>
            <a:r>
              <a:rPr lang="en-US">
                <a:latin typeface="LMMathSymbols10-Regular"/>
              </a:rPr>
              <a:t>· </a:t>
            </a:r>
            <a:r>
              <a:rPr lang="en-US">
                <a:latin typeface="LMRoman10-Regular"/>
              </a:rPr>
              <a:t>(</a:t>
            </a:r>
            <a:r>
              <a:rPr lang="en-US" i="1">
                <a:latin typeface="LMMathItalic10-Regular"/>
              </a:rPr>
              <a:t>d </a:t>
            </a:r>
            <a:r>
              <a:rPr lang="en-US">
                <a:latin typeface="LMMathSymbols10-Regular"/>
              </a:rPr>
              <a:t>− </a:t>
            </a:r>
            <a:r>
              <a:rPr lang="en-US" i="1">
                <a:latin typeface="LMMathItalic10-Regular"/>
              </a:rPr>
              <a:t>l </a:t>
            </a:r>
            <a:r>
              <a:rPr lang="en-US">
                <a:latin typeface="LMMathSymbols10-Regular"/>
              </a:rPr>
              <a:t>− </a:t>
            </a:r>
            <a:r>
              <a:rPr lang="en-US">
                <a:latin typeface="LMRoman10-Regular"/>
              </a:rPr>
              <a:t>1). </a:t>
            </a:r>
            <a:r>
              <a:rPr lang="sr-Latn-RS">
                <a:latin typeface="LMRoman10-Regular"/>
              </a:rPr>
              <a:t>Z</a:t>
            </a:r>
            <a:r>
              <a:rPr lang="en-US">
                <a:latin typeface="LMRoman10-Regular"/>
              </a:rPr>
              <a:t>a stub</a:t>
            </a:r>
            <a:r>
              <a:rPr lang="sr-Latn-RS">
                <a:latin typeface="LMRoman10-Regular"/>
              </a:rPr>
              <a:t>ove iste </a:t>
            </a:r>
            <a:r>
              <a:rPr lang="en-US">
                <a:latin typeface="LMRoman10-Regular"/>
              </a:rPr>
              <a:t>visine stubu </a:t>
            </a:r>
            <a:r>
              <a:rPr lang="en-US" i="1">
                <a:latin typeface="LMMathItalic10-Regular"/>
              </a:rPr>
              <a:t>h</a:t>
            </a:r>
            <a:r>
              <a:rPr lang="sr-Latn-RS" i="1">
                <a:latin typeface="LMMathItalic10-Regular"/>
              </a:rPr>
              <a:t>,</a:t>
            </a:r>
            <a:r>
              <a:rPr lang="en-US" i="1">
                <a:latin typeface="LMMathItalic10-Regular"/>
              </a:rPr>
              <a:t> </a:t>
            </a:r>
            <a:r>
              <a:rPr lang="en-US">
                <a:latin typeface="LMRoman10-Regular"/>
              </a:rPr>
              <a:t>koji su skinuti sa steka</a:t>
            </a:r>
            <a:r>
              <a:rPr lang="sr-Latn-RS">
                <a:latin typeface="LMRoman10-Regular"/>
              </a:rPr>
              <a:t> se</a:t>
            </a:r>
            <a:r>
              <a:rPr lang="en-US">
                <a:latin typeface="LMRoman10-Regular"/>
              </a:rPr>
              <a:t> ne ra</a:t>
            </a:r>
            <a:r>
              <a:rPr lang="sr-Latn-RS">
                <a:latin typeface="LMRoman10-Regular"/>
              </a:rPr>
              <a:t>č</a:t>
            </a:r>
            <a:r>
              <a:rPr lang="en-US">
                <a:latin typeface="LMRoman10-Regular"/>
              </a:rPr>
              <a:t>una površina pravougaonika – jer je ona jednaka površini pravougaonika odre</a:t>
            </a:r>
            <a:r>
              <a:rPr lang="sr-Latn-RS">
                <a:latin typeface="LMRoman10-Regular"/>
              </a:rPr>
              <a:t>đ</a:t>
            </a:r>
            <a:r>
              <a:rPr lang="en-US">
                <a:latin typeface="LMRoman10-Regular"/>
              </a:rPr>
              <a:t>enog stub</a:t>
            </a:r>
            <a:r>
              <a:rPr lang="sr-Latn-RS">
                <a:latin typeface="LMRoman10-Regular"/>
              </a:rPr>
              <a:t>o</a:t>
            </a:r>
            <a:r>
              <a:rPr lang="en-US">
                <a:latin typeface="LMRoman10-Regular"/>
              </a:rPr>
              <a:t>m</a:t>
            </a:r>
            <a:r>
              <a:rPr lang="sr-Latn-RS">
                <a:latin typeface="LMRoman10-Regular"/>
              </a:rPr>
              <a:t> </a:t>
            </a:r>
            <a:r>
              <a:rPr lang="en-US" i="1">
                <a:latin typeface="LMMathItalic10-Regular"/>
              </a:rPr>
              <a:t>h</a:t>
            </a:r>
            <a:r>
              <a:rPr lang="en-US">
                <a:latin typeface="LMRoman10-Regular"/>
              </a:rPr>
              <a:t>. </a:t>
            </a:r>
            <a:endParaRPr lang="sr-Latn-RS">
              <a:latin typeface="LMRoman10-Regular"/>
            </a:endParaRPr>
          </a:p>
          <a:p>
            <a:r>
              <a:rPr lang="en-US">
                <a:latin typeface="LMRoman10-Regular"/>
              </a:rPr>
              <a:t>Kada se stub</a:t>
            </a:r>
            <a:r>
              <a:rPr lang="sr-Latn-RS">
                <a:latin typeface="LMRoman10-Regular"/>
              </a:rPr>
              <a:t>ovi</a:t>
            </a:r>
            <a:r>
              <a:rPr lang="en-US">
                <a:latin typeface="LMRoman10-Regular"/>
              </a:rPr>
              <a:t> sa vrha steka obrade (kada se stek isprazni ili kad se na</a:t>
            </a:r>
            <a:r>
              <a:rPr lang="sr-Latn-RS">
                <a:latin typeface="LMRoman10-Regular"/>
              </a:rPr>
              <a:t> </a:t>
            </a:r>
            <a:r>
              <a:rPr lang="en-US">
                <a:latin typeface="LMRoman10-Regular"/>
              </a:rPr>
              <a:t>njegovom vrhu na</a:t>
            </a:r>
            <a:r>
              <a:rPr lang="sr-Latn-RS">
                <a:latin typeface="LMRoman10-Regular"/>
              </a:rPr>
              <a:t>đ</a:t>
            </a:r>
            <a:r>
              <a:rPr lang="en-US">
                <a:latin typeface="LMRoman10-Regular"/>
              </a:rPr>
              <a:t>e stub </a:t>
            </a:r>
            <a:r>
              <a:rPr lang="en-US">
                <a:latin typeface="LMMathItalic10-Regular"/>
              </a:rPr>
              <a:t>h</a:t>
            </a:r>
            <a:r>
              <a:rPr lang="en-US" sz="1200">
                <a:latin typeface="LMMathItalic7-Regular"/>
              </a:rPr>
              <a:t>l</a:t>
            </a:r>
            <a:r>
              <a:rPr lang="en-US" sz="800">
                <a:latin typeface="LMMathItalic7-Regular"/>
              </a:rPr>
              <a:t> </a:t>
            </a:r>
            <a:r>
              <a:rPr lang="en-US">
                <a:latin typeface="LMRoman10-Regular"/>
              </a:rPr>
              <a:t>koji je manji ili jednak od </a:t>
            </a:r>
            <a:r>
              <a:rPr lang="en-US" b="1">
                <a:latin typeface="LMMathItalic10-Regular"/>
              </a:rPr>
              <a:t>h</a:t>
            </a:r>
            <a:r>
              <a:rPr lang="en-US" sz="1400" b="1">
                <a:latin typeface="LMMathItalic7-Regular"/>
              </a:rPr>
              <a:t>d</a:t>
            </a:r>
            <a:r>
              <a:rPr lang="en-US">
                <a:latin typeface="LMRoman10-Regular"/>
              </a:rPr>
              <a:t>), na vrh steka se</a:t>
            </a:r>
            <a:r>
              <a:rPr lang="sr-Latn-RS">
                <a:latin typeface="LMRoman10-Regular"/>
              </a:rPr>
              <a:t> </a:t>
            </a:r>
            <a:r>
              <a:rPr lang="en-US">
                <a:latin typeface="LMRoman10-Regular"/>
              </a:rPr>
              <a:t>stavlja </a:t>
            </a:r>
            <a:r>
              <a:rPr lang="en-US" b="1">
                <a:latin typeface="LMMathItalic10-Regular"/>
              </a:rPr>
              <a:t>h</a:t>
            </a:r>
            <a:r>
              <a:rPr lang="en-US" sz="1400" b="1">
                <a:latin typeface="LMMathItalic7-Regular"/>
              </a:rPr>
              <a:t>d</a:t>
            </a:r>
            <a:r>
              <a:rPr lang="en-US">
                <a:latin typeface="LMRoman10-Regular"/>
              </a:rPr>
              <a:t>.</a:t>
            </a:r>
          </a:p>
          <a:p>
            <a:r>
              <a:rPr lang="pl-PL">
                <a:latin typeface="LMRoman10-Regular"/>
              </a:rPr>
              <a:t>Po dolasku do kraja niza treba još da se obrade sve stubovi koji su ostali na vrhu steka (stuboviici za koje ne postoji manji </a:t>
            </a:r>
            <a:r>
              <a:rPr lang="en-US">
                <a:latin typeface="LMRoman10-Regular"/>
              </a:rPr>
              <a:t>sledbenik). Njihova obrada </a:t>
            </a:r>
            <a:r>
              <a:rPr lang="sr-Latn-RS">
                <a:latin typeface="LMRoman10-Regular"/>
              </a:rPr>
              <a:t>je</a:t>
            </a:r>
            <a:r>
              <a:rPr lang="en-US">
                <a:latin typeface="LMRoman10-Regular"/>
              </a:rPr>
              <a:t> po istom prinicipu kao i ranije, osim što se za</a:t>
            </a:r>
            <a:r>
              <a:rPr lang="sr-Latn-RS">
                <a:latin typeface="LMRoman10-Regular"/>
              </a:rPr>
              <a:t> </a:t>
            </a:r>
            <a:r>
              <a:rPr lang="pl-PL">
                <a:latin typeface="LMRoman10-Regular"/>
              </a:rPr>
              <a:t>vrednost pozicije </a:t>
            </a:r>
            <a:r>
              <a:rPr lang="pl-PL" i="1">
                <a:latin typeface="LMMathItalic10-Regular"/>
              </a:rPr>
              <a:t>d </a:t>
            </a:r>
            <a:r>
              <a:rPr lang="pl-PL">
                <a:latin typeface="LMRoman10-Regular"/>
              </a:rPr>
              <a:t>uzima </a:t>
            </a:r>
            <a:r>
              <a:rPr lang="pl-PL" i="1">
                <a:latin typeface="LMMathItalic10-Regular"/>
              </a:rPr>
              <a:t>n</a:t>
            </a:r>
            <a:r>
              <a:rPr lang="pl-PL">
                <a:latin typeface="LMRoman10-Regular"/>
              </a:rPr>
              <a:t>. Zato je u implementaciji poželjno objediniti tu </a:t>
            </a:r>
            <a:r>
              <a:rPr lang="pt-BR">
                <a:latin typeface="LMRoman10-Regular"/>
              </a:rPr>
              <a:t>završnu obradu sa prvom fazom algoritma.</a:t>
            </a:r>
            <a:endParaRPr lang="en-US"/>
          </a:p>
        </p:txBody>
      </p:sp>
    </p:spTree>
    <p:extLst>
      <p:ext uri="{BB962C8B-B14F-4D97-AF65-F5344CB8AC3E}">
        <p14:creationId xmlns:p14="http://schemas.microsoft.com/office/powerpoint/2010/main" val="16494440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1E3B22-646F-4C13-BB25-43C2ED146725}"/>
              </a:ext>
            </a:extLst>
          </p:cNvPr>
          <p:cNvSpPr/>
          <p:nvPr/>
        </p:nvSpPr>
        <p:spPr>
          <a:xfrm>
            <a:off x="2364419" y="0"/>
            <a:ext cx="6096000" cy="7294305"/>
          </a:xfrm>
          <a:prstGeom prst="rect">
            <a:avLst/>
          </a:prstGeom>
        </p:spPr>
        <p:txBody>
          <a:bodyPr>
            <a:spAutoFit/>
          </a:bodyPr>
          <a:lstStyle/>
          <a:p>
            <a:r>
              <a:rPr lang="en-US" sz="1000">
                <a:latin typeface="LMRoman10-Regular"/>
              </a:rPr>
              <a:t>Prikažimo rad algoritma na jednom primeru.</a:t>
            </a:r>
          </a:p>
          <a:p>
            <a:r>
              <a:rPr lang="en-US" sz="1000">
                <a:latin typeface="LMMono10-Regular"/>
              </a:rPr>
              <a:t>3 5 5 8 6 4 9 2 4</a:t>
            </a:r>
          </a:p>
          <a:p>
            <a:r>
              <a:rPr lang="en-US" sz="1000">
                <a:latin typeface="LMMono10-Regular"/>
              </a:rPr>
              <a:t>Stek: 0 3</a:t>
            </a:r>
          </a:p>
          <a:p>
            <a:r>
              <a:rPr lang="nn-NO" sz="1000">
                <a:latin typeface="LMMono10-Regular"/>
              </a:rPr>
              <a:t>Stek: 0 1 3 5</a:t>
            </a:r>
          </a:p>
          <a:p>
            <a:r>
              <a:rPr lang="nn-NO" sz="1000">
                <a:latin typeface="LMMono10-Regular"/>
              </a:rPr>
              <a:t>Stek: 0 1 2 3 5 5</a:t>
            </a:r>
          </a:p>
          <a:p>
            <a:r>
              <a:rPr lang="nn-NO" sz="1000">
                <a:latin typeface="LMMono10-Regular"/>
              </a:rPr>
              <a:t>Stek: 0 1 2 3 3 5 5 8</a:t>
            </a:r>
          </a:p>
          <a:p>
            <a:r>
              <a:rPr lang="pl-PL" sz="1000">
                <a:latin typeface="LMMono10-Regular"/>
              </a:rPr>
              <a:t>6 na poziciji 4 je najbliži strogo manji sledbenik za 8</a:t>
            </a:r>
          </a:p>
          <a:p>
            <a:r>
              <a:rPr lang="nn-NO" sz="1000">
                <a:latin typeface="LMMono10-Regular"/>
              </a:rPr>
              <a:t>Stek: 0 1 2 3 5 5</a:t>
            </a:r>
          </a:p>
          <a:p>
            <a:r>
              <a:rPr lang="pl-PL" sz="1000">
                <a:latin typeface="LMMono10-Regular"/>
              </a:rPr>
              <a:t>5 na poziciji 2 je najbliži strogo manji prethodnik za 8</a:t>
            </a:r>
          </a:p>
          <a:p>
            <a:r>
              <a:rPr lang="en-US" sz="1000">
                <a:latin typeface="LMMono10-Regular"/>
              </a:rPr>
              <a:t>P = 8</a:t>
            </a:r>
          </a:p>
          <a:p>
            <a:r>
              <a:rPr lang="nn-NO" sz="1000">
                <a:latin typeface="LMMono10-Regular"/>
              </a:rPr>
              <a:t>Stek: 0 1 2 4 3 5 5 6</a:t>
            </a:r>
          </a:p>
          <a:p>
            <a:r>
              <a:rPr lang="pl-PL" sz="1000">
                <a:latin typeface="LMMono10-Regular"/>
              </a:rPr>
              <a:t>4 na poziciji 5 je najbliži strogo manji sledbenik za 6</a:t>
            </a:r>
          </a:p>
          <a:p>
            <a:r>
              <a:rPr lang="nn-NO" sz="1000">
                <a:latin typeface="LMMono10-Regular"/>
              </a:rPr>
              <a:t>Stek: 0 1 2 3 5 5</a:t>
            </a:r>
          </a:p>
          <a:p>
            <a:r>
              <a:rPr lang="pl-PL" sz="1000">
                <a:latin typeface="LMMono10-Regular"/>
              </a:rPr>
              <a:t>5 na poziciji 2 je najbliži strogo manji prethodnik za 6</a:t>
            </a:r>
          </a:p>
          <a:p>
            <a:r>
              <a:rPr lang="en-US" sz="1000">
                <a:latin typeface="LMMono10-Regular"/>
              </a:rPr>
              <a:t>P = 12</a:t>
            </a:r>
          </a:p>
          <a:p>
            <a:r>
              <a:rPr lang="pl-PL" sz="1000">
                <a:latin typeface="LMMono10-Regular"/>
              </a:rPr>
              <a:t>4 na poziciji 5 je najbliži strogo manji sledbenik za 5</a:t>
            </a:r>
          </a:p>
          <a:p>
            <a:r>
              <a:rPr lang="nn-NO" sz="1000">
                <a:latin typeface="LMMono10-Regular"/>
              </a:rPr>
              <a:t>Stek: 0 1 3 5</a:t>
            </a:r>
          </a:p>
          <a:p>
            <a:r>
              <a:rPr lang="en-US" sz="1000">
                <a:latin typeface="LMMono10-Regular"/>
              </a:rPr>
              <a:t>Stek: 0 3</a:t>
            </a:r>
          </a:p>
          <a:p>
            <a:r>
              <a:rPr lang="pl-PL" sz="1000">
                <a:latin typeface="LMMono10-Regular"/>
              </a:rPr>
              <a:t>3 na poziciji 0 je najbliži strogo manji pretodnik za 5</a:t>
            </a:r>
          </a:p>
          <a:p>
            <a:r>
              <a:rPr lang="en-US" sz="1000">
                <a:latin typeface="LMMono10-Regular"/>
              </a:rPr>
              <a:t>P = 20</a:t>
            </a:r>
            <a:endParaRPr lang="sr-Latn-RS" sz="1000">
              <a:latin typeface="LMMono10-Regular"/>
            </a:endParaRPr>
          </a:p>
          <a:p>
            <a:r>
              <a:rPr lang="nn-NO" sz="1000">
                <a:latin typeface="LMMono10-Regular"/>
              </a:rPr>
              <a:t>Stek: 0 5 3 4</a:t>
            </a:r>
          </a:p>
          <a:p>
            <a:r>
              <a:rPr lang="nn-NO" sz="1000">
                <a:latin typeface="LMMono10-Regular"/>
              </a:rPr>
              <a:t>Stek: 0 5 6 3 4 9</a:t>
            </a:r>
          </a:p>
          <a:p>
            <a:r>
              <a:rPr lang="pl-PL" sz="1000">
                <a:latin typeface="LMMono10-Regular"/>
              </a:rPr>
              <a:t>2 na poziciji 7 je najbliži strogo manji sledbenik za 9</a:t>
            </a:r>
          </a:p>
          <a:p>
            <a:r>
              <a:rPr lang="nn-NO" sz="1000">
                <a:latin typeface="LMMono10-Regular"/>
              </a:rPr>
              <a:t>Stek: 0 5 3 4</a:t>
            </a:r>
          </a:p>
          <a:p>
            <a:r>
              <a:rPr lang="pl-PL" sz="1000">
                <a:latin typeface="LMMono10-Regular"/>
              </a:rPr>
              <a:t>4 na poziciji 5 je najbliži strogo manji prethodnik za 9</a:t>
            </a:r>
          </a:p>
          <a:p>
            <a:r>
              <a:rPr lang="en-US" sz="1000">
                <a:latin typeface="LMMono10-Regular"/>
              </a:rPr>
              <a:t>P = 9</a:t>
            </a:r>
          </a:p>
          <a:p>
            <a:r>
              <a:rPr lang="pl-PL" sz="1000">
                <a:latin typeface="LMMono10-Regular"/>
              </a:rPr>
              <a:t>2 na poziciji 7 je najbliži strogo manji prethodnik za 4</a:t>
            </a:r>
          </a:p>
          <a:p>
            <a:r>
              <a:rPr lang="en-US" sz="1000">
                <a:latin typeface="LMMono10-Regular"/>
              </a:rPr>
              <a:t>Stek: 0 3</a:t>
            </a:r>
          </a:p>
          <a:p>
            <a:r>
              <a:rPr lang="pl-PL" sz="1000">
                <a:latin typeface="LMMono10-Regular"/>
              </a:rPr>
              <a:t>3 na poziciji 0 je najbliži strogo manji prethodnik za 4</a:t>
            </a:r>
          </a:p>
          <a:p>
            <a:r>
              <a:rPr lang="en-US" sz="1000">
                <a:latin typeface="LMMono10-Regular"/>
              </a:rPr>
              <a:t>P = 24</a:t>
            </a:r>
          </a:p>
          <a:p>
            <a:r>
              <a:rPr lang="pl-PL" sz="1000">
                <a:latin typeface="LMMono10-Regular"/>
              </a:rPr>
              <a:t>2 na poziciji 7 je najbliži strogo manji sledbenik za 3</a:t>
            </a:r>
          </a:p>
          <a:p>
            <a:r>
              <a:rPr lang="en-US" sz="1000">
                <a:latin typeface="LMMono10-Regular"/>
              </a:rPr>
              <a:t>Stek:</a:t>
            </a:r>
          </a:p>
          <a:p>
            <a:r>
              <a:rPr lang="pl-PL" sz="1000">
                <a:latin typeface="LMMono10-Regular"/>
              </a:rPr>
              <a:t>3 nema strogo manjeg prethodnika</a:t>
            </a:r>
          </a:p>
          <a:p>
            <a:r>
              <a:rPr lang="en-US" sz="1000">
                <a:latin typeface="LMMono10-Regular"/>
              </a:rPr>
              <a:t>P = 21</a:t>
            </a:r>
          </a:p>
          <a:p>
            <a:r>
              <a:rPr lang="en-US" sz="1000">
                <a:latin typeface="LMMono10-Regular"/>
              </a:rPr>
              <a:t>Stek: 7 2</a:t>
            </a:r>
          </a:p>
          <a:p>
            <a:r>
              <a:rPr lang="nn-NO" sz="1000">
                <a:latin typeface="LMMono10-Regular"/>
              </a:rPr>
              <a:t>Stek: 7 8 2 4</a:t>
            </a:r>
          </a:p>
          <a:p>
            <a:r>
              <a:rPr lang="en-US" sz="1000">
                <a:latin typeface="LMMono10-Regular"/>
              </a:rPr>
              <a:t>4 nema najbližeg strogo manjeg sledbenika</a:t>
            </a:r>
          </a:p>
          <a:p>
            <a:r>
              <a:rPr lang="en-US" sz="1000">
                <a:latin typeface="LMMono10-Regular"/>
              </a:rPr>
              <a:t>Stek: 7 2</a:t>
            </a:r>
          </a:p>
          <a:p>
            <a:r>
              <a:rPr lang="pl-PL" sz="1000">
                <a:latin typeface="LMMono10-Regular"/>
              </a:rPr>
              <a:t>2 na poziciji 7 je najbliži strogo manji prethodnik za 4</a:t>
            </a:r>
          </a:p>
          <a:p>
            <a:r>
              <a:rPr lang="en-US" sz="1000">
                <a:latin typeface="LMMono10-Regular"/>
              </a:rPr>
              <a:t>P = 4</a:t>
            </a:r>
          </a:p>
          <a:p>
            <a:r>
              <a:rPr lang="en-US" sz="1000">
                <a:latin typeface="LMMono10-Regular"/>
              </a:rPr>
              <a:t>2 nema najbližeg strogo manjeg sledbenika</a:t>
            </a:r>
          </a:p>
          <a:p>
            <a:r>
              <a:rPr lang="en-US" sz="1000">
                <a:latin typeface="LMMono10-Regular"/>
              </a:rPr>
              <a:t>Stek:</a:t>
            </a:r>
          </a:p>
          <a:p>
            <a:r>
              <a:rPr lang="pl-PL" sz="1000">
                <a:latin typeface="LMMono10-Regular"/>
              </a:rPr>
              <a:t>2 nema najbližeg strogo manjeg prethodnika</a:t>
            </a:r>
          </a:p>
          <a:p>
            <a:r>
              <a:rPr lang="en-US" sz="1000">
                <a:latin typeface="LMMono10-Regular"/>
              </a:rPr>
              <a:t>P = 18</a:t>
            </a:r>
          </a:p>
          <a:p>
            <a:r>
              <a:rPr lang="en-US" sz="1000">
                <a:latin typeface="LMMono10-Regular"/>
              </a:rPr>
              <a:t>maxP = 24</a:t>
            </a:r>
            <a:endParaRPr lang="sr-Latn-RS" sz="1000">
              <a:latin typeface="LMMono10-Regular"/>
            </a:endParaRPr>
          </a:p>
          <a:p>
            <a:endParaRPr lang="en-US"/>
          </a:p>
        </p:txBody>
      </p:sp>
    </p:spTree>
    <p:extLst>
      <p:ext uri="{BB962C8B-B14F-4D97-AF65-F5344CB8AC3E}">
        <p14:creationId xmlns:p14="http://schemas.microsoft.com/office/powerpoint/2010/main" val="364487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770F44-BE8A-4CA8-BF49-F932F1C5988A}"/>
              </a:ext>
            </a:extLst>
          </p:cNvPr>
          <p:cNvSpPr/>
          <p:nvPr/>
        </p:nvSpPr>
        <p:spPr>
          <a:xfrm>
            <a:off x="435006" y="571843"/>
            <a:ext cx="10804124" cy="5355312"/>
          </a:xfrm>
          <a:prstGeom prst="rect">
            <a:avLst/>
          </a:prstGeom>
        </p:spPr>
        <p:txBody>
          <a:bodyPr wrap="square">
            <a:spAutoFit/>
          </a:bodyPr>
          <a:lstStyle/>
          <a:p>
            <a:r>
              <a:rPr lang="pl-PL" b="1">
                <a:latin typeface="Book Antiqua" panose="02040602050305030304" pitchFamily="18" charset="0"/>
              </a:rPr>
              <a:t>Strukture</a:t>
            </a:r>
            <a:r>
              <a:rPr lang="pl-PL">
                <a:latin typeface="Book Antiqua" panose="02040602050305030304" pitchFamily="18" charset="0"/>
              </a:rPr>
              <a:t> podataka su </a:t>
            </a:r>
            <a:r>
              <a:rPr lang="pl-PL" b="1">
                <a:latin typeface="Book Antiqua" panose="02040602050305030304" pitchFamily="18" charset="0"/>
              </a:rPr>
              <a:t>kolekcije</a:t>
            </a:r>
            <a:r>
              <a:rPr lang="pl-PL">
                <a:latin typeface="Book Antiqua" panose="02040602050305030304" pitchFamily="18" charset="0"/>
              </a:rPr>
              <a:t> podataka koje omogućavaju neke operacije. U zavisnosti od primene struktura, izvođenje </a:t>
            </a:r>
            <a:r>
              <a:rPr lang="en-US">
                <a:latin typeface="Book Antiqua" panose="02040602050305030304" pitchFamily="18" charset="0"/>
              </a:rPr>
              <a:t>tih operacija može biti manje ili više efikasno. Prilikom dizajna algoritma </a:t>
            </a:r>
            <a:r>
              <a:rPr lang="sr-Latn-RS">
                <a:latin typeface="Book Antiqua" panose="02040602050305030304" pitchFamily="18" charset="0"/>
              </a:rPr>
              <a:t>č</a:t>
            </a:r>
            <a:r>
              <a:rPr lang="en-US">
                <a:latin typeface="Book Antiqua" panose="02040602050305030304" pitchFamily="18" charset="0"/>
              </a:rPr>
              <a:t>esto se</a:t>
            </a:r>
            <a:r>
              <a:rPr lang="sr-Latn-RS">
                <a:latin typeface="Book Antiqua" panose="02040602050305030304" pitchFamily="18" charset="0"/>
              </a:rPr>
              <a:t> </a:t>
            </a:r>
            <a:r>
              <a:rPr lang="pl-PL">
                <a:latin typeface="Book Antiqua" panose="02040602050305030304" pitchFamily="18" charset="0"/>
              </a:rPr>
              <a:t>fokusiramo upravo na operacije koje nam određena struktura nudi, podrazumevajući da će sama struktura podataka biti implementirana na što efikasniji način.</a:t>
            </a:r>
          </a:p>
          <a:p>
            <a:endParaRPr lang="pl-PL">
              <a:latin typeface="Book Antiqua" panose="02040602050305030304" pitchFamily="18" charset="0"/>
            </a:endParaRPr>
          </a:p>
          <a:p>
            <a:r>
              <a:rPr lang="pl-PL">
                <a:latin typeface="Book Antiqua" panose="02040602050305030304" pitchFamily="18" charset="0"/>
              </a:rPr>
              <a:t>Sa stanovišta dizajna algoritma treba samo da se zna koje operacije podrazumeva određena struktura podataka i procena (</a:t>
            </a:r>
            <a:r>
              <a:rPr lang="en-US">
                <a:latin typeface="Book Antiqua" panose="02040602050305030304" pitchFamily="18" charset="0"/>
              </a:rPr>
              <a:t>asimptotsk</a:t>
            </a:r>
            <a:r>
              <a:rPr lang="sr-Latn-RS">
                <a:latin typeface="Book Antiqua" panose="02040602050305030304" pitchFamily="18" charset="0"/>
              </a:rPr>
              <a:t>a</a:t>
            </a:r>
            <a:r>
              <a:rPr lang="en-US">
                <a:latin typeface="Book Antiqua" panose="02040602050305030304" pitchFamily="18" charset="0"/>
              </a:rPr>
              <a:t> ili amortizovan</a:t>
            </a:r>
            <a:r>
              <a:rPr lang="sr-Latn-RS">
                <a:latin typeface="Book Antiqua" panose="02040602050305030304" pitchFamily="18" charset="0"/>
              </a:rPr>
              <a:t>a</a:t>
            </a:r>
            <a:r>
              <a:rPr lang="en-US">
                <a:latin typeface="Book Antiqua" panose="02040602050305030304" pitchFamily="18" charset="0"/>
              </a:rPr>
              <a:t>) izvo</a:t>
            </a:r>
            <a:r>
              <a:rPr lang="sr-Latn-RS">
                <a:latin typeface="Book Antiqua" panose="02040602050305030304" pitchFamily="18" charset="0"/>
              </a:rPr>
              <a:t>đ</a:t>
            </a:r>
            <a:r>
              <a:rPr lang="en-US">
                <a:latin typeface="Book Antiqua" panose="02040602050305030304" pitchFamily="18" charset="0"/>
              </a:rPr>
              <a:t>enja te operacije. U tom slu</a:t>
            </a:r>
            <a:r>
              <a:rPr lang="sr-Latn-RS">
                <a:latin typeface="Book Antiqua" panose="02040602050305030304" pitchFamily="18" charset="0"/>
              </a:rPr>
              <a:t>č</a:t>
            </a:r>
            <a:r>
              <a:rPr lang="en-US">
                <a:latin typeface="Book Antiqua" panose="02040602050305030304" pitchFamily="18" charset="0"/>
              </a:rPr>
              <a:t>aju kažemo</a:t>
            </a:r>
            <a:r>
              <a:rPr lang="sr-Latn-RS">
                <a:latin typeface="Book Antiqua" panose="02040602050305030304" pitchFamily="18" charset="0"/>
              </a:rPr>
              <a:t> </a:t>
            </a:r>
            <a:r>
              <a:rPr lang="pl-PL">
                <a:latin typeface="Book Antiqua" panose="02040602050305030304" pitchFamily="18" charset="0"/>
              </a:rPr>
              <a:t>da algoritme konstruišemo u odnosu na ASP </a:t>
            </a:r>
            <a:r>
              <a:rPr lang="pl-PL" i="1">
                <a:latin typeface="Book Antiqua" panose="02040602050305030304" pitchFamily="18" charset="0"/>
              </a:rPr>
              <a:t>apstraktne strukture podataka</a:t>
            </a:r>
            <a:r>
              <a:rPr lang="pl-PL">
                <a:latin typeface="Book Antiqua" panose="02040602050305030304" pitchFamily="18" charset="0"/>
              </a:rPr>
              <a:t>, čime se </a:t>
            </a:r>
            <a:r>
              <a:rPr lang="en-US">
                <a:latin typeface="Book Antiqua" panose="02040602050305030304" pitchFamily="18" charset="0"/>
              </a:rPr>
              <a:t>prilikom dizajna i implementacije algoritama osloba</a:t>
            </a:r>
            <a:r>
              <a:rPr lang="sr-Latn-RS">
                <a:latin typeface="Book Antiqua" panose="02040602050305030304" pitchFamily="18" charset="0"/>
              </a:rPr>
              <a:t>đ</a:t>
            </a:r>
            <a:r>
              <a:rPr lang="en-US">
                <a:latin typeface="Book Antiqua" panose="02040602050305030304" pitchFamily="18" charset="0"/>
              </a:rPr>
              <a:t>amo potrebe da brinemo</a:t>
            </a:r>
            <a:r>
              <a:rPr lang="sr-Latn-RS">
                <a:latin typeface="Book Antiqua" panose="02040602050305030304" pitchFamily="18" charset="0"/>
              </a:rPr>
              <a:t> </a:t>
            </a:r>
            <a:r>
              <a:rPr lang="pl-PL">
                <a:latin typeface="Book Antiqua" panose="02040602050305030304" pitchFamily="18" charset="0"/>
              </a:rPr>
              <a:t>o detaljima implementacije same strukture podataka. </a:t>
            </a:r>
          </a:p>
          <a:p>
            <a:endParaRPr lang="pl-PL">
              <a:latin typeface="Book Antiqua" panose="02040602050305030304" pitchFamily="18" charset="0"/>
            </a:endParaRPr>
          </a:p>
          <a:p>
            <a:r>
              <a:rPr lang="pl-PL">
                <a:latin typeface="Book Antiqua" panose="02040602050305030304" pitchFamily="18" charset="0"/>
              </a:rPr>
              <a:t>Najznačajnije strukture </a:t>
            </a:r>
            <a:r>
              <a:rPr lang="en-US">
                <a:latin typeface="Book Antiqua" panose="02040602050305030304" pitchFamily="18" charset="0"/>
              </a:rPr>
              <a:t>podataka su implementirane u bibliotekama savremenih programskih jezika</a:t>
            </a:r>
            <a:r>
              <a:rPr lang="sr-Latn-RS">
                <a:latin typeface="Book Antiqua" panose="02040602050305030304" pitchFamily="18" charset="0"/>
              </a:rPr>
              <a:t> </a:t>
            </a:r>
            <a:r>
              <a:rPr lang="en-US">
                <a:latin typeface="Book Antiqua" panose="02040602050305030304" pitchFamily="18" charset="0"/>
              </a:rPr>
              <a:t>(C++, Java, C#, Python i mnogi drugi imaju veoma bogate biblioteke struktura</a:t>
            </a:r>
            <a:r>
              <a:rPr lang="sr-Latn-RS">
                <a:latin typeface="Book Antiqua" panose="02040602050305030304" pitchFamily="18" charset="0"/>
              </a:rPr>
              <a:t> </a:t>
            </a:r>
            <a:r>
              <a:rPr lang="en-US">
                <a:latin typeface="Book Antiqua" panose="02040602050305030304" pitchFamily="18" charset="0"/>
              </a:rPr>
              <a:t>podataka). U ovom poglavlju </a:t>
            </a:r>
            <a:r>
              <a:rPr lang="sr-Latn-RS">
                <a:latin typeface="Book Antiqua" panose="02040602050305030304" pitchFamily="18" charset="0"/>
              </a:rPr>
              <a:t>ć</a:t>
            </a:r>
            <a:r>
              <a:rPr lang="en-US">
                <a:latin typeface="Book Antiqua" panose="02040602050305030304" pitchFamily="18" charset="0"/>
              </a:rPr>
              <a:t>emo se baviti upotrebom i primenom gotovih</a:t>
            </a:r>
            <a:r>
              <a:rPr lang="sr-Latn-RS">
                <a:latin typeface="Book Antiqua" panose="02040602050305030304" pitchFamily="18" charset="0"/>
              </a:rPr>
              <a:t> </a:t>
            </a:r>
            <a:r>
              <a:rPr lang="en-US">
                <a:latin typeface="Book Antiqua" panose="02040602050305030304" pitchFamily="18" charset="0"/>
              </a:rPr>
              <a:t>struktura podataka u implementaciji nekih interesantnih algoritama. Sa druge</a:t>
            </a:r>
            <a:r>
              <a:rPr lang="sr-Latn-RS">
                <a:latin typeface="Book Antiqua" panose="02040602050305030304" pitchFamily="18" charset="0"/>
              </a:rPr>
              <a:t> </a:t>
            </a:r>
            <a:r>
              <a:rPr lang="pl-PL">
                <a:latin typeface="Book Antiqua" panose="02040602050305030304" pitchFamily="18" charset="0"/>
              </a:rPr>
              <a:t>strane, poznavanje implementacije samih struktura podataka može biti znacajno </a:t>
            </a:r>
            <a:r>
              <a:rPr lang="en-US">
                <a:latin typeface="Book Antiqua" panose="02040602050305030304" pitchFamily="18" charset="0"/>
              </a:rPr>
              <a:t>za njihovo duboko razumevanje, ali i za mogucnost njihovog prilago</a:t>
            </a:r>
            <a:r>
              <a:rPr lang="sr-Latn-RS">
                <a:latin typeface="Book Antiqua" panose="02040602050305030304" pitchFamily="18" charset="0"/>
              </a:rPr>
              <a:t>đ</a:t>
            </a:r>
            <a:r>
              <a:rPr lang="en-US">
                <a:latin typeface="Book Antiqua" panose="02040602050305030304" pitchFamily="18" charset="0"/>
              </a:rPr>
              <a:t>avanja</a:t>
            </a:r>
            <a:r>
              <a:rPr lang="sr-Latn-RS">
                <a:latin typeface="Book Antiqua" panose="02040602050305030304" pitchFamily="18" charset="0"/>
              </a:rPr>
              <a:t> </a:t>
            </a:r>
            <a:r>
              <a:rPr lang="en-US">
                <a:latin typeface="Book Antiqua" panose="02040602050305030304" pitchFamily="18" charset="0"/>
              </a:rPr>
              <a:t>upotrebi u nekim specificnim algoritmima, kao i za mogucnost definisanja novih</a:t>
            </a:r>
            <a:r>
              <a:rPr lang="sr-Latn-RS">
                <a:latin typeface="Book Antiqua" panose="02040602050305030304" pitchFamily="18" charset="0"/>
              </a:rPr>
              <a:t> </a:t>
            </a:r>
            <a:r>
              <a:rPr lang="pl-PL">
                <a:latin typeface="Book Antiqua" panose="02040602050305030304" pitchFamily="18" charset="0"/>
              </a:rPr>
              <a:t>struktura podataka, koje nisu podržane bibliotekom programskog jezika koji se </a:t>
            </a:r>
            <a:r>
              <a:rPr lang="en-US">
                <a:latin typeface="Book Antiqua" panose="02040602050305030304" pitchFamily="18" charset="0"/>
              </a:rPr>
              <a:t>koristi. Stoga cemo se u narednom poglavlju baviti nacinima implementacije</a:t>
            </a:r>
            <a:r>
              <a:rPr lang="sr-Latn-RS">
                <a:latin typeface="Book Antiqua" panose="02040602050305030304" pitchFamily="18" charset="0"/>
              </a:rPr>
              <a:t> </a:t>
            </a:r>
            <a:r>
              <a:rPr lang="en-US">
                <a:latin typeface="Book Antiqua" panose="02040602050305030304" pitchFamily="18" charset="0"/>
              </a:rPr>
              <a:t>struktura podataka.</a:t>
            </a:r>
          </a:p>
        </p:txBody>
      </p:sp>
    </p:spTree>
    <p:extLst>
      <p:ext uri="{BB962C8B-B14F-4D97-AF65-F5344CB8AC3E}">
        <p14:creationId xmlns:p14="http://schemas.microsoft.com/office/powerpoint/2010/main" val="29152085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47676D-676F-4530-A60D-9FC6DCBD2B6A}"/>
              </a:ext>
            </a:extLst>
          </p:cNvPr>
          <p:cNvSpPr/>
          <p:nvPr/>
        </p:nvSpPr>
        <p:spPr>
          <a:xfrm>
            <a:off x="781235" y="0"/>
            <a:ext cx="8540318" cy="7017306"/>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&lt;vector&gt;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&lt;stack&gt;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vector&lt;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a(n);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a:t>
            </a:r>
          </a:p>
          <a:p>
            <a:r>
              <a:rPr lang="en-US">
                <a:solidFill>
                  <a:srgbClr val="000000"/>
                </a:solidFill>
                <a:latin typeface="Consolas" panose="020B0609020204030204" pitchFamily="49" charset="0"/>
              </a:rPr>
              <a:t>        cin &gt;&gt; a[i];</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max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stack&lt;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s;</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d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d &lt; n || !s.empty(); d++)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(!s.empty() &amp;&amp; (d == n || a[s.top()] &gt; a[d]))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h = a[s.top()];</a:t>
            </a:r>
          </a:p>
          <a:p>
            <a:r>
              <a:rPr lang="en-US">
                <a:solidFill>
                  <a:srgbClr val="000000"/>
                </a:solidFill>
                <a:latin typeface="Consolas" panose="020B0609020204030204" pitchFamily="49" charset="0"/>
              </a:rPr>
              <a:t>            s.pop();</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(!s.empty() &amp;&amp; a[s.top()] == h)</a:t>
            </a:r>
          </a:p>
          <a:p>
            <a:r>
              <a:rPr lang="en-US">
                <a:solidFill>
                  <a:srgbClr val="000000"/>
                </a:solidFill>
                <a:latin typeface="Consolas" panose="020B0609020204030204" pitchFamily="49" charset="0"/>
              </a:rPr>
              <a:t>                s.pop();</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l = s.empty() ? -</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 s.top();</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P = (d - l - </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 h;</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(P &gt; max)</a:t>
            </a:r>
          </a:p>
          <a:p>
            <a:r>
              <a:rPr lang="en-US">
                <a:solidFill>
                  <a:srgbClr val="000000"/>
                </a:solidFill>
                <a:latin typeface="Consolas" panose="020B0609020204030204" pitchFamily="49" charset="0"/>
              </a:rPr>
              <a:t>                max = P;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(d &lt; n)</a:t>
            </a:r>
          </a:p>
          <a:p>
            <a:r>
              <a:rPr lang="en-US">
                <a:solidFill>
                  <a:srgbClr val="000000"/>
                </a:solidFill>
                <a:latin typeface="Consolas" panose="020B0609020204030204" pitchFamily="49" charset="0"/>
              </a:rPr>
              <a:t>            s.push(d);     }</a:t>
            </a:r>
          </a:p>
          <a:p>
            <a:r>
              <a:rPr lang="en-US">
                <a:solidFill>
                  <a:srgbClr val="000000"/>
                </a:solidFill>
                <a:latin typeface="Consolas" panose="020B0609020204030204" pitchFamily="49" charset="0"/>
              </a:rPr>
              <a:t>    cout &lt;&lt; max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2785853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35AAD8-52FB-4FFC-BF14-6171D1314C19}"/>
              </a:ext>
            </a:extLst>
          </p:cNvPr>
          <p:cNvSpPr/>
          <p:nvPr/>
        </p:nvSpPr>
        <p:spPr>
          <a:xfrm>
            <a:off x="0" y="0"/>
            <a:ext cx="1871025" cy="369332"/>
          </a:xfrm>
          <a:prstGeom prst="rect">
            <a:avLst/>
          </a:prstGeom>
        </p:spPr>
        <p:txBody>
          <a:bodyPr wrap="none">
            <a:spAutoFit/>
          </a:bodyPr>
          <a:lstStyle/>
          <a:p>
            <a:r>
              <a:rPr lang="sr-Latn-RS" b="1">
                <a:solidFill>
                  <a:srgbClr val="000000"/>
                </a:solidFill>
                <a:latin typeface="Book Antiqua" panose="02040602050305030304" pitchFamily="18" charset="0"/>
              </a:rPr>
              <a:t>1</a:t>
            </a:r>
            <a:r>
              <a:rPr lang="en-US" b="1">
                <a:solidFill>
                  <a:srgbClr val="000000"/>
                </a:solidFill>
                <a:latin typeface="Book Antiqua" panose="02040602050305030304" pitchFamily="18" charset="0"/>
              </a:rPr>
              <a:t>6</a:t>
            </a:r>
            <a:r>
              <a:rPr lang="sr-Latn-RS" b="1">
                <a:solidFill>
                  <a:srgbClr val="000000"/>
                </a:solidFill>
                <a:latin typeface="Book Antiqua" panose="02040602050305030304" pitchFamily="18" charset="0"/>
              </a:rPr>
              <a:t>. </a:t>
            </a:r>
            <a:r>
              <a:rPr lang="en-US" b="1">
                <a:solidFill>
                  <a:srgbClr val="000000"/>
                </a:solidFill>
                <a:latin typeface="Book Antiqua" panose="02040602050305030304" pitchFamily="18" charset="0"/>
              </a:rPr>
              <a:t>Kule Hanoja</a:t>
            </a:r>
          </a:p>
        </p:txBody>
      </p:sp>
      <p:pic>
        <p:nvPicPr>
          <p:cNvPr id="3" name="Picture 2">
            <a:extLst>
              <a:ext uri="{FF2B5EF4-FFF2-40B4-BE49-F238E27FC236}">
                <a16:creationId xmlns:a16="http://schemas.microsoft.com/office/drawing/2014/main" id="{81A91145-810D-43D4-870C-1A5FDD2F7B12}"/>
              </a:ext>
            </a:extLst>
          </p:cNvPr>
          <p:cNvPicPr>
            <a:picLocks noChangeAspect="1"/>
          </p:cNvPicPr>
          <p:nvPr/>
        </p:nvPicPr>
        <p:blipFill>
          <a:blip r:embed="rId2"/>
          <a:stretch>
            <a:fillRect/>
          </a:stretch>
        </p:blipFill>
        <p:spPr>
          <a:xfrm>
            <a:off x="3712594" y="292963"/>
            <a:ext cx="8479406" cy="6565037"/>
          </a:xfrm>
          <a:prstGeom prst="rect">
            <a:avLst/>
          </a:prstGeom>
        </p:spPr>
      </p:pic>
      <p:sp>
        <p:nvSpPr>
          <p:cNvPr id="4" name="Rectangle 3">
            <a:extLst>
              <a:ext uri="{FF2B5EF4-FFF2-40B4-BE49-F238E27FC236}">
                <a16:creationId xmlns:a16="http://schemas.microsoft.com/office/drawing/2014/main" id="{A8A13488-0126-418C-84A0-28391B98EABD}"/>
              </a:ext>
            </a:extLst>
          </p:cNvPr>
          <p:cNvSpPr/>
          <p:nvPr/>
        </p:nvSpPr>
        <p:spPr>
          <a:xfrm>
            <a:off x="0" y="660387"/>
            <a:ext cx="7865616" cy="3693319"/>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void</a:t>
            </a:r>
            <a:r>
              <a:rPr lang="en-US">
                <a:solidFill>
                  <a:srgbClr val="000000"/>
                </a:solidFill>
                <a:latin typeface="Consolas" panose="020B0609020204030204" pitchFamily="49" charset="0"/>
              </a:rPr>
              <a:t> hanoi(</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sa,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pom,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na)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(n &gt;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hanoi(n-</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sa, na, pom);</a:t>
            </a:r>
            <a:r>
              <a:rPr lang="en-US">
                <a:solidFill>
                  <a:srgbClr val="008000"/>
                </a:solidFill>
                <a:latin typeface="Consolas" panose="020B0609020204030204" pitchFamily="49" charset="0"/>
              </a:rPr>
              <a:t> // pozivi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sa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na &lt;&lt; endl;</a:t>
            </a:r>
            <a:r>
              <a:rPr lang="en-US">
                <a:solidFill>
                  <a:srgbClr val="008000"/>
                </a:solidFill>
                <a:latin typeface="Consolas" panose="020B0609020204030204" pitchFamily="49" charset="0"/>
              </a:rPr>
              <a:t> // ispisi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hanoi(n-</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pom, sa, na); } }</a:t>
            </a:r>
            <a:r>
              <a:rPr lang="en-US">
                <a:solidFill>
                  <a:srgbClr val="008000"/>
                </a:solidFill>
                <a:latin typeface="Consolas" panose="020B0609020204030204" pitchFamily="49" charset="0"/>
              </a:rPr>
              <a:t> // pozivi</a:t>
            </a:r>
            <a:endParaRPr lang="en-US">
              <a:solidFill>
                <a:srgbClr val="000000"/>
              </a:solidFill>
              <a:latin typeface="Consolas" panose="020B0609020204030204" pitchFamily="49" charset="0"/>
            </a:endParaRP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hanoi(n, </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30108634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8E4251-D132-4398-98DD-637D2EA77D33}"/>
              </a:ext>
            </a:extLst>
          </p:cNvPr>
          <p:cNvSpPr/>
          <p:nvPr/>
        </p:nvSpPr>
        <p:spPr>
          <a:xfrm>
            <a:off x="0" y="0"/>
            <a:ext cx="10901778" cy="4832092"/>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&lt;stack&gt;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00FF"/>
                </a:solidFill>
                <a:latin typeface="Consolas" panose="020B0609020204030204" pitchFamily="49" charset="0"/>
              </a:rPr>
              <a:t>typedef</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stap;</a:t>
            </a:r>
          </a:p>
          <a:p>
            <a:r>
              <a:rPr lang="en-US" sz="1400">
                <a:solidFill>
                  <a:srgbClr val="0000FF"/>
                </a:solidFill>
                <a:latin typeface="Consolas" panose="020B0609020204030204" pitchFamily="49" charset="0"/>
              </a:rPr>
              <a:t>enum</a:t>
            </a:r>
            <a:r>
              <a:rPr lang="en-US" sz="1400">
                <a:solidFill>
                  <a:srgbClr val="000000"/>
                </a:solidFill>
                <a:latin typeface="Consolas" panose="020B0609020204030204" pitchFamily="49" charset="0"/>
              </a:rPr>
              <a:t> tip_naredbe {</a:t>
            </a:r>
            <a:r>
              <a:rPr lang="en-US" sz="1400">
                <a:solidFill>
                  <a:srgbClr val="098658"/>
                </a:solidFill>
                <a:latin typeface="Consolas" panose="020B0609020204030204" pitchFamily="49" charset="0"/>
              </a:rPr>
              <a:t>POZIV</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ISPIS</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0 POZIV, 1 ISPIS</a:t>
            </a:r>
            <a:endParaRPr lang="en-US" sz="1400">
              <a:solidFill>
                <a:srgbClr val="000000"/>
              </a:solidFill>
              <a:latin typeface="Consolas" panose="020B0609020204030204" pitchFamily="49" charset="0"/>
            </a:endParaRP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struct</a:t>
            </a:r>
            <a:r>
              <a:rPr lang="en-US" sz="1400">
                <a:solidFill>
                  <a:srgbClr val="000000"/>
                </a:solidFill>
                <a:latin typeface="Consolas" panose="020B0609020204030204" pitchFamily="49" charset="0"/>
              </a:rPr>
              <a:t> element_steka {</a:t>
            </a:r>
          </a:p>
          <a:p>
            <a:r>
              <a:rPr lang="en-US" sz="1400">
                <a:solidFill>
                  <a:srgbClr val="000000"/>
                </a:solidFill>
                <a:latin typeface="Consolas" panose="020B0609020204030204" pitchFamily="49" charset="0"/>
              </a:rPr>
              <a:t>    tip_naredbe naredba;</a:t>
            </a:r>
          </a:p>
          <a:p>
            <a:r>
              <a:rPr lang="en-US" sz="1400">
                <a:solidFill>
                  <a:srgbClr val="000000"/>
                </a:solidFill>
                <a:latin typeface="Consolas" panose="020B0609020204030204" pitchFamily="49" charset="0"/>
              </a:rPr>
              <a:t>    stap sa, pom, na;</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n; };</a:t>
            </a: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element_steka poziv(stap sa, stap pom, stap na,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n) {</a:t>
            </a:r>
          </a:p>
          <a:p>
            <a:r>
              <a:rPr lang="en-US" sz="1400">
                <a:solidFill>
                  <a:srgbClr val="000000"/>
                </a:solidFill>
                <a:latin typeface="Consolas" panose="020B0609020204030204" pitchFamily="49" charset="0"/>
              </a:rPr>
              <a:t>    element_steka rez;</a:t>
            </a:r>
          </a:p>
          <a:p>
            <a:r>
              <a:rPr lang="en-US" sz="1400">
                <a:solidFill>
                  <a:srgbClr val="000000"/>
                </a:solidFill>
                <a:latin typeface="Consolas" panose="020B0609020204030204" pitchFamily="49" charset="0"/>
              </a:rPr>
              <a:t>    rez.naredba = </a:t>
            </a:r>
            <a:r>
              <a:rPr lang="en-US" sz="1400">
                <a:solidFill>
                  <a:srgbClr val="098658"/>
                </a:solidFill>
                <a:latin typeface="Consolas" panose="020B0609020204030204" pitchFamily="49" charset="0"/>
              </a:rPr>
              <a:t>POZIV</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rez.sa = sa; rez.pom = pom; rez.na = na; rez.n = n;</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rez; }</a:t>
            </a: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element_steka ispis(stap sa, stap na) {</a:t>
            </a:r>
          </a:p>
          <a:p>
            <a:r>
              <a:rPr lang="en-US" sz="1400">
                <a:solidFill>
                  <a:srgbClr val="000000"/>
                </a:solidFill>
                <a:latin typeface="Consolas" panose="020B0609020204030204" pitchFamily="49" charset="0"/>
              </a:rPr>
              <a:t>    element_steka rez;</a:t>
            </a:r>
          </a:p>
          <a:p>
            <a:r>
              <a:rPr lang="en-US" sz="1400">
                <a:solidFill>
                  <a:srgbClr val="000000"/>
                </a:solidFill>
                <a:latin typeface="Consolas" panose="020B0609020204030204" pitchFamily="49" charset="0"/>
              </a:rPr>
              <a:t>    rez.naredba = </a:t>
            </a:r>
            <a:r>
              <a:rPr lang="en-US" sz="1400">
                <a:solidFill>
                  <a:srgbClr val="098658"/>
                </a:solidFill>
                <a:latin typeface="Consolas" panose="020B0609020204030204" pitchFamily="49" charset="0"/>
              </a:rPr>
              <a:t>ISPIS</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rez.sa = sa; rez.na = na;</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rez; }</a:t>
            </a:r>
          </a:p>
        </p:txBody>
      </p:sp>
      <p:sp>
        <p:nvSpPr>
          <p:cNvPr id="3" name="Rectangle 2">
            <a:extLst>
              <a:ext uri="{FF2B5EF4-FFF2-40B4-BE49-F238E27FC236}">
                <a16:creationId xmlns:a16="http://schemas.microsoft.com/office/drawing/2014/main" id="{3DADEDD0-6EEA-40FE-802E-F01588207945}"/>
              </a:ext>
            </a:extLst>
          </p:cNvPr>
          <p:cNvSpPr/>
          <p:nvPr/>
        </p:nvSpPr>
        <p:spPr>
          <a:xfrm>
            <a:off x="5450889" y="2635281"/>
            <a:ext cx="6925199" cy="4031873"/>
          </a:xfrm>
          <a:prstGeom prst="rect">
            <a:avLst/>
          </a:prstGeom>
        </p:spPr>
        <p:txBody>
          <a:bodyPr wrap="square">
            <a:spAutoFit/>
          </a:bodyPr>
          <a:lstStyle/>
          <a:p>
            <a:r>
              <a:rPr lang="en-US" sz="1600">
                <a:solidFill>
                  <a:srgbClr val="0000FF"/>
                </a:solidFill>
                <a:latin typeface="Consolas" panose="020B0609020204030204" pitchFamily="49" charset="0"/>
              </a:rPr>
              <a:t>void</a:t>
            </a:r>
            <a:r>
              <a:rPr lang="en-US" sz="1600">
                <a:solidFill>
                  <a:srgbClr val="000000"/>
                </a:solidFill>
                <a:latin typeface="Consolas" panose="020B0609020204030204" pitchFamily="49" charset="0"/>
              </a:rPr>
              <a:t> hanoi(</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sa,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pom,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na) {</a:t>
            </a:r>
          </a:p>
          <a:p>
            <a:r>
              <a:rPr lang="en-US" sz="1600">
                <a:solidFill>
                  <a:srgbClr val="000000"/>
                </a:solidFill>
                <a:latin typeface="Consolas" panose="020B0609020204030204" pitchFamily="49" charset="0"/>
              </a:rPr>
              <a:t>    stack&lt;element_steka&gt; s;</a:t>
            </a:r>
          </a:p>
          <a:p>
            <a:r>
              <a:rPr lang="en-US" sz="1600">
                <a:solidFill>
                  <a:srgbClr val="000000"/>
                </a:solidFill>
                <a:latin typeface="Consolas" panose="020B0609020204030204" pitchFamily="49" charset="0"/>
              </a:rPr>
              <a:t>    s.push(poziv(sa, pom, na, n));</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(!s.empty()) {</a:t>
            </a:r>
          </a:p>
          <a:p>
            <a:r>
              <a:rPr lang="en-US" sz="1600">
                <a:solidFill>
                  <a:srgbClr val="000000"/>
                </a:solidFill>
                <a:latin typeface="Consolas" panose="020B0609020204030204" pitchFamily="49" charset="0"/>
              </a:rPr>
              <a:t>        element_steka e = s.top(); s.pop();</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(e.naredba == </a:t>
            </a:r>
            <a:r>
              <a:rPr lang="en-US" sz="1600">
                <a:solidFill>
                  <a:srgbClr val="098658"/>
                </a:solidFill>
                <a:latin typeface="Consolas" panose="020B0609020204030204" pitchFamily="49" charset="0"/>
              </a:rPr>
              <a:t>POZIV</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(e.n &gt;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s.push(poziv(e.pom, e.sa, e.na, e.n -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s.push(ispis(e.sa, e.na));</a:t>
            </a:r>
          </a:p>
          <a:p>
            <a:r>
              <a:rPr lang="en-US" sz="1600">
                <a:solidFill>
                  <a:srgbClr val="000000"/>
                </a:solidFill>
                <a:latin typeface="Consolas" panose="020B0609020204030204" pitchFamily="49" charset="0"/>
              </a:rPr>
              <a:t>            s.push(poziv(e.sa, e.na, e.pom, e.n -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 }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else</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(e.naredba == </a:t>
            </a:r>
            <a:r>
              <a:rPr lang="en-US" sz="1600">
                <a:solidFill>
                  <a:srgbClr val="098658"/>
                </a:solidFill>
                <a:latin typeface="Consolas" panose="020B0609020204030204" pitchFamily="49" charset="0"/>
              </a:rPr>
              <a:t>ISPIS</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cout &lt;&lt; e.sa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 &lt;&lt; e.na &lt;&lt; endl;    }  } }</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main()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 cin &gt;&gt; n;</a:t>
            </a:r>
          </a:p>
          <a:p>
            <a:r>
              <a:rPr lang="en-US" sz="1600">
                <a:solidFill>
                  <a:srgbClr val="000000"/>
                </a:solidFill>
                <a:latin typeface="Consolas" panose="020B0609020204030204" pitchFamily="49" charset="0"/>
              </a:rPr>
              <a:t>    hanoi(n,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2</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 }</a:t>
            </a:r>
          </a:p>
        </p:txBody>
      </p:sp>
    </p:spTree>
    <p:extLst>
      <p:ext uri="{BB962C8B-B14F-4D97-AF65-F5344CB8AC3E}">
        <p14:creationId xmlns:p14="http://schemas.microsoft.com/office/powerpoint/2010/main" val="15526867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812EAFA-734D-4729-BDBA-9BD23BF71F61}"/>
              </a:ext>
            </a:extLst>
          </p:cNvPr>
          <p:cNvSpPr>
            <a:spLocks noChangeArrowheads="1"/>
          </p:cNvSpPr>
          <p:nvPr/>
        </p:nvSpPr>
        <p:spPr bwMode="auto">
          <a:xfrm>
            <a:off x="0" y="0"/>
            <a:ext cx="12014892" cy="2769989"/>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Пут кроз лавиринт</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Напиши програм који испитује да ли се у правоуаоном лавиринту може стићи од горњег левог до доњег десног угла.</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Са стандардног улаза се учитавају димензије лавиринта </a:t>
            </a:r>
            <a:r>
              <a:rPr kumimoji="0" lang="en-US" altLang="en-US" sz="1400" b="0" i="0" u="none" strike="noStrike" cap="none" normalizeH="0" baseline="0">
                <a:ln>
                  <a:noFill/>
                </a:ln>
                <a:solidFill>
                  <a:srgbClr val="373737"/>
                </a:solidFill>
                <a:effectLst/>
                <a:latin typeface="MJXc-TeX-math-I"/>
              </a:rPr>
              <a:t>m</a:t>
            </a:r>
            <a:r>
              <a:rPr kumimoji="0" lang="en-US" altLang="en-US" sz="1400" b="0" i="0" u="none" strike="noStrike" cap="none" normalizeH="0" baseline="0">
                <a:ln>
                  <a:noFill/>
                </a:ln>
                <a:solidFill>
                  <a:srgbClr val="373737"/>
                </a:solidFill>
                <a:effectLst/>
                <a:latin typeface="-apple-system"/>
              </a:rPr>
              <a:t> и </a:t>
            </a:r>
            <a:r>
              <a:rPr kumimoji="0" lang="en-US" altLang="en-US" sz="1400" b="0" i="0" u="none" strike="noStrike" cap="none" normalizeH="0" baseline="0">
                <a:ln>
                  <a:noFill/>
                </a:ln>
                <a:solidFill>
                  <a:srgbClr val="373737"/>
                </a:solidFill>
                <a:effectLst/>
                <a:latin typeface="MJXc-TeX-math-I"/>
              </a:rPr>
              <a:t>n</a:t>
            </a:r>
            <a:r>
              <a:rPr kumimoji="0" lang="en-US" altLang="en-US" sz="1400" b="0" i="0" u="none" strike="noStrike" cap="none" normalizeH="0" baseline="0">
                <a:ln>
                  <a:noFill/>
                </a:ln>
                <a:solidFill>
                  <a:srgbClr val="373737"/>
                </a:solidFill>
                <a:effectLst/>
                <a:latin typeface="-apple-system"/>
              </a:rPr>
              <a:t> раздвојене једним размаком. Након тога се учитава матрица којом је представљен лавиринт. </a:t>
            </a:r>
            <a:endParaRPr kumimoji="0" lang="sr-Latn-RS" altLang="en-US" sz="14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Поља кроз која се може проћи су обележена карактером </a:t>
            </a:r>
            <a:r>
              <a:rPr kumimoji="0" lang="en-US" altLang="en-US" sz="1050" b="0" i="0" u="none" strike="noStrike" cap="none" normalizeH="0" baseline="0">
                <a:ln>
                  <a:noFill/>
                </a:ln>
                <a:solidFill>
                  <a:srgbClr val="E83E8C"/>
                </a:solidFill>
                <a:effectLst/>
                <a:latin typeface="SFMono-Regular"/>
              </a:rPr>
              <a:t>.</a:t>
            </a:r>
            <a:r>
              <a:rPr kumimoji="0" lang="en-US" altLang="en-US" sz="1400" b="0" i="0" u="none" strike="noStrike" cap="none" normalizeH="0" baseline="0">
                <a:ln>
                  <a:noFill/>
                </a:ln>
                <a:solidFill>
                  <a:srgbClr val="373737"/>
                </a:solidFill>
                <a:effectLst/>
                <a:latin typeface="-apple-system"/>
              </a:rPr>
              <a:t>, а поља на којима је препрека карактером </a:t>
            </a:r>
            <a:r>
              <a:rPr kumimoji="0" lang="en-US" altLang="en-US" sz="1050" b="0" i="0" u="none" strike="noStrike" cap="none" normalizeH="0" baseline="0">
                <a:ln>
                  <a:noFill/>
                </a:ln>
                <a:solidFill>
                  <a:srgbClr val="E83E8C"/>
                </a:solidFill>
                <a:effectLst/>
                <a:latin typeface="SFMono-Regular"/>
              </a:rPr>
              <a:t>x</a:t>
            </a:r>
            <a:r>
              <a:rPr kumimoji="0" lang="en-US" altLang="en-US" sz="1400" b="0" i="0" u="none" strike="noStrike" cap="none" normalizeH="0" baseline="0">
                <a:ln>
                  <a:noFill/>
                </a:ln>
                <a:solidFill>
                  <a:srgbClr val="373737"/>
                </a:solidFill>
                <a:effectLst/>
                <a:latin typeface="-apple-system"/>
              </a:rPr>
              <a:t>.</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На стандардни излаз исписати </a:t>
            </a:r>
            <a:r>
              <a:rPr kumimoji="0" lang="en-US" altLang="en-US" sz="1050" b="0" i="0" u="none" strike="noStrike" cap="none" normalizeH="0" baseline="0">
                <a:ln>
                  <a:noFill/>
                </a:ln>
                <a:solidFill>
                  <a:srgbClr val="E83E8C"/>
                </a:solidFill>
                <a:effectLst/>
                <a:latin typeface="SFMono-Regular"/>
              </a:rPr>
              <a:t>da</a:t>
            </a:r>
            <a:r>
              <a:rPr kumimoji="0" lang="en-US" altLang="en-US" sz="1400" b="0" i="0" u="none" strike="noStrike" cap="none" normalizeH="0" baseline="0">
                <a:ln>
                  <a:noFill/>
                </a:ln>
                <a:solidFill>
                  <a:srgbClr val="373737"/>
                </a:solidFill>
                <a:effectLst/>
                <a:latin typeface="-apple-system"/>
              </a:rPr>
              <a:t> ако пут постоји тј. </a:t>
            </a:r>
            <a:r>
              <a:rPr kumimoji="0" lang="en-US" altLang="en-US" sz="1050" b="0" i="0" u="none" strike="noStrike" cap="none" normalizeH="0" baseline="0">
                <a:ln>
                  <a:noFill/>
                </a:ln>
                <a:solidFill>
                  <a:srgbClr val="E83E8C"/>
                </a:solidFill>
                <a:effectLst/>
                <a:latin typeface="SFMono-Regular"/>
              </a:rPr>
              <a:t>ne</a:t>
            </a:r>
            <a:r>
              <a:rPr kumimoji="0" lang="en-US" altLang="en-US" sz="1400" b="0" i="0" u="none" strike="noStrike" cap="none" normalizeH="0" baseline="0">
                <a:ln>
                  <a:noFill/>
                </a:ln>
                <a:solidFill>
                  <a:srgbClr val="373737"/>
                </a:solidFill>
                <a:effectLst/>
                <a:latin typeface="-apple-system"/>
              </a:rPr>
              <a:t> ако пут не постоји.</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rgbClr val="373737"/>
              </a:solidFill>
              <a:effectLst/>
              <a:latin typeface="inherit"/>
            </a:endParaRPr>
          </a:p>
        </p:txBody>
      </p:sp>
      <p:sp>
        <p:nvSpPr>
          <p:cNvPr id="4" name="Rectangle 3">
            <a:extLst>
              <a:ext uri="{FF2B5EF4-FFF2-40B4-BE49-F238E27FC236}">
                <a16:creationId xmlns:a16="http://schemas.microsoft.com/office/drawing/2014/main" id="{46BE4F4C-6873-4E6A-A878-C5148803A4DF}"/>
              </a:ext>
            </a:extLst>
          </p:cNvPr>
          <p:cNvSpPr/>
          <p:nvPr/>
        </p:nvSpPr>
        <p:spPr>
          <a:xfrm>
            <a:off x="8358326" y="3226825"/>
            <a:ext cx="2411767" cy="3693319"/>
          </a:xfrm>
          <a:prstGeom prst="rect">
            <a:avLst/>
          </a:prstGeom>
        </p:spPr>
        <p:txBody>
          <a:bodyPr wrap="square">
            <a:spAutoFit/>
          </a:bodyPr>
          <a:lstStyle/>
          <a:p>
            <a:pPr eaLnBrk="0" fontAlgn="base" hangingPunct="0">
              <a:spcBef>
                <a:spcPct val="0"/>
              </a:spcBef>
              <a:spcAft>
                <a:spcPct val="0"/>
              </a:spcAft>
            </a:pPr>
            <a:r>
              <a:rPr lang="en-US" altLang="en-US">
                <a:solidFill>
                  <a:srgbClr val="373737"/>
                </a:solidFill>
                <a:latin typeface="Consolas" panose="020B0609020204030204" pitchFamily="49" charset="0"/>
              </a:rPr>
              <a:t>Пример 2</a:t>
            </a:r>
          </a:p>
          <a:p>
            <a:pPr lvl="0" eaLnBrk="0" fontAlgn="base" hangingPunct="0">
              <a:spcBef>
                <a:spcPct val="0"/>
              </a:spcBef>
              <a:spcAft>
                <a:spcPct val="0"/>
              </a:spcAft>
            </a:pPr>
            <a:r>
              <a:rPr lang="en-US" altLang="en-US">
                <a:solidFill>
                  <a:srgbClr val="373737"/>
                </a:solidFill>
                <a:latin typeface="Consolas" panose="020B0609020204030204" pitchFamily="49" charset="0"/>
              </a:rPr>
              <a:t>Улаз</a:t>
            </a:r>
          </a:p>
          <a:p>
            <a:pPr lvl="0" eaLnBrk="0" fontAlgn="base" hangingPunct="0">
              <a:spcBef>
                <a:spcPct val="0"/>
              </a:spcBef>
              <a:spcAft>
                <a:spcPct val="0"/>
              </a:spcAft>
            </a:pPr>
            <a:r>
              <a:rPr lang="en-US" altLang="en-US">
                <a:solidFill>
                  <a:srgbClr val="444444"/>
                </a:solidFill>
                <a:latin typeface="Consolas" panose="020B0609020204030204" pitchFamily="49" charset="0"/>
              </a:rPr>
              <a:t>8 8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a:t>
            </a:r>
            <a:endParaRPr lang="en-US" altLang="en-US">
              <a:solidFill>
                <a:srgbClr val="373737"/>
              </a:solidFill>
              <a:latin typeface="Consolas" panose="020B0609020204030204" pitchFamily="49" charset="0"/>
            </a:endParaRPr>
          </a:p>
          <a:p>
            <a:pPr lvl="0" eaLnBrk="0" fontAlgn="base" hangingPunct="0">
              <a:spcBef>
                <a:spcPct val="0"/>
              </a:spcBef>
              <a:spcAft>
                <a:spcPct val="0"/>
              </a:spcAft>
            </a:pPr>
            <a:r>
              <a:rPr lang="en-US" altLang="en-US">
                <a:solidFill>
                  <a:srgbClr val="373737"/>
                </a:solidFill>
                <a:latin typeface="Consolas" panose="020B0609020204030204" pitchFamily="49" charset="0"/>
              </a:rPr>
              <a:t>Излаз</a:t>
            </a:r>
          </a:p>
          <a:p>
            <a:pPr lvl="0" eaLnBrk="0" fontAlgn="base" hangingPunct="0">
              <a:spcBef>
                <a:spcPct val="0"/>
              </a:spcBef>
              <a:spcAft>
                <a:spcPct val="0"/>
              </a:spcAft>
            </a:pPr>
            <a:r>
              <a:rPr lang="en-US" altLang="en-US">
                <a:solidFill>
                  <a:srgbClr val="444444"/>
                </a:solidFill>
                <a:latin typeface="Consolas" panose="020B0609020204030204" pitchFamily="49" charset="0"/>
              </a:rPr>
              <a:t>ne</a:t>
            </a:r>
            <a:endParaRPr lang="en-US" altLang="en-US">
              <a:latin typeface="Consolas" panose="020B0609020204030204" pitchFamily="49" charset="0"/>
            </a:endParaRPr>
          </a:p>
        </p:txBody>
      </p:sp>
      <p:sp>
        <p:nvSpPr>
          <p:cNvPr id="5" name="Rectangle 4">
            <a:extLst>
              <a:ext uri="{FF2B5EF4-FFF2-40B4-BE49-F238E27FC236}">
                <a16:creationId xmlns:a16="http://schemas.microsoft.com/office/drawing/2014/main" id="{DCF42884-79EE-493D-A680-CC39769FB7D1}"/>
              </a:ext>
            </a:extLst>
          </p:cNvPr>
          <p:cNvSpPr/>
          <p:nvPr/>
        </p:nvSpPr>
        <p:spPr>
          <a:xfrm>
            <a:off x="1421908" y="3226825"/>
            <a:ext cx="1454458" cy="3693319"/>
          </a:xfrm>
          <a:prstGeom prst="rect">
            <a:avLst/>
          </a:prstGeom>
        </p:spPr>
        <p:txBody>
          <a:bodyPr wrap="square">
            <a:spAutoFit/>
          </a:bodyPr>
          <a:lstStyle/>
          <a:p>
            <a:pPr lvl="0" eaLnBrk="0" fontAlgn="base" hangingPunct="0">
              <a:spcBef>
                <a:spcPct val="0"/>
              </a:spcBef>
              <a:spcAft>
                <a:spcPct val="0"/>
              </a:spcAft>
            </a:pPr>
            <a:r>
              <a:rPr lang="en-US" altLang="en-US">
                <a:solidFill>
                  <a:srgbClr val="373737"/>
                </a:solidFill>
                <a:latin typeface="Consolas" panose="020B0609020204030204" pitchFamily="49" charset="0"/>
              </a:rPr>
              <a:t>Пример 1</a:t>
            </a:r>
          </a:p>
          <a:p>
            <a:pPr lvl="0" eaLnBrk="0" fontAlgn="base" hangingPunct="0">
              <a:spcBef>
                <a:spcPct val="0"/>
              </a:spcBef>
              <a:spcAft>
                <a:spcPct val="0"/>
              </a:spcAft>
            </a:pPr>
            <a:r>
              <a:rPr lang="en-US" altLang="en-US">
                <a:solidFill>
                  <a:srgbClr val="373737"/>
                </a:solidFill>
                <a:latin typeface="Consolas" panose="020B0609020204030204" pitchFamily="49" charset="0"/>
              </a:rPr>
              <a:t>Улаз</a:t>
            </a:r>
          </a:p>
          <a:p>
            <a:pPr lvl="0" eaLnBrk="0" fontAlgn="base" hangingPunct="0">
              <a:spcBef>
                <a:spcPct val="0"/>
              </a:spcBef>
              <a:spcAft>
                <a:spcPct val="0"/>
              </a:spcAft>
            </a:pPr>
            <a:r>
              <a:rPr lang="en-US" altLang="en-US">
                <a:solidFill>
                  <a:srgbClr val="444444"/>
                </a:solidFill>
                <a:latin typeface="Consolas" panose="020B0609020204030204" pitchFamily="49" charset="0"/>
              </a:rPr>
              <a:t>8 8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a:t>
            </a:r>
            <a:endParaRPr lang="en-US" altLang="en-US">
              <a:solidFill>
                <a:srgbClr val="373737"/>
              </a:solidFill>
              <a:latin typeface="Consolas" panose="020B0609020204030204" pitchFamily="49" charset="0"/>
            </a:endParaRPr>
          </a:p>
          <a:p>
            <a:pPr lvl="0" eaLnBrk="0" fontAlgn="base" hangingPunct="0">
              <a:spcBef>
                <a:spcPct val="0"/>
              </a:spcBef>
              <a:spcAft>
                <a:spcPct val="0"/>
              </a:spcAft>
            </a:pPr>
            <a:r>
              <a:rPr lang="en-US" altLang="en-US">
                <a:solidFill>
                  <a:srgbClr val="373737"/>
                </a:solidFill>
                <a:latin typeface="Consolas" panose="020B0609020204030204" pitchFamily="49" charset="0"/>
              </a:rPr>
              <a:t>Излаз</a:t>
            </a:r>
          </a:p>
          <a:p>
            <a:pPr lvl="0" eaLnBrk="0" fontAlgn="base" hangingPunct="0">
              <a:spcBef>
                <a:spcPct val="0"/>
              </a:spcBef>
              <a:spcAft>
                <a:spcPct val="0"/>
              </a:spcAft>
            </a:pPr>
            <a:r>
              <a:rPr lang="en-US" altLang="en-US">
                <a:solidFill>
                  <a:srgbClr val="444444"/>
                </a:solidFill>
                <a:latin typeface="Consolas" panose="020B0609020204030204" pitchFamily="49" charset="0"/>
              </a:rPr>
              <a:t>da</a:t>
            </a:r>
            <a:endParaRPr lang="en-US" altLang="en-US">
              <a:solidFill>
                <a:srgbClr val="373737"/>
              </a:solidFill>
              <a:latin typeface="Consolas" panose="020B0609020204030204" pitchFamily="49" charset="0"/>
            </a:endParaRPr>
          </a:p>
        </p:txBody>
      </p:sp>
      <p:sp>
        <p:nvSpPr>
          <p:cNvPr id="6" name="Rectangle 5">
            <a:extLst>
              <a:ext uri="{FF2B5EF4-FFF2-40B4-BE49-F238E27FC236}">
                <a16:creationId xmlns:a16="http://schemas.microsoft.com/office/drawing/2014/main" id="{3DD2AA45-0610-4354-89D0-D7AF8C098D5B}"/>
              </a:ext>
            </a:extLst>
          </p:cNvPr>
          <p:cNvSpPr/>
          <p:nvPr/>
        </p:nvSpPr>
        <p:spPr>
          <a:xfrm>
            <a:off x="3106446" y="3226825"/>
            <a:ext cx="1454458" cy="3693319"/>
          </a:xfrm>
          <a:prstGeom prst="rect">
            <a:avLst/>
          </a:prstGeom>
        </p:spPr>
        <p:txBody>
          <a:bodyPr wrap="square">
            <a:spAutoFit/>
          </a:bodyPr>
          <a:lstStyle/>
          <a:p>
            <a:pPr lvl="0" eaLnBrk="0" fontAlgn="base" hangingPunct="0">
              <a:spcBef>
                <a:spcPct val="0"/>
              </a:spcBef>
              <a:spcAft>
                <a:spcPct val="0"/>
              </a:spcAft>
            </a:pPr>
            <a:r>
              <a:rPr lang="en-US" altLang="en-US">
                <a:solidFill>
                  <a:srgbClr val="373737"/>
                </a:solidFill>
                <a:latin typeface="Consolas" panose="020B0609020204030204" pitchFamily="49" charset="0"/>
              </a:rPr>
              <a:t>Пример 1</a:t>
            </a:r>
          </a:p>
          <a:p>
            <a:pPr lvl="0" eaLnBrk="0" fontAlgn="base" hangingPunct="0">
              <a:spcBef>
                <a:spcPct val="0"/>
              </a:spcBef>
              <a:spcAft>
                <a:spcPct val="0"/>
              </a:spcAft>
            </a:pPr>
            <a:r>
              <a:rPr lang="en-US" altLang="en-US">
                <a:solidFill>
                  <a:srgbClr val="373737"/>
                </a:solidFill>
                <a:latin typeface="Consolas" panose="020B0609020204030204" pitchFamily="49" charset="0"/>
              </a:rPr>
              <a:t>Улаз</a:t>
            </a:r>
          </a:p>
          <a:p>
            <a:pPr lvl="0" eaLnBrk="0" fontAlgn="base" hangingPunct="0">
              <a:spcBef>
                <a:spcPct val="0"/>
              </a:spcBef>
              <a:spcAft>
                <a:spcPct val="0"/>
              </a:spcAft>
            </a:pPr>
            <a:r>
              <a:rPr lang="en-US" altLang="en-US">
                <a:solidFill>
                  <a:srgbClr val="444444"/>
                </a:solidFill>
                <a:latin typeface="Consolas" panose="020B0609020204030204" pitchFamily="49" charset="0"/>
              </a:rPr>
              <a:t>8 8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sr-Latn-RS" altLang="en-US" b="1">
                <a:solidFill>
                  <a:srgbClr val="444444"/>
                </a:solidFill>
                <a:latin typeface="Consolas" panose="020B0609020204030204" pitchFamily="49" charset="0"/>
              </a:rPr>
              <a:t>1</a:t>
            </a:r>
            <a:r>
              <a:rPr lang="en-US" altLang="en-US">
                <a:solidFill>
                  <a:srgbClr val="444444"/>
                </a:solidFill>
                <a:latin typeface="Consolas" panose="020B0609020204030204" pitchFamily="49" charset="0"/>
              </a:rPr>
              <a:t>x</a:t>
            </a:r>
            <a:r>
              <a:rPr lang="sr-Latn-RS" altLang="en-US">
                <a:solidFill>
                  <a:srgbClr val="444444"/>
                </a:solidFill>
                <a:latin typeface="Consolas" panose="020B0609020204030204" pitchFamily="49" charset="0"/>
              </a:rPr>
              <a:t>78901</a:t>
            </a:r>
            <a:r>
              <a:rPr lang="en-US" altLang="en-US">
                <a:solidFill>
                  <a:srgbClr val="444444"/>
                </a:solidFill>
                <a:latin typeface="Consolas" panose="020B0609020204030204" pitchFamily="49" charset="0"/>
              </a:rPr>
              <a:t>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sr-Latn-RS" altLang="en-US">
                <a:solidFill>
                  <a:srgbClr val="444444"/>
                </a:solidFill>
                <a:latin typeface="Consolas" panose="020B0609020204030204" pitchFamily="49" charset="0"/>
              </a:rPr>
              <a:t>2</a:t>
            </a:r>
            <a:r>
              <a:rPr lang="en-US" altLang="en-US">
                <a:solidFill>
                  <a:srgbClr val="444444"/>
                </a:solidFill>
                <a:latin typeface="Consolas" panose="020B0609020204030204" pitchFamily="49" charset="0"/>
              </a:rPr>
              <a:t>x</a:t>
            </a:r>
            <a:r>
              <a:rPr lang="sr-Latn-RS" altLang="en-US">
                <a:solidFill>
                  <a:srgbClr val="444444"/>
                </a:solidFill>
                <a:latin typeface="Consolas" panose="020B0609020204030204" pitchFamily="49" charset="0"/>
              </a:rPr>
              <a:t>6</a:t>
            </a:r>
            <a:r>
              <a:rPr lang="en-US" altLang="en-US">
                <a:solidFill>
                  <a:srgbClr val="444444"/>
                </a:solidFill>
                <a:latin typeface="Consolas" panose="020B0609020204030204" pitchFamily="49" charset="0"/>
              </a:rPr>
              <a:t>x.x</a:t>
            </a:r>
            <a:r>
              <a:rPr lang="sr-Latn-RS" altLang="en-US">
                <a:solidFill>
                  <a:srgbClr val="444444"/>
                </a:solidFill>
                <a:latin typeface="Consolas" panose="020B0609020204030204" pitchFamily="49" charset="0"/>
              </a:rPr>
              <a:t>2</a:t>
            </a:r>
            <a:r>
              <a:rPr lang="en-US" altLang="en-US">
                <a:solidFill>
                  <a:srgbClr val="444444"/>
                </a:solidFill>
                <a:latin typeface="Consolas" panose="020B0609020204030204" pitchFamily="49" charset="0"/>
              </a:rPr>
              <a:t>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sr-Latn-RS" altLang="en-US">
                <a:solidFill>
                  <a:srgbClr val="444444"/>
                </a:solidFill>
                <a:latin typeface="Consolas" panose="020B0609020204030204" pitchFamily="49" charset="0"/>
              </a:rPr>
              <a:t>3</a:t>
            </a:r>
            <a:r>
              <a:rPr lang="en-US" altLang="en-US">
                <a:solidFill>
                  <a:srgbClr val="444444"/>
                </a:solidFill>
                <a:latin typeface="Consolas" panose="020B0609020204030204" pitchFamily="49" charset="0"/>
              </a:rPr>
              <a:t>x</a:t>
            </a:r>
            <a:r>
              <a:rPr lang="sr-Latn-RS" altLang="en-US">
                <a:solidFill>
                  <a:srgbClr val="444444"/>
                </a:solidFill>
                <a:latin typeface="Consolas" panose="020B0609020204030204" pitchFamily="49" charset="0"/>
              </a:rPr>
              <a:t>5</a:t>
            </a:r>
            <a:r>
              <a:rPr lang="en-US" altLang="en-US">
                <a:solidFill>
                  <a:srgbClr val="444444"/>
                </a:solidFill>
                <a:latin typeface="Consolas" panose="020B0609020204030204" pitchFamily="49" charset="0"/>
              </a:rPr>
              <a:t>x.x</a:t>
            </a:r>
            <a:r>
              <a:rPr lang="sr-Latn-RS" altLang="en-US">
                <a:solidFill>
                  <a:srgbClr val="444444"/>
                </a:solidFill>
                <a:latin typeface="Consolas" panose="020B0609020204030204" pitchFamily="49" charset="0"/>
              </a:rPr>
              <a:t>3</a:t>
            </a:r>
            <a:r>
              <a:rPr lang="en-US" altLang="en-US">
                <a:solidFill>
                  <a:srgbClr val="444444"/>
                </a:solidFill>
                <a:latin typeface="Consolas" panose="020B0609020204030204" pitchFamily="49" charset="0"/>
              </a:rPr>
              <a:t>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sr-Latn-RS" altLang="en-US">
                <a:solidFill>
                  <a:srgbClr val="444444"/>
                </a:solidFill>
                <a:latin typeface="Consolas" panose="020B0609020204030204" pitchFamily="49" charset="0"/>
              </a:rPr>
              <a:t>4</a:t>
            </a:r>
            <a:r>
              <a:rPr lang="en-US" altLang="en-US">
                <a:solidFill>
                  <a:srgbClr val="444444"/>
                </a:solidFill>
                <a:latin typeface="Consolas" panose="020B0609020204030204" pitchFamily="49" charset="0"/>
              </a:rPr>
              <a:t>x</a:t>
            </a:r>
            <a:r>
              <a:rPr lang="sr-Latn-RS" altLang="en-US">
                <a:solidFill>
                  <a:srgbClr val="444444"/>
                </a:solidFill>
                <a:latin typeface="Consolas" panose="020B0609020204030204" pitchFamily="49" charset="0"/>
              </a:rPr>
              <a:t>4</a:t>
            </a:r>
            <a:r>
              <a:rPr lang="en-US" altLang="en-US">
                <a:solidFill>
                  <a:srgbClr val="444444"/>
                </a:solidFill>
                <a:latin typeface="Consolas" panose="020B0609020204030204" pitchFamily="49" charset="0"/>
              </a:rPr>
              <a:t>x.x</a:t>
            </a:r>
            <a:r>
              <a:rPr lang="sr-Latn-RS" altLang="en-US">
                <a:solidFill>
                  <a:srgbClr val="444444"/>
                </a:solidFill>
                <a:latin typeface="Consolas" panose="020B0609020204030204" pitchFamily="49" charset="0"/>
              </a:rPr>
              <a:t>4</a:t>
            </a:r>
            <a:r>
              <a:rPr lang="en-US" altLang="en-US">
                <a:solidFill>
                  <a:srgbClr val="444444"/>
                </a:solidFill>
                <a:latin typeface="Consolas" panose="020B0609020204030204" pitchFamily="49" charset="0"/>
              </a:rPr>
              <a:t>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sr-Latn-RS" altLang="en-US">
                <a:solidFill>
                  <a:srgbClr val="444444"/>
                </a:solidFill>
                <a:latin typeface="Consolas" panose="020B0609020204030204" pitchFamily="49" charset="0"/>
              </a:rPr>
              <a:t>5</a:t>
            </a:r>
            <a:r>
              <a:rPr lang="en-US" altLang="en-US">
                <a:solidFill>
                  <a:srgbClr val="444444"/>
                </a:solidFill>
                <a:latin typeface="Consolas" panose="020B0609020204030204" pitchFamily="49" charset="0"/>
              </a:rPr>
              <a:t>x</a:t>
            </a:r>
            <a:r>
              <a:rPr lang="sr-Latn-RS" altLang="en-US">
                <a:solidFill>
                  <a:srgbClr val="444444"/>
                </a:solidFill>
                <a:latin typeface="Consolas" panose="020B0609020204030204" pitchFamily="49" charset="0"/>
              </a:rPr>
              <a:t>3</a:t>
            </a:r>
            <a:r>
              <a:rPr lang="en-US" altLang="en-US">
                <a:solidFill>
                  <a:srgbClr val="444444"/>
                </a:solidFill>
                <a:latin typeface="Consolas" panose="020B0609020204030204" pitchFamily="49" charset="0"/>
              </a:rPr>
              <a:t>x.x</a:t>
            </a:r>
            <a:r>
              <a:rPr lang="sr-Latn-RS" altLang="en-US">
                <a:solidFill>
                  <a:srgbClr val="444444"/>
                </a:solidFill>
                <a:latin typeface="Consolas" panose="020B0609020204030204" pitchFamily="49" charset="0"/>
              </a:rPr>
              <a:t>5</a:t>
            </a:r>
            <a:r>
              <a:rPr lang="en-US" altLang="en-US">
                <a:solidFill>
                  <a:srgbClr val="444444"/>
                </a:solidFill>
                <a:latin typeface="Consolas" panose="020B0609020204030204" pitchFamily="49" charset="0"/>
              </a:rPr>
              <a:t>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sr-Latn-RS" altLang="en-US">
                <a:solidFill>
                  <a:srgbClr val="444444"/>
                </a:solidFill>
                <a:latin typeface="Consolas" panose="020B0609020204030204" pitchFamily="49" charset="0"/>
              </a:rPr>
              <a:t>6</a:t>
            </a:r>
            <a:r>
              <a:rPr lang="en-US" altLang="en-US">
                <a:solidFill>
                  <a:srgbClr val="444444"/>
                </a:solidFill>
                <a:latin typeface="Consolas" panose="020B0609020204030204" pitchFamily="49" charset="0"/>
              </a:rPr>
              <a:t>x</a:t>
            </a:r>
            <a:r>
              <a:rPr lang="sr-Latn-RS" altLang="en-US">
                <a:solidFill>
                  <a:srgbClr val="444444"/>
                </a:solidFill>
                <a:latin typeface="Consolas" panose="020B0609020204030204" pitchFamily="49" charset="0"/>
              </a:rPr>
              <a:t>2</a:t>
            </a:r>
            <a:r>
              <a:rPr lang="en-US" altLang="en-US">
                <a:solidFill>
                  <a:srgbClr val="444444"/>
                </a:solidFill>
                <a:latin typeface="Consolas" panose="020B0609020204030204" pitchFamily="49" charset="0"/>
              </a:rPr>
              <a:t>x.x</a:t>
            </a:r>
            <a:r>
              <a:rPr lang="sr-Latn-RS" altLang="en-US">
                <a:solidFill>
                  <a:srgbClr val="444444"/>
                </a:solidFill>
                <a:latin typeface="Consolas" panose="020B0609020204030204" pitchFamily="49" charset="0"/>
              </a:rPr>
              <a:t>6</a:t>
            </a:r>
            <a:r>
              <a:rPr lang="en-US" altLang="en-US">
                <a:solidFill>
                  <a:srgbClr val="444444"/>
                </a:solidFill>
                <a:latin typeface="Consolas" panose="020B0609020204030204" pitchFamily="49" charset="0"/>
              </a:rPr>
              <a:t>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sr-Latn-RS" altLang="en-US">
                <a:solidFill>
                  <a:srgbClr val="444444"/>
                </a:solidFill>
                <a:latin typeface="Consolas" panose="020B0609020204030204" pitchFamily="49" charset="0"/>
              </a:rPr>
              <a:t>7</a:t>
            </a:r>
            <a:r>
              <a:rPr lang="en-US" altLang="en-US">
                <a:solidFill>
                  <a:srgbClr val="444444"/>
                </a:solidFill>
                <a:latin typeface="Consolas" panose="020B0609020204030204" pitchFamily="49" charset="0"/>
              </a:rPr>
              <a:t>x</a:t>
            </a:r>
            <a:r>
              <a:rPr lang="sr-Latn-RS" altLang="en-US">
                <a:solidFill>
                  <a:srgbClr val="444444"/>
                </a:solidFill>
                <a:latin typeface="Consolas" panose="020B0609020204030204" pitchFamily="49" charset="0"/>
              </a:rPr>
              <a:t>1</a:t>
            </a:r>
            <a:r>
              <a:rPr lang="en-US" altLang="en-US">
                <a:solidFill>
                  <a:srgbClr val="444444"/>
                </a:solidFill>
                <a:latin typeface="Consolas" panose="020B0609020204030204" pitchFamily="49" charset="0"/>
              </a:rPr>
              <a:t>x.x</a:t>
            </a:r>
            <a:r>
              <a:rPr lang="sr-Latn-RS" altLang="en-US">
                <a:solidFill>
                  <a:srgbClr val="444444"/>
                </a:solidFill>
                <a:latin typeface="Consolas" panose="020B0609020204030204" pitchFamily="49" charset="0"/>
              </a:rPr>
              <a:t>7</a:t>
            </a:r>
            <a:r>
              <a:rPr lang="en-US" altLang="en-US">
                <a:solidFill>
                  <a:srgbClr val="444444"/>
                </a:solidFill>
                <a:latin typeface="Consolas" panose="020B0609020204030204" pitchFamily="49" charset="0"/>
              </a:rPr>
              <a:t>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sr-Latn-RS" altLang="en-US">
                <a:solidFill>
                  <a:srgbClr val="444444"/>
                </a:solidFill>
                <a:latin typeface="Consolas" panose="020B0609020204030204" pitchFamily="49" charset="0"/>
              </a:rPr>
              <a:t>890</a:t>
            </a:r>
            <a:r>
              <a:rPr lang="en-US" altLang="en-US">
                <a:solidFill>
                  <a:srgbClr val="444444"/>
                </a:solidFill>
                <a:latin typeface="Consolas" panose="020B0609020204030204" pitchFamily="49" charset="0"/>
              </a:rPr>
              <a:t>x.x</a:t>
            </a:r>
            <a:r>
              <a:rPr lang="sr-Latn-RS" altLang="en-US">
                <a:solidFill>
                  <a:srgbClr val="444444"/>
                </a:solidFill>
                <a:latin typeface="Consolas" panose="020B0609020204030204" pitchFamily="49" charset="0"/>
              </a:rPr>
              <a:t>8</a:t>
            </a:r>
            <a:r>
              <a:rPr lang="sr-Latn-RS" altLang="en-US" b="1">
                <a:solidFill>
                  <a:srgbClr val="444444"/>
                </a:solidFill>
                <a:latin typeface="Consolas" panose="020B0609020204030204" pitchFamily="49" charset="0"/>
              </a:rPr>
              <a:t>9</a:t>
            </a:r>
            <a:endParaRPr lang="en-US" altLang="en-US" b="1">
              <a:solidFill>
                <a:srgbClr val="373737"/>
              </a:solidFill>
              <a:latin typeface="Consolas" panose="020B0609020204030204" pitchFamily="49" charset="0"/>
            </a:endParaRPr>
          </a:p>
          <a:p>
            <a:pPr lvl="0" eaLnBrk="0" fontAlgn="base" hangingPunct="0">
              <a:spcBef>
                <a:spcPct val="0"/>
              </a:spcBef>
              <a:spcAft>
                <a:spcPct val="0"/>
              </a:spcAft>
            </a:pPr>
            <a:r>
              <a:rPr lang="en-US" altLang="en-US">
                <a:solidFill>
                  <a:srgbClr val="373737"/>
                </a:solidFill>
                <a:latin typeface="Consolas" panose="020B0609020204030204" pitchFamily="49" charset="0"/>
              </a:rPr>
              <a:t>Излаз</a:t>
            </a:r>
          </a:p>
          <a:p>
            <a:pPr lvl="0" eaLnBrk="0" fontAlgn="base" hangingPunct="0">
              <a:spcBef>
                <a:spcPct val="0"/>
              </a:spcBef>
              <a:spcAft>
                <a:spcPct val="0"/>
              </a:spcAft>
            </a:pPr>
            <a:r>
              <a:rPr lang="en-US" altLang="en-US">
                <a:solidFill>
                  <a:srgbClr val="444444"/>
                </a:solidFill>
                <a:latin typeface="Consolas" panose="020B0609020204030204" pitchFamily="49" charset="0"/>
              </a:rPr>
              <a:t>da</a:t>
            </a:r>
            <a:endParaRPr lang="en-US" altLang="en-US">
              <a:solidFill>
                <a:srgbClr val="373737"/>
              </a:solidFill>
              <a:latin typeface="Consolas" panose="020B0609020204030204" pitchFamily="49" charset="0"/>
            </a:endParaRPr>
          </a:p>
        </p:txBody>
      </p:sp>
    </p:spTree>
    <p:extLst>
      <p:ext uri="{BB962C8B-B14F-4D97-AF65-F5344CB8AC3E}">
        <p14:creationId xmlns:p14="http://schemas.microsoft.com/office/powerpoint/2010/main" val="38030658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06D3E3-B3B0-4BA7-A0A6-F6C17BAB0C9B}"/>
              </a:ext>
            </a:extLst>
          </p:cNvPr>
          <p:cNvSpPr/>
          <p:nvPr/>
        </p:nvSpPr>
        <p:spPr>
          <a:xfrm>
            <a:off x="0" y="0"/>
            <a:ext cx="12192000" cy="6555641"/>
          </a:xfrm>
          <a:prstGeom prst="rect">
            <a:avLst/>
          </a:prstGeom>
        </p:spPr>
        <p:txBody>
          <a:bodyPr wrap="square">
            <a:spAutoFit/>
          </a:bodyPr>
          <a:lstStyle/>
          <a:p>
            <a:r>
              <a:rPr lang="en-US" sz="1200">
                <a:solidFill>
                  <a:srgbClr val="0000FF"/>
                </a:solidFill>
                <a:latin typeface="Consolas" panose="020B0609020204030204" pitchFamily="49" charset="0"/>
              </a:rPr>
              <a:t>#include </a:t>
            </a:r>
            <a:r>
              <a:rPr lang="en-US" sz="1200">
                <a:solidFill>
                  <a:srgbClr val="A31515"/>
                </a:solidFill>
                <a:latin typeface="Consolas" panose="020B0609020204030204" pitchFamily="49" charset="0"/>
              </a:rPr>
              <a:t>&lt;iostream&gt;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#include </a:t>
            </a:r>
            <a:r>
              <a:rPr lang="en-US" sz="1200">
                <a:solidFill>
                  <a:srgbClr val="A31515"/>
                </a:solidFill>
                <a:latin typeface="Consolas" panose="020B0609020204030204" pitchFamily="49" charset="0"/>
              </a:rPr>
              <a:t>&lt;string&gt;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#include </a:t>
            </a:r>
            <a:r>
              <a:rPr lang="en-US" sz="1200">
                <a:solidFill>
                  <a:srgbClr val="A31515"/>
                </a:solidFill>
                <a:latin typeface="Consolas" panose="020B0609020204030204" pitchFamily="49" charset="0"/>
              </a:rPr>
              <a:t>&lt;vector&gt;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using</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namespace</a:t>
            </a:r>
            <a:r>
              <a:rPr lang="en-US" sz="1200">
                <a:solidFill>
                  <a:srgbClr val="000000"/>
                </a:solidFill>
                <a:latin typeface="Consolas" panose="020B0609020204030204" pitchFamily="49" charset="0"/>
              </a:rPr>
              <a:t> std;</a:t>
            </a:r>
          </a:p>
          <a:p>
            <a:br>
              <a:rPr lang="en-US" sz="1200">
                <a:solidFill>
                  <a:srgbClr val="000000"/>
                </a:solidFill>
                <a:latin typeface="Consolas" panose="020B0609020204030204" pitchFamily="49" charset="0"/>
              </a:rPr>
            </a:br>
            <a:r>
              <a:rPr lang="en-US" sz="1200">
                <a:solidFill>
                  <a:srgbClr val="0000FF"/>
                </a:solidFill>
                <a:latin typeface="Consolas" panose="020B0609020204030204" pitchFamily="49" charset="0"/>
              </a:rPr>
              <a:t>bool</a:t>
            </a:r>
            <a:r>
              <a:rPr lang="en-US" sz="1200">
                <a:solidFill>
                  <a:srgbClr val="000000"/>
                </a:solidFill>
                <a:latin typeface="Consolas" panose="020B0609020204030204" pitchFamily="49" charset="0"/>
              </a:rPr>
              <a:t> idi(</a:t>
            </a:r>
            <a:r>
              <a:rPr lang="en-US" sz="1200">
                <a:solidFill>
                  <a:srgbClr val="0000FF"/>
                </a:solidFill>
                <a:latin typeface="Consolas" panose="020B0609020204030204" pitchFamily="49" charset="0"/>
              </a:rPr>
              <a:t>const</a:t>
            </a:r>
            <a:r>
              <a:rPr lang="en-US" sz="1200">
                <a:solidFill>
                  <a:srgbClr val="000000"/>
                </a:solidFill>
                <a:latin typeface="Consolas" panose="020B0609020204030204" pitchFamily="49" charset="0"/>
              </a:rPr>
              <a:t> vector&lt;vector&lt;</a:t>
            </a:r>
            <a:r>
              <a:rPr lang="en-US" sz="1200">
                <a:solidFill>
                  <a:srgbClr val="0000FF"/>
                </a:solidFill>
                <a:latin typeface="Consolas" panose="020B0609020204030204" pitchFamily="49" charset="0"/>
              </a:rPr>
              <a:t>bool</a:t>
            </a:r>
            <a:r>
              <a:rPr lang="en-US" sz="1200">
                <a:solidFill>
                  <a:srgbClr val="000000"/>
                </a:solidFill>
                <a:latin typeface="Consolas" panose="020B0609020204030204" pitchFamily="49" charset="0"/>
              </a:rPr>
              <a:t>&gt;&gt;</a:t>
            </a:r>
            <a:r>
              <a:rPr lang="en-US" sz="1200">
                <a:solidFill>
                  <a:srgbClr val="0000FF"/>
                </a:solidFill>
                <a:latin typeface="Consolas" panose="020B0609020204030204" pitchFamily="49" charset="0"/>
              </a:rPr>
              <a:t>&amp;</a:t>
            </a:r>
            <a:r>
              <a:rPr lang="en-US" sz="1200">
                <a:solidFill>
                  <a:srgbClr val="000000"/>
                </a:solidFill>
                <a:latin typeface="Consolas" panose="020B0609020204030204" pitchFamily="49" charset="0"/>
              </a:rPr>
              <a:t> prepreke, </a:t>
            </a: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m, </a:t>
            </a: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n, vector&lt;vector&lt;</a:t>
            </a:r>
            <a:r>
              <a:rPr lang="en-US" sz="1200">
                <a:solidFill>
                  <a:srgbClr val="0000FF"/>
                </a:solidFill>
                <a:latin typeface="Consolas" panose="020B0609020204030204" pitchFamily="49" charset="0"/>
              </a:rPr>
              <a:t>bool</a:t>
            </a:r>
            <a:r>
              <a:rPr lang="en-US" sz="1200">
                <a:solidFill>
                  <a:srgbClr val="000000"/>
                </a:solidFill>
                <a:latin typeface="Consolas" panose="020B0609020204030204" pitchFamily="49" charset="0"/>
              </a:rPr>
              <a:t>&gt;&gt;</a:t>
            </a:r>
            <a:r>
              <a:rPr lang="en-US" sz="1200">
                <a:solidFill>
                  <a:srgbClr val="0000FF"/>
                </a:solidFill>
                <a:latin typeface="Consolas" panose="020B0609020204030204" pitchFamily="49" charset="0"/>
              </a:rPr>
              <a:t>&amp;</a:t>
            </a:r>
            <a:r>
              <a:rPr lang="en-US" sz="1200">
                <a:solidFill>
                  <a:srgbClr val="000000"/>
                </a:solidFill>
                <a:latin typeface="Consolas" panose="020B0609020204030204" pitchFamily="49" charset="0"/>
              </a:rPr>
              <a:t> poseceno, </a:t>
            </a: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r, </a:t>
            </a: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k) {</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if</a:t>
            </a:r>
            <a:r>
              <a:rPr lang="en-US" sz="1200">
                <a:solidFill>
                  <a:srgbClr val="000000"/>
                </a:solidFill>
                <a:latin typeface="Consolas" panose="020B0609020204030204" pitchFamily="49" charset="0"/>
              </a:rPr>
              <a:t> (prepreke[r][k] || poseceno[r][k])</a:t>
            </a:r>
            <a:r>
              <a:rPr lang="en-US" sz="1200">
                <a:solidFill>
                  <a:srgbClr val="008000"/>
                </a:solidFill>
                <a:latin typeface="Consolas" panose="020B0609020204030204" pitchFamily="49" charset="0"/>
              </a:rPr>
              <a:t> // ako je prepreka ili je već posećeno...</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false</a:t>
            </a:r>
            <a:r>
              <a:rPr lang="en-US" sz="1200">
                <a:solidFill>
                  <a:srgbClr val="000000"/>
                </a:solidFill>
                <a:latin typeface="Consolas" panose="020B0609020204030204" pitchFamily="49" charset="0"/>
              </a:rPr>
              <a:t>;</a:t>
            </a:r>
            <a:r>
              <a:rPr lang="en-US" sz="1200">
                <a:solidFill>
                  <a:srgbClr val="008000"/>
                </a:solidFill>
                <a:latin typeface="Consolas" panose="020B0609020204030204" pitchFamily="49" charset="0"/>
              </a:rPr>
              <a:t> //... batali</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poseceno[r][k] = </a:t>
            </a:r>
            <a:r>
              <a:rPr lang="en-US" sz="1200">
                <a:solidFill>
                  <a:srgbClr val="0000FF"/>
                </a:solidFill>
                <a:latin typeface="Consolas" panose="020B0609020204030204" pitchFamily="49" charset="0"/>
              </a:rPr>
              <a:t>true</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if</a:t>
            </a:r>
            <a:r>
              <a:rPr lang="en-US" sz="1200">
                <a:solidFill>
                  <a:srgbClr val="000000"/>
                </a:solidFill>
                <a:latin typeface="Consolas" panose="020B0609020204030204" pitchFamily="49" charset="0"/>
              </a:rPr>
              <a:t> (r == m - </a:t>
            </a:r>
            <a:r>
              <a:rPr lang="en-US" sz="1200">
                <a:solidFill>
                  <a:srgbClr val="098658"/>
                </a:solidFill>
                <a:latin typeface="Consolas" panose="020B0609020204030204" pitchFamily="49" charset="0"/>
              </a:rPr>
              <a:t>1</a:t>
            </a:r>
            <a:r>
              <a:rPr lang="en-US" sz="1200">
                <a:solidFill>
                  <a:srgbClr val="000000"/>
                </a:solidFill>
                <a:latin typeface="Consolas" panose="020B0609020204030204" pitchFamily="49" charset="0"/>
              </a:rPr>
              <a:t> &amp;&amp; k == n - </a:t>
            </a:r>
            <a:r>
              <a:rPr lang="en-US" sz="1200">
                <a:solidFill>
                  <a:srgbClr val="098658"/>
                </a:solidFill>
                <a:latin typeface="Consolas" panose="020B0609020204030204" pitchFamily="49" charset="0"/>
              </a:rPr>
              <a:t>1</a:t>
            </a:r>
            <a:r>
              <a:rPr lang="en-US" sz="1200">
                <a:solidFill>
                  <a:srgbClr val="000000"/>
                </a:solidFill>
                <a:latin typeface="Consolas" panose="020B0609020204030204" pitchFamily="49" charset="0"/>
              </a:rPr>
              <a:t>)</a:t>
            </a:r>
            <a:r>
              <a:rPr lang="en-US" sz="1200">
                <a:solidFill>
                  <a:srgbClr val="008000"/>
                </a:solidFill>
                <a:latin typeface="Consolas" panose="020B0609020204030204" pitchFamily="49" charset="0"/>
              </a:rPr>
              <a:t> // cilj?</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true</a:t>
            </a:r>
            <a:r>
              <a:rPr lang="en-US" sz="1200">
                <a:solidFill>
                  <a:srgbClr val="000000"/>
                </a:solidFill>
                <a:latin typeface="Consolas" panose="020B0609020204030204" pitchFamily="49" charset="0"/>
              </a:rPr>
              <a:t>;</a:t>
            </a:r>
            <a:r>
              <a:rPr lang="en-US" sz="1200">
                <a:solidFill>
                  <a:srgbClr val="008000"/>
                </a:solidFill>
                <a:latin typeface="Consolas" panose="020B0609020204030204" pitchFamily="49" charset="0"/>
              </a:rPr>
              <a:t> // sve u redu!</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if</a:t>
            </a:r>
            <a:r>
              <a:rPr lang="en-US" sz="1200">
                <a:solidFill>
                  <a:srgbClr val="000000"/>
                </a:solidFill>
                <a:latin typeface="Consolas" panose="020B0609020204030204" pitchFamily="49" charset="0"/>
              </a:rPr>
              <a:t> (r &gt; </a:t>
            </a:r>
            <a:r>
              <a:rPr lang="en-US" sz="1200">
                <a:solidFill>
                  <a:srgbClr val="098658"/>
                </a:solidFill>
                <a:latin typeface="Consolas" panose="020B0609020204030204" pitchFamily="49" charset="0"/>
              </a:rPr>
              <a:t>0</a:t>
            </a:r>
            <a:r>
              <a:rPr lang="en-US" sz="1200">
                <a:solidFill>
                  <a:srgbClr val="000000"/>
                </a:solidFill>
                <a:latin typeface="Consolas" panose="020B0609020204030204" pitchFamily="49" charset="0"/>
              </a:rPr>
              <a:t> &amp;&amp; idi(prepreke, m, n, poseceno, r-</a:t>
            </a:r>
            <a:r>
              <a:rPr lang="en-US" sz="1200">
                <a:solidFill>
                  <a:srgbClr val="098658"/>
                </a:solidFill>
                <a:latin typeface="Consolas" panose="020B0609020204030204" pitchFamily="49" charset="0"/>
              </a:rPr>
              <a:t>1</a:t>
            </a:r>
            <a:r>
              <a:rPr lang="en-US" sz="1200">
                <a:solidFill>
                  <a:srgbClr val="000000"/>
                </a:solidFill>
                <a:latin typeface="Consolas" panose="020B0609020204030204" pitchFamily="49" charset="0"/>
              </a:rPr>
              <a:t>, k))</a:t>
            </a:r>
            <a:r>
              <a:rPr lang="en-US" sz="1200">
                <a:solidFill>
                  <a:srgbClr val="008000"/>
                </a:solidFill>
                <a:latin typeface="Consolas" panose="020B0609020204030204" pitchFamily="49" charset="0"/>
              </a:rPr>
              <a:t> // gore?</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true</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if</a:t>
            </a:r>
            <a:r>
              <a:rPr lang="en-US" sz="1200">
                <a:solidFill>
                  <a:srgbClr val="000000"/>
                </a:solidFill>
                <a:latin typeface="Consolas" panose="020B0609020204030204" pitchFamily="49" charset="0"/>
              </a:rPr>
              <a:t> (r &lt; m-</a:t>
            </a:r>
            <a:r>
              <a:rPr lang="en-US" sz="1200">
                <a:solidFill>
                  <a:srgbClr val="098658"/>
                </a:solidFill>
                <a:latin typeface="Consolas" panose="020B0609020204030204" pitchFamily="49" charset="0"/>
              </a:rPr>
              <a:t>1</a:t>
            </a:r>
            <a:r>
              <a:rPr lang="en-US" sz="1200">
                <a:solidFill>
                  <a:srgbClr val="000000"/>
                </a:solidFill>
                <a:latin typeface="Consolas" panose="020B0609020204030204" pitchFamily="49" charset="0"/>
              </a:rPr>
              <a:t> &amp;&amp; idi(prepreke, m, n, poseceno, r+</a:t>
            </a:r>
            <a:r>
              <a:rPr lang="en-US" sz="1200">
                <a:solidFill>
                  <a:srgbClr val="098658"/>
                </a:solidFill>
                <a:latin typeface="Consolas" panose="020B0609020204030204" pitchFamily="49" charset="0"/>
              </a:rPr>
              <a:t>1</a:t>
            </a:r>
            <a:r>
              <a:rPr lang="en-US" sz="1200">
                <a:solidFill>
                  <a:srgbClr val="000000"/>
                </a:solidFill>
                <a:latin typeface="Consolas" panose="020B0609020204030204" pitchFamily="49" charset="0"/>
              </a:rPr>
              <a:t>, k))</a:t>
            </a:r>
            <a:r>
              <a:rPr lang="en-US" sz="1200">
                <a:solidFill>
                  <a:srgbClr val="008000"/>
                </a:solidFill>
                <a:latin typeface="Consolas" panose="020B0609020204030204" pitchFamily="49" charset="0"/>
              </a:rPr>
              <a:t> // dole?</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true</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if</a:t>
            </a:r>
            <a:r>
              <a:rPr lang="en-US" sz="1200">
                <a:solidFill>
                  <a:srgbClr val="000000"/>
                </a:solidFill>
                <a:latin typeface="Consolas" panose="020B0609020204030204" pitchFamily="49" charset="0"/>
              </a:rPr>
              <a:t> (k &gt; </a:t>
            </a:r>
            <a:r>
              <a:rPr lang="en-US" sz="1200">
                <a:solidFill>
                  <a:srgbClr val="098658"/>
                </a:solidFill>
                <a:latin typeface="Consolas" panose="020B0609020204030204" pitchFamily="49" charset="0"/>
              </a:rPr>
              <a:t>0</a:t>
            </a:r>
            <a:r>
              <a:rPr lang="en-US" sz="1200">
                <a:solidFill>
                  <a:srgbClr val="000000"/>
                </a:solidFill>
                <a:latin typeface="Consolas" panose="020B0609020204030204" pitchFamily="49" charset="0"/>
              </a:rPr>
              <a:t> &amp;&amp; idi(prepreke, m, n, poseceno, r, k-</a:t>
            </a:r>
            <a:r>
              <a:rPr lang="en-US" sz="1200">
                <a:solidFill>
                  <a:srgbClr val="098658"/>
                </a:solidFill>
                <a:latin typeface="Consolas" panose="020B0609020204030204" pitchFamily="49" charset="0"/>
              </a:rPr>
              <a:t>1</a:t>
            </a:r>
            <a:r>
              <a:rPr lang="en-US" sz="1200">
                <a:solidFill>
                  <a:srgbClr val="000000"/>
                </a:solidFill>
                <a:latin typeface="Consolas" panose="020B0609020204030204" pitchFamily="49" charset="0"/>
              </a:rPr>
              <a:t>))</a:t>
            </a:r>
            <a:r>
              <a:rPr lang="en-US" sz="1200">
                <a:solidFill>
                  <a:srgbClr val="008000"/>
                </a:solidFill>
                <a:latin typeface="Consolas" panose="020B0609020204030204" pitchFamily="49" charset="0"/>
              </a:rPr>
              <a:t> // levo?</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true</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if</a:t>
            </a:r>
            <a:r>
              <a:rPr lang="en-US" sz="1200">
                <a:solidFill>
                  <a:srgbClr val="000000"/>
                </a:solidFill>
                <a:latin typeface="Consolas" panose="020B0609020204030204" pitchFamily="49" charset="0"/>
              </a:rPr>
              <a:t> (k &lt; n-</a:t>
            </a:r>
            <a:r>
              <a:rPr lang="en-US" sz="1200">
                <a:solidFill>
                  <a:srgbClr val="098658"/>
                </a:solidFill>
                <a:latin typeface="Consolas" panose="020B0609020204030204" pitchFamily="49" charset="0"/>
              </a:rPr>
              <a:t>1</a:t>
            </a:r>
            <a:r>
              <a:rPr lang="en-US" sz="1200">
                <a:solidFill>
                  <a:srgbClr val="000000"/>
                </a:solidFill>
                <a:latin typeface="Consolas" panose="020B0609020204030204" pitchFamily="49" charset="0"/>
              </a:rPr>
              <a:t> &amp;&amp; idi(prepreke, m, n, poseceno, r, k+</a:t>
            </a:r>
            <a:r>
              <a:rPr lang="en-US" sz="1200">
                <a:solidFill>
                  <a:srgbClr val="098658"/>
                </a:solidFill>
                <a:latin typeface="Consolas" panose="020B0609020204030204" pitchFamily="49" charset="0"/>
              </a:rPr>
              <a:t>1</a:t>
            </a:r>
            <a:r>
              <a:rPr lang="en-US" sz="1200">
                <a:solidFill>
                  <a:srgbClr val="000000"/>
                </a:solidFill>
                <a:latin typeface="Consolas" panose="020B0609020204030204" pitchFamily="49" charset="0"/>
              </a:rPr>
              <a:t>))</a:t>
            </a:r>
            <a:r>
              <a:rPr lang="en-US" sz="1200">
                <a:solidFill>
                  <a:srgbClr val="008000"/>
                </a:solidFill>
                <a:latin typeface="Consolas" panose="020B0609020204030204" pitchFamily="49" charset="0"/>
              </a:rPr>
              <a:t> // desno?</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true</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false</a:t>
            </a:r>
            <a:r>
              <a:rPr lang="en-US" sz="1200">
                <a:solidFill>
                  <a:srgbClr val="000000"/>
                </a:solidFill>
                <a:latin typeface="Consolas" panose="020B0609020204030204" pitchFamily="49" charset="0"/>
              </a:rPr>
              <a:t>; }</a:t>
            </a:r>
            <a:r>
              <a:rPr lang="en-US" sz="1200">
                <a:solidFill>
                  <a:srgbClr val="008000"/>
                </a:solidFill>
                <a:latin typeface="Consolas" panose="020B0609020204030204" pitchFamily="49" charset="0"/>
              </a:rPr>
              <a:t> // ne može da se reši!</a:t>
            </a:r>
            <a:endParaRPr lang="en-US" sz="1200">
              <a:solidFill>
                <a:srgbClr val="000000"/>
              </a:solidFill>
              <a:latin typeface="Consolas" panose="020B0609020204030204" pitchFamily="49" charset="0"/>
            </a:endParaRPr>
          </a:p>
          <a:p>
            <a:br>
              <a:rPr lang="en-US" sz="1200">
                <a:solidFill>
                  <a:srgbClr val="000000"/>
                </a:solidFill>
                <a:latin typeface="Consolas" panose="020B0609020204030204" pitchFamily="49" charset="0"/>
              </a:rPr>
            </a:b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main() {</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m, n; cin &gt;&gt; m &gt;&gt; n &gt;&gt; ws;</a:t>
            </a:r>
          </a:p>
          <a:p>
            <a:r>
              <a:rPr lang="en-US" sz="1200">
                <a:solidFill>
                  <a:srgbClr val="000000"/>
                </a:solidFill>
                <a:latin typeface="Consolas" panose="020B0609020204030204" pitchFamily="49" charset="0"/>
              </a:rPr>
              <a:t>    vector&lt;vector&lt;</a:t>
            </a:r>
            <a:r>
              <a:rPr lang="en-US" sz="1200">
                <a:solidFill>
                  <a:srgbClr val="0000FF"/>
                </a:solidFill>
                <a:latin typeface="Consolas" panose="020B0609020204030204" pitchFamily="49" charset="0"/>
              </a:rPr>
              <a:t>bool</a:t>
            </a:r>
            <a:r>
              <a:rPr lang="en-US" sz="1200">
                <a:solidFill>
                  <a:srgbClr val="000000"/>
                </a:solidFill>
                <a:latin typeface="Consolas" panose="020B0609020204030204" pitchFamily="49" charset="0"/>
              </a:rPr>
              <a:t>&gt;&gt; prepreke(m);</a:t>
            </a:r>
            <a:r>
              <a:rPr lang="en-US" sz="1200">
                <a:solidFill>
                  <a:srgbClr val="008000"/>
                </a:solidFill>
                <a:latin typeface="Consolas" panose="020B0609020204030204" pitchFamily="49" charset="0"/>
              </a:rPr>
              <a:t> // matrica sa preprekama</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for</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i = </a:t>
            </a:r>
            <a:r>
              <a:rPr lang="en-US" sz="1200">
                <a:solidFill>
                  <a:srgbClr val="098658"/>
                </a:solidFill>
                <a:latin typeface="Consolas" panose="020B0609020204030204" pitchFamily="49" charset="0"/>
              </a:rPr>
              <a:t>0</a:t>
            </a:r>
            <a:r>
              <a:rPr lang="en-US" sz="1200">
                <a:solidFill>
                  <a:srgbClr val="000000"/>
                </a:solidFill>
                <a:latin typeface="Consolas" panose="020B0609020204030204" pitchFamily="49" charset="0"/>
              </a:rPr>
              <a:t>; i &lt; m; i++) {</a:t>
            </a:r>
          </a:p>
          <a:p>
            <a:r>
              <a:rPr lang="en-US" sz="1200">
                <a:solidFill>
                  <a:srgbClr val="000000"/>
                </a:solidFill>
                <a:latin typeface="Consolas" panose="020B0609020204030204" pitchFamily="49" charset="0"/>
              </a:rPr>
              <a:t>        prepreke[i].resize(n); </a:t>
            </a:r>
          </a:p>
          <a:p>
            <a:r>
              <a:rPr lang="en-US" sz="1200">
                <a:solidFill>
                  <a:srgbClr val="000000"/>
                </a:solidFill>
                <a:latin typeface="Consolas" panose="020B0609020204030204" pitchFamily="49" charset="0"/>
              </a:rPr>
              <a:t>        string red; getline(cin, red);</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for</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j = </a:t>
            </a:r>
            <a:r>
              <a:rPr lang="en-US" sz="1200">
                <a:solidFill>
                  <a:srgbClr val="098658"/>
                </a:solidFill>
                <a:latin typeface="Consolas" panose="020B0609020204030204" pitchFamily="49" charset="0"/>
              </a:rPr>
              <a:t>0</a:t>
            </a:r>
            <a:r>
              <a:rPr lang="en-US" sz="1200">
                <a:solidFill>
                  <a:srgbClr val="000000"/>
                </a:solidFill>
                <a:latin typeface="Consolas" panose="020B0609020204030204" pitchFamily="49" charset="0"/>
              </a:rPr>
              <a:t>; j &lt; n; j++)</a:t>
            </a:r>
          </a:p>
          <a:p>
            <a:r>
              <a:rPr lang="en-US" sz="1200">
                <a:solidFill>
                  <a:srgbClr val="000000"/>
                </a:solidFill>
                <a:latin typeface="Consolas" panose="020B0609020204030204" pitchFamily="49" charset="0"/>
              </a:rPr>
              <a:t>            prepreke[i][j] = red[j] == </a:t>
            </a:r>
            <a:r>
              <a:rPr lang="en-US" sz="1200">
                <a:solidFill>
                  <a:srgbClr val="A31515"/>
                </a:solidFill>
                <a:latin typeface="Consolas" panose="020B0609020204030204" pitchFamily="49" charset="0"/>
              </a:rPr>
              <a:t>'x'</a:t>
            </a:r>
            <a:r>
              <a:rPr lang="en-US" sz="1200">
                <a:solidFill>
                  <a:srgbClr val="000000"/>
                </a:solidFill>
                <a:latin typeface="Consolas" panose="020B0609020204030204" pitchFamily="49" charset="0"/>
              </a:rPr>
              <a:t>; }</a:t>
            </a:r>
            <a:r>
              <a:rPr lang="en-US" sz="1200">
                <a:solidFill>
                  <a:srgbClr val="008000"/>
                </a:solidFill>
                <a:latin typeface="Consolas" panose="020B0609020204030204" pitchFamily="49" charset="0"/>
              </a:rPr>
              <a:t> // vrednosti u matrici</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vector&lt;vector&lt;</a:t>
            </a:r>
            <a:r>
              <a:rPr lang="en-US" sz="1200">
                <a:solidFill>
                  <a:srgbClr val="0000FF"/>
                </a:solidFill>
                <a:latin typeface="Consolas" panose="020B0609020204030204" pitchFamily="49" charset="0"/>
              </a:rPr>
              <a:t>bool</a:t>
            </a:r>
            <a:r>
              <a:rPr lang="en-US" sz="1200">
                <a:solidFill>
                  <a:srgbClr val="000000"/>
                </a:solidFill>
                <a:latin typeface="Consolas" panose="020B0609020204030204" pitchFamily="49" charset="0"/>
              </a:rPr>
              <a:t>&gt;&gt; poseceno(m, vector&lt;</a:t>
            </a:r>
            <a:r>
              <a:rPr lang="en-US" sz="1200">
                <a:solidFill>
                  <a:srgbClr val="0000FF"/>
                </a:solidFill>
                <a:latin typeface="Consolas" panose="020B0609020204030204" pitchFamily="49" charset="0"/>
              </a:rPr>
              <a:t>bool</a:t>
            </a:r>
            <a:r>
              <a:rPr lang="en-US" sz="1200">
                <a:solidFill>
                  <a:srgbClr val="000000"/>
                </a:solidFill>
                <a:latin typeface="Consolas" panose="020B0609020204030204" pitchFamily="49" charset="0"/>
              </a:rPr>
              <a:t>&gt;(n, </a:t>
            </a:r>
            <a:r>
              <a:rPr lang="en-US" sz="1200">
                <a:solidFill>
                  <a:srgbClr val="0000FF"/>
                </a:solidFill>
                <a:latin typeface="Consolas" panose="020B0609020204030204" pitchFamily="49" charset="0"/>
              </a:rPr>
              <a:t>false</a:t>
            </a:r>
            <a:r>
              <a:rPr lang="en-US" sz="1200">
                <a:solidFill>
                  <a:srgbClr val="000000"/>
                </a:solidFill>
                <a:latin typeface="Consolas" panose="020B0609020204030204" pitchFamily="49" charset="0"/>
              </a:rPr>
              <a:t>));</a:t>
            </a:r>
            <a:r>
              <a:rPr lang="en-US" sz="1200">
                <a:solidFill>
                  <a:srgbClr val="008000"/>
                </a:solidFill>
                <a:latin typeface="Consolas" panose="020B0609020204030204" pitchFamily="49" charset="0"/>
              </a:rPr>
              <a:t> // na početku ništa nije posećeno...</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if</a:t>
            </a:r>
            <a:r>
              <a:rPr lang="en-US" sz="1200">
                <a:solidFill>
                  <a:srgbClr val="000000"/>
                </a:solidFill>
                <a:latin typeface="Consolas" panose="020B0609020204030204" pitchFamily="49" charset="0"/>
              </a:rPr>
              <a:t> (idi(prepreke, m, n, poseceno, </a:t>
            </a:r>
            <a:r>
              <a:rPr lang="en-US" sz="1200">
                <a:solidFill>
                  <a:srgbClr val="098658"/>
                </a:solidFill>
                <a:latin typeface="Consolas" panose="020B0609020204030204" pitchFamily="49" charset="0"/>
              </a:rPr>
              <a:t>0</a:t>
            </a:r>
            <a:r>
              <a:rPr lang="en-US" sz="1200">
                <a:solidFill>
                  <a:srgbClr val="000000"/>
                </a:solidFill>
                <a:latin typeface="Consolas" panose="020B0609020204030204" pitchFamily="49" charset="0"/>
              </a:rPr>
              <a:t>, </a:t>
            </a:r>
            <a:r>
              <a:rPr lang="en-US" sz="1200">
                <a:solidFill>
                  <a:srgbClr val="098658"/>
                </a:solidFill>
                <a:latin typeface="Consolas" panose="020B0609020204030204" pitchFamily="49" charset="0"/>
              </a:rPr>
              <a:t>0</a:t>
            </a:r>
            <a:r>
              <a:rPr lang="en-US" sz="1200">
                <a:solidFill>
                  <a:srgbClr val="000000"/>
                </a:solidFill>
                <a:latin typeface="Consolas" panose="020B0609020204030204" pitchFamily="49" charset="0"/>
              </a:rPr>
              <a:t>))</a:t>
            </a:r>
            <a:r>
              <a:rPr lang="en-US" sz="1200">
                <a:solidFill>
                  <a:srgbClr val="008000"/>
                </a:solidFill>
                <a:latin typeface="Consolas" panose="020B0609020204030204" pitchFamily="49" charset="0"/>
              </a:rPr>
              <a:t> //da li može od 0,0 do m,n?</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cout &lt;&lt; </a:t>
            </a:r>
            <a:r>
              <a:rPr lang="en-US" sz="1200">
                <a:solidFill>
                  <a:srgbClr val="A31515"/>
                </a:solidFill>
                <a:latin typeface="Consolas" panose="020B0609020204030204" pitchFamily="49" charset="0"/>
              </a:rPr>
              <a:t>"da"</a:t>
            </a:r>
            <a:r>
              <a:rPr lang="en-US" sz="1200">
                <a:solidFill>
                  <a:srgbClr val="000000"/>
                </a:solidFill>
                <a:latin typeface="Consolas" panose="020B0609020204030204" pitchFamily="49" charset="0"/>
              </a:rPr>
              <a:t> &lt;&lt; endl;</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else</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cout &lt;&lt; </a:t>
            </a:r>
            <a:r>
              <a:rPr lang="en-US" sz="1200">
                <a:solidFill>
                  <a:srgbClr val="A31515"/>
                </a:solidFill>
                <a:latin typeface="Consolas" panose="020B0609020204030204" pitchFamily="49" charset="0"/>
              </a:rPr>
              <a:t>"ne"</a:t>
            </a:r>
            <a:r>
              <a:rPr lang="en-US" sz="1200">
                <a:solidFill>
                  <a:srgbClr val="000000"/>
                </a:solidFill>
                <a:latin typeface="Consolas" panose="020B0609020204030204" pitchFamily="49" charset="0"/>
              </a:rPr>
              <a:t> &lt;&lt; endl;</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098658"/>
                </a:solidFill>
                <a:latin typeface="Consolas" panose="020B0609020204030204" pitchFamily="49" charset="0"/>
              </a:rPr>
              <a:t>0</a:t>
            </a:r>
            <a:r>
              <a:rPr lang="en-US" sz="1200">
                <a:solidFill>
                  <a:srgbClr val="000000"/>
                </a:solidFill>
                <a:latin typeface="Consolas" panose="020B0609020204030204" pitchFamily="49" charset="0"/>
              </a:rPr>
              <a:t>;   }</a:t>
            </a:r>
          </a:p>
        </p:txBody>
      </p:sp>
    </p:spTree>
    <p:extLst>
      <p:ext uri="{BB962C8B-B14F-4D97-AF65-F5344CB8AC3E}">
        <p14:creationId xmlns:p14="http://schemas.microsoft.com/office/powerpoint/2010/main" val="14070392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174667-BCB7-44C8-8385-9F92648E871A}"/>
              </a:ext>
            </a:extLst>
          </p:cNvPr>
          <p:cNvSpPr/>
          <p:nvPr/>
        </p:nvSpPr>
        <p:spPr>
          <a:xfrm>
            <a:off x="0" y="0"/>
            <a:ext cx="12192000" cy="7201972"/>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&lt;bits/stdc++.h&gt;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res(</a:t>
            </a:r>
            <a:r>
              <a:rPr lang="en-US" sz="1400">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vector&lt;vector&lt;</a:t>
            </a: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&gt;&gt;</a:t>
            </a:r>
            <a:r>
              <a:rPr lang="en-US" sz="1400">
                <a:solidFill>
                  <a:srgbClr val="0000FF"/>
                </a:solidFill>
                <a:latin typeface="Consolas" panose="020B0609020204030204" pitchFamily="49" charset="0"/>
              </a:rPr>
              <a:t>&amp;</a:t>
            </a:r>
            <a:r>
              <a:rPr lang="en-US" sz="1400">
                <a:solidFill>
                  <a:srgbClr val="000000"/>
                </a:solidFill>
                <a:latin typeface="Consolas" panose="020B0609020204030204" pitchFamily="49" charset="0"/>
              </a:rPr>
              <a:t> prepreke,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n) {</a:t>
            </a:r>
          </a:p>
          <a:p>
            <a:r>
              <a:rPr lang="en-US" sz="1400">
                <a:solidFill>
                  <a:srgbClr val="000000"/>
                </a:solidFill>
                <a:latin typeface="Consolas" panose="020B0609020204030204" pitchFamily="49" charset="0"/>
              </a:rPr>
              <a:t>    vector&lt;vector&lt;</a:t>
            </a: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&gt;&gt; poseceno(m+</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posećenost se poklapa sa dimenzijom prepreka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i &lt; m + </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i++) {</a:t>
            </a:r>
          </a:p>
          <a:p>
            <a:r>
              <a:rPr lang="en-US" sz="1400">
                <a:solidFill>
                  <a:srgbClr val="000000"/>
                </a:solidFill>
                <a:latin typeface="Consolas" panose="020B0609020204030204" pitchFamily="49" charset="0"/>
              </a:rPr>
              <a:t>        poseceno[i].resize(n+</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 ali je na početku sve na false!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stack&lt;pair&lt;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&gt;&gt; s;</a:t>
            </a:r>
            <a:r>
              <a:rPr lang="en-US" sz="1400">
                <a:solidFill>
                  <a:srgbClr val="008000"/>
                </a:solidFill>
                <a:latin typeface="Consolas" panose="020B0609020204030204" pitchFamily="49" charset="0"/>
              </a:rPr>
              <a:t> // stek simulira rekurziju, na njega ide pozicija x, y</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s.emplace(</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kreni od polja 1, 1, zbog pomeranja zida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poseceno[</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i to polje je posećeno</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(!s.empty())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red = s.top().first, kol = s.top().second;</a:t>
            </a:r>
          </a:p>
          <a:p>
            <a:r>
              <a:rPr lang="en-US" sz="1400">
                <a:solidFill>
                  <a:srgbClr val="000000"/>
                </a:solidFill>
                <a:latin typeface="Consolas" panose="020B0609020204030204" pitchFamily="49" charset="0"/>
              </a:rPr>
              <a:t>        s.pop();</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(red == m &amp;&amp; kol == n)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pravac[</a:t>
            </a:r>
            <a:r>
              <a:rPr lang="en-US" sz="1400">
                <a:solidFill>
                  <a:srgbClr val="098658"/>
                </a:solidFill>
                <a:latin typeface="Consolas" panose="020B0609020204030204" pitchFamily="49" charset="0"/>
              </a:rPr>
              <a:t>4</a:t>
            </a:r>
            <a:r>
              <a:rPr lang="en-US" sz="1400">
                <a:solidFill>
                  <a:srgbClr val="000000"/>
                </a:solidFill>
                <a:latin typeface="Consolas" panose="020B0609020204030204" pitchFamily="49" charset="0"/>
              </a:rPr>
              <a:t>][</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4 moguća pravca, dx, dy</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i &lt; </a:t>
            </a:r>
            <a:r>
              <a:rPr lang="en-US" sz="1400">
                <a:solidFill>
                  <a:srgbClr val="098658"/>
                </a:solidFill>
                <a:latin typeface="Consolas" panose="020B0609020204030204" pitchFamily="49" charset="0"/>
              </a:rPr>
              <a:t>4</a:t>
            </a:r>
            <a:r>
              <a:rPr lang="en-US" sz="1400">
                <a:solidFill>
                  <a:srgbClr val="000000"/>
                </a:solidFill>
                <a:latin typeface="Consolas" panose="020B0609020204030204" pitchFamily="49" charset="0"/>
              </a:rPr>
              <a:t>; i++) {</a:t>
            </a:r>
            <a:r>
              <a:rPr lang="en-US" sz="1400">
                <a:solidFill>
                  <a:srgbClr val="008000"/>
                </a:solidFill>
                <a:latin typeface="Consolas" panose="020B0609020204030204" pitchFamily="49" charset="0"/>
              </a:rPr>
              <a:t> // probaj sve pravce...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red2 = red + pravac[i][</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kol2 = kol + pravac[i][</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//nova pozicija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(!prepreke[red2][kol2] &amp;&amp; !poseceno[red2][kol2]) {</a:t>
            </a:r>
            <a:r>
              <a:rPr lang="en-US" sz="1400">
                <a:solidFill>
                  <a:srgbClr val="008000"/>
                </a:solidFill>
                <a:latin typeface="Consolas" panose="020B0609020204030204" pitchFamily="49" charset="0"/>
              </a:rPr>
              <a:t> //ako na njoj nije prepreka i nije posećena...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s.emplace(red2, kol2);</a:t>
            </a:r>
            <a:r>
              <a:rPr lang="en-US" sz="1400">
                <a:solidFill>
                  <a:srgbClr val="008000"/>
                </a:solidFill>
                <a:latin typeface="Consolas" panose="020B0609020204030204" pitchFamily="49" charset="0"/>
              </a:rPr>
              <a:t> // ide na stek,</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poseceno[red2][kol2] =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 } } }</a:t>
            </a:r>
            <a:r>
              <a:rPr lang="en-US" sz="1400">
                <a:solidFill>
                  <a:srgbClr val="008000"/>
                </a:solidFill>
                <a:latin typeface="Consolas" panose="020B0609020204030204" pitchFamily="49" charset="0"/>
              </a:rPr>
              <a:t> // i konačno je posećena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 }</a:t>
            </a:r>
          </a:p>
          <a:p>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 n; cin &gt;&gt; m &gt;&gt; n &gt;&gt; ws;</a:t>
            </a:r>
          </a:p>
          <a:p>
            <a:r>
              <a:rPr lang="en-US" sz="1400">
                <a:solidFill>
                  <a:srgbClr val="000000"/>
                </a:solidFill>
                <a:latin typeface="Consolas" panose="020B0609020204030204" pitchFamily="49" charset="0"/>
              </a:rPr>
              <a:t>    vector&lt;vector&lt;</a:t>
            </a: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&gt;&gt; prepreke(m+</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lavirint se uokviri zidovima,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i &lt; m + </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i++) {</a:t>
            </a:r>
            <a:r>
              <a:rPr lang="en-US" sz="1400">
                <a:solidFill>
                  <a:srgbClr val="008000"/>
                </a:solidFill>
                <a:latin typeface="Consolas" panose="020B0609020204030204" pitchFamily="49" charset="0"/>
              </a:rPr>
              <a:t> // da se ne proveravaju auti!</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prepreke[i].resize(n+</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 m+2 x n+2, sve je zid</a:t>
            </a:r>
            <a:endParaRPr lang="en-US" sz="1400">
              <a:solidFill>
                <a:srgbClr val="000000"/>
              </a:solidFill>
              <a:latin typeface="Consolas" panose="020B0609020204030204" pitchFamily="49" charset="0"/>
            </a:endParaRP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i &lt; m; i++) {</a:t>
            </a:r>
          </a:p>
          <a:p>
            <a:r>
              <a:rPr lang="en-US" sz="1400">
                <a:solidFill>
                  <a:srgbClr val="000000"/>
                </a:solidFill>
                <a:latin typeface="Consolas" panose="020B0609020204030204" pitchFamily="49" charset="0"/>
              </a:rPr>
              <a:t>        string red; getline(cin, red);</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j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j &lt; n; j++)</a:t>
            </a:r>
            <a:r>
              <a:rPr lang="en-US" sz="1400">
                <a:solidFill>
                  <a:srgbClr val="008000"/>
                </a:solidFill>
                <a:latin typeface="Consolas" panose="020B0609020204030204" pitchFamily="49" charset="0"/>
              </a:rPr>
              <a:t> // zid nije samo na pozicijama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prepreke[i+</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][j+</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 red[j] == </a:t>
            </a:r>
            <a:r>
              <a:rPr lang="en-US" sz="1400">
                <a:solidFill>
                  <a:srgbClr val="A31515"/>
                </a:solidFill>
                <a:latin typeface="Consolas" panose="020B0609020204030204" pitchFamily="49" charset="0"/>
              </a:rPr>
              <a:t>'x'</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 gde može da se prođe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(res(prepreke, m, n)) cout &lt;&lt; </a:t>
            </a:r>
            <a:r>
              <a:rPr lang="en-US" sz="1400">
                <a:solidFill>
                  <a:srgbClr val="A31515"/>
                </a:solidFill>
                <a:latin typeface="Consolas" panose="020B0609020204030204" pitchFamily="49" charset="0"/>
              </a:rPr>
              <a:t>"da"</a:t>
            </a:r>
            <a:r>
              <a:rPr lang="en-US" sz="1400">
                <a:solidFill>
                  <a:srgbClr val="000000"/>
                </a:solidFill>
                <a:latin typeface="Consolas" panose="020B0609020204030204" pitchFamily="49" charset="0"/>
              </a:rPr>
              <a:t> &lt;&lt; endl;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cout &lt;&lt; </a:t>
            </a:r>
            <a:r>
              <a:rPr lang="en-US" sz="1400">
                <a:solidFill>
                  <a:srgbClr val="A31515"/>
                </a:solidFill>
                <a:latin typeface="Consolas" panose="020B0609020204030204" pitchFamily="49" charset="0"/>
              </a:rPr>
              <a:t>"ne"</a:t>
            </a:r>
            <a:r>
              <a:rPr lang="en-US" sz="1400">
                <a:solidFill>
                  <a:srgbClr val="000000"/>
                </a:solidFill>
                <a:latin typeface="Consolas" panose="020B0609020204030204" pitchFamily="49" charset="0"/>
              </a:rPr>
              <a:t> &lt;&lt; endl;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Tree>
    <p:extLst>
      <p:ext uri="{BB962C8B-B14F-4D97-AF65-F5344CB8AC3E}">
        <p14:creationId xmlns:p14="http://schemas.microsoft.com/office/powerpoint/2010/main" val="36090437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634471-033D-4F03-AEED-F16EC4624A4A}"/>
              </a:ext>
            </a:extLst>
          </p:cNvPr>
          <p:cNvSpPr/>
          <p:nvPr/>
        </p:nvSpPr>
        <p:spPr>
          <a:xfrm>
            <a:off x="0" y="0"/>
            <a:ext cx="9587884" cy="6555641"/>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&lt;stack&gt;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8000"/>
                </a:solidFill>
                <a:latin typeface="Consolas" panose="020B0609020204030204" pitchFamily="49" charset="0"/>
              </a:rPr>
              <a:t>//Red </a:t>
            </a:r>
            <a:r>
              <a:rPr lang="sr-Latn-RS" sz="1400">
                <a:solidFill>
                  <a:srgbClr val="008000"/>
                </a:solidFill>
                <a:latin typeface="Consolas" panose="020B0609020204030204" pitchFamily="49" charset="0"/>
              </a:rPr>
              <a:t>od</a:t>
            </a:r>
            <a:r>
              <a:rPr lang="en-US" sz="1400">
                <a:solidFill>
                  <a:srgbClr val="008000"/>
                </a:solidFill>
                <a:latin typeface="Consolas" panose="020B0609020204030204" pitchFamily="49" charset="0"/>
              </a:rPr>
              <a:t> dva steka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stack&lt;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ulazni, izlazni;</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prebaci() {</a:t>
            </a:r>
            <a:r>
              <a:rPr lang="en-US" sz="1400">
                <a:solidFill>
                  <a:srgbClr val="008000"/>
                </a:solidFill>
                <a:latin typeface="Consolas" panose="020B0609020204030204" pitchFamily="49" charset="0"/>
              </a:rPr>
              <a:t> // ako je izlazni prazan...</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(!ulazni.empty()) {</a:t>
            </a:r>
            <a:r>
              <a:rPr lang="en-US" sz="1400">
                <a:solidFill>
                  <a:srgbClr val="008000"/>
                </a:solidFill>
                <a:latin typeface="Consolas" panose="020B0609020204030204" pitchFamily="49" charset="0"/>
              </a:rPr>
              <a:t> // prebaci elemente...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izlazni.push(ulazni.top());</a:t>
            </a:r>
            <a:r>
              <a:rPr lang="en-US" sz="1400">
                <a:solidFill>
                  <a:srgbClr val="008000"/>
                </a:solidFill>
                <a:latin typeface="Consolas" panose="020B0609020204030204" pitchFamily="49" charset="0"/>
              </a:rPr>
              <a:t> // ...sa ulaznog</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ulazni.pop(); } }</a:t>
            </a:r>
            <a:r>
              <a:rPr lang="en-US" sz="1400">
                <a:solidFill>
                  <a:srgbClr val="008000"/>
                </a:solidFill>
                <a:latin typeface="Consolas" panose="020B0609020204030204" pitchFamily="49" charset="0"/>
              </a:rPr>
              <a:t> // na izlazni</a:t>
            </a:r>
            <a:endParaRPr lang="en-US" sz="1400">
              <a:solidFill>
                <a:srgbClr val="000000"/>
              </a:solidFill>
              <a:latin typeface="Consolas" panose="020B0609020204030204" pitchFamily="49" charset="0"/>
            </a:endParaRP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push(</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x) {</a:t>
            </a:r>
            <a:r>
              <a:rPr lang="en-US" sz="1400">
                <a:solidFill>
                  <a:srgbClr val="008000"/>
                </a:solidFill>
                <a:latin typeface="Consolas" panose="020B0609020204030204" pitchFamily="49" charset="0"/>
              </a:rPr>
              <a:t> // el. idu u ulazni</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ulazni.push(x);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pop() {</a:t>
            </a:r>
            <a:r>
              <a:rPr lang="en-US" sz="1400">
                <a:solidFill>
                  <a:srgbClr val="008000"/>
                </a:solidFill>
                <a:latin typeface="Consolas" panose="020B0609020204030204" pitchFamily="49" charset="0"/>
              </a:rPr>
              <a:t> // sklanjaju se sa izlaznog</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(izlazni.empty())</a:t>
            </a:r>
            <a:r>
              <a:rPr lang="en-US" sz="1400">
                <a:solidFill>
                  <a:srgbClr val="008000"/>
                </a:solidFill>
                <a:latin typeface="Consolas" panose="020B0609020204030204" pitchFamily="49" charset="0"/>
              </a:rPr>
              <a:t> //ako je prazan...</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prebaci();</a:t>
            </a:r>
          </a:p>
          <a:p>
            <a:r>
              <a:rPr lang="en-US" sz="1400">
                <a:solidFill>
                  <a:srgbClr val="000000"/>
                </a:solidFill>
                <a:latin typeface="Consolas" panose="020B0609020204030204" pitchFamily="49" charset="0"/>
              </a:rPr>
              <a:t>    izlazni.pop();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top() {</a:t>
            </a:r>
            <a:r>
              <a:rPr lang="en-US" sz="1400">
                <a:solidFill>
                  <a:srgbClr val="008000"/>
                </a:solidFill>
                <a:latin typeface="Consolas" panose="020B0609020204030204" pitchFamily="49" charset="0"/>
              </a:rPr>
              <a:t> // prvi na izlaznom</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(izlazni.empty())</a:t>
            </a:r>
          </a:p>
          <a:p>
            <a:r>
              <a:rPr lang="en-US" sz="1400">
                <a:solidFill>
                  <a:srgbClr val="000000"/>
                </a:solidFill>
                <a:latin typeface="Consolas" panose="020B0609020204030204" pitchFamily="49" charset="0"/>
              </a:rPr>
              <a:t>        prebaci();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izlazni.top();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push(</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push(</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cout &lt;&lt; top() &lt;&lt; endl;</a:t>
            </a:r>
          </a:p>
          <a:p>
            <a:r>
              <a:rPr lang="en-US" sz="1400">
                <a:solidFill>
                  <a:srgbClr val="000000"/>
                </a:solidFill>
                <a:latin typeface="Consolas" panose="020B0609020204030204" pitchFamily="49" charset="0"/>
              </a:rPr>
              <a:t>    pop(); push(</a:t>
            </a:r>
            <a:r>
              <a:rPr lang="en-US" sz="1400">
                <a:solidFill>
                  <a:srgbClr val="098658"/>
                </a:solidFill>
                <a:latin typeface="Consolas" panose="020B0609020204030204" pitchFamily="49" charset="0"/>
              </a:rPr>
              <a:t>3</a:t>
            </a:r>
            <a:r>
              <a:rPr lang="en-US" sz="1400">
                <a:solidFill>
                  <a:srgbClr val="000000"/>
                </a:solidFill>
                <a:latin typeface="Consolas" panose="020B0609020204030204" pitchFamily="49" charset="0"/>
              </a:rPr>
              <a:t>); cout &lt;&lt; top() &lt;&lt; endl;</a:t>
            </a:r>
          </a:p>
          <a:p>
            <a:r>
              <a:rPr lang="en-US" sz="1400">
                <a:solidFill>
                  <a:srgbClr val="000000"/>
                </a:solidFill>
                <a:latin typeface="Consolas" panose="020B0609020204030204" pitchFamily="49" charset="0"/>
              </a:rPr>
              <a:t>    pop(); cout &lt;&lt; top() &lt;&lt; endl;</a:t>
            </a:r>
          </a:p>
          <a:p>
            <a:r>
              <a:rPr lang="en-US" sz="1400">
                <a:solidFill>
                  <a:srgbClr val="000000"/>
                </a:solidFill>
                <a:latin typeface="Consolas" panose="020B0609020204030204" pitchFamily="49" charset="0"/>
              </a:rPr>
              <a:t>    pop();</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
        <p:nvSpPr>
          <p:cNvPr id="3" name="Rectangle 2">
            <a:extLst>
              <a:ext uri="{FF2B5EF4-FFF2-40B4-BE49-F238E27FC236}">
                <a16:creationId xmlns:a16="http://schemas.microsoft.com/office/drawing/2014/main" id="{7859F0B1-7CD6-4302-BC4E-DC8B4A689868}"/>
              </a:ext>
            </a:extLst>
          </p:cNvPr>
          <p:cNvSpPr/>
          <p:nvPr/>
        </p:nvSpPr>
        <p:spPr>
          <a:xfrm>
            <a:off x="4539447" y="286970"/>
            <a:ext cx="6886113" cy="584775"/>
          </a:xfrm>
          <a:prstGeom prst="rect">
            <a:avLst/>
          </a:prstGeom>
        </p:spPr>
        <p:txBody>
          <a:bodyPr wrap="square">
            <a:spAutoFit/>
          </a:bodyPr>
          <a:lstStyle/>
          <a:p>
            <a:r>
              <a:rPr lang="sr-Latn-RS" sz="1600" b="1">
                <a:solidFill>
                  <a:srgbClr val="000000"/>
                </a:solidFill>
                <a:latin typeface="Book Antiqua" panose="02040602050305030304" pitchFamily="18" charset="0"/>
              </a:rPr>
              <a:t>1</a:t>
            </a:r>
            <a:r>
              <a:rPr lang="en-US" sz="1600" b="1">
                <a:solidFill>
                  <a:srgbClr val="000000"/>
                </a:solidFill>
                <a:latin typeface="Book Antiqua" panose="02040602050305030304" pitchFamily="18" charset="0"/>
              </a:rPr>
              <a:t>7</a:t>
            </a:r>
            <a:r>
              <a:rPr lang="sr-Latn-RS" sz="1600" b="1">
                <a:solidFill>
                  <a:srgbClr val="000000"/>
                </a:solidFill>
                <a:latin typeface="Book Antiqua" panose="02040602050305030304" pitchFamily="18" charset="0"/>
              </a:rPr>
              <a:t>. </a:t>
            </a:r>
            <a:r>
              <a:rPr lang="en-US" sz="1600" b="1">
                <a:solidFill>
                  <a:srgbClr val="000000"/>
                </a:solidFill>
                <a:latin typeface="Book Antiqua" panose="02040602050305030304" pitchFamily="18" charset="0"/>
              </a:rPr>
              <a:t>Red pomoću dva steka</a:t>
            </a:r>
          </a:p>
          <a:p>
            <a:r>
              <a:rPr lang="en-US" sz="1600" b="1">
                <a:solidFill>
                  <a:srgbClr val="000000"/>
                </a:solidFill>
                <a:latin typeface="Book Antiqua" panose="02040602050305030304" pitchFamily="18" charset="0"/>
              </a:rPr>
              <a:t>Problem: </a:t>
            </a:r>
            <a:r>
              <a:rPr lang="en-US" sz="1600">
                <a:solidFill>
                  <a:srgbClr val="000000"/>
                </a:solidFill>
                <a:latin typeface="Book Antiqua" panose="02040602050305030304" pitchFamily="18" charset="0"/>
              </a:rPr>
              <a:t>Implementiraj funkcionalnost reda korišćenjem dva steka.</a:t>
            </a:r>
          </a:p>
        </p:txBody>
      </p:sp>
    </p:spTree>
    <p:extLst>
      <p:ext uri="{BB962C8B-B14F-4D97-AF65-F5344CB8AC3E}">
        <p14:creationId xmlns:p14="http://schemas.microsoft.com/office/powerpoint/2010/main" val="12401209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49DD00-56DD-4927-AD8A-C6553FB54130}"/>
              </a:ext>
            </a:extLst>
          </p:cNvPr>
          <p:cNvSpPr/>
          <p:nvPr/>
        </p:nvSpPr>
        <p:spPr>
          <a:xfrm>
            <a:off x="0" y="0"/>
            <a:ext cx="12192000" cy="2185214"/>
          </a:xfrm>
          <a:prstGeom prst="rect">
            <a:avLst/>
          </a:prstGeom>
        </p:spPr>
        <p:txBody>
          <a:bodyPr wrap="square">
            <a:spAutoFit/>
          </a:bodyPr>
          <a:lstStyle/>
          <a:p>
            <a:r>
              <a:rPr lang="en-US" sz="2800">
                <a:latin typeface="Consolas" panose="020B0609020204030204" pitchFamily="49" charset="0"/>
              </a:rPr>
              <a:t>C++ Queue</a:t>
            </a:r>
          </a:p>
          <a:p>
            <a:endParaRPr lang="en-US">
              <a:latin typeface="Consolas" panose="020B0609020204030204" pitchFamily="49" charset="0"/>
            </a:endParaRPr>
          </a:p>
          <a:p>
            <a:r>
              <a:rPr lang="en-US">
                <a:latin typeface="Consolas" panose="020B0609020204030204" pitchFamily="49" charset="0"/>
              </a:rPr>
              <a:t>In C++, the STL queue provides the functionality of a queue data structure.</a:t>
            </a:r>
          </a:p>
          <a:p>
            <a:r>
              <a:rPr lang="en-US">
                <a:latin typeface="Consolas" panose="020B0609020204030204" pitchFamily="49" charset="0"/>
              </a:rPr>
              <a:t>The queue data structure follows the FIFO (First In First Out) principle where elements that are added first will be removed first.</a:t>
            </a:r>
          </a:p>
          <a:p>
            <a:endParaRPr lang="en-US">
              <a:latin typeface="Consolas" panose="020B0609020204030204" pitchFamily="49" charset="0"/>
            </a:endParaRPr>
          </a:p>
          <a:p>
            <a:r>
              <a:rPr lang="en-US">
                <a:latin typeface="Consolas" panose="020B0609020204030204" pitchFamily="49" charset="0"/>
              </a:rPr>
              <a:t>In a queue, elements are added from the rear and removed from the front.</a:t>
            </a:r>
          </a:p>
        </p:txBody>
      </p:sp>
      <p:pic>
        <p:nvPicPr>
          <p:cNvPr id="3" name="Picture 2">
            <a:extLst>
              <a:ext uri="{FF2B5EF4-FFF2-40B4-BE49-F238E27FC236}">
                <a16:creationId xmlns:a16="http://schemas.microsoft.com/office/drawing/2014/main" id="{A981EC33-2820-44E1-B91E-75268A9EE246}"/>
              </a:ext>
            </a:extLst>
          </p:cNvPr>
          <p:cNvPicPr>
            <a:picLocks noChangeAspect="1"/>
          </p:cNvPicPr>
          <p:nvPr/>
        </p:nvPicPr>
        <p:blipFill>
          <a:blip r:embed="rId2"/>
          <a:stretch>
            <a:fillRect/>
          </a:stretch>
        </p:blipFill>
        <p:spPr>
          <a:xfrm>
            <a:off x="5069150" y="4507458"/>
            <a:ext cx="7122850" cy="2350541"/>
          </a:xfrm>
          <a:prstGeom prst="rect">
            <a:avLst/>
          </a:prstGeom>
        </p:spPr>
      </p:pic>
      <p:sp>
        <p:nvSpPr>
          <p:cNvPr id="4" name="Rectangle 3">
            <a:extLst>
              <a:ext uri="{FF2B5EF4-FFF2-40B4-BE49-F238E27FC236}">
                <a16:creationId xmlns:a16="http://schemas.microsoft.com/office/drawing/2014/main" id="{4B944D22-CA3A-4FBA-A54E-A408E1171F50}"/>
              </a:ext>
            </a:extLst>
          </p:cNvPr>
          <p:cNvSpPr/>
          <p:nvPr/>
        </p:nvSpPr>
        <p:spPr>
          <a:xfrm>
            <a:off x="-1" y="2430443"/>
            <a:ext cx="12191999" cy="3693319"/>
          </a:xfrm>
          <a:prstGeom prst="rect">
            <a:avLst/>
          </a:prstGeom>
        </p:spPr>
        <p:txBody>
          <a:bodyPr wrap="square">
            <a:spAutoFit/>
          </a:bodyPr>
          <a:lstStyle/>
          <a:p>
            <a:r>
              <a:rPr lang="en-US">
                <a:latin typeface="Consolas" panose="020B0609020204030204" pitchFamily="49" charset="0"/>
              </a:rPr>
              <a:t>Create C++ STL Queue</a:t>
            </a:r>
          </a:p>
          <a:p>
            <a:r>
              <a:rPr lang="en-US">
                <a:latin typeface="Consolas" panose="020B0609020204030204" pitchFamily="49" charset="0"/>
              </a:rPr>
              <a:t>In order to create a queue in C++, we first need to include the queue header file.</a:t>
            </a:r>
          </a:p>
          <a:p>
            <a:r>
              <a:rPr lang="en-US" b="1">
                <a:latin typeface="Consolas" panose="020B0609020204030204" pitchFamily="49" charset="0"/>
              </a:rPr>
              <a:t>#include &lt;queue&gt;</a:t>
            </a:r>
          </a:p>
          <a:p>
            <a:endParaRPr lang="en-US">
              <a:latin typeface="Consolas" panose="020B0609020204030204" pitchFamily="49" charset="0"/>
            </a:endParaRPr>
          </a:p>
          <a:p>
            <a:r>
              <a:rPr lang="en-US">
                <a:latin typeface="Consolas" panose="020B0609020204030204" pitchFamily="49" charset="0"/>
              </a:rPr>
              <a:t>Once we import this file, we can create a queue using the following syntax:</a:t>
            </a:r>
          </a:p>
          <a:p>
            <a:r>
              <a:rPr lang="en-US" b="1">
                <a:latin typeface="Consolas" panose="020B0609020204030204" pitchFamily="49" charset="0"/>
              </a:rPr>
              <a:t>queue&lt;type&gt; q;</a:t>
            </a:r>
          </a:p>
          <a:p>
            <a:r>
              <a:rPr lang="en-US">
                <a:latin typeface="Consolas" panose="020B0609020204030204" pitchFamily="49" charset="0"/>
              </a:rPr>
              <a:t>Here, type indicates the data type we want to store in the queue. For example,</a:t>
            </a:r>
          </a:p>
          <a:p>
            <a:endParaRPr lang="en-US">
              <a:latin typeface="Consolas" panose="020B0609020204030204" pitchFamily="49" charset="0"/>
            </a:endParaRPr>
          </a:p>
          <a:p>
            <a:r>
              <a:rPr lang="en-US">
                <a:latin typeface="Consolas" panose="020B0609020204030204" pitchFamily="49" charset="0"/>
              </a:rPr>
              <a:t>// create a queue of integer data type</a:t>
            </a:r>
          </a:p>
          <a:p>
            <a:r>
              <a:rPr lang="en-US" b="1">
                <a:latin typeface="Consolas" panose="020B0609020204030204" pitchFamily="49" charset="0"/>
              </a:rPr>
              <a:t>queue&lt;int&gt; integer_queue;</a:t>
            </a:r>
          </a:p>
          <a:p>
            <a:endParaRPr lang="en-US">
              <a:latin typeface="Consolas" panose="020B0609020204030204" pitchFamily="49" charset="0"/>
            </a:endParaRPr>
          </a:p>
          <a:p>
            <a:r>
              <a:rPr lang="en-US">
                <a:latin typeface="Consolas" panose="020B0609020204030204" pitchFamily="49" charset="0"/>
              </a:rPr>
              <a:t>// create a queue of string data type</a:t>
            </a:r>
          </a:p>
          <a:p>
            <a:r>
              <a:rPr lang="en-US" b="1">
                <a:latin typeface="Consolas" panose="020B0609020204030204" pitchFamily="49" charset="0"/>
              </a:rPr>
              <a:t>queue&lt;string&gt; string_queue;</a:t>
            </a:r>
          </a:p>
        </p:txBody>
      </p:sp>
    </p:spTree>
    <p:extLst>
      <p:ext uri="{BB962C8B-B14F-4D97-AF65-F5344CB8AC3E}">
        <p14:creationId xmlns:p14="http://schemas.microsoft.com/office/powerpoint/2010/main" val="19268620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E68AB1D-F02B-41DD-8A88-CE2C3B5517A5}"/>
              </a:ext>
            </a:extLst>
          </p:cNvPr>
          <p:cNvGraphicFramePr>
            <a:graphicFrameLocks noGrp="1"/>
          </p:cNvGraphicFramePr>
          <p:nvPr>
            <p:extLst>
              <p:ext uri="{D42A27DB-BD31-4B8C-83A1-F6EECF244321}">
                <p14:modId xmlns:p14="http://schemas.microsoft.com/office/powerpoint/2010/main" val="4058412646"/>
              </p:ext>
            </p:extLst>
          </p:nvPr>
        </p:nvGraphicFramePr>
        <p:xfrm>
          <a:off x="2521445" y="1253331"/>
          <a:ext cx="6438896" cy="4351338"/>
        </p:xfrm>
        <a:graphic>
          <a:graphicData uri="http://schemas.openxmlformats.org/drawingml/2006/table">
            <a:tbl>
              <a:tblPr/>
              <a:tblGrid>
                <a:gridCol w="3219448">
                  <a:extLst>
                    <a:ext uri="{9D8B030D-6E8A-4147-A177-3AD203B41FA5}">
                      <a16:colId xmlns:a16="http://schemas.microsoft.com/office/drawing/2014/main" val="1311874131"/>
                    </a:ext>
                  </a:extLst>
                </a:gridCol>
                <a:gridCol w="3219448">
                  <a:extLst>
                    <a:ext uri="{9D8B030D-6E8A-4147-A177-3AD203B41FA5}">
                      <a16:colId xmlns:a16="http://schemas.microsoft.com/office/drawing/2014/main" val="895581024"/>
                    </a:ext>
                  </a:extLst>
                </a:gridCol>
              </a:tblGrid>
              <a:tr h="447334">
                <a:tc>
                  <a:txBody>
                    <a:bodyPr/>
                    <a:lstStyle/>
                    <a:p>
                      <a:pPr algn="l"/>
                      <a:r>
                        <a:rPr lang="en-US" sz="1600" b="1">
                          <a:effectLst/>
                        </a:rPr>
                        <a:t>Methods</a:t>
                      </a:r>
                    </a:p>
                  </a:txBody>
                  <a:tcPr marL="203334" marR="203334" marT="101667" marB="101667" anchor="ctr">
                    <a:lnL>
                      <a:noFill/>
                    </a:lnL>
                    <a:lnR>
                      <a:noFill/>
                    </a:lnR>
                    <a:lnT>
                      <a:noFill/>
                    </a:lnT>
                    <a:lnB>
                      <a:noFill/>
                    </a:lnB>
                    <a:noFill/>
                  </a:tcPr>
                </a:tc>
                <a:tc>
                  <a:txBody>
                    <a:bodyPr/>
                    <a:lstStyle/>
                    <a:p>
                      <a:pPr algn="l"/>
                      <a:r>
                        <a:rPr lang="en-US" sz="1600" b="1">
                          <a:effectLst/>
                        </a:rPr>
                        <a:t>Description</a:t>
                      </a:r>
                    </a:p>
                  </a:txBody>
                  <a:tcPr marL="203334" marR="203334" marT="101667" marB="101667" anchor="ctr">
                    <a:lnL>
                      <a:noFill/>
                    </a:lnL>
                    <a:lnR>
                      <a:noFill/>
                    </a:lnR>
                    <a:lnT>
                      <a:noFill/>
                    </a:lnT>
                    <a:lnB>
                      <a:noFill/>
                    </a:lnB>
                    <a:noFill/>
                  </a:tcPr>
                </a:tc>
                <a:extLst>
                  <a:ext uri="{0D108BD9-81ED-4DB2-BD59-A6C34878D82A}">
                    <a16:rowId xmlns:a16="http://schemas.microsoft.com/office/drawing/2014/main" val="2204259840"/>
                  </a:ext>
                </a:extLst>
              </a:tr>
              <a:tr h="691334">
                <a:tc>
                  <a:txBody>
                    <a:bodyPr/>
                    <a:lstStyle/>
                    <a:p>
                      <a:r>
                        <a:rPr lang="en-US" sz="1600" b="1">
                          <a:effectLst/>
                        </a:rPr>
                        <a:t>push()</a:t>
                      </a:r>
                    </a:p>
                  </a:txBody>
                  <a:tcPr marL="203334" marR="203334" marT="101667" marB="101667" anchor="ctr">
                    <a:lnL>
                      <a:noFill/>
                    </a:lnL>
                    <a:lnR>
                      <a:noFill/>
                    </a:lnR>
                    <a:lnT>
                      <a:noFill/>
                    </a:lnT>
                    <a:lnB>
                      <a:noFill/>
                    </a:lnB>
                    <a:noFill/>
                  </a:tcPr>
                </a:tc>
                <a:tc>
                  <a:txBody>
                    <a:bodyPr/>
                    <a:lstStyle/>
                    <a:p>
                      <a:r>
                        <a:rPr lang="en-US" sz="1600">
                          <a:effectLst/>
                        </a:rPr>
                        <a:t>inserts an element at the back of the queue</a:t>
                      </a:r>
                    </a:p>
                  </a:txBody>
                  <a:tcPr marL="203334" marR="203334" marT="101667" marB="101667" anchor="ctr">
                    <a:lnL>
                      <a:noFill/>
                    </a:lnL>
                    <a:lnR>
                      <a:noFill/>
                    </a:lnR>
                    <a:lnT>
                      <a:noFill/>
                    </a:lnT>
                    <a:lnB>
                      <a:noFill/>
                    </a:lnB>
                    <a:noFill/>
                  </a:tcPr>
                </a:tc>
                <a:extLst>
                  <a:ext uri="{0D108BD9-81ED-4DB2-BD59-A6C34878D82A}">
                    <a16:rowId xmlns:a16="http://schemas.microsoft.com/office/drawing/2014/main" val="55754989"/>
                  </a:ext>
                </a:extLst>
              </a:tr>
              <a:tr h="691334">
                <a:tc>
                  <a:txBody>
                    <a:bodyPr/>
                    <a:lstStyle/>
                    <a:p>
                      <a:r>
                        <a:rPr lang="en-US" sz="1600" b="1">
                          <a:effectLst/>
                        </a:rPr>
                        <a:t>pop()</a:t>
                      </a:r>
                    </a:p>
                  </a:txBody>
                  <a:tcPr marL="203334" marR="203334" marT="101667" marB="101667" anchor="ctr">
                    <a:lnL>
                      <a:noFill/>
                    </a:lnL>
                    <a:lnR>
                      <a:noFill/>
                    </a:lnR>
                    <a:lnT>
                      <a:noFill/>
                    </a:lnT>
                    <a:lnB>
                      <a:noFill/>
                    </a:lnB>
                    <a:noFill/>
                  </a:tcPr>
                </a:tc>
                <a:tc>
                  <a:txBody>
                    <a:bodyPr/>
                    <a:lstStyle/>
                    <a:p>
                      <a:r>
                        <a:rPr lang="en-US" sz="1600">
                          <a:effectLst/>
                        </a:rPr>
                        <a:t>removes an element from the front of the queue</a:t>
                      </a:r>
                    </a:p>
                  </a:txBody>
                  <a:tcPr marL="203334" marR="203334" marT="101667" marB="101667" anchor="ctr">
                    <a:lnL>
                      <a:noFill/>
                    </a:lnL>
                    <a:lnR>
                      <a:noFill/>
                    </a:lnR>
                    <a:lnT>
                      <a:noFill/>
                    </a:lnT>
                    <a:lnB>
                      <a:noFill/>
                    </a:lnB>
                    <a:noFill/>
                  </a:tcPr>
                </a:tc>
                <a:extLst>
                  <a:ext uri="{0D108BD9-81ED-4DB2-BD59-A6C34878D82A}">
                    <a16:rowId xmlns:a16="http://schemas.microsoft.com/office/drawing/2014/main" val="1264339121"/>
                  </a:ext>
                </a:extLst>
              </a:tr>
              <a:tr h="691334">
                <a:tc>
                  <a:txBody>
                    <a:bodyPr/>
                    <a:lstStyle/>
                    <a:p>
                      <a:r>
                        <a:rPr lang="en-US" sz="1600" b="1">
                          <a:effectLst/>
                        </a:rPr>
                        <a:t>front()</a:t>
                      </a:r>
                    </a:p>
                  </a:txBody>
                  <a:tcPr marL="203334" marR="203334" marT="101667" marB="101667" anchor="ctr">
                    <a:lnL>
                      <a:noFill/>
                    </a:lnL>
                    <a:lnR>
                      <a:noFill/>
                    </a:lnR>
                    <a:lnT>
                      <a:noFill/>
                    </a:lnT>
                    <a:lnB>
                      <a:noFill/>
                    </a:lnB>
                    <a:noFill/>
                  </a:tcPr>
                </a:tc>
                <a:tc>
                  <a:txBody>
                    <a:bodyPr/>
                    <a:lstStyle/>
                    <a:p>
                      <a:r>
                        <a:rPr lang="en-US" sz="1600">
                          <a:effectLst/>
                        </a:rPr>
                        <a:t>returns the first element of the queue</a:t>
                      </a:r>
                    </a:p>
                  </a:txBody>
                  <a:tcPr marL="203334" marR="203334" marT="101667" marB="101667" anchor="ctr">
                    <a:lnL>
                      <a:noFill/>
                    </a:lnL>
                    <a:lnR>
                      <a:noFill/>
                    </a:lnR>
                    <a:lnT>
                      <a:noFill/>
                    </a:lnT>
                    <a:lnB>
                      <a:noFill/>
                    </a:lnB>
                    <a:noFill/>
                  </a:tcPr>
                </a:tc>
                <a:extLst>
                  <a:ext uri="{0D108BD9-81ED-4DB2-BD59-A6C34878D82A}">
                    <a16:rowId xmlns:a16="http://schemas.microsoft.com/office/drawing/2014/main" val="2085858268"/>
                  </a:ext>
                </a:extLst>
              </a:tr>
              <a:tr h="691334">
                <a:tc>
                  <a:txBody>
                    <a:bodyPr/>
                    <a:lstStyle/>
                    <a:p>
                      <a:r>
                        <a:rPr lang="en-US" sz="1600" b="1">
                          <a:effectLst/>
                        </a:rPr>
                        <a:t>back()</a:t>
                      </a:r>
                    </a:p>
                  </a:txBody>
                  <a:tcPr marL="203334" marR="203334" marT="101667" marB="101667" anchor="ctr">
                    <a:lnL>
                      <a:noFill/>
                    </a:lnL>
                    <a:lnR>
                      <a:noFill/>
                    </a:lnR>
                    <a:lnT>
                      <a:noFill/>
                    </a:lnT>
                    <a:lnB>
                      <a:noFill/>
                    </a:lnB>
                    <a:noFill/>
                  </a:tcPr>
                </a:tc>
                <a:tc>
                  <a:txBody>
                    <a:bodyPr/>
                    <a:lstStyle/>
                    <a:p>
                      <a:r>
                        <a:rPr lang="en-US" sz="1600">
                          <a:effectLst/>
                        </a:rPr>
                        <a:t>returns the last element of the queue</a:t>
                      </a:r>
                    </a:p>
                  </a:txBody>
                  <a:tcPr marL="203334" marR="203334" marT="101667" marB="101667" anchor="ctr">
                    <a:lnL>
                      <a:noFill/>
                    </a:lnL>
                    <a:lnR>
                      <a:noFill/>
                    </a:lnR>
                    <a:lnT>
                      <a:noFill/>
                    </a:lnT>
                    <a:lnB>
                      <a:noFill/>
                    </a:lnB>
                    <a:noFill/>
                  </a:tcPr>
                </a:tc>
                <a:extLst>
                  <a:ext uri="{0D108BD9-81ED-4DB2-BD59-A6C34878D82A}">
                    <a16:rowId xmlns:a16="http://schemas.microsoft.com/office/drawing/2014/main" val="3405186203"/>
                  </a:ext>
                </a:extLst>
              </a:tr>
              <a:tr h="691334">
                <a:tc>
                  <a:txBody>
                    <a:bodyPr/>
                    <a:lstStyle/>
                    <a:p>
                      <a:r>
                        <a:rPr lang="en-US" sz="1600" b="1">
                          <a:effectLst/>
                        </a:rPr>
                        <a:t>size()</a:t>
                      </a:r>
                    </a:p>
                  </a:txBody>
                  <a:tcPr marL="203334" marR="203334" marT="101667" marB="101667" anchor="ctr">
                    <a:lnL>
                      <a:noFill/>
                    </a:lnL>
                    <a:lnR>
                      <a:noFill/>
                    </a:lnR>
                    <a:lnT>
                      <a:noFill/>
                    </a:lnT>
                    <a:lnB>
                      <a:noFill/>
                    </a:lnB>
                    <a:noFill/>
                  </a:tcPr>
                </a:tc>
                <a:tc>
                  <a:txBody>
                    <a:bodyPr/>
                    <a:lstStyle/>
                    <a:p>
                      <a:r>
                        <a:rPr lang="en-US" sz="1600">
                          <a:effectLst/>
                        </a:rPr>
                        <a:t>returns the number of elements in the queue</a:t>
                      </a:r>
                    </a:p>
                  </a:txBody>
                  <a:tcPr marL="203334" marR="203334" marT="101667" marB="101667" anchor="ctr">
                    <a:lnL>
                      <a:noFill/>
                    </a:lnL>
                    <a:lnR>
                      <a:noFill/>
                    </a:lnR>
                    <a:lnT>
                      <a:noFill/>
                    </a:lnT>
                    <a:lnB>
                      <a:noFill/>
                    </a:lnB>
                    <a:noFill/>
                  </a:tcPr>
                </a:tc>
                <a:extLst>
                  <a:ext uri="{0D108BD9-81ED-4DB2-BD59-A6C34878D82A}">
                    <a16:rowId xmlns:a16="http://schemas.microsoft.com/office/drawing/2014/main" val="1315020044"/>
                  </a:ext>
                </a:extLst>
              </a:tr>
              <a:tr h="447334">
                <a:tc>
                  <a:txBody>
                    <a:bodyPr/>
                    <a:lstStyle/>
                    <a:p>
                      <a:r>
                        <a:rPr lang="en-US" sz="1600" b="1">
                          <a:effectLst/>
                        </a:rPr>
                        <a:t>empty()</a:t>
                      </a:r>
                    </a:p>
                  </a:txBody>
                  <a:tcPr marL="203334" marR="203334" marT="101667" marB="101667" anchor="ctr">
                    <a:lnL>
                      <a:noFill/>
                    </a:lnL>
                    <a:lnR>
                      <a:noFill/>
                    </a:lnR>
                    <a:lnT>
                      <a:noFill/>
                    </a:lnT>
                    <a:lnB>
                      <a:noFill/>
                    </a:lnB>
                    <a:noFill/>
                  </a:tcPr>
                </a:tc>
                <a:tc>
                  <a:txBody>
                    <a:bodyPr/>
                    <a:lstStyle/>
                    <a:p>
                      <a:r>
                        <a:rPr lang="en-US" sz="1600">
                          <a:effectLst/>
                        </a:rPr>
                        <a:t>returns true if the queue is empty</a:t>
                      </a:r>
                    </a:p>
                  </a:txBody>
                  <a:tcPr marL="203334" marR="203334" marT="101667" marB="101667" anchor="ctr">
                    <a:lnL>
                      <a:noFill/>
                    </a:lnL>
                    <a:lnR>
                      <a:noFill/>
                    </a:lnR>
                    <a:lnT>
                      <a:noFill/>
                    </a:lnT>
                    <a:lnB>
                      <a:noFill/>
                    </a:lnB>
                    <a:noFill/>
                  </a:tcPr>
                </a:tc>
                <a:extLst>
                  <a:ext uri="{0D108BD9-81ED-4DB2-BD59-A6C34878D82A}">
                    <a16:rowId xmlns:a16="http://schemas.microsoft.com/office/drawing/2014/main" val="3578578107"/>
                  </a:ext>
                </a:extLst>
              </a:tr>
            </a:tbl>
          </a:graphicData>
        </a:graphic>
      </p:graphicFrame>
    </p:spTree>
    <p:extLst>
      <p:ext uri="{BB962C8B-B14F-4D97-AF65-F5344CB8AC3E}">
        <p14:creationId xmlns:p14="http://schemas.microsoft.com/office/powerpoint/2010/main" val="42834323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83F6D5-86F5-414C-B892-DB00972844B3}"/>
              </a:ext>
            </a:extLst>
          </p:cNvPr>
          <p:cNvSpPr/>
          <p:nvPr/>
        </p:nvSpPr>
        <p:spPr>
          <a:xfrm>
            <a:off x="0" y="1151453"/>
            <a:ext cx="12192000" cy="3724096"/>
          </a:xfrm>
          <a:prstGeom prst="rect">
            <a:avLst/>
          </a:prstGeom>
        </p:spPr>
        <p:txBody>
          <a:bodyPr wrap="square">
            <a:spAutoFit/>
          </a:bodyPr>
          <a:lstStyle/>
          <a:p>
            <a:r>
              <a:rPr lang="en-US" sz="2800" b="1">
                <a:latin typeface="Book Antiqua" panose="02040602050305030304" pitchFamily="18" charset="0"/>
              </a:rPr>
              <a:t>Red</a:t>
            </a:r>
            <a:endParaRPr lang="sr-Latn-RS" sz="2800" b="1">
              <a:latin typeface="Book Antiqua" panose="02040602050305030304" pitchFamily="18" charset="0"/>
            </a:endParaRPr>
          </a:p>
          <a:p>
            <a:endParaRPr lang="en-US" sz="2800" b="1">
              <a:latin typeface="Book Antiqua" panose="02040602050305030304" pitchFamily="18" charset="0"/>
            </a:endParaRPr>
          </a:p>
          <a:p>
            <a:r>
              <a:rPr lang="pl-PL">
                <a:latin typeface="Book Antiqua" panose="02040602050305030304" pitchFamily="18" charset="0"/>
              </a:rPr>
              <a:t>Red je kolekcija podataka u koju se podaci dodaju po FIFO principu - element se dodaje na kraj </a:t>
            </a:r>
            <a:r>
              <a:rPr lang="en-US">
                <a:latin typeface="Book Antiqua" panose="02040602050305030304" pitchFamily="18" charset="0"/>
              </a:rPr>
              <a:t>a</a:t>
            </a:r>
            <a:r>
              <a:rPr lang="pl-PL">
                <a:latin typeface="Book Antiqua" panose="02040602050305030304" pitchFamily="18" charset="0"/>
              </a:rPr>
              <a:t> skida </a:t>
            </a:r>
            <a:r>
              <a:rPr lang="en-US">
                <a:latin typeface="Book Antiqua" panose="02040602050305030304" pitchFamily="18" charset="0"/>
              </a:rPr>
              <a:t>s</a:t>
            </a:r>
            <a:r>
              <a:rPr lang="pl-PL">
                <a:latin typeface="Book Antiqua" panose="02040602050305030304" pitchFamily="18" charset="0"/>
              </a:rPr>
              <a:t>a početka</a:t>
            </a:r>
            <a:r>
              <a:rPr lang="en-US">
                <a:latin typeface="Book Antiqua" panose="02040602050305030304" pitchFamily="18" charset="0"/>
              </a:rPr>
              <a:t>.</a:t>
            </a:r>
            <a:endParaRPr lang="pl-PL">
              <a:latin typeface="Book Antiqua" panose="02040602050305030304" pitchFamily="18" charset="0"/>
            </a:endParaRPr>
          </a:p>
          <a:p>
            <a:r>
              <a:rPr lang="en-US">
                <a:latin typeface="Book Antiqua" panose="02040602050305030304" pitchFamily="18" charset="0"/>
              </a:rPr>
              <a:t>U jeziku C++ red se realizuje klasom </a:t>
            </a:r>
            <a:r>
              <a:rPr lang="en-US" b="1">
                <a:latin typeface="Book Antiqua" panose="02040602050305030304" pitchFamily="18" charset="0"/>
              </a:rPr>
              <a:t>queue&lt;T&gt;</a:t>
            </a:r>
            <a:r>
              <a:rPr lang="en-US">
                <a:latin typeface="Book Antiqua" panose="02040602050305030304" pitchFamily="18" charset="0"/>
              </a:rPr>
              <a:t> gde T predstavlja tip elemenata</a:t>
            </a:r>
            <a:r>
              <a:rPr lang="sr-Latn-RS">
                <a:latin typeface="Book Antiqua" panose="02040602050305030304" pitchFamily="18" charset="0"/>
              </a:rPr>
              <a:t> </a:t>
            </a:r>
            <a:r>
              <a:rPr lang="en-US">
                <a:latin typeface="Book Antiqua" panose="02040602050305030304" pitchFamily="18" charset="0"/>
              </a:rPr>
              <a:t>u redu.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Podržane su sledeće metode:</a:t>
            </a:r>
          </a:p>
          <a:p>
            <a:r>
              <a:rPr lang="pl-PL" b="1">
                <a:latin typeface="Book Antiqua" panose="02040602050305030304" pitchFamily="18" charset="0"/>
              </a:rPr>
              <a:t>push</a:t>
            </a:r>
            <a:r>
              <a:rPr lang="pl-PL">
                <a:latin typeface="Book Antiqua" panose="02040602050305030304" pitchFamily="18" charset="0"/>
              </a:rPr>
              <a:t> - postavlja dati element na kraj reda</a:t>
            </a:r>
          </a:p>
          <a:p>
            <a:r>
              <a:rPr lang="en-US" b="1">
                <a:latin typeface="Book Antiqua" panose="02040602050305030304" pitchFamily="18" charset="0"/>
              </a:rPr>
              <a:t>pop</a:t>
            </a:r>
            <a:r>
              <a:rPr lang="en-US">
                <a:latin typeface="Book Antiqua" panose="02040602050305030304" pitchFamily="18" charset="0"/>
              </a:rPr>
              <a:t> - skida element sa početka reda</a:t>
            </a:r>
          </a:p>
          <a:p>
            <a:r>
              <a:rPr lang="en-US" b="1">
                <a:latin typeface="Book Antiqua" panose="02040602050305030304" pitchFamily="18" charset="0"/>
              </a:rPr>
              <a:t>front</a:t>
            </a:r>
            <a:r>
              <a:rPr lang="en-US">
                <a:latin typeface="Book Antiqua" panose="02040602050305030304" pitchFamily="18" charset="0"/>
              </a:rPr>
              <a:t> - očitava element na početku reda (pod pretpostavkom da red nije</a:t>
            </a:r>
            <a:r>
              <a:rPr lang="sr-Latn-RS">
                <a:latin typeface="Book Antiqua" panose="02040602050305030304" pitchFamily="18" charset="0"/>
              </a:rPr>
              <a:t> </a:t>
            </a:r>
            <a:r>
              <a:rPr lang="en-US">
                <a:latin typeface="Book Antiqua" panose="02040602050305030304" pitchFamily="18" charset="0"/>
              </a:rPr>
              <a:t>prazan)</a:t>
            </a:r>
          </a:p>
          <a:p>
            <a:r>
              <a:rPr lang="en-US" b="1">
                <a:latin typeface="Book Antiqua" panose="02040602050305030304" pitchFamily="18" charset="0"/>
              </a:rPr>
              <a:t>back</a:t>
            </a:r>
            <a:r>
              <a:rPr lang="en-US">
                <a:latin typeface="Book Antiqua" panose="02040602050305030304" pitchFamily="18" charset="0"/>
              </a:rPr>
              <a:t> - očitava element na kraju reda (pod pretpostavkom da red nije</a:t>
            </a:r>
            <a:r>
              <a:rPr lang="sr-Latn-RS">
                <a:latin typeface="Book Antiqua" panose="02040602050305030304" pitchFamily="18" charset="0"/>
              </a:rPr>
              <a:t> </a:t>
            </a:r>
            <a:r>
              <a:rPr lang="en-US">
                <a:latin typeface="Book Antiqua" panose="02040602050305030304" pitchFamily="18" charset="0"/>
              </a:rPr>
              <a:t>prazan)</a:t>
            </a:r>
          </a:p>
          <a:p>
            <a:r>
              <a:rPr lang="en-US" b="1">
                <a:latin typeface="Book Antiqua" panose="02040602050305030304" pitchFamily="18" charset="0"/>
              </a:rPr>
              <a:t>empty</a:t>
            </a:r>
            <a:r>
              <a:rPr lang="en-US">
                <a:latin typeface="Book Antiqua" panose="02040602050305030304" pitchFamily="18" charset="0"/>
              </a:rPr>
              <a:t> - proverava da li je red prazan</a:t>
            </a:r>
          </a:p>
          <a:p>
            <a:r>
              <a:rPr lang="en-US" b="1">
                <a:latin typeface="Book Antiqua" panose="02040602050305030304" pitchFamily="18" charset="0"/>
              </a:rPr>
              <a:t>size</a:t>
            </a:r>
            <a:r>
              <a:rPr lang="en-US">
                <a:latin typeface="Book Antiqua" panose="02040602050305030304" pitchFamily="18" charset="0"/>
              </a:rPr>
              <a:t> - vraća broj elemenata u redu</a:t>
            </a:r>
            <a:endParaRPr lang="sr-Latn-RS">
              <a:latin typeface="Book Antiqua" panose="02040602050305030304" pitchFamily="18" charset="0"/>
            </a:endParaRPr>
          </a:p>
        </p:txBody>
      </p:sp>
    </p:spTree>
    <p:extLst>
      <p:ext uri="{BB962C8B-B14F-4D97-AF65-F5344CB8AC3E}">
        <p14:creationId xmlns:p14="http://schemas.microsoft.com/office/powerpoint/2010/main" val="1663015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5668</TotalTime>
  <Words>23228</Words>
  <Application>Microsoft Office PowerPoint</Application>
  <PresentationFormat>Widescreen</PresentationFormat>
  <Paragraphs>3167</Paragraphs>
  <Slides>195</Slides>
  <Notes>0</Notes>
  <HiddenSlides>0</HiddenSlides>
  <MMClips>0</MMClips>
  <ScaleCrop>false</ScaleCrop>
  <HeadingPairs>
    <vt:vector size="6" baseType="variant">
      <vt:variant>
        <vt:lpstr>Fonts Used</vt:lpstr>
      </vt:variant>
      <vt:variant>
        <vt:i4>32</vt:i4>
      </vt:variant>
      <vt:variant>
        <vt:lpstr>Theme</vt:lpstr>
      </vt:variant>
      <vt:variant>
        <vt:i4>1</vt:i4>
      </vt:variant>
      <vt:variant>
        <vt:lpstr>Slide Titles</vt:lpstr>
      </vt:variant>
      <vt:variant>
        <vt:i4>195</vt:i4>
      </vt:variant>
    </vt:vector>
  </HeadingPairs>
  <TitlesOfParts>
    <vt:vector size="228" baseType="lpstr">
      <vt:lpstr>-apple-system</vt:lpstr>
      <vt:lpstr>Arial</vt:lpstr>
      <vt:lpstr>Book Antiqua</vt:lpstr>
      <vt:lpstr>Calibri</vt:lpstr>
      <vt:lpstr>Calibri Light</vt:lpstr>
      <vt:lpstr>Consolas</vt:lpstr>
      <vt:lpstr>Courier New</vt:lpstr>
      <vt:lpstr>euclid_circular_a</vt:lpstr>
      <vt:lpstr>inherit</vt:lpstr>
      <vt:lpstr>LatinModernMath-Regular-Identity-H</vt:lpstr>
      <vt:lpstr>LMMathItalic10-Regular</vt:lpstr>
      <vt:lpstr>LMMathItalic5-Regular</vt:lpstr>
      <vt:lpstr>LMMathItalic7-Regular</vt:lpstr>
      <vt:lpstr>LMMathSymbols10-Regular</vt:lpstr>
      <vt:lpstr>LMMathSymbols7-Regular</vt:lpstr>
      <vt:lpstr>LMMono10-Italic-Identity-H</vt:lpstr>
      <vt:lpstr>LMMono10-Regular</vt:lpstr>
      <vt:lpstr>LMMono10-Regular-Identity-H</vt:lpstr>
      <vt:lpstr>LMMono9-Regular</vt:lpstr>
      <vt:lpstr>LMMono9-Regular-Identity-H</vt:lpstr>
      <vt:lpstr>LMMonoLt10-Bold</vt:lpstr>
      <vt:lpstr>LMMonoLt10-Bold-Identity-H</vt:lpstr>
      <vt:lpstr>LMRoman10-Bold-Identity-H</vt:lpstr>
      <vt:lpstr>LMRoman10-Regular</vt:lpstr>
      <vt:lpstr>LMRoman10-Regular-Identity-H</vt:lpstr>
      <vt:lpstr>LMRoman12-Bold-Identity-H</vt:lpstr>
      <vt:lpstr>LMRoman5-Regular</vt:lpstr>
      <vt:lpstr>LMRoman7-Regular</vt:lpstr>
      <vt:lpstr>MJXc-TeX-main-I</vt:lpstr>
      <vt:lpstr>MJXc-TeX-main-R</vt:lpstr>
      <vt:lpstr>MJXc-TeX-math-I</vt:lpstr>
      <vt:lpstr>SFMono-Regular</vt:lpstr>
      <vt:lpstr>Office Theme</vt:lpstr>
      <vt:lpstr>Bibliotečke strukture podataka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Bibliotečke strukture podataka</dc:title>
  <dc:creator>Ненад Костић</dc:creator>
  <cp:lastModifiedBy>Ненад Костић</cp:lastModifiedBy>
  <cp:revision>276</cp:revision>
  <dcterms:created xsi:type="dcterms:W3CDTF">2023-01-26T16:13:20Z</dcterms:created>
  <dcterms:modified xsi:type="dcterms:W3CDTF">2023-02-05T22:20:49Z</dcterms:modified>
</cp:coreProperties>
</file>