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8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8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342" r:id="rId2"/>
    <p:sldId id="314" r:id="rId3"/>
    <p:sldId id="348" r:id="rId4"/>
    <p:sldId id="533" r:id="rId5"/>
    <p:sldId id="534" r:id="rId6"/>
    <p:sldId id="748" r:id="rId7"/>
    <p:sldId id="734" r:id="rId8"/>
    <p:sldId id="535" r:id="rId9"/>
    <p:sldId id="536" r:id="rId10"/>
    <p:sldId id="537" r:id="rId11"/>
    <p:sldId id="532" r:id="rId12"/>
    <p:sldId id="740" r:id="rId13"/>
    <p:sldId id="404" r:id="rId14"/>
    <p:sldId id="747" r:id="rId15"/>
    <p:sldId id="750" r:id="rId16"/>
    <p:sldId id="749" r:id="rId17"/>
    <p:sldId id="751" r:id="rId18"/>
    <p:sldId id="34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453">
          <p15:clr>
            <a:srgbClr val="A4A3A4"/>
          </p15:clr>
        </p15:guide>
        <p15:guide id="3" orient="horz" pos="1570">
          <p15:clr>
            <a:srgbClr val="A4A3A4"/>
          </p15:clr>
        </p15:guide>
        <p15:guide id="4" pos="72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8"/>
    <a:srgbClr val="433D3C"/>
    <a:srgbClr val="C00000"/>
    <a:srgbClr val="F0F2F4"/>
    <a:srgbClr val="0B2C4F"/>
    <a:srgbClr val="213555"/>
    <a:srgbClr val="263656"/>
    <a:srgbClr val="003366"/>
    <a:srgbClr val="333C46"/>
    <a:srgbClr val="C3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882" y="-24"/>
      </p:cViewPr>
      <p:guideLst>
        <p:guide pos="3840"/>
        <p:guide pos="453"/>
        <p:guide orient="horz" pos="1570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52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68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3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7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57698" y="8925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a typeface="字魂105号-简雅黑" panose="00000500000000000000" pitchFamily="2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433D3C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E8CD1E-9928-481D-B1B1-402753E19CFA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5387BF-38E2-4F13-BCE4-807B4F764A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37" y="4406903"/>
            <a:ext cx="1036232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字魂105号-简雅黑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37" y="2906713"/>
            <a:ext cx="1036232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4730" indent="0">
              <a:buNone/>
              <a:defRPr sz="1400"/>
            </a:lvl6pPr>
            <a:lvl7pPr marL="2741930" indent="0">
              <a:buNone/>
              <a:defRPr sz="1400"/>
            </a:lvl7pPr>
            <a:lvl8pPr marL="3198495" indent="0">
              <a:buNone/>
              <a:defRPr sz="1400"/>
            </a:lvl8pPr>
            <a:lvl9pPr marL="3655695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3809999"/>
          </a:xfrm>
          <a:prstGeom prst="rect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40575" y="429491"/>
            <a:ext cx="11308080" cy="6073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douban.com/simpl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26389" y="4218176"/>
            <a:ext cx="4819624" cy="4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76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CONTRACTED WIND POWERPOINT TEMPLATE DESIGNS CONTRACTED WIND 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76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POWERPOINTTEMPLATE DESIGNS CONTRACTED WIND POWERPOINT TEMPLATE DESIGNS CONTRACTED WIND POWERPOINT TEMPLATE DESIGNS</a:t>
            </a:r>
            <a:endParaRPr lang="zh-CN" altLang="en-US" sz="76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37700" y="2583180"/>
            <a:ext cx="8335010" cy="1515620"/>
            <a:chOff x="1968696" y="2598003"/>
            <a:chExt cx="8335010" cy="1515620"/>
          </a:xfrm>
        </p:grpSpPr>
        <p:sp>
          <p:nvSpPr>
            <p:cNvPr id="7" name="矩形 259"/>
            <p:cNvSpPr>
              <a:spLocks noChangeArrowheads="1"/>
            </p:cNvSpPr>
            <p:nvPr/>
          </p:nvSpPr>
          <p:spPr bwMode="auto">
            <a:xfrm>
              <a:off x="1968696" y="2778386"/>
              <a:ext cx="8335010" cy="1335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5400" b="1" cap="all" dirty="0">
                  <a:solidFill>
                    <a:srgbClr val="1F4E78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</a:rPr>
                <a:t>异常检测：算法与应用</a:t>
              </a:r>
              <a:endParaRPr lang="en-US" altLang="zh-CN" sz="5400" b="1" cap="all" dirty="0">
                <a:solidFill>
                  <a:srgbClr val="1F4E78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433D3C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院系</a:t>
              </a:r>
              <a:r>
                <a:rPr lang="en-US" altLang="zh-CN" sz="2000" dirty="0">
                  <a:solidFill>
                    <a:srgbClr val="433D3C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/</a:t>
              </a:r>
              <a:r>
                <a:rPr lang="zh-CN" altLang="en-US" sz="2000" dirty="0">
                  <a:solidFill>
                    <a:srgbClr val="433D3C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专业：信息科学与工程学院</a:t>
              </a:r>
              <a:r>
                <a:rPr lang="en-US" altLang="zh-CN" sz="2000" dirty="0">
                  <a:solidFill>
                    <a:srgbClr val="433D3C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-</a:t>
              </a:r>
              <a:r>
                <a:rPr lang="zh-CN" altLang="en-US" sz="2000" dirty="0">
                  <a:solidFill>
                    <a:srgbClr val="433D3C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软件工程</a:t>
              </a:r>
              <a:endParaRPr lang="en-US" altLang="zh-CN" sz="2000" dirty="0">
                <a:solidFill>
                  <a:srgbClr val="433D3C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8" name="矩形 259"/>
            <p:cNvSpPr>
              <a:spLocks noChangeArrowheads="1"/>
            </p:cNvSpPr>
            <p:nvPr/>
          </p:nvSpPr>
          <p:spPr bwMode="auto">
            <a:xfrm>
              <a:off x="5028776" y="2598003"/>
              <a:ext cx="879656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sz="2000" dirty="0">
                <a:solidFill>
                  <a:srgbClr val="433D3C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" y="4625477"/>
            <a:ext cx="12073180" cy="800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4523188" y="5553028"/>
            <a:ext cx="3363310" cy="349250"/>
            <a:chOff x="4145217" y="5485094"/>
            <a:chExt cx="3363310" cy="349250"/>
          </a:xfrm>
        </p:grpSpPr>
        <p:grpSp>
          <p:nvGrpSpPr>
            <p:cNvPr id="24" name="组合 23"/>
            <p:cNvGrpSpPr/>
            <p:nvPr/>
          </p:nvGrpSpPr>
          <p:grpSpPr>
            <a:xfrm>
              <a:off x="4145217" y="5485094"/>
              <a:ext cx="3363310" cy="349250"/>
              <a:chOff x="6825277" y="5781148"/>
              <a:chExt cx="4967228" cy="515805"/>
            </a:xfrm>
          </p:grpSpPr>
          <p:sp>
            <p:nvSpPr>
              <p:cNvPr id="25" name="Freeform 9"/>
              <p:cNvSpPr/>
              <p:nvPr/>
            </p:nvSpPr>
            <p:spPr bwMode="auto">
              <a:xfrm>
                <a:off x="6825277" y="5783863"/>
                <a:ext cx="504825" cy="442913"/>
              </a:xfrm>
              <a:custGeom>
                <a:avLst/>
                <a:gdLst>
                  <a:gd name="T0" fmla="*/ 472 w 613"/>
                  <a:gd name="T1" fmla="*/ 18 h 537"/>
                  <a:gd name="T2" fmla="*/ 539 w 613"/>
                  <a:gd name="T3" fmla="*/ 134 h 537"/>
                  <a:gd name="T4" fmla="*/ 605 w 613"/>
                  <a:gd name="T5" fmla="*/ 248 h 537"/>
                  <a:gd name="T6" fmla="*/ 606 w 613"/>
                  <a:gd name="T7" fmla="*/ 287 h 537"/>
                  <a:gd name="T8" fmla="*/ 539 w 613"/>
                  <a:gd name="T9" fmla="*/ 403 h 537"/>
                  <a:gd name="T10" fmla="*/ 473 w 613"/>
                  <a:gd name="T11" fmla="*/ 517 h 537"/>
                  <a:gd name="T12" fmla="*/ 440 w 613"/>
                  <a:gd name="T13" fmla="*/ 537 h 537"/>
                  <a:gd name="T14" fmla="*/ 306 w 613"/>
                  <a:gd name="T15" fmla="*/ 537 h 537"/>
                  <a:gd name="T16" fmla="*/ 175 w 613"/>
                  <a:gd name="T17" fmla="*/ 537 h 537"/>
                  <a:gd name="T18" fmla="*/ 140 w 613"/>
                  <a:gd name="T19" fmla="*/ 519 h 537"/>
                  <a:gd name="T20" fmla="*/ 73 w 613"/>
                  <a:gd name="T21" fmla="*/ 403 h 537"/>
                  <a:gd name="T22" fmla="*/ 7 w 613"/>
                  <a:gd name="T23" fmla="*/ 289 h 537"/>
                  <a:gd name="T24" fmla="*/ 6 w 613"/>
                  <a:gd name="T25" fmla="*/ 250 h 537"/>
                  <a:gd name="T26" fmla="*/ 73 w 613"/>
                  <a:gd name="T27" fmla="*/ 134 h 537"/>
                  <a:gd name="T28" fmla="*/ 139 w 613"/>
                  <a:gd name="T29" fmla="*/ 20 h 537"/>
                  <a:gd name="T30" fmla="*/ 172 w 613"/>
                  <a:gd name="T31" fmla="*/ 0 h 537"/>
                  <a:gd name="T32" fmla="*/ 306 w 613"/>
                  <a:gd name="T33" fmla="*/ 0 h 537"/>
                  <a:gd name="T34" fmla="*/ 437 w 613"/>
                  <a:gd name="T35" fmla="*/ 0 h 537"/>
                  <a:gd name="T36" fmla="*/ 472 w 613"/>
                  <a:gd name="T37" fmla="*/ 18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3" h="537">
                    <a:moveTo>
                      <a:pt x="472" y="18"/>
                    </a:moveTo>
                    <a:lnTo>
                      <a:pt x="539" y="134"/>
                    </a:lnTo>
                    <a:cubicBezTo>
                      <a:pt x="561" y="172"/>
                      <a:pt x="583" y="210"/>
                      <a:pt x="605" y="248"/>
                    </a:cubicBezTo>
                    <a:cubicBezTo>
                      <a:pt x="612" y="260"/>
                      <a:pt x="613" y="273"/>
                      <a:pt x="606" y="287"/>
                    </a:cubicBezTo>
                    <a:lnTo>
                      <a:pt x="539" y="403"/>
                    </a:lnTo>
                    <a:cubicBezTo>
                      <a:pt x="517" y="441"/>
                      <a:pt x="495" y="479"/>
                      <a:pt x="473" y="517"/>
                    </a:cubicBezTo>
                    <a:cubicBezTo>
                      <a:pt x="466" y="529"/>
                      <a:pt x="455" y="536"/>
                      <a:pt x="440" y="537"/>
                    </a:cubicBezTo>
                    <a:lnTo>
                      <a:pt x="306" y="537"/>
                    </a:lnTo>
                    <a:cubicBezTo>
                      <a:pt x="262" y="537"/>
                      <a:pt x="219" y="537"/>
                      <a:pt x="175" y="537"/>
                    </a:cubicBezTo>
                    <a:cubicBezTo>
                      <a:pt x="160" y="537"/>
                      <a:pt x="149" y="532"/>
                      <a:pt x="140" y="519"/>
                    </a:cubicBezTo>
                    <a:lnTo>
                      <a:pt x="73" y="403"/>
                    </a:lnTo>
                    <a:cubicBezTo>
                      <a:pt x="51" y="365"/>
                      <a:pt x="29" y="327"/>
                      <a:pt x="7" y="289"/>
                    </a:cubicBezTo>
                    <a:cubicBezTo>
                      <a:pt x="1" y="277"/>
                      <a:pt x="0" y="264"/>
                      <a:pt x="6" y="250"/>
                    </a:cubicBezTo>
                    <a:lnTo>
                      <a:pt x="73" y="134"/>
                    </a:lnTo>
                    <a:cubicBezTo>
                      <a:pt x="95" y="96"/>
                      <a:pt x="117" y="58"/>
                      <a:pt x="139" y="20"/>
                    </a:cubicBezTo>
                    <a:cubicBezTo>
                      <a:pt x="146" y="8"/>
                      <a:pt x="157" y="1"/>
                      <a:pt x="172" y="0"/>
                    </a:cubicBezTo>
                    <a:lnTo>
                      <a:pt x="306" y="0"/>
                    </a:lnTo>
                    <a:cubicBezTo>
                      <a:pt x="350" y="0"/>
                      <a:pt x="394" y="0"/>
                      <a:pt x="437" y="0"/>
                    </a:cubicBezTo>
                    <a:cubicBezTo>
                      <a:pt x="452" y="0"/>
                      <a:pt x="464" y="5"/>
                      <a:pt x="472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Box 82"/>
              <p:cNvSpPr txBox="1"/>
              <p:nvPr/>
            </p:nvSpPr>
            <p:spPr>
              <a:xfrm>
                <a:off x="7359440" y="5781148"/>
                <a:ext cx="4433065" cy="515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433D3C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演讲人：宋刘广</a:t>
                </a:r>
                <a:endParaRPr lang="en-US" altLang="zh-CN" sz="1400" dirty="0">
                  <a:solidFill>
                    <a:srgbClr val="433D3C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257905" y="5548937"/>
              <a:ext cx="123972" cy="185092"/>
              <a:chOff x="324355" y="832717"/>
              <a:chExt cx="627063" cy="1065213"/>
            </a:xfrm>
            <a:solidFill>
              <a:srgbClr val="F0F2F4"/>
            </a:solidFill>
          </p:grpSpPr>
          <p:sp>
            <p:nvSpPr>
              <p:cNvPr id="29" name="Freeform 9"/>
              <p:cNvSpPr/>
              <p:nvPr/>
            </p:nvSpPr>
            <p:spPr bwMode="auto">
              <a:xfrm>
                <a:off x="324355" y="1420092"/>
                <a:ext cx="627063" cy="477838"/>
              </a:xfrm>
              <a:custGeom>
                <a:avLst/>
                <a:gdLst>
                  <a:gd name="T0" fmla="*/ 166 w 167"/>
                  <a:gd name="T1" fmla="*/ 39 h 127"/>
                  <a:gd name="T2" fmla="*/ 129 w 167"/>
                  <a:gd name="T3" fmla="*/ 0 h 127"/>
                  <a:gd name="T4" fmla="*/ 93 w 167"/>
                  <a:gd name="T5" fmla="*/ 60 h 127"/>
                  <a:gd name="T6" fmla="*/ 88 w 167"/>
                  <a:gd name="T7" fmla="*/ 33 h 127"/>
                  <a:gd name="T8" fmla="*/ 93 w 167"/>
                  <a:gd name="T9" fmla="*/ 24 h 127"/>
                  <a:gd name="T10" fmla="*/ 83 w 167"/>
                  <a:gd name="T11" fmla="*/ 14 h 127"/>
                  <a:gd name="T12" fmla="*/ 73 w 167"/>
                  <a:gd name="T13" fmla="*/ 24 h 127"/>
                  <a:gd name="T14" fmla="*/ 78 w 167"/>
                  <a:gd name="T15" fmla="*/ 33 h 127"/>
                  <a:gd name="T16" fmla="*/ 73 w 167"/>
                  <a:gd name="T17" fmla="*/ 60 h 127"/>
                  <a:gd name="T18" fmla="*/ 38 w 167"/>
                  <a:gd name="T19" fmla="*/ 0 h 127"/>
                  <a:gd name="T20" fmla="*/ 0 w 167"/>
                  <a:gd name="T21" fmla="*/ 39 h 127"/>
                  <a:gd name="T22" fmla="*/ 0 w 167"/>
                  <a:gd name="T23" fmla="*/ 39 h 127"/>
                  <a:gd name="T24" fmla="*/ 0 w 167"/>
                  <a:gd name="T25" fmla="*/ 127 h 127"/>
                  <a:gd name="T26" fmla="*/ 167 w 167"/>
                  <a:gd name="T27" fmla="*/ 127 h 127"/>
                  <a:gd name="T28" fmla="*/ 167 w 167"/>
                  <a:gd name="T29" fmla="*/ 39 h 127"/>
                  <a:gd name="T30" fmla="*/ 166 w 167"/>
                  <a:gd name="T31" fmla="*/ 3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27">
                    <a:moveTo>
                      <a:pt x="166" y="39"/>
                    </a:moveTo>
                    <a:cubicBezTo>
                      <a:pt x="163" y="23"/>
                      <a:pt x="149" y="8"/>
                      <a:pt x="129" y="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1" y="31"/>
                      <a:pt x="93" y="28"/>
                      <a:pt x="93" y="24"/>
                    </a:cubicBezTo>
                    <a:cubicBezTo>
                      <a:pt x="93" y="19"/>
                      <a:pt x="89" y="14"/>
                      <a:pt x="83" y="14"/>
                    </a:cubicBezTo>
                    <a:cubicBezTo>
                      <a:pt x="77" y="14"/>
                      <a:pt x="73" y="19"/>
                      <a:pt x="73" y="24"/>
                    </a:cubicBezTo>
                    <a:cubicBezTo>
                      <a:pt x="73" y="28"/>
                      <a:pt x="75" y="31"/>
                      <a:pt x="78" y="33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8"/>
                      <a:pt x="3" y="23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167" y="127"/>
                      <a:pt x="167" y="127"/>
                      <a:pt x="167" y="127"/>
                    </a:cubicBezTo>
                    <a:cubicBezTo>
                      <a:pt x="167" y="39"/>
                      <a:pt x="167" y="39"/>
                      <a:pt x="167" y="39"/>
                    </a:cubicBezTo>
                    <a:lnTo>
                      <a:pt x="166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443418" y="881929"/>
                <a:ext cx="382588" cy="538163"/>
              </a:xfrm>
              <a:custGeom>
                <a:avLst/>
                <a:gdLst>
                  <a:gd name="T0" fmla="*/ 0 w 102"/>
                  <a:gd name="T1" fmla="*/ 87 h 143"/>
                  <a:gd name="T2" fmla="*/ 10 w 102"/>
                  <a:gd name="T3" fmla="*/ 101 h 143"/>
                  <a:gd name="T4" fmla="*/ 51 w 102"/>
                  <a:gd name="T5" fmla="*/ 143 h 143"/>
                  <a:gd name="T6" fmla="*/ 91 w 102"/>
                  <a:gd name="T7" fmla="*/ 101 h 143"/>
                  <a:gd name="T8" fmla="*/ 92 w 102"/>
                  <a:gd name="T9" fmla="*/ 101 h 143"/>
                  <a:gd name="T10" fmla="*/ 102 w 102"/>
                  <a:gd name="T11" fmla="*/ 87 h 143"/>
                  <a:gd name="T12" fmla="*/ 94 w 102"/>
                  <a:gd name="T13" fmla="*/ 75 h 143"/>
                  <a:gd name="T14" fmla="*/ 95 w 102"/>
                  <a:gd name="T15" fmla="*/ 42 h 143"/>
                  <a:gd name="T16" fmla="*/ 97 w 102"/>
                  <a:gd name="T17" fmla="*/ 42 h 143"/>
                  <a:gd name="T18" fmla="*/ 97 w 102"/>
                  <a:gd name="T19" fmla="*/ 0 h 143"/>
                  <a:gd name="T20" fmla="*/ 3 w 102"/>
                  <a:gd name="T21" fmla="*/ 0 h 143"/>
                  <a:gd name="T22" fmla="*/ 3 w 102"/>
                  <a:gd name="T23" fmla="*/ 42 h 143"/>
                  <a:gd name="T24" fmla="*/ 4 w 102"/>
                  <a:gd name="T25" fmla="*/ 42 h 143"/>
                  <a:gd name="T26" fmla="*/ 6 w 102"/>
                  <a:gd name="T27" fmla="*/ 76 h 143"/>
                  <a:gd name="T28" fmla="*/ 6 w 102"/>
                  <a:gd name="T29" fmla="*/ 76 h 143"/>
                  <a:gd name="T30" fmla="*/ 0 w 102"/>
                  <a:gd name="T31" fmla="*/ 87 h 143"/>
                  <a:gd name="T32" fmla="*/ 11 w 102"/>
                  <a:gd name="T33" fmla="*/ 77 h 143"/>
                  <a:gd name="T34" fmla="*/ 11 w 102"/>
                  <a:gd name="T35" fmla="*/ 77 h 143"/>
                  <a:gd name="T36" fmla="*/ 12 w 102"/>
                  <a:gd name="T37" fmla="*/ 77 h 143"/>
                  <a:gd name="T38" fmla="*/ 12 w 102"/>
                  <a:gd name="T39" fmla="*/ 74 h 143"/>
                  <a:gd name="T40" fmla="*/ 15 w 102"/>
                  <a:gd name="T41" fmla="*/ 57 h 143"/>
                  <a:gd name="T42" fmla="*/ 19 w 102"/>
                  <a:gd name="T43" fmla="*/ 52 h 143"/>
                  <a:gd name="T44" fmla="*/ 61 w 102"/>
                  <a:gd name="T45" fmla="*/ 42 h 143"/>
                  <a:gd name="T46" fmla="*/ 78 w 102"/>
                  <a:gd name="T47" fmla="*/ 42 h 143"/>
                  <a:gd name="T48" fmla="*/ 88 w 102"/>
                  <a:gd name="T49" fmla="*/ 78 h 143"/>
                  <a:gd name="T50" fmla="*/ 88 w 102"/>
                  <a:gd name="T51" fmla="*/ 78 h 143"/>
                  <a:gd name="T52" fmla="*/ 91 w 102"/>
                  <a:gd name="T53" fmla="*/ 77 h 143"/>
                  <a:gd name="T54" fmla="*/ 92 w 102"/>
                  <a:gd name="T55" fmla="*/ 77 h 143"/>
                  <a:gd name="T56" fmla="*/ 97 w 102"/>
                  <a:gd name="T57" fmla="*/ 80 h 143"/>
                  <a:gd name="T58" fmla="*/ 99 w 102"/>
                  <a:gd name="T59" fmla="*/ 87 h 143"/>
                  <a:gd name="T60" fmla="*/ 97 w 102"/>
                  <a:gd name="T61" fmla="*/ 95 h 143"/>
                  <a:gd name="T62" fmla="*/ 92 w 102"/>
                  <a:gd name="T63" fmla="*/ 98 h 143"/>
                  <a:gd name="T64" fmla="*/ 91 w 102"/>
                  <a:gd name="T65" fmla="*/ 98 h 143"/>
                  <a:gd name="T66" fmla="*/ 89 w 102"/>
                  <a:gd name="T67" fmla="*/ 98 h 143"/>
                  <a:gd name="T68" fmla="*/ 88 w 102"/>
                  <a:gd name="T69" fmla="*/ 100 h 143"/>
                  <a:gd name="T70" fmla="*/ 75 w 102"/>
                  <a:gd name="T71" fmla="*/ 129 h 143"/>
                  <a:gd name="T72" fmla="*/ 64 w 102"/>
                  <a:gd name="T73" fmla="*/ 137 h 143"/>
                  <a:gd name="T74" fmla="*/ 51 w 102"/>
                  <a:gd name="T75" fmla="*/ 140 h 143"/>
                  <a:gd name="T76" fmla="*/ 38 w 102"/>
                  <a:gd name="T77" fmla="*/ 137 h 143"/>
                  <a:gd name="T78" fmla="*/ 26 w 102"/>
                  <a:gd name="T79" fmla="*/ 129 h 143"/>
                  <a:gd name="T80" fmla="*/ 13 w 102"/>
                  <a:gd name="T81" fmla="*/ 100 h 143"/>
                  <a:gd name="T82" fmla="*/ 13 w 102"/>
                  <a:gd name="T83" fmla="*/ 98 h 143"/>
                  <a:gd name="T84" fmla="*/ 10 w 102"/>
                  <a:gd name="T85" fmla="*/ 98 h 143"/>
                  <a:gd name="T86" fmla="*/ 3 w 102"/>
                  <a:gd name="T87" fmla="*/ 87 h 143"/>
                  <a:gd name="T88" fmla="*/ 6 w 102"/>
                  <a:gd name="T89" fmla="*/ 80 h 143"/>
                  <a:gd name="T90" fmla="*/ 11 w 102"/>
                  <a:gd name="T91" fmla="*/ 7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43">
                    <a:moveTo>
                      <a:pt x="0" y="87"/>
                    </a:moveTo>
                    <a:cubicBezTo>
                      <a:pt x="0" y="95"/>
                      <a:pt x="5" y="100"/>
                      <a:pt x="10" y="101"/>
                    </a:cubicBezTo>
                    <a:cubicBezTo>
                      <a:pt x="14" y="125"/>
                      <a:pt x="31" y="143"/>
                      <a:pt x="51" y="143"/>
                    </a:cubicBezTo>
                    <a:cubicBezTo>
                      <a:pt x="71" y="143"/>
                      <a:pt x="87" y="125"/>
                      <a:pt x="91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8" y="101"/>
                      <a:pt x="102" y="95"/>
                      <a:pt x="102" y="87"/>
                    </a:cubicBezTo>
                    <a:cubicBezTo>
                      <a:pt x="102" y="81"/>
                      <a:pt x="99" y="76"/>
                      <a:pt x="94" y="75"/>
                    </a:cubicBezTo>
                    <a:cubicBezTo>
                      <a:pt x="94" y="75"/>
                      <a:pt x="99" y="57"/>
                      <a:pt x="9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0" y="58"/>
                      <a:pt x="6" y="76"/>
                      <a:pt x="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3" y="78"/>
                      <a:pt x="0" y="82"/>
                      <a:pt x="0" y="87"/>
                    </a:cubicBezTo>
                    <a:close/>
                    <a:moveTo>
                      <a:pt x="11" y="77"/>
                    </a:move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7" y="54"/>
                      <a:pt x="19" y="52"/>
                      <a:pt x="19" y="52"/>
                    </a:cubicBezTo>
                    <a:cubicBezTo>
                      <a:pt x="38" y="53"/>
                      <a:pt x="54" y="46"/>
                      <a:pt x="61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85" y="53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1" y="77"/>
                      <a:pt x="91" y="77"/>
                      <a:pt x="92" y="77"/>
                    </a:cubicBezTo>
                    <a:cubicBezTo>
                      <a:pt x="94" y="77"/>
                      <a:pt x="96" y="78"/>
                      <a:pt x="97" y="80"/>
                    </a:cubicBezTo>
                    <a:cubicBezTo>
                      <a:pt x="99" y="82"/>
                      <a:pt x="99" y="85"/>
                      <a:pt x="99" y="87"/>
                    </a:cubicBezTo>
                    <a:cubicBezTo>
                      <a:pt x="99" y="90"/>
                      <a:pt x="99" y="93"/>
                      <a:pt x="97" y="95"/>
                    </a:cubicBezTo>
                    <a:cubicBezTo>
                      <a:pt x="96" y="97"/>
                      <a:pt x="94" y="98"/>
                      <a:pt x="92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7" y="111"/>
                      <a:pt x="82" y="122"/>
                      <a:pt x="75" y="129"/>
                    </a:cubicBezTo>
                    <a:cubicBezTo>
                      <a:pt x="72" y="133"/>
                      <a:pt x="68" y="135"/>
                      <a:pt x="64" y="137"/>
                    </a:cubicBezTo>
                    <a:cubicBezTo>
                      <a:pt x="60" y="139"/>
                      <a:pt x="55" y="140"/>
                      <a:pt x="51" y="140"/>
                    </a:cubicBezTo>
                    <a:cubicBezTo>
                      <a:pt x="46" y="140"/>
                      <a:pt x="42" y="139"/>
                      <a:pt x="38" y="137"/>
                    </a:cubicBezTo>
                    <a:cubicBezTo>
                      <a:pt x="34" y="135"/>
                      <a:pt x="30" y="133"/>
                      <a:pt x="26" y="129"/>
                    </a:cubicBezTo>
                    <a:cubicBezTo>
                      <a:pt x="20" y="122"/>
                      <a:pt x="15" y="111"/>
                      <a:pt x="13" y="100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6" y="98"/>
                      <a:pt x="3" y="93"/>
                      <a:pt x="3" y="87"/>
                    </a:cubicBezTo>
                    <a:cubicBezTo>
                      <a:pt x="3" y="85"/>
                      <a:pt x="4" y="82"/>
                      <a:pt x="6" y="80"/>
                    </a:cubicBezTo>
                    <a:cubicBezTo>
                      <a:pt x="7" y="78"/>
                      <a:pt x="9" y="77"/>
                      <a:pt x="11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506918" y="1137517"/>
                <a:ext cx="249238" cy="87313"/>
              </a:xfrm>
              <a:custGeom>
                <a:avLst/>
                <a:gdLst>
                  <a:gd name="T0" fmla="*/ 6 w 66"/>
                  <a:gd name="T1" fmla="*/ 23 h 23"/>
                  <a:gd name="T2" fmla="*/ 23 w 66"/>
                  <a:gd name="T3" fmla="*/ 23 h 23"/>
                  <a:gd name="T4" fmla="*/ 30 w 66"/>
                  <a:gd name="T5" fmla="*/ 17 h 23"/>
                  <a:gd name="T6" fmla="*/ 30 w 66"/>
                  <a:gd name="T7" fmla="*/ 11 h 23"/>
                  <a:gd name="T8" fmla="*/ 36 w 66"/>
                  <a:gd name="T9" fmla="*/ 11 h 23"/>
                  <a:gd name="T10" fmla="*/ 36 w 66"/>
                  <a:gd name="T11" fmla="*/ 17 h 23"/>
                  <a:gd name="T12" fmla="*/ 42 w 66"/>
                  <a:gd name="T13" fmla="*/ 23 h 23"/>
                  <a:gd name="T14" fmla="*/ 60 w 66"/>
                  <a:gd name="T15" fmla="*/ 23 h 23"/>
                  <a:gd name="T16" fmla="*/ 66 w 66"/>
                  <a:gd name="T17" fmla="*/ 17 h 23"/>
                  <a:gd name="T18" fmla="*/ 66 w 66"/>
                  <a:gd name="T19" fmla="*/ 6 h 23"/>
                  <a:gd name="T20" fmla="*/ 60 w 66"/>
                  <a:gd name="T21" fmla="*/ 0 h 23"/>
                  <a:gd name="T22" fmla="*/ 42 w 66"/>
                  <a:gd name="T23" fmla="*/ 0 h 23"/>
                  <a:gd name="T24" fmla="*/ 36 w 66"/>
                  <a:gd name="T25" fmla="*/ 6 h 23"/>
                  <a:gd name="T26" fmla="*/ 36 w 66"/>
                  <a:gd name="T27" fmla="*/ 10 h 23"/>
                  <a:gd name="T28" fmla="*/ 30 w 66"/>
                  <a:gd name="T29" fmla="*/ 10 h 23"/>
                  <a:gd name="T30" fmla="*/ 30 w 66"/>
                  <a:gd name="T31" fmla="*/ 6 h 23"/>
                  <a:gd name="T32" fmla="*/ 23 w 66"/>
                  <a:gd name="T33" fmla="*/ 0 h 23"/>
                  <a:gd name="T34" fmla="*/ 6 w 66"/>
                  <a:gd name="T35" fmla="*/ 0 h 23"/>
                  <a:gd name="T36" fmla="*/ 0 w 66"/>
                  <a:gd name="T37" fmla="*/ 6 h 23"/>
                  <a:gd name="T38" fmla="*/ 0 w 66"/>
                  <a:gd name="T39" fmla="*/ 17 h 23"/>
                  <a:gd name="T40" fmla="*/ 6 w 66"/>
                  <a:gd name="T41" fmla="*/ 23 h 23"/>
                  <a:gd name="T42" fmla="*/ 38 w 66"/>
                  <a:gd name="T43" fmla="*/ 6 h 23"/>
                  <a:gd name="T44" fmla="*/ 42 w 66"/>
                  <a:gd name="T45" fmla="*/ 1 h 23"/>
                  <a:gd name="T46" fmla="*/ 60 w 66"/>
                  <a:gd name="T47" fmla="*/ 1 h 23"/>
                  <a:gd name="T48" fmla="*/ 65 w 66"/>
                  <a:gd name="T49" fmla="*/ 6 h 23"/>
                  <a:gd name="T50" fmla="*/ 65 w 66"/>
                  <a:gd name="T51" fmla="*/ 17 h 23"/>
                  <a:gd name="T52" fmla="*/ 60 w 66"/>
                  <a:gd name="T53" fmla="*/ 22 h 23"/>
                  <a:gd name="T54" fmla="*/ 42 w 66"/>
                  <a:gd name="T55" fmla="*/ 22 h 23"/>
                  <a:gd name="T56" fmla="*/ 38 w 66"/>
                  <a:gd name="T57" fmla="*/ 17 h 23"/>
                  <a:gd name="T58" fmla="*/ 38 w 66"/>
                  <a:gd name="T59" fmla="*/ 6 h 23"/>
                  <a:gd name="T60" fmla="*/ 1 w 66"/>
                  <a:gd name="T61" fmla="*/ 6 h 23"/>
                  <a:gd name="T62" fmla="*/ 6 w 66"/>
                  <a:gd name="T63" fmla="*/ 1 h 23"/>
                  <a:gd name="T64" fmla="*/ 23 w 66"/>
                  <a:gd name="T65" fmla="*/ 1 h 23"/>
                  <a:gd name="T66" fmla="*/ 28 w 66"/>
                  <a:gd name="T67" fmla="*/ 6 h 23"/>
                  <a:gd name="T68" fmla="*/ 28 w 66"/>
                  <a:gd name="T69" fmla="*/ 10 h 23"/>
                  <a:gd name="T70" fmla="*/ 28 w 66"/>
                  <a:gd name="T71" fmla="*/ 11 h 23"/>
                  <a:gd name="T72" fmla="*/ 28 w 66"/>
                  <a:gd name="T73" fmla="*/ 17 h 23"/>
                  <a:gd name="T74" fmla="*/ 23 w 66"/>
                  <a:gd name="T75" fmla="*/ 22 h 23"/>
                  <a:gd name="T76" fmla="*/ 6 w 66"/>
                  <a:gd name="T77" fmla="*/ 22 h 23"/>
                  <a:gd name="T78" fmla="*/ 1 w 66"/>
                  <a:gd name="T79" fmla="*/ 17 h 23"/>
                  <a:gd name="T80" fmla="*/ 1 w 66"/>
                  <a:gd name="T8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23">
                    <a:moveTo>
                      <a:pt x="6" y="2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7" y="23"/>
                      <a:pt x="30" y="20"/>
                      <a:pt x="30" y="1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0"/>
                      <a:pt x="39" y="23"/>
                      <a:pt x="42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3" y="23"/>
                      <a:pt x="66" y="20"/>
                      <a:pt x="66" y="17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2"/>
                      <a:pt x="63" y="0"/>
                      <a:pt x="6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9" y="0"/>
                      <a:pt x="36" y="2"/>
                      <a:pt x="36" y="6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2"/>
                      <a:pt x="27" y="0"/>
                      <a:pt x="2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2" y="23"/>
                      <a:pt x="6" y="23"/>
                    </a:cubicBezTo>
                    <a:close/>
                    <a:moveTo>
                      <a:pt x="38" y="6"/>
                    </a:moveTo>
                    <a:cubicBezTo>
                      <a:pt x="38" y="3"/>
                      <a:pt x="40" y="1"/>
                      <a:pt x="42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3" y="1"/>
                      <a:pt x="65" y="3"/>
                      <a:pt x="65" y="6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9"/>
                      <a:pt x="63" y="22"/>
                      <a:pt x="60" y="2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0" y="22"/>
                      <a:pt x="38" y="19"/>
                      <a:pt x="38" y="17"/>
                    </a:cubicBezTo>
                    <a:lnTo>
                      <a:pt x="38" y="6"/>
                    </a:lnTo>
                    <a:close/>
                    <a:moveTo>
                      <a:pt x="1" y="6"/>
                    </a:moveTo>
                    <a:cubicBezTo>
                      <a:pt x="1" y="3"/>
                      <a:pt x="3" y="1"/>
                      <a:pt x="6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6" y="1"/>
                      <a:pt x="28" y="3"/>
                      <a:pt x="28" y="6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9"/>
                      <a:pt x="26" y="22"/>
                      <a:pt x="23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3" y="22"/>
                      <a:pt x="1" y="19"/>
                      <a:pt x="1" y="17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  <p:sp>
            <p:nvSpPr>
              <p:cNvPr id="32" name="Rectangle 12"/>
              <p:cNvSpPr>
                <a:spLocks noChangeArrowheads="1"/>
              </p:cNvSpPr>
              <p:nvPr/>
            </p:nvSpPr>
            <p:spPr bwMode="auto">
              <a:xfrm>
                <a:off x="406905" y="832717"/>
                <a:ext cx="457200" cy="349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  <p:sp>
            <p:nvSpPr>
              <p:cNvPr id="33" name="Freeform 13"/>
              <p:cNvSpPr/>
              <p:nvPr/>
            </p:nvSpPr>
            <p:spPr bwMode="auto">
              <a:xfrm>
                <a:off x="811718" y="878754"/>
                <a:ext cx="49213" cy="180975"/>
              </a:xfrm>
              <a:custGeom>
                <a:avLst/>
                <a:gdLst>
                  <a:gd name="T0" fmla="*/ 13 w 13"/>
                  <a:gd name="T1" fmla="*/ 42 h 48"/>
                  <a:gd name="T2" fmla="*/ 9 w 13"/>
                  <a:gd name="T3" fmla="*/ 32 h 48"/>
                  <a:gd name="T4" fmla="*/ 9 w 13"/>
                  <a:gd name="T5" fmla="*/ 0 h 48"/>
                  <a:gd name="T6" fmla="*/ 4 w 13"/>
                  <a:gd name="T7" fmla="*/ 0 h 48"/>
                  <a:gd name="T8" fmla="*/ 4 w 13"/>
                  <a:gd name="T9" fmla="*/ 32 h 48"/>
                  <a:gd name="T10" fmla="*/ 0 w 13"/>
                  <a:gd name="T11" fmla="*/ 42 h 48"/>
                  <a:gd name="T12" fmla="*/ 7 w 13"/>
                  <a:gd name="T13" fmla="*/ 48 h 48"/>
                  <a:gd name="T14" fmla="*/ 13 w 13"/>
                  <a:gd name="T15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48">
                    <a:moveTo>
                      <a:pt x="13" y="42"/>
                    </a:moveTo>
                    <a:cubicBezTo>
                      <a:pt x="13" y="39"/>
                      <a:pt x="11" y="34"/>
                      <a:pt x="9" y="3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2" y="34"/>
                      <a:pt x="0" y="39"/>
                      <a:pt x="0" y="42"/>
                    </a:cubicBezTo>
                    <a:cubicBezTo>
                      <a:pt x="0" y="46"/>
                      <a:pt x="3" y="48"/>
                      <a:pt x="7" y="48"/>
                    </a:cubicBezTo>
                    <a:cubicBezTo>
                      <a:pt x="10" y="48"/>
                      <a:pt x="13" y="46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290671" y="976099"/>
            <a:ext cx="1624672" cy="1624672"/>
            <a:chOff x="3883438" y="1081911"/>
            <a:chExt cx="1253880" cy="1253880"/>
          </a:xfrm>
        </p:grpSpPr>
        <p:grpSp>
          <p:nvGrpSpPr>
            <p:cNvPr id="47" name="组合 46"/>
            <p:cNvGrpSpPr/>
            <p:nvPr/>
          </p:nvGrpSpPr>
          <p:grpSpPr>
            <a:xfrm>
              <a:off x="3883438" y="1081911"/>
              <a:ext cx="1253880" cy="1253880"/>
              <a:chOff x="3393105" y="2094170"/>
              <a:chExt cx="2664366" cy="2664367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3393105" y="2094170"/>
                <a:ext cx="2664366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190500" dist="635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3655434" y="2332886"/>
                <a:ext cx="2167846" cy="2167846"/>
                <a:chOff x="3739822" y="2440887"/>
                <a:chExt cx="1970936" cy="1970936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>
                  <a:off x="3739822" y="2440887"/>
                  <a:ext cx="1970936" cy="197093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52" name="椭圆 51"/>
                <p:cNvSpPr>
                  <a:spLocks noChangeAspect="1"/>
                </p:cNvSpPr>
                <p:nvPr/>
              </p:nvSpPr>
              <p:spPr>
                <a:xfrm>
                  <a:off x="3837054" y="2549460"/>
                  <a:ext cx="1776466" cy="1776466"/>
                </a:xfrm>
                <a:prstGeom prst="ellipse">
                  <a:avLst/>
                </a:prstGeom>
                <a:solidFill>
                  <a:srgbClr val="1F4E7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48" name="Freeform 28"/>
            <p:cNvSpPr>
              <a:spLocks noEditPoints="1"/>
            </p:cNvSpPr>
            <p:nvPr/>
          </p:nvSpPr>
          <p:spPr bwMode="auto">
            <a:xfrm>
              <a:off x="4227073" y="1502687"/>
              <a:ext cx="607558" cy="456499"/>
            </a:xfrm>
            <a:custGeom>
              <a:avLst/>
              <a:gdLst>
                <a:gd name="T0" fmla="*/ 40 w 192"/>
                <a:gd name="T1" fmla="*/ 118 h 144"/>
                <a:gd name="T2" fmla="*/ 40 w 192"/>
                <a:gd name="T3" fmla="*/ 118 h 144"/>
                <a:gd name="T4" fmla="*/ 56 w 192"/>
                <a:gd name="T5" fmla="*/ 116 h 144"/>
                <a:gd name="T6" fmla="*/ 97 w 192"/>
                <a:gd name="T7" fmla="*/ 137 h 144"/>
                <a:gd name="T8" fmla="*/ 99 w 192"/>
                <a:gd name="T9" fmla="*/ 137 h 144"/>
                <a:gd name="T10" fmla="*/ 140 w 192"/>
                <a:gd name="T11" fmla="*/ 116 h 144"/>
                <a:gd name="T12" fmla="*/ 156 w 192"/>
                <a:gd name="T13" fmla="*/ 118 h 144"/>
                <a:gd name="T14" fmla="*/ 156 w 192"/>
                <a:gd name="T15" fmla="*/ 118 h 144"/>
                <a:gd name="T16" fmla="*/ 156 w 192"/>
                <a:gd name="T17" fmla="*/ 70 h 144"/>
                <a:gd name="T18" fmla="*/ 96 w 192"/>
                <a:gd name="T19" fmla="*/ 98 h 144"/>
                <a:gd name="T20" fmla="*/ 40 w 192"/>
                <a:gd name="T21" fmla="*/ 72 h 144"/>
                <a:gd name="T22" fmla="*/ 40 w 192"/>
                <a:gd name="T23" fmla="*/ 118 h 144"/>
                <a:gd name="T24" fmla="*/ 96 w 192"/>
                <a:gd name="T25" fmla="*/ 0 h 144"/>
                <a:gd name="T26" fmla="*/ 0 w 192"/>
                <a:gd name="T27" fmla="*/ 44 h 144"/>
                <a:gd name="T28" fmla="*/ 96 w 192"/>
                <a:gd name="T29" fmla="*/ 88 h 144"/>
                <a:gd name="T30" fmla="*/ 192 w 192"/>
                <a:gd name="T31" fmla="*/ 44 h 144"/>
                <a:gd name="T32" fmla="*/ 96 w 192"/>
                <a:gd name="T33" fmla="*/ 0 h 144"/>
                <a:gd name="T34" fmla="*/ 8 w 192"/>
                <a:gd name="T35" fmla="*/ 56 h 144"/>
                <a:gd name="T36" fmla="*/ 4 w 192"/>
                <a:gd name="T37" fmla="*/ 104 h 144"/>
                <a:gd name="T38" fmla="*/ 12 w 192"/>
                <a:gd name="T39" fmla="*/ 104 h 144"/>
                <a:gd name="T40" fmla="*/ 12 w 192"/>
                <a:gd name="T41" fmla="*/ 58 h 144"/>
                <a:gd name="T42" fmla="*/ 8 w 192"/>
                <a:gd name="T43" fmla="*/ 56 h 144"/>
                <a:gd name="T44" fmla="*/ 16 w 192"/>
                <a:gd name="T45" fmla="*/ 144 h 144"/>
                <a:gd name="T46" fmla="*/ 9 w 192"/>
                <a:gd name="T47" fmla="*/ 124 h 144"/>
                <a:gd name="T48" fmla="*/ 16 w 192"/>
                <a:gd name="T49" fmla="*/ 116 h 144"/>
                <a:gd name="T50" fmla="*/ 8 w 192"/>
                <a:gd name="T51" fmla="*/ 108 h 144"/>
                <a:gd name="T52" fmla="*/ 0 w 192"/>
                <a:gd name="T53" fmla="*/ 116 h 144"/>
                <a:gd name="T54" fmla="*/ 7 w 192"/>
                <a:gd name="T55" fmla="*/ 124 h 144"/>
                <a:gd name="T56" fmla="*/ 0 w 192"/>
                <a:gd name="T57" fmla="*/ 144 h 144"/>
                <a:gd name="T58" fmla="*/ 16 w 192"/>
                <a:gd name="T5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44">
                  <a:moveTo>
                    <a:pt x="40" y="118"/>
                  </a:moveTo>
                  <a:cubicBezTo>
                    <a:pt x="40" y="118"/>
                    <a:pt x="40" y="118"/>
                    <a:pt x="40" y="118"/>
                  </a:cubicBezTo>
                  <a:cubicBezTo>
                    <a:pt x="45" y="116"/>
                    <a:pt x="50" y="116"/>
                    <a:pt x="56" y="116"/>
                  </a:cubicBezTo>
                  <a:cubicBezTo>
                    <a:pt x="72" y="116"/>
                    <a:pt x="91" y="127"/>
                    <a:pt x="97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5" y="127"/>
                    <a:pt x="123" y="116"/>
                    <a:pt x="140" y="116"/>
                  </a:cubicBezTo>
                  <a:cubicBezTo>
                    <a:pt x="145" y="116"/>
                    <a:pt x="151" y="116"/>
                    <a:pt x="156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40" y="72"/>
                    <a:pt x="40" y="72"/>
                    <a:pt x="40" y="72"/>
                  </a:cubicBezTo>
                  <a:lnTo>
                    <a:pt x="40" y="118"/>
                  </a:lnTo>
                  <a:close/>
                  <a:moveTo>
                    <a:pt x="96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92" y="44"/>
                    <a:pt x="192" y="44"/>
                    <a:pt x="192" y="44"/>
                  </a:cubicBezTo>
                  <a:lnTo>
                    <a:pt x="96" y="0"/>
                  </a:lnTo>
                  <a:close/>
                  <a:moveTo>
                    <a:pt x="8" y="5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8" y="56"/>
                  </a:lnTo>
                  <a:close/>
                  <a:moveTo>
                    <a:pt x="16" y="144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13" y="123"/>
                    <a:pt x="16" y="120"/>
                    <a:pt x="16" y="116"/>
                  </a:cubicBezTo>
                  <a:cubicBezTo>
                    <a:pt x="16" y="111"/>
                    <a:pt x="12" y="108"/>
                    <a:pt x="8" y="108"/>
                  </a:cubicBezTo>
                  <a:cubicBezTo>
                    <a:pt x="3" y="108"/>
                    <a:pt x="0" y="111"/>
                    <a:pt x="0" y="116"/>
                  </a:cubicBezTo>
                  <a:cubicBezTo>
                    <a:pt x="0" y="120"/>
                    <a:pt x="3" y="123"/>
                    <a:pt x="7" y="124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16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" name="图片 3" descr="图片包含 文本&#10;&#10;描述已自动生成">
            <a:extLst>
              <a:ext uri="{FF2B5EF4-FFF2-40B4-BE49-F238E27FC236}">
                <a16:creationId xmlns:a16="http://schemas.microsoft.com/office/drawing/2014/main" id="{42043888-EF53-38FC-FB94-A90DBE021B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45"/>
          <a:stretch/>
        </p:blipFill>
        <p:spPr>
          <a:xfrm>
            <a:off x="5506610" y="1287322"/>
            <a:ext cx="1321905" cy="10986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4165" y="561340"/>
            <a:ext cx="4521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Avenue</a:t>
            </a:r>
            <a:r>
              <a:rPr lang="zh-CN" altLang="en-US" sz="2800" dirty="0"/>
              <a:t>异常检测数据集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46387E-0B5A-A274-F990-DA8C1335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57" y="3315671"/>
            <a:ext cx="9114286" cy="16952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0A834C-EAE2-3504-70E6-B0CF904B3DBA}"/>
              </a:ext>
            </a:extLst>
          </p:cNvPr>
          <p:cNvSpPr txBox="1"/>
          <p:nvPr/>
        </p:nvSpPr>
        <p:spPr>
          <a:xfrm>
            <a:off x="1443181" y="1559543"/>
            <a:ext cx="9114285" cy="1294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   Avenue</a:t>
            </a:r>
            <a:r>
              <a:rPr lang="zh-CN" altLang="en-US" dirty="0"/>
              <a:t>数据集采集自香港中文大学校内一个走廊的监控摄像机。在此视频数据集中，行人在走廊上按正常方向行走是正常事件，而在走廊上扔书包、洒纸片、奔跑、推自行车等各种类型的行为被当成异常事件。</a:t>
            </a:r>
          </a:p>
        </p:txBody>
      </p:sp>
      <p:pic>
        <p:nvPicPr>
          <p:cNvPr id="2" name="图片 1" descr="图片包含 文本&#10;&#10;描述已自动生成">
            <a:extLst>
              <a:ext uri="{FF2B5EF4-FFF2-40B4-BE49-F238E27FC236}">
                <a16:creationId xmlns:a16="http://schemas.microsoft.com/office/drawing/2014/main" id="{7A7E3B2E-DF02-8175-5ECB-7E5883521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2700000">
            <a:off x="2366806" y="4070831"/>
            <a:ext cx="370535" cy="370535"/>
          </a:xfrm>
          <a:prstGeom prst="rect">
            <a:avLst/>
          </a:prstGeom>
          <a:solidFill>
            <a:srgbClr val="1F4E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3037991" y="4027643"/>
            <a:ext cx="181450" cy="181450"/>
          </a:xfrm>
          <a:prstGeom prst="rect">
            <a:avLst/>
          </a:prstGeom>
          <a:solidFill>
            <a:srgbClr val="1F4E78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02252" y="2746129"/>
            <a:ext cx="196247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44444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PART</a:t>
            </a:r>
          </a:p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44444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03</a:t>
            </a:r>
            <a:endParaRPr lang="zh-CN" altLang="en-US" sz="3600" b="1" dirty="0">
              <a:solidFill>
                <a:srgbClr val="444444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29895" y="2811279"/>
            <a:ext cx="4605086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如何进行异常检测？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44331" y="2563769"/>
            <a:ext cx="5283072" cy="109395"/>
            <a:chOff x="1159945" y="2563318"/>
            <a:chExt cx="5285824" cy="109452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59945" y="2672770"/>
              <a:ext cx="5270834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1F4E7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lnSpc>
                  <a:spcPct val="120000"/>
                </a:lnSpc>
                <a:defRPr/>
              </a:pPr>
              <a:endParaRPr lang="zh-CN" altLang="en-US" sz="18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0E7611-FF25-8527-F876-A0994BE24350}"/>
              </a:ext>
            </a:extLst>
          </p:cNvPr>
          <p:cNvSpPr txBox="1"/>
          <p:nvPr/>
        </p:nvSpPr>
        <p:spPr>
          <a:xfrm>
            <a:off x="865447" y="658495"/>
            <a:ext cx="390683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视频异常检测</a:t>
            </a:r>
            <a:r>
              <a:rPr lang="en-US" altLang="zh-CN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-</a:t>
            </a:r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环境配置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AB4C1C-90F2-B177-42EA-81AAFBF5DF05}"/>
              </a:ext>
            </a:extLst>
          </p:cNvPr>
          <p:cNvSpPr txBox="1"/>
          <p:nvPr/>
        </p:nvSpPr>
        <p:spPr>
          <a:xfrm>
            <a:off x="1191491" y="1533236"/>
            <a:ext cx="6594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、需要下载并安装配置</a:t>
            </a:r>
            <a:r>
              <a:rPr lang="en-US" altLang="zh-CN" dirty="0" err="1"/>
              <a:t>cuda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https://www.nvidia.cn/Download/index.aspx?lang=cn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、需要下载安装</a:t>
            </a:r>
            <a:r>
              <a:rPr lang="en-US" altLang="zh-CN" dirty="0" err="1"/>
              <a:t>pytorch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https://pytorch.org/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、需要下载</a:t>
            </a:r>
            <a:r>
              <a:rPr lang="en-US" altLang="zh-CN" dirty="0" err="1"/>
              <a:t>pycharm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https://www.jetbrains.com/pycharm/download/?section=windows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、测试环境是否配置成功：</a:t>
            </a:r>
            <a:endParaRPr lang="en-US" altLang="zh-CN" dirty="0"/>
          </a:p>
          <a:p>
            <a:r>
              <a:rPr lang="fr-FR" altLang="zh-CN" sz="1800" dirty="0" err="1">
                <a:effectLst/>
                <a:latin typeface="JetBrains Mono"/>
              </a:rPr>
              <a:t>print</a:t>
            </a:r>
            <a:r>
              <a:rPr lang="fr-FR" altLang="zh-CN" sz="1800" dirty="0">
                <a:effectLst/>
                <a:latin typeface="JetBrains Mono"/>
              </a:rPr>
              <a:t>(</a:t>
            </a:r>
            <a:r>
              <a:rPr lang="fr-FR" altLang="zh-CN" sz="1800" dirty="0" err="1">
                <a:effectLst/>
                <a:latin typeface="JetBrains Mono"/>
              </a:rPr>
              <a:t>torch.cuda.is_available</a:t>
            </a:r>
            <a:r>
              <a:rPr lang="fr-FR" altLang="zh-CN" sz="1800" dirty="0">
                <a:effectLst/>
                <a:latin typeface="JetBrains Mono"/>
              </a:rPr>
              <a:t>())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82F34C-D456-D69C-75DB-F1D6393E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408" y="658495"/>
            <a:ext cx="3328222" cy="17412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755329-79AD-8018-120B-E5A76B3C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408" y="2775340"/>
            <a:ext cx="3407292" cy="13440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116134-0534-E520-6C1A-771B11EBC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408" y="4570168"/>
            <a:ext cx="3656763" cy="14389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878112-3BB9-4141-1C39-C55016CBA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311" y="4829929"/>
            <a:ext cx="4609524" cy="1561905"/>
          </a:xfrm>
          <a:prstGeom prst="rect">
            <a:avLst/>
          </a:prstGeom>
        </p:spPr>
      </p:pic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55C1C89B-13C2-F094-2DBA-9D8489F8E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E8EE30-57C8-7B0D-8B07-4C39D067202A}"/>
              </a:ext>
            </a:extLst>
          </p:cNvPr>
          <p:cNvSpPr txBox="1"/>
          <p:nvPr/>
        </p:nvSpPr>
        <p:spPr>
          <a:xfrm>
            <a:off x="1401156" y="821700"/>
            <a:ext cx="377539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基于重构方法异常检测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8828E9-AD25-C6D9-474B-FD144101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36" y="1689171"/>
            <a:ext cx="4003798" cy="31831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F68E80-9EEF-9C04-D4B1-A7C12125D15A}"/>
              </a:ext>
            </a:extLst>
          </p:cNvPr>
          <p:cNvSpPr txBox="1"/>
          <p:nvPr/>
        </p:nvSpPr>
        <p:spPr>
          <a:xfrm>
            <a:off x="1326137" y="1801091"/>
            <a:ext cx="547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、端到端，输入是</a:t>
            </a:r>
            <a:r>
              <a:rPr lang="en-US" altLang="zh-CN" dirty="0"/>
              <a:t>RGB</a:t>
            </a:r>
            <a:r>
              <a:rPr lang="zh-CN" altLang="en-US" dirty="0"/>
              <a:t>三通道输出也为</a:t>
            </a:r>
            <a:r>
              <a:rPr lang="en-US" altLang="zh-CN" dirty="0"/>
              <a:t>RGB</a:t>
            </a:r>
            <a:r>
              <a:rPr lang="zh-CN" altLang="en-US" dirty="0"/>
              <a:t>三通道。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1E3E66-F153-1456-C36E-816ED3402725}"/>
              </a:ext>
            </a:extLst>
          </p:cNvPr>
          <p:cNvSpPr txBox="1"/>
          <p:nvPr/>
        </p:nvSpPr>
        <p:spPr>
          <a:xfrm>
            <a:off x="1347195" y="2598650"/>
            <a:ext cx="5546711" cy="1294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、输入的图像均为正常视频图像，利用网络学习正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常规律特征，当输入为正常图像时重构误差小，当输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入图像是异常时重构误差变大，以此检测异常图像。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6AEFAD-65B5-5B15-D0F0-BFB97483D67C}"/>
              </a:ext>
            </a:extLst>
          </p:cNvPr>
          <p:cNvSpPr txBox="1"/>
          <p:nvPr/>
        </p:nvSpPr>
        <p:spPr>
          <a:xfrm>
            <a:off x="1401156" y="4321847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、核心：最小化正常图像的重构误差。</a:t>
            </a:r>
          </a:p>
        </p:txBody>
      </p:sp>
      <p:pic>
        <p:nvPicPr>
          <p:cNvPr id="2" name="图片 1" descr="图片包含 文本&#10;&#10;描述已自动生成">
            <a:extLst>
              <a:ext uri="{FF2B5EF4-FFF2-40B4-BE49-F238E27FC236}">
                <a16:creationId xmlns:a16="http://schemas.microsoft.com/office/drawing/2014/main" id="{3AE46DA8-50A1-E6EC-D628-0264206F4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2700000">
            <a:off x="2366806" y="4070831"/>
            <a:ext cx="370535" cy="370535"/>
          </a:xfrm>
          <a:prstGeom prst="rect">
            <a:avLst/>
          </a:prstGeom>
          <a:solidFill>
            <a:srgbClr val="1F4E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3037991" y="4027643"/>
            <a:ext cx="181450" cy="181450"/>
          </a:xfrm>
          <a:prstGeom prst="rect">
            <a:avLst/>
          </a:prstGeom>
          <a:solidFill>
            <a:srgbClr val="1F4E78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02252" y="2746129"/>
            <a:ext cx="196247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44444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PART</a:t>
            </a:r>
          </a:p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44444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04</a:t>
            </a:r>
            <a:endParaRPr lang="zh-CN" altLang="en-US" sz="3600" b="1" dirty="0">
              <a:solidFill>
                <a:srgbClr val="444444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29895" y="2811279"/>
            <a:ext cx="4605086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代码实现异常检测功能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44331" y="2563769"/>
            <a:ext cx="5283072" cy="109395"/>
            <a:chOff x="1159945" y="2563318"/>
            <a:chExt cx="5285824" cy="109452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59945" y="2672770"/>
              <a:ext cx="5270834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1F4E7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lnSpc>
                  <a:spcPct val="120000"/>
                </a:lnSpc>
                <a:defRPr/>
              </a:pPr>
              <a:endParaRPr lang="zh-CN" altLang="en-US" sz="18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92601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E8EE30-57C8-7B0D-8B07-4C39D067202A}"/>
              </a:ext>
            </a:extLst>
          </p:cNvPr>
          <p:cNvSpPr txBox="1"/>
          <p:nvPr/>
        </p:nvSpPr>
        <p:spPr>
          <a:xfrm>
            <a:off x="1401156" y="821700"/>
            <a:ext cx="534312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基于重构方法异常检测</a:t>
            </a:r>
            <a:r>
              <a:rPr lang="en-US" altLang="zh-CN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-</a:t>
            </a:r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小试牛刀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8828E9-AD25-C6D9-474B-FD144101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46" y="1504765"/>
            <a:ext cx="3277467" cy="26057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E41455-5326-8056-42D1-5DAA40809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61" y="4407729"/>
            <a:ext cx="6380952" cy="16285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0077D7-AF49-014B-3FB2-53D211C16EAA}"/>
              </a:ext>
            </a:extLst>
          </p:cNvPr>
          <p:cNvSpPr txBox="1"/>
          <p:nvPr/>
        </p:nvSpPr>
        <p:spPr>
          <a:xfrm>
            <a:off x="1745674" y="1280265"/>
            <a:ext cx="622992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effectLst/>
                <a:latin typeface="JetBrains Mono"/>
              </a:rPr>
              <a:t>class Autoencoder(</a:t>
            </a:r>
            <a:r>
              <a:rPr lang="en-US" altLang="zh-CN" sz="1400" dirty="0" err="1">
                <a:effectLst/>
                <a:latin typeface="JetBrains Mono"/>
              </a:rPr>
              <a:t>nn.Module</a:t>
            </a:r>
            <a:r>
              <a:rPr lang="en-US" altLang="zh-CN" sz="1400" dirty="0">
                <a:effectLst/>
                <a:latin typeface="JetBrains Mono"/>
              </a:rPr>
              <a:t>):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def __</a:t>
            </a:r>
            <a:r>
              <a:rPr lang="en-US" altLang="zh-CN" sz="1400" dirty="0" err="1">
                <a:effectLst/>
                <a:latin typeface="JetBrains Mono"/>
              </a:rPr>
              <a:t>init</a:t>
            </a:r>
            <a:r>
              <a:rPr lang="en-US" altLang="zh-CN" sz="1400" dirty="0">
                <a:effectLst/>
                <a:latin typeface="JetBrains Mono"/>
              </a:rPr>
              <a:t>__(self):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super(Autoencoder, self).__</a:t>
            </a:r>
            <a:r>
              <a:rPr lang="en-US" altLang="zh-CN" sz="1400" dirty="0" err="1">
                <a:effectLst/>
                <a:latin typeface="JetBrains Mono"/>
              </a:rPr>
              <a:t>init</a:t>
            </a:r>
            <a:r>
              <a:rPr lang="en-US" altLang="zh-CN" sz="1400" dirty="0">
                <a:effectLst/>
                <a:latin typeface="JetBrains Mono"/>
              </a:rPr>
              <a:t>__()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</a:t>
            </a:r>
            <a:r>
              <a:rPr lang="en-US" altLang="zh-CN" sz="1400" dirty="0" err="1">
                <a:effectLst/>
                <a:latin typeface="JetBrains Mono"/>
              </a:rPr>
              <a:t>self.encoder</a:t>
            </a:r>
            <a:r>
              <a:rPr lang="en-US" altLang="zh-CN" sz="1400" dirty="0">
                <a:effectLst/>
                <a:latin typeface="JetBrains Mono"/>
              </a:rPr>
              <a:t> = </a:t>
            </a:r>
            <a:r>
              <a:rPr lang="en-US" altLang="zh-CN" sz="1400" dirty="0" err="1">
                <a:effectLst/>
                <a:latin typeface="JetBrains Mono"/>
              </a:rPr>
              <a:t>nn.Sequential</a:t>
            </a:r>
            <a:r>
              <a:rPr lang="en-US" altLang="zh-CN" sz="1400" dirty="0">
                <a:effectLst/>
                <a:latin typeface="JetBrains Mono"/>
              </a:rPr>
              <a:t>(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nn.Linear</a:t>
            </a:r>
            <a:r>
              <a:rPr lang="en-US" altLang="zh-CN" sz="1400" dirty="0">
                <a:effectLst/>
                <a:latin typeface="JetBrains Mono"/>
              </a:rPr>
              <a:t>(28 * 28, 128),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nn.ReLU</a:t>
            </a:r>
            <a:r>
              <a:rPr lang="en-US" altLang="zh-CN" sz="1400" dirty="0">
                <a:effectLst/>
                <a:latin typeface="JetBrains Mono"/>
              </a:rPr>
              <a:t>(),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nn.Linear</a:t>
            </a:r>
            <a:r>
              <a:rPr lang="en-US" altLang="zh-CN" sz="1400" dirty="0">
                <a:effectLst/>
                <a:latin typeface="JetBrains Mono"/>
              </a:rPr>
              <a:t>(128, 64),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nn.ReLU</a:t>
            </a:r>
            <a:r>
              <a:rPr lang="en-US" altLang="zh-CN" sz="1400" dirty="0">
                <a:effectLst/>
                <a:latin typeface="JetBrains Mono"/>
              </a:rPr>
              <a:t>(),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nn.Linear</a:t>
            </a:r>
            <a:r>
              <a:rPr lang="en-US" altLang="zh-CN" sz="1400" dirty="0">
                <a:effectLst/>
                <a:latin typeface="JetBrains Mono"/>
              </a:rPr>
              <a:t>(64, 32),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nn.ReLU</a:t>
            </a:r>
            <a:r>
              <a:rPr lang="en-US" altLang="zh-CN" sz="1400" dirty="0">
                <a:effectLst/>
                <a:latin typeface="JetBrains Mono"/>
              </a:rPr>
              <a:t>()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)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</a:t>
            </a:r>
            <a:r>
              <a:rPr lang="en-US" altLang="zh-CN" sz="1400" dirty="0" err="1">
                <a:effectLst/>
                <a:latin typeface="JetBrains Mono"/>
              </a:rPr>
              <a:t>self.decoder</a:t>
            </a:r>
            <a:r>
              <a:rPr lang="en-US" altLang="zh-CN" sz="1400" dirty="0">
                <a:effectLst/>
                <a:latin typeface="JetBrains Mono"/>
              </a:rPr>
              <a:t> = </a:t>
            </a:r>
            <a:r>
              <a:rPr lang="en-US" altLang="zh-CN" sz="1400" dirty="0" err="1">
                <a:effectLst/>
                <a:latin typeface="JetBrains Mono"/>
              </a:rPr>
              <a:t>nn.Sequential</a:t>
            </a:r>
            <a:r>
              <a:rPr lang="en-US" altLang="zh-CN" sz="1400" dirty="0">
                <a:effectLst/>
                <a:latin typeface="JetBrains Mono"/>
              </a:rPr>
              <a:t>(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nn.Linear</a:t>
            </a:r>
            <a:r>
              <a:rPr lang="en-US" altLang="zh-CN" sz="1400" dirty="0">
                <a:effectLst/>
                <a:latin typeface="JetBrains Mono"/>
              </a:rPr>
              <a:t>(32, 64),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nn.ReLU</a:t>
            </a:r>
            <a:r>
              <a:rPr lang="en-US" altLang="zh-CN" sz="1400" dirty="0">
                <a:effectLst/>
                <a:latin typeface="JetBrains Mono"/>
              </a:rPr>
              <a:t>(),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nn.Linear</a:t>
            </a:r>
            <a:r>
              <a:rPr lang="en-US" altLang="zh-CN" sz="1400" dirty="0">
                <a:effectLst/>
                <a:latin typeface="JetBrains Mono"/>
              </a:rPr>
              <a:t>(64, 128),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nn.ReLU</a:t>
            </a:r>
            <a:r>
              <a:rPr lang="en-US" altLang="zh-CN" sz="1400" dirty="0">
                <a:effectLst/>
                <a:latin typeface="JetBrains Mono"/>
              </a:rPr>
              <a:t>(),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nn.Linear</a:t>
            </a:r>
            <a:r>
              <a:rPr lang="en-US" altLang="zh-CN" sz="1400" dirty="0">
                <a:effectLst/>
                <a:latin typeface="JetBrains Mono"/>
              </a:rPr>
              <a:t>(128, 28 * 28),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    </a:t>
            </a:r>
            <a:r>
              <a:rPr lang="en-US" altLang="zh-CN" sz="1400" dirty="0" err="1">
                <a:effectLst/>
                <a:latin typeface="JetBrains Mono"/>
              </a:rPr>
              <a:t>nn.Sigmoid</a:t>
            </a:r>
            <a:r>
              <a:rPr lang="en-US" altLang="zh-CN" sz="1400" dirty="0">
                <a:effectLst/>
                <a:latin typeface="JetBrains Mono"/>
              </a:rPr>
              <a:t>()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)</a:t>
            </a:r>
            <a:br>
              <a:rPr lang="en-US" altLang="zh-CN" sz="1400" dirty="0">
                <a:effectLst/>
                <a:latin typeface="JetBrains Mono"/>
              </a:rPr>
            </a:b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def forward(self, x):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x = </a:t>
            </a:r>
            <a:r>
              <a:rPr lang="en-US" altLang="zh-CN" sz="1400" dirty="0" err="1">
                <a:effectLst/>
                <a:latin typeface="JetBrains Mono"/>
              </a:rPr>
              <a:t>self.encoder</a:t>
            </a:r>
            <a:r>
              <a:rPr lang="en-US" altLang="zh-CN" sz="1400" dirty="0">
                <a:effectLst/>
                <a:latin typeface="JetBrains Mono"/>
              </a:rPr>
              <a:t>(x)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x = </a:t>
            </a:r>
            <a:r>
              <a:rPr lang="en-US" altLang="zh-CN" sz="1400" dirty="0" err="1">
                <a:effectLst/>
                <a:latin typeface="JetBrains Mono"/>
              </a:rPr>
              <a:t>self.decoder</a:t>
            </a:r>
            <a:r>
              <a:rPr lang="en-US" altLang="zh-CN" sz="1400" dirty="0">
                <a:effectLst/>
                <a:latin typeface="JetBrains Mono"/>
              </a:rPr>
              <a:t>(x)</a:t>
            </a:r>
            <a:br>
              <a:rPr lang="en-US" altLang="zh-CN" sz="1400" dirty="0">
                <a:effectLst/>
                <a:latin typeface="JetBrains Mono"/>
              </a:rPr>
            </a:br>
            <a:r>
              <a:rPr lang="en-US" altLang="zh-CN" sz="1400" dirty="0">
                <a:effectLst/>
                <a:latin typeface="JetBrains Mono"/>
              </a:rPr>
              <a:t>        return x</a:t>
            </a:r>
          </a:p>
        </p:txBody>
      </p:sp>
      <p:pic>
        <p:nvPicPr>
          <p:cNvPr id="2" name="图片 1" descr="图片包含 文本&#10;&#10;描述已自动生成">
            <a:extLst>
              <a:ext uri="{FF2B5EF4-FFF2-40B4-BE49-F238E27FC236}">
                <a16:creationId xmlns:a16="http://schemas.microsoft.com/office/drawing/2014/main" id="{02B5F991-10C2-68B2-F784-7BE0DF7D4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576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E8EE30-57C8-7B0D-8B07-4C39D067202A}"/>
              </a:ext>
            </a:extLst>
          </p:cNvPr>
          <p:cNvSpPr txBox="1"/>
          <p:nvPr/>
        </p:nvSpPr>
        <p:spPr>
          <a:xfrm>
            <a:off x="1401156" y="821700"/>
            <a:ext cx="62584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基于</a:t>
            </a:r>
            <a:r>
              <a:rPr lang="en-US" altLang="zh-CN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PyQT5+</a:t>
            </a:r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自编码器的异常检测系统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19D97F-8860-4402-7CEE-DD249CD80AD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28" y="1938644"/>
            <a:ext cx="4221018" cy="2808847"/>
          </a:xfrm>
          <a:prstGeom prst="rect">
            <a:avLst/>
          </a:prstGeom>
        </p:spPr>
      </p:pic>
      <p:pic>
        <p:nvPicPr>
          <p:cNvPr id="4" name="图片 3" descr="电脑萤幕画面&#10;&#10;中度可信度描述已自动生成">
            <a:extLst>
              <a:ext uri="{FF2B5EF4-FFF2-40B4-BE49-F238E27FC236}">
                <a16:creationId xmlns:a16="http://schemas.microsoft.com/office/drawing/2014/main" id="{1222C335-B5FA-2062-297D-A43232CEA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64" y="1900495"/>
            <a:ext cx="5006108" cy="3057009"/>
          </a:xfrm>
          <a:prstGeom prst="rect">
            <a:avLst/>
          </a:prstGeom>
        </p:spPr>
      </p:pic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E45A04EE-98E4-6D26-6E15-B51E9635F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42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E8EE30-57C8-7B0D-8B07-4C39D067202A}"/>
              </a:ext>
            </a:extLst>
          </p:cNvPr>
          <p:cNvSpPr txBox="1"/>
          <p:nvPr/>
        </p:nvSpPr>
        <p:spPr>
          <a:xfrm>
            <a:off x="1401156" y="821700"/>
            <a:ext cx="571823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基于</a:t>
            </a:r>
            <a:r>
              <a:rPr lang="en-US" altLang="zh-CN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PyQT5+</a:t>
            </a:r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自编码器的异常检测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9E4D85-8E74-50CE-E0AF-68165E827B0E}"/>
              </a:ext>
            </a:extLst>
          </p:cNvPr>
          <p:cNvSpPr txBox="1"/>
          <p:nvPr/>
        </p:nvSpPr>
        <p:spPr>
          <a:xfrm>
            <a:off x="962890" y="1669320"/>
            <a:ext cx="72967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、下载安装</a:t>
            </a:r>
            <a:r>
              <a:rPr lang="en-US" altLang="zh-CN" dirty="0"/>
              <a:t>PyQT5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sv-SE" altLang="zh-CN" dirty="0"/>
              <a:t>pip install PyQt5 -i </a:t>
            </a:r>
            <a:r>
              <a:rPr lang="en-US" altLang="zh-CN" dirty="0"/>
              <a:t>https://pypi.douban.com/simple</a:t>
            </a:r>
            <a:r>
              <a:rPr lang="sv-SE" altLang="zh-CN" dirty="0">
                <a:hlinkClick r:id="rId3"/>
              </a:rPr>
              <a:t>pypi.douban.com/simple</a:t>
            </a:r>
            <a:endParaRPr lang="sv-SE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pip install PyQt5-tools -</a:t>
            </a:r>
            <a:r>
              <a:rPr lang="en-US" altLang="zh-CN" dirty="0" err="1"/>
              <a:t>i</a:t>
            </a:r>
            <a:r>
              <a:rPr lang="en-US" altLang="zh-CN" dirty="0"/>
              <a:t> https://pypi.douban.com/simple</a:t>
            </a:r>
            <a:endParaRPr lang="sv-SE" altLang="zh-CN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1700DD-9DEF-11EA-82D4-8C36F3A7078C}"/>
              </a:ext>
            </a:extLst>
          </p:cNvPr>
          <p:cNvSpPr txBox="1"/>
          <p:nvPr/>
        </p:nvSpPr>
        <p:spPr>
          <a:xfrm>
            <a:off x="962890" y="3944287"/>
            <a:ext cx="659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、下载安装</a:t>
            </a:r>
            <a:r>
              <a:rPr lang="en-US" altLang="zh-CN" b="1" dirty="0"/>
              <a:t>pyuic5-tool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pip install pyuic5-tool -</a:t>
            </a:r>
            <a:r>
              <a:rPr lang="en-US" altLang="zh-CN" dirty="0" err="1"/>
              <a:t>i</a:t>
            </a:r>
            <a:r>
              <a:rPr lang="en-US" altLang="zh-CN" dirty="0"/>
              <a:t> https://pypi.douban.com/simple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282A31-3E1D-A2A1-92FB-CE554C041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039" y="1344920"/>
            <a:ext cx="5257088" cy="43816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4ED554-0AEB-CD8F-0026-0FBAE96BB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017" y="3005094"/>
            <a:ext cx="4821391" cy="8478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23C21BE-7DC0-2881-235B-53881DCAF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017" y="4671726"/>
            <a:ext cx="4821391" cy="1150560"/>
          </a:xfrm>
          <a:prstGeom prst="rect">
            <a:avLst/>
          </a:prstGeom>
        </p:spPr>
      </p:pic>
      <p:pic>
        <p:nvPicPr>
          <p:cNvPr id="2" name="图片 1" descr="图片包含 文本&#10;&#10;描述已自动生成">
            <a:extLst>
              <a:ext uri="{FF2B5EF4-FFF2-40B4-BE49-F238E27FC236}">
                <a16:creationId xmlns:a16="http://schemas.microsoft.com/office/drawing/2014/main" id="{30958584-D332-CF4F-043D-96E923273D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8181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726389" y="4480305"/>
            <a:ext cx="4819624" cy="41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76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CONTRACTED WIND POWERPOINT TEMPLATE DESIGNS CONTRACTED 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76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WIND POWERPOINT TEMPLATE DESIGNS CONTRACTED WIND POWERPOINT TEMPLATE DESIGNS CONTRACTED WIND POWERPOINT TEMPLATE DESIGNS</a:t>
            </a:r>
            <a:endParaRPr lang="zh-CN" altLang="en-US" sz="760" dirty="0">
              <a:solidFill>
                <a:schemeClr val="tx1">
                  <a:lumMod val="65000"/>
                  <a:lumOff val="3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1953198" y="2666551"/>
            <a:ext cx="833501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600" b="1" cap="all" dirty="0">
                <a:solidFill>
                  <a:srgbClr val="1F4E78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感谢聆听  </a:t>
            </a:r>
            <a:r>
              <a:rPr lang="zh-CN" altLang="en-US" sz="6600" b="1" cap="all" dirty="0">
                <a:solidFill>
                  <a:srgbClr val="433D3C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批评指正</a:t>
            </a:r>
            <a:endParaRPr lang="en-US" altLang="zh-CN" sz="6600" b="1" cap="all" dirty="0">
              <a:solidFill>
                <a:srgbClr val="433D3C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rial" panose="020B0604020202020204" pitchFamily="34" charset="0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433D3C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院系</a:t>
            </a:r>
            <a:r>
              <a:rPr lang="en-US" altLang="zh-CN" sz="2400" dirty="0">
                <a:solidFill>
                  <a:srgbClr val="433D3C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/</a:t>
            </a:r>
            <a:r>
              <a:rPr lang="zh-CN" altLang="en-US" sz="2400" dirty="0">
                <a:solidFill>
                  <a:srgbClr val="433D3C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专业：信息科学与工程学院</a:t>
            </a:r>
            <a:r>
              <a:rPr lang="en-US" altLang="zh-CN" sz="2400" dirty="0">
                <a:solidFill>
                  <a:srgbClr val="433D3C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-</a:t>
            </a:r>
            <a:r>
              <a:rPr lang="zh-CN" altLang="en-US" sz="2400" dirty="0">
                <a:solidFill>
                  <a:srgbClr val="433D3C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软件工程</a:t>
            </a:r>
            <a:endParaRPr lang="en-US" altLang="zh-CN" sz="2400" dirty="0">
              <a:solidFill>
                <a:srgbClr val="433D3C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" y="4696449"/>
            <a:ext cx="12073180" cy="800000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5290677" y="976099"/>
            <a:ext cx="1624672" cy="1624672"/>
            <a:chOff x="3883438" y="1081911"/>
            <a:chExt cx="1253880" cy="1253880"/>
          </a:xfrm>
        </p:grpSpPr>
        <p:grpSp>
          <p:nvGrpSpPr>
            <p:cNvPr id="51" name="组合 50"/>
            <p:cNvGrpSpPr/>
            <p:nvPr/>
          </p:nvGrpSpPr>
          <p:grpSpPr>
            <a:xfrm>
              <a:off x="3883438" y="1081911"/>
              <a:ext cx="1253880" cy="1253880"/>
              <a:chOff x="3393105" y="2094170"/>
              <a:chExt cx="2664366" cy="266436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3393105" y="2094170"/>
                <a:ext cx="2664366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190500" dist="635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3655434" y="2332886"/>
                <a:ext cx="2167846" cy="2167846"/>
                <a:chOff x="3739822" y="2440887"/>
                <a:chExt cx="1970936" cy="1970936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3739822" y="2440887"/>
                  <a:ext cx="1970936" cy="197093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56" name="椭圆 55"/>
                <p:cNvSpPr>
                  <a:spLocks noChangeAspect="1"/>
                </p:cNvSpPr>
                <p:nvPr/>
              </p:nvSpPr>
              <p:spPr>
                <a:xfrm>
                  <a:off x="3837054" y="2549460"/>
                  <a:ext cx="1776466" cy="1776466"/>
                </a:xfrm>
                <a:prstGeom prst="ellipse">
                  <a:avLst/>
                </a:prstGeom>
                <a:solidFill>
                  <a:srgbClr val="1F4E7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52" name="Freeform 28"/>
            <p:cNvSpPr>
              <a:spLocks noEditPoints="1"/>
            </p:cNvSpPr>
            <p:nvPr/>
          </p:nvSpPr>
          <p:spPr bwMode="auto">
            <a:xfrm>
              <a:off x="4227073" y="1502687"/>
              <a:ext cx="607558" cy="456499"/>
            </a:xfrm>
            <a:custGeom>
              <a:avLst/>
              <a:gdLst>
                <a:gd name="T0" fmla="*/ 40 w 192"/>
                <a:gd name="T1" fmla="*/ 118 h 144"/>
                <a:gd name="T2" fmla="*/ 40 w 192"/>
                <a:gd name="T3" fmla="*/ 118 h 144"/>
                <a:gd name="T4" fmla="*/ 56 w 192"/>
                <a:gd name="T5" fmla="*/ 116 h 144"/>
                <a:gd name="T6" fmla="*/ 97 w 192"/>
                <a:gd name="T7" fmla="*/ 137 h 144"/>
                <a:gd name="T8" fmla="*/ 99 w 192"/>
                <a:gd name="T9" fmla="*/ 137 h 144"/>
                <a:gd name="T10" fmla="*/ 140 w 192"/>
                <a:gd name="T11" fmla="*/ 116 h 144"/>
                <a:gd name="T12" fmla="*/ 156 w 192"/>
                <a:gd name="T13" fmla="*/ 118 h 144"/>
                <a:gd name="T14" fmla="*/ 156 w 192"/>
                <a:gd name="T15" fmla="*/ 118 h 144"/>
                <a:gd name="T16" fmla="*/ 156 w 192"/>
                <a:gd name="T17" fmla="*/ 70 h 144"/>
                <a:gd name="T18" fmla="*/ 96 w 192"/>
                <a:gd name="T19" fmla="*/ 98 h 144"/>
                <a:gd name="T20" fmla="*/ 40 w 192"/>
                <a:gd name="T21" fmla="*/ 72 h 144"/>
                <a:gd name="T22" fmla="*/ 40 w 192"/>
                <a:gd name="T23" fmla="*/ 118 h 144"/>
                <a:gd name="T24" fmla="*/ 96 w 192"/>
                <a:gd name="T25" fmla="*/ 0 h 144"/>
                <a:gd name="T26" fmla="*/ 0 w 192"/>
                <a:gd name="T27" fmla="*/ 44 h 144"/>
                <a:gd name="T28" fmla="*/ 96 w 192"/>
                <a:gd name="T29" fmla="*/ 88 h 144"/>
                <a:gd name="T30" fmla="*/ 192 w 192"/>
                <a:gd name="T31" fmla="*/ 44 h 144"/>
                <a:gd name="T32" fmla="*/ 96 w 192"/>
                <a:gd name="T33" fmla="*/ 0 h 144"/>
                <a:gd name="T34" fmla="*/ 8 w 192"/>
                <a:gd name="T35" fmla="*/ 56 h 144"/>
                <a:gd name="T36" fmla="*/ 4 w 192"/>
                <a:gd name="T37" fmla="*/ 104 h 144"/>
                <a:gd name="T38" fmla="*/ 12 w 192"/>
                <a:gd name="T39" fmla="*/ 104 h 144"/>
                <a:gd name="T40" fmla="*/ 12 w 192"/>
                <a:gd name="T41" fmla="*/ 58 h 144"/>
                <a:gd name="T42" fmla="*/ 8 w 192"/>
                <a:gd name="T43" fmla="*/ 56 h 144"/>
                <a:gd name="T44" fmla="*/ 16 w 192"/>
                <a:gd name="T45" fmla="*/ 144 h 144"/>
                <a:gd name="T46" fmla="*/ 9 w 192"/>
                <a:gd name="T47" fmla="*/ 124 h 144"/>
                <a:gd name="T48" fmla="*/ 16 w 192"/>
                <a:gd name="T49" fmla="*/ 116 h 144"/>
                <a:gd name="T50" fmla="*/ 8 w 192"/>
                <a:gd name="T51" fmla="*/ 108 h 144"/>
                <a:gd name="T52" fmla="*/ 0 w 192"/>
                <a:gd name="T53" fmla="*/ 116 h 144"/>
                <a:gd name="T54" fmla="*/ 7 w 192"/>
                <a:gd name="T55" fmla="*/ 124 h 144"/>
                <a:gd name="T56" fmla="*/ 0 w 192"/>
                <a:gd name="T57" fmla="*/ 144 h 144"/>
                <a:gd name="T58" fmla="*/ 16 w 192"/>
                <a:gd name="T5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44">
                  <a:moveTo>
                    <a:pt x="40" y="118"/>
                  </a:moveTo>
                  <a:cubicBezTo>
                    <a:pt x="40" y="118"/>
                    <a:pt x="40" y="118"/>
                    <a:pt x="40" y="118"/>
                  </a:cubicBezTo>
                  <a:cubicBezTo>
                    <a:pt x="45" y="116"/>
                    <a:pt x="50" y="116"/>
                    <a:pt x="56" y="116"/>
                  </a:cubicBezTo>
                  <a:cubicBezTo>
                    <a:pt x="72" y="116"/>
                    <a:pt x="91" y="127"/>
                    <a:pt x="97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5" y="127"/>
                    <a:pt x="123" y="116"/>
                    <a:pt x="140" y="116"/>
                  </a:cubicBezTo>
                  <a:cubicBezTo>
                    <a:pt x="145" y="116"/>
                    <a:pt x="151" y="116"/>
                    <a:pt x="156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40" y="72"/>
                    <a:pt x="40" y="72"/>
                    <a:pt x="40" y="72"/>
                  </a:cubicBezTo>
                  <a:lnTo>
                    <a:pt x="40" y="118"/>
                  </a:lnTo>
                  <a:close/>
                  <a:moveTo>
                    <a:pt x="96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92" y="44"/>
                    <a:pt x="192" y="44"/>
                    <a:pt x="192" y="44"/>
                  </a:cubicBezTo>
                  <a:lnTo>
                    <a:pt x="96" y="0"/>
                  </a:lnTo>
                  <a:close/>
                  <a:moveTo>
                    <a:pt x="8" y="5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8" y="56"/>
                  </a:lnTo>
                  <a:close/>
                  <a:moveTo>
                    <a:pt x="16" y="144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13" y="123"/>
                    <a:pt x="16" y="120"/>
                    <a:pt x="16" y="116"/>
                  </a:cubicBezTo>
                  <a:cubicBezTo>
                    <a:pt x="16" y="111"/>
                    <a:pt x="12" y="108"/>
                    <a:pt x="8" y="108"/>
                  </a:cubicBezTo>
                  <a:cubicBezTo>
                    <a:pt x="3" y="108"/>
                    <a:pt x="0" y="111"/>
                    <a:pt x="0" y="116"/>
                  </a:cubicBezTo>
                  <a:cubicBezTo>
                    <a:pt x="0" y="120"/>
                    <a:pt x="3" y="123"/>
                    <a:pt x="7" y="124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16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523188" y="5553028"/>
            <a:ext cx="3363310" cy="328873"/>
            <a:chOff x="4145217" y="5485094"/>
            <a:chExt cx="3363310" cy="328873"/>
          </a:xfrm>
        </p:grpSpPr>
        <p:grpSp>
          <p:nvGrpSpPr>
            <p:cNvPr id="45" name="组合 44"/>
            <p:cNvGrpSpPr/>
            <p:nvPr/>
          </p:nvGrpSpPr>
          <p:grpSpPr>
            <a:xfrm>
              <a:off x="4145217" y="5485094"/>
              <a:ext cx="3363310" cy="328873"/>
              <a:chOff x="6825277" y="5781148"/>
              <a:chExt cx="4967228" cy="485710"/>
            </a:xfrm>
          </p:grpSpPr>
          <p:sp>
            <p:nvSpPr>
              <p:cNvPr id="59" name="Freeform 9"/>
              <p:cNvSpPr/>
              <p:nvPr/>
            </p:nvSpPr>
            <p:spPr bwMode="auto">
              <a:xfrm>
                <a:off x="6825277" y="5783863"/>
                <a:ext cx="504825" cy="442913"/>
              </a:xfrm>
              <a:custGeom>
                <a:avLst/>
                <a:gdLst>
                  <a:gd name="T0" fmla="*/ 472 w 613"/>
                  <a:gd name="T1" fmla="*/ 18 h 537"/>
                  <a:gd name="T2" fmla="*/ 539 w 613"/>
                  <a:gd name="T3" fmla="*/ 134 h 537"/>
                  <a:gd name="T4" fmla="*/ 605 w 613"/>
                  <a:gd name="T5" fmla="*/ 248 h 537"/>
                  <a:gd name="T6" fmla="*/ 606 w 613"/>
                  <a:gd name="T7" fmla="*/ 287 h 537"/>
                  <a:gd name="T8" fmla="*/ 539 w 613"/>
                  <a:gd name="T9" fmla="*/ 403 h 537"/>
                  <a:gd name="T10" fmla="*/ 473 w 613"/>
                  <a:gd name="T11" fmla="*/ 517 h 537"/>
                  <a:gd name="T12" fmla="*/ 440 w 613"/>
                  <a:gd name="T13" fmla="*/ 537 h 537"/>
                  <a:gd name="T14" fmla="*/ 306 w 613"/>
                  <a:gd name="T15" fmla="*/ 537 h 537"/>
                  <a:gd name="T16" fmla="*/ 175 w 613"/>
                  <a:gd name="T17" fmla="*/ 537 h 537"/>
                  <a:gd name="T18" fmla="*/ 140 w 613"/>
                  <a:gd name="T19" fmla="*/ 519 h 537"/>
                  <a:gd name="T20" fmla="*/ 73 w 613"/>
                  <a:gd name="T21" fmla="*/ 403 h 537"/>
                  <a:gd name="T22" fmla="*/ 7 w 613"/>
                  <a:gd name="T23" fmla="*/ 289 h 537"/>
                  <a:gd name="T24" fmla="*/ 6 w 613"/>
                  <a:gd name="T25" fmla="*/ 250 h 537"/>
                  <a:gd name="T26" fmla="*/ 73 w 613"/>
                  <a:gd name="T27" fmla="*/ 134 h 537"/>
                  <a:gd name="T28" fmla="*/ 139 w 613"/>
                  <a:gd name="T29" fmla="*/ 20 h 537"/>
                  <a:gd name="T30" fmla="*/ 172 w 613"/>
                  <a:gd name="T31" fmla="*/ 0 h 537"/>
                  <a:gd name="T32" fmla="*/ 306 w 613"/>
                  <a:gd name="T33" fmla="*/ 0 h 537"/>
                  <a:gd name="T34" fmla="*/ 437 w 613"/>
                  <a:gd name="T35" fmla="*/ 0 h 537"/>
                  <a:gd name="T36" fmla="*/ 472 w 613"/>
                  <a:gd name="T37" fmla="*/ 18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3" h="537">
                    <a:moveTo>
                      <a:pt x="472" y="18"/>
                    </a:moveTo>
                    <a:lnTo>
                      <a:pt x="539" y="134"/>
                    </a:lnTo>
                    <a:cubicBezTo>
                      <a:pt x="561" y="172"/>
                      <a:pt x="583" y="210"/>
                      <a:pt x="605" y="248"/>
                    </a:cubicBezTo>
                    <a:cubicBezTo>
                      <a:pt x="612" y="260"/>
                      <a:pt x="613" y="273"/>
                      <a:pt x="606" y="287"/>
                    </a:cubicBezTo>
                    <a:lnTo>
                      <a:pt x="539" y="403"/>
                    </a:lnTo>
                    <a:cubicBezTo>
                      <a:pt x="517" y="441"/>
                      <a:pt x="495" y="479"/>
                      <a:pt x="473" y="517"/>
                    </a:cubicBezTo>
                    <a:cubicBezTo>
                      <a:pt x="466" y="529"/>
                      <a:pt x="455" y="536"/>
                      <a:pt x="440" y="537"/>
                    </a:cubicBezTo>
                    <a:lnTo>
                      <a:pt x="306" y="537"/>
                    </a:lnTo>
                    <a:cubicBezTo>
                      <a:pt x="262" y="537"/>
                      <a:pt x="219" y="537"/>
                      <a:pt x="175" y="537"/>
                    </a:cubicBezTo>
                    <a:cubicBezTo>
                      <a:pt x="160" y="537"/>
                      <a:pt x="149" y="532"/>
                      <a:pt x="140" y="519"/>
                    </a:cubicBezTo>
                    <a:lnTo>
                      <a:pt x="73" y="403"/>
                    </a:lnTo>
                    <a:cubicBezTo>
                      <a:pt x="51" y="365"/>
                      <a:pt x="29" y="327"/>
                      <a:pt x="7" y="289"/>
                    </a:cubicBezTo>
                    <a:cubicBezTo>
                      <a:pt x="1" y="277"/>
                      <a:pt x="0" y="264"/>
                      <a:pt x="6" y="250"/>
                    </a:cubicBezTo>
                    <a:lnTo>
                      <a:pt x="73" y="134"/>
                    </a:lnTo>
                    <a:cubicBezTo>
                      <a:pt x="95" y="96"/>
                      <a:pt x="117" y="58"/>
                      <a:pt x="139" y="20"/>
                    </a:cubicBezTo>
                    <a:cubicBezTo>
                      <a:pt x="146" y="8"/>
                      <a:pt x="157" y="1"/>
                      <a:pt x="172" y="0"/>
                    </a:cubicBezTo>
                    <a:lnTo>
                      <a:pt x="306" y="0"/>
                    </a:lnTo>
                    <a:cubicBezTo>
                      <a:pt x="350" y="0"/>
                      <a:pt x="394" y="0"/>
                      <a:pt x="437" y="0"/>
                    </a:cubicBezTo>
                    <a:cubicBezTo>
                      <a:pt x="452" y="0"/>
                      <a:pt x="464" y="5"/>
                      <a:pt x="472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TextBox 82"/>
              <p:cNvSpPr txBox="1"/>
              <p:nvPr/>
            </p:nvSpPr>
            <p:spPr>
              <a:xfrm>
                <a:off x="7359440" y="5781148"/>
                <a:ext cx="4433065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433D3C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演讲人：宋刘广</a:t>
                </a:r>
                <a:endParaRPr lang="en-US" altLang="zh-CN" sz="1400" dirty="0">
                  <a:solidFill>
                    <a:srgbClr val="433D3C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257905" y="5548937"/>
              <a:ext cx="123972" cy="185092"/>
              <a:chOff x="324355" y="832717"/>
              <a:chExt cx="627063" cy="1065213"/>
            </a:xfrm>
            <a:solidFill>
              <a:srgbClr val="F0F2F4"/>
            </a:solidFill>
          </p:grpSpPr>
          <p:sp>
            <p:nvSpPr>
              <p:cNvPr id="47" name="Freeform 9"/>
              <p:cNvSpPr/>
              <p:nvPr/>
            </p:nvSpPr>
            <p:spPr bwMode="auto">
              <a:xfrm>
                <a:off x="324355" y="1420092"/>
                <a:ext cx="627063" cy="477838"/>
              </a:xfrm>
              <a:custGeom>
                <a:avLst/>
                <a:gdLst>
                  <a:gd name="T0" fmla="*/ 166 w 167"/>
                  <a:gd name="T1" fmla="*/ 39 h 127"/>
                  <a:gd name="T2" fmla="*/ 129 w 167"/>
                  <a:gd name="T3" fmla="*/ 0 h 127"/>
                  <a:gd name="T4" fmla="*/ 93 w 167"/>
                  <a:gd name="T5" fmla="*/ 60 h 127"/>
                  <a:gd name="T6" fmla="*/ 88 w 167"/>
                  <a:gd name="T7" fmla="*/ 33 h 127"/>
                  <a:gd name="T8" fmla="*/ 93 w 167"/>
                  <a:gd name="T9" fmla="*/ 24 h 127"/>
                  <a:gd name="T10" fmla="*/ 83 w 167"/>
                  <a:gd name="T11" fmla="*/ 14 h 127"/>
                  <a:gd name="T12" fmla="*/ 73 w 167"/>
                  <a:gd name="T13" fmla="*/ 24 h 127"/>
                  <a:gd name="T14" fmla="*/ 78 w 167"/>
                  <a:gd name="T15" fmla="*/ 33 h 127"/>
                  <a:gd name="T16" fmla="*/ 73 w 167"/>
                  <a:gd name="T17" fmla="*/ 60 h 127"/>
                  <a:gd name="T18" fmla="*/ 38 w 167"/>
                  <a:gd name="T19" fmla="*/ 0 h 127"/>
                  <a:gd name="T20" fmla="*/ 0 w 167"/>
                  <a:gd name="T21" fmla="*/ 39 h 127"/>
                  <a:gd name="T22" fmla="*/ 0 w 167"/>
                  <a:gd name="T23" fmla="*/ 39 h 127"/>
                  <a:gd name="T24" fmla="*/ 0 w 167"/>
                  <a:gd name="T25" fmla="*/ 127 h 127"/>
                  <a:gd name="T26" fmla="*/ 167 w 167"/>
                  <a:gd name="T27" fmla="*/ 127 h 127"/>
                  <a:gd name="T28" fmla="*/ 167 w 167"/>
                  <a:gd name="T29" fmla="*/ 39 h 127"/>
                  <a:gd name="T30" fmla="*/ 166 w 167"/>
                  <a:gd name="T31" fmla="*/ 3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27">
                    <a:moveTo>
                      <a:pt x="166" y="39"/>
                    </a:moveTo>
                    <a:cubicBezTo>
                      <a:pt x="163" y="23"/>
                      <a:pt x="149" y="8"/>
                      <a:pt x="129" y="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1" y="31"/>
                      <a:pt x="93" y="28"/>
                      <a:pt x="93" y="24"/>
                    </a:cubicBezTo>
                    <a:cubicBezTo>
                      <a:pt x="93" y="19"/>
                      <a:pt x="89" y="14"/>
                      <a:pt x="83" y="14"/>
                    </a:cubicBezTo>
                    <a:cubicBezTo>
                      <a:pt x="77" y="14"/>
                      <a:pt x="73" y="19"/>
                      <a:pt x="73" y="24"/>
                    </a:cubicBezTo>
                    <a:cubicBezTo>
                      <a:pt x="73" y="28"/>
                      <a:pt x="75" y="31"/>
                      <a:pt x="78" y="33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8"/>
                      <a:pt x="3" y="23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167" y="127"/>
                      <a:pt x="167" y="127"/>
                      <a:pt x="167" y="127"/>
                    </a:cubicBezTo>
                    <a:cubicBezTo>
                      <a:pt x="167" y="39"/>
                      <a:pt x="167" y="39"/>
                      <a:pt x="167" y="39"/>
                    </a:cubicBezTo>
                    <a:lnTo>
                      <a:pt x="166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  <p:sp>
            <p:nvSpPr>
              <p:cNvPr id="48" name="Freeform 10"/>
              <p:cNvSpPr>
                <a:spLocks noEditPoints="1"/>
              </p:cNvSpPr>
              <p:nvPr/>
            </p:nvSpPr>
            <p:spPr bwMode="auto">
              <a:xfrm>
                <a:off x="443418" y="881929"/>
                <a:ext cx="382588" cy="538163"/>
              </a:xfrm>
              <a:custGeom>
                <a:avLst/>
                <a:gdLst>
                  <a:gd name="T0" fmla="*/ 0 w 102"/>
                  <a:gd name="T1" fmla="*/ 87 h 143"/>
                  <a:gd name="T2" fmla="*/ 10 w 102"/>
                  <a:gd name="T3" fmla="*/ 101 h 143"/>
                  <a:gd name="T4" fmla="*/ 51 w 102"/>
                  <a:gd name="T5" fmla="*/ 143 h 143"/>
                  <a:gd name="T6" fmla="*/ 91 w 102"/>
                  <a:gd name="T7" fmla="*/ 101 h 143"/>
                  <a:gd name="T8" fmla="*/ 92 w 102"/>
                  <a:gd name="T9" fmla="*/ 101 h 143"/>
                  <a:gd name="T10" fmla="*/ 102 w 102"/>
                  <a:gd name="T11" fmla="*/ 87 h 143"/>
                  <a:gd name="T12" fmla="*/ 94 w 102"/>
                  <a:gd name="T13" fmla="*/ 75 h 143"/>
                  <a:gd name="T14" fmla="*/ 95 w 102"/>
                  <a:gd name="T15" fmla="*/ 42 h 143"/>
                  <a:gd name="T16" fmla="*/ 97 w 102"/>
                  <a:gd name="T17" fmla="*/ 42 h 143"/>
                  <a:gd name="T18" fmla="*/ 97 w 102"/>
                  <a:gd name="T19" fmla="*/ 0 h 143"/>
                  <a:gd name="T20" fmla="*/ 3 w 102"/>
                  <a:gd name="T21" fmla="*/ 0 h 143"/>
                  <a:gd name="T22" fmla="*/ 3 w 102"/>
                  <a:gd name="T23" fmla="*/ 42 h 143"/>
                  <a:gd name="T24" fmla="*/ 4 w 102"/>
                  <a:gd name="T25" fmla="*/ 42 h 143"/>
                  <a:gd name="T26" fmla="*/ 6 w 102"/>
                  <a:gd name="T27" fmla="*/ 76 h 143"/>
                  <a:gd name="T28" fmla="*/ 6 w 102"/>
                  <a:gd name="T29" fmla="*/ 76 h 143"/>
                  <a:gd name="T30" fmla="*/ 0 w 102"/>
                  <a:gd name="T31" fmla="*/ 87 h 143"/>
                  <a:gd name="T32" fmla="*/ 11 w 102"/>
                  <a:gd name="T33" fmla="*/ 77 h 143"/>
                  <a:gd name="T34" fmla="*/ 11 w 102"/>
                  <a:gd name="T35" fmla="*/ 77 h 143"/>
                  <a:gd name="T36" fmla="*/ 12 w 102"/>
                  <a:gd name="T37" fmla="*/ 77 h 143"/>
                  <a:gd name="T38" fmla="*/ 12 w 102"/>
                  <a:gd name="T39" fmla="*/ 74 h 143"/>
                  <a:gd name="T40" fmla="*/ 15 w 102"/>
                  <a:gd name="T41" fmla="*/ 57 h 143"/>
                  <a:gd name="T42" fmla="*/ 19 w 102"/>
                  <a:gd name="T43" fmla="*/ 52 h 143"/>
                  <a:gd name="T44" fmla="*/ 61 w 102"/>
                  <a:gd name="T45" fmla="*/ 42 h 143"/>
                  <a:gd name="T46" fmla="*/ 78 w 102"/>
                  <a:gd name="T47" fmla="*/ 42 h 143"/>
                  <a:gd name="T48" fmla="*/ 88 w 102"/>
                  <a:gd name="T49" fmla="*/ 78 h 143"/>
                  <a:gd name="T50" fmla="*/ 88 w 102"/>
                  <a:gd name="T51" fmla="*/ 78 h 143"/>
                  <a:gd name="T52" fmla="*/ 91 w 102"/>
                  <a:gd name="T53" fmla="*/ 77 h 143"/>
                  <a:gd name="T54" fmla="*/ 92 w 102"/>
                  <a:gd name="T55" fmla="*/ 77 h 143"/>
                  <a:gd name="T56" fmla="*/ 97 w 102"/>
                  <a:gd name="T57" fmla="*/ 80 h 143"/>
                  <a:gd name="T58" fmla="*/ 99 w 102"/>
                  <a:gd name="T59" fmla="*/ 87 h 143"/>
                  <a:gd name="T60" fmla="*/ 97 w 102"/>
                  <a:gd name="T61" fmla="*/ 95 h 143"/>
                  <a:gd name="T62" fmla="*/ 92 w 102"/>
                  <a:gd name="T63" fmla="*/ 98 h 143"/>
                  <a:gd name="T64" fmla="*/ 91 w 102"/>
                  <a:gd name="T65" fmla="*/ 98 h 143"/>
                  <a:gd name="T66" fmla="*/ 89 w 102"/>
                  <a:gd name="T67" fmla="*/ 98 h 143"/>
                  <a:gd name="T68" fmla="*/ 88 w 102"/>
                  <a:gd name="T69" fmla="*/ 100 h 143"/>
                  <a:gd name="T70" fmla="*/ 75 w 102"/>
                  <a:gd name="T71" fmla="*/ 129 h 143"/>
                  <a:gd name="T72" fmla="*/ 64 w 102"/>
                  <a:gd name="T73" fmla="*/ 137 h 143"/>
                  <a:gd name="T74" fmla="*/ 51 w 102"/>
                  <a:gd name="T75" fmla="*/ 140 h 143"/>
                  <a:gd name="T76" fmla="*/ 38 w 102"/>
                  <a:gd name="T77" fmla="*/ 137 h 143"/>
                  <a:gd name="T78" fmla="*/ 26 w 102"/>
                  <a:gd name="T79" fmla="*/ 129 h 143"/>
                  <a:gd name="T80" fmla="*/ 13 w 102"/>
                  <a:gd name="T81" fmla="*/ 100 h 143"/>
                  <a:gd name="T82" fmla="*/ 13 w 102"/>
                  <a:gd name="T83" fmla="*/ 98 h 143"/>
                  <a:gd name="T84" fmla="*/ 10 w 102"/>
                  <a:gd name="T85" fmla="*/ 98 h 143"/>
                  <a:gd name="T86" fmla="*/ 3 w 102"/>
                  <a:gd name="T87" fmla="*/ 87 h 143"/>
                  <a:gd name="T88" fmla="*/ 6 w 102"/>
                  <a:gd name="T89" fmla="*/ 80 h 143"/>
                  <a:gd name="T90" fmla="*/ 11 w 102"/>
                  <a:gd name="T91" fmla="*/ 7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43">
                    <a:moveTo>
                      <a:pt x="0" y="87"/>
                    </a:moveTo>
                    <a:cubicBezTo>
                      <a:pt x="0" y="95"/>
                      <a:pt x="5" y="100"/>
                      <a:pt x="10" y="101"/>
                    </a:cubicBezTo>
                    <a:cubicBezTo>
                      <a:pt x="14" y="125"/>
                      <a:pt x="31" y="143"/>
                      <a:pt x="51" y="143"/>
                    </a:cubicBezTo>
                    <a:cubicBezTo>
                      <a:pt x="71" y="143"/>
                      <a:pt x="87" y="125"/>
                      <a:pt x="91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8" y="101"/>
                      <a:pt x="102" y="95"/>
                      <a:pt x="102" y="87"/>
                    </a:cubicBezTo>
                    <a:cubicBezTo>
                      <a:pt x="102" y="81"/>
                      <a:pt x="99" y="76"/>
                      <a:pt x="94" y="75"/>
                    </a:cubicBezTo>
                    <a:cubicBezTo>
                      <a:pt x="94" y="75"/>
                      <a:pt x="99" y="57"/>
                      <a:pt x="9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0" y="58"/>
                      <a:pt x="6" y="76"/>
                      <a:pt x="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3" y="78"/>
                      <a:pt x="0" y="82"/>
                      <a:pt x="0" y="87"/>
                    </a:cubicBezTo>
                    <a:close/>
                    <a:moveTo>
                      <a:pt x="11" y="77"/>
                    </a:move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7" y="54"/>
                      <a:pt x="19" y="52"/>
                      <a:pt x="19" y="52"/>
                    </a:cubicBezTo>
                    <a:cubicBezTo>
                      <a:pt x="38" y="53"/>
                      <a:pt x="54" y="46"/>
                      <a:pt x="61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85" y="53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1" y="77"/>
                      <a:pt x="91" y="77"/>
                      <a:pt x="92" y="77"/>
                    </a:cubicBezTo>
                    <a:cubicBezTo>
                      <a:pt x="94" y="77"/>
                      <a:pt x="96" y="78"/>
                      <a:pt x="97" y="80"/>
                    </a:cubicBezTo>
                    <a:cubicBezTo>
                      <a:pt x="99" y="82"/>
                      <a:pt x="99" y="85"/>
                      <a:pt x="99" y="87"/>
                    </a:cubicBezTo>
                    <a:cubicBezTo>
                      <a:pt x="99" y="90"/>
                      <a:pt x="99" y="93"/>
                      <a:pt x="97" y="95"/>
                    </a:cubicBezTo>
                    <a:cubicBezTo>
                      <a:pt x="96" y="97"/>
                      <a:pt x="94" y="98"/>
                      <a:pt x="92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7" y="111"/>
                      <a:pt x="82" y="122"/>
                      <a:pt x="75" y="129"/>
                    </a:cubicBezTo>
                    <a:cubicBezTo>
                      <a:pt x="72" y="133"/>
                      <a:pt x="68" y="135"/>
                      <a:pt x="64" y="137"/>
                    </a:cubicBezTo>
                    <a:cubicBezTo>
                      <a:pt x="60" y="139"/>
                      <a:pt x="55" y="140"/>
                      <a:pt x="51" y="140"/>
                    </a:cubicBezTo>
                    <a:cubicBezTo>
                      <a:pt x="46" y="140"/>
                      <a:pt x="42" y="139"/>
                      <a:pt x="38" y="137"/>
                    </a:cubicBezTo>
                    <a:cubicBezTo>
                      <a:pt x="34" y="135"/>
                      <a:pt x="30" y="133"/>
                      <a:pt x="26" y="129"/>
                    </a:cubicBezTo>
                    <a:cubicBezTo>
                      <a:pt x="20" y="122"/>
                      <a:pt x="15" y="111"/>
                      <a:pt x="13" y="100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6" y="98"/>
                      <a:pt x="3" y="93"/>
                      <a:pt x="3" y="87"/>
                    </a:cubicBezTo>
                    <a:cubicBezTo>
                      <a:pt x="3" y="85"/>
                      <a:pt x="4" y="82"/>
                      <a:pt x="6" y="80"/>
                    </a:cubicBezTo>
                    <a:cubicBezTo>
                      <a:pt x="7" y="78"/>
                      <a:pt x="9" y="77"/>
                      <a:pt x="11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  <p:sp>
            <p:nvSpPr>
              <p:cNvPr id="49" name="Freeform 11"/>
              <p:cNvSpPr>
                <a:spLocks noEditPoints="1"/>
              </p:cNvSpPr>
              <p:nvPr/>
            </p:nvSpPr>
            <p:spPr bwMode="auto">
              <a:xfrm>
                <a:off x="506918" y="1137517"/>
                <a:ext cx="249238" cy="87313"/>
              </a:xfrm>
              <a:custGeom>
                <a:avLst/>
                <a:gdLst>
                  <a:gd name="T0" fmla="*/ 6 w 66"/>
                  <a:gd name="T1" fmla="*/ 23 h 23"/>
                  <a:gd name="T2" fmla="*/ 23 w 66"/>
                  <a:gd name="T3" fmla="*/ 23 h 23"/>
                  <a:gd name="T4" fmla="*/ 30 w 66"/>
                  <a:gd name="T5" fmla="*/ 17 h 23"/>
                  <a:gd name="T6" fmla="*/ 30 w 66"/>
                  <a:gd name="T7" fmla="*/ 11 h 23"/>
                  <a:gd name="T8" fmla="*/ 36 w 66"/>
                  <a:gd name="T9" fmla="*/ 11 h 23"/>
                  <a:gd name="T10" fmla="*/ 36 w 66"/>
                  <a:gd name="T11" fmla="*/ 17 h 23"/>
                  <a:gd name="T12" fmla="*/ 42 w 66"/>
                  <a:gd name="T13" fmla="*/ 23 h 23"/>
                  <a:gd name="T14" fmla="*/ 60 w 66"/>
                  <a:gd name="T15" fmla="*/ 23 h 23"/>
                  <a:gd name="T16" fmla="*/ 66 w 66"/>
                  <a:gd name="T17" fmla="*/ 17 h 23"/>
                  <a:gd name="T18" fmla="*/ 66 w 66"/>
                  <a:gd name="T19" fmla="*/ 6 h 23"/>
                  <a:gd name="T20" fmla="*/ 60 w 66"/>
                  <a:gd name="T21" fmla="*/ 0 h 23"/>
                  <a:gd name="T22" fmla="*/ 42 w 66"/>
                  <a:gd name="T23" fmla="*/ 0 h 23"/>
                  <a:gd name="T24" fmla="*/ 36 w 66"/>
                  <a:gd name="T25" fmla="*/ 6 h 23"/>
                  <a:gd name="T26" fmla="*/ 36 w 66"/>
                  <a:gd name="T27" fmla="*/ 10 h 23"/>
                  <a:gd name="T28" fmla="*/ 30 w 66"/>
                  <a:gd name="T29" fmla="*/ 10 h 23"/>
                  <a:gd name="T30" fmla="*/ 30 w 66"/>
                  <a:gd name="T31" fmla="*/ 6 h 23"/>
                  <a:gd name="T32" fmla="*/ 23 w 66"/>
                  <a:gd name="T33" fmla="*/ 0 h 23"/>
                  <a:gd name="T34" fmla="*/ 6 w 66"/>
                  <a:gd name="T35" fmla="*/ 0 h 23"/>
                  <a:gd name="T36" fmla="*/ 0 w 66"/>
                  <a:gd name="T37" fmla="*/ 6 h 23"/>
                  <a:gd name="T38" fmla="*/ 0 w 66"/>
                  <a:gd name="T39" fmla="*/ 17 h 23"/>
                  <a:gd name="T40" fmla="*/ 6 w 66"/>
                  <a:gd name="T41" fmla="*/ 23 h 23"/>
                  <a:gd name="T42" fmla="*/ 38 w 66"/>
                  <a:gd name="T43" fmla="*/ 6 h 23"/>
                  <a:gd name="T44" fmla="*/ 42 w 66"/>
                  <a:gd name="T45" fmla="*/ 1 h 23"/>
                  <a:gd name="T46" fmla="*/ 60 w 66"/>
                  <a:gd name="T47" fmla="*/ 1 h 23"/>
                  <a:gd name="T48" fmla="*/ 65 w 66"/>
                  <a:gd name="T49" fmla="*/ 6 h 23"/>
                  <a:gd name="T50" fmla="*/ 65 w 66"/>
                  <a:gd name="T51" fmla="*/ 17 h 23"/>
                  <a:gd name="T52" fmla="*/ 60 w 66"/>
                  <a:gd name="T53" fmla="*/ 22 h 23"/>
                  <a:gd name="T54" fmla="*/ 42 w 66"/>
                  <a:gd name="T55" fmla="*/ 22 h 23"/>
                  <a:gd name="T56" fmla="*/ 38 w 66"/>
                  <a:gd name="T57" fmla="*/ 17 h 23"/>
                  <a:gd name="T58" fmla="*/ 38 w 66"/>
                  <a:gd name="T59" fmla="*/ 6 h 23"/>
                  <a:gd name="T60" fmla="*/ 1 w 66"/>
                  <a:gd name="T61" fmla="*/ 6 h 23"/>
                  <a:gd name="T62" fmla="*/ 6 w 66"/>
                  <a:gd name="T63" fmla="*/ 1 h 23"/>
                  <a:gd name="T64" fmla="*/ 23 w 66"/>
                  <a:gd name="T65" fmla="*/ 1 h 23"/>
                  <a:gd name="T66" fmla="*/ 28 w 66"/>
                  <a:gd name="T67" fmla="*/ 6 h 23"/>
                  <a:gd name="T68" fmla="*/ 28 w 66"/>
                  <a:gd name="T69" fmla="*/ 10 h 23"/>
                  <a:gd name="T70" fmla="*/ 28 w 66"/>
                  <a:gd name="T71" fmla="*/ 11 h 23"/>
                  <a:gd name="T72" fmla="*/ 28 w 66"/>
                  <a:gd name="T73" fmla="*/ 17 h 23"/>
                  <a:gd name="T74" fmla="*/ 23 w 66"/>
                  <a:gd name="T75" fmla="*/ 22 h 23"/>
                  <a:gd name="T76" fmla="*/ 6 w 66"/>
                  <a:gd name="T77" fmla="*/ 22 h 23"/>
                  <a:gd name="T78" fmla="*/ 1 w 66"/>
                  <a:gd name="T79" fmla="*/ 17 h 23"/>
                  <a:gd name="T80" fmla="*/ 1 w 66"/>
                  <a:gd name="T8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23">
                    <a:moveTo>
                      <a:pt x="6" y="2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7" y="23"/>
                      <a:pt x="30" y="20"/>
                      <a:pt x="30" y="1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0"/>
                      <a:pt x="39" y="23"/>
                      <a:pt x="42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3" y="23"/>
                      <a:pt x="66" y="20"/>
                      <a:pt x="66" y="17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2"/>
                      <a:pt x="63" y="0"/>
                      <a:pt x="6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9" y="0"/>
                      <a:pt x="36" y="2"/>
                      <a:pt x="36" y="6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2"/>
                      <a:pt x="27" y="0"/>
                      <a:pt x="2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2" y="23"/>
                      <a:pt x="6" y="23"/>
                    </a:cubicBezTo>
                    <a:close/>
                    <a:moveTo>
                      <a:pt x="38" y="6"/>
                    </a:moveTo>
                    <a:cubicBezTo>
                      <a:pt x="38" y="3"/>
                      <a:pt x="40" y="1"/>
                      <a:pt x="42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3" y="1"/>
                      <a:pt x="65" y="3"/>
                      <a:pt x="65" y="6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9"/>
                      <a:pt x="63" y="22"/>
                      <a:pt x="60" y="2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0" y="22"/>
                      <a:pt x="38" y="19"/>
                      <a:pt x="38" y="17"/>
                    </a:cubicBezTo>
                    <a:lnTo>
                      <a:pt x="38" y="6"/>
                    </a:lnTo>
                    <a:close/>
                    <a:moveTo>
                      <a:pt x="1" y="6"/>
                    </a:moveTo>
                    <a:cubicBezTo>
                      <a:pt x="1" y="3"/>
                      <a:pt x="3" y="1"/>
                      <a:pt x="6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6" y="1"/>
                      <a:pt x="28" y="3"/>
                      <a:pt x="28" y="6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9"/>
                      <a:pt x="26" y="22"/>
                      <a:pt x="23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3" y="22"/>
                      <a:pt x="1" y="19"/>
                      <a:pt x="1" y="17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406905" y="832717"/>
                <a:ext cx="457200" cy="349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  <p:sp>
            <p:nvSpPr>
              <p:cNvPr id="58" name="Freeform 13"/>
              <p:cNvSpPr/>
              <p:nvPr/>
            </p:nvSpPr>
            <p:spPr bwMode="auto">
              <a:xfrm>
                <a:off x="811718" y="878754"/>
                <a:ext cx="49213" cy="180975"/>
              </a:xfrm>
              <a:custGeom>
                <a:avLst/>
                <a:gdLst>
                  <a:gd name="T0" fmla="*/ 13 w 13"/>
                  <a:gd name="T1" fmla="*/ 42 h 48"/>
                  <a:gd name="T2" fmla="*/ 9 w 13"/>
                  <a:gd name="T3" fmla="*/ 32 h 48"/>
                  <a:gd name="T4" fmla="*/ 9 w 13"/>
                  <a:gd name="T5" fmla="*/ 0 h 48"/>
                  <a:gd name="T6" fmla="*/ 4 w 13"/>
                  <a:gd name="T7" fmla="*/ 0 h 48"/>
                  <a:gd name="T8" fmla="*/ 4 w 13"/>
                  <a:gd name="T9" fmla="*/ 32 h 48"/>
                  <a:gd name="T10" fmla="*/ 0 w 13"/>
                  <a:gd name="T11" fmla="*/ 42 h 48"/>
                  <a:gd name="T12" fmla="*/ 7 w 13"/>
                  <a:gd name="T13" fmla="*/ 48 h 48"/>
                  <a:gd name="T14" fmla="*/ 13 w 13"/>
                  <a:gd name="T15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48">
                    <a:moveTo>
                      <a:pt x="13" y="42"/>
                    </a:moveTo>
                    <a:cubicBezTo>
                      <a:pt x="13" y="39"/>
                      <a:pt x="11" y="34"/>
                      <a:pt x="9" y="3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2" y="34"/>
                      <a:pt x="0" y="39"/>
                      <a:pt x="0" y="42"/>
                    </a:cubicBezTo>
                    <a:cubicBezTo>
                      <a:pt x="0" y="46"/>
                      <a:pt x="3" y="48"/>
                      <a:pt x="7" y="48"/>
                    </a:cubicBezTo>
                    <a:cubicBezTo>
                      <a:pt x="10" y="48"/>
                      <a:pt x="13" y="46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2400"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800325" y="2385721"/>
            <a:ext cx="2271138" cy="2271138"/>
          </a:xfrm>
          <a:prstGeom prst="ellipse">
            <a:avLst/>
          </a:prstGeom>
          <a:solidFill>
            <a:srgbClr val="1F4E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59485" y="2834312"/>
            <a:ext cx="1489694" cy="9271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目</a:t>
            </a:r>
          </a:p>
        </p:txBody>
      </p:sp>
      <p:sp>
        <p:nvSpPr>
          <p:cNvPr id="21" name="矩形 20"/>
          <p:cNvSpPr/>
          <p:nvPr/>
        </p:nvSpPr>
        <p:spPr>
          <a:xfrm>
            <a:off x="2532781" y="2834312"/>
            <a:ext cx="1489694" cy="9271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录</a:t>
            </a:r>
          </a:p>
        </p:txBody>
      </p:sp>
      <p:sp>
        <p:nvSpPr>
          <p:cNvPr id="35" name="矩形 34"/>
          <p:cNvSpPr/>
          <p:nvPr/>
        </p:nvSpPr>
        <p:spPr>
          <a:xfrm>
            <a:off x="1552099" y="3516572"/>
            <a:ext cx="2809943" cy="56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spc="3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CONTENTS</a:t>
            </a:r>
            <a:endParaRPr lang="zh-CN" altLang="en-US" sz="2000" spc="3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49229" y="1949764"/>
            <a:ext cx="4890672" cy="576262"/>
            <a:chOff x="5714354" y="1664538"/>
            <a:chExt cx="4890672" cy="576262"/>
          </a:xfrm>
        </p:grpSpPr>
        <p:grpSp>
          <p:nvGrpSpPr>
            <p:cNvPr id="13" name="组合 12"/>
            <p:cNvGrpSpPr/>
            <p:nvPr/>
          </p:nvGrpSpPr>
          <p:grpSpPr>
            <a:xfrm>
              <a:off x="5714354" y="1664538"/>
              <a:ext cx="4717282" cy="576262"/>
              <a:chOff x="4753236" y="2069839"/>
              <a:chExt cx="4717282" cy="576262"/>
            </a:xfrm>
          </p:grpSpPr>
          <p:grpSp>
            <p:nvGrpSpPr>
              <p:cNvPr id="79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80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F4E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004C54"/>
                    </a:solidFill>
                    <a:latin typeface="字魂105号-简雅黑" panose="00000500000000000000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4C54"/>
                    </a:solidFill>
                    <a:latin typeface="字魂105号-简雅黑" panose="00000500000000000000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6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34175" cy="262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PART 1</a:t>
                </a:r>
                <a:endPara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01" name="TextBox 59"/>
              <p:cNvSpPr txBox="1">
                <a:spLocks noChangeArrowheads="1"/>
              </p:cNvSpPr>
              <p:nvPr/>
            </p:nvSpPr>
            <p:spPr bwMode="auto">
              <a:xfrm>
                <a:off x="6530468" y="2190641"/>
                <a:ext cx="294005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12700">
                  <a:lnSpc>
                    <a:spcPct val="100000"/>
                  </a:lnSpc>
                  <a:spcBef>
                    <a:spcPts val="700"/>
                  </a:spcBef>
                  <a:buNone/>
                  <a:tabLst>
                    <a:tab pos="354965" algn="l"/>
                    <a:tab pos="355600" algn="l"/>
                  </a:tabLst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字魂105号-简雅黑" panose="00000500000000000000" pitchFamily="2" charset="-122"/>
                  </a:rPr>
                  <a:t>什么是异常检测？</a:t>
                </a:r>
                <a:endParaRPr lang="zh-CN" altLang="en-US" sz="2000" dirty="0">
                  <a:latin typeface="微软雅黑"/>
                  <a:cs typeface="微软雅黑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2" name="矩形 51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1F4E7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749229" y="2807669"/>
            <a:ext cx="4905655" cy="864205"/>
            <a:chOff x="5714354" y="2522443"/>
            <a:chExt cx="4905655" cy="864205"/>
          </a:xfrm>
        </p:grpSpPr>
        <p:grpSp>
          <p:nvGrpSpPr>
            <p:cNvPr id="14" name="组合 13"/>
            <p:cNvGrpSpPr/>
            <p:nvPr/>
          </p:nvGrpSpPr>
          <p:grpSpPr>
            <a:xfrm>
              <a:off x="5714354" y="2522443"/>
              <a:ext cx="4905655" cy="864205"/>
              <a:chOff x="4753236" y="2862001"/>
              <a:chExt cx="4905655" cy="864205"/>
            </a:xfrm>
          </p:grpSpPr>
          <p:grpSp>
            <p:nvGrpSpPr>
              <p:cNvPr id="76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7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33D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004C54"/>
                    </a:solidFill>
                    <a:latin typeface="字魂105号-简雅黑" panose="00000500000000000000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4C54"/>
                    </a:solidFill>
                    <a:latin typeface="字魂105号-简雅黑" panose="00000500000000000000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7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34175" cy="262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PART </a:t>
                </a:r>
                <a:r>
                  <a:rPr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2</a:t>
                </a:r>
                <a:endPara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02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3092730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12700">
                  <a:spcBef>
                    <a:spcPts val="700"/>
                  </a:spcBef>
                  <a:buNone/>
                  <a:tabLst>
                    <a:tab pos="354965" algn="l"/>
                    <a:tab pos="355600" algn="l"/>
                  </a:tabLst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字魂105号-简雅黑" panose="00000500000000000000" pitchFamily="2" charset="-122"/>
                  </a:rPr>
                  <a:t>异常检测有什么具体应用？</a:t>
                </a:r>
              </a:p>
              <a:p>
                <a:pPr marL="354965" indent="-342265">
                  <a:lnSpc>
                    <a:spcPct val="100000"/>
                  </a:lnSpc>
                  <a:spcBef>
                    <a:spcPts val="600"/>
                  </a:spcBef>
                  <a:buFont typeface="Segoe UI"/>
                  <a:buAutoNum type="arabicPeriod"/>
                  <a:tabLst>
                    <a:tab pos="354965" algn="l"/>
                    <a:tab pos="355600" algn="l"/>
                  </a:tabLst>
                </a:pPr>
                <a:endParaRPr lang="zh-CN" altLang="en-US" sz="2000" dirty="0">
                  <a:latin typeface="微软雅黑"/>
                  <a:cs typeface="微软雅黑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272062" y="2672761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7" name="矩形 56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433D3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749229" y="3667364"/>
            <a:ext cx="4968875" cy="576262"/>
            <a:chOff x="5714354" y="3382138"/>
            <a:chExt cx="4968875" cy="576262"/>
          </a:xfrm>
        </p:grpSpPr>
        <p:grpSp>
          <p:nvGrpSpPr>
            <p:cNvPr id="15" name="组合 14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3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4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F4E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004C54"/>
                    </a:solidFill>
                    <a:latin typeface="字魂105号-简雅黑" panose="00000500000000000000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4C54"/>
                    </a:solidFill>
                    <a:latin typeface="字魂105号-简雅黑" panose="00000500000000000000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8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32573" cy="262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PART </a:t>
                </a:r>
                <a:r>
                  <a:rPr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3</a:t>
                </a:r>
                <a:endPara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03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如何进行异常检测？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0" name="矩形 59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1F4E7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749229" y="4529595"/>
            <a:ext cx="4905655" cy="578188"/>
            <a:chOff x="5714354" y="4244369"/>
            <a:chExt cx="4905655" cy="578188"/>
          </a:xfrm>
        </p:grpSpPr>
        <p:grpSp>
          <p:nvGrpSpPr>
            <p:cNvPr id="17" name="组合 16"/>
            <p:cNvGrpSpPr/>
            <p:nvPr/>
          </p:nvGrpSpPr>
          <p:grpSpPr>
            <a:xfrm>
              <a:off x="5714354" y="4244369"/>
              <a:ext cx="4905655" cy="576263"/>
              <a:chOff x="4753236" y="4446326"/>
              <a:chExt cx="4905655" cy="576263"/>
            </a:xfrm>
          </p:grpSpPr>
          <p:grpSp>
            <p:nvGrpSpPr>
              <p:cNvPr id="70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71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33D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004C54"/>
                    </a:solidFill>
                    <a:latin typeface="字魂105号-简雅黑" panose="00000500000000000000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004C54"/>
                    </a:solidFill>
                    <a:latin typeface="字魂105号-简雅黑" panose="00000500000000000000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9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42191" cy="262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PART </a:t>
                </a:r>
                <a:r>
                  <a:rPr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4</a:t>
                </a:r>
                <a:endParaRPr lang="zh-CN" alt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04" name="TextBox 59"/>
              <p:cNvSpPr txBox="1">
                <a:spLocks noChangeArrowheads="1"/>
              </p:cNvSpPr>
              <p:nvPr/>
            </p:nvSpPr>
            <p:spPr bwMode="auto">
              <a:xfrm>
                <a:off x="6566160" y="4535226"/>
                <a:ext cx="3092731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代码实现异常检测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433D3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2700000">
            <a:off x="2366806" y="4070831"/>
            <a:ext cx="370535" cy="370535"/>
          </a:xfrm>
          <a:prstGeom prst="rect">
            <a:avLst/>
          </a:prstGeom>
          <a:solidFill>
            <a:srgbClr val="1F4E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3037991" y="4027643"/>
            <a:ext cx="181450" cy="181450"/>
          </a:xfrm>
          <a:prstGeom prst="rect">
            <a:avLst/>
          </a:prstGeom>
          <a:solidFill>
            <a:srgbClr val="1F4E78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02252" y="2746129"/>
            <a:ext cx="1962470" cy="13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44444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PART</a:t>
            </a:r>
          </a:p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44444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01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329894" y="2811279"/>
            <a:ext cx="4056723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什么是异常检测？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44331" y="2563769"/>
            <a:ext cx="5283072" cy="109395"/>
            <a:chOff x="1159945" y="2563318"/>
            <a:chExt cx="5285824" cy="109452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59945" y="2672770"/>
              <a:ext cx="5270834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1F4E7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lnSpc>
                  <a:spcPct val="120000"/>
                </a:lnSpc>
                <a:defRPr/>
              </a:pPr>
              <a:endParaRPr lang="zh-CN" altLang="en-US" sz="18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283C182-EA7E-56E4-5627-712C385815D7}"/>
              </a:ext>
            </a:extLst>
          </p:cNvPr>
          <p:cNvSpPr txBox="1"/>
          <p:nvPr/>
        </p:nvSpPr>
        <p:spPr>
          <a:xfrm>
            <a:off x="865447" y="658495"/>
            <a:ext cx="583525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异常检测（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思源宋体" panose="02020700000000000000" pitchFamily="18" charset="-122"/>
                <a:ea typeface="思源宋体" panose="02020700000000000000" pitchFamily="18" charset="-122"/>
              </a:rPr>
              <a:t>Anomaly Detection</a:t>
            </a:r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2947C3-E339-B05A-D2BA-EF30CD4F93E9}"/>
              </a:ext>
            </a:extLst>
          </p:cNvPr>
          <p:cNvSpPr txBox="1"/>
          <p:nvPr/>
        </p:nvSpPr>
        <p:spPr>
          <a:xfrm>
            <a:off x="865446" y="1534080"/>
            <a:ext cx="974713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zh-CN" altLang="en-US" sz="1800" dirty="0">
                <a:latin typeface="思源宋体" panose="02020700000000000000" pitchFamily="18" charset="-122"/>
                <a:ea typeface="思源宋体" panose="02020700000000000000" pitchFamily="18" charset="-122"/>
                <a:cs typeface="微软雅黑"/>
              </a:rPr>
              <a:t>什么是异常值、离群点</a:t>
            </a:r>
            <a:r>
              <a:rPr lang="zh-CN" altLang="en-US" sz="1800" spc="-10" dirty="0">
                <a:latin typeface="思源宋体" panose="02020700000000000000" pitchFamily="18" charset="-122"/>
                <a:ea typeface="思源宋体" panose="02020700000000000000" pitchFamily="18" charset="-122"/>
                <a:cs typeface="微软雅黑"/>
              </a:rPr>
              <a:t>（</a:t>
            </a:r>
            <a:r>
              <a:rPr lang="en-US" altLang="zh-CN" sz="1800" spc="-10" dirty="0">
                <a:latin typeface="思源宋体" panose="02020700000000000000" pitchFamily="18" charset="-122"/>
                <a:ea typeface="思源宋体" panose="02020700000000000000" pitchFamily="18" charset="-122"/>
                <a:cs typeface="Segoe UI"/>
              </a:rPr>
              <a:t>anomaly</a:t>
            </a:r>
            <a:r>
              <a:rPr lang="zh-CN" altLang="en-US" sz="1800" spc="-10" dirty="0">
                <a:latin typeface="思源宋体" panose="02020700000000000000" pitchFamily="18" charset="-122"/>
                <a:ea typeface="思源宋体" panose="02020700000000000000" pitchFamily="18" charset="-122"/>
                <a:cs typeface="微软雅黑"/>
              </a:rPr>
              <a:t>）？</a:t>
            </a:r>
            <a:endParaRPr lang="zh-CN" altLang="en-US" sz="1800" dirty="0">
              <a:latin typeface="思源宋体" panose="02020700000000000000" pitchFamily="18" charset="-122"/>
              <a:ea typeface="思源宋体" panose="02020700000000000000" pitchFamily="18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spc="-5" dirty="0">
                <a:latin typeface="微软雅黑"/>
                <a:cs typeface="微软雅黑"/>
              </a:rPr>
              <a:t>异常一般指的是与标准值</a:t>
            </a:r>
            <a:r>
              <a:rPr lang="zh-CN" altLang="en-US" sz="1800" dirty="0">
                <a:latin typeface="微软雅黑"/>
                <a:cs typeface="微软雅黑"/>
              </a:rPr>
              <a:t>（</a:t>
            </a:r>
            <a:r>
              <a:rPr lang="zh-CN" altLang="en-US" sz="1800" spc="-10" dirty="0">
                <a:latin typeface="微软雅黑"/>
                <a:cs typeface="微软雅黑"/>
              </a:rPr>
              <a:t>或期待值</a:t>
            </a:r>
            <a:r>
              <a:rPr lang="zh-CN" altLang="en-US" sz="1800" spc="-15" dirty="0">
                <a:latin typeface="微软雅黑"/>
                <a:cs typeface="微软雅黑"/>
              </a:rPr>
              <a:t>）有偏离的样本，也就是说跟绝大部分数据</a:t>
            </a:r>
            <a:r>
              <a:rPr lang="zh-CN" altLang="en-US" sz="1800" dirty="0">
                <a:latin typeface="Segoe UI"/>
                <a:cs typeface="Segoe UI"/>
              </a:rPr>
              <a:t>“</a:t>
            </a:r>
            <a:r>
              <a:rPr lang="zh-CN" altLang="en-US" sz="1800" spc="-15" dirty="0">
                <a:latin typeface="微软雅黑"/>
                <a:cs typeface="微软雅黑"/>
              </a:rPr>
              <a:t>长的不一样</a:t>
            </a:r>
            <a:r>
              <a:rPr lang="zh-CN" altLang="en-US" sz="1800" spc="-10" dirty="0">
                <a:latin typeface="Segoe UI"/>
                <a:cs typeface="Segoe UI"/>
              </a:rPr>
              <a:t>”</a:t>
            </a:r>
            <a:r>
              <a:rPr lang="zh-CN" altLang="en-US" sz="1800" spc="-50" dirty="0">
                <a:latin typeface="微软雅黑"/>
                <a:cs typeface="微软雅黑"/>
              </a:rPr>
              <a:t>。</a:t>
            </a:r>
            <a:endParaRPr lang="zh-CN" altLang="en-US" sz="1800" dirty="0">
              <a:latin typeface="微软雅黑"/>
              <a:cs typeface="微软雅黑"/>
            </a:endParaRPr>
          </a:p>
        </p:txBody>
      </p:sp>
      <p:pic>
        <p:nvPicPr>
          <p:cNvPr id="15" name="object 6">
            <a:extLst>
              <a:ext uri="{FF2B5EF4-FFF2-40B4-BE49-F238E27FC236}">
                <a16:creationId xmlns:a16="http://schemas.microsoft.com/office/drawing/2014/main" id="{44BCD218-BCE4-2C1F-3319-27CF24120F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8983" y="2948710"/>
            <a:ext cx="4901476" cy="1894920"/>
          </a:xfrm>
          <a:prstGeom prst="rect">
            <a:avLst/>
          </a:prstGeom>
        </p:spPr>
      </p:pic>
      <p:pic>
        <p:nvPicPr>
          <p:cNvPr id="17" name="object 5">
            <a:extLst>
              <a:ext uri="{FF2B5EF4-FFF2-40B4-BE49-F238E27FC236}">
                <a16:creationId xmlns:a16="http://schemas.microsoft.com/office/drawing/2014/main" id="{5F78F601-5AB4-A8ED-499D-A3407B52C5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4546" y="2881745"/>
            <a:ext cx="3602182" cy="196188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7F7D1EE-3163-8C5E-9667-FB72E1DAC14C}"/>
              </a:ext>
            </a:extLst>
          </p:cNvPr>
          <p:cNvSpPr txBox="1"/>
          <p:nvPr/>
        </p:nvSpPr>
        <p:spPr>
          <a:xfrm>
            <a:off x="7240934" y="5086066"/>
            <a:ext cx="6229926" cy="28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lang="zh-CN" altLang="en-US" sz="1800" spc="-10" dirty="0">
                <a:latin typeface="微软雅黑"/>
                <a:cs typeface="微软雅黑"/>
              </a:rPr>
              <a:t>时间序列上的异常</a:t>
            </a:r>
            <a:endParaRPr lang="zh-CN" altLang="en-US" sz="1800" dirty="0">
              <a:latin typeface="微软雅黑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84D99D-824A-4F8C-B4F3-4C03242F6C61}"/>
              </a:ext>
            </a:extLst>
          </p:cNvPr>
          <p:cNvSpPr txBox="1"/>
          <p:nvPr/>
        </p:nvSpPr>
        <p:spPr>
          <a:xfrm>
            <a:off x="1468582" y="4999805"/>
            <a:ext cx="677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1800" spc="-10" dirty="0">
                <a:latin typeface="微软雅黑"/>
                <a:cs typeface="微软雅黑"/>
              </a:rPr>
              <a:t>表格式数据中的异常</a:t>
            </a:r>
            <a:endParaRPr lang="zh-CN" altLang="en-US" sz="1800" dirty="0">
              <a:latin typeface="微软雅黑"/>
              <a:cs typeface="微软雅黑"/>
            </a:endParaRPr>
          </a:p>
        </p:txBody>
      </p:sp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759E3EE0-475A-1CA4-84B2-DABE427D2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CAFDBB1-1C45-3407-579C-F5D1C0B895A9}"/>
              </a:ext>
            </a:extLst>
          </p:cNvPr>
          <p:cNvSpPr txBox="1"/>
          <p:nvPr/>
        </p:nvSpPr>
        <p:spPr>
          <a:xfrm>
            <a:off x="865447" y="658495"/>
            <a:ext cx="583525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异常检测（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思源宋体" panose="02020700000000000000" pitchFamily="18" charset="-122"/>
                <a:ea typeface="思源宋体" panose="02020700000000000000" pitchFamily="18" charset="-122"/>
              </a:rPr>
              <a:t>Anomaly Detection</a:t>
            </a:r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）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BA683CB-C26E-1C24-5569-82C1A140089A}"/>
              </a:ext>
            </a:extLst>
          </p:cNvPr>
          <p:cNvSpPr txBox="1"/>
          <p:nvPr/>
        </p:nvSpPr>
        <p:spPr>
          <a:xfrm>
            <a:off x="1219431" y="1637484"/>
            <a:ext cx="8021320" cy="35830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dirty="0">
                <a:latin typeface="微软雅黑"/>
                <a:cs typeface="微软雅黑"/>
              </a:rPr>
              <a:t>异常检测的一些特点</a:t>
            </a:r>
            <a:r>
              <a:rPr sz="1600" spc="-50" dirty="0">
                <a:latin typeface="微软雅黑"/>
                <a:cs typeface="微软雅黑"/>
              </a:rPr>
              <a:t>：</a:t>
            </a: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微软雅黑"/>
                <a:cs typeface="微软雅黑"/>
              </a:rPr>
              <a:t>异常不一定代表是</a:t>
            </a:r>
            <a:r>
              <a:rPr sz="1600" spc="-10" dirty="0">
                <a:latin typeface="Segoe UI"/>
                <a:cs typeface="Segoe UI"/>
              </a:rPr>
              <a:t>“</a:t>
            </a:r>
            <a:r>
              <a:rPr sz="1600" dirty="0">
                <a:latin typeface="微软雅黑"/>
                <a:cs typeface="微软雅黑"/>
              </a:rPr>
              <a:t>坏</a:t>
            </a:r>
            <a:r>
              <a:rPr sz="1600" spc="-10" dirty="0">
                <a:latin typeface="Segoe UI"/>
                <a:cs typeface="Segoe UI"/>
              </a:rPr>
              <a:t>”</a:t>
            </a:r>
            <a:r>
              <a:rPr sz="1600" spc="-15" dirty="0">
                <a:latin typeface="微软雅黑"/>
                <a:cs typeface="微软雅黑"/>
              </a:rPr>
              <a:t>的事情，但往往是</a:t>
            </a:r>
            <a:r>
              <a:rPr sz="1600" spc="-10" dirty="0">
                <a:latin typeface="Segoe UI"/>
                <a:cs typeface="Segoe UI"/>
              </a:rPr>
              <a:t>“</a:t>
            </a:r>
            <a:r>
              <a:rPr sz="1600" spc="-10" dirty="0">
                <a:latin typeface="微软雅黑"/>
                <a:cs typeface="微软雅黑"/>
              </a:rPr>
              <a:t>有价值</a:t>
            </a:r>
            <a:r>
              <a:rPr sz="1600" spc="-15" dirty="0">
                <a:latin typeface="Segoe UI"/>
                <a:cs typeface="Segoe UI"/>
              </a:rPr>
              <a:t>”</a:t>
            </a:r>
            <a:r>
              <a:rPr sz="1600" spc="-15" dirty="0">
                <a:latin typeface="微软雅黑"/>
                <a:cs typeface="微软雅黑"/>
              </a:rPr>
              <a:t>的事情，我们对异常的成因感兴趣</a:t>
            </a: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微软雅黑"/>
                <a:cs typeface="微软雅黑"/>
              </a:rPr>
              <a:t>异常检测往往是在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无监督的模式下</a:t>
            </a:r>
            <a:r>
              <a:rPr sz="1600" spc="-10" dirty="0">
                <a:latin typeface="微软雅黑"/>
                <a:cs typeface="微软雅黑"/>
              </a:rPr>
              <a:t>完成的</a:t>
            </a:r>
            <a:r>
              <a:rPr sz="1600" spc="-10" dirty="0">
                <a:latin typeface="Segoe UI"/>
                <a:cs typeface="Segoe UI"/>
              </a:rPr>
              <a:t>—</a:t>
            </a:r>
            <a:r>
              <a:rPr sz="1600" spc="-20" dirty="0">
                <a:latin typeface="微软雅黑"/>
                <a:cs typeface="微软雅黑"/>
              </a:rPr>
              <a:t>历史数据中没有标签，我们不知道哪些数据是异常。因</a:t>
            </a:r>
            <a:endParaRPr sz="1600" dirty="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此无法用监督学习去检测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异常检测的应用</a:t>
            </a:r>
            <a:r>
              <a:rPr sz="1600" spc="-50" dirty="0">
                <a:latin typeface="微软雅黑"/>
                <a:cs typeface="微软雅黑"/>
              </a:rPr>
              <a:t>：</a:t>
            </a: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微软雅黑"/>
                <a:cs typeface="微软雅黑"/>
              </a:rPr>
              <a:t>金融行业的反欺诈、信用卡诈骗检测：把欺诈或者金融风险当做异常</a:t>
            </a: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微软雅黑"/>
                <a:cs typeface="微软雅黑"/>
              </a:rPr>
              <a:t>罕见病检测：把罕见病当做异常，比如检测早发的阿兹海默症</a:t>
            </a: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微软雅黑"/>
                <a:cs typeface="微软雅黑"/>
              </a:rPr>
              <a:t>入侵检测：把网络流量中的入侵当做异常</a:t>
            </a: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微软雅黑"/>
                <a:cs typeface="微软雅黑"/>
              </a:rPr>
              <a:t>机器故障检测：实时监测发现或预测机械故障</a:t>
            </a: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latin typeface="微软雅黑"/>
                <a:cs typeface="微软雅黑"/>
              </a:rPr>
              <a:t>图结构、群体检测：比如检测疫情的爆发点等</a:t>
            </a:r>
            <a:endParaRPr sz="1600" dirty="0">
              <a:latin typeface="微软雅黑"/>
              <a:cs typeface="微软雅黑"/>
            </a:endParaRPr>
          </a:p>
        </p:txBody>
      </p:sp>
      <p:pic>
        <p:nvPicPr>
          <p:cNvPr id="2" name="图片 1" descr="图片包含 文本&#10;&#10;描述已自动生成">
            <a:extLst>
              <a:ext uri="{FF2B5EF4-FFF2-40B4-BE49-F238E27FC236}">
                <a16:creationId xmlns:a16="http://schemas.microsoft.com/office/drawing/2014/main" id="{A6C402FC-B838-34A4-2DA7-6BF1936BF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3E720DFB-4C13-3D43-F66A-F29AADF27DDD}"/>
              </a:ext>
            </a:extLst>
          </p:cNvPr>
          <p:cNvSpPr txBox="1"/>
          <p:nvPr/>
        </p:nvSpPr>
        <p:spPr>
          <a:xfrm>
            <a:off x="1547726" y="2403459"/>
            <a:ext cx="8281092" cy="195181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微软雅黑"/>
                <a:cs typeface="微软雅黑"/>
              </a:rPr>
              <a:t>异常检测面临很多挑战：</a:t>
            </a: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 err="1">
                <a:latin typeface="微软雅黑"/>
                <a:cs typeface="微软雅黑"/>
              </a:rPr>
              <a:t>大部分情况下是</a:t>
            </a:r>
            <a:r>
              <a:rPr sz="1600" u="sng" spc="-5" dirty="0" err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无监督学习</a:t>
            </a:r>
            <a:r>
              <a:rPr sz="1600" spc="-20" dirty="0" err="1">
                <a:latin typeface="微软雅黑"/>
                <a:cs typeface="微软雅黑"/>
              </a:rPr>
              <a:t>，没有标签信息可以使用</a:t>
            </a:r>
            <a:endParaRPr lang="en-US" sz="1600" spc="-2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endParaRPr sz="1600" dirty="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Segoe UI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微软雅黑"/>
                <a:cs typeface="微软雅黑"/>
              </a:rPr>
              <a:t>数据是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极端不平衡的</a:t>
            </a:r>
            <a:r>
              <a:rPr sz="1600" dirty="0">
                <a:latin typeface="微软雅黑"/>
                <a:cs typeface="微软雅黑"/>
              </a:rPr>
              <a:t>（</a:t>
            </a:r>
            <a:r>
              <a:rPr sz="1600" spc="-15" dirty="0">
                <a:latin typeface="微软雅黑"/>
                <a:cs typeface="微软雅黑"/>
              </a:rPr>
              <a:t>异常点仅占总体数据的一小部分</a:t>
            </a:r>
            <a:r>
              <a:rPr sz="1600" spc="-10" dirty="0">
                <a:latin typeface="微软雅黑"/>
                <a:cs typeface="微软雅黑"/>
              </a:rPr>
              <a:t>）</a:t>
            </a:r>
            <a:r>
              <a:rPr sz="1600" spc="-20" dirty="0">
                <a:latin typeface="微软雅黑"/>
                <a:cs typeface="微软雅黑"/>
              </a:rPr>
              <a:t>，</a:t>
            </a:r>
            <a:r>
              <a:rPr sz="1600" spc="-20" dirty="0" err="1">
                <a:latin typeface="微软雅黑"/>
                <a:cs typeface="微软雅黑"/>
              </a:rPr>
              <a:t>建模难度大</a:t>
            </a:r>
            <a:endParaRPr lang="en-US" sz="1600" spc="-2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1600" spc="-20" dirty="0">
                <a:latin typeface="微软雅黑"/>
                <a:cs typeface="微软雅黑"/>
              </a:rPr>
              <a:t>3.</a:t>
            </a:r>
            <a:r>
              <a:rPr sz="1600" spc="-20" dirty="0">
                <a:latin typeface="微软雅黑"/>
                <a:cs typeface="微软雅黑"/>
              </a:rPr>
              <a:t>在实际场景中往往需要实时检测，这比离线检测的技术难度更高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DF748-357E-A743-2967-C1EE8FD43C37}"/>
              </a:ext>
            </a:extLst>
          </p:cNvPr>
          <p:cNvSpPr txBox="1"/>
          <p:nvPr/>
        </p:nvSpPr>
        <p:spPr>
          <a:xfrm>
            <a:off x="865447" y="658495"/>
            <a:ext cx="583525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异常检测（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思源宋体" panose="02020700000000000000" pitchFamily="18" charset="-122"/>
                <a:ea typeface="思源宋体" panose="02020700000000000000" pitchFamily="18" charset="-122"/>
              </a:rPr>
              <a:t>Anomaly Detection</a:t>
            </a:r>
            <a:r>
              <a:rPr lang="zh-CN" altLang="en-US" sz="2800" b="1" dirty="0">
                <a:latin typeface="思源宋体" panose="02020700000000000000" pitchFamily="18" charset="-122"/>
                <a:ea typeface="思源宋体" panose="02020700000000000000" pitchFamily="18" charset="-122"/>
                <a:cs typeface="ADLaM Display" panose="02010000000000000000" pitchFamily="2" charset="0"/>
                <a:sym typeface="+mn-ea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924070-D75A-8D72-02CC-A089F9B7B76F}"/>
              </a:ext>
            </a:extLst>
          </p:cNvPr>
          <p:cNvSpPr/>
          <p:nvPr/>
        </p:nvSpPr>
        <p:spPr>
          <a:xfrm rot="2700000">
            <a:off x="1072188" y="4142953"/>
            <a:ext cx="370535" cy="370535"/>
          </a:xfrm>
          <a:prstGeom prst="rect">
            <a:avLst/>
          </a:prstGeom>
          <a:solidFill>
            <a:srgbClr val="1F4E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6F44DB-EBCD-69C2-749F-F06392D77661}"/>
              </a:ext>
            </a:extLst>
          </p:cNvPr>
          <p:cNvSpPr/>
          <p:nvPr/>
        </p:nvSpPr>
        <p:spPr>
          <a:xfrm rot="2700000">
            <a:off x="1072188" y="3456106"/>
            <a:ext cx="370535" cy="370535"/>
          </a:xfrm>
          <a:prstGeom prst="rect">
            <a:avLst/>
          </a:prstGeom>
          <a:solidFill>
            <a:srgbClr val="1F4E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D9B525-D5CD-9D85-D356-61146CE407EB}"/>
              </a:ext>
            </a:extLst>
          </p:cNvPr>
          <p:cNvSpPr/>
          <p:nvPr/>
        </p:nvSpPr>
        <p:spPr>
          <a:xfrm rot="2700000">
            <a:off x="1086319" y="2769258"/>
            <a:ext cx="370535" cy="370535"/>
          </a:xfrm>
          <a:prstGeom prst="rect">
            <a:avLst/>
          </a:prstGeom>
          <a:solidFill>
            <a:srgbClr val="1F4E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7ADA3F7E-1E48-7419-F8B9-F7C757F1C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308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2700000">
            <a:off x="2366806" y="4070831"/>
            <a:ext cx="370535" cy="370535"/>
          </a:xfrm>
          <a:prstGeom prst="rect">
            <a:avLst/>
          </a:prstGeom>
          <a:solidFill>
            <a:srgbClr val="1F4E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3037991" y="4027643"/>
            <a:ext cx="181450" cy="181450"/>
          </a:xfrm>
          <a:prstGeom prst="rect">
            <a:avLst/>
          </a:prstGeom>
          <a:solidFill>
            <a:srgbClr val="1F4E78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>
              <a:lnSpc>
                <a:spcPct val="120000"/>
              </a:lnSpc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02252" y="2746129"/>
            <a:ext cx="1962470" cy="13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44444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PART</a:t>
            </a:r>
          </a:p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44444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02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329895" y="2811279"/>
            <a:ext cx="5183560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</a:rPr>
              <a:t>异常检测有什么具体应用？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44331" y="2563769"/>
            <a:ext cx="5283072" cy="109395"/>
            <a:chOff x="1159945" y="2563318"/>
            <a:chExt cx="5285824" cy="109452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59945" y="2672770"/>
              <a:ext cx="5270834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1F4E7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lnSpc>
                  <a:spcPct val="120000"/>
                </a:lnSpc>
                <a:defRPr/>
              </a:pPr>
              <a:endParaRPr lang="zh-CN" altLang="en-US" sz="18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958" y="603310"/>
            <a:ext cx="579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" panose="02020700000000000000" pitchFamily="18" charset="-122"/>
                <a:ea typeface="思源宋体" panose="02020700000000000000" pitchFamily="18" charset="-122"/>
              </a:rPr>
              <a:t>什么是视频异常行为？</a:t>
            </a:r>
          </a:p>
        </p:txBody>
      </p:sp>
      <p:pic>
        <p:nvPicPr>
          <p:cNvPr id="13" name="图片 12" descr="电脑游戏的截图&#10;&#10;中度可信度描述已自动生成">
            <a:extLst>
              <a:ext uri="{FF2B5EF4-FFF2-40B4-BE49-F238E27FC236}">
                <a16:creationId xmlns:a16="http://schemas.microsoft.com/office/drawing/2014/main" id="{9D5A6947-1CC7-FB8E-CE70-4774A1743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23" y="1302098"/>
            <a:ext cx="3693391" cy="2236553"/>
          </a:xfrm>
          <a:prstGeom prst="rect">
            <a:avLst/>
          </a:prstGeom>
        </p:spPr>
      </p:pic>
      <p:pic>
        <p:nvPicPr>
          <p:cNvPr id="21" name="图片 20" descr="电脑萤幕画面&#10;&#10;中度可信度描述已自动生成">
            <a:extLst>
              <a:ext uri="{FF2B5EF4-FFF2-40B4-BE49-F238E27FC236}">
                <a16:creationId xmlns:a16="http://schemas.microsoft.com/office/drawing/2014/main" id="{CA94E048-D897-0DFF-4105-A81B765F08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02" y="3962721"/>
            <a:ext cx="3704082" cy="2133278"/>
          </a:xfrm>
          <a:prstGeom prst="rect">
            <a:avLst/>
          </a:prstGeom>
        </p:spPr>
      </p:pic>
      <p:pic>
        <p:nvPicPr>
          <p:cNvPr id="37" name="图片 36" descr="公路上有一辆蓝色的车&#10;&#10;描述已自动生成">
            <a:extLst>
              <a:ext uri="{FF2B5EF4-FFF2-40B4-BE49-F238E27FC236}">
                <a16:creationId xmlns:a16="http://schemas.microsoft.com/office/drawing/2014/main" id="{09F62B52-AA6A-3F59-3873-F6D13A0056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3"/>
          <a:stretch/>
        </p:blipFill>
        <p:spPr>
          <a:xfrm>
            <a:off x="6946110" y="3921347"/>
            <a:ext cx="3540601" cy="2133278"/>
          </a:xfrm>
          <a:prstGeom prst="rect">
            <a:avLst/>
          </a:prstGeom>
        </p:spPr>
      </p:pic>
      <p:pic>
        <p:nvPicPr>
          <p:cNvPr id="41" name="图片 40" descr="公路上的汽车&#10;&#10;描述已自动生成">
            <a:extLst>
              <a:ext uri="{FF2B5EF4-FFF2-40B4-BE49-F238E27FC236}">
                <a16:creationId xmlns:a16="http://schemas.microsoft.com/office/drawing/2014/main" id="{2D8DD595-D064-9BC3-5E86-B8F1FAF625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39" y="1283626"/>
            <a:ext cx="3540601" cy="2236553"/>
          </a:xfrm>
          <a:prstGeom prst="rect">
            <a:avLst/>
          </a:prstGeom>
        </p:spPr>
      </p:pic>
      <p:pic>
        <p:nvPicPr>
          <p:cNvPr id="4" name="图片 3" descr="图片包含 文本&#10;&#10;描述已自动生成">
            <a:extLst>
              <a:ext uri="{FF2B5EF4-FFF2-40B4-BE49-F238E27FC236}">
                <a16:creationId xmlns:a16="http://schemas.microsoft.com/office/drawing/2014/main" id="{232B76D3-4097-5719-4CD8-943F2FF04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5070" y="1617980"/>
            <a:ext cx="911352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UCSD异常检测数据集是通过学校中固定在较高位置上的摄像机获得的，俯瞰人行道。走道中的人群密度是变化的，从稀疏到非常拥挤。在正常设置中，视频仅包含行人。异常事件是由以下两种情况引起的：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0390" y="3803035"/>
            <a:ext cx="7637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非人行道物体在人行道上的流通（如：卡车，自行车）</a:t>
            </a:r>
          </a:p>
          <a:p>
            <a:endParaRPr lang="zh-CN" altLang="en-US" dirty="0"/>
          </a:p>
          <a:p>
            <a:r>
              <a:rPr lang="zh-CN" altLang="en-US" dirty="0"/>
              <a:t>异常的行人运动模式（如：从草坪中穿过，跑步）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74240" y="651510"/>
            <a:ext cx="34721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UCSD异常检测数据集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8E649F-2356-00AC-681D-B0A9C6CE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21" y="2607590"/>
            <a:ext cx="4217399" cy="2851101"/>
          </a:xfrm>
          <a:prstGeom prst="rect">
            <a:avLst/>
          </a:prstGeom>
        </p:spPr>
      </p:pic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0C65A6C7-D344-75C6-E63E-16EFD3B62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21" y="0"/>
            <a:ext cx="3286125" cy="733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7">
      <a:majorFont>
        <a:latin typeface="Segoe U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宽屏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JetBrains Mono</vt:lpstr>
      <vt:lpstr>思源宋体</vt:lpstr>
      <vt:lpstr>微软雅黑</vt:lpstr>
      <vt:lpstr>字魂105号-简雅黑</vt:lpstr>
      <vt:lpstr>Arial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86</cp:revision>
  <dcterms:created xsi:type="dcterms:W3CDTF">2021-05-19T01:52:00Z</dcterms:created>
  <dcterms:modified xsi:type="dcterms:W3CDTF">2023-11-16T16:15:35Z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ICV">
    <vt:lpwstr>73E13FDC9A734AD58C3BD95053783384</vt:lpwstr>
  </property>
</Properties>
</file>