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56" r:id="rId3"/>
    <p:sldId id="264" r:id="rId4"/>
    <p:sldId id="261" r:id="rId5"/>
    <p:sldId id="257" r:id="rId6"/>
    <p:sldId id="262" r:id="rId7"/>
    <p:sldId id="258" r:id="rId8"/>
    <p:sldId id="265" r:id="rId9"/>
    <p:sldId id="259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412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56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BB16D-237E-457F-A343-FAA76E039149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8F506-484B-4663-8346-A7873EA25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50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8F506-484B-4663-8346-A7873EA25B3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05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8F506-484B-4663-8346-A7873EA25B3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63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87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6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581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53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377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394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913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015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158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008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814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253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50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97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19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1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1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59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47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67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40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545B1-DB43-4CD6-87C3-EF16D0FCADA0}" type="datetimeFigureOut">
              <a:rPr kumimoji="1" lang="ja-JP" altLang="en-US" smtClean="0"/>
              <a:t>2016/1/12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3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9975" y="1194081"/>
            <a:ext cx="11600330" cy="2387600"/>
          </a:xfrm>
        </p:spPr>
        <p:txBody>
          <a:bodyPr/>
          <a:lstStyle/>
          <a:p>
            <a:r>
              <a:rPr kumimoji="1" lang="ja-JP" altLang="en-US" dirty="0" smtClean="0">
                <a:latin typeface="+mj-ea"/>
              </a:rPr>
              <a:t>高齢者も家族も安心</a:t>
            </a:r>
            <a:r>
              <a:rPr kumimoji="1" lang="en-US" altLang="ja-JP" dirty="0" smtClean="0">
                <a:latin typeface="+mj-ea"/>
              </a:rPr>
              <a:t/>
            </a:r>
            <a:br>
              <a:rPr kumimoji="1" lang="en-US" altLang="ja-JP" dirty="0" smtClean="0">
                <a:latin typeface="+mj-ea"/>
              </a:rPr>
            </a:br>
            <a:r>
              <a:rPr lang="ja-JP" altLang="en-US" dirty="0">
                <a:latin typeface="+mj-ea"/>
              </a:rPr>
              <a:t>新</a:t>
            </a:r>
            <a:r>
              <a:rPr lang="ja-JP" altLang="en-US" dirty="0" smtClean="0">
                <a:latin typeface="+mj-ea"/>
              </a:rPr>
              <a:t>ＧＰＳ</a:t>
            </a:r>
            <a:r>
              <a:rPr kumimoji="1" lang="ja-JP" altLang="en-US" dirty="0" smtClean="0">
                <a:latin typeface="+mj-ea"/>
              </a:rPr>
              <a:t>サービス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396753" y="5190152"/>
            <a:ext cx="2976282" cy="1400268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smtClean="0"/>
              <a:t>21511040 </a:t>
            </a:r>
            <a:r>
              <a:rPr lang="zh-TW" altLang="en-US" dirty="0" smtClean="0"/>
              <a:t>上里幸三</a:t>
            </a:r>
            <a:r>
              <a:rPr lang="ja-JP" altLang="en-US" dirty="0" smtClean="0"/>
              <a:t>　</a:t>
            </a:r>
            <a:endParaRPr lang="zh-TW" altLang="en-US" dirty="0" smtClean="0"/>
          </a:p>
          <a:p>
            <a:pPr algn="l"/>
            <a:r>
              <a:rPr lang="en-US" altLang="zh-TW" dirty="0" smtClean="0"/>
              <a:t>21511024 </a:t>
            </a:r>
            <a:r>
              <a:rPr lang="zh-TW" altLang="en-US" dirty="0" smtClean="0"/>
              <a:t>伊槻裕紀</a:t>
            </a:r>
          </a:p>
          <a:p>
            <a:pPr algn="l"/>
            <a:r>
              <a:rPr lang="en-US" altLang="zh-TW" dirty="0" smtClean="0"/>
              <a:t>21511086 </a:t>
            </a:r>
            <a:r>
              <a:rPr lang="zh-TW" altLang="en-US" dirty="0" smtClean="0"/>
              <a:t>金木雄也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525435" y="5243528"/>
            <a:ext cx="3083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21511114 </a:t>
            </a:r>
            <a:r>
              <a:rPr lang="zh-TW" altLang="en-US" sz="2400" dirty="0" smtClean="0"/>
              <a:t>桑田　智也</a:t>
            </a:r>
          </a:p>
          <a:p>
            <a:r>
              <a:rPr lang="en-US" altLang="zh-TW" sz="2400" dirty="0" smtClean="0"/>
              <a:t>21511298 </a:t>
            </a:r>
            <a:r>
              <a:rPr lang="zh-TW" altLang="en-US" sz="2400" dirty="0" smtClean="0"/>
              <a:t>丸樹　汰右</a:t>
            </a:r>
          </a:p>
          <a:p>
            <a:r>
              <a:rPr lang="en-US" altLang="zh-TW" sz="2400" dirty="0" smtClean="0"/>
              <a:t>21511004 </a:t>
            </a:r>
            <a:r>
              <a:rPr lang="zh-TW" altLang="en-US" sz="2400" dirty="0" smtClean="0"/>
              <a:t>朝倉　大貴</a:t>
            </a:r>
          </a:p>
        </p:txBody>
      </p:sp>
    </p:spTree>
    <p:extLst>
      <p:ext uri="{BB962C8B-B14F-4D97-AF65-F5344CB8AC3E}">
        <p14:creationId xmlns:p14="http://schemas.microsoft.com/office/powerpoint/2010/main" val="23706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030941" y="1692497"/>
            <a:ext cx="10408023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30941" y="676834"/>
            <a:ext cx="6176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latin typeface="+mj-ea"/>
                <a:ea typeface="+mj-ea"/>
              </a:rPr>
              <a:t>目次</a:t>
            </a:r>
            <a:endParaRPr kumimoji="1" lang="ja-JP" altLang="en-US" sz="6000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0941" y="2133601"/>
            <a:ext cx="70910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類似したＧＰＳサービス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上で紹介した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サービスの問題点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問題点を改善した新商品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資金計画とリワードの内容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今後の改善点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092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30941" y="676834"/>
            <a:ext cx="7100047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latin typeface="+mj-ea"/>
                <a:ea typeface="+mj-ea"/>
              </a:rPr>
              <a:t>目的</a:t>
            </a:r>
            <a:endParaRPr kumimoji="1" lang="ja-JP" altLang="en-US" sz="6000" dirty="0">
              <a:latin typeface="+mj-ea"/>
              <a:ea typeface="+mj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30941" y="1692497"/>
            <a:ext cx="10408023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0941" y="3012140"/>
            <a:ext cx="97536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高齢者の方の居場所を家族や保護者が把握できる</a:t>
            </a:r>
            <a:endParaRPr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GPS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を持っている高齢者本人も、</a:t>
            </a:r>
            <a:endParaRPr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安心して外出を楽しめる商品</a:t>
            </a:r>
            <a:endParaRPr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16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57834" y="627528"/>
            <a:ext cx="7906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latin typeface="+mj-ea"/>
                <a:ea typeface="+mj-ea"/>
              </a:rPr>
              <a:t>類似した</a:t>
            </a:r>
            <a:r>
              <a:rPr kumimoji="1" lang="en-US" altLang="ja-JP" sz="6000" dirty="0" smtClean="0">
                <a:latin typeface="+mj-ea"/>
                <a:ea typeface="+mj-ea"/>
              </a:rPr>
              <a:t>GPS</a:t>
            </a:r>
            <a:r>
              <a:rPr kumimoji="1" lang="ja-JP" altLang="en-US" sz="6000" dirty="0" smtClean="0">
                <a:latin typeface="+mj-ea"/>
                <a:ea typeface="+mj-ea"/>
              </a:rPr>
              <a:t>サービス</a:t>
            </a:r>
            <a:endParaRPr kumimoji="1" lang="ja-JP" altLang="en-US" sz="6000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0941" y="2726650"/>
            <a:ext cx="338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au </a:t>
            </a: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安心ナビ</a:t>
            </a:r>
            <a:endParaRPr lang="en-US" altLang="ja-JP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030941" y="1692497"/>
            <a:ext cx="10408023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57834" y="6060140"/>
            <a:ext cx="4227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smtClean="0"/>
              <a:t>www.anshinnavi.auone.jp/static</a:t>
            </a:r>
          </a:p>
          <a:p>
            <a:r>
              <a:rPr lang="en-US" altLang="ja-JP" dirty="0" smtClean="0"/>
              <a:t>/</a:t>
            </a:r>
            <a:r>
              <a:rPr lang="en-US" altLang="ja-JP" dirty="0"/>
              <a:t>product/</a:t>
            </a:r>
            <a:r>
              <a:rPr lang="en-US" altLang="ja-JP" dirty="0" err="1"/>
              <a:t>pctop</a:t>
            </a:r>
            <a:r>
              <a:rPr lang="en-US" altLang="ja-JP" dirty="0"/>
              <a:t>/index.html</a:t>
            </a:r>
            <a:endParaRPr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04" y="3316941"/>
            <a:ext cx="4092390" cy="2465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正方形/長方形 10"/>
          <p:cNvSpPr/>
          <p:nvPr/>
        </p:nvSpPr>
        <p:spPr>
          <a:xfrm>
            <a:off x="6793004" y="6060140"/>
            <a:ext cx="4584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http://www.cherrybpm.com/lineup/gp_shoes/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93004" y="2726650"/>
            <a:ext cx="354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ＧＰシューズ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 descr="イメージ：お子さまの居場所がすぐわか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34" y="3372982"/>
            <a:ext cx="4177554" cy="24092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030941" y="1692497"/>
            <a:ext cx="10408023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50259" y="564775"/>
            <a:ext cx="9018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latin typeface="+mj-ea"/>
                <a:ea typeface="+mj-ea"/>
              </a:rPr>
              <a:t>これらのサービスの問題点</a:t>
            </a:r>
            <a:endParaRPr kumimoji="1" lang="ja-JP" altLang="en-US" sz="6000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0941" y="3030889"/>
            <a:ext cx="114031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使用者が主体ではなく、監視のみが目的になっている</a:t>
            </a:r>
            <a:endParaRPr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実際に使用している側の直接のメリットが薄い</a:t>
            </a:r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30941" y="587187"/>
            <a:ext cx="10094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>
                <a:latin typeface="+mj-ea"/>
                <a:ea typeface="+mj-ea"/>
              </a:rPr>
              <a:t>現在位置確認</a:t>
            </a:r>
            <a:r>
              <a:rPr lang="ja-JP" altLang="en-US" sz="6000" dirty="0" smtClean="0">
                <a:latin typeface="+mj-ea"/>
                <a:ea typeface="+mj-ea"/>
              </a:rPr>
              <a:t>リストバンド</a:t>
            </a:r>
            <a:endParaRPr kumimoji="1" lang="ja-JP" altLang="en-US" sz="6000" dirty="0">
              <a:latin typeface="+mj-ea"/>
              <a:ea typeface="+mj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030941" y="1692497"/>
            <a:ext cx="10408023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719780" y="3175937"/>
            <a:ext cx="2346037" cy="85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高齢者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5056909" y="4322617"/>
            <a:ext cx="1671781" cy="16717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GPS</a:t>
            </a:r>
          </a:p>
          <a:p>
            <a:pPr algn="ct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リスト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バンド</a:t>
            </a:r>
          </a:p>
        </p:txBody>
      </p:sp>
      <p:sp>
        <p:nvSpPr>
          <p:cNvPr id="18" name="左カーブ矢印 17"/>
          <p:cNvSpPr/>
          <p:nvPr/>
        </p:nvSpPr>
        <p:spPr>
          <a:xfrm rot="6813555">
            <a:off x="2665407" y="3754662"/>
            <a:ext cx="1149198" cy="2807691"/>
          </a:xfrm>
          <a:prstGeom prst="curvedLeftArrow">
            <a:avLst>
              <a:gd name="adj1" fmla="val 25000"/>
              <a:gd name="adj2" fmla="val 50000"/>
              <a:gd name="adj3" fmla="val 3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6194" y="2332268"/>
            <a:ext cx="4913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000" dirty="0" smtClean="0">
                <a:uFill>
                  <a:solidFill>
                    <a:srgbClr val="FF0000"/>
                  </a:solidFill>
                </a:uFill>
                <a:latin typeface="メイリオ" panose="020B0604030504040204" pitchFamily="50" charset="-128"/>
                <a:ea typeface="メイリオ" panose="020B0604030504040204" pitchFamily="50" charset="-128"/>
              </a:rPr>
              <a:t>画面に表示されるのは地図のみ</a:t>
            </a:r>
            <a:endParaRPr kumimoji="1" lang="en-US" altLang="ja-JP" sz="2000" dirty="0" smtClean="0">
              <a:uFill>
                <a:solidFill>
                  <a:srgbClr val="FF0000"/>
                </a:solidFill>
              </a:u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000" dirty="0" smtClean="0">
                <a:uFill>
                  <a:solidFill>
                    <a:srgbClr val="FF0000"/>
                  </a:solidFill>
                </a:uFill>
                <a:latin typeface="メイリオ" panose="020B0604030504040204" pitchFamily="50" charset="-128"/>
                <a:ea typeface="メイリオ" panose="020B0604030504040204" pitchFamily="50" charset="-128"/>
              </a:rPr>
              <a:t>シンプルな地図デザイン</a:t>
            </a:r>
            <a:endParaRPr kumimoji="1" lang="en-US" altLang="ja-JP" sz="2000" dirty="0" smtClean="0">
              <a:uFill>
                <a:solidFill>
                  <a:srgbClr val="FF0000"/>
                </a:solidFill>
              </a:u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uFill>
                  <a:solidFill>
                    <a:srgbClr val="FF0000"/>
                  </a:solidFill>
                </a:uFill>
                <a:latin typeface="メイリオ" panose="020B0604030504040204" pitchFamily="50" charset="-128"/>
                <a:ea typeface="メイリオ" panose="020B0604030504040204" pitchFamily="50" charset="-128"/>
              </a:rPr>
              <a:t>もっと老人の方を、老人の立場に立ったサービスを</a:t>
            </a:r>
            <a:endParaRPr kumimoji="1" lang="en-US" altLang="ja-JP" sz="2000" dirty="0" smtClean="0">
              <a:uFill>
                <a:solidFill>
                  <a:srgbClr val="FF0000"/>
                </a:solidFill>
              </a:u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 flipV="1">
            <a:off x="6935244" y="4322617"/>
            <a:ext cx="2477697" cy="76583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9493990" y="3786053"/>
            <a:ext cx="2169093" cy="9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150" dirty="0" smtClean="0">
                <a:uFill>
                  <a:solidFill>
                    <a:srgbClr val="FF0000"/>
                  </a:solidFill>
                </a:uFill>
                <a:latin typeface="メイリオ" panose="020B0604030504040204" pitchFamily="50" charset="-128"/>
                <a:ea typeface="メイリオ" panose="020B0604030504040204" pitchFamily="50" charset="-128"/>
              </a:rPr>
              <a:t>家族や</a:t>
            </a:r>
            <a:r>
              <a:rPr lang="ja-JP" altLang="en-US" sz="2150" dirty="0">
                <a:uFill>
                  <a:solidFill>
                    <a:srgbClr val="FF0000"/>
                  </a:solidFill>
                </a:uFill>
                <a:latin typeface="メイリオ" panose="020B0604030504040204" pitchFamily="50" charset="-128"/>
                <a:ea typeface="メイリオ" panose="020B0604030504040204" pitchFamily="50" charset="-128"/>
              </a:rPr>
              <a:t>保護者</a:t>
            </a:r>
            <a:r>
              <a:rPr kumimoji="1" lang="ja-JP" altLang="en-US" sz="2150" dirty="0" smtClean="0">
                <a:uFill>
                  <a:solidFill>
                    <a:srgbClr val="FF0000"/>
                  </a:solidFill>
                </a:uFill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endParaRPr kumimoji="1" lang="en-US" altLang="ja-JP" sz="2150" dirty="0" smtClean="0">
              <a:uFill>
                <a:solidFill>
                  <a:srgbClr val="FF0000"/>
                </a:solidFill>
              </a:u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150" dirty="0" smtClean="0">
                <a:uFill>
                  <a:solidFill>
                    <a:srgbClr val="FF0000"/>
                  </a:solidFill>
                </a:uFill>
                <a:latin typeface="メイリオ" panose="020B0604030504040204" pitchFamily="50" charset="-128"/>
                <a:ea typeface="メイリオ" panose="020B0604030504040204" pitchFamily="50" charset="-128"/>
              </a:rPr>
              <a:t>現在</a:t>
            </a:r>
            <a:r>
              <a:rPr lang="ja-JP" altLang="en-US" sz="2150" dirty="0">
                <a:uFill>
                  <a:solidFill>
                    <a:srgbClr val="FF0000"/>
                  </a:solidFill>
                </a:uFill>
                <a:latin typeface="メイリオ" panose="020B0604030504040204" pitchFamily="50" charset="-128"/>
                <a:ea typeface="メイリオ" panose="020B0604030504040204" pitchFamily="50" charset="-128"/>
              </a:rPr>
              <a:t>位置を把握</a:t>
            </a:r>
            <a:endParaRPr kumimoji="1" lang="ja-JP" altLang="en-US" sz="2150" dirty="0">
              <a:uFill>
                <a:solidFill>
                  <a:srgbClr val="FF0000"/>
                </a:solidFill>
              </a:u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56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030941" y="1692497"/>
            <a:ext cx="10408023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30941" y="676834"/>
            <a:ext cx="10300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latin typeface="+mj-ea"/>
                <a:ea typeface="+mj-ea"/>
              </a:rPr>
              <a:t>老人ホームへの提供</a:t>
            </a:r>
            <a:endParaRPr kumimoji="1" lang="ja-JP" altLang="en-US" sz="6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706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30941" y="553544"/>
            <a:ext cx="9403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>
                <a:latin typeface="+mj-ea"/>
                <a:ea typeface="+mj-ea"/>
              </a:rPr>
              <a:t>資金</a:t>
            </a:r>
            <a:r>
              <a:rPr lang="ja-JP" altLang="en-US" sz="6000" dirty="0">
                <a:latin typeface="+mj-ea"/>
                <a:ea typeface="+mj-ea"/>
              </a:rPr>
              <a:t>計画</a:t>
            </a:r>
            <a:r>
              <a:rPr lang="ja-JP" altLang="en-US" sz="6000" dirty="0" smtClean="0">
                <a:latin typeface="+mj-ea"/>
                <a:ea typeface="+mj-ea"/>
              </a:rPr>
              <a:t>とリワードの内容</a:t>
            </a:r>
            <a:endParaRPr lang="en-US" altLang="ja-JP" sz="6000" dirty="0" smtClean="0"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30941" y="1692497"/>
            <a:ext cx="10408023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5412"/>
              </p:ext>
            </p:extLst>
          </p:nvPr>
        </p:nvGraphicFramePr>
        <p:xfrm>
          <a:off x="1030941" y="3166552"/>
          <a:ext cx="5540188" cy="284226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989294"/>
                <a:gridCol w="1550894"/>
              </a:tblGrid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金額費用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サーバー代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100000</a:t>
                      </a:r>
                      <a:endParaRPr lang="en-US" altLang="ja-JP" sz="3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ＧＰＳ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端末代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560000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リストバンド（防水）の作成費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100000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地図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システムの作成費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800000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総合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1560000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7019364" y="2494801"/>
            <a:ext cx="475129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リワード</a:t>
            </a:r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サンクスメール</a:t>
            </a:r>
            <a:endParaRPr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（１０００）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介護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グッズ</a:t>
            </a:r>
            <a:endParaRPr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    (10000)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老人ホーム優先入居権</a:t>
            </a:r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    (100000)</a:t>
            </a:r>
            <a:endParaRPr kumimoji="1" lang="ja-JP" altLang="en-US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966011" y="6016547"/>
            <a:ext cx="82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（円）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47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030941" y="1692497"/>
            <a:ext cx="10408023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0941" y="600635"/>
            <a:ext cx="6535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latin typeface="+mj-ea"/>
                <a:ea typeface="+mj-ea"/>
              </a:rPr>
              <a:t>今後の改善点</a:t>
            </a:r>
            <a:endParaRPr kumimoji="1" lang="ja-JP" altLang="en-US" sz="6000" dirty="0">
              <a:latin typeface="+mj-ea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30941" y="2728133"/>
            <a:ext cx="10775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高齢者にも使いやすい地図とはどのようなものか検討</a:t>
            </a:r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老人ホームの実態を具体的に調査</a:t>
            </a:r>
            <a:endParaRPr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高齢者の実際の意見を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調査</a:t>
            </a:r>
            <a:endParaRPr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予算や損益計算の見直し</a:t>
            </a:r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041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TM02900771[[fn=スライス]]</Template>
  <TotalTime>3965</TotalTime>
  <Words>218</Words>
  <Application>Microsoft Office PowerPoint</Application>
  <PresentationFormat>ワイド画面</PresentationFormat>
  <Paragraphs>71</Paragraphs>
  <Slides>9</Slides>
  <Notes>2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ＭＳ Ｐゴシック</vt:lpstr>
      <vt:lpstr>新細明體</vt:lpstr>
      <vt:lpstr>メイリオ</vt:lpstr>
      <vt:lpstr>Arial</vt:lpstr>
      <vt:lpstr>Calibri</vt:lpstr>
      <vt:lpstr>Calibri Light</vt:lpstr>
      <vt:lpstr>Wingdings 2</vt:lpstr>
      <vt:lpstr>HDOfficeLightV0</vt:lpstr>
      <vt:lpstr>Office テーマ</vt:lpstr>
      <vt:lpstr>高齢者も家族も安心 新ＧＰＳサービス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老人や子供を見守るGPSサービス</dc:title>
  <dc:creator>伊槻裕紀</dc:creator>
  <cp:lastModifiedBy>伊槻裕紀</cp:lastModifiedBy>
  <cp:revision>52</cp:revision>
  <dcterms:created xsi:type="dcterms:W3CDTF">2015-12-16T15:23:28Z</dcterms:created>
  <dcterms:modified xsi:type="dcterms:W3CDTF">2016-01-12T10:46:16Z</dcterms:modified>
</cp:coreProperties>
</file>