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258" r:id="rId13"/>
    <p:sldId id="265" r:id="rId14"/>
    <p:sldId id="257" r:id="rId15"/>
    <p:sldId id="274" r:id="rId16"/>
    <p:sldId id="321" r:id="rId17"/>
    <p:sldId id="314" r:id="rId18"/>
    <p:sldId id="315" r:id="rId19"/>
    <p:sldId id="317" r:id="rId20"/>
    <p:sldId id="318" r:id="rId21"/>
    <p:sldId id="319" r:id="rId22"/>
    <p:sldId id="320" r:id="rId23"/>
    <p:sldId id="322" r:id="rId24"/>
    <p:sldId id="323" r:id="rId25"/>
    <p:sldId id="259" r:id="rId26"/>
    <p:sldId id="324" r:id="rId27"/>
    <p:sldId id="325" r:id="rId28"/>
    <p:sldId id="269" r:id="rId29"/>
  </p:sldIdLst>
  <p:sldSz cx="9144000" cy="5715000" type="screen16x10"/>
  <p:notesSz cx="6858000" cy="9144000"/>
  <p:defaultTextStyle>
    <a:defPPr>
      <a:defRPr lang="en-US"/>
    </a:defPPr>
    <a:lvl1pPr marL="0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4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8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3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58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2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86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0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15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8" autoAdjust="0"/>
    <p:restoredTop sz="94660"/>
  </p:normalViewPr>
  <p:slideViewPr>
    <p:cSldViewPr snapToGrid="0" snapToObjects="1" showGuides="1">
      <p:cViewPr>
        <p:scale>
          <a:sx n="98" d="100"/>
          <a:sy n="98" d="100"/>
        </p:scale>
        <p:origin x="-444" y="18"/>
      </p:cViewPr>
      <p:guideLst>
        <p:guide orient="horz" pos="920"/>
        <p:guide pos="552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1393B-5D54-E943-822D-E97CD34673E1}" type="datetimeFigureOut">
              <a:rPr lang="en-US" smtClean="0"/>
              <a:pPr/>
              <a:t>1/18/2013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8CD50-2495-854A-B10E-DAC684A6FF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22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2D970-184D-894C-A1BC-ED8F042FA05D}" type="datetimeFigureOut">
              <a:rPr lang="en-US" smtClean="0"/>
              <a:pPr/>
              <a:t>1/18/2013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99B0A-C13B-E041-9A0A-B16409B833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2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C3DEA-8C69-434D-9FD2-916048A11608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4311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OP_our_ownerN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1" name="Title 7"/>
          <p:cNvSpPr>
            <a:spLocks noGrp="1"/>
          </p:cNvSpPr>
          <p:nvPr>
            <p:ph type="title"/>
          </p:nvPr>
        </p:nvSpPr>
        <p:spPr>
          <a:xfrm>
            <a:off x="457200" y="270413"/>
            <a:ext cx="8229600" cy="952500"/>
          </a:xfrm>
        </p:spPr>
        <p:txBody>
          <a:bodyPr/>
          <a:lstStyle>
            <a:lvl1pPr marL="0"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7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Pin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62" y="428063"/>
            <a:ext cx="6367936" cy="489116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63733" y="1528701"/>
            <a:ext cx="5420845" cy="2123658"/>
          </a:xfrm>
        </p:spPr>
        <p:txBody>
          <a:bodyPr wrap="square" anchor="ctr" anchorCtr="0">
            <a:spAutoFit/>
          </a:bodyPr>
          <a:lstStyle>
            <a:lvl1pPr algn="ctr">
              <a:defRPr sz="4600" b="0" i="0" cap="none">
                <a:solidFill>
                  <a:schemeClr val="accent6"/>
                </a:solidFill>
              </a:defRPr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coop_inkopkategorilogistik_OFFIC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600" y="5040000"/>
            <a:ext cx="1215522" cy="52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04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Brow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62" y="428063"/>
            <a:ext cx="6367936" cy="489116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63733" y="1528701"/>
            <a:ext cx="5420845" cy="2123658"/>
          </a:xfrm>
        </p:spPr>
        <p:txBody>
          <a:bodyPr wrap="square" anchor="ctr" anchorCtr="0">
            <a:spAutoFit/>
          </a:bodyPr>
          <a:lstStyle>
            <a:lvl1pPr algn="ctr">
              <a:defRPr sz="4600" b="0" i="0" cap="none">
                <a:solidFill>
                  <a:schemeClr val="accent6"/>
                </a:solidFill>
              </a:defRPr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coop_inkopkategorilogistik_OFFIC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600" y="5040000"/>
            <a:ext cx="1215522" cy="52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04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0500"/>
            <a:ext cx="4038600" cy="331487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60500"/>
            <a:ext cx="4038600" cy="331487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9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0ACE-C1BE-FF43-8B1F-F200B3EA6B4B}" type="datetimeFigureOut">
              <a:rPr lang="en-US" smtClean="0"/>
              <a:pPr/>
              <a:t>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01F1-8C15-9D44-AF81-FFA5B6CDD0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op_inkopkategorilogistik_OFFIC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600" y="5040000"/>
            <a:ext cx="1215522" cy="52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21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14312"/>
            <a:ext cx="8229601" cy="42165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51981" indent="0">
              <a:buNone/>
              <a:defRPr sz="19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45613"/>
            <a:ext cx="8229601" cy="3060791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9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0ACE-C1BE-FF43-8B1F-F200B3EA6B4B}" type="datetimeFigureOut">
              <a:rPr lang="en-US" smtClean="0"/>
              <a:pPr/>
              <a:t>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01F1-8C15-9D44-AF81-FFA5B6CDD0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op_inkopkategorilogistik_OFFIC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600" y="5040000"/>
            <a:ext cx="1215522" cy="52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71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0076" y="1463087"/>
            <a:ext cx="5276725" cy="3314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0ACE-C1BE-FF43-8B1F-F200B3EA6B4B}" type="datetimeFigureOut">
              <a:rPr lang="en-US" smtClean="0"/>
              <a:pPr/>
              <a:t>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01F1-8C15-9D44-AF81-FFA5B6CDD0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2" y="1450387"/>
            <a:ext cx="2694179" cy="3314700"/>
          </a:xfrm>
        </p:spPr>
        <p:txBody>
          <a:bodyPr anchor="t" anchorCtr="0"/>
          <a:lstStyle>
            <a:lvl1pPr marL="0" indent="0">
              <a:lnSpc>
                <a:spcPts val="2100"/>
              </a:lnSpc>
              <a:spcBef>
                <a:spcPts val="800"/>
              </a:spcBef>
              <a:buFontTx/>
              <a:buNone/>
              <a:defRPr sz="1800"/>
            </a:lvl1pPr>
            <a:lvl2pPr marL="251981" indent="0">
              <a:buFontTx/>
              <a:buNone/>
              <a:defRPr sz="1600"/>
            </a:lvl2pPr>
            <a:lvl3pPr marL="503961" indent="0">
              <a:buFontTx/>
              <a:buNone/>
              <a:defRPr sz="1400"/>
            </a:lvl3pPr>
            <a:lvl4pPr marL="755941" indent="0">
              <a:buFontTx/>
              <a:buNone/>
              <a:defRPr sz="1400"/>
            </a:lvl4pPr>
            <a:lvl5pPr marL="1007921" indent="0">
              <a:buFontTx/>
              <a:buNone/>
              <a:defRPr/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pic>
        <p:nvPicPr>
          <p:cNvPr id="12" name="Picture 11" descr="coop_inkopkategorilogistik_OFFIC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600" y="5040000"/>
            <a:ext cx="1215522" cy="52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17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3" y="510646"/>
            <a:ext cx="8240121" cy="3773235"/>
          </a:xfrm>
        </p:spPr>
        <p:txBody>
          <a:bodyPr/>
          <a:lstStyle>
            <a:lvl1pPr marL="0" indent="0">
              <a:buNone/>
              <a:defRPr sz="3200"/>
            </a:lvl1pPr>
            <a:lvl2pPr marL="457164" indent="0">
              <a:buNone/>
              <a:defRPr sz="2800"/>
            </a:lvl2pPr>
            <a:lvl3pPr marL="914328" indent="0">
              <a:buNone/>
              <a:defRPr sz="2400"/>
            </a:lvl3pPr>
            <a:lvl4pPr marL="1371493" indent="0">
              <a:buNone/>
              <a:defRPr sz="2000"/>
            </a:lvl4pPr>
            <a:lvl5pPr marL="1828658" indent="0">
              <a:buNone/>
              <a:defRPr sz="2000"/>
            </a:lvl5pPr>
            <a:lvl6pPr marL="2285822" indent="0">
              <a:buNone/>
              <a:defRPr sz="2000"/>
            </a:lvl6pPr>
            <a:lvl7pPr marL="2742986" indent="0">
              <a:buNone/>
              <a:defRPr sz="2000"/>
            </a:lvl7pPr>
            <a:lvl8pPr marL="3200150" indent="0">
              <a:buNone/>
              <a:defRPr sz="2000"/>
            </a:lvl8pPr>
            <a:lvl9pPr marL="3657315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4461259"/>
            <a:ext cx="6821489" cy="546779"/>
          </a:xfrm>
        </p:spPr>
        <p:txBody>
          <a:bodyPr/>
          <a:lstStyle>
            <a:lvl1pPr marL="0" indent="0">
              <a:buNone/>
              <a:defRPr sz="1400"/>
            </a:lvl1pPr>
            <a:lvl2pPr marL="457164" indent="0">
              <a:buNone/>
              <a:defRPr sz="1200"/>
            </a:lvl2pPr>
            <a:lvl3pPr marL="914328" indent="0">
              <a:buNone/>
              <a:defRPr sz="1000"/>
            </a:lvl3pPr>
            <a:lvl4pPr marL="1371493" indent="0">
              <a:buNone/>
              <a:defRPr sz="900"/>
            </a:lvl4pPr>
            <a:lvl5pPr marL="1828658" indent="0">
              <a:buNone/>
              <a:defRPr sz="900"/>
            </a:lvl5pPr>
            <a:lvl6pPr marL="2285822" indent="0">
              <a:buNone/>
              <a:defRPr sz="900"/>
            </a:lvl6pPr>
            <a:lvl7pPr marL="2742986" indent="0">
              <a:buNone/>
              <a:defRPr sz="900"/>
            </a:lvl7pPr>
            <a:lvl8pPr marL="3200150" indent="0">
              <a:buNone/>
              <a:defRPr sz="900"/>
            </a:lvl8pPr>
            <a:lvl9pPr marL="3657315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0ACE-C1BE-FF43-8B1F-F200B3EA6B4B}" type="datetimeFigureOut">
              <a:rPr lang="en-US" smtClean="0"/>
              <a:pPr/>
              <a:t>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01F1-8C15-9D44-AF81-FFA5B6CDD0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coop_inkopkategorilogistik_OFFIC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600" y="5040000"/>
            <a:ext cx="1215522" cy="52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34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center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189" y="839204"/>
            <a:ext cx="7735267" cy="3604020"/>
          </a:xfrm>
          <a:effectLst/>
        </p:spPr>
        <p:txBody>
          <a:bodyPr anchor="ctr" anchorCtr="0"/>
          <a:lstStyle>
            <a:lvl1pPr algn="ctr">
              <a:defRPr sz="4600">
                <a:solidFill>
                  <a:schemeClr val="bg1"/>
                </a:solidFill>
                <a:effectLst/>
              </a:defRPr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coop_inkopkategorilogistik_OFFIC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600" y="5040000"/>
            <a:ext cx="1215522" cy="52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88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center negativ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7189" y="839204"/>
            <a:ext cx="7735267" cy="3604020"/>
          </a:xfrm>
          <a:effectLst/>
        </p:spPr>
        <p:txBody>
          <a:bodyPr anchor="ctr" anchorCtr="0"/>
          <a:lstStyle>
            <a:lvl1pPr algn="ctr">
              <a:defRPr sz="4600">
                <a:solidFill>
                  <a:schemeClr val="bg1"/>
                </a:solidFill>
                <a:effectLst/>
              </a:defRPr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02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0ACE-C1BE-FF43-8B1F-F200B3EA6B4B}" type="datetimeFigureOut">
              <a:rPr lang="en-US" smtClean="0"/>
              <a:pPr/>
              <a:t>1/18/2013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01F1-8C15-9D44-AF81-FFA5B6CDD0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coop_inkopkategorilogistik_OFFIC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600" y="5040000"/>
            <a:ext cx="1215522" cy="52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70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0ACE-C1BE-FF43-8B1F-F200B3EA6B4B}" type="datetimeFigureOut">
              <a:rPr lang="en-US" smtClean="0"/>
              <a:pPr/>
              <a:t>1/18/2013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01F1-8C15-9D44-AF81-FFA5B6CDD0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coop_inkopkategorilogistik_OFFIC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600" y="5040000"/>
            <a:ext cx="1215522" cy="52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83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OP_vara_agareN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1" name="Title 7"/>
          <p:cNvSpPr>
            <a:spLocks noGrp="1"/>
          </p:cNvSpPr>
          <p:nvPr>
            <p:ph type="title"/>
          </p:nvPr>
        </p:nvSpPr>
        <p:spPr>
          <a:xfrm>
            <a:off x="457200" y="270413"/>
            <a:ext cx="8229600" cy="952500"/>
          </a:xfrm>
        </p:spPr>
        <p:txBody>
          <a:bodyPr/>
          <a:lstStyle>
            <a:lvl1pPr marL="0"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89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865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with negativ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oop_inkopkategorilogistik_OFFICE_NE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600" y="5040000"/>
            <a:ext cx="1215522" cy="52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17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with negativ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B6C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op_inkopkategorilogistik_OFFICE_NE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600" y="5040000"/>
            <a:ext cx="1215522" cy="52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70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with negativ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A5D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op_inkopkategorilogistik_OFFICE_NE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600" y="5040000"/>
            <a:ext cx="1215522" cy="52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65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reen with negativ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B9CD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op_inkopkategorilogistik_OFFICE_NE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600" y="5040000"/>
            <a:ext cx="1215522" cy="52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5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470" y="1745108"/>
            <a:ext cx="7132098" cy="777731"/>
          </a:xfrm>
        </p:spPr>
        <p:txBody>
          <a:bodyPr>
            <a:normAutofit/>
          </a:bodyPr>
          <a:lstStyle>
            <a:lvl1pPr>
              <a:defRPr sz="3000" baseline="0">
                <a:latin typeface="+mj-lt"/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7470" y="2697008"/>
            <a:ext cx="7132098" cy="14605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coop_inkopkategorilogistik_OFFIC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600" y="5040000"/>
            <a:ext cx="1215522" cy="52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8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ClrTx/>
              <a:buFont typeface="Arial"/>
              <a:buNone/>
              <a:defRPr/>
            </a:lvl1pPr>
            <a:lvl2pPr marL="251981" indent="0">
              <a:buClrTx/>
              <a:buFont typeface="Arial"/>
              <a:buNone/>
              <a:defRPr/>
            </a:lvl2pPr>
            <a:lvl3pPr marL="503961" indent="0">
              <a:buClrTx/>
              <a:buFont typeface="Arial"/>
              <a:buNone/>
              <a:defRPr/>
            </a:lvl3pPr>
            <a:lvl4pPr marL="755941" indent="0">
              <a:buClrTx/>
              <a:buFont typeface="Arial"/>
              <a:buNone/>
              <a:defRPr/>
            </a:lvl4pPr>
            <a:lvl5pPr marL="1007921" indent="0">
              <a:buClrTx/>
              <a:buFont typeface="Arial"/>
              <a:buNone/>
              <a:defRPr/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0ACE-C1BE-FF43-8B1F-F200B3EA6B4B}" type="datetimeFigureOut">
              <a:rPr lang="en-US" smtClean="0"/>
              <a:pPr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01F1-8C15-9D44-AF81-FFA5B6CDD0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coop_inkopkategorilogistik_OFFIC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600" y="5040000"/>
            <a:ext cx="1215522" cy="52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07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0ACE-C1BE-FF43-8B1F-F200B3EA6B4B}" type="datetimeFigureOut">
              <a:rPr lang="en-US" smtClean="0"/>
              <a:pPr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01F1-8C15-9D44-AF81-FFA5B6CDD0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coop_inkopkategorilogistik_OFFIC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600" y="5040000"/>
            <a:ext cx="1215522" cy="52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3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mall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2pPr marL="0" indent="0">
              <a:buClrTx/>
              <a:buNone/>
              <a:defRPr sz="2000"/>
            </a:lvl2pPr>
            <a:lvl3pPr marL="287977" indent="0">
              <a:buClrTx/>
              <a:buNone/>
              <a:defRPr sz="1600"/>
            </a:lvl3pPr>
            <a:lvl4pPr marL="467963" indent="0">
              <a:buClrTx/>
              <a:buNone/>
              <a:defRPr sz="1200"/>
            </a:lvl4pPr>
            <a:lvl5pPr marL="647949" indent="0">
              <a:buClrTx/>
              <a:buNone/>
              <a:defRPr sz="1200"/>
            </a:lvl5pPr>
          </a:lstStyle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0ACE-C1BE-FF43-8B1F-F200B3EA6B4B}" type="datetimeFigureOut">
              <a:rPr lang="en-US" smtClean="0"/>
              <a:pPr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01F1-8C15-9D44-AF81-FFA5B6CDD0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coop_inkopkategorilogistik_OFFIC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600" y="5040000"/>
            <a:ext cx="1215522" cy="52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06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mall tx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2pPr marL="251981" indent="-251981">
              <a:buClrTx/>
              <a:defRPr sz="2000"/>
            </a:lvl2pPr>
            <a:lvl3pPr marL="503961" indent="-215983">
              <a:buClrTx/>
              <a:defRPr sz="1600"/>
            </a:lvl3pPr>
            <a:lvl4pPr marL="647949" indent="-179986">
              <a:buClrTx/>
              <a:defRPr sz="1200"/>
            </a:lvl4pPr>
            <a:lvl5pPr marL="827935" indent="-179986">
              <a:buClrTx/>
              <a:defRPr sz="1200"/>
            </a:lvl5pPr>
          </a:lstStyle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0ACE-C1BE-FF43-8B1F-F200B3EA6B4B}" type="datetimeFigureOut">
              <a:rPr lang="en-US" smtClean="0"/>
              <a:pPr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01F1-8C15-9D44-AF81-FFA5B6CDD0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coop_inkopkategorilogistik_OFFIC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600" y="5040000"/>
            <a:ext cx="1215522" cy="52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90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62" y="428063"/>
            <a:ext cx="6367936" cy="4891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733" y="1528701"/>
            <a:ext cx="5420845" cy="2123658"/>
          </a:xfrm>
        </p:spPr>
        <p:txBody>
          <a:bodyPr wrap="square" anchor="ctr" anchorCtr="0">
            <a:spAutoFit/>
          </a:bodyPr>
          <a:lstStyle>
            <a:lvl1pPr algn="ctr">
              <a:defRPr sz="4600" b="0" i="0" cap="none"/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coop_inkopkategorilogistik_OFFIC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600" y="5040000"/>
            <a:ext cx="1215522" cy="52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1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62" y="428063"/>
            <a:ext cx="6367936" cy="4891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733" y="1528701"/>
            <a:ext cx="5420845" cy="2123658"/>
          </a:xfrm>
        </p:spPr>
        <p:txBody>
          <a:bodyPr wrap="square" anchor="ctr" anchorCtr="0">
            <a:spAutoFit/>
          </a:bodyPr>
          <a:lstStyle>
            <a:lvl1pPr algn="ctr">
              <a:defRPr sz="4600" b="0" i="0" cap="none">
                <a:solidFill>
                  <a:schemeClr val="accent6"/>
                </a:solidFill>
              </a:defRPr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coop_inkopkategorilogistik_OFFIC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600" y="5040000"/>
            <a:ext cx="1215522" cy="52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59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0413"/>
            <a:ext cx="8229600" cy="9525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r>
              <a:rPr lang="sv-SE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8622"/>
            <a:ext cx="8229600" cy="32544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3" y="5296961"/>
            <a:ext cx="1034191" cy="304271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20ACE-C1BE-FF43-8B1F-F200B3EA6B4B}" type="datetimeFigureOut">
              <a:rPr lang="en-US" smtClean="0"/>
              <a:pPr/>
              <a:t>1/18/2013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878" y="5296961"/>
            <a:ext cx="2147351" cy="304271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2937" y="5296961"/>
            <a:ext cx="2133600" cy="304271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01F1-8C15-9D44-AF81-FFA5B6CDD0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6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73" r:id="rId17"/>
    <p:sldLayoutId id="2147483664" r:id="rId18"/>
    <p:sldLayoutId id="2147483665" r:id="rId19"/>
    <p:sldLayoutId id="2147483666" r:id="rId20"/>
    <p:sldLayoutId id="2147483669" r:id="rId21"/>
    <p:sldLayoutId id="2147483670" r:id="rId22"/>
    <p:sldLayoutId id="2147483671" r:id="rId23"/>
    <p:sldLayoutId id="2147483672" r:id="rId24"/>
  </p:sldLayoutIdLst>
  <p:timing>
    <p:tnLst>
      <p:par>
        <p:cTn id="1" dur="indefinite" restart="never" nodeType="tmRoot"/>
      </p:par>
    </p:tnLst>
  </p:timing>
  <p:txStyles>
    <p:titleStyle>
      <a:lvl1pPr algn="l" defTabSz="457164" rtl="0" eaLnBrk="1" latinLnBrk="0" hangingPunct="1">
        <a:spcBef>
          <a:spcPct val="0"/>
        </a:spcBef>
        <a:buNone/>
        <a:defRPr sz="3000" kern="1200">
          <a:solidFill>
            <a:srgbClr val="00AA46"/>
          </a:solidFill>
          <a:latin typeface="+mj-lt"/>
          <a:ea typeface="+mj-ea"/>
          <a:cs typeface="CoopNewTTReg" pitchFamily="2" charset="0"/>
        </a:defRPr>
      </a:lvl1pPr>
    </p:titleStyle>
    <p:bodyStyle>
      <a:lvl1pPr marL="251981" indent="-251981" algn="l" defTabSz="457164" rtl="0" eaLnBrk="1" latinLnBrk="0" hangingPunct="1">
        <a:lnSpc>
          <a:spcPts val="2500"/>
        </a:lnSpc>
        <a:spcBef>
          <a:spcPts val="700"/>
        </a:spcBef>
        <a:buClrTx/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Akkurat"/>
        </a:defRPr>
      </a:lvl1pPr>
      <a:lvl2pPr marL="503961" indent="-251981" algn="l" defTabSz="457164" rtl="0" eaLnBrk="1" latinLnBrk="0" hangingPunct="1">
        <a:spcBef>
          <a:spcPts val="500"/>
        </a:spcBef>
        <a:buClrTx/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Akkurat"/>
        </a:defRPr>
      </a:lvl2pPr>
      <a:lvl3pPr marL="755941" indent="-251981" algn="l" defTabSz="457164" rtl="0" eaLnBrk="1" latinLnBrk="0" hangingPunct="1">
        <a:spcBef>
          <a:spcPct val="20000"/>
        </a:spcBef>
        <a:buClrTx/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Akkurat"/>
        </a:defRPr>
      </a:lvl3pPr>
      <a:lvl4pPr marL="1007921" indent="-251981" algn="l" defTabSz="457164" rtl="0" eaLnBrk="1" latinLnBrk="0" hangingPunct="1">
        <a:spcBef>
          <a:spcPct val="20000"/>
        </a:spcBef>
        <a:buClrTx/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Akkurat"/>
        </a:defRPr>
      </a:lvl4pPr>
      <a:lvl5pPr marL="1259902" indent="-251981" algn="l" defTabSz="457164" rtl="0" eaLnBrk="1" latinLnBrk="0" hangingPunct="1">
        <a:spcBef>
          <a:spcPct val="20000"/>
        </a:spcBef>
        <a:buClrTx/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Akkurat"/>
        </a:defRPr>
      </a:lvl5pPr>
      <a:lvl6pPr marL="2514404" indent="-228583" algn="l" defTabSz="4571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69" indent="-228583" algn="l" defTabSz="4571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33" indent="-228583" algn="l" defTabSz="4571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97" indent="-228583" algn="l" defTabSz="4571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4" algn="l" defTabSz="457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8" algn="l" defTabSz="457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3" algn="l" defTabSz="457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8" algn="l" defTabSz="457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2" algn="l" defTabSz="457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86" algn="l" defTabSz="457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0" algn="l" defTabSz="457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15" algn="l" defTabSz="457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20130114%20SP%20%20Exempel%20Leverant&#246;rsdatabas%20Riskklassningsverktyg.xlsx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stina.printz@coop.se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5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Innehåll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 err="1" smtClean="0"/>
              <a:t>Syfte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behov</a:t>
            </a:r>
            <a:endParaRPr lang="en-US" dirty="0"/>
          </a:p>
          <a:p>
            <a:r>
              <a:rPr lang="en-US" dirty="0" err="1" smtClean="0"/>
              <a:t>Leverantörsdatabas</a:t>
            </a:r>
            <a:endParaRPr lang="en-US" dirty="0"/>
          </a:p>
          <a:p>
            <a:pPr lvl="1"/>
            <a:r>
              <a:rPr lang="da-DK" dirty="0" err="1" smtClean="0"/>
              <a:t>Riskklassning</a:t>
            </a:r>
            <a:r>
              <a:rPr lang="da-DK" dirty="0" smtClean="0"/>
              <a:t> av </a:t>
            </a:r>
            <a:r>
              <a:rPr lang="da-DK" dirty="0" err="1" smtClean="0"/>
              <a:t>leverantörer</a:t>
            </a:r>
            <a:endParaRPr lang="da-DK" dirty="0" smtClean="0"/>
          </a:p>
          <a:p>
            <a:pPr lvl="1"/>
            <a:r>
              <a:rPr lang="da-DK" dirty="0" smtClean="0"/>
              <a:t>Revisionsplan</a:t>
            </a:r>
          </a:p>
          <a:p>
            <a:r>
              <a:rPr lang="en-US" dirty="0" err="1" smtClean="0"/>
              <a:t>Statistik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8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733" y="2236587"/>
            <a:ext cx="5420845" cy="707886"/>
          </a:xfrm>
        </p:spPr>
        <p:txBody>
          <a:bodyPr/>
          <a:lstStyle/>
          <a:p>
            <a:r>
              <a:rPr lang="en-US" dirty="0" err="1" smtClean="0"/>
              <a:t>Syfte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behov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8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Varför</a:t>
            </a:r>
            <a:r>
              <a:rPr lang="en-US" dirty="0" smtClean="0"/>
              <a:t> </a:t>
            </a:r>
            <a:r>
              <a:rPr lang="en-US" dirty="0" err="1" smtClean="0"/>
              <a:t>behövs</a:t>
            </a:r>
            <a:r>
              <a:rPr lang="en-US" dirty="0" smtClean="0"/>
              <a:t> en </a:t>
            </a:r>
            <a:r>
              <a:rPr lang="en-US" dirty="0" err="1" smtClean="0"/>
              <a:t>leverantörsdatabas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 att sammanställa information om leverantören</a:t>
            </a:r>
            <a:endParaRPr lang="sv-SE" dirty="0"/>
          </a:p>
          <a:p>
            <a:r>
              <a:rPr lang="da-DK" dirty="0" err="1" smtClean="0"/>
              <a:t>För</a:t>
            </a:r>
            <a:r>
              <a:rPr lang="da-DK" dirty="0" smtClean="0"/>
              <a:t> </a:t>
            </a:r>
            <a:r>
              <a:rPr lang="da-DK" dirty="0" err="1" smtClean="0"/>
              <a:t>att</a:t>
            </a:r>
            <a:r>
              <a:rPr lang="da-DK" dirty="0" smtClean="0"/>
              <a:t> </a:t>
            </a:r>
            <a:r>
              <a:rPr lang="da-DK" dirty="0" err="1" smtClean="0"/>
              <a:t>räkna</a:t>
            </a:r>
            <a:r>
              <a:rPr lang="da-DK" dirty="0" smtClean="0"/>
              <a:t> </a:t>
            </a:r>
            <a:r>
              <a:rPr lang="da-DK" dirty="0" err="1" smtClean="0"/>
              <a:t>ut</a:t>
            </a:r>
            <a:r>
              <a:rPr lang="da-DK" dirty="0" smtClean="0"/>
              <a:t> </a:t>
            </a:r>
            <a:r>
              <a:rPr lang="da-DK" dirty="0" err="1" smtClean="0"/>
              <a:t>när</a:t>
            </a:r>
            <a:r>
              <a:rPr lang="da-DK" dirty="0" smtClean="0"/>
              <a:t> </a:t>
            </a:r>
            <a:r>
              <a:rPr lang="da-DK" dirty="0" err="1" smtClean="0"/>
              <a:t>leverantörerna</a:t>
            </a:r>
            <a:r>
              <a:rPr lang="da-DK" dirty="0" smtClean="0"/>
              <a:t> </a:t>
            </a:r>
            <a:r>
              <a:rPr lang="da-DK" dirty="0" err="1" smtClean="0"/>
              <a:t>ska</a:t>
            </a:r>
            <a:r>
              <a:rPr lang="da-DK" dirty="0" smtClean="0"/>
              <a:t> få en revision</a:t>
            </a:r>
            <a:endParaRPr lang="da-DK" dirty="0"/>
          </a:p>
          <a:p>
            <a:r>
              <a:rPr lang="da-DK" dirty="0" err="1" smtClean="0"/>
              <a:t>För</a:t>
            </a:r>
            <a:r>
              <a:rPr lang="da-DK" dirty="0" smtClean="0"/>
              <a:t> </a:t>
            </a:r>
            <a:r>
              <a:rPr lang="da-DK" dirty="0" err="1" smtClean="0"/>
              <a:t>att</a:t>
            </a:r>
            <a:r>
              <a:rPr lang="da-DK" dirty="0" smtClean="0"/>
              <a:t> </a:t>
            </a:r>
            <a:r>
              <a:rPr lang="da-DK" dirty="0" err="1" smtClean="0"/>
              <a:t>ta</a:t>
            </a:r>
            <a:r>
              <a:rPr lang="da-DK" dirty="0" smtClean="0"/>
              <a:t> </a:t>
            </a:r>
            <a:r>
              <a:rPr lang="da-DK" dirty="0" err="1" smtClean="0"/>
              <a:t>fram</a:t>
            </a:r>
            <a:r>
              <a:rPr lang="da-DK" dirty="0" smtClean="0"/>
              <a:t> statistik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1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663" y="2282752"/>
            <a:ext cx="6485021" cy="615553"/>
          </a:xfrm>
        </p:spPr>
        <p:txBody>
          <a:bodyPr/>
          <a:lstStyle/>
          <a:p>
            <a:r>
              <a:rPr lang="en-US" sz="4000" dirty="0" err="1" smtClean="0"/>
              <a:t>Leverantörsdatabasen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004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Leverantörsdatabas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Exempel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1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Vad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vi </a:t>
            </a:r>
            <a:r>
              <a:rPr lang="en-US" dirty="0" err="1" smtClean="0"/>
              <a:t>kunna</a:t>
            </a:r>
            <a:r>
              <a:rPr lang="en-US" dirty="0" smtClean="0"/>
              <a:t> </a:t>
            </a:r>
            <a:r>
              <a:rPr lang="en-US" dirty="0" err="1" smtClean="0"/>
              <a:t>göra</a:t>
            </a:r>
            <a:r>
              <a:rPr lang="en-US" dirty="0" smtClean="0"/>
              <a:t>, </a:t>
            </a:r>
            <a:r>
              <a:rPr lang="en-US" dirty="0" err="1" smtClean="0"/>
              <a:t>sid</a:t>
            </a:r>
            <a:r>
              <a:rPr lang="en-US" dirty="0" smtClean="0"/>
              <a:t> 1/5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621"/>
            <a:ext cx="8229600" cy="4138863"/>
          </a:xfrm>
        </p:spPr>
        <p:txBody>
          <a:bodyPr/>
          <a:lstStyle/>
          <a:p>
            <a:r>
              <a:rPr lang="sv-SE" dirty="0" smtClean="0"/>
              <a:t>Vi vill kunna lägga till leverantörer eftersom vi får nya leverantörer</a:t>
            </a:r>
          </a:p>
          <a:p>
            <a:r>
              <a:rPr lang="sv-SE" dirty="0" smtClean="0"/>
              <a:t>Vi vill kunna ta bort leverantörer eftersom vi säger upp avtal med leverantörer</a:t>
            </a:r>
          </a:p>
          <a:p>
            <a:r>
              <a:rPr lang="sv-SE" dirty="0" smtClean="0"/>
              <a:t>Vi vill kunna sortera leverantörer i bokstavsordning</a:t>
            </a:r>
          </a:p>
          <a:p>
            <a:r>
              <a:rPr lang="sv-SE" dirty="0" smtClean="0"/>
              <a:t>Vi vill kunna lägga in status (aktiva, utgår, inaktiva) för varje leverantör eftersom vi kan avsluta samarbete med en leverantör och sedan påbörja ett nytt samarbete senare</a:t>
            </a:r>
          </a:p>
          <a:p>
            <a:r>
              <a:rPr lang="sv-SE" dirty="0" smtClean="0"/>
              <a:t>Vi vill kunna lägga till och ta bort produkter eftersom vi ändrar i sortimentet</a:t>
            </a:r>
          </a:p>
          <a:p>
            <a:r>
              <a:rPr lang="sv-SE" dirty="0" smtClean="0"/>
              <a:t>Vi vill kunna koppla samman produkter med produktionsorter eftersom en leverantör kan ha flera olika produkter och flera olika produktionsorter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409111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Vad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vi </a:t>
            </a:r>
            <a:r>
              <a:rPr lang="en-US" dirty="0" err="1" smtClean="0"/>
              <a:t>kunna</a:t>
            </a:r>
            <a:r>
              <a:rPr lang="en-US" dirty="0" smtClean="0"/>
              <a:t> </a:t>
            </a:r>
            <a:r>
              <a:rPr lang="en-US" dirty="0" err="1" smtClean="0"/>
              <a:t>göra</a:t>
            </a:r>
            <a:r>
              <a:rPr lang="en-US" dirty="0" smtClean="0"/>
              <a:t>, </a:t>
            </a:r>
            <a:r>
              <a:rPr lang="en-US" dirty="0" err="1" smtClean="0"/>
              <a:t>sid</a:t>
            </a:r>
            <a:r>
              <a:rPr lang="en-US" dirty="0" smtClean="0"/>
              <a:t> 2/5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6588"/>
            <a:ext cx="8229600" cy="4223085"/>
          </a:xfrm>
        </p:spPr>
        <p:txBody>
          <a:bodyPr/>
          <a:lstStyle/>
          <a:p>
            <a:r>
              <a:rPr lang="sv-SE" dirty="0" smtClean="0"/>
              <a:t>Vi vill kunna lägga till och ta bort kategorier</a:t>
            </a:r>
          </a:p>
          <a:p>
            <a:r>
              <a:rPr lang="sv-SE" dirty="0" smtClean="0"/>
              <a:t>Vi vill kunna lägga till och ta bort produktionsorter eftersom vi kan byta produktionsort eller ta bort en produktionsort för en leverantör som fortfarande är aktiv. </a:t>
            </a:r>
          </a:p>
          <a:p>
            <a:r>
              <a:rPr lang="sv-SE" dirty="0" smtClean="0"/>
              <a:t>Vi vill kunna koppla produktionsort till certifiering eftersom certifieringen är specifik för produktionsorten, inte för hela leverantören  </a:t>
            </a:r>
          </a:p>
          <a:p>
            <a:r>
              <a:rPr lang="sv-SE" dirty="0" smtClean="0"/>
              <a:t>Vi vill kunna koppla produktionsort till riskpoäng (produktsäkerhet och </a:t>
            </a:r>
            <a:r>
              <a:rPr lang="sv-SE" dirty="0" err="1" smtClean="0"/>
              <a:t>Code</a:t>
            </a:r>
            <a:r>
              <a:rPr lang="sv-SE" dirty="0" smtClean="0"/>
              <a:t> of </a:t>
            </a:r>
            <a:r>
              <a:rPr lang="sv-SE" dirty="0" err="1" smtClean="0"/>
              <a:t>Conduct</a:t>
            </a:r>
            <a:r>
              <a:rPr lang="sv-SE" dirty="0" smtClean="0"/>
              <a:t>) eftersom en leverantör med flera produktionsorter kan ha olika riskpoäng för olika anläggningar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1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vill vi kunna göra sid, 3/5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38463"/>
            <a:ext cx="8229600" cy="4559969"/>
          </a:xfrm>
        </p:spPr>
        <p:txBody>
          <a:bodyPr/>
          <a:lstStyle/>
          <a:p>
            <a:r>
              <a:rPr lang="sv-SE" dirty="0" smtClean="0"/>
              <a:t>Vi vill kunna koppla produktionsort till senaste revision och kommande revision.</a:t>
            </a:r>
          </a:p>
          <a:p>
            <a:r>
              <a:rPr lang="sv-SE" dirty="0" smtClean="0"/>
              <a:t>Vi vill att riskpoängen för produktsäkerhet räknas ut per leverantör utifrån kategori (summa i kolumn H blad 2) samt certifiering </a:t>
            </a:r>
          </a:p>
          <a:p>
            <a:r>
              <a:rPr lang="sv-SE" dirty="0" smtClean="0"/>
              <a:t>Vi vill att riskpoäng </a:t>
            </a:r>
            <a:r>
              <a:rPr lang="sv-SE" dirty="0" err="1" smtClean="0"/>
              <a:t>Code</a:t>
            </a:r>
            <a:r>
              <a:rPr lang="sv-SE" dirty="0" smtClean="0"/>
              <a:t> of </a:t>
            </a:r>
            <a:r>
              <a:rPr lang="sv-SE" dirty="0" err="1" smtClean="0"/>
              <a:t>Conduct</a:t>
            </a:r>
            <a:r>
              <a:rPr lang="sv-SE" dirty="0" smtClean="0"/>
              <a:t> räknas ut per leverantör utifrån kategori (summa i kolumn I blad 2) samt produktionsland</a:t>
            </a:r>
          </a:p>
          <a:p>
            <a:r>
              <a:rPr lang="sv-SE" dirty="0" smtClean="0"/>
              <a:t>Vi vill kunna ändra siffrorna i tabellen Riskklassning per kategori eftersom riskbedömningen kan ändras</a:t>
            </a:r>
          </a:p>
          <a:p>
            <a:r>
              <a:rPr lang="sv-SE" dirty="0" smtClean="0"/>
              <a:t>Vi vill kunna ladda upp revisionsrapporter kopplade till genomförda revisioner.</a:t>
            </a:r>
          </a:p>
          <a:p>
            <a:r>
              <a:rPr lang="sv-SE" dirty="0" smtClean="0"/>
              <a:t>Vi vill kunna lägga in ”antal avvikelser senaste revision produktsäkerhet” 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vill vi kunna göra, sid 4/5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62525"/>
            <a:ext cx="8229600" cy="4102769"/>
          </a:xfrm>
        </p:spPr>
        <p:txBody>
          <a:bodyPr/>
          <a:lstStyle/>
          <a:p>
            <a:r>
              <a:rPr lang="sv-SE" dirty="0" smtClean="0"/>
              <a:t>Vi vill att det i kolumnen för ”antal avvikelser senaste revision produktsäkerhet” ska gå att kryssa för vilket område varje avvikelse omfattar. Områdena är Ledningssystem, HACCP, Inköp, Spårbarhet, Varukrav, Anläggning/Personal)</a:t>
            </a:r>
          </a:p>
          <a:p>
            <a:r>
              <a:rPr lang="sv-SE" dirty="0" smtClean="0"/>
              <a:t>Vi vill kunna lägga in ”antal avvikelser senaste revision </a:t>
            </a:r>
            <a:r>
              <a:rPr lang="sv-SE" dirty="0" err="1" smtClean="0"/>
              <a:t>Code</a:t>
            </a:r>
            <a:r>
              <a:rPr lang="sv-SE" dirty="0" smtClean="0"/>
              <a:t> of </a:t>
            </a:r>
            <a:r>
              <a:rPr lang="sv-SE" dirty="0" err="1" smtClean="0"/>
              <a:t>Conduct</a:t>
            </a:r>
            <a:r>
              <a:rPr lang="sv-SE" dirty="0" smtClean="0"/>
              <a:t>”</a:t>
            </a:r>
          </a:p>
          <a:p>
            <a:r>
              <a:rPr lang="sv-SE" dirty="0" smtClean="0"/>
              <a:t>Vi vill att det i kolumnen för ”antal avvikelser senaste revision </a:t>
            </a:r>
            <a:r>
              <a:rPr lang="sv-SE" dirty="0" err="1" smtClean="0"/>
              <a:t>Code</a:t>
            </a:r>
            <a:r>
              <a:rPr lang="sv-SE" dirty="0" smtClean="0"/>
              <a:t> of </a:t>
            </a:r>
            <a:r>
              <a:rPr lang="sv-SE" dirty="0" err="1" smtClean="0"/>
              <a:t>Conduct</a:t>
            </a:r>
            <a:r>
              <a:rPr lang="sv-SE" dirty="0" smtClean="0"/>
              <a:t>” ska gå att kryssa för vilket område varje avvikelse omfattar. Områdena är Tvångsarbete, Organisationsrätt, Barnarbete, Icke-diskriminering, Psykosocial arbetsmiljö, Hälsa och säkerhet, Ersättning, Arbetstider, Anställningsvillkor, Underleverantörer, Miljö, Anti-korruption. 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vill vi kunna göra sid, 5/5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98621"/>
            <a:ext cx="8229600" cy="4174958"/>
          </a:xfrm>
        </p:spPr>
        <p:txBody>
          <a:bodyPr/>
          <a:lstStyle/>
          <a:p>
            <a:r>
              <a:rPr lang="sv-SE" dirty="0" smtClean="0"/>
              <a:t>Vi vill kunna lägga till och ta bort bestämda områden inom kolumnen för ”antal avvikelser…”  </a:t>
            </a:r>
          </a:p>
          <a:p>
            <a:r>
              <a:rPr lang="sv-SE" dirty="0" smtClean="0"/>
              <a:t>Vi vill kunna ta ut statistik gällande antal avvikelser och inom vilka områden avvikelserna är</a:t>
            </a:r>
          </a:p>
          <a:p>
            <a:r>
              <a:rPr lang="sv-SE" dirty="0" smtClean="0"/>
              <a:t>Vi vill att kommande revisioner genereras från totalpoäng + riskland/certifiering samt senaste revision, se underlag för revision </a:t>
            </a:r>
            <a:r>
              <a:rPr lang="sv-SE" dirty="0" err="1" smtClean="0"/>
              <a:t>slide</a:t>
            </a:r>
            <a:r>
              <a:rPr lang="sv-SE" dirty="0" smtClean="0"/>
              <a:t> 20-21</a:t>
            </a:r>
          </a:p>
          <a:p>
            <a:r>
              <a:rPr lang="sv-SE" dirty="0" smtClean="0"/>
              <a:t>Vi vill kunna ändra revisionsintervallen</a:t>
            </a:r>
          </a:p>
          <a:p>
            <a:r>
              <a:rPr lang="sv-SE" dirty="0" smtClean="0"/>
              <a:t>Vi vill sortera/filtrera alla kolumner (Excel)</a:t>
            </a:r>
          </a:p>
          <a:p>
            <a:r>
              <a:rPr lang="sv-SE" dirty="0" smtClean="0"/>
              <a:t>Vi vill kunna lägga till årtal i kolumnen ”ny leverantör år”</a:t>
            </a:r>
          </a:p>
          <a:p>
            <a:r>
              <a:rPr lang="sv-SE" dirty="0" smtClean="0"/>
              <a:t>Vi vill kunna lägga till och ändra kontaktpersoner</a:t>
            </a:r>
          </a:p>
          <a:p>
            <a:r>
              <a:rPr lang="sv-SE" dirty="0" smtClean="0"/>
              <a:t>Vi vill kunna lägga upp användare med olika behörighet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393" cy="5715000"/>
          </a:xfrm>
          <a:prstGeom prst="rect">
            <a:avLst/>
          </a:prstGeom>
        </p:spPr>
      </p:pic>
      <p:pic>
        <p:nvPicPr>
          <p:cNvPr id="2" name="Picture 1" descr="coop_inkopkategorilogistik_OFFI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600" y="5040000"/>
            <a:ext cx="1215522" cy="52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Underlag för revisioner produktsäkerhet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Produktsäkerhet</a:t>
            </a:r>
          </a:p>
          <a:p>
            <a:pPr lvl="1">
              <a:buFont typeface="Arial" pitchFamily="34" charset="0"/>
              <a:buChar char="•"/>
            </a:pPr>
            <a:r>
              <a:rPr lang="sv-SE" dirty="0" smtClean="0"/>
              <a:t>4-6p = lågrisk – revision var 5:e år</a:t>
            </a:r>
          </a:p>
          <a:p>
            <a:pPr lvl="1">
              <a:buFont typeface="Arial" pitchFamily="34" charset="0"/>
              <a:buChar char="•"/>
            </a:pPr>
            <a:r>
              <a:rPr lang="sv-SE" dirty="0" smtClean="0"/>
              <a:t>7-9p = medelrisk – revision var 3:e år</a:t>
            </a:r>
          </a:p>
          <a:p>
            <a:pPr lvl="1">
              <a:buFont typeface="Arial" pitchFamily="34" charset="0"/>
              <a:buChar char="•"/>
            </a:pPr>
            <a:r>
              <a:rPr lang="sv-SE" dirty="0" smtClean="0"/>
              <a:t>≥10 = högrisk – revision vartannat år</a:t>
            </a:r>
          </a:p>
          <a:p>
            <a:pPr lvl="1">
              <a:buFont typeface="Arial" pitchFamily="34" charset="0"/>
              <a:buChar char="•"/>
            </a:pPr>
            <a:endParaRPr lang="sv-SE" dirty="0" smtClean="0"/>
          </a:p>
          <a:p>
            <a:r>
              <a:rPr lang="sv-SE" dirty="0" smtClean="0"/>
              <a:t>Samtliga nya leverantörer (ny leverantör år 2013) ska revideras inom 1 år. Nya högriskleverantörer ska revideras inom 3 månader.</a:t>
            </a:r>
          </a:p>
          <a:p>
            <a:r>
              <a:rPr lang="sv-SE" dirty="0" smtClean="0"/>
              <a:t>Leverantörer som inte har blivit reviderade tidigare ska revideras 2013.</a:t>
            </a:r>
          </a:p>
          <a:p>
            <a:r>
              <a:rPr lang="sv-SE" dirty="0" smtClean="0"/>
              <a:t>Samtliga leverantörer i kategorierna 46-59 ska bli reviderade inom 3 år</a:t>
            </a:r>
          </a:p>
          <a:p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Underlag för revisioner </a:t>
            </a:r>
            <a:r>
              <a:rPr lang="sv-SE" dirty="0" err="1" smtClean="0"/>
              <a:t>Code</a:t>
            </a:r>
            <a:r>
              <a:rPr lang="sv-SE" dirty="0" smtClean="0"/>
              <a:t> of </a:t>
            </a:r>
            <a:r>
              <a:rPr lang="sv-SE" dirty="0" err="1" smtClean="0"/>
              <a:t>Conduct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Code</a:t>
            </a:r>
            <a:r>
              <a:rPr lang="sv-SE" dirty="0" smtClean="0"/>
              <a:t> of </a:t>
            </a:r>
            <a:r>
              <a:rPr lang="sv-SE" dirty="0" err="1" smtClean="0"/>
              <a:t>Conduct</a:t>
            </a:r>
            <a:endParaRPr lang="sv-SE" dirty="0" smtClean="0"/>
          </a:p>
          <a:p>
            <a:pPr lvl="1">
              <a:buFont typeface="Arial" pitchFamily="34" charset="0"/>
              <a:buChar char="•"/>
            </a:pPr>
            <a:r>
              <a:rPr lang="sv-SE" dirty="0" smtClean="0"/>
              <a:t>4-6p = lågrisk</a:t>
            </a:r>
          </a:p>
          <a:p>
            <a:pPr lvl="1">
              <a:buFont typeface="Arial" pitchFamily="34" charset="0"/>
              <a:buChar char="•"/>
            </a:pPr>
            <a:r>
              <a:rPr lang="sv-SE" dirty="0" smtClean="0"/>
              <a:t>7-9p = medelrisk</a:t>
            </a:r>
          </a:p>
          <a:p>
            <a:pPr lvl="1">
              <a:buFont typeface="Arial" pitchFamily="34" charset="0"/>
              <a:buChar char="•"/>
            </a:pPr>
            <a:r>
              <a:rPr lang="sv-SE" dirty="0" smtClean="0"/>
              <a:t>≥10 = högrisk</a:t>
            </a:r>
          </a:p>
          <a:p>
            <a:endParaRPr lang="sv-SE" dirty="0" smtClean="0"/>
          </a:p>
          <a:p>
            <a:r>
              <a:rPr lang="sv-SE" smtClean="0"/>
              <a:t>Samtliga högriskleverantörer ska </a:t>
            </a:r>
            <a:r>
              <a:rPr lang="sv-SE" dirty="0" smtClean="0"/>
              <a:t>revideras inom 3 år.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733" y="2236587"/>
            <a:ext cx="5420845" cy="707886"/>
          </a:xfrm>
        </p:spPr>
        <p:txBody>
          <a:bodyPr/>
          <a:lstStyle/>
          <a:p>
            <a:r>
              <a:rPr lang="en-US" dirty="0" err="1" smtClean="0"/>
              <a:t>Statistik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Vad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vi </a:t>
            </a:r>
            <a:r>
              <a:rPr lang="en-US" dirty="0" err="1" smtClean="0"/>
              <a:t>kunna</a:t>
            </a:r>
            <a:r>
              <a:rPr lang="en-US" dirty="0" smtClean="0"/>
              <a:t> </a:t>
            </a:r>
            <a:r>
              <a:rPr lang="en-US" dirty="0" err="1" smtClean="0"/>
              <a:t>få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från</a:t>
            </a:r>
            <a:r>
              <a:rPr lang="en-US" dirty="0" smtClean="0"/>
              <a:t> </a:t>
            </a:r>
            <a:r>
              <a:rPr lang="en-US" dirty="0" err="1" smtClean="0"/>
              <a:t>verktyget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Planerade revisioner</a:t>
            </a:r>
            <a:endParaRPr lang="sv-SE" dirty="0"/>
          </a:p>
          <a:p>
            <a:r>
              <a:rPr lang="da-DK" dirty="0" err="1" smtClean="0"/>
              <a:t>Genomförda</a:t>
            </a:r>
            <a:r>
              <a:rPr lang="da-DK" dirty="0" smtClean="0"/>
              <a:t> revisioner</a:t>
            </a:r>
            <a:endParaRPr lang="da-DK" dirty="0"/>
          </a:p>
          <a:p>
            <a:r>
              <a:rPr lang="da-DK" dirty="0" smtClean="0"/>
              <a:t>Antal </a:t>
            </a:r>
            <a:r>
              <a:rPr lang="da-DK" dirty="0" err="1" smtClean="0"/>
              <a:t>avvikelser</a:t>
            </a:r>
            <a:r>
              <a:rPr lang="da-DK" dirty="0" smtClean="0"/>
              <a:t> – område</a:t>
            </a:r>
          </a:p>
          <a:p>
            <a:r>
              <a:rPr lang="da-DK" dirty="0" err="1" smtClean="0"/>
              <a:t>Certifiering</a:t>
            </a:r>
            <a:r>
              <a:rPr lang="da-DK" dirty="0" smtClean="0"/>
              <a:t> av </a:t>
            </a:r>
            <a:r>
              <a:rPr lang="da-DK" dirty="0" err="1" smtClean="0"/>
              <a:t>leverantörer</a:t>
            </a:r>
            <a:endParaRPr lang="da-DK" dirty="0" smtClean="0"/>
          </a:p>
          <a:p>
            <a:r>
              <a:rPr lang="da-DK" dirty="0" err="1" smtClean="0"/>
              <a:t>Produktionsländer</a:t>
            </a:r>
            <a:endParaRPr lang="da-DK" dirty="0" smtClean="0"/>
          </a:p>
          <a:p>
            <a:r>
              <a:rPr lang="da-DK" dirty="0" smtClean="0"/>
              <a:t>Antal </a:t>
            </a:r>
            <a:r>
              <a:rPr lang="da-DK" dirty="0" err="1" smtClean="0"/>
              <a:t>leverantörer</a:t>
            </a:r>
            <a:r>
              <a:rPr lang="da-DK" dirty="0" smtClean="0"/>
              <a:t> </a:t>
            </a:r>
            <a:r>
              <a:rPr lang="da-DK" dirty="0" err="1" smtClean="0"/>
              <a:t>inom</a:t>
            </a:r>
            <a:r>
              <a:rPr lang="da-DK" dirty="0" smtClean="0"/>
              <a:t> de </a:t>
            </a:r>
            <a:r>
              <a:rPr lang="da-DK" dirty="0" err="1" smtClean="0"/>
              <a:t>olika</a:t>
            </a:r>
            <a:r>
              <a:rPr lang="da-DK" dirty="0" smtClean="0"/>
              <a:t> </a:t>
            </a:r>
            <a:r>
              <a:rPr lang="da-DK" dirty="0" err="1" smtClean="0"/>
              <a:t>riskpoängen</a:t>
            </a:r>
            <a:endParaRPr lang="da-DK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1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Kontakta oss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Stina Printz 010-7426064 </a:t>
            </a:r>
            <a:r>
              <a:rPr lang="sv-SE" dirty="0" err="1" smtClean="0">
                <a:hlinkClick r:id="rId2"/>
              </a:rPr>
              <a:t>stina.printz@coop.se</a:t>
            </a:r>
            <a:endParaRPr lang="sv-SE" dirty="0" smtClean="0"/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op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393" cy="5715000"/>
          </a:xfrm>
          <a:prstGeom prst="rect">
            <a:avLst/>
          </a:prstGeom>
        </p:spPr>
      </p:pic>
      <p:pic>
        <p:nvPicPr>
          <p:cNvPr id="6" name="Picture 5" descr="coop_inkopkategorilogistik_OFFI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600" y="5040000"/>
            <a:ext cx="1215522" cy="52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1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op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393" cy="5715000"/>
          </a:xfrm>
          <a:prstGeom prst="rect">
            <a:avLst/>
          </a:prstGeom>
        </p:spPr>
      </p:pic>
      <p:pic>
        <p:nvPicPr>
          <p:cNvPr id="5" name="Picture 4" descr="coop_inkopkategorilogistik_OFFI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600" y="5040000"/>
            <a:ext cx="1215522" cy="52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0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sion_vit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" y="1757321"/>
            <a:ext cx="8637456" cy="2243179"/>
          </a:xfrm>
          <a:prstGeom prst="rect">
            <a:avLst/>
          </a:prstGeom>
        </p:spPr>
      </p:pic>
      <p:pic>
        <p:nvPicPr>
          <p:cNvPr id="5" name="Picture 4" descr="var_vis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558800"/>
            <a:ext cx="1499516" cy="35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artkundlof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566183"/>
            <a:ext cx="2048120" cy="505934"/>
          </a:xfrm>
          <a:prstGeom prst="rect">
            <a:avLst/>
          </a:prstGeom>
        </p:spPr>
      </p:pic>
      <p:pic>
        <p:nvPicPr>
          <p:cNvPr id="5" name="Picture 4" descr="vitt_rosa-loft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965200"/>
            <a:ext cx="5961491" cy="404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8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artsyf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558800"/>
            <a:ext cx="1962781" cy="505934"/>
          </a:xfrm>
          <a:prstGeom prst="rect">
            <a:avLst/>
          </a:prstGeom>
        </p:spPr>
      </p:pic>
      <p:pic>
        <p:nvPicPr>
          <p:cNvPr id="4" name="Picture 3" descr="vartsyfte-vtt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69900"/>
            <a:ext cx="6235793" cy="496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9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aravardering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558800"/>
            <a:ext cx="2413855" cy="542508"/>
          </a:xfrm>
          <a:prstGeom prst="rect">
            <a:avLst/>
          </a:prstGeom>
        </p:spPr>
      </p:pic>
      <p:pic>
        <p:nvPicPr>
          <p:cNvPr id="4" name="Picture 3" descr="varavarderingar-vit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088608"/>
            <a:ext cx="6857543" cy="441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0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Leverantörsdatabas</a:t>
            </a:r>
            <a:r>
              <a:rPr lang="en-US" dirty="0" smtClean="0"/>
              <a:t>/ </a:t>
            </a:r>
            <a:r>
              <a:rPr lang="en-US" dirty="0" err="1" smtClean="0"/>
              <a:t>Riskklassningsverktyg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 smtClean="0"/>
              <a:t>IT-Gymnasiet</a:t>
            </a:r>
            <a:r>
              <a:rPr lang="sv-SE" dirty="0" smtClean="0"/>
              <a:t> Södertörn 18/1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op Theme">
  <a:themeElements>
    <a:clrScheme name="Coop Office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9CD00"/>
      </a:accent1>
      <a:accent2>
        <a:srgbClr val="00AA46"/>
      </a:accent2>
      <a:accent3>
        <a:srgbClr val="FFB6C7"/>
      </a:accent3>
      <a:accent4>
        <a:srgbClr val="C1DFF1"/>
      </a:accent4>
      <a:accent5>
        <a:srgbClr val="FF9300"/>
      </a:accent5>
      <a:accent6>
        <a:srgbClr val="70410B"/>
      </a:accent6>
      <a:hlink>
        <a:srgbClr val="4B89FF"/>
      </a:hlink>
      <a:folHlink>
        <a:srgbClr val="00009D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5EF9AA25257004FBDF12C388AAF1B42" ma:contentTypeVersion="" ma:contentTypeDescription="Skapa ett nytt dokument." ma:contentTypeScope="" ma:versionID="3e0bd0c0578554efe6b71df2dee725c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f3654e92092296d9e97a078a1cafb1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AA359B-4EE2-47C0-9D75-E6C15A6BAE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4925D2-BF04-46B3-A38C-D4749E333F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E9590E7-C96A-4CDA-86CD-DD8F86F34B90}">
  <ds:schemaRefs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Coop Theme.thmx</Template>
  <TotalTime>1065</TotalTime>
  <Words>699</Words>
  <Application>Microsoft Office PowerPoint</Application>
  <PresentationFormat>Bildspel på skärmen (16:10)</PresentationFormat>
  <Paragraphs>76</Paragraphs>
  <Slides>25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25</vt:i4>
      </vt:variant>
    </vt:vector>
  </HeadingPairs>
  <TitlesOfParts>
    <vt:vector size="26" baseType="lpstr">
      <vt:lpstr>Coop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Leverantörsdatabas/ Riskklassningsverktyg</vt:lpstr>
      <vt:lpstr>Innehåll</vt:lpstr>
      <vt:lpstr>Syfte och behov</vt:lpstr>
      <vt:lpstr>Varför behövs en leverantörsdatabas</vt:lpstr>
      <vt:lpstr>Leverantörsdatabasen</vt:lpstr>
      <vt:lpstr>Leverantörsdatabas</vt:lpstr>
      <vt:lpstr>Vad vill vi kunna göra, sid 1/5</vt:lpstr>
      <vt:lpstr>Vad vill vi kunna göra, sid 2/5</vt:lpstr>
      <vt:lpstr>Vad vill vi kunna göra sid, 3/5</vt:lpstr>
      <vt:lpstr>Vad vill vi kunna göra, sid 4/5</vt:lpstr>
      <vt:lpstr>Vad vill vi kunna göra sid, 5/5</vt:lpstr>
      <vt:lpstr>Underlag för revisioner produktsäkerhet</vt:lpstr>
      <vt:lpstr>Underlag för revisioner Code of Conduct</vt:lpstr>
      <vt:lpstr>Statistik</vt:lpstr>
      <vt:lpstr>Vad vill vi kunna få ut från verktyget</vt:lpstr>
      <vt:lpstr>Kontakta oss</vt:lpstr>
      <vt:lpstr>Tack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.</dc:creator>
  <cp:lastModifiedBy>Windows-användare</cp:lastModifiedBy>
  <cp:revision>103</cp:revision>
  <dcterms:created xsi:type="dcterms:W3CDTF">2012-05-14T06:52:18Z</dcterms:created>
  <dcterms:modified xsi:type="dcterms:W3CDTF">2013-01-18T08:57:04Z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0x010100B5EF9AA25257004FBDF12C388AAF1B42</vt:lpwstr>
  </property>
</Properties>
</file>