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18"/>
  </p:notesMasterIdLst>
  <p:handoutMasterIdLst>
    <p:handoutMasterId r:id="rId19"/>
  </p:handoutMasterIdLst>
  <p:sldIdLst>
    <p:sldId id="256" r:id="rId4"/>
    <p:sldId id="257" r:id="rId5"/>
    <p:sldId id="258" r:id="rId6"/>
    <p:sldId id="259" r:id="rId7"/>
    <p:sldId id="276" r:id="rId8"/>
    <p:sldId id="278" r:id="rId9"/>
    <p:sldId id="279" r:id="rId10"/>
    <p:sldId id="298" r:id="rId11"/>
    <p:sldId id="299" r:id="rId12"/>
    <p:sldId id="308" r:id="rId13"/>
    <p:sldId id="311" r:id="rId14"/>
    <p:sldId id="326" r:id="rId15"/>
    <p:sldId id="287" r:id="rId16"/>
    <p:sldId id="289" r:id="rId17"/>
  </p:sldIdLst>
  <p:sldSz cx="9144000" cy="6858000" type="screen4x3"/>
  <p:notesSz cx="6858000" cy="9144000"/>
  <p:embeddedFontLst>
    <p:embeddedFont>
      <p:font typeface="Malgun Gothic" panose="020B0503020000020004" charset="-127"/>
      <p:regular r:id="rId23"/>
    </p:embeddedFont>
    <p:embeddedFont>
      <p:font typeface="隶书" panose="02010509060101010101" pitchFamily="49" charset="-122"/>
      <p:regular r:id="rId24"/>
    </p:embeddedFont>
    <p:embeddedFont>
      <p:font typeface="Calibri" panose="020F0502020204030204" charset="0"/>
      <p:regular r:id="rId25"/>
      <p:bold r:id="rId26"/>
      <p:italic r:id="rId27"/>
      <p:boldItalic r:id="rId28"/>
    </p:embeddedFont>
  </p:embeddedFontLst>
  <p:defaultTextStyle>
    <a:defPPr>
      <a:defRPr lang="ko-KR"/>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Gulim" pitchFamily="34" charset="-127"/>
        <a:ea typeface="Gulim" pitchFamily="34" charset="-127"/>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16"/>
    <p:restoredTop sz="90928"/>
  </p:normalViewPr>
  <p:slideViewPr>
    <p:cSldViewPr showGuides="1">
      <p:cViewPr varScale="1">
        <p:scale>
          <a:sx n="70" d="100"/>
          <a:sy n="70" d="100"/>
        </p:scale>
        <p:origin x="-1140" y="-102"/>
      </p:cViewPr>
      <p:guideLst>
        <p:guide orient="horz" pos="214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D2A48B96-639E-45A3-A0BA-2464DFDB1FAA}" type="datetimeFigureOut">
              <a:rPr lang="zh-CN" altLang="en-US" strike="noStrike" noProof="1" smtClean="0">
                <a:cs typeface="+mn-cs"/>
              </a:rPr>
            </a:fld>
            <a:endParaRPr lang="zh-CN" altLang="en-US" strike="noStrike" noProof="1"/>
          </a:p>
        </p:txBody>
      </p:sp>
      <p:sp>
        <p:nvSpPr>
          <p:cNvPr id="614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A6837353-30EB-4A48-80EB-173D804AEFBD}" type="slidenum">
              <a:rPr lang="zh-CN" altLang="en-US" strike="noStrike" noProof="1" smtClean="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3075"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4099"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1027"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1028"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1029"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2051"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2052"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2053"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ctrTitle" hasCustomPrompt="1"/>
          </p:nvPr>
        </p:nvSpPr>
        <p:spPr>
          <a:xfrm>
            <a:off x="525463" y="103188"/>
            <a:ext cx="8208962" cy="792162"/>
          </a:xfrm>
        </p:spPr>
        <p:txBody>
          <a:bodyPr vert="horz" wrap="square" lIns="91440" tIns="45720" rIns="91440" bIns="45720" anchor="ctr" anchorCtr="0"/>
          <a:p>
            <a:pPr eaLnBrk="1" hangingPunct="1">
              <a:buClrTx/>
              <a:buSzTx/>
              <a:buFontTx/>
            </a:pPr>
            <a:r>
              <a:rPr kumimoji="1" lang="zh-CN" altLang="en-US" sz="3200" dirty="0">
                <a:solidFill>
                  <a:srgbClr val="C9C9FF"/>
                </a:solidFill>
                <a:latin typeface="+mj-lt"/>
                <a:ea typeface="+mj-ea"/>
                <a:cs typeface="+mj-cs"/>
              </a:rPr>
              <a:t> </a:t>
            </a:r>
            <a:endParaRPr kumimoji="1" lang="zh-CN" altLang="en-US" sz="3200" dirty="0">
              <a:solidFill>
                <a:srgbClr val="C9C9FF"/>
              </a:solidFill>
              <a:latin typeface="+mj-lt"/>
              <a:ea typeface="+mj-ea"/>
              <a:cs typeface="+mj-cs"/>
            </a:endParaRPr>
          </a:p>
        </p:txBody>
      </p:sp>
      <p:sp>
        <p:nvSpPr>
          <p:cNvPr id="7170" name="Text Box 4"/>
          <p:cNvSpPr txBox="1"/>
          <p:nvPr/>
        </p:nvSpPr>
        <p:spPr>
          <a:xfrm>
            <a:off x="6084888" y="5929313"/>
            <a:ext cx="2494280" cy="521970"/>
          </a:xfrm>
          <a:prstGeom prst="rect">
            <a:avLst/>
          </a:prstGeom>
          <a:noFill/>
          <a:ln w="9525">
            <a:noFill/>
          </a:ln>
        </p:spPr>
        <p:txBody>
          <a:bodyPr wrap="none" anchor="t" anchorCtr="0">
            <a:spAutoFit/>
          </a:bodyPr>
          <a:p>
            <a:r>
              <a:rPr lang="en-US" altLang="zh-CN" sz="2800">
                <a:latin typeface="隶书" panose="02010509060101010101" pitchFamily="49" charset="-122"/>
                <a:ea typeface="隶书" panose="02010509060101010101" pitchFamily="49" charset="-122"/>
              </a:rPr>
              <a:t>202X</a:t>
            </a:r>
            <a:r>
              <a:rPr lang="zh-CN" altLang="en-US" sz="2800" dirty="0">
                <a:latin typeface="隶书" panose="02010509060101010101" pitchFamily="49" charset="-122"/>
                <a:ea typeface="隶书" panose="02010509060101010101" pitchFamily="49" charset="-122"/>
              </a:rPr>
              <a:t>年</a:t>
            </a:r>
            <a:r>
              <a:rPr lang="en-US" altLang="zh-CN" sz="2800">
                <a:latin typeface="隶书" panose="02010509060101010101" pitchFamily="49" charset="-122"/>
                <a:ea typeface="隶书" panose="02010509060101010101" pitchFamily="49" charset="-122"/>
              </a:rPr>
              <a:t>5</a:t>
            </a:r>
            <a:r>
              <a:rPr lang="zh-CN" altLang="en-US" sz="2800" dirty="0">
                <a:latin typeface="隶书" panose="02010509060101010101" pitchFamily="49" charset="-122"/>
                <a:ea typeface="隶书" panose="02010509060101010101" pitchFamily="49" charset="-122"/>
              </a:rPr>
              <a:t>月</a:t>
            </a:r>
            <a:r>
              <a:rPr lang="en-US" altLang="zh-CN" sz="2800">
                <a:latin typeface="隶书" panose="02010509060101010101" pitchFamily="49" charset="-122"/>
                <a:ea typeface="隶书" panose="02010509060101010101" pitchFamily="49" charset="-122"/>
              </a:rPr>
              <a:t>21</a:t>
            </a:r>
            <a:r>
              <a:rPr lang="zh-CN" altLang="en-US" sz="2800" dirty="0">
                <a:latin typeface="隶书" panose="02010509060101010101" pitchFamily="49" charset="-122"/>
                <a:ea typeface="隶书" panose="02010509060101010101" pitchFamily="49" charset="-122"/>
              </a:rPr>
              <a:t>日</a:t>
            </a:r>
            <a:endParaRPr lang="zh-CN" altLang="en-US" sz="2800" dirty="0">
              <a:latin typeface="隶书" panose="02010509060101010101" pitchFamily="49" charset="-122"/>
              <a:ea typeface="隶书" panose="02010509060101010101" pitchFamily="49" charset="-122"/>
            </a:endParaRPr>
          </a:p>
        </p:txBody>
      </p:sp>
      <p:sp>
        <p:nvSpPr>
          <p:cNvPr id="5123" name="副标题 6"/>
          <p:cNvSpPr>
            <a:spLocks noGrp="1"/>
          </p:cNvSpPr>
          <p:nvPr>
            <p:ph type="subTitle" idx="1" hasCustomPrompt="1"/>
          </p:nvPr>
        </p:nvSpPr>
        <p:spPr>
          <a:xfrm>
            <a:off x="1371600" y="3251200"/>
            <a:ext cx="6985000" cy="914400"/>
          </a:xfrm>
        </p:spPr>
        <p:txBody>
          <a:bodyPr vert="horz" wrap="square" lIns="91440" tIns="45720" rIns="91440" bIns="45720" anchor="t" anchorCtr="0"/>
          <a:p>
            <a:pPr marL="0" marR="0" indent="0" algn="ctr" defTabSz="914400" rtl="0" eaLnBrk="1" fontAlgn="base" latinLnBrk="1" hangingPunct="1">
              <a:lnSpc>
                <a:spcPct val="100000"/>
              </a:lnSpc>
              <a:spcBef>
                <a:spcPct val="20000"/>
              </a:spcBef>
              <a:spcAft>
                <a:spcPct val="0"/>
              </a:spcAft>
              <a:buClrTx/>
              <a:buSzTx/>
              <a:buFontTx/>
              <a:buNone/>
            </a:pPr>
            <a:r>
              <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rPr>
              <a:t>在线宠物用品交易网站</a:t>
            </a:r>
            <a:endPar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商品信息</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用户可以在前台看到商品信息，可以对商品信息进行收藏，购买，评论。</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79" name="图片 -2147482380"/>
          <p:cNvPicPr>
            <a:picLocks noChangeAspect="1"/>
          </p:cNvPicPr>
          <p:nvPr/>
        </p:nvPicPr>
        <p:blipFill>
          <a:blip r:embed="rId1"/>
          <a:stretch>
            <a:fillRect/>
          </a:stretch>
        </p:blipFill>
        <p:spPr>
          <a:xfrm>
            <a:off x="1907858" y="1772285"/>
            <a:ext cx="5827395" cy="45415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我的收藏</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用户可以查看自己的收藏，也可以不收藏。</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78" name="图片 -2147482379"/>
          <p:cNvPicPr>
            <a:picLocks noChangeAspect="1"/>
          </p:cNvPicPr>
          <p:nvPr/>
        </p:nvPicPr>
        <p:blipFill>
          <a:blip r:embed="rId1"/>
          <a:stretch>
            <a:fillRect/>
          </a:stretch>
        </p:blipFill>
        <p:spPr>
          <a:xfrm>
            <a:off x="1273175" y="2564448"/>
            <a:ext cx="5830570" cy="35337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我的订单</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用户可以购买后会生成订单，在我的订单里面查看。</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77" name="图片 -2147482378"/>
          <p:cNvPicPr>
            <a:picLocks noChangeAspect="1"/>
          </p:cNvPicPr>
          <p:nvPr/>
        </p:nvPicPr>
        <p:blipFill>
          <a:blip r:embed="rId1"/>
          <a:stretch>
            <a:fillRect/>
          </a:stretch>
        </p:blipFill>
        <p:spPr>
          <a:xfrm>
            <a:off x="1115695" y="1988503"/>
            <a:ext cx="5828030" cy="346646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结论</a:t>
            </a:r>
            <a:r>
              <a:rPr lang="zh-CN" altLang="en-US" dirty="0"/>
              <a:t> </a:t>
            </a:r>
            <a:endParaRPr lang="zh-CN" altLang="en-US" dirty="0"/>
          </a:p>
        </p:txBody>
      </p:sp>
      <p:sp>
        <p:nvSpPr>
          <p:cNvPr id="1741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7411" name="文本框 1"/>
          <p:cNvSpPr txBox="1"/>
          <p:nvPr/>
        </p:nvSpPr>
        <p:spPr>
          <a:xfrm>
            <a:off x="538163" y="1144588"/>
            <a:ext cx="7299325" cy="396938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在这次毕业设计中遇到的最困难的方面就是在数据库方面的知识，在刚开始进行毕业设计的时候感觉十分困难，根本不知道该从何处下手，但不断的坚持，设计最终被完成。无论多么的困难，只要能够坚持下来，善于去找到好的材料来研究，在研究中充分利用资源，没有困难是不会被成功解决的。</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在开发系统的过程中，本人运用到了JSP技术和平时学习中所了解的一些技术，通过实现这些技术，大大提高了整个系统的性能。在论文中这些技术都做了比较详细的介绍。本系统还存在很多缺点和不完善的地方，例如有些细节上做的还不够完善，有些功能模块还需要加强。在今后的日子里，能够对这些不足进行改善。</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通过这次最终的毕业设计，平时所学到的知识不仅融合了，而且获得了许多计算机知识。在整个设计过程中明白了许多东西，也培养独立工作能力，树立信心，对自己能力的工作能力，我相信以后会学习和工作生活中有至关重要的作用。同时也大大提高了手的能力，使其难以充分体会探索的乐趣和成功的创作过程，设计过程中汲取的东西，是一笔宝贵的财富。</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回顾过去做毕业设计的整个过程，充满了付出和收获，但是当你看到成果的时候的感觉，是一种难以用言语表达的喜悦之感这些在毕业设计过程中学习到的东西将会使我终身受益！</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最后，感谢指导老师的关心和指导，在我毕业设计的整个过程中，他给与了我很多的帮助和讲解，在导师的帮助下我的毕业设计才能如此顺利的完成。</a:t>
            </a:r>
            <a:endParaRPr lang="zh-CN" altLang="en-US" sz="14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致谢</a:t>
            </a:r>
            <a:r>
              <a:rPr lang="zh-CN" altLang="en-US" dirty="0"/>
              <a:t> </a:t>
            </a:r>
            <a:endParaRPr lang="zh-CN" altLang="en-US" dirty="0"/>
          </a:p>
        </p:txBody>
      </p:sp>
      <p:sp>
        <p:nvSpPr>
          <p:cNvPr id="1843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8435" name="文本框 1"/>
          <p:cNvSpPr txBox="1"/>
          <p:nvPr/>
        </p:nvSpPr>
        <p:spPr>
          <a:xfrm>
            <a:off x="538163" y="1144588"/>
            <a:ext cx="7299325" cy="424624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经过几个多月的不断学习，我的毕业设计终于如期完成。此次毕业设计是对我们日常所学计算机理论知识的一次综合性评测，也是将理论应用到实践的一项考察。</a:t>
            </a:r>
            <a:endParaRPr lang="zh-CN" altLang="en-US" sz="18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首先我要感谢此次指导我的老师，是他的及时纠正我在设计当中出现的问题，使得我的设计高质量完成。指导老师在我本次在线宠物用品交易网站的开发过程中，为程序、框架的设计、代码等方面以及论文设计提供了很多宝贵的意见，并且为我推荐了许多相关的资料，他的指导和建议使我受益匪浅，通过老师的耐心辅导和指点，我的论文顺利完成，在此，我表示深刻的感谢。</a:t>
            </a:r>
            <a:endParaRPr lang="zh-CN" altLang="en-US" sz="18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我也要感谢帮助过我的同学们，和我一起探讨论文的不足，给我的设计提出宝贵的建议，在这次设计中他们的帮助使得我的设计更加完善更加具体。</a:t>
            </a:r>
            <a:endParaRPr lang="zh-CN" altLang="en-US" sz="18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最后，我也要感谢学校为我们提供了一个良好的学校环境。祝愿学校的领导教师以及和我一起奋斗的同学们工作顺利，事业有成，也要祝愿学校的前景更加辉煌。</a:t>
            </a:r>
            <a:endParaRPr lang="zh-CN" altLang="en-US" sz="18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lIns="91440" tIns="45720" rIns="91440" bIns="45720" anchor="ctr" anchorCtr="0"/>
          <a:p>
            <a:pPr eaLnBrk="1" hangingPunct="1"/>
            <a:r>
              <a:rPr lang="zh-CN" altLang="en-US" b="1" dirty="0">
                <a:latin typeface="宋体" panose="02010600030101010101" pitchFamily="2" charset="-122"/>
                <a:ea typeface="宋体" panose="02010600030101010101" pitchFamily="2" charset="-122"/>
              </a:rPr>
              <a:t>研究背景</a:t>
            </a:r>
            <a:endParaRPr lang="zh-CN" altLang="en-US" b="1" dirty="0">
              <a:latin typeface="宋体" panose="02010600030101010101" pitchFamily="2" charset="-122"/>
              <a:ea typeface="宋体" panose="02010600030101010101" pitchFamily="2" charset="-122"/>
            </a:endParaRPr>
          </a:p>
        </p:txBody>
      </p:sp>
      <p:sp>
        <p:nvSpPr>
          <p:cNvPr id="8194" name="Rectangle 3"/>
          <p:cNvSpPr>
            <a:spLocks noGrp="1"/>
          </p:cNvSpPr>
          <p:nvPr>
            <p:ph idx="1"/>
          </p:nvPr>
        </p:nvSpPr>
        <p:spPr>
          <a:xfrm>
            <a:off x="474663" y="1462088"/>
            <a:ext cx="7772400" cy="4800600"/>
          </a:xfrm>
        </p:spPr>
        <p:txBody>
          <a:bodyPr vert="horz" wrap="square" lIns="91440" tIns="45720" rIns="91440" bIns="45720" anchor="t" anchorCtr="0"/>
          <a:p>
            <a:pPr>
              <a:lnSpc>
                <a:spcPct val="80000"/>
              </a:lnSpc>
            </a:pPr>
            <a:r>
              <a:rPr lang="zh-CN" altLang="zh-CN" sz="2000">
                <a:ea typeface="宋体" panose="02010600030101010101" pitchFamily="2" charset="-122"/>
              </a:rPr>
              <a:t>随着计算机技术的发展以及计算机网络的逐渐普及，互联网成为人们查找信息的重要场所，二十一世纪是信息的时代，所以信息的管理显得特别重要。因此，使用计算机来管理在线宠物用品交易网站的相关信息成为必然。开发合适的在线宠物用品交易网站，可以方便管理人员对在线宠物用品交易网站的管理，提高信息管理工作效率及查询效率，有利于更好的为人们服务。</a:t>
            </a:r>
            <a:endParaRPr lang="zh-CN" altLang="zh-CN" sz="20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zh-CN" altLang="en-US" dirty="0"/>
              <a:t>研究</a:t>
            </a:r>
            <a:r>
              <a:rPr lang="zh-CN" altLang="en-US" dirty="0"/>
              <a:t>目的</a:t>
            </a:r>
            <a:endParaRPr lang="zh-CN" altLang="en-US" dirty="0"/>
          </a:p>
        </p:txBody>
      </p:sp>
      <p:sp>
        <p:nvSpPr>
          <p:cNvPr id="9218" name="Rectangle 3"/>
          <p:cNvSpPr>
            <a:spLocks noGrp="1"/>
          </p:cNvSpPr>
          <p:nvPr>
            <p:ph idx="1"/>
          </p:nvPr>
        </p:nvSpPr>
        <p:spPr>
          <a:xfrm>
            <a:off x="568325" y="1501775"/>
            <a:ext cx="7772400" cy="4800600"/>
          </a:xfrm>
        </p:spPr>
        <p:txBody>
          <a:bodyPr vert="horz" wrap="square" lIns="91440" tIns="45720" rIns="91440" bIns="45720" anchor="t" anchorCtr="0"/>
          <a:p>
            <a:pPr eaLnBrk="1" hangingPunct="1"/>
            <a:r>
              <a:rPr lang="zh-CN" altLang="en-US" sz="2000" dirty="0">
                <a:ea typeface="宋体" panose="02010600030101010101" pitchFamily="2" charset="-122"/>
              </a:rPr>
              <a:t>随着互联网技术的快速发展，网络时代的到来，网络信息也将会改变当今社会。各行各业在日常企业经营管理等方面也在慢慢的向规范化和网络化趋势汇合。在线宠物用品交易网站的信息化程度体现在将互联网与信息技术应用于经营与管理，以现代化工具代替传统手工作业。无疑，使用网络信息化管理使信息管理更先进、更高效、更科学，信息交流更迅速。</a:t>
            </a:r>
            <a:endParaRPr lang="zh-CN" altLang="en-US" sz="2000" dirty="0">
              <a:ea typeface="宋体" panose="02010600030101010101" pitchFamily="2" charset="-122"/>
            </a:endParaRPr>
          </a:p>
          <a:p>
            <a:pPr eaLnBrk="1" hangingPunct="1"/>
            <a:r>
              <a:rPr lang="zh-CN" altLang="en-US" sz="2000" dirty="0">
                <a:ea typeface="宋体" panose="02010600030101010101" pitchFamily="2" charset="-122"/>
              </a:rPr>
              <a:t>对于之前在线宠物用品交易网站的管理，大部分都是使用传统的人工方式去管理，这样导致了管理效率低下、出错频率高。而且，时间一长的话，积累下来的数据信息不容易保存，对于查询、更新还有维护会带来不少问题。对于数据交接也存在很大的隐患。如果采用电子化的存储方式就会带来很大的改善，而且给用户的查询带来了很大便利，因此设计一个在线宠物用品交易网站刻不容缓，能够提高信息的管理水平。</a:t>
            </a:r>
            <a:endParaRPr lang="zh-CN" altLang="en-US" sz="20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idx="4294967295"/>
          </p:nvPr>
        </p:nvSpPr>
        <p:spPr/>
        <p:txBody>
          <a:bodyPr vert="horz" wrap="square" lIns="91440" tIns="45720" rIns="91440" bIns="45720" anchor="ctr" anchorCtr="0"/>
          <a:p>
            <a:pPr eaLnBrk="1" hangingPunct="1"/>
            <a:r>
              <a:rPr lang="zh-CN" altLang="en-US" dirty="0"/>
              <a:t>开发环境 </a:t>
            </a:r>
            <a:endParaRPr lang="zh-CN" altLang="en-US" dirty="0"/>
          </a:p>
        </p:txBody>
      </p:sp>
      <p:sp>
        <p:nvSpPr>
          <p:cNvPr id="10242"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sz="2000" dirty="0">
                <a:ea typeface="宋体" panose="02010600030101010101" pitchFamily="2" charset="-122"/>
              </a:rPr>
              <a:t>开发语言：</a:t>
            </a:r>
            <a:r>
              <a:rPr lang="en-US" sz="2000" dirty="0">
                <a:ea typeface="宋体" panose="02010600030101010101" pitchFamily="2" charset="-122"/>
              </a:rPr>
              <a:t>Java</a:t>
            </a:r>
            <a:endParaRPr sz="2000" dirty="0">
              <a:ea typeface="宋体" panose="02010600030101010101" pitchFamily="2" charset="-122"/>
            </a:endParaRPr>
          </a:p>
          <a:p>
            <a:pPr>
              <a:lnSpc>
                <a:spcPct val="80000"/>
              </a:lnSpc>
            </a:pPr>
            <a:r>
              <a:rPr lang="zh-CN" sz="2000" dirty="0">
                <a:ea typeface="宋体" panose="02010600030101010101" pitchFamily="2" charset="-122"/>
              </a:rPr>
              <a:t>后端</a:t>
            </a:r>
            <a:r>
              <a:rPr sz="2000" dirty="0">
                <a:ea typeface="宋体" panose="02010600030101010101" pitchFamily="2" charset="-122"/>
              </a:rPr>
              <a:t>框架：</a:t>
            </a:r>
            <a:r>
              <a:rPr lang="en-US" sz="2000" dirty="0">
                <a:ea typeface="宋体" panose="02010600030101010101" pitchFamily="2" charset="-122"/>
              </a:rPr>
              <a:t>Spring Boot</a:t>
            </a:r>
            <a:endParaRPr lang="en-US" sz="2000" dirty="0">
              <a:ea typeface="宋体" panose="02010600030101010101" pitchFamily="2" charset="-122"/>
            </a:endParaRPr>
          </a:p>
          <a:p>
            <a:pPr>
              <a:lnSpc>
                <a:spcPct val="80000"/>
              </a:lnSpc>
            </a:pPr>
            <a:r>
              <a:rPr lang="zh-CN" altLang="en-US" sz="2000" dirty="0">
                <a:ea typeface="宋体" panose="02010600030101010101" pitchFamily="2" charset="-122"/>
              </a:rPr>
              <a:t>前端框架：</a:t>
            </a:r>
            <a:r>
              <a:rPr lang="en-US" altLang="zh-CN" sz="2000" dirty="0">
                <a:ea typeface="宋体" panose="02010600030101010101" pitchFamily="2" charset="-122"/>
              </a:rPr>
              <a:t>VUE</a:t>
            </a:r>
            <a:endParaRPr sz="2000" dirty="0">
              <a:ea typeface="宋体" panose="02010600030101010101" pitchFamily="2" charset="-122"/>
            </a:endParaRPr>
          </a:p>
          <a:p>
            <a:pPr>
              <a:lnSpc>
                <a:spcPct val="80000"/>
              </a:lnSpc>
            </a:pPr>
            <a:r>
              <a:rPr sz="2000" dirty="0">
                <a:ea typeface="宋体" panose="02010600030101010101" pitchFamily="2" charset="-122"/>
              </a:rPr>
              <a:t>数据库：mysql 5.7</a:t>
            </a:r>
            <a:endParaRPr sz="2000" dirty="0">
              <a:ea typeface="宋体" panose="02010600030101010101" pitchFamily="2" charset="-122"/>
            </a:endParaRPr>
          </a:p>
          <a:p>
            <a:pPr>
              <a:lnSpc>
                <a:spcPct val="80000"/>
              </a:lnSpc>
            </a:pPr>
            <a:r>
              <a:rPr sz="2000" dirty="0">
                <a:ea typeface="宋体" panose="02010600030101010101" pitchFamily="2" charset="-122"/>
              </a:rPr>
              <a:t>数据库工具：Navicat11</a:t>
            </a:r>
            <a:endParaRPr sz="2000" dirty="0">
              <a:ea typeface="宋体" panose="02010600030101010101" pitchFamily="2" charset="-122"/>
            </a:endParaRPr>
          </a:p>
          <a:p>
            <a:pPr>
              <a:lnSpc>
                <a:spcPct val="80000"/>
              </a:lnSpc>
            </a:pPr>
            <a:r>
              <a:rPr sz="2000" dirty="0">
                <a:ea typeface="宋体" panose="02010600030101010101" pitchFamily="2" charset="-122"/>
              </a:rPr>
              <a:t>开发软件：</a:t>
            </a:r>
            <a:r>
              <a:rPr lang="en-US" sz="2000" dirty="0">
                <a:ea typeface="宋体" panose="02010600030101010101" pitchFamily="2" charset="-122"/>
              </a:rPr>
              <a:t>idea</a:t>
            </a:r>
            <a:r>
              <a:rPr lang="zh-CN" altLang="en-US" sz="2000" dirty="0">
                <a:ea typeface="宋体" panose="02010600030101010101" pitchFamily="2" charset="-122"/>
              </a:rPr>
              <a:t>，</a:t>
            </a:r>
            <a:r>
              <a:rPr lang="zh-CN" sz="2000" dirty="0">
                <a:ea typeface="宋体" panose="02010600030101010101" pitchFamily="2" charset="-122"/>
                <a:sym typeface="+mn-ea"/>
              </a:rPr>
              <a:t>HBuilder X</a:t>
            </a:r>
            <a:endParaRPr lang="zh-CN" sz="2000" dirty="0">
              <a:ea typeface="宋体" panose="02010600030101010101" pitchFamily="2" charset="-122"/>
            </a:endParaRPr>
          </a:p>
          <a:p>
            <a:pPr>
              <a:lnSpc>
                <a:spcPct val="80000"/>
              </a:lnSpc>
            </a:pPr>
            <a:r>
              <a:rPr sz="2000" dirty="0">
                <a:ea typeface="宋体" panose="02010600030101010101" pitchFamily="2" charset="-122"/>
              </a:rPr>
              <a:t>浏览器：谷歌浏览器</a:t>
            </a:r>
            <a:endParaRPr sz="2000" dirty="0">
              <a:ea typeface="宋体" panose="02010600030101010101" pitchFamily="2" charset="-122"/>
            </a:endParaRPr>
          </a:p>
          <a:p>
            <a:pPr>
              <a:lnSpc>
                <a:spcPct val="80000"/>
              </a:lnSpc>
            </a:pPr>
            <a:r>
              <a:rPr sz="2000" dirty="0">
                <a:ea typeface="宋体" panose="02010600030101010101" pitchFamily="2" charset="-122"/>
              </a:rPr>
              <a:t>开发模式：混合开发</a:t>
            </a:r>
            <a:endParaRPr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系统功能结构图</a:t>
            </a:r>
            <a:r>
              <a:rPr lang="zh-CN" altLang="en-US" dirty="0"/>
              <a:t> </a:t>
            </a:r>
            <a:endParaRPr lang="zh-CN" altLang="en-US" dirty="0"/>
          </a:p>
        </p:txBody>
      </p:sp>
      <p:sp>
        <p:nvSpPr>
          <p:cNvPr id="11266"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lang="zh-CN" altLang="en-US" sz="2000" dirty="0">
                <a:ea typeface="宋体" panose="02010600030101010101" pitchFamily="2" charset="-122"/>
              </a:rPr>
              <a:t>设计的系统功能结构图如下图所示：</a:t>
            </a:r>
            <a:endParaRPr lang="zh-CN" altLang="en-US" sz="2000" dirty="0">
              <a:ea typeface="宋体" panose="02010600030101010101" pitchFamily="2" charset="-122"/>
            </a:endParaRPr>
          </a:p>
        </p:txBody>
      </p:sp>
      <p:graphicFrame>
        <p:nvGraphicFramePr>
          <p:cNvPr id="-2147482376" name="Object 248"/>
          <p:cNvGraphicFramePr/>
          <p:nvPr/>
        </p:nvGraphicFramePr>
        <p:xfrm>
          <a:off x="3200400" y="2295525"/>
          <a:ext cx="2743200" cy="2266950"/>
        </p:xfrm>
        <a:graphic>
          <a:graphicData uri="http://schemas.openxmlformats.org/presentationml/2006/ole">
            <mc:AlternateContent xmlns:mc="http://schemas.openxmlformats.org/markup-compatibility/2006">
              <mc:Choice xmlns:v="urn:schemas-microsoft-com:vml" Requires="v">
                <p:oleObj spid="_x0000_s3" name="" r:id="rId1" imgW="3657600" imgH="3022600" progId="Visio.Drawing.11">
                  <p:embed/>
                </p:oleObj>
              </mc:Choice>
              <mc:Fallback>
                <p:oleObj name="" r:id="rId1" imgW="3657600" imgH="3022600" progId="Visio.Drawing.11">
                  <p:embed/>
                  <p:pic>
                    <p:nvPicPr>
                      <p:cNvPr id="0" name="图片 2"/>
                      <p:cNvPicPr/>
                      <p:nvPr/>
                    </p:nvPicPr>
                    <p:blipFill>
                      <a:blip r:embed="rId2"/>
                      <a:stretch>
                        <a:fillRect/>
                      </a:stretch>
                    </p:blipFill>
                    <p:spPr>
                      <a:xfrm>
                        <a:off x="3200400" y="2295525"/>
                        <a:ext cx="2743200" cy="226695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Malgun Gothic" panose="020B0503020000020004" charset="-127"/>
                <a:ea typeface="宋体" panose="02010600030101010101" pitchFamily="2" charset="-122"/>
                <a:sym typeface="Malgun Gothic" panose="020B0503020000020004" charset="-127"/>
              </a:rPr>
              <a:t>用户信息管理</a:t>
            </a:r>
            <a:endParaRPr lang="zh-CN" altLang="en-US" dirty="0">
              <a:latin typeface="Malgun Gothic" panose="020B0503020000020004" charset="-127"/>
              <a:ea typeface="宋体" panose="02010600030101010101" pitchFamily="2" charset="-122"/>
              <a:sym typeface="Malgun Gothic" panose="020B0503020000020004" charset="-127"/>
            </a:endParaRPr>
          </a:p>
        </p:txBody>
      </p:sp>
      <p:sp>
        <p:nvSpPr>
          <p:cNvPr id="1229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2291"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在线宠物用品交易网站的系统管理员可以管理教师，可以对用户信息修改删除以及查询操作。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83" name="图片 -2147482384"/>
          <p:cNvPicPr>
            <a:picLocks noChangeAspect="1"/>
          </p:cNvPicPr>
          <p:nvPr/>
        </p:nvPicPr>
        <p:blipFill>
          <a:blip r:embed="rId1"/>
          <a:stretch>
            <a:fillRect/>
          </a:stretch>
        </p:blipFill>
        <p:spPr>
          <a:xfrm>
            <a:off x="1547813" y="2708910"/>
            <a:ext cx="5818505" cy="26289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idx="4294967295"/>
          </p:nvPr>
        </p:nvSpPr>
        <p:spPr/>
        <p:txBody>
          <a:bodyPr vert="horz" wrap="square" lIns="91440" tIns="45720" rIns="91440" bIns="45720" anchor="ctr" anchorCtr="0"/>
          <a:p>
            <a:pPr eaLnBrk="1" hangingPunct="1"/>
            <a:r>
              <a:rPr lang="zh-CN" altLang="en-US" dirty="0"/>
              <a:t>商品分类管理</a:t>
            </a:r>
            <a:endParaRPr lang="zh-CN" altLang="en-US" dirty="0"/>
          </a:p>
        </p:txBody>
      </p:sp>
      <p:sp>
        <p:nvSpPr>
          <p:cNvPr id="1331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3315"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系统管理员可以查看对商品分类信息进行添加，修改，删除以及查询操作。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82" name="图片 -2147482383"/>
          <p:cNvPicPr>
            <a:picLocks noChangeAspect="1"/>
          </p:cNvPicPr>
          <p:nvPr/>
        </p:nvPicPr>
        <p:blipFill>
          <a:blip r:embed="rId1"/>
          <a:stretch>
            <a:fillRect/>
          </a:stretch>
        </p:blipFill>
        <p:spPr>
          <a:xfrm>
            <a:off x="1547813" y="2688590"/>
            <a:ext cx="5824855" cy="25006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Malgun Gothic" panose="020B0503020000020004" charset="-127"/>
                <a:ea typeface="宋体" panose="02010600030101010101" pitchFamily="2" charset="-122"/>
                <a:sym typeface="Malgun Gothic" panose="020B0503020000020004" charset="-127"/>
              </a:rPr>
              <a:t>品牌信息管理</a:t>
            </a:r>
            <a:endParaRPr lang="zh-CN" altLang="en-US" dirty="0">
              <a:latin typeface="Malgun Gothic" panose="020B0503020000020004" charset="-127"/>
              <a:ea typeface="宋体" panose="02010600030101010101" pitchFamily="2" charset="-122"/>
              <a:sym typeface="Malgun Gothic" panose="020B0503020000020004" charset="-127"/>
            </a:endParaRPr>
          </a:p>
        </p:txBody>
      </p:sp>
      <p:sp>
        <p:nvSpPr>
          <p:cNvPr id="14338"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4339"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系统管理员可以对品牌信息进行添加，修改，删除以及查询操作。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81" name="图片 -2147482382"/>
          <p:cNvPicPr>
            <a:picLocks noChangeAspect="1"/>
          </p:cNvPicPr>
          <p:nvPr/>
        </p:nvPicPr>
        <p:blipFill>
          <a:blip r:embed="rId1"/>
          <a:stretch>
            <a:fillRect/>
          </a:stretch>
        </p:blipFill>
        <p:spPr>
          <a:xfrm>
            <a:off x="1475423" y="2780665"/>
            <a:ext cx="5824855" cy="263017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p:txBody>
          <a:bodyPr vert="horz" wrap="square" lIns="91440" tIns="45720" rIns="91440" bIns="45720" anchor="ctr" anchorCtr="0"/>
          <a:p>
            <a:pPr eaLnBrk="1" hangingPunct="1"/>
            <a:r>
              <a:rPr lang="zh-CN" altLang="en-US" dirty="0"/>
              <a:t>商品信息管理</a:t>
            </a:r>
            <a:endParaRPr lang="zh-CN" altLang="en-US" dirty="0"/>
          </a:p>
        </p:txBody>
      </p:sp>
      <p:sp>
        <p:nvSpPr>
          <p:cNvPr id="15362"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5363"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管理员对商品信息进行添加，修改，删除，查询操作。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380" name="图片 -2147482381"/>
          <p:cNvPicPr>
            <a:picLocks noChangeAspect="1"/>
          </p:cNvPicPr>
          <p:nvPr/>
        </p:nvPicPr>
        <p:blipFill>
          <a:blip r:embed="rId1"/>
          <a:stretch>
            <a:fillRect/>
          </a:stretch>
        </p:blipFill>
        <p:spPr>
          <a:xfrm>
            <a:off x="1475740" y="2852420"/>
            <a:ext cx="5831840" cy="2593340"/>
          </a:xfrm>
          <a:prstGeom prst="rect">
            <a:avLst/>
          </a:prstGeom>
          <a:noFill/>
          <a:ln w="9525">
            <a:noFill/>
          </a:ln>
        </p:spPr>
      </p:pic>
    </p:spTree>
  </p:cSld>
  <p:clrMapOvr>
    <a:masterClrMapping/>
  </p:clrMapOvr>
</p:sld>
</file>

<file path=ppt/theme/theme1.xml><?xml version="1.0" encoding="utf-8"?>
<a:theme xmlns:a="http://schemas.openxmlformats.org/drawingml/2006/main" name="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1856</Words>
  <Application>WPS 演示</Application>
  <PresentationFormat/>
  <Paragraphs>73</Paragraphs>
  <Slides>14</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14</vt:i4>
      </vt:variant>
    </vt:vector>
  </HeadingPairs>
  <TitlesOfParts>
    <vt:vector size="28" baseType="lpstr">
      <vt:lpstr>Arial</vt:lpstr>
      <vt:lpstr>宋体</vt:lpstr>
      <vt:lpstr>Wingdings</vt:lpstr>
      <vt:lpstr>Gulim</vt:lpstr>
      <vt:lpstr>Malgun Gothic</vt:lpstr>
      <vt:lpstr>-봄IIB</vt:lpstr>
      <vt:lpstr>隶书</vt:lpstr>
      <vt:lpstr>Wingdings</vt:lpstr>
      <vt:lpstr>微软雅黑</vt:lpstr>
      <vt:lpstr>Arial Unicode MS</vt:lpstr>
      <vt:lpstr>Calibri</vt:lpstr>
      <vt:lpstr>B131</vt:lpstr>
      <vt:lpstr>1_B131</vt:lpstr>
      <vt:lpstr>Visio.Drawing.11</vt:lpstr>
      <vt:lpstr> </vt:lpstr>
      <vt:lpstr>研究背景</vt:lpstr>
      <vt:lpstr>目的和意义</vt:lpstr>
      <vt:lpstr>开发环境 </vt:lpstr>
      <vt:lpstr>系统功能结构图 </vt:lpstr>
      <vt:lpstr>社区公告</vt:lpstr>
      <vt:lpstr>辖区管理</vt:lpstr>
      <vt:lpstr>社区医疗管理</vt:lpstr>
      <vt:lpstr>社区简介管理</vt:lpstr>
      <vt:lpstr>修改密码管理</vt:lpstr>
      <vt:lpstr>首页</vt:lpstr>
      <vt:lpstr>社区公告</vt:lpstr>
      <vt:lpstr>结论 </vt:lpstr>
      <vt:lpstr>致谢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温柔的风691554</cp:lastModifiedBy>
  <cp:revision>45</cp:revision>
  <dcterms:created xsi:type="dcterms:W3CDTF">2001-07-18T23:57:00Z</dcterms:created>
  <dcterms:modified xsi:type="dcterms:W3CDTF">2022-04-06T12:50:23Z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2052-11.1.0.11369</vt:lpwstr>
  </property>
  <property fmtid="{D5CDD505-2E9C-101B-9397-08002B2CF9AE}" pid="3" name="ICV">
    <vt:lpwstr>2585059D0F1E41AB93508B8A90C8AD5A</vt:lpwstr>
  </property>
</Properties>
</file>