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-PC" initials="D" lastIdx="1" clrIdx="0">
    <p:extLst>
      <p:ext uri="{19B8F6BF-5375-455C-9EA6-DF929625EA0E}">
        <p15:presenceInfo xmlns:p15="http://schemas.microsoft.com/office/powerpoint/2012/main" userId="DELL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8T10:55:59.496" idx="1">
    <p:pos x="771" y="117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E13A3-A504-4D84-B189-648248B1CFDA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8E3B-8EC8-4597-8561-B8273CE7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C8E3B-8EC8-4597-8561-B8273CE796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8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9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4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2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4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9963-50AF-42FF-9BFB-D13A94E8C29E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9EF7-8160-49A7-BB88-9EE9E149F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iujiahan629629/article/details/214426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5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Struct2 </a:t>
            </a:r>
            <a:r>
              <a:rPr lang="zh-CN" altLang="en-US" smtClean="0"/>
              <a:t>执行流程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353" y="1290918"/>
            <a:ext cx="10681447" cy="535192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6788" y="2460812"/>
            <a:ext cx="217842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66129" y="3375212"/>
            <a:ext cx="2635624" cy="1519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前端控制器</a:t>
            </a:r>
            <a:endParaRPr lang="en-US" altLang="zh-CN" smtClean="0"/>
          </a:p>
          <a:p>
            <a:pPr algn="ctr"/>
            <a:r>
              <a:rPr lang="en-US" altLang="zh-CN" smtClean="0"/>
              <a:t>(StructsPrepareAndExecuteFilter)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9600" y="2312894"/>
            <a:ext cx="3025588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执行一组拦截器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3047" y="4141694"/>
            <a:ext cx="3110753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Action</a:t>
            </a:r>
          </a:p>
          <a:p>
            <a:pPr algn="ctr"/>
            <a:r>
              <a:rPr lang="zh-CN" altLang="en-US" smtClean="0"/>
              <a:t>返回一个结果视图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26341" y="3267635"/>
            <a:ext cx="2339788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7"/>
          </p:cNvCxnSpPr>
          <p:nvPr/>
        </p:nvCxnSpPr>
        <p:spPr>
          <a:xfrm flipV="1">
            <a:off x="6915775" y="3039035"/>
            <a:ext cx="1327272" cy="5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668435" y="3160059"/>
            <a:ext cx="13447" cy="98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28047" y="3597740"/>
            <a:ext cx="18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发送请求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36812" y="5069540"/>
            <a:ext cx="10416988" cy="13882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Struct2</a:t>
            </a:r>
            <a:r>
              <a:rPr lang="zh-CN" altLang="en-US" smtClean="0"/>
              <a:t>的核心组件是</a:t>
            </a:r>
            <a:r>
              <a:rPr lang="en-US" altLang="zh-CN" smtClean="0"/>
              <a:t>Action</a:t>
            </a:r>
            <a:r>
              <a:rPr lang="zh-CN" altLang="en-US" smtClean="0"/>
              <a:t>和拦截器</a:t>
            </a:r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4514224" y="2460812"/>
            <a:ext cx="2931459" cy="92177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加载了</a:t>
            </a:r>
            <a:r>
              <a:rPr lang="en-US" altLang="zh-CN" smtClean="0"/>
              <a:t>Struct.xml</a:t>
            </a:r>
            <a:r>
              <a:rPr lang="zh-CN" altLang="en-US" smtClean="0"/>
              <a:t>配置文件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98694" y="5768788"/>
            <a:ext cx="521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获取参数的两种方式</a:t>
            </a:r>
            <a:r>
              <a:rPr lang="en-US" altLang="zh-CN" smtClean="0"/>
              <a:t>:</a:t>
            </a:r>
            <a:r>
              <a:rPr lang="zh-CN" altLang="en-US" smtClean="0"/>
              <a:t>属性驱动</a:t>
            </a:r>
            <a:r>
              <a:rPr lang="en-US" altLang="zh-CN" smtClean="0"/>
              <a:t>(</a:t>
            </a:r>
            <a:r>
              <a:rPr lang="zh-CN" altLang="en-US" smtClean="0"/>
              <a:t>提供</a:t>
            </a:r>
            <a:r>
              <a:rPr lang="en-US" altLang="zh-CN" smtClean="0"/>
              <a:t>set </a:t>
            </a:r>
            <a:r>
              <a:rPr lang="zh-CN" altLang="en-US" smtClean="0"/>
              <a:t>方法</a:t>
            </a:r>
            <a:r>
              <a:rPr lang="en-US" altLang="zh-CN" smtClean="0"/>
              <a:t>),</a:t>
            </a:r>
            <a:r>
              <a:rPr lang="zh-CN" altLang="en-US" smtClean="0"/>
              <a:t>模型驱动</a:t>
            </a:r>
            <a:r>
              <a:rPr lang="en-US" altLang="zh-CN" smtClean="0"/>
              <a:t>(</a:t>
            </a:r>
            <a:r>
              <a:rPr lang="zh-CN" altLang="en-US" smtClean="0"/>
              <a:t>实现</a:t>
            </a:r>
            <a:r>
              <a:rPr lang="en-US" altLang="zh-CN" smtClean="0"/>
              <a:t>ModelDriven</a:t>
            </a:r>
            <a:r>
              <a:rPr lang="zh-CN" altLang="en-US" smtClean="0"/>
              <a:t>接口</a:t>
            </a:r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/>
          <a:lstStyle/>
          <a:p>
            <a:r>
              <a:rPr lang="en-US" altLang="zh-CN" b="1" smtClean="0"/>
              <a:t>Hibernate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基于</a:t>
            </a:r>
            <a:r>
              <a:rPr lang="en-US" altLang="zh-CN" sz="2400" smtClean="0">
                <a:solidFill>
                  <a:srgbClr val="FF0000"/>
                </a:solidFill>
              </a:rPr>
              <a:t>JDBC</a:t>
            </a:r>
            <a:r>
              <a:rPr lang="zh-CN" altLang="en-US" sz="2400" smtClean="0">
                <a:solidFill>
                  <a:srgbClr val="FF0000"/>
                </a:solidFill>
              </a:rPr>
              <a:t>的</a:t>
            </a:r>
            <a:r>
              <a:rPr lang="en-US" altLang="zh-CN" sz="2400" smtClean="0">
                <a:solidFill>
                  <a:srgbClr val="FF0000"/>
                </a:solidFill>
              </a:rPr>
              <a:t>ORM</a:t>
            </a:r>
            <a:r>
              <a:rPr lang="zh-CN" altLang="en-US" sz="2400" smtClean="0">
                <a:solidFill>
                  <a:srgbClr val="FF0000"/>
                </a:solidFill>
              </a:rPr>
              <a:t>框架</a:t>
            </a:r>
            <a:r>
              <a:rPr lang="en-US" altLang="zh-CN" sz="2400" smtClean="0">
                <a:solidFill>
                  <a:srgbClr val="FF0000"/>
                </a:solidFill>
              </a:rPr>
              <a:t>,</a:t>
            </a:r>
            <a:r>
              <a:rPr lang="zh-CN" altLang="en-US" sz="2400" smtClean="0">
                <a:solidFill>
                  <a:srgbClr val="FF0000"/>
                </a:solidFill>
              </a:rPr>
              <a:t>简化了</a:t>
            </a:r>
            <a:r>
              <a:rPr lang="en-US" altLang="zh-CN" sz="2400" smtClean="0">
                <a:solidFill>
                  <a:srgbClr val="FF0000"/>
                </a:solidFill>
              </a:rPr>
              <a:t>DAO</a:t>
            </a:r>
            <a:r>
              <a:rPr lang="zh-CN" altLang="en-US" sz="2400" smtClean="0">
                <a:solidFill>
                  <a:srgbClr val="FF0000"/>
                </a:solidFill>
              </a:rPr>
              <a:t>层的编码工作</a:t>
            </a:r>
            <a:r>
              <a:rPr lang="en-US" altLang="zh-CN" sz="2400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4366"/>
            <a:ext cx="10515600" cy="48725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8188" y="1775012"/>
            <a:ext cx="2286000" cy="106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5082988" y="1869141"/>
            <a:ext cx="2568388" cy="126402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Hibernate</a:t>
            </a:r>
          </a:p>
          <a:p>
            <a:pPr algn="ctr"/>
            <a:r>
              <a:rPr lang="zh-CN" altLang="en-US" smtClean="0"/>
              <a:t>把</a:t>
            </a:r>
            <a:r>
              <a:rPr lang="en-US" altLang="zh-CN" smtClean="0"/>
              <a:t>SQL</a:t>
            </a:r>
            <a:r>
              <a:rPr lang="zh-CN" altLang="en-US" smtClean="0"/>
              <a:t>语句发送给数据库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54188" y="2702859"/>
            <a:ext cx="193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81935" y="2333527"/>
            <a:ext cx="1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17106" y="1775012"/>
            <a:ext cx="2581835" cy="106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对象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651376" y="2837329"/>
            <a:ext cx="146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6529" y="2837329"/>
            <a:ext cx="1116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接受数据库返回的信息</a:t>
            </a:r>
            <a:r>
              <a:rPr lang="en-US" altLang="zh-CN" smtClean="0"/>
              <a:t>,</a:t>
            </a:r>
            <a:r>
              <a:rPr lang="zh-CN" altLang="en-US" smtClean="0"/>
              <a:t>包装成一个</a:t>
            </a:r>
            <a:r>
              <a:rPr lang="en-US" altLang="zh-CN" smtClean="0"/>
              <a:t>pojo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378823" y="3740664"/>
            <a:ext cx="1761564" cy="2460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 flipH="1">
            <a:off x="5636798" y="3133165"/>
            <a:ext cx="10967" cy="96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7"/>
          </p:cNvCxnSpPr>
          <p:nvPr/>
        </p:nvCxnSpPr>
        <p:spPr>
          <a:xfrm flipV="1">
            <a:off x="6882412" y="3133165"/>
            <a:ext cx="2482" cy="96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97325" y="3133165"/>
            <a:ext cx="4316505" cy="23668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Hibernate</a:t>
            </a:r>
            <a:r>
              <a:rPr lang="zh-CN" altLang="en-US" b="1" smtClean="0">
                <a:solidFill>
                  <a:schemeClr val="tx1"/>
                </a:solidFill>
              </a:rPr>
              <a:t>使用普通的</a:t>
            </a:r>
            <a:r>
              <a:rPr lang="en-US" altLang="zh-CN" b="1" smtClean="0">
                <a:solidFill>
                  <a:schemeClr val="tx1"/>
                </a:solidFill>
              </a:rPr>
              <a:t>java</a:t>
            </a:r>
            <a:r>
              <a:rPr lang="zh-CN" altLang="en-US" b="1" smtClean="0">
                <a:solidFill>
                  <a:schemeClr val="tx1"/>
                </a:solidFill>
              </a:rPr>
              <a:t>对象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即</a:t>
            </a:r>
            <a:r>
              <a:rPr lang="en-US" altLang="zh-CN" b="1" smtClean="0">
                <a:solidFill>
                  <a:schemeClr val="tx1"/>
                </a:solidFill>
              </a:rPr>
              <a:t>POJO</a:t>
            </a:r>
            <a:r>
              <a:rPr lang="zh-CN" altLang="en-US" b="1" smtClean="0">
                <a:solidFill>
                  <a:schemeClr val="tx1"/>
                </a:solidFill>
              </a:rPr>
              <a:t>的编程模型来进行持久化</a:t>
            </a:r>
            <a:r>
              <a:rPr lang="en-US" altLang="zh-CN" b="1" smtClean="0">
                <a:solidFill>
                  <a:schemeClr val="tx1"/>
                </a:solidFill>
              </a:rPr>
              <a:t>.POJO</a:t>
            </a:r>
            <a:r>
              <a:rPr lang="zh-CN" altLang="en-US" b="1" smtClean="0">
                <a:solidFill>
                  <a:schemeClr val="tx1"/>
                </a:solidFill>
              </a:rPr>
              <a:t>类中包含的是与数据库表相对应的各个属性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这些属性通过</a:t>
            </a:r>
            <a:r>
              <a:rPr lang="en-US" altLang="zh-CN" b="1" smtClean="0">
                <a:solidFill>
                  <a:schemeClr val="tx1"/>
                </a:solidFill>
              </a:rPr>
              <a:t>getter</a:t>
            </a:r>
            <a:r>
              <a:rPr lang="zh-CN" altLang="en-US" b="1" smtClean="0">
                <a:solidFill>
                  <a:schemeClr val="tx1"/>
                </a:solidFill>
              </a:rPr>
              <a:t>和</a:t>
            </a:r>
            <a:r>
              <a:rPr lang="en-US" altLang="zh-CN" b="1" smtClean="0">
                <a:solidFill>
                  <a:schemeClr val="tx1"/>
                </a:solidFill>
              </a:rPr>
              <a:t>setter</a:t>
            </a:r>
            <a:r>
              <a:rPr lang="zh-CN" altLang="en-US" b="1" smtClean="0">
                <a:solidFill>
                  <a:schemeClr val="tx1"/>
                </a:solidFill>
              </a:rPr>
              <a:t>方法访问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对外部隐藏实现细节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hlinkClick r:id="rId3"/>
              </a:rPr>
              <a:t>Hibernate</a:t>
            </a:r>
            <a:r>
              <a:rPr lang="zh-CN" altLang="en-US" b="1" smtClean="0">
                <a:hlinkClick r:id="rId3"/>
              </a:rPr>
              <a:t>内部加载流程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</a:t>
            </a:r>
            <a:r>
              <a:rPr lang="en-US" altLang="zh-CN" smtClean="0"/>
              <a:t>Hibernate</a:t>
            </a:r>
            <a:r>
              <a:rPr lang="zh-CN" altLang="en-US" smtClean="0"/>
              <a:t>时</a:t>
            </a:r>
            <a:r>
              <a:rPr lang="en-US" altLang="zh-CN" smtClean="0"/>
              <a:t>,</a:t>
            </a:r>
            <a:r>
              <a:rPr lang="zh-CN" altLang="en-US" smtClean="0"/>
              <a:t>首先创建</a:t>
            </a:r>
            <a:r>
              <a:rPr lang="en-US" altLang="zh-CN" smtClean="0"/>
              <a:t>Configuration</a:t>
            </a:r>
            <a:r>
              <a:rPr lang="zh-CN" altLang="en-US" smtClean="0"/>
              <a:t>实例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b="1" smtClean="0">
                <a:solidFill>
                  <a:srgbClr val="FF0000"/>
                </a:solidFill>
              </a:rPr>
              <a:t>Configuration</a:t>
            </a:r>
            <a:r>
              <a:rPr lang="zh-CN" altLang="en-US" b="1" smtClean="0">
                <a:solidFill>
                  <a:srgbClr val="FF0000"/>
                </a:solidFill>
              </a:rPr>
              <a:t>实例主要用于启动</a:t>
            </a:r>
            <a:r>
              <a:rPr lang="en-US" altLang="zh-CN" b="1" smtClean="0">
                <a:solidFill>
                  <a:srgbClr val="FF0000"/>
                </a:solidFill>
              </a:rPr>
              <a:t>,</a:t>
            </a:r>
            <a:r>
              <a:rPr lang="zh-CN" altLang="en-US" b="1" smtClean="0">
                <a:solidFill>
                  <a:srgbClr val="FF0000"/>
                </a:solidFill>
              </a:rPr>
              <a:t>加载</a:t>
            </a:r>
            <a:r>
              <a:rPr lang="en-US" altLang="zh-CN" b="1" smtClean="0">
                <a:solidFill>
                  <a:srgbClr val="FF0000"/>
                </a:solidFill>
              </a:rPr>
              <a:t>,</a:t>
            </a:r>
            <a:r>
              <a:rPr lang="zh-CN" altLang="en-US" b="1" smtClean="0">
                <a:solidFill>
                  <a:srgbClr val="FF0000"/>
                </a:solidFill>
              </a:rPr>
              <a:t>管理</a:t>
            </a:r>
            <a:r>
              <a:rPr lang="en-US" altLang="zh-CN" b="1" smtClean="0">
                <a:solidFill>
                  <a:srgbClr val="FF0000"/>
                </a:solidFill>
              </a:rPr>
              <a:t>hibernate</a:t>
            </a:r>
            <a:r>
              <a:rPr lang="zh-CN" altLang="en-US" b="1" smtClean="0">
                <a:solidFill>
                  <a:srgbClr val="FF0000"/>
                </a:solidFill>
              </a:rPr>
              <a:t>的配置文件的信息</a:t>
            </a:r>
            <a:r>
              <a:rPr lang="en-US" altLang="zh-CN" b="1" smtClean="0">
                <a:solidFill>
                  <a:srgbClr val="FF0000"/>
                </a:solidFill>
              </a:rPr>
              <a:t>.</a:t>
            </a:r>
            <a:r>
              <a:rPr lang="zh-CN" altLang="en-US" smtClean="0"/>
              <a:t>在启动</a:t>
            </a:r>
            <a:r>
              <a:rPr lang="en-US" altLang="zh-CN" smtClean="0"/>
              <a:t>Hibernate</a:t>
            </a:r>
            <a:r>
              <a:rPr lang="zh-CN" altLang="en-US" smtClean="0"/>
              <a:t>的过程中</a:t>
            </a:r>
            <a:r>
              <a:rPr lang="en-US" altLang="zh-CN" smtClean="0"/>
              <a:t>,Configuration</a:t>
            </a:r>
            <a:r>
              <a:rPr lang="zh-CN" altLang="en-US" smtClean="0"/>
              <a:t>实例首先会确定</a:t>
            </a:r>
            <a:r>
              <a:rPr lang="en-US" altLang="zh-CN" smtClean="0"/>
              <a:t>Hibernate</a:t>
            </a:r>
            <a:r>
              <a:rPr lang="zh-CN" altLang="en-US" smtClean="0"/>
              <a:t>配置文件的位置</a:t>
            </a:r>
            <a:r>
              <a:rPr lang="en-US" altLang="zh-CN" smtClean="0"/>
              <a:t>,</a:t>
            </a:r>
            <a:r>
              <a:rPr lang="zh-CN" altLang="en-US" smtClean="0"/>
              <a:t>然后读取相关配置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最后创建一个唯一的</a:t>
            </a:r>
            <a:r>
              <a:rPr lang="en-US" altLang="zh-CN" smtClean="0">
                <a:solidFill>
                  <a:srgbClr val="FF0000"/>
                </a:solidFill>
              </a:rPr>
              <a:t>SessionFactory</a:t>
            </a:r>
            <a:r>
              <a:rPr lang="zh-CN" altLang="en-US" smtClean="0">
                <a:solidFill>
                  <a:srgbClr val="FF0000"/>
                </a:solidFill>
              </a:rPr>
              <a:t>实例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mtClean="0"/>
              <a:t>Configuration</a:t>
            </a:r>
            <a:r>
              <a:rPr lang="zh-CN" altLang="en-US" smtClean="0"/>
              <a:t>对象只存在系统初始化阶段</a:t>
            </a:r>
            <a:r>
              <a:rPr lang="en-US" altLang="zh-CN" smtClean="0"/>
              <a:t>,</a:t>
            </a:r>
            <a:r>
              <a:rPr lang="zh-CN" altLang="en-US" smtClean="0"/>
              <a:t>它将</a:t>
            </a:r>
            <a:r>
              <a:rPr lang="en-US" altLang="zh-CN" smtClean="0"/>
              <a:t>SessionFactory</a:t>
            </a:r>
            <a:r>
              <a:rPr lang="zh-CN" altLang="en-US" smtClean="0"/>
              <a:t>创建完成后</a:t>
            </a:r>
            <a:r>
              <a:rPr lang="en-US" altLang="zh-CN" smtClean="0"/>
              <a:t>,</a:t>
            </a:r>
            <a:r>
              <a:rPr lang="zh-CN" altLang="en-US" smtClean="0"/>
              <a:t>就完成了自己的使命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SessionFactory</a:t>
            </a:r>
            <a:r>
              <a:rPr lang="zh-CN" altLang="en-US" smtClean="0"/>
              <a:t>得到一个</a:t>
            </a:r>
            <a:r>
              <a:rPr lang="en-US" altLang="zh-CN" smtClean="0"/>
              <a:t>session,</a:t>
            </a:r>
            <a:r>
              <a:rPr lang="zh-CN" altLang="en-US" smtClean="0"/>
              <a:t>开启事物</a:t>
            </a:r>
            <a:r>
              <a:rPr lang="en-US" altLang="zh-CN" smtClean="0"/>
              <a:t>,</a:t>
            </a:r>
            <a:r>
              <a:rPr lang="zh-CN" altLang="en-US" smtClean="0"/>
              <a:t>进行数据库操作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Mybatis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4742"/>
            <a:ext cx="10515600" cy="52222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8118" y="1075765"/>
            <a:ext cx="9170894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加载</a:t>
            </a:r>
            <a:r>
              <a:rPr lang="en-US" altLang="zh-CN" b="1" smtClean="0">
                <a:solidFill>
                  <a:srgbClr val="FF0000"/>
                </a:solidFill>
              </a:rPr>
              <a:t>SqlMapConfig.xml(mybatis</a:t>
            </a:r>
            <a:r>
              <a:rPr lang="zh-CN" altLang="en-US" smtClean="0"/>
              <a:t>全局配置文件</a:t>
            </a:r>
            <a:r>
              <a:rPr lang="en-US" altLang="zh-CN" smtClean="0"/>
              <a:t>,</a:t>
            </a:r>
            <a:r>
              <a:rPr lang="zh-CN" altLang="en-US" smtClean="0"/>
              <a:t>配置了数据源</a:t>
            </a:r>
            <a:r>
              <a:rPr lang="en-US" altLang="zh-CN" smtClean="0"/>
              <a:t>,</a:t>
            </a:r>
            <a:r>
              <a:rPr lang="zh-CN" altLang="en-US" smtClean="0"/>
              <a:t>事物等</a:t>
            </a:r>
            <a:r>
              <a:rPr lang="en-US" altLang="zh-CN" smtClean="0"/>
              <a:t>mybatis</a:t>
            </a:r>
            <a:r>
              <a:rPr lang="zh-CN" altLang="en-US" smtClean="0"/>
              <a:t>运行环境</a:t>
            </a:r>
            <a:r>
              <a:rPr lang="en-US" altLang="zh-CN" smtClean="0"/>
              <a:t>.</a:t>
            </a:r>
            <a:r>
              <a:rPr lang="zh-CN" altLang="en-US" smtClean="0"/>
              <a:t>和映射文件</a:t>
            </a:r>
            <a:r>
              <a:rPr lang="en-US" altLang="zh-CN" smtClean="0"/>
              <a:t>mapper.xml)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1871" y="2205318"/>
            <a:ext cx="8068235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通过配置文件创建</a:t>
            </a:r>
            <a:r>
              <a:rPr lang="en-US" altLang="zh-CN" b="1" smtClean="0">
                <a:solidFill>
                  <a:srgbClr val="FF0000"/>
                </a:solidFill>
              </a:rPr>
              <a:t>SqlSessionFactory</a:t>
            </a:r>
            <a:r>
              <a:rPr lang="en-US" altLang="zh-CN" smtClean="0"/>
              <a:t>(</a:t>
            </a:r>
            <a:r>
              <a:rPr lang="zh-CN" altLang="en-US" smtClean="0"/>
              <a:t>会话工厂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35624" y="3079376"/>
            <a:ext cx="740932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通过</a:t>
            </a:r>
            <a:r>
              <a:rPr lang="en-US" altLang="zh-CN" smtClean="0"/>
              <a:t>SqlSessionFactory</a:t>
            </a:r>
            <a:r>
              <a:rPr lang="zh-CN" altLang="en-US" smtClean="0"/>
              <a:t>创建</a:t>
            </a:r>
            <a:r>
              <a:rPr lang="en-US" altLang="zh-CN" b="1" smtClean="0">
                <a:solidFill>
                  <a:srgbClr val="FF0000"/>
                </a:solidFill>
              </a:rPr>
              <a:t>SqlSession(</a:t>
            </a:r>
            <a:r>
              <a:rPr lang="zh-CN" altLang="en-US" b="1" smtClean="0">
                <a:solidFill>
                  <a:srgbClr val="FF0000"/>
                </a:solidFill>
              </a:rPr>
              <a:t>会话</a:t>
            </a:r>
            <a:r>
              <a:rPr lang="en-US" altLang="zh-CN" b="1" smtClean="0">
                <a:solidFill>
                  <a:srgbClr val="FF0000"/>
                </a:solidFill>
              </a:rPr>
              <a:t>):</a:t>
            </a:r>
            <a:r>
              <a:rPr lang="zh-CN" altLang="en-US" smtClean="0"/>
              <a:t>用来操作数据库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3811" y="3859306"/>
            <a:ext cx="5782235" cy="57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Ececutor(</a:t>
            </a:r>
            <a:r>
              <a:rPr lang="zh-CN" altLang="en-US" b="1" smtClean="0">
                <a:solidFill>
                  <a:srgbClr val="FF0000"/>
                </a:solidFill>
              </a:rPr>
              <a:t>执行器</a:t>
            </a:r>
            <a:r>
              <a:rPr lang="en-US" altLang="zh-CN" smtClean="0"/>
              <a:t>):SqlSession</a:t>
            </a:r>
            <a:r>
              <a:rPr lang="zh-CN" altLang="en-US" smtClean="0"/>
              <a:t>内部通过执行器操作数据库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99647" y="4666129"/>
            <a:ext cx="5123329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rgbClr val="FF0000"/>
                </a:solidFill>
              </a:rPr>
              <a:t>mapped statement</a:t>
            </a:r>
            <a:r>
              <a:rPr lang="zh-CN" altLang="zh-CN"/>
              <a:t>（底层封装对象）</a:t>
            </a:r>
          </a:p>
          <a:p>
            <a:r>
              <a:rPr lang="zh-CN" altLang="zh-CN"/>
              <a:t>作用：对操作数据库存储封装，包括</a:t>
            </a:r>
            <a:r>
              <a:rPr lang="en-US" altLang="zh-CN"/>
              <a:t> sql</a:t>
            </a:r>
            <a:r>
              <a:rPr lang="zh-CN" altLang="zh-CN"/>
              <a:t>语句，输入参数、输出结果类型</a:t>
            </a:r>
          </a:p>
        </p:txBody>
      </p:sp>
    </p:spTree>
    <p:extLst>
      <p:ext uri="{BB962C8B-B14F-4D97-AF65-F5344CB8AC3E}">
        <p14:creationId xmlns:p14="http://schemas.microsoft.com/office/powerpoint/2010/main" val="187505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和 </a:t>
            </a:r>
            <a:r>
              <a:rPr lang="en-US" altLang="zh-CN" smtClean="0"/>
              <a:t>Mybatis </a:t>
            </a:r>
            <a:r>
              <a:rPr lang="zh-CN" altLang="en-US" smtClean="0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Spring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5424"/>
            <a:ext cx="10515600" cy="5141539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IoC 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r>
              <a:rPr lang="zh-CN" altLang="en-US"/>
              <a:t>反转控制的概念，就是将原本在程序中手动</a:t>
            </a:r>
            <a:r>
              <a:rPr lang="zh-CN" altLang="en-US" smtClean="0"/>
              <a:t>创建对象</a:t>
            </a:r>
            <a:r>
              <a:rPr lang="zh-CN" altLang="en-US"/>
              <a:t>的控制权，交由</a:t>
            </a:r>
            <a:r>
              <a:rPr lang="en-US" altLang="zh-CN"/>
              <a:t>Spring</a:t>
            </a:r>
            <a:r>
              <a:rPr lang="zh-CN" altLang="en-US"/>
              <a:t>框架管理，简单说，就是</a:t>
            </a:r>
            <a:r>
              <a:rPr lang="zh-CN" altLang="en-US" smtClean="0"/>
              <a:t>创建对象</a:t>
            </a:r>
            <a:r>
              <a:rPr lang="zh-CN" altLang="en-US"/>
              <a:t>控制权被反转到了</a:t>
            </a:r>
            <a:r>
              <a:rPr lang="en-US" altLang="zh-CN"/>
              <a:t>Spring</a:t>
            </a:r>
            <a:r>
              <a:rPr lang="zh-CN" altLang="en-US" smtClean="0"/>
              <a:t>框架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DI:</a:t>
            </a:r>
            <a:r>
              <a:rPr lang="zh-CN" altLang="en-US"/>
              <a:t>依赖注入，在</a:t>
            </a:r>
            <a:r>
              <a:rPr lang="en-US" altLang="zh-CN"/>
              <a:t>Spring</a:t>
            </a:r>
            <a:r>
              <a:rPr lang="zh-CN" altLang="en-US"/>
              <a:t>框架负责创建</a:t>
            </a:r>
            <a:r>
              <a:rPr lang="en-US" altLang="zh-CN"/>
              <a:t>Bean</a:t>
            </a:r>
            <a:r>
              <a:rPr lang="zh-CN" altLang="en-US"/>
              <a:t>对象时，动态的将依赖对象注入到</a:t>
            </a:r>
            <a:r>
              <a:rPr lang="en-US" altLang="zh-CN"/>
              <a:t>Bean</a:t>
            </a:r>
            <a:r>
              <a:rPr lang="zh-CN" altLang="en-US" smtClean="0"/>
              <a:t>组件</a:t>
            </a:r>
            <a:endParaRPr lang="en-US" altLang="zh-CN" smtClean="0"/>
          </a:p>
          <a:p>
            <a:r>
              <a:rPr lang="en-US" altLang="zh-CN" b="1">
                <a:solidFill>
                  <a:srgbClr val="FF0000"/>
                </a:solidFill>
              </a:rPr>
              <a:t>IoC </a:t>
            </a:r>
            <a:r>
              <a:rPr lang="zh-CN" altLang="en-US" b="1">
                <a:solidFill>
                  <a:srgbClr val="FF0000"/>
                </a:solidFill>
              </a:rPr>
              <a:t>和 </a:t>
            </a:r>
            <a:r>
              <a:rPr lang="en-US" altLang="zh-CN" b="1">
                <a:solidFill>
                  <a:srgbClr val="FF0000"/>
                </a:solidFill>
              </a:rPr>
              <a:t>DI</a:t>
            </a:r>
            <a:r>
              <a:rPr lang="zh-CN" altLang="en-US" b="1">
                <a:solidFill>
                  <a:srgbClr val="FF0000"/>
                </a:solidFill>
              </a:rPr>
              <a:t>的区别？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:IoC</a:t>
            </a:r>
            <a:r>
              <a:rPr lang="en-US" altLang="zh-CN"/>
              <a:t> </a:t>
            </a:r>
            <a:r>
              <a:rPr lang="zh-CN" altLang="en-US"/>
              <a:t>控制反转，指将对象的创建权，反转到</a:t>
            </a:r>
            <a:r>
              <a:rPr lang="en-US" altLang="zh-CN"/>
              <a:t>Spring</a:t>
            </a:r>
            <a:r>
              <a:rPr lang="zh-CN" altLang="en-US"/>
              <a:t>容器 ， </a:t>
            </a:r>
            <a:r>
              <a:rPr lang="en-US" altLang="zh-CN"/>
              <a:t>DI </a:t>
            </a:r>
            <a:r>
              <a:rPr lang="zh-CN" altLang="en-US"/>
              <a:t>依赖注入，指</a:t>
            </a:r>
            <a:r>
              <a:rPr lang="en-US" altLang="zh-CN"/>
              <a:t>Spring</a:t>
            </a:r>
            <a:r>
              <a:rPr lang="zh-CN" altLang="en-US"/>
              <a:t>创建对象的过程中，将对象依赖属性通过配置进行注入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SpringMVC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6106" y="2944906"/>
            <a:ext cx="142538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93776" y="2743200"/>
            <a:ext cx="2877671" cy="16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DispatcherServlet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65776" y="2259106"/>
            <a:ext cx="2514600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HandMapper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51376" y="4975412"/>
            <a:ext cx="3926542" cy="149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HandAdapter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41494" y="2944906"/>
            <a:ext cx="14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541494" y="3496235"/>
            <a:ext cx="14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71447" y="2528047"/>
            <a:ext cx="1694329" cy="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1"/>
          </p:cNvCxnSpPr>
          <p:nvPr/>
        </p:nvCxnSpPr>
        <p:spPr>
          <a:xfrm flipH="1">
            <a:off x="6871447" y="2877671"/>
            <a:ext cx="1694329" cy="4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871447" y="4034118"/>
            <a:ext cx="1394012" cy="8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387353" y="4459638"/>
            <a:ext cx="1116106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11188" y="5328210"/>
            <a:ext cx="2763371" cy="157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视图解析器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993776" y="4459638"/>
            <a:ext cx="470648" cy="86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58553" y="4410635"/>
            <a:ext cx="154641" cy="9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内容占位符 2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7850"/>
            <a:ext cx="11353800" cy="5866326"/>
          </a:xfrm>
          <a:prstGeom prst="rect">
            <a:avLst/>
          </a:prstGeom>
        </p:spPr>
      </p:pic>
      <p:pic>
        <p:nvPicPr>
          <p:cNvPr id="26" name="内容占位符 2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80250"/>
            <a:ext cx="11353800" cy="58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246</Words>
  <Application>Microsoft Office PowerPoint</Application>
  <PresentationFormat>宽屏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Struct2 执行流程 </vt:lpstr>
      <vt:lpstr>Hibernate(基于JDBC的ORM框架,简化了DAO层的编码工作)</vt:lpstr>
      <vt:lpstr>Hibernate内部加载流程</vt:lpstr>
      <vt:lpstr>Mybatis</vt:lpstr>
      <vt:lpstr>Hibernate 和 Mybatis 区别</vt:lpstr>
      <vt:lpstr>Spring</vt:lpstr>
      <vt:lpstr>SpringMVC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DELL-PC</dc:creator>
  <cp:lastModifiedBy>DELL-PC</cp:lastModifiedBy>
  <cp:revision>18</cp:revision>
  <dcterms:created xsi:type="dcterms:W3CDTF">2017-07-28T02:49:22Z</dcterms:created>
  <dcterms:modified xsi:type="dcterms:W3CDTF">2017-07-30T14:40:09Z</dcterms:modified>
</cp:coreProperties>
</file>