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y="5143500" cx="9144000"/>
  <p:notesSz cx="6858000" cy="9144000"/>
  <p:embeddedFontLst>
    <p:embeddedFont>
      <p:font typeface="IBM Plex Sans"/>
      <p:regular r:id="rId83"/>
      <p:bold r:id="rId84"/>
      <p:italic r:id="rId85"/>
      <p:boldItalic r:id="rId86"/>
    </p:embeddedFont>
    <p:embeddedFont>
      <p:font typeface="Roboto"/>
      <p:regular r:id="rId87"/>
      <p:bold r:id="rId88"/>
      <p:italic r:id="rId89"/>
      <p:boldItalic r:id="rId90"/>
    </p:embeddedFont>
    <p:embeddedFont>
      <p:font typeface="Roboto Medium"/>
      <p:regular r:id="rId91"/>
      <p:bold r:id="rId92"/>
      <p:italic r:id="rId93"/>
      <p:boldItalic r:id="rId94"/>
    </p:embeddedFont>
    <p:embeddedFont>
      <p:font typeface="Roboto Light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obotoLight-regular.fntdata"/><Relationship Id="rId94" Type="http://schemas.openxmlformats.org/officeDocument/2006/relationships/font" Target="fonts/RobotoMedium-boldItalic.fntdata"/><Relationship Id="rId97" Type="http://schemas.openxmlformats.org/officeDocument/2006/relationships/font" Target="fonts/RobotoLight-italic.fntdata"/><Relationship Id="rId96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8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RobotoMedium-regular.fntdata"/><Relationship Id="rId90" Type="http://schemas.openxmlformats.org/officeDocument/2006/relationships/font" Target="fonts/Roboto-boldItalic.fntdata"/><Relationship Id="rId93" Type="http://schemas.openxmlformats.org/officeDocument/2006/relationships/font" Target="fonts/RobotoMedium-italic.fntdata"/><Relationship Id="rId92" Type="http://schemas.openxmlformats.org/officeDocument/2006/relationships/font" Target="fonts/Roboto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font" Target="fonts/IBMPlexSans-bold.fntdata"/><Relationship Id="rId83" Type="http://schemas.openxmlformats.org/officeDocument/2006/relationships/font" Target="fonts/IBMPlexSans-regular.fntdata"/><Relationship Id="rId86" Type="http://schemas.openxmlformats.org/officeDocument/2006/relationships/font" Target="fonts/IBMPlexSans-boldItalic.fntdata"/><Relationship Id="rId85" Type="http://schemas.openxmlformats.org/officeDocument/2006/relationships/font" Target="fonts/IBMPlexSans-italic.fntdata"/><Relationship Id="rId88" Type="http://schemas.openxmlformats.org/officeDocument/2006/relationships/font" Target="fonts/Roboto-bold.fntdata"/><Relationship Id="rId87" Type="http://schemas.openxmlformats.org/officeDocument/2006/relationships/font" Target="fonts/Roboto-regular.fntdata"/><Relationship Id="rId89" Type="http://schemas.openxmlformats.org/officeDocument/2006/relationships/font" Target="fonts/Robot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2309e65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2309e6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13c3cbe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13c3cbe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2309e657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2309e657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2309e657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2309e657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2309e657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2309e657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2309e657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2309e657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2dfbe91b5_1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2dfbe91b5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2309e6579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2309e6579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2309e6579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2309e6579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2309e6579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2309e6579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436fbdad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436fbdad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2dfbe91b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82dfbe91b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436fbdad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436fbdad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436fbdad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436fbdad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13c3cbe2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513c3cbe2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13c3cbe2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13c3cbe2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5436fbdad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5436fbdad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5436fbdad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5436fbdad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13c3cbe21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13c3cbe21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513c3cbe21_0_5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513c3cbe21_0_5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5436fbdad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5436fbdad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46714e3bf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46714e3bf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2309e657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82309e657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13c3cbe21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513c3cbe21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13c3cbe21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513c3cbe21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13c3cbe21_0_3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513c3cbe21_0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6714e3bf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46714e3bf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4d8f4a987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4d8f4a987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46714e3bf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46714e3bf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436fbdad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436fbdad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d8f4a987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4d8f4a987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513c3cbe2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513c3cbe2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4d8f4a987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4d8f4a987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2309e6579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82309e6579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46714e3bf5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46714e3bf5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4d8f4a987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4d8f4a987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4d8f4a987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4d8f4a987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46714e3bf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46714e3bf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4d8f4a987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4d8f4a987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513c3cbe2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513c3cbe2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513c3cbe2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513c3cbe2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513c3cbe2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513c3cbe2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82dfbe91b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82dfbe91b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513c3cbe21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513c3cbe21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2309e657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82309e6579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82dfbe91b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82dfbe91b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82dfbe91b5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82dfbe91b5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82dfbe91b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82dfbe91b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513c3cbe2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513c3cbe2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513c3cbe21_0_7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2513c3cbe21_0_7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2dfbe91b5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82dfbe91b5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82dfbe91b5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82dfbe91b5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82dfbe91b5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82dfbe91b5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82dfbe91b5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82dfbe91b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82dfbe91b5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82dfbe91b5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2309e657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82309e6579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82dfbe91b5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82dfbe91b5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82dfbe91b5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82dfbe91b5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82dfbe91b5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82dfbe91b5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82dfbe91b5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82dfbe91b5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82dfbe91b5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82dfbe91b5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82dfbe91b5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82dfbe91b5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82dfbe91b5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82dfbe91b5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82dfbe91b5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82dfbe91b5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82dfbe91b5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82dfbe91b5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82dfbe91b5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82dfbe91b5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2309e657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82309e6579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82dfbe91b5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82dfbe91b5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82dfbe91b5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82dfbe91b5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82dfbe91b5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82dfbe91b5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82dfbe91b5_1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82dfbe91b5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82dfbe91b5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82dfbe91b5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82dfbe91b5_1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82dfbe91b5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82dfbe91b5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82dfbe91b5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82dfbe91b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82dfbe91b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2309e6579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82309e6579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2309e6579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82309e6579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ver (white) 1" showMasterSp="0">
  <p:cSld name="Jstor Cover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37465" y="1339969"/>
            <a:ext cx="62178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Light"/>
              <a:buNone/>
              <a:defRPr sz="5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057775" y="3856350"/>
            <a:ext cx="3612000" cy="9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041" y="305513"/>
            <a:ext cx="1476918" cy="3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5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30.png"/><Relationship Id="rId7" Type="http://schemas.openxmlformats.org/officeDocument/2006/relationships/image" Target="../media/image12.pn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9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6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7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7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7.png"/><Relationship Id="rId4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7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5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Relationship Id="rId7" Type="http://schemas.openxmlformats.org/officeDocument/2006/relationships/image" Target="../media/image62.png"/><Relationship Id="rId8" Type="http://schemas.openxmlformats.org/officeDocument/2006/relationships/image" Target="../media/image5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62.png"/><Relationship Id="rId7" Type="http://schemas.openxmlformats.org/officeDocument/2006/relationships/image" Target="../media/image50.png"/><Relationship Id="rId8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Relationship Id="rId7" Type="http://schemas.openxmlformats.org/officeDocument/2006/relationships/image" Target="../media/image62.png"/><Relationship Id="rId8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Relationship Id="rId6" Type="http://schemas.openxmlformats.org/officeDocument/2006/relationships/image" Target="../media/image47.png"/><Relationship Id="rId7" Type="http://schemas.openxmlformats.org/officeDocument/2006/relationships/image" Target="../media/image62.png"/><Relationship Id="rId8" Type="http://schemas.openxmlformats.org/officeDocument/2006/relationships/image" Target="../media/image5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4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5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61.png"/><Relationship Id="rId5" Type="http://schemas.openxmlformats.org/officeDocument/2006/relationships/image" Target="../media/image5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5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5" Type="http://schemas.openxmlformats.org/officeDocument/2006/relationships/image" Target="../media/image60.png"/><Relationship Id="rId6" Type="http://schemas.openxmlformats.org/officeDocument/2006/relationships/image" Target="../media/image57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towardsdatascience.com/a-visual-explanation-of-gradient-descent-methods-momentum-adagrad-rmsprop-adam-f898b102325c" TargetMode="External"/><Relationship Id="rId4" Type="http://schemas.openxmlformats.org/officeDocument/2006/relationships/hyperlink" Target="https://web.stanford.edu/~jurafsky/slp3/ed3book_jan72023.pdf" TargetMode="External"/><Relationship Id="rId5" Type="http://schemas.openxmlformats.org/officeDocument/2006/relationships/hyperlink" Target="https://web.stanford.edu/~jurafsky/slp3/ed3book_jan72023.pdf" TargetMode="External"/><Relationship Id="rId6" Type="http://schemas.openxmlformats.org/officeDocument/2006/relationships/hyperlink" Target="http://mccormickml.com/2016/04/19/word2vec-tutorial-the-skip-gram-model" TargetMode="External"/><Relationship Id="rId7" Type="http://schemas.openxmlformats.org/officeDocument/2006/relationships/hyperlink" Target="https://arxiv.org/pdf/1310.4546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7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96250" y="1718404"/>
            <a:ext cx="5976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does ChatGPT work?</a:t>
            </a:r>
            <a:endParaRPr b="1" sz="5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2226125" y="2082200"/>
            <a:ext cx="659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neurons, many layers</a:t>
            </a:r>
            <a:endParaRPr b="1" sz="3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5"/>
          <p:cNvCxnSpPr/>
          <p:nvPr/>
        </p:nvCxnSpPr>
        <p:spPr>
          <a:xfrm flipH="1" rot="10800000">
            <a:off x="1487575" y="2197075"/>
            <a:ext cx="864000" cy="652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5"/>
          <p:cNvSpPr txBox="1"/>
          <p:nvPr/>
        </p:nvSpPr>
        <p:spPr>
          <a:xfrm>
            <a:off x="846600" y="273737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5981575" y="9464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7090125" y="2372975"/>
            <a:ext cx="23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neurons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layers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2479975" y="16699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2504100" y="26992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504100" y="37423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 flipH="1" rot="10800000">
            <a:off x="1487525" y="3019575"/>
            <a:ext cx="895500" cy="4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1487525" y="3199075"/>
            <a:ext cx="833100" cy="768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5981575" y="2075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995475" y="3204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25"/>
          <p:cNvCxnSpPr/>
          <p:nvPr/>
        </p:nvCxnSpPr>
        <p:spPr>
          <a:xfrm flipH="1" rot="10800000">
            <a:off x="5007925" y="11726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/>
          <p:nvPr/>
        </p:nvCxnSpPr>
        <p:spPr>
          <a:xfrm flipH="1" rot="10800000">
            <a:off x="5007925" y="23014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/>
          <p:nvPr/>
        </p:nvCxnSpPr>
        <p:spPr>
          <a:xfrm flipH="1" rot="10800000">
            <a:off x="5019825" y="34302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/>
          <p:nvPr/>
        </p:nvSpPr>
        <p:spPr>
          <a:xfrm>
            <a:off x="4017175" y="7578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4017175" y="1886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017175" y="30498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017175" y="4213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25"/>
          <p:cNvCxnSpPr>
            <a:endCxn id="172" idx="2"/>
          </p:cNvCxnSpPr>
          <p:nvPr/>
        </p:nvCxnSpPr>
        <p:spPr>
          <a:xfrm flipH="1" rot="10800000">
            <a:off x="3364975" y="1177250"/>
            <a:ext cx="652200" cy="912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endCxn id="173" idx="2"/>
          </p:cNvCxnSpPr>
          <p:nvPr/>
        </p:nvCxnSpPr>
        <p:spPr>
          <a:xfrm>
            <a:off x="3364975" y="2075050"/>
            <a:ext cx="652200" cy="231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62" idx="6"/>
            <a:endCxn id="175" idx="2"/>
          </p:cNvCxnSpPr>
          <p:nvPr/>
        </p:nvCxnSpPr>
        <p:spPr>
          <a:xfrm>
            <a:off x="3364975" y="2089375"/>
            <a:ext cx="652200" cy="25431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>
            <a:endCxn id="174" idx="2"/>
          </p:cNvCxnSpPr>
          <p:nvPr/>
        </p:nvCxnSpPr>
        <p:spPr>
          <a:xfrm>
            <a:off x="3379375" y="2149575"/>
            <a:ext cx="637800" cy="1319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5"/>
          <p:cNvCxnSpPr>
            <a:stCxn id="163" idx="6"/>
          </p:cNvCxnSpPr>
          <p:nvPr/>
        </p:nvCxnSpPr>
        <p:spPr>
          <a:xfrm flipH="1" rot="10800000">
            <a:off x="3389100" y="1115275"/>
            <a:ext cx="646200" cy="2003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>
            <a:stCxn id="163" idx="6"/>
            <a:endCxn id="173" idx="2"/>
          </p:cNvCxnSpPr>
          <p:nvPr/>
        </p:nvCxnSpPr>
        <p:spPr>
          <a:xfrm flipH="1" rot="10800000">
            <a:off x="3389100" y="2305975"/>
            <a:ext cx="628200" cy="812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>
            <a:stCxn id="163" idx="6"/>
            <a:endCxn id="174" idx="2"/>
          </p:cNvCxnSpPr>
          <p:nvPr/>
        </p:nvCxnSpPr>
        <p:spPr>
          <a:xfrm>
            <a:off x="3389100" y="3118675"/>
            <a:ext cx="628200" cy="350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>
            <a:stCxn id="163" idx="6"/>
            <a:endCxn id="175" idx="2"/>
          </p:cNvCxnSpPr>
          <p:nvPr/>
        </p:nvCxnSpPr>
        <p:spPr>
          <a:xfrm>
            <a:off x="3389100" y="3118675"/>
            <a:ext cx="628200" cy="15138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>
            <a:stCxn id="164" idx="6"/>
            <a:endCxn id="172" idx="2"/>
          </p:cNvCxnSpPr>
          <p:nvPr/>
        </p:nvCxnSpPr>
        <p:spPr>
          <a:xfrm flipH="1" rot="10800000">
            <a:off x="3389100" y="11773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5"/>
          <p:cNvCxnSpPr>
            <a:stCxn id="164" idx="6"/>
            <a:endCxn id="173" idx="2"/>
          </p:cNvCxnSpPr>
          <p:nvPr/>
        </p:nvCxnSpPr>
        <p:spPr>
          <a:xfrm flipH="1" rot="10800000">
            <a:off x="3389100" y="23062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5"/>
          <p:cNvCxnSpPr>
            <a:endCxn id="174" idx="2"/>
          </p:cNvCxnSpPr>
          <p:nvPr/>
        </p:nvCxnSpPr>
        <p:spPr>
          <a:xfrm flipH="1" rot="10800000">
            <a:off x="3404275" y="34692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5"/>
          <p:cNvCxnSpPr>
            <a:stCxn id="164" idx="6"/>
            <a:endCxn id="175" idx="2"/>
          </p:cNvCxnSpPr>
          <p:nvPr/>
        </p:nvCxnSpPr>
        <p:spPr>
          <a:xfrm>
            <a:off x="3389100" y="41617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5"/>
          <p:cNvCxnSpPr/>
          <p:nvPr/>
        </p:nvCxnSpPr>
        <p:spPr>
          <a:xfrm flipH="1" rot="10800000">
            <a:off x="5019825" y="4610425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5"/>
          <p:cNvSpPr txBox="1"/>
          <p:nvPr/>
        </p:nvSpPr>
        <p:spPr>
          <a:xfrm>
            <a:off x="5995475" y="438422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125" y="1688728"/>
            <a:ext cx="3365450" cy="1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Answer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175" y="2186974"/>
            <a:ext cx="4600175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325" y="2052652"/>
            <a:ext cx="3571250" cy="13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Answer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725" y="1963656"/>
            <a:ext cx="44481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311425" y="1832850"/>
            <a:ext cx="868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Any questions? </a:t>
            </a:r>
            <a:endParaRPr sz="3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2226125" y="2082200"/>
            <a:ext cx="659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neurons, many layers</a:t>
            </a:r>
            <a:endParaRPr b="1" sz="3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7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2"/>
          <p:cNvCxnSpPr/>
          <p:nvPr/>
        </p:nvCxnSpPr>
        <p:spPr>
          <a:xfrm flipH="1" rot="10800000">
            <a:off x="1487575" y="2197075"/>
            <a:ext cx="864000" cy="652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2"/>
          <p:cNvSpPr txBox="1"/>
          <p:nvPr/>
        </p:nvSpPr>
        <p:spPr>
          <a:xfrm>
            <a:off x="846600" y="273737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5981575" y="9464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7090125" y="2372975"/>
            <a:ext cx="23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neurons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layers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2479975" y="16699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504100" y="26992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2504100" y="37423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 flipH="1" rot="10800000">
            <a:off x="1487525" y="3019575"/>
            <a:ext cx="895500" cy="4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2"/>
          <p:cNvCxnSpPr/>
          <p:nvPr/>
        </p:nvCxnSpPr>
        <p:spPr>
          <a:xfrm>
            <a:off x="1487525" y="3199075"/>
            <a:ext cx="833100" cy="768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2"/>
          <p:cNvSpPr txBox="1"/>
          <p:nvPr/>
        </p:nvSpPr>
        <p:spPr>
          <a:xfrm>
            <a:off x="5981575" y="2075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5995475" y="3204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32"/>
          <p:cNvCxnSpPr/>
          <p:nvPr/>
        </p:nvCxnSpPr>
        <p:spPr>
          <a:xfrm flipH="1" rot="10800000">
            <a:off x="5007925" y="11726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/>
          <p:nvPr/>
        </p:nvCxnSpPr>
        <p:spPr>
          <a:xfrm flipH="1" rot="10800000">
            <a:off x="5007925" y="23014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2"/>
          <p:cNvCxnSpPr/>
          <p:nvPr/>
        </p:nvCxnSpPr>
        <p:spPr>
          <a:xfrm flipH="1" rot="10800000">
            <a:off x="5019825" y="34302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32"/>
          <p:cNvSpPr/>
          <p:nvPr/>
        </p:nvSpPr>
        <p:spPr>
          <a:xfrm>
            <a:off x="4017175" y="7578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017175" y="1886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4017175" y="30498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4017175" y="4213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32"/>
          <p:cNvCxnSpPr>
            <a:endCxn id="253" idx="2"/>
          </p:cNvCxnSpPr>
          <p:nvPr/>
        </p:nvCxnSpPr>
        <p:spPr>
          <a:xfrm flipH="1" rot="10800000">
            <a:off x="3364975" y="1177250"/>
            <a:ext cx="652200" cy="912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2"/>
          <p:cNvCxnSpPr>
            <a:endCxn id="254" idx="2"/>
          </p:cNvCxnSpPr>
          <p:nvPr/>
        </p:nvCxnSpPr>
        <p:spPr>
          <a:xfrm>
            <a:off x="3364975" y="2075050"/>
            <a:ext cx="652200" cy="231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2"/>
          <p:cNvCxnSpPr>
            <a:stCxn id="243" idx="6"/>
            <a:endCxn id="256" idx="2"/>
          </p:cNvCxnSpPr>
          <p:nvPr/>
        </p:nvCxnSpPr>
        <p:spPr>
          <a:xfrm>
            <a:off x="3364975" y="2089375"/>
            <a:ext cx="652200" cy="25431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>
            <a:endCxn id="255" idx="2"/>
          </p:cNvCxnSpPr>
          <p:nvPr/>
        </p:nvCxnSpPr>
        <p:spPr>
          <a:xfrm>
            <a:off x="3379375" y="2149575"/>
            <a:ext cx="637800" cy="1319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>
            <a:stCxn id="244" idx="6"/>
          </p:cNvCxnSpPr>
          <p:nvPr/>
        </p:nvCxnSpPr>
        <p:spPr>
          <a:xfrm flipH="1" rot="10800000">
            <a:off x="3389100" y="1115275"/>
            <a:ext cx="646200" cy="2003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>
            <a:stCxn id="244" idx="6"/>
            <a:endCxn id="254" idx="2"/>
          </p:cNvCxnSpPr>
          <p:nvPr/>
        </p:nvCxnSpPr>
        <p:spPr>
          <a:xfrm flipH="1" rot="10800000">
            <a:off x="3389100" y="2305975"/>
            <a:ext cx="628200" cy="812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>
            <a:stCxn id="244" idx="6"/>
            <a:endCxn id="255" idx="2"/>
          </p:cNvCxnSpPr>
          <p:nvPr/>
        </p:nvCxnSpPr>
        <p:spPr>
          <a:xfrm>
            <a:off x="3389100" y="3118675"/>
            <a:ext cx="628200" cy="350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2"/>
          <p:cNvCxnSpPr>
            <a:stCxn id="244" idx="6"/>
            <a:endCxn id="256" idx="2"/>
          </p:cNvCxnSpPr>
          <p:nvPr/>
        </p:nvCxnSpPr>
        <p:spPr>
          <a:xfrm>
            <a:off x="3389100" y="3118675"/>
            <a:ext cx="628200" cy="15138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2"/>
          <p:cNvCxnSpPr>
            <a:stCxn id="245" idx="6"/>
            <a:endCxn id="253" idx="2"/>
          </p:cNvCxnSpPr>
          <p:nvPr/>
        </p:nvCxnSpPr>
        <p:spPr>
          <a:xfrm flipH="1" rot="10800000">
            <a:off x="3389100" y="11773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2"/>
          <p:cNvCxnSpPr>
            <a:stCxn id="245" idx="6"/>
            <a:endCxn id="254" idx="2"/>
          </p:cNvCxnSpPr>
          <p:nvPr/>
        </p:nvCxnSpPr>
        <p:spPr>
          <a:xfrm flipH="1" rot="10800000">
            <a:off x="3389100" y="23062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>
            <a:endCxn id="255" idx="2"/>
          </p:cNvCxnSpPr>
          <p:nvPr/>
        </p:nvCxnSpPr>
        <p:spPr>
          <a:xfrm flipH="1" rot="10800000">
            <a:off x="3404275" y="34692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2"/>
          <p:cNvCxnSpPr>
            <a:stCxn id="245" idx="6"/>
            <a:endCxn id="256" idx="2"/>
          </p:cNvCxnSpPr>
          <p:nvPr/>
        </p:nvCxnSpPr>
        <p:spPr>
          <a:xfrm>
            <a:off x="3389100" y="41617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2"/>
          <p:cNvCxnSpPr/>
          <p:nvPr/>
        </p:nvCxnSpPr>
        <p:spPr>
          <a:xfrm flipH="1" rot="10800000">
            <a:off x="5019825" y="4610425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2"/>
          <p:cNvSpPr txBox="1"/>
          <p:nvPr/>
        </p:nvSpPr>
        <p:spPr>
          <a:xfrm>
            <a:off x="5995475" y="438422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1954700" y="1726825"/>
            <a:ext cx="49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task of ChatGPT</a:t>
            </a:r>
            <a:endParaRPr b="1" sz="3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304800" y="2465725"/>
            <a:ext cx="873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Given a sequence of words, what is the most likely word that appears next? 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25725" y="1921775"/>
            <a:ext cx="859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review of the structure of the webinar series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/>
        </p:nvSpPr>
        <p:spPr>
          <a:xfrm>
            <a:off x="331300" y="1643275"/>
            <a:ext cx="873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 the house classification example, we use a feature vector to </a:t>
            </a: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represent</a:t>
            </a: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a house and use it to predict the house being good or bad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By analogy, we will need to use feature vectors of words to predict the next possible word in a sequence. 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1277400" y="3560525"/>
            <a:ext cx="768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ow do we derive the feature vectors of words? 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861400" y="1709550"/>
            <a:ext cx="7686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We’ll introduce a model that derives feature vectors of words called skip-gram, a neural network that looks like …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6176"/>
            <a:ext cx="1673964" cy="109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6"/>
          <p:cNvCxnSpPr/>
          <p:nvPr/>
        </p:nvCxnSpPr>
        <p:spPr>
          <a:xfrm flipH="1" rot="10800000">
            <a:off x="1258975" y="2120875"/>
            <a:ext cx="864000" cy="652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6"/>
          <p:cNvSpPr txBox="1"/>
          <p:nvPr/>
        </p:nvSpPr>
        <p:spPr>
          <a:xfrm>
            <a:off x="618000" y="266117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5752975" y="870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7088850" y="2296775"/>
            <a:ext cx="23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neurons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layers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2251375" y="15937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2275500" y="26230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2275500" y="3666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p36"/>
          <p:cNvCxnSpPr/>
          <p:nvPr/>
        </p:nvCxnSpPr>
        <p:spPr>
          <a:xfrm flipH="1" rot="10800000">
            <a:off x="1258925" y="2943375"/>
            <a:ext cx="895500" cy="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6"/>
          <p:cNvCxnSpPr/>
          <p:nvPr/>
        </p:nvCxnSpPr>
        <p:spPr>
          <a:xfrm>
            <a:off x="1258925" y="3122875"/>
            <a:ext cx="833100" cy="76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6"/>
          <p:cNvSpPr txBox="1"/>
          <p:nvPr/>
        </p:nvSpPr>
        <p:spPr>
          <a:xfrm>
            <a:off x="5752975" y="1999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843075" y="31278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36"/>
          <p:cNvCxnSpPr/>
          <p:nvPr/>
        </p:nvCxnSpPr>
        <p:spPr>
          <a:xfrm flipH="1" rot="10800000">
            <a:off x="4779325" y="10964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6"/>
          <p:cNvCxnSpPr/>
          <p:nvPr/>
        </p:nvCxnSpPr>
        <p:spPr>
          <a:xfrm flipH="1" rot="10800000">
            <a:off x="4779325" y="22252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6"/>
          <p:cNvCxnSpPr/>
          <p:nvPr/>
        </p:nvCxnSpPr>
        <p:spPr>
          <a:xfrm flipH="1" rot="10800000">
            <a:off x="4791225" y="33540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36"/>
          <p:cNvSpPr/>
          <p:nvPr/>
        </p:nvSpPr>
        <p:spPr>
          <a:xfrm>
            <a:off x="3788575" y="681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3788575" y="18104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3788575" y="2973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3788575" y="41369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36"/>
          <p:cNvCxnSpPr>
            <a:endCxn id="310" idx="2"/>
          </p:cNvCxnSpPr>
          <p:nvPr/>
        </p:nvCxnSpPr>
        <p:spPr>
          <a:xfrm flipH="1" rot="10800000">
            <a:off x="3136375" y="1101050"/>
            <a:ext cx="652200" cy="91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36"/>
          <p:cNvCxnSpPr>
            <a:endCxn id="311" idx="2"/>
          </p:cNvCxnSpPr>
          <p:nvPr/>
        </p:nvCxnSpPr>
        <p:spPr>
          <a:xfrm>
            <a:off x="3136375" y="1998850"/>
            <a:ext cx="652200" cy="2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6"/>
          <p:cNvCxnSpPr>
            <a:stCxn id="300" idx="6"/>
            <a:endCxn id="313" idx="2"/>
          </p:cNvCxnSpPr>
          <p:nvPr/>
        </p:nvCxnSpPr>
        <p:spPr>
          <a:xfrm>
            <a:off x="3136375" y="2013175"/>
            <a:ext cx="652200" cy="2543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6"/>
          <p:cNvCxnSpPr>
            <a:endCxn id="312" idx="2"/>
          </p:cNvCxnSpPr>
          <p:nvPr/>
        </p:nvCxnSpPr>
        <p:spPr>
          <a:xfrm>
            <a:off x="3150775" y="2073375"/>
            <a:ext cx="637800" cy="131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6"/>
          <p:cNvCxnSpPr>
            <a:stCxn id="301" idx="6"/>
          </p:cNvCxnSpPr>
          <p:nvPr/>
        </p:nvCxnSpPr>
        <p:spPr>
          <a:xfrm flipH="1" rot="10800000">
            <a:off x="3160500" y="1039075"/>
            <a:ext cx="646200" cy="200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6"/>
          <p:cNvCxnSpPr>
            <a:stCxn id="301" idx="6"/>
            <a:endCxn id="311" idx="2"/>
          </p:cNvCxnSpPr>
          <p:nvPr/>
        </p:nvCxnSpPr>
        <p:spPr>
          <a:xfrm flipH="1" rot="10800000">
            <a:off x="3160500" y="2229775"/>
            <a:ext cx="628200" cy="8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6"/>
          <p:cNvCxnSpPr>
            <a:stCxn id="301" idx="6"/>
            <a:endCxn id="312" idx="2"/>
          </p:cNvCxnSpPr>
          <p:nvPr/>
        </p:nvCxnSpPr>
        <p:spPr>
          <a:xfrm>
            <a:off x="3160500" y="3042475"/>
            <a:ext cx="628200" cy="35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6"/>
          <p:cNvCxnSpPr>
            <a:stCxn id="301" idx="6"/>
            <a:endCxn id="313" idx="2"/>
          </p:cNvCxnSpPr>
          <p:nvPr/>
        </p:nvCxnSpPr>
        <p:spPr>
          <a:xfrm>
            <a:off x="3160500" y="3042475"/>
            <a:ext cx="628200" cy="1513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6"/>
          <p:cNvCxnSpPr>
            <a:stCxn id="302" idx="6"/>
            <a:endCxn id="310" idx="2"/>
          </p:cNvCxnSpPr>
          <p:nvPr/>
        </p:nvCxnSpPr>
        <p:spPr>
          <a:xfrm flipH="1" rot="10800000">
            <a:off x="3160500" y="11011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6"/>
          <p:cNvCxnSpPr>
            <a:stCxn id="302" idx="6"/>
            <a:endCxn id="311" idx="2"/>
          </p:cNvCxnSpPr>
          <p:nvPr/>
        </p:nvCxnSpPr>
        <p:spPr>
          <a:xfrm flipH="1" rot="10800000">
            <a:off x="3160500" y="22300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6"/>
          <p:cNvCxnSpPr>
            <a:endCxn id="312" idx="2"/>
          </p:cNvCxnSpPr>
          <p:nvPr/>
        </p:nvCxnSpPr>
        <p:spPr>
          <a:xfrm flipH="1" rot="10800000">
            <a:off x="3175675" y="33930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6"/>
          <p:cNvCxnSpPr>
            <a:stCxn id="302" idx="6"/>
            <a:endCxn id="313" idx="2"/>
          </p:cNvCxnSpPr>
          <p:nvPr/>
        </p:nvCxnSpPr>
        <p:spPr>
          <a:xfrm>
            <a:off x="3160500" y="40855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6"/>
          <p:cNvCxnSpPr/>
          <p:nvPr/>
        </p:nvCxnSpPr>
        <p:spPr>
          <a:xfrm flipH="1" rot="10800000">
            <a:off x="4791225" y="4534225"/>
            <a:ext cx="867900" cy="9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6"/>
          <p:cNvSpPr txBox="1"/>
          <p:nvPr/>
        </p:nvSpPr>
        <p:spPr>
          <a:xfrm>
            <a:off x="5843075" y="430802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1983775" y="1172600"/>
            <a:ext cx="18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hidden layer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3586950" y="302975"/>
            <a:ext cx="18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 layer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2346450" y="4556400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882900" y="46935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-183925" y="57575"/>
            <a:ext cx="933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2" y="30800"/>
            <a:ext cx="1782600" cy="116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7"/>
          <p:cNvCxnSpPr>
            <a:stCxn id="339" idx="3"/>
            <a:endCxn id="340" idx="2"/>
          </p:cNvCxnSpPr>
          <p:nvPr/>
        </p:nvCxnSpPr>
        <p:spPr>
          <a:xfrm flipH="1" rot="10800000">
            <a:off x="575450" y="1576200"/>
            <a:ext cx="2410500" cy="1200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7"/>
          <p:cNvSpPr/>
          <p:nvPr/>
        </p:nvSpPr>
        <p:spPr>
          <a:xfrm>
            <a:off x="2985825" y="1156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2985825" y="23397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2985825" y="35989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37"/>
          <p:cNvCxnSpPr>
            <a:stCxn id="339" idx="3"/>
            <a:endCxn id="341" idx="2"/>
          </p:cNvCxnSpPr>
          <p:nvPr/>
        </p:nvCxnSpPr>
        <p:spPr>
          <a:xfrm flipH="1" rot="10800000">
            <a:off x="575450" y="2759100"/>
            <a:ext cx="2410500" cy="17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37"/>
          <p:cNvCxnSpPr>
            <a:stCxn id="339" idx="3"/>
            <a:endCxn id="342" idx="2"/>
          </p:cNvCxnSpPr>
          <p:nvPr/>
        </p:nvCxnSpPr>
        <p:spPr>
          <a:xfrm>
            <a:off x="575450" y="2776800"/>
            <a:ext cx="2410500" cy="124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7"/>
          <p:cNvSpPr txBox="1"/>
          <p:nvPr/>
        </p:nvSpPr>
        <p:spPr>
          <a:xfrm>
            <a:off x="-226150" y="24921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2994900" y="819438"/>
            <a:ext cx="1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c1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c1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3027700" y="1971750"/>
            <a:ext cx="1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c2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c2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2994900" y="3198238"/>
            <a:ext cx="1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c3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c3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-183925" y="57575"/>
            <a:ext cx="9332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Recall that…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775" y="1353650"/>
            <a:ext cx="1438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200" y="2545325"/>
            <a:ext cx="1438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200" y="3884788"/>
            <a:ext cx="14382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 txBox="1"/>
          <p:nvPr/>
        </p:nvSpPr>
        <p:spPr>
          <a:xfrm>
            <a:off x="5618738" y="757175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" name="Google Shape;353;p37"/>
          <p:cNvCxnSpPr/>
          <p:nvPr/>
        </p:nvCxnSpPr>
        <p:spPr>
          <a:xfrm>
            <a:off x="5725100" y="1494600"/>
            <a:ext cx="801600" cy="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7"/>
          <p:cNvCxnSpPr/>
          <p:nvPr/>
        </p:nvCxnSpPr>
        <p:spPr>
          <a:xfrm>
            <a:off x="5725100" y="2692475"/>
            <a:ext cx="801600" cy="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/>
          <p:nvPr/>
        </p:nvCxnSpPr>
        <p:spPr>
          <a:xfrm>
            <a:off x="5754025" y="4085100"/>
            <a:ext cx="801600" cy="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7"/>
          <p:cNvSpPr txBox="1"/>
          <p:nvPr/>
        </p:nvSpPr>
        <p:spPr>
          <a:xfrm>
            <a:off x="6586538" y="1232850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7"/>
          <p:cNvSpPr txBox="1"/>
          <p:nvPr/>
        </p:nvSpPr>
        <p:spPr>
          <a:xfrm>
            <a:off x="6624313" y="2451425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6682163" y="3844050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1334800" y="4513950"/>
            <a:ext cx="654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Each neuron has its own weight vector and bias term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7552075" y="2477700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sum up to 1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37"/>
          <p:cNvCxnSpPr>
            <a:stCxn id="360" idx="1"/>
            <a:endCxn id="356" idx="2"/>
          </p:cNvCxnSpPr>
          <p:nvPr/>
        </p:nvCxnSpPr>
        <p:spPr>
          <a:xfrm rot="10800000">
            <a:off x="7169875" y="1725450"/>
            <a:ext cx="382200" cy="983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7"/>
          <p:cNvCxnSpPr>
            <a:stCxn id="360" idx="1"/>
          </p:cNvCxnSpPr>
          <p:nvPr/>
        </p:nvCxnSpPr>
        <p:spPr>
          <a:xfrm rot="10800000">
            <a:off x="7032175" y="2702250"/>
            <a:ext cx="519900" cy="6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7"/>
          <p:cNvCxnSpPr>
            <a:stCxn id="360" idx="1"/>
            <a:endCxn id="358" idx="0"/>
          </p:cNvCxnSpPr>
          <p:nvPr/>
        </p:nvCxnSpPr>
        <p:spPr>
          <a:xfrm flipH="1">
            <a:off x="7265575" y="2708550"/>
            <a:ext cx="286500" cy="1135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313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8"/>
          <p:cNvSpPr txBox="1"/>
          <p:nvPr/>
        </p:nvSpPr>
        <p:spPr>
          <a:xfrm>
            <a:off x="7003700" y="0"/>
            <a:ext cx="325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Generalizing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38"/>
          <p:cNvCxnSpPr>
            <a:stCxn id="371" idx="3"/>
            <a:endCxn id="372" idx="2"/>
          </p:cNvCxnSpPr>
          <p:nvPr/>
        </p:nvCxnSpPr>
        <p:spPr>
          <a:xfrm flipH="1" rot="10800000">
            <a:off x="1177200" y="1632325"/>
            <a:ext cx="1226700" cy="118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38"/>
          <p:cNvSpPr txBox="1"/>
          <p:nvPr/>
        </p:nvSpPr>
        <p:spPr>
          <a:xfrm>
            <a:off x="770400" y="258497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6792850" y="870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2403775" y="12127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2427900" y="23944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8"/>
          <p:cNvSpPr/>
          <p:nvPr/>
        </p:nvSpPr>
        <p:spPr>
          <a:xfrm>
            <a:off x="2427900" y="3666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38"/>
          <p:cNvCxnSpPr>
            <a:stCxn id="371" idx="3"/>
            <a:endCxn id="374" idx="2"/>
          </p:cNvCxnSpPr>
          <p:nvPr/>
        </p:nvCxnSpPr>
        <p:spPr>
          <a:xfrm flipH="1" rot="10800000">
            <a:off x="1177200" y="2813725"/>
            <a:ext cx="1250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8"/>
          <p:cNvCxnSpPr>
            <a:stCxn id="371" idx="3"/>
            <a:endCxn id="375" idx="2"/>
          </p:cNvCxnSpPr>
          <p:nvPr/>
        </p:nvCxnSpPr>
        <p:spPr>
          <a:xfrm>
            <a:off x="1177200" y="2815825"/>
            <a:ext cx="1250700" cy="126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38"/>
          <p:cNvSpPr txBox="1"/>
          <p:nvPr/>
        </p:nvSpPr>
        <p:spPr>
          <a:xfrm>
            <a:off x="6752650" y="1999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6764850" y="3153513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38"/>
          <p:cNvCxnSpPr>
            <a:endCxn id="373" idx="1"/>
          </p:cNvCxnSpPr>
          <p:nvPr/>
        </p:nvCxnSpPr>
        <p:spPr>
          <a:xfrm flipH="1" rot="10800000">
            <a:off x="5236450" y="1101050"/>
            <a:ext cx="1556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8"/>
          <p:cNvCxnSpPr/>
          <p:nvPr/>
        </p:nvCxnSpPr>
        <p:spPr>
          <a:xfrm flipH="1" rot="10800000">
            <a:off x="5234500" y="2240313"/>
            <a:ext cx="1592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8"/>
          <p:cNvCxnSpPr>
            <a:stCxn id="383" idx="6"/>
          </p:cNvCxnSpPr>
          <p:nvPr/>
        </p:nvCxnSpPr>
        <p:spPr>
          <a:xfrm flipH="1" rot="10800000">
            <a:off x="5206975" y="3384375"/>
            <a:ext cx="16341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8"/>
          <p:cNvSpPr/>
          <p:nvPr/>
        </p:nvSpPr>
        <p:spPr>
          <a:xfrm>
            <a:off x="4321975" y="681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4321975" y="18104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4321975" y="2973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321975" y="41369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38"/>
          <p:cNvCxnSpPr>
            <a:stCxn id="372" idx="6"/>
            <a:endCxn id="384" idx="2"/>
          </p:cNvCxnSpPr>
          <p:nvPr/>
        </p:nvCxnSpPr>
        <p:spPr>
          <a:xfrm flipH="1" rot="10800000">
            <a:off x="3288775" y="1101175"/>
            <a:ext cx="1033200" cy="5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8"/>
          <p:cNvCxnSpPr>
            <a:stCxn id="372" idx="6"/>
            <a:endCxn id="385" idx="2"/>
          </p:cNvCxnSpPr>
          <p:nvPr/>
        </p:nvCxnSpPr>
        <p:spPr>
          <a:xfrm>
            <a:off x="3288775" y="1632175"/>
            <a:ext cx="1033200" cy="59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38"/>
          <p:cNvCxnSpPr>
            <a:stCxn id="372" idx="6"/>
            <a:endCxn id="386" idx="2"/>
          </p:cNvCxnSpPr>
          <p:nvPr/>
        </p:nvCxnSpPr>
        <p:spPr>
          <a:xfrm>
            <a:off x="3288775" y="1632175"/>
            <a:ext cx="1033200" cy="292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8"/>
          <p:cNvCxnSpPr>
            <a:stCxn id="372" idx="6"/>
            <a:endCxn id="383" idx="2"/>
          </p:cNvCxnSpPr>
          <p:nvPr/>
        </p:nvCxnSpPr>
        <p:spPr>
          <a:xfrm>
            <a:off x="3288775" y="1632175"/>
            <a:ext cx="1033200" cy="176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8"/>
          <p:cNvCxnSpPr>
            <a:stCxn id="374" idx="6"/>
            <a:endCxn id="384" idx="2"/>
          </p:cNvCxnSpPr>
          <p:nvPr/>
        </p:nvCxnSpPr>
        <p:spPr>
          <a:xfrm flipH="1" rot="10800000">
            <a:off x="3312900" y="1101175"/>
            <a:ext cx="1009200" cy="17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8"/>
          <p:cNvCxnSpPr>
            <a:stCxn id="374" idx="6"/>
            <a:endCxn id="385" idx="2"/>
          </p:cNvCxnSpPr>
          <p:nvPr/>
        </p:nvCxnSpPr>
        <p:spPr>
          <a:xfrm flipH="1" rot="10800000">
            <a:off x="3312900" y="2229775"/>
            <a:ext cx="1009200" cy="58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8"/>
          <p:cNvCxnSpPr>
            <a:stCxn id="374" idx="6"/>
            <a:endCxn id="383" idx="2"/>
          </p:cNvCxnSpPr>
          <p:nvPr/>
        </p:nvCxnSpPr>
        <p:spPr>
          <a:xfrm>
            <a:off x="3312900" y="2813875"/>
            <a:ext cx="1009200" cy="57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8"/>
          <p:cNvCxnSpPr>
            <a:stCxn id="374" idx="6"/>
            <a:endCxn id="386" idx="2"/>
          </p:cNvCxnSpPr>
          <p:nvPr/>
        </p:nvCxnSpPr>
        <p:spPr>
          <a:xfrm>
            <a:off x="3312900" y="2813875"/>
            <a:ext cx="1009200" cy="174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8"/>
          <p:cNvCxnSpPr>
            <a:stCxn id="375" idx="6"/>
            <a:endCxn id="384" idx="2"/>
          </p:cNvCxnSpPr>
          <p:nvPr/>
        </p:nvCxnSpPr>
        <p:spPr>
          <a:xfrm flipH="1" rot="10800000">
            <a:off x="3312900" y="1101100"/>
            <a:ext cx="1009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38"/>
          <p:cNvCxnSpPr>
            <a:stCxn id="375" idx="6"/>
            <a:endCxn id="385" idx="2"/>
          </p:cNvCxnSpPr>
          <p:nvPr/>
        </p:nvCxnSpPr>
        <p:spPr>
          <a:xfrm flipH="1" rot="10800000">
            <a:off x="3312900" y="2230000"/>
            <a:ext cx="1009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8"/>
          <p:cNvCxnSpPr>
            <a:stCxn id="375" idx="6"/>
            <a:endCxn id="383" idx="2"/>
          </p:cNvCxnSpPr>
          <p:nvPr/>
        </p:nvCxnSpPr>
        <p:spPr>
          <a:xfrm flipH="1" rot="10800000">
            <a:off x="3312900" y="3393100"/>
            <a:ext cx="1009200" cy="69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8"/>
          <p:cNvCxnSpPr>
            <a:stCxn id="375" idx="6"/>
            <a:endCxn id="386" idx="2"/>
          </p:cNvCxnSpPr>
          <p:nvPr/>
        </p:nvCxnSpPr>
        <p:spPr>
          <a:xfrm>
            <a:off x="3312900" y="4085500"/>
            <a:ext cx="1009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8"/>
          <p:cNvCxnSpPr>
            <a:stCxn id="386" idx="6"/>
          </p:cNvCxnSpPr>
          <p:nvPr/>
        </p:nvCxnSpPr>
        <p:spPr>
          <a:xfrm flipH="1" rot="10800000">
            <a:off x="5206975" y="4538900"/>
            <a:ext cx="1714500" cy="17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8"/>
          <p:cNvSpPr txBox="1"/>
          <p:nvPr/>
        </p:nvSpPr>
        <p:spPr>
          <a:xfrm>
            <a:off x="6845200" y="43080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1" name="Google Shape;4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2025" y="909243"/>
            <a:ext cx="867900" cy="25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013" y="2115486"/>
            <a:ext cx="867915" cy="2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2313" y="3393074"/>
            <a:ext cx="867915" cy="2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8099" y="458242"/>
            <a:ext cx="867900" cy="23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6850" y="1547825"/>
            <a:ext cx="952350" cy="2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6850" y="2790951"/>
            <a:ext cx="952350" cy="25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35700" y="3899260"/>
            <a:ext cx="885000" cy="23763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 txBox="1"/>
          <p:nvPr/>
        </p:nvSpPr>
        <p:spPr>
          <a:xfrm>
            <a:off x="5678488" y="328463"/>
            <a:ext cx="11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7694425" y="2560000"/>
            <a:ext cx="146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sum up 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to 1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38"/>
          <p:cNvCxnSpPr>
            <a:stCxn id="409" idx="1"/>
            <a:endCxn id="373" idx="2"/>
          </p:cNvCxnSpPr>
          <p:nvPr/>
        </p:nvCxnSpPr>
        <p:spPr>
          <a:xfrm rot="10800000">
            <a:off x="7235425" y="1331950"/>
            <a:ext cx="459000" cy="159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8"/>
          <p:cNvCxnSpPr>
            <a:stCxn id="409" idx="1"/>
            <a:endCxn id="378" idx="2"/>
          </p:cNvCxnSpPr>
          <p:nvPr/>
        </p:nvCxnSpPr>
        <p:spPr>
          <a:xfrm rot="10800000">
            <a:off x="7195225" y="2460850"/>
            <a:ext cx="499200" cy="46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8"/>
          <p:cNvCxnSpPr>
            <a:stCxn id="409" idx="1"/>
            <a:endCxn id="379" idx="0"/>
          </p:cNvCxnSpPr>
          <p:nvPr/>
        </p:nvCxnSpPr>
        <p:spPr>
          <a:xfrm flipH="1">
            <a:off x="7207225" y="2929450"/>
            <a:ext cx="487200" cy="22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8"/>
          <p:cNvCxnSpPr>
            <a:stCxn id="409" idx="1"/>
            <a:endCxn id="400" idx="0"/>
          </p:cNvCxnSpPr>
          <p:nvPr/>
        </p:nvCxnSpPr>
        <p:spPr>
          <a:xfrm flipH="1">
            <a:off x="7287625" y="2929450"/>
            <a:ext cx="406800" cy="1378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8"/>
          <p:cNvSpPr txBox="1"/>
          <p:nvPr/>
        </p:nvSpPr>
        <p:spPr>
          <a:xfrm>
            <a:off x="2442125" y="44043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8"/>
          <p:cNvSpPr txBox="1"/>
          <p:nvPr/>
        </p:nvSpPr>
        <p:spPr>
          <a:xfrm>
            <a:off x="4423325" y="47091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8"/>
          <p:cNvSpPr txBox="1"/>
          <p:nvPr/>
        </p:nvSpPr>
        <p:spPr>
          <a:xfrm>
            <a:off x="3633888" y="628988"/>
            <a:ext cx="11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8"/>
          <p:cNvSpPr txBox="1"/>
          <p:nvPr/>
        </p:nvSpPr>
        <p:spPr>
          <a:xfrm>
            <a:off x="6782925" y="45567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9"/>
          <p:cNvSpPr txBox="1"/>
          <p:nvPr/>
        </p:nvSpPr>
        <p:spPr>
          <a:xfrm>
            <a:off x="2266200" y="1934825"/>
            <a:ext cx="510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Skip-gram is much simpler!</a:t>
            </a:r>
            <a:endParaRPr b="1" sz="3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/>
        </p:nvSpPr>
        <p:spPr>
          <a:xfrm>
            <a:off x="6870197" y="6182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9" name="Google Shape;4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6176"/>
            <a:ext cx="1673964" cy="10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0"/>
          <p:cNvSpPr txBox="1"/>
          <p:nvPr/>
        </p:nvSpPr>
        <p:spPr>
          <a:xfrm>
            <a:off x="829950" y="1784125"/>
            <a:ext cx="779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200"/>
              <a:buFont typeface="Roboto"/>
              <a:buChar char="●"/>
            </a:pPr>
            <a:r>
              <a:rPr b="1" lang="en" sz="22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No bias term in either the hidden layer or the output layer</a:t>
            </a:r>
            <a:endParaRPr b="1" sz="22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2049350" y="2571750"/>
            <a:ext cx="658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855900" y="2422875"/>
            <a:ext cx="779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200"/>
              <a:buFont typeface="Roboto"/>
              <a:buChar char="●"/>
            </a:pPr>
            <a:r>
              <a:rPr b="1" lang="en" sz="22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No activation function in the hidden layer</a:t>
            </a:r>
            <a:endParaRPr b="1" sz="22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/>
        </p:nvSpPr>
        <p:spPr>
          <a:xfrm>
            <a:off x="6870197" y="6182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38" name="Google Shape;4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6176"/>
            <a:ext cx="1673964" cy="109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41"/>
          <p:cNvCxnSpPr>
            <a:stCxn id="440" idx="3"/>
            <a:endCxn id="441" idx="2"/>
          </p:cNvCxnSpPr>
          <p:nvPr/>
        </p:nvCxnSpPr>
        <p:spPr>
          <a:xfrm flipH="1" rot="10800000">
            <a:off x="1024800" y="1632325"/>
            <a:ext cx="1226700" cy="118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41"/>
          <p:cNvSpPr txBox="1"/>
          <p:nvPr/>
        </p:nvSpPr>
        <p:spPr>
          <a:xfrm>
            <a:off x="618000" y="258497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>
            <a:off x="6335650" y="870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2251375" y="12127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2275500" y="23944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2275500" y="3666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5" name="Google Shape;445;p41"/>
          <p:cNvCxnSpPr>
            <a:stCxn id="440" idx="3"/>
            <a:endCxn id="443" idx="2"/>
          </p:cNvCxnSpPr>
          <p:nvPr/>
        </p:nvCxnSpPr>
        <p:spPr>
          <a:xfrm flipH="1" rot="10800000">
            <a:off x="1024800" y="2813725"/>
            <a:ext cx="1250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1"/>
          <p:cNvCxnSpPr>
            <a:stCxn id="440" idx="3"/>
            <a:endCxn id="444" idx="2"/>
          </p:cNvCxnSpPr>
          <p:nvPr/>
        </p:nvCxnSpPr>
        <p:spPr>
          <a:xfrm>
            <a:off x="1024800" y="2815825"/>
            <a:ext cx="1250700" cy="126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41"/>
          <p:cNvSpPr txBox="1"/>
          <p:nvPr/>
        </p:nvSpPr>
        <p:spPr>
          <a:xfrm>
            <a:off x="6371650" y="1999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6460050" y="3153513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9" name="Google Shape;449;p41"/>
          <p:cNvCxnSpPr>
            <a:endCxn id="442" idx="1"/>
          </p:cNvCxnSpPr>
          <p:nvPr/>
        </p:nvCxnSpPr>
        <p:spPr>
          <a:xfrm flipH="1" rot="10800000">
            <a:off x="4779250" y="1101050"/>
            <a:ext cx="1556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1"/>
          <p:cNvCxnSpPr>
            <a:endCxn id="447" idx="1"/>
          </p:cNvCxnSpPr>
          <p:nvPr/>
        </p:nvCxnSpPr>
        <p:spPr>
          <a:xfrm flipH="1" rot="10800000">
            <a:off x="4779250" y="2229850"/>
            <a:ext cx="1592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1"/>
          <p:cNvCxnSpPr>
            <a:endCxn id="448" idx="1"/>
          </p:cNvCxnSpPr>
          <p:nvPr/>
        </p:nvCxnSpPr>
        <p:spPr>
          <a:xfrm>
            <a:off x="4791150" y="3363363"/>
            <a:ext cx="1668900" cy="2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1"/>
          <p:cNvSpPr/>
          <p:nvPr/>
        </p:nvSpPr>
        <p:spPr>
          <a:xfrm>
            <a:off x="3788575" y="681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3788575" y="18104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1"/>
          <p:cNvSpPr/>
          <p:nvPr/>
        </p:nvSpPr>
        <p:spPr>
          <a:xfrm>
            <a:off x="3788575" y="2973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3788575" y="41369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6" name="Google Shape;456;p41"/>
          <p:cNvCxnSpPr>
            <a:stCxn id="441" idx="6"/>
            <a:endCxn id="452" idx="2"/>
          </p:cNvCxnSpPr>
          <p:nvPr/>
        </p:nvCxnSpPr>
        <p:spPr>
          <a:xfrm flipH="1" rot="10800000">
            <a:off x="3136375" y="1101175"/>
            <a:ext cx="652200" cy="5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1"/>
          <p:cNvCxnSpPr>
            <a:stCxn id="441" idx="6"/>
            <a:endCxn id="453" idx="2"/>
          </p:cNvCxnSpPr>
          <p:nvPr/>
        </p:nvCxnSpPr>
        <p:spPr>
          <a:xfrm>
            <a:off x="3136375" y="1632175"/>
            <a:ext cx="652200" cy="59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1"/>
          <p:cNvCxnSpPr>
            <a:stCxn id="441" idx="6"/>
            <a:endCxn id="455" idx="2"/>
          </p:cNvCxnSpPr>
          <p:nvPr/>
        </p:nvCxnSpPr>
        <p:spPr>
          <a:xfrm>
            <a:off x="3136375" y="1632175"/>
            <a:ext cx="652200" cy="292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1"/>
          <p:cNvCxnSpPr>
            <a:stCxn id="441" idx="6"/>
            <a:endCxn id="454" idx="2"/>
          </p:cNvCxnSpPr>
          <p:nvPr/>
        </p:nvCxnSpPr>
        <p:spPr>
          <a:xfrm>
            <a:off x="3136375" y="1632175"/>
            <a:ext cx="652200" cy="176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1"/>
          <p:cNvCxnSpPr>
            <a:stCxn id="443" idx="6"/>
          </p:cNvCxnSpPr>
          <p:nvPr/>
        </p:nvCxnSpPr>
        <p:spPr>
          <a:xfrm flipH="1" rot="10800000">
            <a:off x="3160500" y="1185475"/>
            <a:ext cx="596700" cy="162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41"/>
          <p:cNvCxnSpPr>
            <a:stCxn id="443" idx="6"/>
            <a:endCxn id="453" idx="2"/>
          </p:cNvCxnSpPr>
          <p:nvPr/>
        </p:nvCxnSpPr>
        <p:spPr>
          <a:xfrm flipH="1" rot="10800000">
            <a:off x="3160500" y="2229775"/>
            <a:ext cx="628200" cy="58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41"/>
          <p:cNvCxnSpPr>
            <a:stCxn id="443" idx="6"/>
            <a:endCxn id="454" idx="2"/>
          </p:cNvCxnSpPr>
          <p:nvPr/>
        </p:nvCxnSpPr>
        <p:spPr>
          <a:xfrm>
            <a:off x="3160500" y="2813875"/>
            <a:ext cx="628200" cy="57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1"/>
          <p:cNvCxnSpPr>
            <a:stCxn id="443" idx="6"/>
            <a:endCxn id="455" idx="2"/>
          </p:cNvCxnSpPr>
          <p:nvPr/>
        </p:nvCxnSpPr>
        <p:spPr>
          <a:xfrm>
            <a:off x="3160500" y="2813875"/>
            <a:ext cx="628200" cy="174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1"/>
          <p:cNvCxnSpPr>
            <a:stCxn id="444" idx="6"/>
            <a:endCxn id="452" idx="2"/>
          </p:cNvCxnSpPr>
          <p:nvPr/>
        </p:nvCxnSpPr>
        <p:spPr>
          <a:xfrm flipH="1" rot="10800000">
            <a:off x="3160500" y="11011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1"/>
          <p:cNvCxnSpPr>
            <a:stCxn id="444" idx="6"/>
            <a:endCxn id="453" idx="2"/>
          </p:cNvCxnSpPr>
          <p:nvPr/>
        </p:nvCxnSpPr>
        <p:spPr>
          <a:xfrm flipH="1" rot="10800000">
            <a:off x="3160500" y="22300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1"/>
          <p:cNvCxnSpPr>
            <a:endCxn id="454" idx="2"/>
          </p:cNvCxnSpPr>
          <p:nvPr/>
        </p:nvCxnSpPr>
        <p:spPr>
          <a:xfrm flipH="1" rot="10800000">
            <a:off x="3175675" y="33930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1"/>
          <p:cNvCxnSpPr>
            <a:stCxn id="444" idx="6"/>
            <a:endCxn id="455" idx="2"/>
          </p:cNvCxnSpPr>
          <p:nvPr/>
        </p:nvCxnSpPr>
        <p:spPr>
          <a:xfrm>
            <a:off x="3160500" y="40855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1"/>
          <p:cNvCxnSpPr>
            <a:endCxn id="469" idx="1"/>
          </p:cNvCxnSpPr>
          <p:nvPr/>
        </p:nvCxnSpPr>
        <p:spPr>
          <a:xfrm flipH="1" rot="10800000">
            <a:off x="4714900" y="4538900"/>
            <a:ext cx="1749300" cy="4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41"/>
          <p:cNvSpPr txBox="1"/>
          <p:nvPr/>
        </p:nvSpPr>
        <p:spPr>
          <a:xfrm>
            <a:off x="6464200" y="43080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4974088" y="304988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7542025" y="2560000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sum up to 1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41"/>
          <p:cNvCxnSpPr>
            <a:stCxn id="471" idx="1"/>
            <a:endCxn id="442" idx="2"/>
          </p:cNvCxnSpPr>
          <p:nvPr/>
        </p:nvCxnSpPr>
        <p:spPr>
          <a:xfrm rot="10800000">
            <a:off x="6778225" y="1331950"/>
            <a:ext cx="763800" cy="145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41"/>
          <p:cNvCxnSpPr>
            <a:stCxn id="471" idx="1"/>
            <a:endCxn id="447" idx="2"/>
          </p:cNvCxnSpPr>
          <p:nvPr/>
        </p:nvCxnSpPr>
        <p:spPr>
          <a:xfrm rot="10800000">
            <a:off x="6814225" y="2460850"/>
            <a:ext cx="727800" cy="330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41"/>
          <p:cNvCxnSpPr>
            <a:stCxn id="471" idx="1"/>
            <a:endCxn id="448" idx="0"/>
          </p:cNvCxnSpPr>
          <p:nvPr/>
        </p:nvCxnSpPr>
        <p:spPr>
          <a:xfrm flipH="1">
            <a:off x="6902425" y="2790850"/>
            <a:ext cx="639600" cy="36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41"/>
          <p:cNvCxnSpPr>
            <a:stCxn id="471" idx="1"/>
            <a:endCxn id="469" idx="0"/>
          </p:cNvCxnSpPr>
          <p:nvPr/>
        </p:nvCxnSpPr>
        <p:spPr>
          <a:xfrm flipH="1">
            <a:off x="6906625" y="2790850"/>
            <a:ext cx="635400" cy="151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6" name="Google Shape;4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500" y="946388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563" y="2161100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563" y="3439563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350" y="474750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8400" y="1594025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8350" y="2791200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02425" y="3940600"/>
            <a:ext cx="4572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1"/>
          <p:cNvSpPr txBox="1"/>
          <p:nvPr/>
        </p:nvSpPr>
        <p:spPr>
          <a:xfrm>
            <a:off x="2365925" y="42519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3889925" y="47091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/>
        </p:nvSpPr>
        <p:spPr>
          <a:xfrm>
            <a:off x="503575" y="1719750"/>
            <a:ext cx="869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 to the task of deriving feature vectors of words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90" name="Google Shape;4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2"/>
          <p:cNvSpPr txBox="1"/>
          <p:nvPr/>
        </p:nvSpPr>
        <p:spPr>
          <a:xfrm>
            <a:off x="6552148" y="85675"/>
            <a:ext cx="2379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word2vec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/>
        </p:nvSpPr>
        <p:spPr>
          <a:xfrm>
            <a:off x="2017700" y="1680000"/>
            <a:ext cx="4956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derive word vectors? 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965300" y="2351200"/>
            <a:ext cx="7061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distributional hypothesis: </a:t>
            </a:r>
            <a:r>
              <a:rPr lang="en" sz="2500">
                <a:solidFill>
                  <a:srgbClr val="5040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words that have similar context will have similar meanings</a:t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98" name="Google Shape;4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 txBox="1"/>
          <p:nvPr/>
        </p:nvSpPr>
        <p:spPr>
          <a:xfrm>
            <a:off x="318050" y="3478700"/>
            <a:ext cx="860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We’ll derive the vector representations of words from their context words!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02200" y="1921775"/>
            <a:ext cx="7694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GPT: generative pre-trained transformer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5751000" y="1903500"/>
            <a:ext cx="2203200" cy="62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6176"/>
            <a:ext cx="1673964" cy="10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4"/>
          <p:cNvSpPr txBox="1"/>
          <p:nvPr/>
        </p:nvSpPr>
        <p:spPr>
          <a:xfrm>
            <a:off x="2239625" y="6175"/>
            <a:ext cx="671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is the context of a word?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6" name="Google Shape;5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175" y="1603525"/>
            <a:ext cx="4668550" cy="32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4"/>
          <p:cNvSpPr txBox="1"/>
          <p:nvPr/>
        </p:nvSpPr>
        <p:spPr>
          <a:xfrm>
            <a:off x="5754100" y="2571750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context </a:t>
            </a: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window size = 2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0" y="1"/>
            <a:ext cx="1673964" cy="10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5"/>
          <p:cNvSpPr txBox="1"/>
          <p:nvPr/>
        </p:nvSpPr>
        <p:spPr>
          <a:xfrm>
            <a:off x="3276675" y="6175"/>
            <a:ext cx="5832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(Fake) task of skip gram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4" name="Google Shape;514;p45"/>
          <p:cNvCxnSpPr/>
          <p:nvPr/>
        </p:nvCxnSpPr>
        <p:spPr>
          <a:xfrm flipH="1" rot="10800000">
            <a:off x="2325775" y="1968475"/>
            <a:ext cx="864000" cy="652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5"/>
          <p:cNvSpPr txBox="1"/>
          <p:nvPr/>
        </p:nvSpPr>
        <p:spPr>
          <a:xfrm>
            <a:off x="1608600" y="2432575"/>
            <a:ext cx="88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nput word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5"/>
          <p:cNvSpPr/>
          <p:nvPr/>
        </p:nvSpPr>
        <p:spPr>
          <a:xfrm>
            <a:off x="3318175" y="14413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5"/>
          <p:cNvSpPr/>
          <p:nvPr/>
        </p:nvSpPr>
        <p:spPr>
          <a:xfrm>
            <a:off x="3342300" y="2470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5"/>
          <p:cNvSpPr/>
          <p:nvPr/>
        </p:nvSpPr>
        <p:spPr>
          <a:xfrm>
            <a:off x="3342300" y="35137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9" name="Google Shape;519;p45"/>
          <p:cNvCxnSpPr/>
          <p:nvPr/>
        </p:nvCxnSpPr>
        <p:spPr>
          <a:xfrm flipH="1" rot="10800000">
            <a:off x="2325725" y="2790975"/>
            <a:ext cx="895500" cy="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5"/>
          <p:cNvCxnSpPr/>
          <p:nvPr/>
        </p:nvCxnSpPr>
        <p:spPr>
          <a:xfrm>
            <a:off x="2325725" y="2970475"/>
            <a:ext cx="833100" cy="76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5"/>
          <p:cNvSpPr/>
          <p:nvPr/>
        </p:nvSpPr>
        <p:spPr>
          <a:xfrm>
            <a:off x="4855375" y="5292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4855375" y="16580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4855375" y="28212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4855375" y="39845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5" name="Google Shape;525;p45"/>
          <p:cNvCxnSpPr>
            <a:endCxn id="521" idx="2"/>
          </p:cNvCxnSpPr>
          <p:nvPr/>
        </p:nvCxnSpPr>
        <p:spPr>
          <a:xfrm flipH="1" rot="10800000">
            <a:off x="4203175" y="948650"/>
            <a:ext cx="652200" cy="91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5"/>
          <p:cNvCxnSpPr>
            <a:endCxn id="522" idx="2"/>
          </p:cNvCxnSpPr>
          <p:nvPr/>
        </p:nvCxnSpPr>
        <p:spPr>
          <a:xfrm>
            <a:off x="4203175" y="1846450"/>
            <a:ext cx="652200" cy="2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5"/>
          <p:cNvCxnSpPr>
            <a:stCxn id="516" idx="6"/>
            <a:endCxn id="524" idx="2"/>
          </p:cNvCxnSpPr>
          <p:nvPr/>
        </p:nvCxnSpPr>
        <p:spPr>
          <a:xfrm>
            <a:off x="4203175" y="1860775"/>
            <a:ext cx="652200" cy="2543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45"/>
          <p:cNvCxnSpPr>
            <a:endCxn id="523" idx="2"/>
          </p:cNvCxnSpPr>
          <p:nvPr/>
        </p:nvCxnSpPr>
        <p:spPr>
          <a:xfrm>
            <a:off x="4217575" y="1920975"/>
            <a:ext cx="637800" cy="131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45"/>
          <p:cNvCxnSpPr>
            <a:stCxn id="517" idx="6"/>
          </p:cNvCxnSpPr>
          <p:nvPr/>
        </p:nvCxnSpPr>
        <p:spPr>
          <a:xfrm flipH="1" rot="10800000">
            <a:off x="4227300" y="886675"/>
            <a:ext cx="646200" cy="200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45"/>
          <p:cNvCxnSpPr>
            <a:stCxn id="517" idx="6"/>
            <a:endCxn id="522" idx="2"/>
          </p:cNvCxnSpPr>
          <p:nvPr/>
        </p:nvCxnSpPr>
        <p:spPr>
          <a:xfrm flipH="1" rot="10800000">
            <a:off x="4227300" y="2077375"/>
            <a:ext cx="628200" cy="8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5"/>
          <p:cNvCxnSpPr>
            <a:stCxn id="517" idx="6"/>
            <a:endCxn id="523" idx="2"/>
          </p:cNvCxnSpPr>
          <p:nvPr/>
        </p:nvCxnSpPr>
        <p:spPr>
          <a:xfrm>
            <a:off x="4227300" y="2890075"/>
            <a:ext cx="628200" cy="35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5"/>
          <p:cNvCxnSpPr>
            <a:stCxn id="517" idx="6"/>
            <a:endCxn id="524" idx="2"/>
          </p:cNvCxnSpPr>
          <p:nvPr/>
        </p:nvCxnSpPr>
        <p:spPr>
          <a:xfrm>
            <a:off x="4227300" y="2890075"/>
            <a:ext cx="628200" cy="1513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5"/>
          <p:cNvCxnSpPr>
            <a:stCxn id="518" idx="6"/>
            <a:endCxn id="521" idx="2"/>
          </p:cNvCxnSpPr>
          <p:nvPr/>
        </p:nvCxnSpPr>
        <p:spPr>
          <a:xfrm flipH="1" rot="10800000">
            <a:off x="4227300" y="9487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5"/>
          <p:cNvCxnSpPr>
            <a:stCxn id="518" idx="6"/>
            <a:endCxn id="522" idx="2"/>
          </p:cNvCxnSpPr>
          <p:nvPr/>
        </p:nvCxnSpPr>
        <p:spPr>
          <a:xfrm flipH="1" rot="10800000">
            <a:off x="4227300" y="20776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5"/>
          <p:cNvCxnSpPr>
            <a:endCxn id="523" idx="2"/>
          </p:cNvCxnSpPr>
          <p:nvPr/>
        </p:nvCxnSpPr>
        <p:spPr>
          <a:xfrm flipH="1" rot="10800000">
            <a:off x="4242475" y="32406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5"/>
          <p:cNvCxnSpPr>
            <a:stCxn id="518" idx="6"/>
            <a:endCxn id="524" idx="2"/>
          </p:cNvCxnSpPr>
          <p:nvPr/>
        </p:nvCxnSpPr>
        <p:spPr>
          <a:xfrm>
            <a:off x="4227300" y="39331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45"/>
          <p:cNvSpPr txBox="1"/>
          <p:nvPr/>
        </p:nvSpPr>
        <p:spPr>
          <a:xfrm>
            <a:off x="5863875" y="579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5899900" y="1784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5915825" y="2989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5915825" y="41868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3432725" y="40995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4949700" y="4550850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5948275" y="4419938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5301075" y="1009825"/>
            <a:ext cx="379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40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82376"/>
            <a:ext cx="1673964" cy="10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 txBox="1"/>
          <p:nvPr/>
        </p:nvSpPr>
        <p:spPr>
          <a:xfrm>
            <a:off x="3124275" y="6175"/>
            <a:ext cx="5832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</a:t>
            </a: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task of skip gram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51" name="Google Shape;551;p46"/>
          <p:cNvCxnSpPr/>
          <p:nvPr/>
        </p:nvCxnSpPr>
        <p:spPr>
          <a:xfrm flipH="1" rot="10800000">
            <a:off x="801775" y="1816075"/>
            <a:ext cx="864000" cy="652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6"/>
          <p:cNvSpPr txBox="1"/>
          <p:nvPr/>
        </p:nvSpPr>
        <p:spPr>
          <a:xfrm>
            <a:off x="84600" y="2280175"/>
            <a:ext cx="88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Input word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1794175" y="12889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6"/>
          <p:cNvSpPr/>
          <p:nvPr/>
        </p:nvSpPr>
        <p:spPr>
          <a:xfrm>
            <a:off x="1818300" y="23182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6"/>
          <p:cNvSpPr/>
          <p:nvPr/>
        </p:nvSpPr>
        <p:spPr>
          <a:xfrm>
            <a:off x="1818300" y="33613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6" name="Google Shape;556;p46"/>
          <p:cNvCxnSpPr/>
          <p:nvPr/>
        </p:nvCxnSpPr>
        <p:spPr>
          <a:xfrm flipH="1" rot="10800000">
            <a:off x="801725" y="2638575"/>
            <a:ext cx="895500" cy="4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6"/>
          <p:cNvCxnSpPr/>
          <p:nvPr/>
        </p:nvCxnSpPr>
        <p:spPr>
          <a:xfrm>
            <a:off x="801725" y="2818075"/>
            <a:ext cx="833100" cy="76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46"/>
          <p:cNvSpPr/>
          <p:nvPr/>
        </p:nvSpPr>
        <p:spPr>
          <a:xfrm>
            <a:off x="3331375" y="3768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3331375" y="1505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3331375" y="26688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6"/>
          <p:cNvSpPr/>
          <p:nvPr/>
        </p:nvSpPr>
        <p:spPr>
          <a:xfrm>
            <a:off x="3331375" y="3832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n4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46"/>
          <p:cNvCxnSpPr>
            <a:endCxn id="558" idx="2"/>
          </p:cNvCxnSpPr>
          <p:nvPr/>
        </p:nvCxnSpPr>
        <p:spPr>
          <a:xfrm flipH="1" rot="10800000">
            <a:off x="2679175" y="796250"/>
            <a:ext cx="652200" cy="912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46"/>
          <p:cNvCxnSpPr>
            <a:endCxn id="559" idx="2"/>
          </p:cNvCxnSpPr>
          <p:nvPr/>
        </p:nvCxnSpPr>
        <p:spPr>
          <a:xfrm>
            <a:off x="2679175" y="1694050"/>
            <a:ext cx="652200" cy="2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6"/>
          <p:cNvCxnSpPr>
            <a:stCxn id="553" idx="6"/>
            <a:endCxn id="561" idx="2"/>
          </p:cNvCxnSpPr>
          <p:nvPr/>
        </p:nvCxnSpPr>
        <p:spPr>
          <a:xfrm>
            <a:off x="2679175" y="1708375"/>
            <a:ext cx="652200" cy="2543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46"/>
          <p:cNvCxnSpPr>
            <a:endCxn id="560" idx="2"/>
          </p:cNvCxnSpPr>
          <p:nvPr/>
        </p:nvCxnSpPr>
        <p:spPr>
          <a:xfrm>
            <a:off x="2693575" y="1768575"/>
            <a:ext cx="637800" cy="131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6"/>
          <p:cNvCxnSpPr>
            <a:stCxn id="554" idx="6"/>
          </p:cNvCxnSpPr>
          <p:nvPr/>
        </p:nvCxnSpPr>
        <p:spPr>
          <a:xfrm flipH="1" rot="10800000">
            <a:off x="2703300" y="734275"/>
            <a:ext cx="646200" cy="2003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46"/>
          <p:cNvCxnSpPr>
            <a:stCxn id="554" idx="6"/>
            <a:endCxn id="559" idx="2"/>
          </p:cNvCxnSpPr>
          <p:nvPr/>
        </p:nvCxnSpPr>
        <p:spPr>
          <a:xfrm flipH="1" rot="10800000">
            <a:off x="2703300" y="1924975"/>
            <a:ext cx="628200" cy="812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46"/>
          <p:cNvCxnSpPr>
            <a:stCxn id="554" idx="6"/>
            <a:endCxn id="560" idx="2"/>
          </p:cNvCxnSpPr>
          <p:nvPr/>
        </p:nvCxnSpPr>
        <p:spPr>
          <a:xfrm>
            <a:off x="2703300" y="2737675"/>
            <a:ext cx="628200" cy="35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6"/>
          <p:cNvCxnSpPr>
            <a:stCxn id="554" idx="6"/>
            <a:endCxn id="561" idx="2"/>
          </p:cNvCxnSpPr>
          <p:nvPr/>
        </p:nvCxnSpPr>
        <p:spPr>
          <a:xfrm>
            <a:off x="2703300" y="2737675"/>
            <a:ext cx="628200" cy="1513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46"/>
          <p:cNvCxnSpPr>
            <a:stCxn id="555" idx="6"/>
            <a:endCxn id="558" idx="2"/>
          </p:cNvCxnSpPr>
          <p:nvPr/>
        </p:nvCxnSpPr>
        <p:spPr>
          <a:xfrm flipH="1" rot="10800000">
            <a:off x="2703300" y="7963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6"/>
          <p:cNvCxnSpPr>
            <a:stCxn id="555" idx="6"/>
            <a:endCxn id="559" idx="2"/>
          </p:cNvCxnSpPr>
          <p:nvPr/>
        </p:nvCxnSpPr>
        <p:spPr>
          <a:xfrm flipH="1" rot="10800000">
            <a:off x="2703300" y="19252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46"/>
          <p:cNvCxnSpPr>
            <a:endCxn id="560" idx="2"/>
          </p:cNvCxnSpPr>
          <p:nvPr/>
        </p:nvCxnSpPr>
        <p:spPr>
          <a:xfrm flipH="1" rot="10800000">
            <a:off x="2718475" y="30882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46"/>
          <p:cNvCxnSpPr>
            <a:stCxn id="555" idx="6"/>
            <a:endCxn id="561" idx="2"/>
          </p:cNvCxnSpPr>
          <p:nvPr/>
        </p:nvCxnSpPr>
        <p:spPr>
          <a:xfrm>
            <a:off x="2703300" y="37807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6"/>
          <p:cNvSpPr txBox="1"/>
          <p:nvPr/>
        </p:nvSpPr>
        <p:spPr>
          <a:xfrm>
            <a:off x="4339875" y="4268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6"/>
          <p:cNvSpPr txBox="1"/>
          <p:nvPr/>
        </p:nvSpPr>
        <p:spPr>
          <a:xfrm>
            <a:off x="4375900" y="16318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4391825" y="28368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4391825" y="40344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word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1908725" y="44043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6"/>
          <p:cNvSpPr txBox="1"/>
          <p:nvPr/>
        </p:nvSpPr>
        <p:spPr>
          <a:xfrm>
            <a:off x="3425700" y="4627050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6"/>
          <p:cNvSpPr txBox="1"/>
          <p:nvPr/>
        </p:nvSpPr>
        <p:spPr>
          <a:xfrm>
            <a:off x="4462775" y="4627050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5498900" y="1639750"/>
            <a:ext cx="32178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Learn the weights of the hidden layer, and use these weights as the vector representations of the input words</a:t>
            </a:r>
            <a:endParaRPr sz="2000">
              <a:solidFill>
                <a:srgbClr val="5040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7"/>
          <p:cNvSpPr txBox="1"/>
          <p:nvPr/>
        </p:nvSpPr>
        <p:spPr>
          <a:xfrm>
            <a:off x="6540100" y="128475"/>
            <a:ext cx="31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8" name="Google Shape;5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949" y="1265725"/>
            <a:ext cx="5834577" cy="3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/>
          <p:nvPr>
            <p:ph idx="1" type="body"/>
          </p:nvPr>
        </p:nvSpPr>
        <p:spPr>
          <a:xfrm>
            <a:off x="375350" y="1829350"/>
            <a:ext cx="8663700" cy="331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04087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Given a target word, say, ‘ants’, we train a classifier. For each word </a:t>
            </a:r>
            <a:r>
              <a:rPr i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in the vocabulary, is </a:t>
            </a:r>
            <a:r>
              <a:rPr i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likely to be a context word of ‘ants’?   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4" name="Google Shape;5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8"/>
          <p:cNvSpPr txBox="1"/>
          <p:nvPr/>
        </p:nvSpPr>
        <p:spPr>
          <a:xfrm>
            <a:off x="4385800" y="-45400"/>
            <a:ext cx="6017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Task of skip-gram: </a:t>
            </a:r>
            <a:endParaRPr b="1" sz="34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classification task</a:t>
            </a:r>
            <a:endParaRPr b="1" sz="34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50" y="644344"/>
            <a:ext cx="6925749" cy="449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9"/>
          <p:cNvSpPr txBox="1"/>
          <p:nvPr/>
        </p:nvSpPr>
        <p:spPr>
          <a:xfrm>
            <a:off x="6515100" y="-94550"/>
            <a:ext cx="3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Skip-gram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/>
        </p:nvSpPr>
        <p:spPr>
          <a:xfrm>
            <a:off x="569825" y="1865525"/>
            <a:ext cx="8693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vector with one value equal to 1 and all rest 0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08" name="Google Shape;6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0"/>
          <p:cNvSpPr txBox="1"/>
          <p:nvPr/>
        </p:nvSpPr>
        <p:spPr>
          <a:xfrm>
            <a:off x="5665301" y="85675"/>
            <a:ext cx="4028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One-hot vector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1431225" y="2809450"/>
            <a:ext cx="180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For example, </a:t>
            </a:r>
            <a:endParaRPr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1" name="Google Shape;61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425" y="2914300"/>
            <a:ext cx="1916825" cy="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50" y="644344"/>
            <a:ext cx="6925749" cy="449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1"/>
          <p:cNvSpPr txBox="1"/>
          <p:nvPr/>
        </p:nvSpPr>
        <p:spPr>
          <a:xfrm>
            <a:off x="6515100" y="-94550"/>
            <a:ext cx="3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Skip-gram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9" name="Google Shape;619;p51"/>
          <p:cNvSpPr/>
          <p:nvPr/>
        </p:nvSpPr>
        <p:spPr>
          <a:xfrm>
            <a:off x="2937550" y="787075"/>
            <a:ext cx="2982000" cy="3802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1"/>
          <p:cNvSpPr txBox="1"/>
          <p:nvPr/>
        </p:nvSpPr>
        <p:spPr>
          <a:xfrm>
            <a:off x="126475" y="1744050"/>
            <a:ext cx="2429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Vocab size: 10000</a:t>
            </a:r>
            <a:endParaRPr sz="1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300 neurons in the hidden layer</a:t>
            </a:r>
            <a:endParaRPr sz="1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2"/>
          <p:cNvSpPr txBox="1"/>
          <p:nvPr/>
        </p:nvSpPr>
        <p:spPr>
          <a:xfrm>
            <a:off x="4390050" y="-94550"/>
            <a:ext cx="517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Given one input word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27" name="Google Shape;6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450" y="4073940"/>
            <a:ext cx="11525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675" y="4073940"/>
            <a:ext cx="1419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8900" y="1549206"/>
            <a:ext cx="56769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3"/>
          <p:cNvSpPr txBox="1"/>
          <p:nvPr/>
        </p:nvSpPr>
        <p:spPr>
          <a:xfrm>
            <a:off x="2086125" y="-94550"/>
            <a:ext cx="716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input layer to hidden layer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36" name="Google Shape;6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50" y="4073940"/>
            <a:ext cx="11525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8275" y="4073940"/>
            <a:ext cx="1419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7200" y="4073940"/>
            <a:ext cx="876300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3"/>
          <p:cNvSpPr/>
          <p:nvPr/>
        </p:nvSpPr>
        <p:spPr>
          <a:xfrm>
            <a:off x="2926888" y="2792725"/>
            <a:ext cx="2903400" cy="48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0" name="Google Shape;64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850" y="1650425"/>
            <a:ext cx="86677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526500" y="2571750"/>
            <a:ext cx="7694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multi-layer neural network that relies on the parallel multi-head attention mechanism. 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1020600" y="2616300"/>
            <a:ext cx="4819500" cy="43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027900" y="3110400"/>
            <a:ext cx="3500700" cy="43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721600" y="1240800"/>
            <a:ext cx="327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</a:t>
            </a:r>
            <a:r>
              <a:rPr lang="en" sz="36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Transformer</a:t>
            </a: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54"/>
          <p:cNvSpPr txBox="1"/>
          <p:nvPr/>
        </p:nvSpPr>
        <p:spPr>
          <a:xfrm>
            <a:off x="6515100" y="-94550"/>
            <a:ext cx="3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7" name="Google Shape;647;p54"/>
          <p:cNvSpPr txBox="1"/>
          <p:nvPr/>
        </p:nvSpPr>
        <p:spPr>
          <a:xfrm>
            <a:off x="2144650" y="1714500"/>
            <a:ext cx="50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504087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W</a:t>
            </a:r>
            <a:r>
              <a:rPr b="1" lang="en" sz="2000">
                <a:solidFill>
                  <a:srgbClr val="504087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hat’s the effect of the one-hot vector?</a:t>
            </a:r>
            <a:endParaRPr b="1" sz="2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8" name="Google Shape;648;p54"/>
          <p:cNvSpPr txBox="1"/>
          <p:nvPr/>
        </p:nvSpPr>
        <p:spPr>
          <a:xfrm>
            <a:off x="0" y="2780200"/>
            <a:ext cx="2429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Vocab size: 5</a:t>
            </a:r>
            <a:endParaRPr sz="1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 neurons in the hidden layer</a:t>
            </a:r>
            <a:endParaRPr sz="1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9" name="Google Shape;6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275" y="2289175"/>
            <a:ext cx="4298700" cy="19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5"/>
          <p:cNvSpPr txBox="1"/>
          <p:nvPr/>
        </p:nvSpPr>
        <p:spPr>
          <a:xfrm>
            <a:off x="5548775" y="56150"/>
            <a:ext cx="403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look-up table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56" name="Google Shape;6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50" y="1650425"/>
            <a:ext cx="86677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5"/>
          <p:cNvSpPr/>
          <p:nvPr/>
        </p:nvSpPr>
        <p:spPr>
          <a:xfrm>
            <a:off x="2963550" y="2782725"/>
            <a:ext cx="2832900" cy="42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6"/>
          <p:cNvSpPr txBox="1"/>
          <p:nvPr/>
        </p:nvSpPr>
        <p:spPr>
          <a:xfrm>
            <a:off x="6080800" y="0"/>
            <a:ext cx="3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word2vector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4" name="Google Shape;664;p56"/>
          <p:cNvSpPr/>
          <p:nvPr/>
        </p:nvSpPr>
        <p:spPr>
          <a:xfrm>
            <a:off x="2772800" y="2739300"/>
            <a:ext cx="2848200" cy="43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50" y="1574225"/>
            <a:ext cx="86677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50" y="644344"/>
            <a:ext cx="6925749" cy="449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7"/>
          <p:cNvSpPr txBox="1"/>
          <p:nvPr/>
        </p:nvSpPr>
        <p:spPr>
          <a:xfrm>
            <a:off x="6515100" y="-94550"/>
            <a:ext cx="3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Skip-gram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3" name="Google Shape;673;p57"/>
          <p:cNvSpPr/>
          <p:nvPr/>
        </p:nvSpPr>
        <p:spPr>
          <a:xfrm>
            <a:off x="4705075" y="644350"/>
            <a:ext cx="4308600" cy="442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2649" cy="1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8"/>
          <p:cNvSpPr txBox="1"/>
          <p:nvPr/>
        </p:nvSpPr>
        <p:spPr>
          <a:xfrm>
            <a:off x="1836700" y="-18350"/>
            <a:ext cx="7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hidden layer to output layer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0" name="Google Shape;6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5850" y="2777956"/>
            <a:ext cx="8763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950" y="3483206"/>
            <a:ext cx="14192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675" y="1461375"/>
            <a:ext cx="7505675" cy="17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Google Shape;6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97225" cy="12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525" y="3799006"/>
            <a:ext cx="11525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9"/>
          <p:cNvSpPr txBox="1"/>
          <p:nvPr/>
        </p:nvSpPr>
        <p:spPr>
          <a:xfrm>
            <a:off x="1828800" y="0"/>
            <a:ext cx="90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hidden layer to output layer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90" name="Google Shape;69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1388050"/>
            <a:ext cx="7171050" cy="21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60"/>
          <p:cNvSpPr txBox="1"/>
          <p:nvPr/>
        </p:nvSpPr>
        <p:spPr>
          <a:xfrm>
            <a:off x="1022125" y="57575"/>
            <a:ext cx="7973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9144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sz="3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(activation function)</a:t>
            </a:r>
            <a:endParaRPr b="1" sz="36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60"/>
          <p:cNvSpPr txBox="1"/>
          <p:nvPr/>
        </p:nvSpPr>
        <p:spPr>
          <a:xfrm>
            <a:off x="4483600" y="43555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60"/>
          <p:cNvSpPr txBox="1"/>
          <p:nvPr/>
        </p:nvSpPr>
        <p:spPr>
          <a:xfrm>
            <a:off x="3804900" y="1852100"/>
            <a:ext cx="23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 function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60"/>
          <p:cNvSpPr txBox="1"/>
          <p:nvPr/>
        </p:nvSpPr>
        <p:spPr>
          <a:xfrm>
            <a:off x="1226025" y="2268500"/>
            <a:ext cx="7782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softmax function takes a vector of K values [z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, z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, …z</a:t>
            </a:r>
            <a:r>
              <a:rPr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] , and maps the values to a probability distribution where each value is in the range (0,1) and the probabilities sum up to one. 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0" name="Google Shape;70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450" y="3602528"/>
            <a:ext cx="7004325" cy="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50" y="644344"/>
            <a:ext cx="6925749" cy="449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1"/>
          <p:cNvSpPr txBox="1"/>
          <p:nvPr/>
        </p:nvSpPr>
        <p:spPr>
          <a:xfrm>
            <a:off x="6515100" y="-94550"/>
            <a:ext cx="304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Skip-gram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8" name="Google Shape;708;p61"/>
          <p:cNvSpPr/>
          <p:nvPr/>
        </p:nvSpPr>
        <p:spPr>
          <a:xfrm>
            <a:off x="7705200" y="1195450"/>
            <a:ext cx="1308600" cy="38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2"/>
          <p:cNvSpPr txBox="1"/>
          <p:nvPr/>
        </p:nvSpPr>
        <p:spPr>
          <a:xfrm>
            <a:off x="4565000" y="-94550"/>
            <a:ext cx="491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Minimize the error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5" name="Google Shape;715;p62"/>
          <p:cNvSpPr txBox="1"/>
          <p:nvPr/>
        </p:nvSpPr>
        <p:spPr>
          <a:xfrm>
            <a:off x="693175" y="1788175"/>
            <a:ext cx="8137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those words in the vocabulary which are the context words of the input word, we want the output probabilities for them to be high.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For those words in the vocabulary which are not the context words of the input word, we want the output probabilities for them to be low.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3"/>
          <p:cNvSpPr txBox="1"/>
          <p:nvPr/>
        </p:nvSpPr>
        <p:spPr>
          <a:xfrm>
            <a:off x="4565000" y="-94550"/>
            <a:ext cx="491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Minimize the error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693175" y="1788175"/>
            <a:ext cx="813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When we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calculate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the outputs, we take in an input and go from the hidden layer to the output layer.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When we calculate the error to minimize it, we go from the output layer back to the hidden layer. This is called backward propagation of errors (backpropagation). 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724800" y="2036400"/>
            <a:ext cx="7993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 1: multi-layer neural network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 2: multi-head attention mechanism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64"/>
          <p:cNvSpPr txBox="1"/>
          <p:nvPr/>
        </p:nvSpPr>
        <p:spPr>
          <a:xfrm>
            <a:off x="5382300" y="0"/>
            <a:ext cx="376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</a:t>
            </a: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similarity 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9" name="Google Shape;729;p64"/>
          <p:cNvSpPr txBox="1"/>
          <p:nvPr/>
        </p:nvSpPr>
        <p:spPr>
          <a:xfrm>
            <a:off x="472450" y="1854150"/>
            <a:ext cx="8031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distributional hypothesis: 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words that have similar context will have similar meanings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5"/>
          <p:cNvSpPr txBox="1"/>
          <p:nvPr/>
        </p:nvSpPr>
        <p:spPr>
          <a:xfrm>
            <a:off x="5382300" y="0"/>
            <a:ext cx="3761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similarity 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6" name="Google Shape;736;p65"/>
          <p:cNvSpPr txBox="1"/>
          <p:nvPr/>
        </p:nvSpPr>
        <p:spPr>
          <a:xfrm>
            <a:off x="472450" y="1854150"/>
            <a:ext cx="803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5"/>
          <p:cNvSpPr txBox="1"/>
          <p:nvPr/>
        </p:nvSpPr>
        <p:spPr>
          <a:xfrm>
            <a:off x="693175" y="1788175"/>
            <a:ext cx="8137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If two words have very similar surrounding words, then they are very similar in meaning.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 means, the two words will have very similar output probability distribution with regard to the words in the vocabulary.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 also means, two words similar meaning will ultimately get very similar vector representations.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877775" cy="122298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66"/>
          <p:cNvSpPr txBox="1"/>
          <p:nvPr/>
        </p:nvSpPr>
        <p:spPr>
          <a:xfrm>
            <a:off x="2558375" y="0"/>
            <a:ext cx="658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similarity visualized in a 2-dim space 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4" name="Google Shape;744;p66"/>
          <p:cNvSpPr txBox="1"/>
          <p:nvPr/>
        </p:nvSpPr>
        <p:spPr>
          <a:xfrm>
            <a:off x="472450" y="1854150"/>
            <a:ext cx="803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5" name="Google Shape;74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575" y="1396800"/>
            <a:ext cx="6717875" cy="31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6"/>
          <p:cNvSpPr/>
          <p:nvPr/>
        </p:nvSpPr>
        <p:spPr>
          <a:xfrm>
            <a:off x="5366375" y="1222975"/>
            <a:ext cx="3244544" cy="1446788"/>
          </a:xfrm>
          <a:custGeom>
            <a:rect b="b" l="l" r="r" t="t"/>
            <a:pathLst>
              <a:path extrusionOk="0" h="65303" w="178812">
                <a:moveTo>
                  <a:pt x="63763" y="4444"/>
                </a:moveTo>
                <a:cubicBezTo>
                  <a:pt x="45063" y="4444"/>
                  <a:pt x="24841" y="4989"/>
                  <a:pt x="8494" y="14072"/>
                </a:cubicBezTo>
                <a:cubicBezTo>
                  <a:pt x="-542" y="19093"/>
                  <a:pt x="-2760" y="36795"/>
                  <a:pt x="3859" y="44736"/>
                </a:cubicBezTo>
                <a:cubicBezTo>
                  <a:pt x="18139" y="61867"/>
                  <a:pt x="45911" y="60869"/>
                  <a:pt x="68041" y="63635"/>
                </a:cubicBezTo>
                <a:cubicBezTo>
                  <a:pt x="83965" y="65625"/>
                  <a:pt x="100189" y="65719"/>
                  <a:pt x="116178" y="64348"/>
                </a:cubicBezTo>
                <a:cubicBezTo>
                  <a:pt x="133853" y="62833"/>
                  <a:pt x="153477" y="63136"/>
                  <a:pt x="168237" y="53294"/>
                </a:cubicBezTo>
                <a:cubicBezTo>
                  <a:pt x="172293" y="50590"/>
                  <a:pt x="177521" y="47713"/>
                  <a:pt x="178578" y="42954"/>
                </a:cubicBezTo>
                <a:cubicBezTo>
                  <a:pt x="180046" y="36347"/>
                  <a:pt x="173022" y="30267"/>
                  <a:pt x="168237" y="25482"/>
                </a:cubicBezTo>
                <a:cubicBezTo>
                  <a:pt x="156465" y="13710"/>
                  <a:pt x="140703" y="4857"/>
                  <a:pt x="124379" y="1592"/>
                </a:cubicBezTo>
                <a:cubicBezTo>
                  <a:pt x="109566" y="-1371"/>
                  <a:pt x="93907" y="408"/>
                  <a:pt x="79095" y="3374"/>
                </a:cubicBezTo>
                <a:cubicBezTo>
                  <a:pt x="73490" y="4496"/>
                  <a:pt x="67091" y="7003"/>
                  <a:pt x="61980" y="44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7" name="Google Shape;747;p66"/>
          <p:cNvSpPr/>
          <p:nvPr/>
        </p:nvSpPr>
        <p:spPr>
          <a:xfrm>
            <a:off x="3282875" y="3123499"/>
            <a:ext cx="4470300" cy="1446788"/>
          </a:xfrm>
          <a:custGeom>
            <a:rect b="b" l="l" r="r" t="t"/>
            <a:pathLst>
              <a:path extrusionOk="0" h="65303" w="178812">
                <a:moveTo>
                  <a:pt x="63763" y="4444"/>
                </a:moveTo>
                <a:cubicBezTo>
                  <a:pt x="45063" y="4444"/>
                  <a:pt x="24841" y="4989"/>
                  <a:pt x="8494" y="14072"/>
                </a:cubicBezTo>
                <a:cubicBezTo>
                  <a:pt x="-542" y="19093"/>
                  <a:pt x="-2760" y="36795"/>
                  <a:pt x="3859" y="44736"/>
                </a:cubicBezTo>
                <a:cubicBezTo>
                  <a:pt x="18139" y="61867"/>
                  <a:pt x="45911" y="60869"/>
                  <a:pt x="68041" y="63635"/>
                </a:cubicBezTo>
                <a:cubicBezTo>
                  <a:pt x="83965" y="65625"/>
                  <a:pt x="100189" y="65719"/>
                  <a:pt x="116178" y="64348"/>
                </a:cubicBezTo>
                <a:cubicBezTo>
                  <a:pt x="133853" y="62833"/>
                  <a:pt x="153477" y="63136"/>
                  <a:pt x="168237" y="53294"/>
                </a:cubicBezTo>
                <a:cubicBezTo>
                  <a:pt x="172293" y="50590"/>
                  <a:pt x="177521" y="47713"/>
                  <a:pt x="178578" y="42954"/>
                </a:cubicBezTo>
                <a:cubicBezTo>
                  <a:pt x="180046" y="36347"/>
                  <a:pt x="173022" y="30267"/>
                  <a:pt x="168237" y="25482"/>
                </a:cubicBezTo>
                <a:cubicBezTo>
                  <a:pt x="156465" y="13710"/>
                  <a:pt x="140703" y="4857"/>
                  <a:pt x="124379" y="1592"/>
                </a:cubicBezTo>
                <a:cubicBezTo>
                  <a:pt x="109566" y="-1371"/>
                  <a:pt x="93907" y="408"/>
                  <a:pt x="79095" y="3374"/>
                </a:cubicBezTo>
                <a:cubicBezTo>
                  <a:pt x="73490" y="4496"/>
                  <a:pt x="67091" y="7003"/>
                  <a:pt x="61980" y="444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8" name="Google Shape;748;p66"/>
          <p:cNvSpPr txBox="1"/>
          <p:nvPr/>
        </p:nvSpPr>
        <p:spPr>
          <a:xfrm>
            <a:off x="4207455" y="4617550"/>
            <a:ext cx="429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Jurafsky, Daniel, and James H. Martin (2023)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894125" y="2118000"/>
            <a:ext cx="747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4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4" name="Google Shape;7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8"/>
          <p:cNvSpPr txBox="1"/>
          <p:nvPr/>
        </p:nvSpPr>
        <p:spPr>
          <a:xfrm>
            <a:off x="2803271" y="1262056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0" name="Google Shape;760;p68"/>
          <p:cNvSpPr txBox="1"/>
          <p:nvPr/>
        </p:nvSpPr>
        <p:spPr>
          <a:xfrm>
            <a:off x="562250" y="1788650"/>
            <a:ext cx="8485800" cy="36096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some basic concepts in neural networks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■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feature, weight, bias, vector, matrix……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■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neuron, activation function, hidden layer……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a neuron as a computation unit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the fundamental algorithms underlying NNs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Hands-on computation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Know how to do matrix multiplication by hand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61" name="Google Shape;76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2" y="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3650"/>
            <a:ext cx="1782600" cy="116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Google Shape;767;p69"/>
          <p:cNvCxnSpPr>
            <a:stCxn id="768" idx="3"/>
            <a:endCxn id="769" idx="2"/>
          </p:cNvCxnSpPr>
          <p:nvPr/>
        </p:nvCxnSpPr>
        <p:spPr>
          <a:xfrm flipH="1" rot="10800000">
            <a:off x="575450" y="1957200"/>
            <a:ext cx="2410500" cy="1200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" name="Google Shape;769;p69"/>
          <p:cNvSpPr/>
          <p:nvPr/>
        </p:nvSpPr>
        <p:spPr>
          <a:xfrm>
            <a:off x="2985825" y="1537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9"/>
          <p:cNvSpPr/>
          <p:nvPr/>
        </p:nvSpPr>
        <p:spPr>
          <a:xfrm>
            <a:off x="2985825" y="27207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69"/>
          <p:cNvSpPr/>
          <p:nvPr/>
        </p:nvSpPr>
        <p:spPr>
          <a:xfrm>
            <a:off x="2985825" y="39799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2" name="Google Shape;772;p69"/>
          <p:cNvCxnSpPr>
            <a:stCxn id="768" idx="3"/>
            <a:endCxn id="770" idx="2"/>
          </p:cNvCxnSpPr>
          <p:nvPr/>
        </p:nvCxnSpPr>
        <p:spPr>
          <a:xfrm flipH="1" rot="10800000">
            <a:off x="575450" y="3140100"/>
            <a:ext cx="2410500" cy="17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69"/>
          <p:cNvCxnSpPr>
            <a:stCxn id="768" idx="3"/>
            <a:endCxn id="771" idx="2"/>
          </p:cNvCxnSpPr>
          <p:nvPr/>
        </p:nvCxnSpPr>
        <p:spPr>
          <a:xfrm>
            <a:off x="575450" y="3157800"/>
            <a:ext cx="2410500" cy="1241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69"/>
          <p:cNvSpPr txBox="1"/>
          <p:nvPr/>
        </p:nvSpPr>
        <p:spPr>
          <a:xfrm>
            <a:off x="-226150" y="28731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69"/>
          <p:cNvSpPr txBox="1"/>
          <p:nvPr/>
        </p:nvSpPr>
        <p:spPr>
          <a:xfrm>
            <a:off x="2994900" y="1200438"/>
            <a:ext cx="1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c1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c1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69"/>
          <p:cNvSpPr txBox="1"/>
          <p:nvPr/>
        </p:nvSpPr>
        <p:spPr>
          <a:xfrm>
            <a:off x="3027700" y="2352750"/>
            <a:ext cx="1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c2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c2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69"/>
          <p:cNvSpPr txBox="1"/>
          <p:nvPr/>
        </p:nvSpPr>
        <p:spPr>
          <a:xfrm>
            <a:off x="2994900" y="3579238"/>
            <a:ext cx="178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1800">
                <a:latin typeface="Roboto"/>
                <a:ea typeface="Roboto"/>
                <a:cs typeface="Roboto"/>
                <a:sym typeface="Roboto"/>
              </a:rPr>
              <a:t>c3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b</a:t>
            </a:r>
            <a:r>
              <a:rPr baseline="30000" lang="en" sz="1800">
                <a:latin typeface="Roboto"/>
                <a:ea typeface="Roboto"/>
                <a:cs typeface="Roboto"/>
                <a:sym typeface="Roboto"/>
              </a:rPr>
              <a:t>c3</a:t>
            </a:r>
            <a:endParaRPr baseline="30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69"/>
          <p:cNvSpPr txBox="1"/>
          <p:nvPr/>
        </p:nvSpPr>
        <p:spPr>
          <a:xfrm>
            <a:off x="-383300" y="13650"/>
            <a:ext cx="9489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quick review of matrix multiplication</a:t>
            </a:r>
            <a:endParaRPr b="1" sz="3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78" name="Google Shape;7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775" y="1734650"/>
            <a:ext cx="1438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9200" y="2926325"/>
            <a:ext cx="14382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200" y="4265788"/>
            <a:ext cx="143827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69"/>
          <p:cNvSpPr txBox="1"/>
          <p:nvPr/>
        </p:nvSpPr>
        <p:spPr>
          <a:xfrm>
            <a:off x="4172588" y="1021150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69"/>
          <p:cNvCxnSpPr/>
          <p:nvPr/>
        </p:nvCxnSpPr>
        <p:spPr>
          <a:xfrm>
            <a:off x="5725100" y="1875600"/>
            <a:ext cx="801600" cy="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69"/>
          <p:cNvCxnSpPr/>
          <p:nvPr/>
        </p:nvCxnSpPr>
        <p:spPr>
          <a:xfrm>
            <a:off x="5725100" y="3073475"/>
            <a:ext cx="801600" cy="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69"/>
          <p:cNvCxnSpPr/>
          <p:nvPr/>
        </p:nvCxnSpPr>
        <p:spPr>
          <a:xfrm>
            <a:off x="5754025" y="4466100"/>
            <a:ext cx="801600" cy="10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5" name="Google Shape;785;p69"/>
          <p:cNvSpPr txBox="1"/>
          <p:nvPr/>
        </p:nvSpPr>
        <p:spPr>
          <a:xfrm>
            <a:off x="6586538" y="1613850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69"/>
          <p:cNvSpPr txBox="1"/>
          <p:nvPr/>
        </p:nvSpPr>
        <p:spPr>
          <a:xfrm>
            <a:off x="6624313" y="2832425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69"/>
          <p:cNvSpPr txBox="1"/>
          <p:nvPr/>
        </p:nvSpPr>
        <p:spPr>
          <a:xfrm>
            <a:off x="6682163" y="4225050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69"/>
          <p:cNvSpPr txBox="1"/>
          <p:nvPr/>
        </p:nvSpPr>
        <p:spPr>
          <a:xfrm>
            <a:off x="7552075" y="2858700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sum up to 1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69"/>
          <p:cNvCxnSpPr>
            <a:stCxn id="788" idx="1"/>
            <a:endCxn id="785" idx="2"/>
          </p:cNvCxnSpPr>
          <p:nvPr/>
        </p:nvCxnSpPr>
        <p:spPr>
          <a:xfrm rot="10800000">
            <a:off x="7169875" y="2106450"/>
            <a:ext cx="382200" cy="983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9"/>
          <p:cNvCxnSpPr>
            <a:stCxn id="788" idx="1"/>
          </p:cNvCxnSpPr>
          <p:nvPr/>
        </p:nvCxnSpPr>
        <p:spPr>
          <a:xfrm rot="10800000">
            <a:off x="7032175" y="3083250"/>
            <a:ext cx="519900" cy="6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69"/>
          <p:cNvCxnSpPr>
            <a:stCxn id="788" idx="1"/>
            <a:endCxn id="787" idx="0"/>
          </p:cNvCxnSpPr>
          <p:nvPr/>
        </p:nvCxnSpPr>
        <p:spPr>
          <a:xfrm flipH="1">
            <a:off x="7265575" y="3089550"/>
            <a:ext cx="286500" cy="1135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69"/>
          <p:cNvSpPr txBox="1"/>
          <p:nvPr/>
        </p:nvSpPr>
        <p:spPr>
          <a:xfrm>
            <a:off x="3075050" y="4618050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0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70"/>
          <p:cNvSpPr txBox="1"/>
          <p:nvPr/>
        </p:nvSpPr>
        <p:spPr>
          <a:xfrm>
            <a:off x="2074450" y="122550"/>
            <a:ext cx="694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00" name="Google Shape;80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025" y="2253575"/>
            <a:ext cx="7529050" cy="17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70"/>
          <p:cNvSpPr txBox="1"/>
          <p:nvPr/>
        </p:nvSpPr>
        <p:spPr>
          <a:xfrm>
            <a:off x="1529250" y="2405975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70"/>
          <p:cNvSpPr txBox="1"/>
          <p:nvPr/>
        </p:nvSpPr>
        <p:spPr>
          <a:xfrm>
            <a:off x="4251425" y="16036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70"/>
          <p:cNvSpPr txBox="1"/>
          <p:nvPr/>
        </p:nvSpPr>
        <p:spPr>
          <a:xfrm>
            <a:off x="6999900" y="2253575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b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70"/>
          <p:cNvSpPr/>
          <p:nvPr/>
        </p:nvSpPr>
        <p:spPr>
          <a:xfrm>
            <a:off x="798775" y="1603650"/>
            <a:ext cx="5234100" cy="295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-4265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1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x∙w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2584650" y="180520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559975" y="10991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3" name="Google Shape;81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66" y="1735150"/>
            <a:ext cx="5439809" cy="18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50" y="3925650"/>
            <a:ext cx="8935749" cy="32087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71"/>
          <p:cNvSpPr/>
          <p:nvPr/>
        </p:nvSpPr>
        <p:spPr>
          <a:xfrm>
            <a:off x="1945375" y="2438400"/>
            <a:ext cx="1898700" cy="44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790900" y="3865452"/>
            <a:ext cx="3684000" cy="5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1"/>
          <p:cNvSpPr/>
          <p:nvPr/>
        </p:nvSpPr>
        <p:spPr>
          <a:xfrm rot="-5401115">
            <a:off x="3631169" y="2393925"/>
            <a:ext cx="1849800" cy="50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8" name="Google Shape;818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0000" y="3084025"/>
            <a:ext cx="709450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2225" y="2492762"/>
            <a:ext cx="827684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5800" y="4598650"/>
            <a:ext cx="827675" cy="32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-4265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72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x∙w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7" name="Google Shape;827;p72"/>
          <p:cNvSpPr txBox="1"/>
          <p:nvPr/>
        </p:nvSpPr>
        <p:spPr>
          <a:xfrm>
            <a:off x="2584650" y="180520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72"/>
          <p:cNvSpPr txBox="1"/>
          <p:nvPr/>
        </p:nvSpPr>
        <p:spPr>
          <a:xfrm>
            <a:off x="5559975" y="10991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9" name="Google Shape;82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66" y="1735150"/>
            <a:ext cx="5439809" cy="18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72"/>
          <p:cNvSpPr/>
          <p:nvPr/>
        </p:nvSpPr>
        <p:spPr>
          <a:xfrm>
            <a:off x="1945375" y="2438400"/>
            <a:ext cx="1898700" cy="44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 rot="-5401115">
            <a:off x="4436319" y="2385200"/>
            <a:ext cx="1849800" cy="50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2" name="Google Shape;83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000" y="3084025"/>
            <a:ext cx="709450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2225" y="2492762"/>
            <a:ext cx="827684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5800" y="4598650"/>
            <a:ext cx="827675" cy="32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717200"/>
            <a:ext cx="8839201" cy="31938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72"/>
          <p:cNvSpPr/>
          <p:nvPr/>
        </p:nvSpPr>
        <p:spPr>
          <a:xfrm>
            <a:off x="4494300" y="3656250"/>
            <a:ext cx="3813000" cy="44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1" name="Google Shape;8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-4265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73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x∙w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3" name="Google Shape;843;p73"/>
          <p:cNvSpPr txBox="1"/>
          <p:nvPr/>
        </p:nvSpPr>
        <p:spPr>
          <a:xfrm>
            <a:off x="2584650" y="180520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3"/>
          <p:cNvSpPr txBox="1"/>
          <p:nvPr/>
        </p:nvSpPr>
        <p:spPr>
          <a:xfrm>
            <a:off x="5559975" y="10991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5" name="Google Shape;84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66" y="1735150"/>
            <a:ext cx="5439809" cy="18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50" y="3925650"/>
            <a:ext cx="8935749" cy="32087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3"/>
          <p:cNvSpPr/>
          <p:nvPr/>
        </p:nvSpPr>
        <p:spPr>
          <a:xfrm>
            <a:off x="1945375" y="2438400"/>
            <a:ext cx="1898700" cy="44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73"/>
          <p:cNvSpPr/>
          <p:nvPr/>
        </p:nvSpPr>
        <p:spPr>
          <a:xfrm>
            <a:off x="5077100" y="3832588"/>
            <a:ext cx="3918600" cy="5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73"/>
          <p:cNvSpPr/>
          <p:nvPr/>
        </p:nvSpPr>
        <p:spPr>
          <a:xfrm rot="-5401115">
            <a:off x="5937275" y="2370500"/>
            <a:ext cx="1849800" cy="53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0000" y="3084025"/>
            <a:ext cx="709450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2225" y="2492762"/>
            <a:ext cx="827684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5800" y="4598650"/>
            <a:ext cx="827675" cy="32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 time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724800" y="203640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 1: multi-layer neural network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Google Shape;8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-4265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74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importance of shape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9" name="Google Shape;859;p74"/>
          <p:cNvSpPr txBox="1"/>
          <p:nvPr/>
        </p:nvSpPr>
        <p:spPr>
          <a:xfrm>
            <a:off x="2584650" y="180520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4"/>
          <p:cNvSpPr txBox="1"/>
          <p:nvPr/>
        </p:nvSpPr>
        <p:spPr>
          <a:xfrm>
            <a:off x="5559975" y="10991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1" name="Google Shape;86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66" y="1735150"/>
            <a:ext cx="5439809" cy="18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50" y="3925650"/>
            <a:ext cx="8935749" cy="32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0000" y="3084025"/>
            <a:ext cx="709450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2225" y="2492762"/>
            <a:ext cx="827684" cy="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5800" y="4598650"/>
            <a:ext cx="827675" cy="32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-4265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x∙w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2" name="Google Shape;872;p75"/>
          <p:cNvSpPr txBox="1"/>
          <p:nvPr/>
        </p:nvSpPr>
        <p:spPr>
          <a:xfrm>
            <a:off x="2584650" y="180520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75"/>
          <p:cNvSpPr txBox="1"/>
          <p:nvPr/>
        </p:nvSpPr>
        <p:spPr>
          <a:xfrm>
            <a:off x="5559975" y="5657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4" name="Google Shape;87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66" y="1735150"/>
            <a:ext cx="5439809" cy="18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550" y="3925650"/>
            <a:ext cx="8935749" cy="32087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75"/>
          <p:cNvSpPr/>
          <p:nvPr/>
        </p:nvSpPr>
        <p:spPr>
          <a:xfrm>
            <a:off x="1945375" y="2438400"/>
            <a:ext cx="1898700" cy="44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5"/>
          <p:cNvSpPr/>
          <p:nvPr/>
        </p:nvSpPr>
        <p:spPr>
          <a:xfrm>
            <a:off x="790900" y="3865452"/>
            <a:ext cx="3684000" cy="50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5"/>
          <p:cNvSpPr/>
          <p:nvPr/>
        </p:nvSpPr>
        <p:spPr>
          <a:xfrm rot="-5401115">
            <a:off x="3631169" y="2393925"/>
            <a:ext cx="1849800" cy="50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5"/>
          <p:cNvSpPr txBox="1"/>
          <p:nvPr/>
        </p:nvSpPr>
        <p:spPr>
          <a:xfrm>
            <a:off x="4233525" y="121135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75"/>
          <p:cNvSpPr txBox="1"/>
          <p:nvPr/>
        </p:nvSpPr>
        <p:spPr>
          <a:xfrm>
            <a:off x="5039675" y="120345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75"/>
          <p:cNvSpPr txBox="1"/>
          <p:nvPr/>
        </p:nvSpPr>
        <p:spPr>
          <a:xfrm>
            <a:off x="6558425" y="121135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75"/>
          <p:cNvSpPr txBox="1"/>
          <p:nvPr/>
        </p:nvSpPr>
        <p:spPr>
          <a:xfrm>
            <a:off x="1898975" y="4301375"/>
            <a:ext cx="138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x⦁w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75"/>
          <p:cNvSpPr txBox="1"/>
          <p:nvPr/>
        </p:nvSpPr>
        <p:spPr>
          <a:xfrm>
            <a:off x="6255525" y="4296250"/>
            <a:ext cx="138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x⦁w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7" y="-4265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6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x∙w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0" name="Google Shape;890;p76"/>
          <p:cNvSpPr txBox="1"/>
          <p:nvPr/>
        </p:nvSpPr>
        <p:spPr>
          <a:xfrm>
            <a:off x="2584650" y="180520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76"/>
          <p:cNvSpPr txBox="1"/>
          <p:nvPr/>
        </p:nvSpPr>
        <p:spPr>
          <a:xfrm>
            <a:off x="5559975" y="565750"/>
            <a:ext cx="89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2" name="Google Shape;89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66" y="1735150"/>
            <a:ext cx="5439809" cy="18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6"/>
          <p:cNvSpPr txBox="1"/>
          <p:nvPr/>
        </p:nvSpPr>
        <p:spPr>
          <a:xfrm>
            <a:off x="4233525" y="121135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76"/>
          <p:cNvSpPr txBox="1"/>
          <p:nvPr/>
        </p:nvSpPr>
        <p:spPr>
          <a:xfrm>
            <a:off x="5039675" y="120345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76"/>
          <p:cNvSpPr txBox="1"/>
          <p:nvPr/>
        </p:nvSpPr>
        <p:spPr>
          <a:xfrm>
            <a:off x="6558425" y="121135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6" name="Google Shape;89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2225" y="3798501"/>
            <a:ext cx="5382950" cy="4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77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Given one observation…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00" y="1626475"/>
            <a:ext cx="8386124" cy="1916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7"/>
          <p:cNvSpPr/>
          <p:nvPr/>
        </p:nvSpPr>
        <p:spPr>
          <a:xfrm>
            <a:off x="609600" y="1527450"/>
            <a:ext cx="5780700" cy="2180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5" name="Google Shape;905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000" y="3933525"/>
            <a:ext cx="3639900" cy="3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8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the bias 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12" name="Google Shape;91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50" y="1924222"/>
            <a:ext cx="7902830" cy="10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78"/>
          <p:cNvSpPr/>
          <p:nvPr/>
        </p:nvSpPr>
        <p:spPr>
          <a:xfrm>
            <a:off x="798775" y="1912875"/>
            <a:ext cx="1072200" cy="46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78"/>
          <p:cNvSpPr/>
          <p:nvPr/>
        </p:nvSpPr>
        <p:spPr>
          <a:xfrm>
            <a:off x="5880550" y="1912875"/>
            <a:ext cx="488700" cy="46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78"/>
          <p:cNvSpPr/>
          <p:nvPr/>
        </p:nvSpPr>
        <p:spPr>
          <a:xfrm>
            <a:off x="1040525" y="2480250"/>
            <a:ext cx="1986600" cy="5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79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the bias 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22" name="Google Shape;92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50" y="1924222"/>
            <a:ext cx="7902830" cy="10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9"/>
          <p:cNvSpPr/>
          <p:nvPr/>
        </p:nvSpPr>
        <p:spPr>
          <a:xfrm>
            <a:off x="2039650" y="1875025"/>
            <a:ext cx="1124100" cy="5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9"/>
          <p:cNvSpPr/>
          <p:nvPr/>
        </p:nvSpPr>
        <p:spPr>
          <a:xfrm>
            <a:off x="6392075" y="1874975"/>
            <a:ext cx="488700" cy="46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9"/>
          <p:cNvSpPr/>
          <p:nvPr/>
        </p:nvSpPr>
        <p:spPr>
          <a:xfrm>
            <a:off x="3219150" y="2527625"/>
            <a:ext cx="1986600" cy="5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80"/>
          <p:cNvSpPr txBox="1"/>
          <p:nvPr/>
        </p:nvSpPr>
        <p:spPr>
          <a:xfrm>
            <a:off x="885500" y="57575"/>
            <a:ext cx="8110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 the bias 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32" name="Google Shape;93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50" y="1924222"/>
            <a:ext cx="7902830" cy="10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80"/>
          <p:cNvSpPr/>
          <p:nvPr/>
        </p:nvSpPr>
        <p:spPr>
          <a:xfrm>
            <a:off x="3981500" y="1874975"/>
            <a:ext cx="1224300" cy="46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80"/>
          <p:cNvSpPr/>
          <p:nvPr/>
        </p:nvSpPr>
        <p:spPr>
          <a:xfrm>
            <a:off x="7576125" y="1874975"/>
            <a:ext cx="551100" cy="46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80"/>
          <p:cNvSpPr/>
          <p:nvPr/>
        </p:nvSpPr>
        <p:spPr>
          <a:xfrm>
            <a:off x="6051375" y="2510175"/>
            <a:ext cx="2227500" cy="462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1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81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3" name="Google Shape;94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125" y="1688728"/>
            <a:ext cx="3365450" cy="12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82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2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Answer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51" name="Google Shape;95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175" y="2186974"/>
            <a:ext cx="4600175" cy="1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83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8" name="Google Shape;958;p83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9" name="Google Shape;95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83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83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83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83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3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83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0" name="Google Shape;970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83"/>
          <p:cNvSpPr/>
          <p:nvPr/>
        </p:nvSpPr>
        <p:spPr>
          <a:xfrm>
            <a:off x="1514900" y="13211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83"/>
          <p:cNvSpPr/>
          <p:nvPr/>
        </p:nvSpPr>
        <p:spPr>
          <a:xfrm rot="-5401486">
            <a:off x="3976296" y="19816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3"/>
          <p:cNvSpPr/>
          <p:nvPr/>
        </p:nvSpPr>
        <p:spPr>
          <a:xfrm>
            <a:off x="6978375" y="2007425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3"/>
          <p:cNvSpPr/>
          <p:nvPr/>
        </p:nvSpPr>
        <p:spPr>
          <a:xfrm>
            <a:off x="1668125" y="3371500"/>
            <a:ext cx="14715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 time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3519225" y="1929000"/>
            <a:ext cx="1322400" cy="1285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neuron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21"/>
          <p:cNvCxnSpPr/>
          <p:nvPr/>
        </p:nvCxnSpPr>
        <p:spPr>
          <a:xfrm>
            <a:off x="2623650" y="2648700"/>
            <a:ext cx="866100" cy="48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1"/>
          <p:cNvSpPr txBox="1"/>
          <p:nvPr/>
        </p:nvSpPr>
        <p:spPr>
          <a:xfrm>
            <a:off x="1899675" y="2420250"/>
            <a:ext cx="6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692275" y="24202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975250" y="2173950"/>
            <a:ext cx="23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One neuron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One layer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4871100" y="264645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38" y="2026550"/>
            <a:ext cx="1771204" cy="16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84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1" name="Google Shape;981;p84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2" name="Google Shape;982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84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84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84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84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4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4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3" name="Google Shape;993;p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84"/>
          <p:cNvSpPr/>
          <p:nvPr/>
        </p:nvSpPr>
        <p:spPr>
          <a:xfrm>
            <a:off x="1484575" y="13501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4"/>
          <p:cNvSpPr/>
          <p:nvPr/>
        </p:nvSpPr>
        <p:spPr>
          <a:xfrm rot="-5401486">
            <a:off x="5571621" y="20578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84"/>
          <p:cNvSpPr/>
          <p:nvPr/>
        </p:nvSpPr>
        <p:spPr>
          <a:xfrm>
            <a:off x="8574125" y="2005350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84"/>
          <p:cNvSpPr/>
          <p:nvPr/>
        </p:nvSpPr>
        <p:spPr>
          <a:xfrm>
            <a:off x="5839325" y="3356675"/>
            <a:ext cx="1634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" name="Google Shape;100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85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4" name="Google Shape;1004;p85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5" name="Google Shape;100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85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85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5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5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85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85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6" name="Google Shape;1016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7" name="Google Shape;1017;p85"/>
          <p:cNvSpPr/>
          <p:nvPr/>
        </p:nvSpPr>
        <p:spPr>
          <a:xfrm>
            <a:off x="1484575" y="17276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85"/>
          <p:cNvSpPr/>
          <p:nvPr/>
        </p:nvSpPr>
        <p:spPr>
          <a:xfrm rot="-5401486">
            <a:off x="3976296" y="19816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85"/>
          <p:cNvSpPr/>
          <p:nvPr/>
        </p:nvSpPr>
        <p:spPr>
          <a:xfrm>
            <a:off x="6978375" y="2007425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5"/>
          <p:cNvSpPr/>
          <p:nvPr/>
        </p:nvSpPr>
        <p:spPr>
          <a:xfrm>
            <a:off x="1660700" y="3779700"/>
            <a:ext cx="14715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86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7" name="Google Shape;1027;p86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Google Shape;102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86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86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86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86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86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86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9" name="Google Shape;1039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86"/>
          <p:cNvSpPr/>
          <p:nvPr/>
        </p:nvSpPr>
        <p:spPr>
          <a:xfrm>
            <a:off x="1484575" y="17276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86"/>
          <p:cNvSpPr/>
          <p:nvPr/>
        </p:nvSpPr>
        <p:spPr>
          <a:xfrm rot="-5401486">
            <a:off x="5595996" y="19955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86"/>
          <p:cNvSpPr/>
          <p:nvPr/>
        </p:nvSpPr>
        <p:spPr>
          <a:xfrm>
            <a:off x="8566700" y="2046638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86"/>
          <p:cNvSpPr/>
          <p:nvPr/>
        </p:nvSpPr>
        <p:spPr>
          <a:xfrm>
            <a:off x="5846750" y="3722200"/>
            <a:ext cx="16272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87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0" name="Google Shape;1050;p87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1" name="Google Shape;1051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87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87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87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87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87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87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2" name="Google Shape;1062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87"/>
          <p:cNvSpPr/>
          <p:nvPr/>
        </p:nvSpPr>
        <p:spPr>
          <a:xfrm>
            <a:off x="1484575" y="2542575"/>
            <a:ext cx="24936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7"/>
          <p:cNvSpPr/>
          <p:nvPr/>
        </p:nvSpPr>
        <p:spPr>
          <a:xfrm rot="-5401486">
            <a:off x="3976296" y="2025000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7"/>
          <p:cNvSpPr/>
          <p:nvPr/>
        </p:nvSpPr>
        <p:spPr>
          <a:xfrm>
            <a:off x="7015475" y="2046625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7"/>
          <p:cNvSpPr/>
          <p:nvPr/>
        </p:nvSpPr>
        <p:spPr>
          <a:xfrm>
            <a:off x="1645850" y="4583150"/>
            <a:ext cx="16272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Google Shape;107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8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3" name="Google Shape;1073;p88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4" name="Google Shape;107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88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88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88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88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88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88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5" name="Google Shape;1085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88"/>
          <p:cNvSpPr/>
          <p:nvPr/>
        </p:nvSpPr>
        <p:spPr>
          <a:xfrm>
            <a:off x="1484575" y="2542575"/>
            <a:ext cx="24936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8"/>
          <p:cNvSpPr/>
          <p:nvPr/>
        </p:nvSpPr>
        <p:spPr>
          <a:xfrm rot="-5401486">
            <a:off x="5590171" y="20578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88"/>
          <p:cNvSpPr/>
          <p:nvPr/>
        </p:nvSpPr>
        <p:spPr>
          <a:xfrm>
            <a:off x="8566700" y="1985063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88"/>
          <p:cNvSpPr/>
          <p:nvPr/>
        </p:nvSpPr>
        <p:spPr>
          <a:xfrm>
            <a:off x="5809650" y="4510250"/>
            <a:ext cx="1731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89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89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97" name="Google Shape;109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325" y="2052652"/>
            <a:ext cx="3571250" cy="13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Google Shape;110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90"/>
          <p:cNvSpPr txBox="1"/>
          <p:nvPr/>
        </p:nvSpPr>
        <p:spPr>
          <a:xfrm>
            <a:off x="44836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90"/>
          <p:cNvSpPr txBox="1"/>
          <p:nvPr/>
        </p:nvSpPr>
        <p:spPr>
          <a:xfrm>
            <a:off x="4677100" y="122550"/>
            <a:ext cx="434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Answer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05" name="Google Shape;1105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725" y="1963656"/>
            <a:ext cx="44481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1"/>
          <p:cNvSpPr txBox="1"/>
          <p:nvPr>
            <p:ph type="title"/>
          </p:nvPr>
        </p:nvSpPr>
        <p:spPr>
          <a:xfrm>
            <a:off x="221725" y="-25501"/>
            <a:ext cx="5373300" cy="83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91"/>
          <p:cNvSpPr txBox="1"/>
          <p:nvPr>
            <p:ph idx="1" type="body"/>
          </p:nvPr>
        </p:nvSpPr>
        <p:spPr>
          <a:xfrm>
            <a:off x="278275" y="940051"/>
            <a:ext cx="7886700" cy="38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Jiang, L. (2020). A Visual Explanation of Gradient Descent Methods (Momentum, Ada-Grad, RMSProp, Adam). June-2020. [online]. </a:t>
            </a:r>
            <a:r>
              <a:rPr i="1"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Available: </a:t>
            </a:r>
            <a:r>
              <a:rPr i="1" lang="en" sz="16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https://towardsdatascience.com/a-visual-explanation-of-gradient-descent-methods-momentum-adagrad-rmsprop-adam-f898b102325c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Jurafsky, Daniel, and James H. Martin. (2023). </a:t>
            </a:r>
            <a:r>
              <a:rPr i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Speech and language processing: An introduction to natural language processing, computational linguistics, and speech recognition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McCormick, C. (2016). Word2vec tutorial-the skip-gram model. </a:t>
            </a:r>
            <a:r>
              <a:rPr i="1"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Apr-2016.[Online]. Available: </a:t>
            </a:r>
            <a:r>
              <a:rPr i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http://mccormickml.com/2016/04/19/word2vec-tutorial-the-skip-gram-model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Mikolov, T., Sutskever, I., Chen, K., Corrado, G. S., &amp; Dean, J. (2013).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Distributed representations of words and phrases and their compositionality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i="1"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Advances in neural information processing systems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16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 time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>
            <a:stCxn id="125" idx="3"/>
          </p:cNvCxnSpPr>
          <p:nvPr/>
        </p:nvCxnSpPr>
        <p:spPr>
          <a:xfrm flipH="1" rot="10800000">
            <a:off x="2624675" y="1964025"/>
            <a:ext cx="1667700" cy="1088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2"/>
          <p:cNvSpPr txBox="1"/>
          <p:nvPr/>
        </p:nvSpPr>
        <p:spPr>
          <a:xfrm>
            <a:off x="1911275" y="2821275"/>
            <a:ext cx="7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6082100" y="17342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7317450" y="2372975"/>
            <a:ext cx="233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many neurons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one layer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4357425" y="16138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4357425" y="26445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357425" y="36751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22"/>
          <p:cNvCxnSpPr>
            <a:stCxn id="125" idx="3"/>
            <a:endCxn id="129" idx="2"/>
          </p:cNvCxnSpPr>
          <p:nvPr/>
        </p:nvCxnSpPr>
        <p:spPr>
          <a:xfrm>
            <a:off x="2624675" y="3052125"/>
            <a:ext cx="1732800" cy="117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5" idx="3"/>
            <a:endCxn id="130" idx="2"/>
          </p:cNvCxnSpPr>
          <p:nvPr/>
        </p:nvCxnSpPr>
        <p:spPr>
          <a:xfrm>
            <a:off x="2624675" y="3052125"/>
            <a:ext cx="1732800" cy="1042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6082100" y="2821275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082100" y="39083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 flipH="1" rot="10800000">
            <a:off x="5257800" y="196045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 flipH="1" rot="10800000">
            <a:off x="5242450" y="3047475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 rot="10800000">
            <a:off x="5257800" y="4134500"/>
            <a:ext cx="867900" cy="9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50" y="1920660"/>
            <a:ext cx="1520250" cy="18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7106373" y="68125"/>
            <a:ext cx="2537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Today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24800" y="203640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 1: multi-layer neural network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2439300" y="280015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CONTINUED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