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embeddedFontLst>
    <p:embeddedFont>
      <p:font typeface="IBM Plex Sans"/>
      <p:regular r:id="rId56"/>
      <p:bold r:id="rId57"/>
      <p:italic r:id="rId58"/>
      <p:boldItalic r:id="rId59"/>
    </p:embeddedFont>
    <p:embeddedFont>
      <p:font typeface="Roboto"/>
      <p:regular r:id="rId60"/>
      <p:bold r:id="rId61"/>
      <p:italic r:id="rId62"/>
      <p:boldItalic r:id="rId63"/>
    </p:embeddedFont>
    <p:embeddedFont>
      <p:font typeface="Roboto Medium"/>
      <p:regular r:id="rId64"/>
      <p:bold r:id="rId65"/>
      <p:italic r:id="rId66"/>
      <p:boldItalic r:id="rId67"/>
    </p:embeddedFont>
    <p:embeddedFont>
      <p:font typeface="IBM Plex Sans Medium"/>
      <p:regular r:id="rId68"/>
      <p:bold r:id="rId69"/>
      <p:italic r:id="rId70"/>
      <p:boldItalic r:id="rId71"/>
    </p:embeddedFont>
    <p:embeddedFont>
      <p:font typeface="Roboto Light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Light-bold.fntdata"/><Relationship Id="rId72" Type="http://schemas.openxmlformats.org/officeDocument/2006/relationships/font" Target="fonts/RobotoLight-regular.fntdata"/><Relationship Id="rId31" Type="http://schemas.openxmlformats.org/officeDocument/2006/relationships/slide" Target="slides/slide26.xml"/><Relationship Id="rId75" Type="http://schemas.openxmlformats.org/officeDocument/2006/relationships/font" Target="fonts/RobotoLight-boldItalic.fntdata"/><Relationship Id="rId30" Type="http://schemas.openxmlformats.org/officeDocument/2006/relationships/slide" Target="slides/slide25.xml"/><Relationship Id="rId74" Type="http://schemas.openxmlformats.org/officeDocument/2006/relationships/font" Target="fonts/RobotoLight-italic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IBMPlexSansMedium-boldItalic.fntdata"/><Relationship Id="rId70" Type="http://schemas.openxmlformats.org/officeDocument/2006/relationships/font" Target="fonts/IBMPlexSansMedium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5.xml"/><Relationship Id="rId64" Type="http://schemas.openxmlformats.org/officeDocument/2006/relationships/font" Target="fonts/RobotoMedium-regular.fntdata"/><Relationship Id="rId63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66" Type="http://schemas.openxmlformats.org/officeDocument/2006/relationships/font" Target="fonts/RobotoMedium-italic.fntdata"/><Relationship Id="rId21" Type="http://schemas.openxmlformats.org/officeDocument/2006/relationships/slide" Target="slides/slide16.xml"/><Relationship Id="rId65" Type="http://schemas.openxmlformats.org/officeDocument/2006/relationships/font" Target="fonts/RobotoMedium-bold.fntdata"/><Relationship Id="rId24" Type="http://schemas.openxmlformats.org/officeDocument/2006/relationships/slide" Target="slides/slide19.xml"/><Relationship Id="rId68" Type="http://schemas.openxmlformats.org/officeDocument/2006/relationships/font" Target="fonts/IBMPlexSansMedium-regular.fntdata"/><Relationship Id="rId23" Type="http://schemas.openxmlformats.org/officeDocument/2006/relationships/slide" Target="slides/slide18.xml"/><Relationship Id="rId67" Type="http://schemas.openxmlformats.org/officeDocument/2006/relationships/font" Target="fonts/RobotoMedium-boldItalic.fntdata"/><Relationship Id="rId60" Type="http://schemas.openxmlformats.org/officeDocument/2006/relationships/font" Target="fonts/Robo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IBMPlexSansMedium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IBMPlexSans-bold.fntdata"/><Relationship Id="rId12" Type="http://schemas.openxmlformats.org/officeDocument/2006/relationships/slide" Target="slides/slide7.xml"/><Relationship Id="rId56" Type="http://schemas.openxmlformats.org/officeDocument/2006/relationships/font" Target="fonts/IBMPlexSans-regular.fntdata"/><Relationship Id="rId15" Type="http://schemas.openxmlformats.org/officeDocument/2006/relationships/slide" Target="slides/slide10.xml"/><Relationship Id="rId59" Type="http://schemas.openxmlformats.org/officeDocument/2006/relationships/font" Target="fonts/IBMPlexSans-boldItalic.fntdata"/><Relationship Id="rId14" Type="http://schemas.openxmlformats.org/officeDocument/2006/relationships/slide" Target="slides/slide9.xml"/><Relationship Id="rId58" Type="http://schemas.openxmlformats.org/officeDocument/2006/relationships/font" Target="fonts/IBMPlexSans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2dfbe92ac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2dfbe92ac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4af177112a_0_5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24af177112a_0_5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4af177112a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4af177112a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863ebe614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863ebe6140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4af177112a_0_6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4af177112a_0_6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4af177112a_0_6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4af177112a_0_6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4af177112a_0_7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4af177112a_0_7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4af177112a_0_7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24af177112a_0_7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4af177112a_0_7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4af177112a_0_7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4af177112a_0_8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24af177112a_0_8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4af177112a_0_8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24af177112a_0_8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af177112a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4af177112a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4af177112a_0_6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g24af177112a_0_6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4af177112a_0_8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4af177112a_0_8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4af177112a_0_9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24af177112a_0_9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4af177112a_0_9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g24af177112a_0_9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4af177112a_0_9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g24af177112a_0_9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4af177112a_0_9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g24af177112a_0_9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4af177112a_0_10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24af177112a_0_10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4af177112a_0_10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24af177112a_0_10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881c3333e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2881c3333e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24af177112a_0_10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24af177112a_0_10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af177112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4af177112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4af177112a_0_1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24af177112a_0_1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24af177112a_0_1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g24af177112a_0_1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4af177112a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4af177112a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4af177112a_0_1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24af177112a_0_1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4af177112a_0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4af177112a_0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4af177112a_0_1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24af177112a_0_1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4af177112a_0_1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4af177112a_0_1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4af177112a_0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24af177112a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24af177112a_0_1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24af177112a_0_1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4af177112a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4af177112a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4af177112a_0_3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4af177112a_0_3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4af177112a_0_1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4af177112a_0_1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4af177112a_0_1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4af177112a_0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4af177112a_0_1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4af177112a_0_1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4af177112a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4af177112a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4af177112a_0_1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4af177112a_0_1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24af177112a_0_1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24af177112a_0_1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24af177112a_0_1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24af177112a_0_1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4af177112a_0_1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4af177112a_0_1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24af177112a_0_1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24af177112a_0_1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4af177112a_0_1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4af177112a_0_1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af177112a_0_3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4af177112a_0_3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2522238c6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2522238c6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af177112a_0_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4af177112a_0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4af177112a_0_4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4af177112a_0_4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af177112a_0_4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24af177112a_0_4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af177112a_0_4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4af177112a_0_4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Cover (white) 1" showMasterSp="0">
  <p:cSld name="Jstor Cover_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37465" y="1339969"/>
            <a:ext cx="62178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 Light"/>
              <a:buNone/>
              <a:defRPr sz="50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Roboto"/>
              <a:buNone/>
              <a:defRPr sz="5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057775" y="3856350"/>
            <a:ext cx="3612000" cy="94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None/>
              <a:defRPr b="1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3041" y="305513"/>
            <a:ext cx="1476918" cy="3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 Medium"/>
              <a:buNone/>
              <a:defRPr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Sans Medium"/>
              <a:buNone/>
              <a:defRPr sz="24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IBM Plex Sans Medium"/>
              <a:buNone/>
              <a:defRPr sz="48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2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.png"/><Relationship Id="rId4" Type="http://schemas.openxmlformats.org/officeDocument/2006/relationships/image" Target="../media/image26.png"/><Relationship Id="rId9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9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web.stanford.edu/~jurafsky/slp3/ed3book_jan72023.pdf" TargetMode="External"/><Relationship Id="rId4" Type="http://schemas.openxmlformats.org/officeDocument/2006/relationships/hyperlink" Target="https://web.stanford.edu/~jurafsky/slp3/ed3book_jan72023.pdf" TargetMode="External"/><Relationship Id="rId5" Type="http://schemas.openxmlformats.org/officeDocument/2006/relationships/hyperlink" Target="https://github.com/karpathy/nanoGPT" TargetMode="External"/><Relationship Id="rId6" Type="http://schemas.openxmlformats.org/officeDocument/2006/relationships/hyperlink" Target="https://www.youtube.com/watch?v=kCc8FmEb1nY&amp;pp=ygUTYW5kcmVqIGthcnBhdGh5IGdwdA%3D%3D" TargetMode="External"/><Relationship Id="rId7" Type="http://schemas.openxmlformats.org/officeDocument/2006/relationships/hyperlink" Target="https://www.youtube.com/watch?v=kCc8FmEb1nY" TargetMode="External"/><Relationship Id="rId8" Type="http://schemas.openxmlformats.org/officeDocument/2006/relationships/hyperlink" Target="https://arxiv.org/abs/1706.0376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975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/>
        </p:nvSpPr>
        <p:spPr>
          <a:xfrm>
            <a:off x="196250" y="1718404"/>
            <a:ext cx="5976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does ChatGPT work?</a:t>
            </a:r>
            <a:endParaRPr b="1" sz="50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" y="-7625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4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281" name="Google Shape;281;p24"/>
          <p:cNvCxnSpPr>
            <a:stCxn id="282" idx="3"/>
            <a:endCxn id="283" idx="1"/>
          </p:cNvCxnSpPr>
          <p:nvPr/>
        </p:nvCxnSpPr>
        <p:spPr>
          <a:xfrm flipH="1" rot="10800000">
            <a:off x="880250" y="1528500"/>
            <a:ext cx="1793700" cy="1476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4"/>
          <p:cNvSpPr/>
          <p:nvPr/>
        </p:nvSpPr>
        <p:spPr>
          <a:xfrm>
            <a:off x="2722836" y="1077304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2722836" y="1370378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2722836" y="1655921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78650" y="27207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4"/>
          <p:cNvSpPr txBox="1"/>
          <p:nvPr/>
        </p:nvSpPr>
        <p:spPr>
          <a:xfrm>
            <a:off x="2662125" y="1769816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2673975" y="1020828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4"/>
          <p:cNvSpPr/>
          <p:nvPr/>
        </p:nvSpPr>
        <p:spPr>
          <a:xfrm>
            <a:off x="2722836" y="3172806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2722836" y="2601171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4"/>
          <p:cNvSpPr/>
          <p:nvPr/>
        </p:nvSpPr>
        <p:spPr>
          <a:xfrm>
            <a:off x="2722836" y="2860885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4"/>
          <p:cNvSpPr txBox="1"/>
          <p:nvPr/>
        </p:nvSpPr>
        <p:spPr>
          <a:xfrm>
            <a:off x="2662125" y="32533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4"/>
          <p:cNvSpPr/>
          <p:nvPr/>
        </p:nvSpPr>
        <p:spPr>
          <a:xfrm>
            <a:off x="2673975" y="25108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3" name="Google Shape;293;p24"/>
          <p:cNvCxnSpPr>
            <a:stCxn id="282" idx="3"/>
            <a:endCxn id="292" idx="1"/>
          </p:cNvCxnSpPr>
          <p:nvPr/>
        </p:nvCxnSpPr>
        <p:spPr>
          <a:xfrm>
            <a:off x="880250" y="3005400"/>
            <a:ext cx="1793700" cy="13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4" name="Google Shape;294;p24"/>
          <p:cNvSpPr/>
          <p:nvPr/>
        </p:nvSpPr>
        <p:spPr>
          <a:xfrm>
            <a:off x="2576475" y="747300"/>
            <a:ext cx="543900" cy="228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HEAD</a:t>
            </a:r>
            <a:endParaRPr sz="1000"/>
          </a:p>
        </p:txBody>
      </p:sp>
      <p:sp>
        <p:nvSpPr>
          <p:cNvPr id="295" name="Google Shape;295;p24"/>
          <p:cNvSpPr txBox="1"/>
          <p:nvPr/>
        </p:nvSpPr>
        <p:spPr>
          <a:xfrm>
            <a:off x="3519251" y="2733850"/>
            <a:ext cx="54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4"/>
          <p:cNvSpPr txBox="1"/>
          <p:nvPr/>
        </p:nvSpPr>
        <p:spPr>
          <a:xfrm>
            <a:off x="2662125" y="47011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4"/>
          <p:cNvSpPr/>
          <p:nvPr/>
        </p:nvSpPr>
        <p:spPr>
          <a:xfrm>
            <a:off x="2673975" y="39586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738325" y="40430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p24"/>
          <p:cNvSpPr/>
          <p:nvPr/>
        </p:nvSpPr>
        <p:spPr>
          <a:xfrm>
            <a:off x="2738325" y="43478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0" name="Google Shape;300;p24"/>
          <p:cNvSpPr/>
          <p:nvPr/>
        </p:nvSpPr>
        <p:spPr>
          <a:xfrm>
            <a:off x="2738325" y="46526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" name="Google Shape;301;p24"/>
          <p:cNvCxnSpPr>
            <a:stCxn id="282" idx="3"/>
            <a:endCxn id="297" idx="1"/>
          </p:cNvCxnSpPr>
          <p:nvPr/>
        </p:nvCxnSpPr>
        <p:spPr>
          <a:xfrm>
            <a:off x="880250" y="3005400"/>
            <a:ext cx="1793700" cy="1461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4"/>
          <p:cNvSpPr txBox="1"/>
          <p:nvPr/>
        </p:nvSpPr>
        <p:spPr>
          <a:xfrm>
            <a:off x="3519248" y="1243875"/>
            <a:ext cx="43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4"/>
          <p:cNvSpPr txBox="1"/>
          <p:nvPr/>
        </p:nvSpPr>
        <p:spPr>
          <a:xfrm>
            <a:off x="3538147" y="1820549"/>
            <a:ext cx="46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4" name="Google Shape;304;p24"/>
          <p:cNvSpPr/>
          <p:nvPr/>
        </p:nvSpPr>
        <p:spPr>
          <a:xfrm>
            <a:off x="3517300" y="1297050"/>
            <a:ext cx="504000" cy="19752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305" name="Google Shape;305;p24"/>
          <p:cNvSpPr txBox="1"/>
          <p:nvPr/>
        </p:nvSpPr>
        <p:spPr>
          <a:xfrm>
            <a:off x="3291537" y="835500"/>
            <a:ext cx="147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-inf mask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306" name="Google Shape;306;p24"/>
          <p:cNvSpPr txBox="1"/>
          <p:nvPr/>
        </p:nvSpPr>
        <p:spPr>
          <a:xfrm>
            <a:off x="4748644" y="1722433"/>
            <a:ext cx="133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Softmax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to each row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307" name="Google Shape;307;p24"/>
          <p:cNvCxnSpPr/>
          <p:nvPr/>
        </p:nvCxnSpPr>
        <p:spPr>
          <a:xfrm>
            <a:off x="4193013" y="230625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4"/>
          <p:cNvSpPr txBox="1"/>
          <p:nvPr/>
        </p:nvSpPr>
        <p:spPr>
          <a:xfrm>
            <a:off x="6793300" y="1982250"/>
            <a:ext cx="500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w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·</a:t>
            </a:r>
            <a:endParaRPr sz="4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v</a:t>
            </a:r>
            <a:endParaRPr sz="2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09" name="Google Shape;309;p24"/>
          <p:cNvCxnSpPr/>
          <p:nvPr/>
        </p:nvCxnSpPr>
        <p:spPr>
          <a:xfrm>
            <a:off x="6019592" y="226890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4"/>
          <p:cNvSpPr/>
          <p:nvPr/>
        </p:nvSpPr>
        <p:spPr>
          <a:xfrm>
            <a:off x="6772450" y="2067825"/>
            <a:ext cx="504000" cy="23466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 txBox="1"/>
          <p:nvPr/>
        </p:nvSpPr>
        <p:spPr>
          <a:xfrm>
            <a:off x="894125" y="2118000"/>
            <a:ext cx="747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sz="4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6" name="Google Shape;3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6"/>
          <p:cNvSpPr txBox="1"/>
          <p:nvPr/>
        </p:nvSpPr>
        <p:spPr>
          <a:xfrm>
            <a:off x="125725" y="1921775"/>
            <a:ext cx="85989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Multi-head attention mechanism</a:t>
            </a:r>
            <a:endParaRPr b="1" sz="3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2" name="Google Shape;3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" y="0"/>
            <a:ext cx="1802724" cy="1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7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329" name="Google Shape;329;p27"/>
          <p:cNvCxnSpPr>
            <a:stCxn id="330" idx="3"/>
            <a:endCxn id="331" idx="1"/>
          </p:cNvCxnSpPr>
          <p:nvPr/>
        </p:nvCxnSpPr>
        <p:spPr>
          <a:xfrm flipH="1" rot="10800000">
            <a:off x="2924163" y="1528450"/>
            <a:ext cx="1502400" cy="1490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7"/>
          <p:cNvSpPr/>
          <p:nvPr/>
        </p:nvSpPr>
        <p:spPr>
          <a:xfrm>
            <a:off x="4475436" y="1077304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4475436" y="1370378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4475436" y="1655921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27"/>
          <p:cNvSpPr txBox="1"/>
          <p:nvPr/>
        </p:nvSpPr>
        <p:spPr>
          <a:xfrm>
            <a:off x="4414725" y="1769816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27"/>
          <p:cNvSpPr/>
          <p:nvPr/>
        </p:nvSpPr>
        <p:spPr>
          <a:xfrm>
            <a:off x="4426575" y="1020828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"/>
          <p:cNvSpPr/>
          <p:nvPr/>
        </p:nvSpPr>
        <p:spPr>
          <a:xfrm>
            <a:off x="4475436" y="3172806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27"/>
          <p:cNvSpPr/>
          <p:nvPr/>
        </p:nvSpPr>
        <p:spPr>
          <a:xfrm>
            <a:off x="4475436" y="2601171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27"/>
          <p:cNvSpPr/>
          <p:nvPr/>
        </p:nvSpPr>
        <p:spPr>
          <a:xfrm>
            <a:off x="4475436" y="2860885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7"/>
          <p:cNvSpPr txBox="1"/>
          <p:nvPr/>
        </p:nvSpPr>
        <p:spPr>
          <a:xfrm>
            <a:off x="4414725" y="32533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4426575" y="25108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1" name="Google Shape;341;p27"/>
          <p:cNvCxnSpPr>
            <a:stCxn id="330" idx="3"/>
            <a:endCxn id="340" idx="1"/>
          </p:cNvCxnSpPr>
          <p:nvPr/>
        </p:nvCxnSpPr>
        <p:spPr>
          <a:xfrm>
            <a:off x="2924163" y="3018550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27"/>
          <p:cNvSpPr/>
          <p:nvPr/>
        </p:nvSpPr>
        <p:spPr>
          <a:xfrm>
            <a:off x="4329075" y="747300"/>
            <a:ext cx="543900" cy="228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HEAD</a:t>
            </a:r>
            <a:endParaRPr sz="1000"/>
          </a:p>
        </p:txBody>
      </p:sp>
      <p:sp>
        <p:nvSpPr>
          <p:cNvPr id="343" name="Google Shape;343;p27"/>
          <p:cNvSpPr txBox="1"/>
          <p:nvPr/>
        </p:nvSpPr>
        <p:spPr>
          <a:xfrm>
            <a:off x="5271851" y="2733850"/>
            <a:ext cx="54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4414725" y="47011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27"/>
          <p:cNvSpPr/>
          <p:nvPr/>
        </p:nvSpPr>
        <p:spPr>
          <a:xfrm>
            <a:off x="4426575" y="39586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4490925" y="40430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4490925" y="43478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4490925" y="46526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9" name="Google Shape;349;p27"/>
          <p:cNvCxnSpPr>
            <a:stCxn id="330" idx="3"/>
          </p:cNvCxnSpPr>
          <p:nvPr/>
        </p:nvCxnSpPr>
        <p:spPr>
          <a:xfrm>
            <a:off x="2924163" y="3018550"/>
            <a:ext cx="1502400" cy="170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" name="Google Shape;350;p27"/>
          <p:cNvSpPr txBox="1"/>
          <p:nvPr/>
        </p:nvSpPr>
        <p:spPr>
          <a:xfrm>
            <a:off x="5271848" y="1243875"/>
            <a:ext cx="43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5290747" y="1820549"/>
            <a:ext cx="46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5269900" y="1297050"/>
            <a:ext cx="504000" cy="19752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5044137" y="835500"/>
            <a:ext cx="147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-inf mask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6501244" y="1722433"/>
            <a:ext cx="133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Softmax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to each row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355" name="Google Shape;355;p27"/>
          <p:cNvCxnSpPr/>
          <p:nvPr/>
        </p:nvCxnSpPr>
        <p:spPr>
          <a:xfrm>
            <a:off x="5945613" y="230625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27"/>
          <p:cNvSpPr txBox="1"/>
          <p:nvPr/>
        </p:nvSpPr>
        <p:spPr>
          <a:xfrm>
            <a:off x="8545900" y="1982250"/>
            <a:ext cx="500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w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·</a:t>
            </a:r>
            <a:endParaRPr sz="4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v</a:t>
            </a:r>
            <a:endParaRPr sz="2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57" name="Google Shape;357;p27"/>
          <p:cNvCxnSpPr/>
          <p:nvPr/>
        </p:nvCxnSpPr>
        <p:spPr>
          <a:xfrm>
            <a:off x="7772192" y="226890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27"/>
          <p:cNvSpPr/>
          <p:nvPr/>
        </p:nvSpPr>
        <p:spPr>
          <a:xfrm>
            <a:off x="8525050" y="2067825"/>
            <a:ext cx="504000" cy="23466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pic>
        <p:nvPicPr>
          <p:cNvPr id="330" name="Google Shape;3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142250"/>
            <a:ext cx="29241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7"/>
          <p:cNvSpPr txBox="1"/>
          <p:nvPr/>
        </p:nvSpPr>
        <p:spPr>
          <a:xfrm>
            <a:off x="422625" y="4154375"/>
            <a:ext cx="17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32 features</a:t>
            </a:r>
            <a:endParaRPr sz="2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0" name="Google Shape;360;p27"/>
          <p:cNvSpPr txBox="1"/>
          <p:nvPr/>
        </p:nvSpPr>
        <p:spPr>
          <a:xfrm>
            <a:off x="2396325" y="1243875"/>
            <a:ext cx="180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Head size= 8</a:t>
            </a:r>
            <a:endParaRPr sz="2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02724" cy="1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8"/>
          <p:cNvSpPr txBox="1"/>
          <p:nvPr/>
        </p:nvSpPr>
        <p:spPr>
          <a:xfrm>
            <a:off x="6141650" y="-76200"/>
            <a:ext cx="3921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single 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67" name="Google Shape;367;p28"/>
          <p:cNvCxnSpPr/>
          <p:nvPr/>
        </p:nvCxnSpPr>
        <p:spPr>
          <a:xfrm flipH="1" rot="10800000">
            <a:off x="1323975" y="1299978"/>
            <a:ext cx="1502400" cy="1490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8"/>
          <p:cNvCxnSpPr/>
          <p:nvPr/>
        </p:nvCxnSpPr>
        <p:spPr>
          <a:xfrm>
            <a:off x="1323963" y="2789950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8"/>
          <p:cNvCxnSpPr/>
          <p:nvPr/>
        </p:nvCxnSpPr>
        <p:spPr>
          <a:xfrm>
            <a:off x="1323963" y="2789950"/>
            <a:ext cx="1502400" cy="170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8"/>
          <p:cNvSpPr txBox="1"/>
          <p:nvPr/>
        </p:nvSpPr>
        <p:spPr>
          <a:xfrm>
            <a:off x="923825" y="2505250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71" name="Google Shape;3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800" y="709625"/>
            <a:ext cx="2202625" cy="1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 txBox="1"/>
          <p:nvPr/>
        </p:nvSpPr>
        <p:spPr>
          <a:xfrm>
            <a:off x="851925" y="30947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8X32</a:t>
            </a:r>
            <a:endParaRPr/>
          </a:p>
        </p:txBody>
      </p:sp>
      <p:pic>
        <p:nvPicPr>
          <p:cNvPr id="373" name="Google Shape;37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800" y="2233945"/>
            <a:ext cx="2202625" cy="1355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69025" y="3736450"/>
            <a:ext cx="2097275" cy="1308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8"/>
          <p:cNvSpPr txBox="1"/>
          <p:nvPr/>
        </p:nvSpPr>
        <p:spPr>
          <a:xfrm>
            <a:off x="5581325" y="10620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5581325" y="266212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377" name="Google Shape;377;p28"/>
          <p:cNvSpPr txBox="1"/>
          <p:nvPr/>
        </p:nvSpPr>
        <p:spPr>
          <a:xfrm>
            <a:off x="5581325" y="436117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378" name="Google Shape;378;p28"/>
          <p:cNvSpPr txBox="1"/>
          <p:nvPr/>
        </p:nvSpPr>
        <p:spPr>
          <a:xfrm>
            <a:off x="5127425" y="924350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q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5180900" y="2601500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k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T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80" name="Google Shape;380;p28"/>
          <p:cNvSpPr txBox="1"/>
          <p:nvPr/>
        </p:nvSpPr>
        <p:spPr>
          <a:xfrm>
            <a:off x="5208950" y="4278638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v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75" y="35975"/>
            <a:ext cx="1802724" cy="1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29"/>
          <p:cNvSpPr txBox="1"/>
          <p:nvPr/>
        </p:nvSpPr>
        <p:spPr>
          <a:xfrm>
            <a:off x="5808925" y="0"/>
            <a:ext cx="3318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single 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387" name="Google Shape;387;p29"/>
          <p:cNvCxnSpPr/>
          <p:nvPr/>
        </p:nvCxnSpPr>
        <p:spPr>
          <a:xfrm flipH="1" rot="10800000">
            <a:off x="2543175" y="1147578"/>
            <a:ext cx="1502400" cy="1490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29"/>
          <p:cNvCxnSpPr/>
          <p:nvPr/>
        </p:nvCxnSpPr>
        <p:spPr>
          <a:xfrm>
            <a:off x="2543163" y="2637550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9" name="Google Shape;389;p29"/>
          <p:cNvCxnSpPr/>
          <p:nvPr/>
        </p:nvCxnSpPr>
        <p:spPr>
          <a:xfrm>
            <a:off x="2543163" y="2637550"/>
            <a:ext cx="1502400" cy="170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0" name="Google Shape;390;p29"/>
          <p:cNvSpPr txBox="1"/>
          <p:nvPr/>
        </p:nvSpPr>
        <p:spPr>
          <a:xfrm>
            <a:off x="2143025" y="2352850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1" name="Google Shape;391;p29"/>
          <p:cNvSpPr txBox="1"/>
          <p:nvPr/>
        </p:nvSpPr>
        <p:spPr>
          <a:xfrm>
            <a:off x="2071125" y="29423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8X32</a:t>
            </a:r>
            <a:endParaRPr/>
          </a:p>
        </p:txBody>
      </p:sp>
      <p:sp>
        <p:nvSpPr>
          <p:cNvPr id="392" name="Google Shape;392;p29"/>
          <p:cNvSpPr txBox="1"/>
          <p:nvPr/>
        </p:nvSpPr>
        <p:spPr>
          <a:xfrm>
            <a:off x="4666925" y="9096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393" name="Google Shape;393;p29"/>
          <p:cNvSpPr txBox="1"/>
          <p:nvPr/>
        </p:nvSpPr>
        <p:spPr>
          <a:xfrm>
            <a:off x="4666925" y="243352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394" name="Google Shape;394;p29"/>
          <p:cNvSpPr txBox="1"/>
          <p:nvPr/>
        </p:nvSpPr>
        <p:spPr>
          <a:xfrm>
            <a:off x="4438325" y="405637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395" name="Google Shape;395;p29"/>
          <p:cNvSpPr txBox="1"/>
          <p:nvPr/>
        </p:nvSpPr>
        <p:spPr>
          <a:xfrm>
            <a:off x="4213025" y="771950"/>
            <a:ext cx="4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q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4162925" y="2372900"/>
            <a:ext cx="50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k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T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7" name="Google Shape;397;p29"/>
          <p:cNvSpPr txBox="1"/>
          <p:nvPr/>
        </p:nvSpPr>
        <p:spPr>
          <a:xfrm>
            <a:off x="4065950" y="3973838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v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98" name="Google Shape;398;p29"/>
          <p:cNvSpPr/>
          <p:nvPr/>
        </p:nvSpPr>
        <p:spPr>
          <a:xfrm>
            <a:off x="4162925" y="905025"/>
            <a:ext cx="504000" cy="19752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4213025" y="1603900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·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00" name="Google Shape;400;p29"/>
          <p:cNvCxnSpPr/>
          <p:nvPr/>
        </p:nvCxnSpPr>
        <p:spPr>
          <a:xfrm>
            <a:off x="4784263" y="1892629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29"/>
          <p:cNvSpPr txBox="1"/>
          <p:nvPr/>
        </p:nvSpPr>
        <p:spPr>
          <a:xfrm>
            <a:off x="5567175" y="1607913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w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55050"/>
            <a:ext cx="1802724" cy="1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0"/>
          <p:cNvSpPr txBox="1"/>
          <p:nvPr/>
        </p:nvSpPr>
        <p:spPr>
          <a:xfrm>
            <a:off x="6050300" y="-9925"/>
            <a:ext cx="3395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single 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08" name="Google Shape;408;p30"/>
          <p:cNvCxnSpPr/>
          <p:nvPr/>
        </p:nvCxnSpPr>
        <p:spPr>
          <a:xfrm flipH="1" rot="10800000">
            <a:off x="1628775" y="1757178"/>
            <a:ext cx="1502400" cy="1490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9" name="Google Shape;409;p30"/>
          <p:cNvCxnSpPr/>
          <p:nvPr/>
        </p:nvCxnSpPr>
        <p:spPr>
          <a:xfrm>
            <a:off x="1628763" y="3247150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30"/>
          <p:cNvCxnSpPr/>
          <p:nvPr/>
        </p:nvCxnSpPr>
        <p:spPr>
          <a:xfrm>
            <a:off x="1628763" y="3247150"/>
            <a:ext cx="2984100" cy="1545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30"/>
          <p:cNvSpPr txBox="1"/>
          <p:nvPr/>
        </p:nvSpPr>
        <p:spPr>
          <a:xfrm>
            <a:off x="1526050" y="3900500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2" name="Google Shape;412;p30"/>
          <p:cNvSpPr txBox="1"/>
          <p:nvPr/>
        </p:nvSpPr>
        <p:spPr>
          <a:xfrm>
            <a:off x="1156725" y="35519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8X32</a:t>
            </a:r>
            <a:endParaRPr/>
          </a:p>
        </p:txBody>
      </p:sp>
      <p:sp>
        <p:nvSpPr>
          <p:cNvPr id="413" name="Google Shape;413;p30"/>
          <p:cNvSpPr txBox="1"/>
          <p:nvPr/>
        </p:nvSpPr>
        <p:spPr>
          <a:xfrm>
            <a:off x="3752525" y="15192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14" name="Google Shape;414;p30"/>
          <p:cNvSpPr txBox="1"/>
          <p:nvPr/>
        </p:nvSpPr>
        <p:spPr>
          <a:xfrm>
            <a:off x="3752525" y="304312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15" name="Google Shape;415;p30"/>
          <p:cNvSpPr txBox="1"/>
          <p:nvPr/>
        </p:nvSpPr>
        <p:spPr>
          <a:xfrm>
            <a:off x="5363150" y="459402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16" name="Google Shape;416;p30"/>
          <p:cNvSpPr txBox="1"/>
          <p:nvPr/>
        </p:nvSpPr>
        <p:spPr>
          <a:xfrm>
            <a:off x="3298625" y="1381550"/>
            <a:ext cx="4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q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3248525" y="2982500"/>
            <a:ext cx="50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k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T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8" name="Google Shape;418;p30"/>
          <p:cNvSpPr txBox="1"/>
          <p:nvPr/>
        </p:nvSpPr>
        <p:spPr>
          <a:xfrm>
            <a:off x="4745425" y="4519325"/>
            <a:ext cx="39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v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19" name="Google Shape;419;p30"/>
          <p:cNvSpPr/>
          <p:nvPr/>
        </p:nvSpPr>
        <p:spPr>
          <a:xfrm>
            <a:off x="3248525" y="1514625"/>
            <a:ext cx="504000" cy="19752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420" name="Google Shape;420;p30"/>
          <p:cNvSpPr txBox="1"/>
          <p:nvPr/>
        </p:nvSpPr>
        <p:spPr>
          <a:xfrm>
            <a:off x="3298625" y="2213500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·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21" name="Google Shape;421;p30"/>
          <p:cNvCxnSpPr/>
          <p:nvPr/>
        </p:nvCxnSpPr>
        <p:spPr>
          <a:xfrm>
            <a:off x="3869863" y="2502229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2" name="Google Shape;422;p30"/>
          <p:cNvSpPr txBox="1"/>
          <p:nvPr/>
        </p:nvSpPr>
        <p:spPr>
          <a:xfrm>
            <a:off x="4652775" y="2217513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w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23" name="Google Shape;423;p30"/>
          <p:cNvSpPr txBox="1"/>
          <p:nvPr/>
        </p:nvSpPr>
        <p:spPr>
          <a:xfrm>
            <a:off x="5363150" y="235127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24" name="Google Shape;424;p30"/>
          <p:cNvSpPr/>
          <p:nvPr/>
        </p:nvSpPr>
        <p:spPr>
          <a:xfrm>
            <a:off x="4638525" y="2277800"/>
            <a:ext cx="504000" cy="27204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425" name="Google Shape;425;p30"/>
          <p:cNvSpPr txBox="1"/>
          <p:nvPr/>
        </p:nvSpPr>
        <p:spPr>
          <a:xfrm>
            <a:off x="4723675" y="3361200"/>
            <a:ext cx="314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edium"/>
                <a:ea typeface="Roboto Medium"/>
                <a:cs typeface="Roboto Medium"/>
                <a:sym typeface="Roboto Medium"/>
              </a:rPr>
              <a:t>·</a:t>
            </a:r>
            <a:endParaRPr sz="4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26" name="Google Shape;426;p30"/>
          <p:cNvCxnSpPr/>
          <p:nvPr/>
        </p:nvCxnSpPr>
        <p:spPr>
          <a:xfrm>
            <a:off x="5363138" y="373370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7" name="Google Shape;42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0475" y="2857400"/>
            <a:ext cx="29337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0"/>
          <p:cNvSpPr txBox="1"/>
          <p:nvPr/>
        </p:nvSpPr>
        <p:spPr>
          <a:xfrm>
            <a:off x="7376900" y="46488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55050"/>
            <a:ext cx="1802724" cy="1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1"/>
          <p:cNvSpPr txBox="1"/>
          <p:nvPr/>
        </p:nvSpPr>
        <p:spPr>
          <a:xfrm>
            <a:off x="5934800" y="142475"/>
            <a:ext cx="3054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single 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35" name="Google Shape;435;p31"/>
          <p:cNvCxnSpPr/>
          <p:nvPr/>
        </p:nvCxnSpPr>
        <p:spPr>
          <a:xfrm flipH="1" rot="10800000">
            <a:off x="1628775" y="1757178"/>
            <a:ext cx="1502400" cy="1490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31"/>
          <p:cNvCxnSpPr/>
          <p:nvPr/>
        </p:nvCxnSpPr>
        <p:spPr>
          <a:xfrm>
            <a:off x="1628763" y="3247150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31"/>
          <p:cNvCxnSpPr/>
          <p:nvPr/>
        </p:nvCxnSpPr>
        <p:spPr>
          <a:xfrm>
            <a:off x="1628763" y="3247150"/>
            <a:ext cx="2984100" cy="1545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31"/>
          <p:cNvSpPr txBox="1"/>
          <p:nvPr/>
        </p:nvSpPr>
        <p:spPr>
          <a:xfrm>
            <a:off x="1228625" y="2962450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39" name="Google Shape;439;p31"/>
          <p:cNvSpPr txBox="1"/>
          <p:nvPr/>
        </p:nvSpPr>
        <p:spPr>
          <a:xfrm>
            <a:off x="1156725" y="35519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8X32</a:t>
            </a:r>
            <a:endParaRPr/>
          </a:p>
        </p:txBody>
      </p:sp>
      <p:sp>
        <p:nvSpPr>
          <p:cNvPr id="440" name="Google Shape;440;p31"/>
          <p:cNvSpPr txBox="1"/>
          <p:nvPr/>
        </p:nvSpPr>
        <p:spPr>
          <a:xfrm>
            <a:off x="3752525" y="15192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41" name="Google Shape;441;p31"/>
          <p:cNvSpPr txBox="1"/>
          <p:nvPr/>
        </p:nvSpPr>
        <p:spPr>
          <a:xfrm>
            <a:off x="3752525" y="304312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42" name="Google Shape;442;p31"/>
          <p:cNvSpPr txBox="1"/>
          <p:nvPr/>
        </p:nvSpPr>
        <p:spPr>
          <a:xfrm>
            <a:off x="5363150" y="459402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43" name="Google Shape;443;p31"/>
          <p:cNvSpPr txBox="1"/>
          <p:nvPr/>
        </p:nvSpPr>
        <p:spPr>
          <a:xfrm>
            <a:off x="3298625" y="1381550"/>
            <a:ext cx="4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q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44" name="Google Shape;444;p31"/>
          <p:cNvSpPr txBox="1"/>
          <p:nvPr/>
        </p:nvSpPr>
        <p:spPr>
          <a:xfrm>
            <a:off x="3248525" y="2982500"/>
            <a:ext cx="50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k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T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45" name="Google Shape;445;p31"/>
          <p:cNvSpPr txBox="1"/>
          <p:nvPr/>
        </p:nvSpPr>
        <p:spPr>
          <a:xfrm>
            <a:off x="4745425" y="4519325"/>
            <a:ext cx="39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v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46" name="Google Shape;446;p31"/>
          <p:cNvSpPr/>
          <p:nvPr/>
        </p:nvSpPr>
        <p:spPr>
          <a:xfrm>
            <a:off x="3248525" y="1514625"/>
            <a:ext cx="504000" cy="19752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447" name="Google Shape;447;p31"/>
          <p:cNvSpPr txBox="1"/>
          <p:nvPr/>
        </p:nvSpPr>
        <p:spPr>
          <a:xfrm>
            <a:off x="3298625" y="2213500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·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48" name="Google Shape;448;p31"/>
          <p:cNvCxnSpPr/>
          <p:nvPr/>
        </p:nvCxnSpPr>
        <p:spPr>
          <a:xfrm>
            <a:off x="3869863" y="2502229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31"/>
          <p:cNvSpPr txBox="1"/>
          <p:nvPr/>
        </p:nvSpPr>
        <p:spPr>
          <a:xfrm>
            <a:off x="4652775" y="2217513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w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50" name="Google Shape;450;p31"/>
          <p:cNvSpPr txBox="1"/>
          <p:nvPr/>
        </p:nvSpPr>
        <p:spPr>
          <a:xfrm>
            <a:off x="5363150" y="235127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51" name="Google Shape;451;p31"/>
          <p:cNvSpPr/>
          <p:nvPr/>
        </p:nvSpPr>
        <p:spPr>
          <a:xfrm>
            <a:off x="4638525" y="2277800"/>
            <a:ext cx="504000" cy="27204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452" name="Google Shape;452;p31"/>
          <p:cNvSpPr txBox="1"/>
          <p:nvPr/>
        </p:nvSpPr>
        <p:spPr>
          <a:xfrm>
            <a:off x="4723675" y="3361200"/>
            <a:ext cx="314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edium"/>
                <a:ea typeface="Roboto Medium"/>
                <a:cs typeface="Roboto Medium"/>
                <a:sym typeface="Roboto Medium"/>
              </a:rPr>
              <a:t>·</a:t>
            </a:r>
            <a:endParaRPr sz="4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53" name="Google Shape;453;p31"/>
          <p:cNvCxnSpPr/>
          <p:nvPr/>
        </p:nvCxnSpPr>
        <p:spPr>
          <a:xfrm>
            <a:off x="5363138" y="373370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31"/>
          <p:cNvSpPr txBox="1"/>
          <p:nvPr/>
        </p:nvSpPr>
        <p:spPr>
          <a:xfrm>
            <a:off x="6864350" y="35519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55" name="Google Shape;455;p31"/>
          <p:cNvSpPr txBox="1"/>
          <p:nvPr/>
        </p:nvSpPr>
        <p:spPr>
          <a:xfrm>
            <a:off x="6132650" y="3437700"/>
            <a:ext cx="109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h1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55050"/>
            <a:ext cx="1802724" cy="1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2"/>
          <p:cNvSpPr txBox="1"/>
          <p:nvPr/>
        </p:nvSpPr>
        <p:spPr>
          <a:xfrm>
            <a:off x="6117975" y="21325"/>
            <a:ext cx="325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single 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cxnSp>
        <p:nvCxnSpPr>
          <p:cNvPr id="462" name="Google Shape;462;p32"/>
          <p:cNvCxnSpPr/>
          <p:nvPr/>
        </p:nvCxnSpPr>
        <p:spPr>
          <a:xfrm flipH="1" rot="10800000">
            <a:off x="1628775" y="1757178"/>
            <a:ext cx="1502400" cy="1490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3" name="Google Shape;463;p32"/>
          <p:cNvCxnSpPr/>
          <p:nvPr/>
        </p:nvCxnSpPr>
        <p:spPr>
          <a:xfrm>
            <a:off x="1628763" y="3247150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4" name="Google Shape;464;p32"/>
          <p:cNvCxnSpPr/>
          <p:nvPr/>
        </p:nvCxnSpPr>
        <p:spPr>
          <a:xfrm>
            <a:off x="1628763" y="3247150"/>
            <a:ext cx="2984100" cy="15456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2"/>
          <p:cNvSpPr txBox="1"/>
          <p:nvPr/>
        </p:nvSpPr>
        <p:spPr>
          <a:xfrm>
            <a:off x="1228625" y="2962450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66" name="Google Shape;466;p32"/>
          <p:cNvSpPr txBox="1"/>
          <p:nvPr/>
        </p:nvSpPr>
        <p:spPr>
          <a:xfrm>
            <a:off x="1156725" y="35519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8X32</a:t>
            </a:r>
            <a:endParaRPr/>
          </a:p>
        </p:txBody>
      </p:sp>
      <p:sp>
        <p:nvSpPr>
          <p:cNvPr id="467" name="Google Shape;467;p32"/>
          <p:cNvSpPr txBox="1"/>
          <p:nvPr/>
        </p:nvSpPr>
        <p:spPr>
          <a:xfrm>
            <a:off x="3752525" y="15192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68" name="Google Shape;468;p32"/>
          <p:cNvSpPr txBox="1"/>
          <p:nvPr/>
        </p:nvSpPr>
        <p:spPr>
          <a:xfrm>
            <a:off x="3752525" y="304312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69" name="Google Shape;469;p32"/>
          <p:cNvSpPr txBox="1"/>
          <p:nvPr/>
        </p:nvSpPr>
        <p:spPr>
          <a:xfrm>
            <a:off x="5363150" y="459402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70" name="Google Shape;470;p32"/>
          <p:cNvSpPr txBox="1"/>
          <p:nvPr/>
        </p:nvSpPr>
        <p:spPr>
          <a:xfrm>
            <a:off x="3298625" y="1381550"/>
            <a:ext cx="45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q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71" name="Google Shape;471;p32"/>
          <p:cNvSpPr txBox="1"/>
          <p:nvPr/>
        </p:nvSpPr>
        <p:spPr>
          <a:xfrm>
            <a:off x="3248525" y="2982500"/>
            <a:ext cx="50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k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T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72" name="Google Shape;472;p32"/>
          <p:cNvSpPr txBox="1"/>
          <p:nvPr/>
        </p:nvSpPr>
        <p:spPr>
          <a:xfrm>
            <a:off x="4745425" y="4519325"/>
            <a:ext cx="39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v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73" name="Google Shape;473;p32"/>
          <p:cNvSpPr/>
          <p:nvPr/>
        </p:nvSpPr>
        <p:spPr>
          <a:xfrm>
            <a:off x="3248525" y="1514625"/>
            <a:ext cx="504000" cy="19752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474" name="Google Shape;474;p32"/>
          <p:cNvSpPr txBox="1"/>
          <p:nvPr/>
        </p:nvSpPr>
        <p:spPr>
          <a:xfrm>
            <a:off x="3298625" y="2213500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 Medium"/>
                <a:ea typeface="Roboto Medium"/>
                <a:cs typeface="Roboto Medium"/>
                <a:sym typeface="Roboto Medium"/>
              </a:rPr>
              <a:t>·</a:t>
            </a:r>
            <a:endParaRPr sz="48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75" name="Google Shape;475;p32"/>
          <p:cNvCxnSpPr/>
          <p:nvPr/>
        </p:nvCxnSpPr>
        <p:spPr>
          <a:xfrm>
            <a:off x="3869863" y="2502229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32"/>
          <p:cNvSpPr txBox="1"/>
          <p:nvPr/>
        </p:nvSpPr>
        <p:spPr>
          <a:xfrm>
            <a:off x="4652775" y="2217513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w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77" name="Google Shape;477;p32"/>
          <p:cNvSpPr txBox="1"/>
          <p:nvPr/>
        </p:nvSpPr>
        <p:spPr>
          <a:xfrm>
            <a:off x="5363150" y="235127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4638525" y="2277800"/>
            <a:ext cx="504000" cy="27204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479" name="Google Shape;479;p32"/>
          <p:cNvSpPr txBox="1"/>
          <p:nvPr/>
        </p:nvSpPr>
        <p:spPr>
          <a:xfrm>
            <a:off x="4723675" y="3361200"/>
            <a:ext cx="314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oboto Medium"/>
                <a:ea typeface="Roboto Medium"/>
                <a:cs typeface="Roboto Medium"/>
                <a:sym typeface="Roboto Medium"/>
              </a:rPr>
              <a:t>·</a:t>
            </a:r>
            <a:endParaRPr sz="4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80" name="Google Shape;480;p32"/>
          <p:cNvCxnSpPr/>
          <p:nvPr/>
        </p:nvCxnSpPr>
        <p:spPr>
          <a:xfrm>
            <a:off x="5363138" y="373370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1" name="Google Shape;481;p32"/>
          <p:cNvSpPr txBox="1"/>
          <p:nvPr/>
        </p:nvSpPr>
        <p:spPr>
          <a:xfrm>
            <a:off x="6864350" y="35519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82" name="Google Shape;482;p32"/>
          <p:cNvSpPr txBox="1"/>
          <p:nvPr/>
        </p:nvSpPr>
        <p:spPr>
          <a:xfrm>
            <a:off x="6132650" y="3437700"/>
            <a:ext cx="10971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h1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83" name="Google Shape;483;p32"/>
          <p:cNvSpPr/>
          <p:nvPr/>
        </p:nvSpPr>
        <p:spPr>
          <a:xfrm>
            <a:off x="3138250" y="1159975"/>
            <a:ext cx="2106900" cy="3928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55050"/>
            <a:ext cx="1802724" cy="117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9" name="Google Shape;489;p33"/>
          <p:cNvCxnSpPr/>
          <p:nvPr/>
        </p:nvCxnSpPr>
        <p:spPr>
          <a:xfrm>
            <a:off x="1628763" y="2027950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33"/>
          <p:cNvSpPr txBox="1"/>
          <p:nvPr/>
        </p:nvSpPr>
        <p:spPr>
          <a:xfrm>
            <a:off x="1228625" y="1743250"/>
            <a:ext cx="1007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91" name="Google Shape;491;p33"/>
          <p:cNvSpPr txBox="1"/>
          <p:nvPr/>
        </p:nvSpPr>
        <p:spPr>
          <a:xfrm>
            <a:off x="1156725" y="23327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8X32</a:t>
            </a:r>
            <a:endParaRPr/>
          </a:p>
        </p:txBody>
      </p:sp>
      <p:sp>
        <p:nvSpPr>
          <p:cNvPr id="492" name="Google Shape;492;p33"/>
          <p:cNvSpPr txBox="1"/>
          <p:nvPr/>
        </p:nvSpPr>
        <p:spPr>
          <a:xfrm>
            <a:off x="6351800" y="22753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493" name="Google Shape;493;p33"/>
          <p:cNvSpPr txBox="1"/>
          <p:nvPr/>
        </p:nvSpPr>
        <p:spPr>
          <a:xfrm>
            <a:off x="6361250" y="1685100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h1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94" name="Google Shape;494;p33"/>
          <p:cNvSpPr/>
          <p:nvPr/>
        </p:nvSpPr>
        <p:spPr>
          <a:xfrm>
            <a:off x="3268900" y="1780600"/>
            <a:ext cx="13800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1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95" name="Google Shape;495;p33"/>
          <p:cNvCxnSpPr/>
          <p:nvPr/>
        </p:nvCxnSpPr>
        <p:spPr>
          <a:xfrm>
            <a:off x="4703613" y="2027950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33"/>
          <p:cNvSpPr txBox="1"/>
          <p:nvPr/>
        </p:nvSpPr>
        <p:spPr>
          <a:xfrm>
            <a:off x="6117975" y="21325"/>
            <a:ext cx="325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single 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2803271" y="1262056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Learning objectives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562250" y="1864850"/>
            <a:ext cx="84858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●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Concepts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○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 the temporal dimension of language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○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 some basic concepts in attention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■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query, key, value, self-attention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○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 a head as a representation of a certain relationship between words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●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Computation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746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504087"/>
              </a:buClr>
              <a:buSzPts val="2300"/>
              <a:buFont typeface="Roboto Medium"/>
              <a:buChar char="○"/>
            </a:pPr>
            <a:r>
              <a:rPr lang="en" sz="23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Understand the power of matrix multiplication for parallel computation</a:t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5681374" y="93550"/>
            <a:ext cx="3560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 2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4"/>
          <p:cNvSpPr txBox="1"/>
          <p:nvPr/>
        </p:nvSpPr>
        <p:spPr>
          <a:xfrm>
            <a:off x="125725" y="1921775"/>
            <a:ext cx="85989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Multi-head 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02" name="Google Shape;5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2" y="3080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5" y="55050"/>
            <a:ext cx="1802724" cy="117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35"/>
          <p:cNvCxnSpPr>
            <a:stCxn id="509" idx="3"/>
            <a:endCxn id="510" idx="1"/>
          </p:cNvCxnSpPr>
          <p:nvPr/>
        </p:nvCxnSpPr>
        <p:spPr>
          <a:xfrm flipH="1" rot="10800000">
            <a:off x="1915325" y="1447750"/>
            <a:ext cx="1521000" cy="1266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35"/>
          <p:cNvSpPr txBox="1"/>
          <p:nvPr/>
        </p:nvSpPr>
        <p:spPr>
          <a:xfrm>
            <a:off x="1533425" y="2429050"/>
            <a:ext cx="38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11" name="Google Shape;511;p35"/>
          <p:cNvSpPr txBox="1"/>
          <p:nvPr/>
        </p:nvSpPr>
        <p:spPr>
          <a:xfrm>
            <a:off x="1461525" y="27899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8X32</a:t>
            </a:r>
            <a:endParaRPr/>
          </a:p>
        </p:txBody>
      </p:sp>
      <p:sp>
        <p:nvSpPr>
          <p:cNvPr id="512" name="Google Shape;512;p35"/>
          <p:cNvSpPr txBox="1"/>
          <p:nvPr/>
        </p:nvSpPr>
        <p:spPr>
          <a:xfrm>
            <a:off x="7003825" y="127657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513" name="Google Shape;513;p35"/>
          <p:cNvSpPr txBox="1"/>
          <p:nvPr/>
        </p:nvSpPr>
        <p:spPr>
          <a:xfrm>
            <a:off x="6361250" y="1151700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h1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10" name="Google Shape;510;p35"/>
          <p:cNvSpPr/>
          <p:nvPr/>
        </p:nvSpPr>
        <p:spPr>
          <a:xfrm>
            <a:off x="3436213" y="120037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1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14" name="Google Shape;514;p35"/>
          <p:cNvCxnSpPr/>
          <p:nvPr/>
        </p:nvCxnSpPr>
        <p:spPr>
          <a:xfrm>
            <a:off x="4790838" y="1447725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35"/>
          <p:cNvCxnSpPr>
            <a:stCxn id="509" idx="3"/>
            <a:endCxn id="516" idx="1"/>
          </p:cNvCxnSpPr>
          <p:nvPr/>
        </p:nvCxnSpPr>
        <p:spPr>
          <a:xfrm flipH="1" rot="10800000">
            <a:off x="1915325" y="2310550"/>
            <a:ext cx="1521000" cy="403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35"/>
          <p:cNvSpPr/>
          <p:nvPr/>
        </p:nvSpPr>
        <p:spPr>
          <a:xfrm>
            <a:off x="3436213" y="206332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2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17" name="Google Shape;517;p35"/>
          <p:cNvCxnSpPr/>
          <p:nvPr/>
        </p:nvCxnSpPr>
        <p:spPr>
          <a:xfrm>
            <a:off x="4821063" y="2234475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35"/>
          <p:cNvSpPr txBox="1"/>
          <p:nvPr/>
        </p:nvSpPr>
        <p:spPr>
          <a:xfrm>
            <a:off x="6361250" y="1910925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h2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19" name="Google Shape;519;p35"/>
          <p:cNvSpPr txBox="1"/>
          <p:nvPr/>
        </p:nvSpPr>
        <p:spPr>
          <a:xfrm>
            <a:off x="7003825" y="20267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520" name="Google Shape;520;p35"/>
          <p:cNvSpPr/>
          <p:nvPr/>
        </p:nvSpPr>
        <p:spPr>
          <a:xfrm>
            <a:off x="3436213" y="289487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3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21" name="Google Shape;521;p35"/>
          <p:cNvCxnSpPr>
            <a:stCxn id="509" idx="3"/>
            <a:endCxn id="520" idx="1"/>
          </p:cNvCxnSpPr>
          <p:nvPr/>
        </p:nvCxnSpPr>
        <p:spPr>
          <a:xfrm>
            <a:off x="1915325" y="2713750"/>
            <a:ext cx="1521000" cy="4284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" name="Google Shape;522;p35"/>
          <p:cNvCxnSpPr>
            <a:stCxn id="509" idx="3"/>
            <a:endCxn id="523" idx="1"/>
          </p:cNvCxnSpPr>
          <p:nvPr/>
        </p:nvCxnSpPr>
        <p:spPr>
          <a:xfrm>
            <a:off x="1915325" y="2713750"/>
            <a:ext cx="1521000" cy="1264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3" name="Google Shape;523;p35"/>
          <p:cNvSpPr/>
          <p:nvPr/>
        </p:nvSpPr>
        <p:spPr>
          <a:xfrm>
            <a:off x="3436213" y="373067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4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24" name="Google Shape;524;p35"/>
          <p:cNvCxnSpPr/>
          <p:nvPr/>
        </p:nvCxnSpPr>
        <p:spPr>
          <a:xfrm>
            <a:off x="4858838" y="3142225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35"/>
          <p:cNvCxnSpPr/>
          <p:nvPr/>
        </p:nvCxnSpPr>
        <p:spPr>
          <a:xfrm>
            <a:off x="4858838" y="3978025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6" name="Google Shape;526;p35"/>
          <p:cNvSpPr txBox="1"/>
          <p:nvPr/>
        </p:nvSpPr>
        <p:spPr>
          <a:xfrm>
            <a:off x="6361250" y="2818975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h3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27" name="Google Shape;527;p35"/>
          <p:cNvSpPr txBox="1"/>
          <p:nvPr/>
        </p:nvSpPr>
        <p:spPr>
          <a:xfrm>
            <a:off x="6361250" y="3654775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h4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28" name="Google Shape;528;p35"/>
          <p:cNvSpPr txBox="1"/>
          <p:nvPr/>
        </p:nvSpPr>
        <p:spPr>
          <a:xfrm>
            <a:off x="7021825" y="29287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529" name="Google Shape;529;p35"/>
          <p:cNvSpPr txBox="1"/>
          <p:nvPr/>
        </p:nvSpPr>
        <p:spPr>
          <a:xfrm>
            <a:off x="7021825" y="373097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530" name="Google Shape;530;p35"/>
          <p:cNvSpPr txBox="1"/>
          <p:nvPr/>
        </p:nvSpPr>
        <p:spPr>
          <a:xfrm>
            <a:off x="6117975" y="21325"/>
            <a:ext cx="325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Multi-head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" y="49550"/>
            <a:ext cx="1802724" cy="117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6" name="Google Shape;536;p36"/>
          <p:cNvCxnSpPr>
            <a:stCxn id="537" idx="3"/>
            <a:endCxn id="538" idx="1"/>
          </p:cNvCxnSpPr>
          <p:nvPr/>
        </p:nvCxnSpPr>
        <p:spPr>
          <a:xfrm flipH="1" rot="10800000">
            <a:off x="1762925" y="1600150"/>
            <a:ext cx="1521000" cy="1266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7" name="Google Shape;537;p36"/>
          <p:cNvSpPr txBox="1"/>
          <p:nvPr/>
        </p:nvSpPr>
        <p:spPr>
          <a:xfrm>
            <a:off x="1381025" y="2581450"/>
            <a:ext cx="38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39" name="Google Shape;539;p36"/>
          <p:cNvSpPr txBox="1"/>
          <p:nvPr/>
        </p:nvSpPr>
        <p:spPr>
          <a:xfrm>
            <a:off x="1309125" y="29423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8X32</a:t>
            </a:r>
            <a:endParaRPr/>
          </a:p>
        </p:txBody>
      </p:sp>
      <p:sp>
        <p:nvSpPr>
          <p:cNvPr id="540" name="Google Shape;540;p36"/>
          <p:cNvSpPr txBox="1"/>
          <p:nvPr/>
        </p:nvSpPr>
        <p:spPr>
          <a:xfrm>
            <a:off x="6851425" y="142897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541" name="Google Shape;541;p36"/>
          <p:cNvSpPr txBox="1"/>
          <p:nvPr/>
        </p:nvSpPr>
        <p:spPr>
          <a:xfrm>
            <a:off x="6208850" y="1304100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h1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38" name="Google Shape;538;p36"/>
          <p:cNvSpPr/>
          <p:nvPr/>
        </p:nvSpPr>
        <p:spPr>
          <a:xfrm>
            <a:off x="3283813" y="135277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1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42" name="Google Shape;542;p36"/>
          <p:cNvCxnSpPr/>
          <p:nvPr/>
        </p:nvCxnSpPr>
        <p:spPr>
          <a:xfrm>
            <a:off x="4638438" y="1600125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6"/>
          <p:cNvCxnSpPr>
            <a:stCxn id="537" idx="3"/>
            <a:endCxn id="544" idx="1"/>
          </p:cNvCxnSpPr>
          <p:nvPr/>
        </p:nvCxnSpPr>
        <p:spPr>
          <a:xfrm flipH="1" rot="10800000">
            <a:off x="1762925" y="2462950"/>
            <a:ext cx="1521000" cy="403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36"/>
          <p:cNvSpPr/>
          <p:nvPr/>
        </p:nvSpPr>
        <p:spPr>
          <a:xfrm>
            <a:off x="3283813" y="221572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2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45" name="Google Shape;545;p36"/>
          <p:cNvCxnSpPr/>
          <p:nvPr/>
        </p:nvCxnSpPr>
        <p:spPr>
          <a:xfrm>
            <a:off x="4668663" y="2386875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6" name="Google Shape;546;p36"/>
          <p:cNvSpPr txBox="1"/>
          <p:nvPr/>
        </p:nvSpPr>
        <p:spPr>
          <a:xfrm>
            <a:off x="6208850" y="2063325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h2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47" name="Google Shape;547;p36"/>
          <p:cNvSpPr txBox="1"/>
          <p:nvPr/>
        </p:nvSpPr>
        <p:spPr>
          <a:xfrm>
            <a:off x="6851425" y="21791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548" name="Google Shape;548;p36"/>
          <p:cNvSpPr/>
          <p:nvPr/>
        </p:nvSpPr>
        <p:spPr>
          <a:xfrm>
            <a:off x="3283813" y="304727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3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49" name="Google Shape;549;p36"/>
          <p:cNvCxnSpPr>
            <a:stCxn id="537" idx="3"/>
            <a:endCxn id="548" idx="1"/>
          </p:cNvCxnSpPr>
          <p:nvPr/>
        </p:nvCxnSpPr>
        <p:spPr>
          <a:xfrm>
            <a:off x="1762925" y="2866150"/>
            <a:ext cx="1521000" cy="4284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36"/>
          <p:cNvCxnSpPr>
            <a:stCxn id="537" idx="3"/>
            <a:endCxn id="551" idx="1"/>
          </p:cNvCxnSpPr>
          <p:nvPr/>
        </p:nvCxnSpPr>
        <p:spPr>
          <a:xfrm>
            <a:off x="1762925" y="2866150"/>
            <a:ext cx="1521000" cy="1264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1" name="Google Shape;551;p36"/>
          <p:cNvSpPr/>
          <p:nvPr/>
        </p:nvSpPr>
        <p:spPr>
          <a:xfrm>
            <a:off x="3283813" y="388307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4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52" name="Google Shape;552;p36"/>
          <p:cNvCxnSpPr/>
          <p:nvPr/>
        </p:nvCxnSpPr>
        <p:spPr>
          <a:xfrm>
            <a:off x="4706438" y="3294625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36"/>
          <p:cNvCxnSpPr/>
          <p:nvPr/>
        </p:nvCxnSpPr>
        <p:spPr>
          <a:xfrm>
            <a:off x="4706438" y="4130425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36"/>
          <p:cNvSpPr txBox="1"/>
          <p:nvPr/>
        </p:nvSpPr>
        <p:spPr>
          <a:xfrm>
            <a:off x="6208850" y="2971375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h3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5" name="Google Shape;555;p36"/>
          <p:cNvSpPr txBox="1"/>
          <p:nvPr/>
        </p:nvSpPr>
        <p:spPr>
          <a:xfrm>
            <a:off x="6208850" y="3807175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h4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56" name="Google Shape;556;p36"/>
          <p:cNvSpPr txBox="1"/>
          <p:nvPr/>
        </p:nvSpPr>
        <p:spPr>
          <a:xfrm>
            <a:off x="6869425" y="3081100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557" name="Google Shape;557;p36"/>
          <p:cNvSpPr txBox="1"/>
          <p:nvPr/>
        </p:nvSpPr>
        <p:spPr>
          <a:xfrm>
            <a:off x="6869425" y="388337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558" name="Google Shape;558;p36"/>
          <p:cNvSpPr/>
          <p:nvPr/>
        </p:nvSpPr>
        <p:spPr>
          <a:xfrm>
            <a:off x="6206488" y="1264900"/>
            <a:ext cx="579300" cy="3202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6"/>
          <p:cNvSpPr txBox="1"/>
          <p:nvPr/>
        </p:nvSpPr>
        <p:spPr>
          <a:xfrm>
            <a:off x="6117975" y="21325"/>
            <a:ext cx="325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Multi-head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Google Shape;56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" y="49550"/>
            <a:ext cx="1802724" cy="11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125" y="1524000"/>
            <a:ext cx="3561325" cy="19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1524003"/>
            <a:ext cx="3561325" cy="1968572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37"/>
          <p:cNvSpPr txBox="1"/>
          <p:nvPr/>
        </p:nvSpPr>
        <p:spPr>
          <a:xfrm>
            <a:off x="1734400" y="366847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568" name="Google Shape;568;p37"/>
          <p:cNvSpPr txBox="1"/>
          <p:nvPr/>
        </p:nvSpPr>
        <p:spPr>
          <a:xfrm>
            <a:off x="6019963" y="369072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8X8</a:t>
            </a:r>
            <a:endParaRPr/>
          </a:p>
        </p:txBody>
      </p:sp>
      <p:sp>
        <p:nvSpPr>
          <p:cNvPr id="569" name="Google Shape;569;p37"/>
          <p:cNvSpPr txBox="1"/>
          <p:nvPr/>
        </p:nvSpPr>
        <p:spPr>
          <a:xfrm>
            <a:off x="6117975" y="21325"/>
            <a:ext cx="325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Multi-head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" y="49550"/>
            <a:ext cx="1802724" cy="11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850" y="1600850"/>
            <a:ext cx="74580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38"/>
          <p:cNvSpPr txBox="1"/>
          <p:nvPr/>
        </p:nvSpPr>
        <p:spPr>
          <a:xfrm>
            <a:off x="4045375" y="3803375"/>
            <a:ext cx="665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8X16</a:t>
            </a:r>
            <a:endParaRPr/>
          </a:p>
        </p:txBody>
      </p:sp>
      <p:sp>
        <p:nvSpPr>
          <p:cNvPr id="577" name="Google Shape;577;p38"/>
          <p:cNvSpPr txBox="1"/>
          <p:nvPr/>
        </p:nvSpPr>
        <p:spPr>
          <a:xfrm>
            <a:off x="6117975" y="21325"/>
            <a:ext cx="325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Multi-head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" y="49550"/>
            <a:ext cx="1802724" cy="1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9"/>
          <p:cNvSpPr txBox="1"/>
          <p:nvPr/>
        </p:nvSpPr>
        <p:spPr>
          <a:xfrm>
            <a:off x="3864900" y="1262650"/>
            <a:ext cx="14142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8X32</a:t>
            </a:r>
            <a:endParaRPr sz="3000"/>
          </a:p>
        </p:txBody>
      </p:sp>
      <p:pic>
        <p:nvPicPr>
          <p:cNvPr id="584" name="Google Shape;5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25" y="1987525"/>
            <a:ext cx="8839201" cy="1704593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39"/>
          <p:cNvSpPr/>
          <p:nvPr/>
        </p:nvSpPr>
        <p:spPr>
          <a:xfrm>
            <a:off x="287750" y="1964875"/>
            <a:ext cx="2072400" cy="174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9"/>
          <p:cNvSpPr/>
          <p:nvPr/>
        </p:nvSpPr>
        <p:spPr>
          <a:xfrm>
            <a:off x="2458975" y="1964875"/>
            <a:ext cx="2014200" cy="174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9"/>
          <p:cNvSpPr/>
          <p:nvPr/>
        </p:nvSpPr>
        <p:spPr>
          <a:xfrm>
            <a:off x="4572000" y="1942300"/>
            <a:ext cx="2014200" cy="177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9"/>
          <p:cNvSpPr/>
          <p:nvPr/>
        </p:nvSpPr>
        <p:spPr>
          <a:xfrm>
            <a:off x="6685350" y="1964875"/>
            <a:ext cx="2014200" cy="174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9"/>
          <p:cNvSpPr/>
          <p:nvPr/>
        </p:nvSpPr>
        <p:spPr>
          <a:xfrm>
            <a:off x="625263" y="3851200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1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0" name="Google Shape;590;p39"/>
          <p:cNvSpPr/>
          <p:nvPr/>
        </p:nvSpPr>
        <p:spPr>
          <a:xfrm>
            <a:off x="2603388" y="3851200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2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1" name="Google Shape;591;p39"/>
          <p:cNvSpPr/>
          <p:nvPr/>
        </p:nvSpPr>
        <p:spPr>
          <a:xfrm>
            <a:off x="4985838" y="3851200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3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2" name="Google Shape;592;p39"/>
          <p:cNvSpPr/>
          <p:nvPr/>
        </p:nvSpPr>
        <p:spPr>
          <a:xfrm>
            <a:off x="7170463" y="3851200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4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3" name="Google Shape;593;p39"/>
          <p:cNvSpPr txBox="1"/>
          <p:nvPr/>
        </p:nvSpPr>
        <p:spPr>
          <a:xfrm>
            <a:off x="6117975" y="21325"/>
            <a:ext cx="325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Multi-head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8" name="Google Shape;5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" y="49550"/>
            <a:ext cx="1802724" cy="1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0"/>
          <p:cNvSpPr txBox="1"/>
          <p:nvPr/>
        </p:nvSpPr>
        <p:spPr>
          <a:xfrm>
            <a:off x="647425" y="1987250"/>
            <a:ext cx="82638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Still remember the shape of the </a:t>
            </a: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original input? 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6117975" y="21325"/>
            <a:ext cx="325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Multi-head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6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" y="0"/>
            <a:ext cx="1802724" cy="1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41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607" name="Google Shape;607;p41"/>
          <p:cNvCxnSpPr>
            <a:stCxn id="608" idx="3"/>
            <a:endCxn id="609" idx="1"/>
          </p:cNvCxnSpPr>
          <p:nvPr/>
        </p:nvCxnSpPr>
        <p:spPr>
          <a:xfrm flipH="1" rot="10800000">
            <a:off x="2924163" y="1528450"/>
            <a:ext cx="1502400" cy="1490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41"/>
          <p:cNvSpPr/>
          <p:nvPr/>
        </p:nvSpPr>
        <p:spPr>
          <a:xfrm>
            <a:off x="4475436" y="1077304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41"/>
          <p:cNvSpPr/>
          <p:nvPr/>
        </p:nvSpPr>
        <p:spPr>
          <a:xfrm>
            <a:off x="4475436" y="1370378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41"/>
          <p:cNvSpPr/>
          <p:nvPr/>
        </p:nvSpPr>
        <p:spPr>
          <a:xfrm>
            <a:off x="4475436" y="1655921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3" name="Google Shape;613;p41"/>
          <p:cNvSpPr txBox="1"/>
          <p:nvPr/>
        </p:nvSpPr>
        <p:spPr>
          <a:xfrm>
            <a:off x="4414725" y="1769816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1"/>
          <p:cNvSpPr/>
          <p:nvPr/>
        </p:nvSpPr>
        <p:spPr>
          <a:xfrm>
            <a:off x="4426575" y="1020828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1"/>
          <p:cNvSpPr/>
          <p:nvPr/>
        </p:nvSpPr>
        <p:spPr>
          <a:xfrm>
            <a:off x="4475436" y="3172806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41"/>
          <p:cNvSpPr/>
          <p:nvPr/>
        </p:nvSpPr>
        <p:spPr>
          <a:xfrm>
            <a:off x="4475436" y="2601171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41"/>
          <p:cNvSpPr/>
          <p:nvPr/>
        </p:nvSpPr>
        <p:spPr>
          <a:xfrm>
            <a:off x="4475436" y="2860885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41"/>
          <p:cNvSpPr txBox="1"/>
          <p:nvPr/>
        </p:nvSpPr>
        <p:spPr>
          <a:xfrm>
            <a:off x="4414725" y="32533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41"/>
          <p:cNvSpPr/>
          <p:nvPr/>
        </p:nvSpPr>
        <p:spPr>
          <a:xfrm>
            <a:off x="4426575" y="25108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9" name="Google Shape;619;p41"/>
          <p:cNvCxnSpPr>
            <a:stCxn id="608" idx="3"/>
            <a:endCxn id="618" idx="1"/>
          </p:cNvCxnSpPr>
          <p:nvPr/>
        </p:nvCxnSpPr>
        <p:spPr>
          <a:xfrm>
            <a:off x="2924163" y="3018550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0" name="Google Shape;620;p41"/>
          <p:cNvSpPr/>
          <p:nvPr/>
        </p:nvSpPr>
        <p:spPr>
          <a:xfrm>
            <a:off x="4329075" y="747300"/>
            <a:ext cx="543900" cy="228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HEAD</a:t>
            </a:r>
            <a:endParaRPr sz="1000"/>
          </a:p>
        </p:txBody>
      </p:sp>
      <p:sp>
        <p:nvSpPr>
          <p:cNvPr id="621" name="Google Shape;621;p41"/>
          <p:cNvSpPr txBox="1"/>
          <p:nvPr/>
        </p:nvSpPr>
        <p:spPr>
          <a:xfrm>
            <a:off x="5271851" y="2733850"/>
            <a:ext cx="54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41"/>
          <p:cNvSpPr txBox="1"/>
          <p:nvPr/>
        </p:nvSpPr>
        <p:spPr>
          <a:xfrm>
            <a:off x="4414725" y="47011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41"/>
          <p:cNvSpPr/>
          <p:nvPr/>
        </p:nvSpPr>
        <p:spPr>
          <a:xfrm>
            <a:off x="4426575" y="39586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1"/>
          <p:cNvSpPr/>
          <p:nvPr/>
        </p:nvSpPr>
        <p:spPr>
          <a:xfrm>
            <a:off x="4490925" y="40430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41"/>
          <p:cNvSpPr/>
          <p:nvPr/>
        </p:nvSpPr>
        <p:spPr>
          <a:xfrm>
            <a:off x="4490925" y="43478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41"/>
          <p:cNvSpPr/>
          <p:nvPr/>
        </p:nvSpPr>
        <p:spPr>
          <a:xfrm>
            <a:off x="4490925" y="46526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7" name="Google Shape;627;p41"/>
          <p:cNvCxnSpPr>
            <a:stCxn id="608" idx="3"/>
          </p:cNvCxnSpPr>
          <p:nvPr/>
        </p:nvCxnSpPr>
        <p:spPr>
          <a:xfrm>
            <a:off x="2924163" y="3018550"/>
            <a:ext cx="1502400" cy="17061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8" name="Google Shape;628;p41"/>
          <p:cNvSpPr txBox="1"/>
          <p:nvPr/>
        </p:nvSpPr>
        <p:spPr>
          <a:xfrm>
            <a:off x="5271848" y="1243875"/>
            <a:ext cx="43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41"/>
          <p:cNvSpPr txBox="1"/>
          <p:nvPr/>
        </p:nvSpPr>
        <p:spPr>
          <a:xfrm>
            <a:off x="5290747" y="1820549"/>
            <a:ext cx="46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0" name="Google Shape;630;p41"/>
          <p:cNvSpPr/>
          <p:nvPr/>
        </p:nvSpPr>
        <p:spPr>
          <a:xfrm>
            <a:off x="5269900" y="1297050"/>
            <a:ext cx="504000" cy="19752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631" name="Google Shape;631;p41"/>
          <p:cNvSpPr txBox="1"/>
          <p:nvPr/>
        </p:nvSpPr>
        <p:spPr>
          <a:xfrm>
            <a:off x="5044137" y="835500"/>
            <a:ext cx="147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-inf mask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6501244" y="1722433"/>
            <a:ext cx="133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Softmax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to each row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633" name="Google Shape;633;p41"/>
          <p:cNvCxnSpPr/>
          <p:nvPr/>
        </p:nvCxnSpPr>
        <p:spPr>
          <a:xfrm>
            <a:off x="5945613" y="230625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41"/>
          <p:cNvSpPr txBox="1"/>
          <p:nvPr/>
        </p:nvSpPr>
        <p:spPr>
          <a:xfrm>
            <a:off x="8545900" y="1982250"/>
            <a:ext cx="5001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w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·</a:t>
            </a:r>
            <a:endParaRPr sz="4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v</a:t>
            </a:r>
            <a:endParaRPr sz="25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635" name="Google Shape;635;p41"/>
          <p:cNvCxnSpPr/>
          <p:nvPr/>
        </p:nvCxnSpPr>
        <p:spPr>
          <a:xfrm>
            <a:off x="7772192" y="226890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41"/>
          <p:cNvSpPr/>
          <p:nvPr/>
        </p:nvSpPr>
        <p:spPr>
          <a:xfrm>
            <a:off x="8525050" y="2067825"/>
            <a:ext cx="504000" cy="23466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pic>
        <p:nvPicPr>
          <p:cNvPr id="608" name="Google Shape;60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2" y="2142250"/>
            <a:ext cx="29241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41"/>
          <p:cNvSpPr txBox="1"/>
          <p:nvPr/>
        </p:nvSpPr>
        <p:spPr>
          <a:xfrm>
            <a:off x="2396325" y="1243875"/>
            <a:ext cx="1802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Head size= 8</a:t>
            </a:r>
            <a:endParaRPr sz="2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38" name="Google Shape;638;p41"/>
          <p:cNvSpPr txBox="1"/>
          <p:nvPr/>
        </p:nvSpPr>
        <p:spPr>
          <a:xfrm>
            <a:off x="817938" y="3958600"/>
            <a:ext cx="14142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8X32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" y="49550"/>
            <a:ext cx="1802724" cy="1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42"/>
          <p:cNvSpPr txBox="1"/>
          <p:nvPr/>
        </p:nvSpPr>
        <p:spPr>
          <a:xfrm>
            <a:off x="3864900" y="1262650"/>
            <a:ext cx="1414200" cy="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8X32</a:t>
            </a:r>
            <a:endParaRPr sz="3000"/>
          </a:p>
        </p:txBody>
      </p:sp>
      <p:pic>
        <p:nvPicPr>
          <p:cNvPr id="645" name="Google Shape;64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25" y="1987525"/>
            <a:ext cx="8839201" cy="1704593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42"/>
          <p:cNvSpPr/>
          <p:nvPr/>
        </p:nvSpPr>
        <p:spPr>
          <a:xfrm>
            <a:off x="287750" y="1964875"/>
            <a:ext cx="2072400" cy="174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2"/>
          <p:cNvSpPr/>
          <p:nvPr/>
        </p:nvSpPr>
        <p:spPr>
          <a:xfrm>
            <a:off x="2458975" y="1964875"/>
            <a:ext cx="2014200" cy="174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2"/>
          <p:cNvSpPr/>
          <p:nvPr/>
        </p:nvSpPr>
        <p:spPr>
          <a:xfrm>
            <a:off x="4572000" y="1942300"/>
            <a:ext cx="2014200" cy="1772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2"/>
          <p:cNvSpPr/>
          <p:nvPr/>
        </p:nvSpPr>
        <p:spPr>
          <a:xfrm>
            <a:off x="6685350" y="1964875"/>
            <a:ext cx="2014200" cy="1749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2"/>
          <p:cNvSpPr/>
          <p:nvPr/>
        </p:nvSpPr>
        <p:spPr>
          <a:xfrm>
            <a:off x="625263" y="3851200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1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1" name="Google Shape;651;p42"/>
          <p:cNvSpPr/>
          <p:nvPr/>
        </p:nvSpPr>
        <p:spPr>
          <a:xfrm>
            <a:off x="2603388" y="3851200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2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2" name="Google Shape;652;p42"/>
          <p:cNvSpPr/>
          <p:nvPr/>
        </p:nvSpPr>
        <p:spPr>
          <a:xfrm>
            <a:off x="4985838" y="3851200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3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3" name="Google Shape;653;p42"/>
          <p:cNvSpPr/>
          <p:nvPr/>
        </p:nvSpPr>
        <p:spPr>
          <a:xfrm>
            <a:off x="7170463" y="3851200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4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4" name="Google Shape;654;p42"/>
          <p:cNvSpPr txBox="1"/>
          <p:nvPr/>
        </p:nvSpPr>
        <p:spPr>
          <a:xfrm>
            <a:off x="6117975" y="21325"/>
            <a:ext cx="325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Multi-head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" y="49550"/>
            <a:ext cx="1802724" cy="117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25" y="2115488"/>
            <a:ext cx="5799926" cy="1118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1" name="Google Shape;661;p43"/>
          <p:cNvCxnSpPr>
            <a:stCxn id="660" idx="3"/>
            <a:endCxn id="662" idx="2"/>
          </p:cNvCxnSpPr>
          <p:nvPr/>
        </p:nvCxnSpPr>
        <p:spPr>
          <a:xfrm flipH="1" rot="10800000">
            <a:off x="5861451" y="1632225"/>
            <a:ext cx="504600" cy="10425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3" name="Google Shape;663;p43"/>
          <p:cNvCxnSpPr>
            <a:stCxn id="660" idx="3"/>
            <a:endCxn id="664" idx="2"/>
          </p:cNvCxnSpPr>
          <p:nvPr/>
        </p:nvCxnSpPr>
        <p:spPr>
          <a:xfrm>
            <a:off x="5861451" y="2674725"/>
            <a:ext cx="4923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43"/>
          <p:cNvCxnSpPr>
            <a:stCxn id="660" idx="3"/>
            <a:endCxn id="666" idx="2"/>
          </p:cNvCxnSpPr>
          <p:nvPr/>
        </p:nvCxnSpPr>
        <p:spPr>
          <a:xfrm>
            <a:off x="5861451" y="2674725"/>
            <a:ext cx="528900" cy="1410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7" name="Google Shape;667;p43"/>
          <p:cNvSpPr txBox="1"/>
          <p:nvPr/>
        </p:nvSpPr>
        <p:spPr>
          <a:xfrm>
            <a:off x="1994525" y="3408025"/>
            <a:ext cx="1197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8X32</a:t>
            </a:r>
            <a:endParaRPr sz="3000"/>
          </a:p>
        </p:txBody>
      </p:sp>
      <p:sp>
        <p:nvSpPr>
          <p:cNvPr id="668" name="Google Shape;668;p43"/>
          <p:cNvSpPr txBox="1"/>
          <p:nvPr/>
        </p:nvSpPr>
        <p:spPr>
          <a:xfrm>
            <a:off x="6117975" y="21325"/>
            <a:ext cx="32553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Feedforward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2" name="Google Shape;662;p43"/>
          <p:cNvSpPr/>
          <p:nvPr/>
        </p:nvSpPr>
        <p:spPr>
          <a:xfrm>
            <a:off x="6366175" y="12127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9" name="Google Shape;669;p43"/>
          <p:cNvSpPr/>
          <p:nvPr/>
        </p:nvSpPr>
        <p:spPr>
          <a:xfrm>
            <a:off x="6390300" y="23182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43"/>
          <p:cNvSpPr/>
          <p:nvPr/>
        </p:nvSpPr>
        <p:spPr>
          <a:xfrm>
            <a:off x="6390300" y="36661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0" name="Google Shape;670;p43"/>
          <p:cNvSpPr/>
          <p:nvPr/>
        </p:nvSpPr>
        <p:spPr>
          <a:xfrm>
            <a:off x="7903375" y="6816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1" name="Google Shape;671;p43"/>
          <p:cNvSpPr/>
          <p:nvPr/>
        </p:nvSpPr>
        <p:spPr>
          <a:xfrm>
            <a:off x="7903375" y="181045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2" name="Google Shape;672;p43"/>
          <p:cNvSpPr/>
          <p:nvPr/>
        </p:nvSpPr>
        <p:spPr>
          <a:xfrm>
            <a:off x="7903375" y="2973675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3" name="Google Shape;673;p43"/>
          <p:cNvSpPr/>
          <p:nvPr/>
        </p:nvSpPr>
        <p:spPr>
          <a:xfrm>
            <a:off x="7903375" y="4136900"/>
            <a:ext cx="885000" cy="838800"/>
          </a:xfrm>
          <a:prstGeom prst="ellipse">
            <a:avLst/>
          </a:prstGeom>
          <a:solidFill>
            <a:srgbClr val="00FF00"/>
          </a:solidFill>
          <a:ln cap="flat" cmpd="sng" w="1905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-25000"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4" name="Google Shape;674;p43"/>
          <p:cNvCxnSpPr>
            <a:stCxn id="662" idx="6"/>
            <a:endCxn id="670" idx="2"/>
          </p:cNvCxnSpPr>
          <p:nvPr/>
        </p:nvCxnSpPr>
        <p:spPr>
          <a:xfrm flipH="1" rot="10800000">
            <a:off x="7251175" y="1101175"/>
            <a:ext cx="652200" cy="5310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5" name="Google Shape;675;p43"/>
          <p:cNvCxnSpPr>
            <a:stCxn id="662" idx="6"/>
            <a:endCxn id="671" idx="2"/>
          </p:cNvCxnSpPr>
          <p:nvPr/>
        </p:nvCxnSpPr>
        <p:spPr>
          <a:xfrm>
            <a:off x="7251175" y="1632175"/>
            <a:ext cx="652200" cy="5976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6" name="Google Shape;676;p43"/>
          <p:cNvCxnSpPr>
            <a:stCxn id="662" idx="6"/>
            <a:endCxn id="673" idx="2"/>
          </p:cNvCxnSpPr>
          <p:nvPr/>
        </p:nvCxnSpPr>
        <p:spPr>
          <a:xfrm>
            <a:off x="7251175" y="1632175"/>
            <a:ext cx="652200" cy="29241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43"/>
          <p:cNvCxnSpPr>
            <a:stCxn id="662" idx="6"/>
            <a:endCxn id="672" idx="2"/>
          </p:cNvCxnSpPr>
          <p:nvPr/>
        </p:nvCxnSpPr>
        <p:spPr>
          <a:xfrm>
            <a:off x="7251175" y="1632175"/>
            <a:ext cx="652200" cy="17610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8" name="Google Shape;678;p43"/>
          <p:cNvCxnSpPr/>
          <p:nvPr/>
        </p:nvCxnSpPr>
        <p:spPr>
          <a:xfrm flipH="1" rot="10800000">
            <a:off x="7275300" y="1185475"/>
            <a:ext cx="596700" cy="16284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9" name="Google Shape;679;p43"/>
          <p:cNvCxnSpPr>
            <a:stCxn id="669" idx="6"/>
            <a:endCxn id="671" idx="2"/>
          </p:cNvCxnSpPr>
          <p:nvPr/>
        </p:nvCxnSpPr>
        <p:spPr>
          <a:xfrm flipH="1" rot="10800000">
            <a:off x="7275300" y="2229775"/>
            <a:ext cx="628200" cy="5079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0" name="Google Shape;680;p43"/>
          <p:cNvCxnSpPr>
            <a:stCxn id="669" idx="6"/>
            <a:endCxn id="672" idx="2"/>
          </p:cNvCxnSpPr>
          <p:nvPr/>
        </p:nvCxnSpPr>
        <p:spPr>
          <a:xfrm>
            <a:off x="7275300" y="2737675"/>
            <a:ext cx="628200" cy="6555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43"/>
          <p:cNvCxnSpPr>
            <a:stCxn id="669" idx="6"/>
            <a:endCxn id="673" idx="2"/>
          </p:cNvCxnSpPr>
          <p:nvPr/>
        </p:nvCxnSpPr>
        <p:spPr>
          <a:xfrm>
            <a:off x="7275300" y="2737675"/>
            <a:ext cx="628200" cy="18186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2" name="Google Shape;682;p43"/>
          <p:cNvCxnSpPr>
            <a:stCxn id="666" idx="6"/>
            <a:endCxn id="670" idx="2"/>
          </p:cNvCxnSpPr>
          <p:nvPr/>
        </p:nvCxnSpPr>
        <p:spPr>
          <a:xfrm flipH="1" rot="10800000">
            <a:off x="7275300" y="1101100"/>
            <a:ext cx="628200" cy="29844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3" name="Google Shape;683;p43"/>
          <p:cNvCxnSpPr>
            <a:stCxn id="666" idx="6"/>
            <a:endCxn id="671" idx="2"/>
          </p:cNvCxnSpPr>
          <p:nvPr/>
        </p:nvCxnSpPr>
        <p:spPr>
          <a:xfrm flipH="1" rot="10800000">
            <a:off x="7275300" y="2230000"/>
            <a:ext cx="628200" cy="18555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4" name="Google Shape;684;p43"/>
          <p:cNvCxnSpPr>
            <a:endCxn id="672" idx="2"/>
          </p:cNvCxnSpPr>
          <p:nvPr/>
        </p:nvCxnSpPr>
        <p:spPr>
          <a:xfrm flipH="1" rot="10800000">
            <a:off x="7290475" y="3393075"/>
            <a:ext cx="612900" cy="6789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43"/>
          <p:cNvCxnSpPr>
            <a:stCxn id="666" idx="6"/>
            <a:endCxn id="673" idx="2"/>
          </p:cNvCxnSpPr>
          <p:nvPr/>
        </p:nvCxnSpPr>
        <p:spPr>
          <a:xfrm>
            <a:off x="7275300" y="4085500"/>
            <a:ext cx="628200" cy="470700"/>
          </a:xfrm>
          <a:prstGeom prst="straightConnector1">
            <a:avLst/>
          </a:prstGeom>
          <a:noFill/>
          <a:ln cap="flat" cmpd="sng" w="19050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43"/>
          <p:cNvSpPr txBox="1"/>
          <p:nvPr/>
        </p:nvSpPr>
        <p:spPr>
          <a:xfrm>
            <a:off x="6480725" y="42519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43"/>
          <p:cNvSpPr txBox="1"/>
          <p:nvPr/>
        </p:nvSpPr>
        <p:spPr>
          <a:xfrm>
            <a:off x="8004725" y="47091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 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8" name="Google Shape;688;p43"/>
          <p:cNvSpPr txBox="1"/>
          <p:nvPr/>
        </p:nvSpPr>
        <p:spPr>
          <a:xfrm>
            <a:off x="8594675" y="2392225"/>
            <a:ext cx="89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6357622" y="-17943"/>
            <a:ext cx="44484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Last session</a:t>
            </a:r>
            <a:endParaRPr b="1" sz="11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-4540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724800" y="2036400"/>
            <a:ext cx="79938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 single self-attention head</a:t>
            </a:r>
            <a:endParaRPr sz="3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" y="44950"/>
            <a:ext cx="1802724" cy="1174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4" name="Google Shape;694;p44"/>
          <p:cNvCxnSpPr>
            <a:stCxn id="695" idx="3"/>
            <a:endCxn id="696" idx="1"/>
          </p:cNvCxnSpPr>
          <p:nvPr/>
        </p:nvCxnSpPr>
        <p:spPr>
          <a:xfrm flipH="1" rot="10800000">
            <a:off x="696125" y="1981150"/>
            <a:ext cx="1521000" cy="1266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5" name="Google Shape;695;p44"/>
          <p:cNvSpPr txBox="1"/>
          <p:nvPr/>
        </p:nvSpPr>
        <p:spPr>
          <a:xfrm>
            <a:off x="314225" y="2962450"/>
            <a:ext cx="38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97" name="Google Shape;697;p44"/>
          <p:cNvSpPr txBox="1"/>
          <p:nvPr/>
        </p:nvSpPr>
        <p:spPr>
          <a:xfrm>
            <a:off x="5142050" y="1685100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h1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96" name="Google Shape;696;p44"/>
          <p:cNvSpPr/>
          <p:nvPr/>
        </p:nvSpPr>
        <p:spPr>
          <a:xfrm>
            <a:off x="2217013" y="173377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1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698" name="Google Shape;698;p44"/>
          <p:cNvCxnSpPr/>
          <p:nvPr/>
        </p:nvCxnSpPr>
        <p:spPr>
          <a:xfrm>
            <a:off x="3571638" y="1981125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44"/>
          <p:cNvCxnSpPr>
            <a:stCxn id="695" idx="3"/>
            <a:endCxn id="700" idx="1"/>
          </p:cNvCxnSpPr>
          <p:nvPr/>
        </p:nvCxnSpPr>
        <p:spPr>
          <a:xfrm flipH="1" rot="10800000">
            <a:off x="696125" y="2843950"/>
            <a:ext cx="1521000" cy="403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44"/>
          <p:cNvSpPr/>
          <p:nvPr/>
        </p:nvSpPr>
        <p:spPr>
          <a:xfrm>
            <a:off x="2217013" y="259672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2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01" name="Google Shape;701;p44"/>
          <p:cNvCxnSpPr/>
          <p:nvPr/>
        </p:nvCxnSpPr>
        <p:spPr>
          <a:xfrm>
            <a:off x="3601863" y="2767875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2" name="Google Shape;702;p44"/>
          <p:cNvSpPr txBox="1"/>
          <p:nvPr/>
        </p:nvSpPr>
        <p:spPr>
          <a:xfrm>
            <a:off x="5142050" y="2444325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h2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03" name="Google Shape;703;p44"/>
          <p:cNvSpPr/>
          <p:nvPr/>
        </p:nvSpPr>
        <p:spPr>
          <a:xfrm>
            <a:off x="2217013" y="342827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3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04" name="Google Shape;704;p44"/>
          <p:cNvCxnSpPr>
            <a:stCxn id="695" idx="3"/>
            <a:endCxn id="703" idx="1"/>
          </p:cNvCxnSpPr>
          <p:nvPr/>
        </p:nvCxnSpPr>
        <p:spPr>
          <a:xfrm>
            <a:off x="696125" y="3247150"/>
            <a:ext cx="1521000" cy="4284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5" name="Google Shape;705;p44"/>
          <p:cNvCxnSpPr>
            <a:stCxn id="695" idx="3"/>
            <a:endCxn id="706" idx="1"/>
          </p:cNvCxnSpPr>
          <p:nvPr/>
        </p:nvCxnSpPr>
        <p:spPr>
          <a:xfrm>
            <a:off x="696125" y="3247150"/>
            <a:ext cx="1521000" cy="1264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44"/>
          <p:cNvSpPr/>
          <p:nvPr/>
        </p:nvSpPr>
        <p:spPr>
          <a:xfrm>
            <a:off x="2217013" y="426407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HEAD 4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07" name="Google Shape;707;p44"/>
          <p:cNvCxnSpPr/>
          <p:nvPr/>
        </p:nvCxnSpPr>
        <p:spPr>
          <a:xfrm>
            <a:off x="3639638" y="3675625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8" name="Google Shape;708;p44"/>
          <p:cNvCxnSpPr/>
          <p:nvPr/>
        </p:nvCxnSpPr>
        <p:spPr>
          <a:xfrm>
            <a:off x="3639638" y="4511425"/>
            <a:ext cx="15024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44"/>
          <p:cNvSpPr txBox="1"/>
          <p:nvPr/>
        </p:nvSpPr>
        <p:spPr>
          <a:xfrm>
            <a:off x="5142050" y="3352375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h3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10" name="Google Shape;710;p44"/>
          <p:cNvSpPr txBox="1"/>
          <p:nvPr/>
        </p:nvSpPr>
        <p:spPr>
          <a:xfrm>
            <a:off x="5142050" y="4188175"/>
            <a:ext cx="579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h4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11" name="Google Shape;711;p44"/>
          <p:cNvSpPr txBox="1"/>
          <p:nvPr/>
        </p:nvSpPr>
        <p:spPr>
          <a:xfrm>
            <a:off x="6680175" y="2786025"/>
            <a:ext cx="38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12" name="Google Shape;712;p44"/>
          <p:cNvCxnSpPr>
            <a:endCxn id="711" idx="1"/>
          </p:cNvCxnSpPr>
          <p:nvPr/>
        </p:nvCxnSpPr>
        <p:spPr>
          <a:xfrm>
            <a:off x="5652375" y="2026725"/>
            <a:ext cx="1027800" cy="1044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3" name="Google Shape;713;p44"/>
          <p:cNvCxnSpPr>
            <a:stCxn id="702" idx="3"/>
            <a:endCxn id="711" idx="1"/>
          </p:cNvCxnSpPr>
          <p:nvPr/>
        </p:nvCxnSpPr>
        <p:spPr>
          <a:xfrm>
            <a:off x="5721350" y="2615175"/>
            <a:ext cx="958800" cy="4557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4" name="Google Shape;714;p44"/>
          <p:cNvCxnSpPr>
            <a:stCxn id="709" idx="3"/>
            <a:endCxn id="711" idx="1"/>
          </p:cNvCxnSpPr>
          <p:nvPr/>
        </p:nvCxnSpPr>
        <p:spPr>
          <a:xfrm flipH="1" rot="10800000">
            <a:off x="5721350" y="3070825"/>
            <a:ext cx="958800" cy="4524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" name="Google Shape;715;p44"/>
          <p:cNvCxnSpPr>
            <a:stCxn id="710" idx="3"/>
            <a:endCxn id="711" idx="1"/>
          </p:cNvCxnSpPr>
          <p:nvPr/>
        </p:nvCxnSpPr>
        <p:spPr>
          <a:xfrm flipH="1" rot="10800000">
            <a:off x="5721350" y="3070825"/>
            <a:ext cx="958800" cy="1288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44"/>
          <p:cNvCxnSpPr/>
          <p:nvPr/>
        </p:nvCxnSpPr>
        <p:spPr>
          <a:xfrm>
            <a:off x="6985875" y="3070725"/>
            <a:ext cx="495600" cy="45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7" name="Google Shape;717;p44"/>
          <p:cNvSpPr/>
          <p:nvPr/>
        </p:nvSpPr>
        <p:spPr>
          <a:xfrm>
            <a:off x="2131125" y="1614700"/>
            <a:ext cx="6870000" cy="32649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4"/>
          <p:cNvSpPr txBox="1"/>
          <p:nvPr/>
        </p:nvSpPr>
        <p:spPr>
          <a:xfrm>
            <a:off x="5573250" y="21325"/>
            <a:ext cx="4409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Attention block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19" name="Google Shape;719;p44"/>
          <p:cNvSpPr txBox="1"/>
          <p:nvPr/>
        </p:nvSpPr>
        <p:spPr>
          <a:xfrm>
            <a:off x="7409525" y="2797275"/>
            <a:ext cx="168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oboto Medium"/>
                <a:ea typeface="Roboto Medium"/>
                <a:cs typeface="Roboto Medium"/>
                <a:sym typeface="Roboto Medium"/>
              </a:rPr>
              <a:t>Feedforward</a:t>
            </a:r>
            <a:endParaRPr sz="2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4" name="Google Shape;72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5" y="44950"/>
            <a:ext cx="1802724" cy="117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45"/>
          <p:cNvSpPr txBox="1"/>
          <p:nvPr/>
        </p:nvSpPr>
        <p:spPr>
          <a:xfrm>
            <a:off x="1076225" y="2581450"/>
            <a:ext cx="38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x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26" name="Google Shape;726;p45"/>
          <p:cNvCxnSpPr>
            <a:stCxn id="725" idx="3"/>
            <a:endCxn id="727" idx="1"/>
          </p:cNvCxnSpPr>
          <p:nvPr/>
        </p:nvCxnSpPr>
        <p:spPr>
          <a:xfrm>
            <a:off x="1458125" y="2866150"/>
            <a:ext cx="15789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45"/>
          <p:cNvSpPr txBox="1"/>
          <p:nvPr/>
        </p:nvSpPr>
        <p:spPr>
          <a:xfrm>
            <a:off x="3037025" y="2581450"/>
            <a:ext cx="87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b1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28" name="Google Shape;728;p45"/>
          <p:cNvSpPr/>
          <p:nvPr/>
        </p:nvSpPr>
        <p:spPr>
          <a:xfrm>
            <a:off x="1595963" y="2265250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Block 1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29" name="Google Shape;729;p45"/>
          <p:cNvCxnSpPr/>
          <p:nvPr/>
        </p:nvCxnSpPr>
        <p:spPr>
          <a:xfrm>
            <a:off x="3669725" y="2897400"/>
            <a:ext cx="15789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45"/>
          <p:cNvSpPr txBox="1"/>
          <p:nvPr/>
        </p:nvSpPr>
        <p:spPr>
          <a:xfrm>
            <a:off x="5248625" y="2612700"/>
            <a:ext cx="87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b2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31" name="Google Shape;731;p45"/>
          <p:cNvSpPr/>
          <p:nvPr/>
        </p:nvSpPr>
        <p:spPr>
          <a:xfrm>
            <a:off x="3771588" y="2309725"/>
            <a:ext cx="13032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Block 2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32" name="Google Shape;732;p45"/>
          <p:cNvCxnSpPr/>
          <p:nvPr/>
        </p:nvCxnSpPr>
        <p:spPr>
          <a:xfrm>
            <a:off x="5866300" y="2897400"/>
            <a:ext cx="1578900" cy="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3" name="Google Shape;733;p45"/>
          <p:cNvSpPr/>
          <p:nvPr/>
        </p:nvSpPr>
        <p:spPr>
          <a:xfrm>
            <a:off x="6243969" y="2265250"/>
            <a:ext cx="632700" cy="494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……</a:t>
            </a:r>
            <a:endParaRPr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34" name="Google Shape;734;p45"/>
          <p:cNvSpPr txBox="1"/>
          <p:nvPr/>
        </p:nvSpPr>
        <p:spPr>
          <a:xfrm>
            <a:off x="7541175" y="2581450"/>
            <a:ext cx="872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Medium"/>
                <a:ea typeface="Roboto Medium"/>
                <a:cs typeface="Roboto Medium"/>
                <a:sym typeface="Roboto Medium"/>
              </a:rPr>
              <a:t>a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b</a:t>
            </a:r>
            <a:r>
              <a:rPr baseline="30000" lang="en" sz="2500">
                <a:latin typeface="Roboto Medium"/>
                <a:ea typeface="Roboto Medium"/>
                <a:cs typeface="Roboto Medium"/>
                <a:sym typeface="Roboto Medium"/>
              </a:rPr>
              <a:t>96</a:t>
            </a:r>
            <a:endParaRPr baseline="30000" sz="25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35" name="Google Shape;735;p45"/>
          <p:cNvSpPr txBox="1"/>
          <p:nvPr/>
        </p:nvSpPr>
        <p:spPr>
          <a:xfrm>
            <a:off x="5026600" y="21325"/>
            <a:ext cx="4346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N attention blocks</a:t>
            </a:r>
            <a:endParaRPr b="1" baseline="30000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"/>
          <p:cNvSpPr txBox="1"/>
          <p:nvPr/>
        </p:nvSpPr>
        <p:spPr>
          <a:xfrm>
            <a:off x="894125" y="2118000"/>
            <a:ext cx="747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sz="4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1" name="Google Shape;7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7"/>
          <p:cNvSpPr txBox="1"/>
          <p:nvPr/>
        </p:nvSpPr>
        <p:spPr>
          <a:xfrm>
            <a:off x="894125" y="1965600"/>
            <a:ext cx="7474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Motivation</a:t>
            </a:r>
            <a:endParaRPr b="1" sz="32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The order of the words in a sequence matters. 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7" name="Google Shape;74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47"/>
          <p:cNvSpPr txBox="1"/>
          <p:nvPr/>
        </p:nvSpPr>
        <p:spPr>
          <a:xfrm>
            <a:off x="4734300" y="0"/>
            <a:ext cx="4409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Positional encoding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8"/>
          <p:cNvSpPr txBox="1"/>
          <p:nvPr/>
        </p:nvSpPr>
        <p:spPr>
          <a:xfrm>
            <a:off x="894125" y="1965600"/>
            <a:ext cx="747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Even though she did </a:t>
            </a:r>
            <a:r>
              <a:rPr b="1"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win the award, she was satisfied. 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Even though she did win the award, she was </a:t>
            </a:r>
            <a:r>
              <a:rPr b="1"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satisfied. 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4" name="Google Shape;75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48"/>
          <p:cNvSpPr txBox="1"/>
          <p:nvPr/>
        </p:nvSpPr>
        <p:spPr>
          <a:xfrm>
            <a:off x="4734300" y="0"/>
            <a:ext cx="4409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Positional encoding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0" name="Google Shape;7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61" name="Google Shape;761;p49"/>
          <p:cNvSpPr txBox="1"/>
          <p:nvPr/>
        </p:nvSpPr>
        <p:spPr>
          <a:xfrm>
            <a:off x="4734300" y="0"/>
            <a:ext cx="4409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Positional encoding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62" name="Google Shape;76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13" y="1746600"/>
            <a:ext cx="29241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784" y="1746600"/>
            <a:ext cx="2853266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49"/>
          <p:cNvSpPr txBox="1"/>
          <p:nvPr/>
        </p:nvSpPr>
        <p:spPr>
          <a:xfrm>
            <a:off x="3951350" y="2266025"/>
            <a:ext cx="94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50"/>
          <p:cNvSpPr txBox="1"/>
          <p:nvPr/>
        </p:nvSpPr>
        <p:spPr>
          <a:xfrm>
            <a:off x="4734300" y="0"/>
            <a:ext cx="4409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Positional encoding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771" name="Google Shape;77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513" y="1746600"/>
            <a:ext cx="29241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7784" y="1746600"/>
            <a:ext cx="2853266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50"/>
          <p:cNvSpPr txBox="1"/>
          <p:nvPr/>
        </p:nvSpPr>
        <p:spPr>
          <a:xfrm>
            <a:off x="3951350" y="2266025"/>
            <a:ext cx="94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774" name="Google Shape;774;p50"/>
          <p:cNvSpPr/>
          <p:nvPr/>
        </p:nvSpPr>
        <p:spPr>
          <a:xfrm>
            <a:off x="656425" y="1681525"/>
            <a:ext cx="2717400" cy="50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50"/>
          <p:cNvSpPr/>
          <p:nvPr/>
        </p:nvSpPr>
        <p:spPr>
          <a:xfrm>
            <a:off x="5213650" y="1681525"/>
            <a:ext cx="2609400" cy="503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0" name="Google Shape;7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81" name="Google Shape;781;p51"/>
          <p:cNvSpPr txBox="1"/>
          <p:nvPr/>
        </p:nvSpPr>
        <p:spPr>
          <a:xfrm>
            <a:off x="4734300" y="0"/>
            <a:ext cx="4409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Positional encoding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82" name="Google Shape;782;p51"/>
          <p:cNvSpPr txBox="1"/>
          <p:nvPr/>
        </p:nvSpPr>
        <p:spPr>
          <a:xfrm>
            <a:off x="3951350" y="2266025"/>
            <a:ext cx="94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83" name="Google Shape;78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313" y="1722438"/>
            <a:ext cx="29241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" name="Google Shape;784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6325" y="1689113"/>
            <a:ext cx="31527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52"/>
          <p:cNvSpPr txBox="1"/>
          <p:nvPr/>
        </p:nvSpPr>
        <p:spPr>
          <a:xfrm>
            <a:off x="4734300" y="0"/>
            <a:ext cx="4409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Positional encoding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91" name="Google Shape;791;p52"/>
          <p:cNvSpPr txBox="1"/>
          <p:nvPr/>
        </p:nvSpPr>
        <p:spPr>
          <a:xfrm>
            <a:off x="3951350" y="2266025"/>
            <a:ext cx="94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792" name="Google Shape;79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313" y="1722438"/>
            <a:ext cx="29241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6325" y="1689113"/>
            <a:ext cx="31527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" name="Google Shape;7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99" name="Google Shape;799;p53"/>
          <p:cNvSpPr txBox="1"/>
          <p:nvPr/>
        </p:nvSpPr>
        <p:spPr>
          <a:xfrm>
            <a:off x="4734300" y="0"/>
            <a:ext cx="4409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Positional encoding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00" name="Google Shape;800;p53"/>
          <p:cNvSpPr txBox="1"/>
          <p:nvPr/>
        </p:nvSpPr>
        <p:spPr>
          <a:xfrm>
            <a:off x="3798950" y="2266025"/>
            <a:ext cx="9441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 Medium"/>
                <a:ea typeface="Roboto Medium"/>
                <a:cs typeface="Roboto Medium"/>
                <a:sym typeface="Roboto Medium"/>
              </a:rPr>
              <a:t>+</a:t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01" name="Google Shape;80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313" y="1722438"/>
            <a:ext cx="29241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83988" y="1645113"/>
            <a:ext cx="4724038" cy="19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" y="-7625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88" name="Google Shape;88;p18"/>
          <p:cNvCxnSpPr>
            <a:stCxn id="89" idx="3"/>
            <a:endCxn id="90" idx="1"/>
          </p:cNvCxnSpPr>
          <p:nvPr/>
        </p:nvCxnSpPr>
        <p:spPr>
          <a:xfrm flipH="1" rot="10800000">
            <a:off x="880250" y="1528500"/>
            <a:ext cx="1793700" cy="1476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8"/>
          <p:cNvSpPr/>
          <p:nvPr/>
        </p:nvSpPr>
        <p:spPr>
          <a:xfrm>
            <a:off x="2722836" y="1077304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2722836" y="1370378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2722836" y="1655921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8650" y="27207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662125" y="1769816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2673975" y="1020828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2722836" y="3172806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2722836" y="2601171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722836" y="2860885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662125" y="32533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673975" y="25108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8"/>
          <p:cNvCxnSpPr>
            <a:stCxn id="89" idx="3"/>
            <a:endCxn id="99" idx="1"/>
          </p:cNvCxnSpPr>
          <p:nvPr/>
        </p:nvCxnSpPr>
        <p:spPr>
          <a:xfrm>
            <a:off x="880250" y="3005400"/>
            <a:ext cx="1793700" cy="13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/>
          <p:nvPr/>
        </p:nvSpPr>
        <p:spPr>
          <a:xfrm>
            <a:off x="2576475" y="747300"/>
            <a:ext cx="543900" cy="228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HEAD</a:t>
            </a:r>
            <a:endParaRPr sz="1000"/>
          </a:p>
        </p:txBody>
      </p:sp>
      <p:sp>
        <p:nvSpPr>
          <p:cNvPr id="102" name="Google Shape;102;p18"/>
          <p:cNvSpPr txBox="1"/>
          <p:nvPr/>
        </p:nvSpPr>
        <p:spPr>
          <a:xfrm>
            <a:off x="3519248" y="2733846"/>
            <a:ext cx="43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662125" y="47011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2673975" y="39586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738325" y="40430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2738325" y="43478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2738325" y="46526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>
            <a:stCxn id="89" idx="3"/>
            <a:endCxn id="104" idx="1"/>
          </p:cNvCxnSpPr>
          <p:nvPr/>
        </p:nvCxnSpPr>
        <p:spPr>
          <a:xfrm>
            <a:off x="880250" y="3005400"/>
            <a:ext cx="1793700" cy="1461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3519249" y="4158550"/>
            <a:ext cx="5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v</a:t>
            </a:r>
            <a:endParaRPr b="1"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519248" y="1243875"/>
            <a:ext cx="43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7" name="Google Shape;80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54"/>
          <p:cNvSpPr txBox="1"/>
          <p:nvPr/>
        </p:nvSpPr>
        <p:spPr>
          <a:xfrm>
            <a:off x="4734300" y="0"/>
            <a:ext cx="4409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Positional encoding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09" name="Google Shape;80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2813" y="1935800"/>
            <a:ext cx="3114675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54"/>
          <p:cNvSpPr txBox="1"/>
          <p:nvPr/>
        </p:nvSpPr>
        <p:spPr>
          <a:xfrm>
            <a:off x="941325" y="3084250"/>
            <a:ext cx="1492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pos=0</a:t>
            </a:r>
            <a:endParaRPr sz="2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11" name="Google Shape;81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3126" y="2992950"/>
            <a:ext cx="3667475" cy="6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54"/>
          <p:cNvSpPr txBox="1"/>
          <p:nvPr/>
        </p:nvSpPr>
        <p:spPr>
          <a:xfrm>
            <a:off x="6839725" y="3073800"/>
            <a:ext cx="1492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d</a:t>
            </a:r>
            <a:r>
              <a:rPr lang="en" sz="19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=32</a:t>
            </a:r>
            <a:endParaRPr sz="19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3" name="Google Shape;813;p54"/>
          <p:cNvSpPr txBox="1"/>
          <p:nvPr/>
        </p:nvSpPr>
        <p:spPr>
          <a:xfrm>
            <a:off x="2869725" y="1586000"/>
            <a:ext cx="44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i</a:t>
            </a:r>
            <a:r>
              <a:rPr lang="en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=0</a:t>
            </a:r>
            <a:endParaRPr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4" name="Google Shape;814;p54"/>
          <p:cNvSpPr txBox="1"/>
          <p:nvPr/>
        </p:nvSpPr>
        <p:spPr>
          <a:xfrm>
            <a:off x="3669550" y="1586000"/>
            <a:ext cx="4485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i=1</a:t>
            </a:r>
            <a:endParaRPr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5" name="Google Shape;815;p54"/>
          <p:cNvSpPr txBox="1"/>
          <p:nvPr/>
        </p:nvSpPr>
        <p:spPr>
          <a:xfrm>
            <a:off x="5242700" y="1557100"/>
            <a:ext cx="624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i=32</a:t>
            </a:r>
            <a:endParaRPr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6" name="Google Shape;816;p54"/>
          <p:cNvSpPr txBox="1"/>
          <p:nvPr/>
        </p:nvSpPr>
        <p:spPr>
          <a:xfrm>
            <a:off x="4430875" y="1633275"/>
            <a:ext cx="6249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……</a:t>
            </a:r>
            <a:endParaRPr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817" name="Google Shape;817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9350" y="4143400"/>
            <a:ext cx="3775016" cy="62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55"/>
          <p:cNvSpPr txBox="1"/>
          <p:nvPr/>
        </p:nvSpPr>
        <p:spPr>
          <a:xfrm>
            <a:off x="894125" y="1965600"/>
            <a:ext cx="747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Even though she did </a:t>
            </a:r>
            <a:r>
              <a:rPr b="1"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win the award, she was satisfied. 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Even though she did win the award, she was </a:t>
            </a:r>
            <a:r>
              <a:rPr b="1" lang="en" sz="20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b="1" lang="en" sz="2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satisfied. </a:t>
            </a:r>
            <a:endParaRPr b="1" sz="2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3" name="Google Shape;82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55"/>
          <p:cNvSpPr txBox="1"/>
          <p:nvPr/>
        </p:nvSpPr>
        <p:spPr>
          <a:xfrm>
            <a:off x="4734300" y="0"/>
            <a:ext cx="44097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Positional encoding</a:t>
            </a:r>
            <a:endParaRPr b="1" sz="36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6"/>
          <p:cNvSpPr txBox="1"/>
          <p:nvPr/>
        </p:nvSpPr>
        <p:spPr>
          <a:xfrm>
            <a:off x="894125" y="2118000"/>
            <a:ext cx="7474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Any questions?</a:t>
            </a:r>
            <a:endParaRPr sz="4000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30" name="Google Shape;83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" y="0"/>
            <a:ext cx="2144626" cy="1396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5" name="Google Shape;83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67425" cy="12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57"/>
          <p:cNvPicPr preferRelativeResize="0"/>
          <p:nvPr/>
        </p:nvPicPr>
        <p:blipFill rotWithShape="1">
          <a:blip r:embed="rId4">
            <a:alphaModFix/>
          </a:blip>
          <a:srcRect b="9" l="0" r="23377" t="5579"/>
          <a:stretch/>
        </p:blipFill>
        <p:spPr>
          <a:xfrm>
            <a:off x="2678047" y="498825"/>
            <a:ext cx="4617900" cy="4568476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57"/>
          <p:cNvSpPr/>
          <p:nvPr/>
        </p:nvSpPr>
        <p:spPr>
          <a:xfrm>
            <a:off x="7170050" y="1749550"/>
            <a:ext cx="222900" cy="179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7"/>
          <p:cNvSpPr/>
          <p:nvPr/>
        </p:nvSpPr>
        <p:spPr>
          <a:xfrm>
            <a:off x="7170050" y="3250425"/>
            <a:ext cx="1890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57"/>
          <p:cNvSpPr/>
          <p:nvPr/>
        </p:nvSpPr>
        <p:spPr>
          <a:xfrm>
            <a:off x="3267000" y="259080"/>
            <a:ext cx="1890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57"/>
          <p:cNvSpPr/>
          <p:nvPr/>
        </p:nvSpPr>
        <p:spPr>
          <a:xfrm>
            <a:off x="3092725" y="1749550"/>
            <a:ext cx="4581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57"/>
          <p:cNvSpPr/>
          <p:nvPr/>
        </p:nvSpPr>
        <p:spPr>
          <a:xfrm>
            <a:off x="3172200" y="3450336"/>
            <a:ext cx="3786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57"/>
          <p:cNvSpPr/>
          <p:nvPr/>
        </p:nvSpPr>
        <p:spPr>
          <a:xfrm>
            <a:off x="4417075" y="1749552"/>
            <a:ext cx="3786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7"/>
          <p:cNvSpPr/>
          <p:nvPr/>
        </p:nvSpPr>
        <p:spPr>
          <a:xfrm>
            <a:off x="4479550" y="3429900"/>
            <a:ext cx="378600" cy="251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7"/>
          <p:cNvSpPr txBox="1"/>
          <p:nvPr/>
        </p:nvSpPr>
        <p:spPr>
          <a:xfrm>
            <a:off x="4951875" y="-76200"/>
            <a:ext cx="51066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Parallel computation</a:t>
            </a:r>
            <a:endParaRPr b="1" sz="32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6050" cy="1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58"/>
          <p:cNvSpPr txBox="1"/>
          <p:nvPr/>
        </p:nvSpPr>
        <p:spPr>
          <a:xfrm>
            <a:off x="3192950" y="-83550"/>
            <a:ext cx="5967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all observations at one time: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51" name="Google Shape;851;p58"/>
          <p:cNvSpPr txBox="1"/>
          <p:nvPr/>
        </p:nvSpPr>
        <p:spPr>
          <a:xfrm>
            <a:off x="57790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2" name="Google Shape;852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75" y="1607114"/>
            <a:ext cx="2304325" cy="12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25" y="1362975"/>
            <a:ext cx="2800350" cy="15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50" y="2085975"/>
            <a:ext cx="2133071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875" y="2005350"/>
            <a:ext cx="152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913" y="2066925"/>
            <a:ext cx="238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58"/>
          <p:cNvSpPr txBox="1"/>
          <p:nvPr/>
        </p:nvSpPr>
        <p:spPr>
          <a:xfrm>
            <a:off x="4356250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58"/>
          <p:cNvSpPr txBox="1"/>
          <p:nvPr/>
        </p:nvSpPr>
        <p:spPr>
          <a:xfrm>
            <a:off x="4924775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58"/>
          <p:cNvSpPr txBox="1"/>
          <p:nvPr/>
        </p:nvSpPr>
        <p:spPr>
          <a:xfrm>
            <a:off x="6043450" y="1180875"/>
            <a:ext cx="79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0" name="Google Shape;860;p58"/>
          <p:cNvSpPr txBox="1"/>
          <p:nvPr/>
        </p:nvSpPr>
        <p:spPr>
          <a:xfrm>
            <a:off x="745675" y="124302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(1)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1" name="Google Shape;861;p58"/>
          <p:cNvSpPr txBox="1"/>
          <p:nvPr/>
        </p:nvSpPr>
        <p:spPr>
          <a:xfrm>
            <a:off x="745675" y="17502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(2)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58"/>
          <p:cNvSpPr txBox="1"/>
          <p:nvPr/>
        </p:nvSpPr>
        <p:spPr>
          <a:xfrm>
            <a:off x="745675" y="2489025"/>
            <a:ext cx="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(m)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3" name="Google Shape;863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198" y="3416800"/>
            <a:ext cx="6518475" cy="1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64" name="Google Shape;864;p58"/>
          <p:cNvSpPr/>
          <p:nvPr/>
        </p:nvSpPr>
        <p:spPr>
          <a:xfrm>
            <a:off x="1514900" y="1321125"/>
            <a:ext cx="24189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8"/>
          <p:cNvSpPr/>
          <p:nvPr/>
        </p:nvSpPr>
        <p:spPr>
          <a:xfrm rot="-5401486">
            <a:off x="3976296" y="1981675"/>
            <a:ext cx="1387800" cy="48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58"/>
          <p:cNvSpPr/>
          <p:nvPr/>
        </p:nvSpPr>
        <p:spPr>
          <a:xfrm>
            <a:off x="6978375" y="2007425"/>
            <a:ext cx="339900" cy="3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58"/>
          <p:cNvSpPr/>
          <p:nvPr/>
        </p:nvSpPr>
        <p:spPr>
          <a:xfrm>
            <a:off x="1668125" y="3371500"/>
            <a:ext cx="14715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2" name="Google Shape;87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6050" cy="1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59"/>
          <p:cNvSpPr txBox="1"/>
          <p:nvPr/>
        </p:nvSpPr>
        <p:spPr>
          <a:xfrm>
            <a:off x="3192950" y="-83550"/>
            <a:ext cx="5967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all observations at one time: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74" name="Google Shape;874;p59"/>
          <p:cNvSpPr txBox="1"/>
          <p:nvPr/>
        </p:nvSpPr>
        <p:spPr>
          <a:xfrm>
            <a:off x="57790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5" name="Google Shape;87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75" y="1607114"/>
            <a:ext cx="2304325" cy="12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25" y="1362975"/>
            <a:ext cx="2800350" cy="15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7" name="Google Shape;877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50" y="2085975"/>
            <a:ext cx="2133071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875" y="2005350"/>
            <a:ext cx="152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913" y="2066925"/>
            <a:ext cx="238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59"/>
          <p:cNvSpPr txBox="1"/>
          <p:nvPr/>
        </p:nvSpPr>
        <p:spPr>
          <a:xfrm>
            <a:off x="4356250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59"/>
          <p:cNvSpPr txBox="1"/>
          <p:nvPr/>
        </p:nvSpPr>
        <p:spPr>
          <a:xfrm>
            <a:off x="4924775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2" name="Google Shape;882;p59"/>
          <p:cNvSpPr txBox="1"/>
          <p:nvPr/>
        </p:nvSpPr>
        <p:spPr>
          <a:xfrm>
            <a:off x="6043450" y="1180875"/>
            <a:ext cx="79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3" name="Google Shape;883;p59"/>
          <p:cNvSpPr txBox="1"/>
          <p:nvPr/>
        </p:nvSpPr>
        <p:spPr>
          <a:xfrm>
            <a:off x="745675" y="124302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(1)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4" name="Google Shape;884;p59"/>
          <p:cNvSpPr txBox="1"/>
          <p:nvPr/>
        </p:nvSpPr>
        <p:spPr>
          <a:xfrm>
            <a:off x="745675" y="17502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(2)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5" name="Google Shape;885;p59"/>
          <p:cNvSpPr txBox="1"/>
          <p:nvPr/>
        </p:nvSpPr>
        <p:spPr>
          <a:xfrm>
            <a:off x="745675" y="2489025"/>
            <a:ext cx="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(m)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6" name="Google Shape;886;p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198" y="3416800"/>
            <a:ext cx="6518475" cy="1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7" name="Google Shape;887;p59"/>
          <p:cNvSpPr/>
          <p:nvPr/>
        </p:nvSpPr>
        <p:spPr>
          <a:xfrm>
            <a:off x="1484575" y="1350125"/>
            <a:ext cx="24189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59"/>
          <p:cNvSpPr/>
          <p:nvPr/>
        </p:nvSpPr>
        <p:spPr>
          <a:xfrm rot="-5401486">
            <a:off x="5571621" y="2057875"/>
            <a:ext cx="1387800" cy="48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59"/>
          <p:cNvSpPr/>
          <p:nvPr/>
        </p:nvSpPr>
        <p:spPr>
          <a:xfrm>
            <a:off x="8574125" y="2005350"/>
            <a:ext cx="339900" cy="3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59"/>
          <p:cNvSpPr/>
          <p:nvPr/>
        </p:nvSpPr>
        <p:spPr>
          <a:xfrm>
            <a:off x="5839325" y="3356675"/>
            <a:ext cx="16347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5" name="Google Shape;8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6050" cy="1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896" name="Google Shape;896;p60"/>
          <p:cNvSpPr txBox="1"/>
          <p:nvPr/>
        </p:nvSpPr>
        <p:spPr>
          <a:xfrm>
            <a:off x="3192950" y="-83550"/>
            <a:ext cx="5967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all observations at one time: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7" name="Google Shape;897;p60"/>
          <p:cNvSpPr txBox="1"/>
          <p:nvPr/>
        </p:nvSpPr>
        <p:spPr>
          <a:xfrm>
            <a:off x="57790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8" name="Google Shape;898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75" y="1607114"/>
            <a:ext cx="2304325" cy="12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25" y="1362975"/>
            <a:ext cx="2800350" cy="15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50" y="2085975"/>
            <a:ext cx="2133071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1" name="Google Shape;901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875" y="2005350"/>
            <a:ext cx="152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2" name="Google Shape;902;p6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913" y="2066925"/>
            <a:ext cx="238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60"/>
          <p:cNvSpPr txBox="1"/>
          <p:nvPr/>
        </p:nvSpPr>
        <p:spPr>
          <a:xfrm>
            <a:off x="4356250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60"/>
          <p:cNvSpPr txBox="1"/>
          <p:nvPr/>
        </p:nvSpPr>
        <p:spPr>
          <a:xfrm>
            <a:off x="4924775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5" name="Google Shape;905;p60"/>
          <p:cNvSpPr txBox="1"/>
          <p:nvPr/>
        </p:nvSpPr>
        <p:spPr>
          <a:xfrm>
            <a:off x="6043450" y="1180875"/>
            <a:ext cx="79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60"/>
          <p:cNvSpPr txBox="1"/>
          <p:nvPr/>
        </p:nvSpPr>
        <p:spPr>
          <a:xfrm>
            <a:off x="745675" y="124302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(1)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60"/>
          <p:cNvSpPr txBox="1"/>
          <p:nvPr/>
        </p:nvSpPr>
        <p:spPr>
          <a:xfrm>
            <a:off x="745675" y="17502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(2)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60"/>
          <p:cNvSpPr txBox="1"/>
          <p:nvPr/>
        </p:nvSpPr>
        <p:spPr>
          <a:xfrm>
            <a:off x="745675" y="2489025"/>
            <a:ext cx="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(m)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9" name="Google Shape;909;p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198" y="3416800"/>
            <a:ext cx="6518475" cy="1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0" name="Google Shape;910;p60"/>
          <p:cNvSpPr/>
          <p:nvPr/>
        </p:nvSpPr>
        <p:spPr>
          <a:xfrm>
            <a:off x="1484575" y="1727625"/>
            <a:ext cx="24189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60"/>
          <p:cNvSpPr/>
          <p:nvPr/>
        </p:nvSpPr>
        <p:spPr>
          <a:xfrm rot="-5401486">
            <a:off x="3976296" y="1981675"/>
            <a:ext cx="1387800" cy="48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60"/>
          <p:cNvSpPr/>
          <p:nvPr/>
        </p:nvSpPr>
        <p:spPr>
          <a:xfrm>
            <a:off x="6978375" y="2007425"/>
            <a:ext cx="339900" cy="3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60"/>
          <p:cNvSpPr/>
          <p:nvPr/>
        </p:nvSpPr>
        <p:spPr>
          <a:xfrm>
            <a:off x="1660700" y="3779700"/>
            <a:ext cx="14715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6050" cy="1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61"/>
          <p:cNvSpPr txBox="1"/>
          <p:nvPr/>
        </p:nvSpPr>
        <p:spPr>
          <a:xfrm>
            <a:off x="3192950" y="-83550"/>
            <a:ext cx="5967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all observations at one time: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0" name="Google Shape;920;p61"/>
          <p:cNvSpPr txBox="1"/>
          <p:nvPr/>
        </p:nvSpPr>
        <p:spPr>
          <a:xfrm>
            <a:off x="57790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1" name="Google Shape;92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75" y="1607114"/>
            <a:ext cx="2304325" cy="12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25" y="1362975"/>
            <a:ext cx="2800350" cy="15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50" y="2085975"/>
            <a:ext cx="2133071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875" y="2005350"/>
            <a:ext cx="152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913" y="2066925"/>
            <a:ext cx="238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1"/>
          <p:cNvSpPr txBox="1"/>
          <p:nvPr/>
        </p:nvSpPr>
        <p:spPr>
          <a:xfrm>
            <a:off x="4356250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61"/>
          <p:cNvSpPr txBox="1"/>
          <p:nvPr/>
        </p:nvSpPr>
        <p:spPr>
          <a:xfrm>
            <a:off x="4924775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61"/>
          <p:cNvSpPr txBox="1"/>
          <p:nvPr/>
        </p:nvSpPr>
        <p:spPr>
          <a:xfrm>
            <a:off x="6043450" y="1180875"/>
            <a:ext cx="79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9" name="Google Shape;929;p61"/>
          <p:cNvSpPr txBox="1"/>
          <p:nvPr/>
        </p:nvSpPr>
        <p:spPr>
          <a:xfrm>
            <a:off x="745675" y="124302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(1)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0" name="Google Shape;930;p61"/>
          <p:cNvSpPr txBox="1"/>
          <p:nvPr/>
        </p:nvSpPr>
        <p:spPr>
          <a:xfrm>
            <a:off x="745675" y="17502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(2)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1" name="Google Shape;931;p61"/>
          <p:cNvSpPr txBox="1"/>
          <p:nvPr/>
        </p:nvSpPr>
        <p:spPr>
          <a:xfrm>
            <a:off x="745675" y="2489025"/>
            <a:ext cx="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(m)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2" name="Google Shape;932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198" y="3416800"/>
            <a:ext cx="6518475" cy="1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61"/>
          <p:cNvSpPr/>
          <p:nvPr/>
        </p:nvSpPr>
        <p:spPr>
          <a:xfrm>
            <a:off x="1484575" y="1727625"/>
            <a:ext cx="24189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61"/>
          <p:cNvSpPr/>
          <p:nvPr/>
        </p:nvSpPr>
        <p:spPr>
          <a:xfrm rot="-5401486">
            <a:off x="5595996" y="1995575"/>
            <a:ext cx="1387800" cy="48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61"/>
          <p:cNvSpPr/>
          <p:nvPr/>
        </p:nvSpPr>
        <p:spPr>
          <a:xfrm>
            <a:off x="8566700" y="2046638"/>
            <a:ext cx="339900" cy="3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61"/>
          <p:cNvSpPr/>
          <p:nvPr/>
        </p:nvSpPr>
        <p:spPr>
          <a:xfrm>
            <a:off x="5846750" y="3722200"/>
            <a:ext cx="16272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1" name="Google Shape;94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6050" cy="1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62"/>
          <p:cNvSpPr txBox="1"/>
          <p:nvPr/>
        </p:nvSpPr>
        <p:spPr>
          <a:xfrm>
            <a:off x="3192950" y="-83550"/>
            <a:ext cx="5967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all observations at one time: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43" name="Google Shape;943;p62"/>
          <p:cNvSpPr txBox="1"/>
          <p:nvPr/>
        </p:nvSpPr>
        <p:spPr>
          <a:xfrm>
            <a:off x="57790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4" name="Google Shape;94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75" y="1607114"/>
            <a:ext cx="2304325" cy="12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25" y="1362975"/>
            <a:ext cx="2800350" cy="15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50" y="2085975"/>
            <a:ext cx="2133071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875" y="2005350"/>
            <a:ext cx="152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6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913" y="2066925"/>
            <a:ext cx="238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62"/>
          <p:cNvSpPr txBox="1"/>
          <p:nvPr/>
        </p:nvSpPr>
        <p:spPr>
          <a:xfrm>
            <a:off x="4356250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0" name="Google Shape;950;p62"/>
          <p:cNvSpPr txBox="1"/>
          <p:nvPr/>
        </p:nvSpPr>
        <p:spPr>
          <a:xfrm>
            <a:off x="4924775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1" name="Google Shape;951;p62"/>
          <p:cNvSpPr txBox="1"/>
          <p:nvPr/>
        </p:nvSpPr>
        <p:spPr>
          <a:xfrm>
            <a:off x="6043450" y="1180875"/>
            <a:ext cx="79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62"/>
          <p:cNvSpPr txBox="1"/>
          <p:nvPr/>
        </p:nvSpPr>
        <p:spPr>
          <a:xfrm>
            <a:off x="745675" y="124302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(1)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3" name="Google Shape;953;p62"/>
          <p:cNvSpPr txBox="1"/>
          <p:nvPr/>
        </p:nvSpPr>
        <p:spPr>
          <a:xfrm>
            <a:off x="745675" y="17502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(2)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4" name="Google Shape;954;p62"/>
          <p:cNvSpPr txBox="1"/>
          <p:nvPr/>
        </p:nvSpPr>
        <p:spPr>
          <a:xfrm>
            <a:off x="745675" y="2489025"/>
            <a:ext cx="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(m)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5" name="Google Shape;955;p6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198" y="3416800"/>
            <a:ext cx="6518475" cy="1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56" name="Google Shape;956;p62"/>
          <p:cNvSpPr/>
          <p:nvPr/>
        </p:nvSpPr>
        <p:spPr>
          <a:xfrm>
            <a:off x="1484575" y="2542575"/>
            <a:ext cx="24936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62"/>
          <p:cNvSpPr/>
          <p:nvPr/>
        </p:nvSpPr>
        <p:spPr>
          <a:xfrm rot="-5401486">
            <a:off x="3976296" y="2025000"/>
            <a:ext cx="1387800" cy="48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62"/>
          <p:cNvSpPr/>
          <p:nvPr/>
        </p:nvSpPr>
        <p:spPr>
          <a:xfrm>
            <a:off x="7015475" y="2046625"/>
            <a:ext cx="339900" cy="3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62"/>
          <p:cNvSpPr/>
          <p:nvPr/>
        </p:nvSpPr>
        <p:spPr>
          <a:xfrm>
            <a:off x="1645850" y="4583150"/>
            <a:ext cx="16272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" name="Google Shape;96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566050" cy="101995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63"/>
          <p:cNvSpPr txBox="1"/>
          <p:nvPr/>
        </p:nvSpPr>
        <p:spPr>
          <a:xfrm>
            <a:off x="3192950" y="-83550"/>
            <a:ext cx="59673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Calculate all observations at one time: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45720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Matrix multiplication</a:t>
            </a:r>
            <a:endParaRPr b="1" sz="2500">
              <a:solidFill>
                <a:srgbClr val="504087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66" name="Google Shape;966;p63"/>
          <p:cNvSpPr txBox="1"/>
          <p:nvPr/>
        </p:nvSpPr>
        <p:spPr>
          <a:xfrm>
            <a:off x="5779000" y="3669700"/>
            <a:ext cx="102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04087"/>
                </a:solidFill>
                <a:latin typeface="Roboto"/>
                <a:ea typeface="Roboto"/>
                <a:cs typeface="Roboto"/>
                <a:sym typeface="Roboto"/>
              </a:rPr>
              <a:t>      </a:t>
            </a:r>
            <a:endParaRPr b="1">
              <a:solidFill>
                <a:srgbClr val="50408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7" name="Google Shape;96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7275" y="1607114"/>
            <a:ext cx="2304325" cy="126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8225" y="1362975"/>
            <a:ext cx="2800350" cy="1599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2150" y="2085975"/>
            <a:ext cx="2133071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64875" y="2005350"/>
            <a:ext cx="152400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80913" y="2066925"/>
            <a:ext cx="238125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63"/>
          <p:cNvSpPr txBox="1"/>
          <p:nvPr/>
        </p:nvSpPr>
        <p:spPr>
          <a:xfrm>
            <a:off x="4356250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c1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3" name="Google Shape;973;p63"/>
          <p:cNvSpPr txBox="1"/>
          <p:nvPr/>
        </p:nvSpPr>
        <p:spPr>
          <a:xfrm>
            <a:off x="4924775" y="11128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c2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63"/>
          <p:cNvSpPr txBox="1"/>
          <p:nvPr/>
        </p:nvSpPr>
        <p:spPr>
          <a:xfrm>
            <a:off x="6043450" y="1180875"/>
            <a:ext cx="797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cK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5" name="Google Shape;975;p63"/>
          <p:cNvSpPr txBox="1"/>
          <p:nvPr/>
        </p:nvSpPr>
        <p:spPr>
          <a:xfrm>
            <a:off x="745675" y="124302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(1)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63"/>
          <p:cNvSpPr txBox="1"/>
          <p:nvPr/>
        </p:nvSpPr>
        <p:spPr>
          <a:xfrm>
            <a:off x="745675" y="1750275"/>
            <a:ext cx="627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(2)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63"/>
          <p:cNvSpPr txBox="1"/>
          <p:nvPr/>
        </p:nvSpPr>
        <p:spPr>
          <a:xfrm>
            <a:off x="745675" y="2489025"/>
            <a:ext cx="73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(m)</a:t>
            </a:r>
            <a:endParaRPr b="1"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78" name="Google Shape;978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8198" y="3416800"/>
            <a:ext cx="6518475" cy="14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63"/>
          <p:cNvSpPr/>
          <p:nvPr/>
        </p:nvSpPr>
        <p:spPr>
          <a:xfrm>
            <a:off x="1484575" y="2542575"/>
            <a:ext cx="2493600" cy="462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63"/>
          <p:cNvSpPr/>
          <p:nvPr/>
        </p:nvSpPr>
        <p:spPr>
          <a:xfrm rot="-5401486">
            <a:off x="5590171" y="2057875"/>
            <a:ext cx="1387800" cy="486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63"/>
          <p:cNvSpPr/>
          <p:nvPr/>
        </p:nvSpPr>
        <p:spPr>
          <a:xfrm>
            <a:off x="8566700" y="1985063"/>
            <a:ext cx="339900" cy="354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63"/>
          <p:cNvSpPr/>
          <p:nvPr/>
        </p:nvSpPr>
        <p:spPr>
          <a:xfrm>
            <a:off x="5809650" y="4510250"/>
            <a:ext cx="1731300" cy="40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" y="-7625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117" name="Google Shape;117;p19"/>
          <p:cNvCxnSpPr>
            <a:stCxn id="118" idx="3"/>
            <a:endCxn id="119" idx="1"/>
          </p:cNvCxnSpPr>
          <p:nvPr/>
        </p:nvCxnSpPr>
        <p:spPr>
          <a:xfrm flipH="1" rot="10800000">
            <a:off x="880250" y="1528500"/>
            <a:ext cx="1793700" cy="1476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9"/>
          <p:cNvSpPr/>
          <p:nvPr/>
        </p:nvSpPr>
        <p:spPr>
          <a:xfrm>
            <a:off x="2722836" y="1077304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2722836" y="1370378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722836" y="1655921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78650" y="27207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2662125" y="1769816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2673975" y="1020828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>
            <a:off x="2722836" y="3172806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2722836" y="2601171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2722836" y="2860885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662125" y="32533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2673975" y="25108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" name="Google Shape;129;p19"/>
          <p:cNvCxnSpPr>
            <a:stCxn id="118" idx="3"/>
            <a:endCxn id="128" idx="1"/>
          </p:cNvCxnSpPr>
          <p:nvPr/>
        </p:nvCxnSpPr>
        <p:spPr>
          <a:xfrm>
            <a:off x="880250" y="3005400"/>
            <a:ext cx="1793700" cy="13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" name="Google Shape;130;p19"/>
          <p:cNvSpPr/>
          <p:nvPr/>
        </p:nvSpPr>
        <p:spPr>
          <a:xfrm>
            <a:off x="2576475" y="747300"/>
            <a:ext cx="543900" cy="228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HEAD</a:t>
            </a:r>
            <a:endParaRPr sz="1000"/>
          </a:p>
        </p:txBody>
      </p:sp>
      <p:sp>
        <p:nvSpPr>
          <p:cNvPr id="131" name="Google Shape;131;p19"/>
          <p:cNvSpPr txBox="1"/>
          <p:nvPr/>
        </p:nvSpPr>
        <p:spPr>
          <a:xfrm>
            <a:off x="3519251" y="2733850"/>
            <a:ext cx="54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2662125" y="47011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2673975" y="39586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2738325" y="40430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2738325" y="43478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738325" y="46526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" name="Google Shape;137;p19"/>
          <p:cNvCxnSpPr>
            <a:stCxn id="118" idx="3"/>
            <a:endCxn id="133" idx="1"/>
          </p:cNvCxnSpPr>
          <p:nvPr/>
        </p:nvCxnSpPr>
        <p:spPr>
          <a:xfrm>
            <a:off x="880250" y="3005400"/>
            <a:ext cx="1793700" cy="1461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19"/>
          <p:cNvSpPr txBox="1"/>
          <p:nvPr/>
        </p:nvSpPr>
        <p:spPr>
          <a:xfrm>
            <a:off x="3519249" y="4158550"/>
            <a:ext cx="5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v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519248" y="1243875"/>
            <a:ext cx="43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4"/>
          <p:cNvSpPr txBox="1"/>
          <p:nvPr>
            <p:ph type="title"/>
          </p:nvPr>
        </p:nvSpPr>
        <p:spPr>
          <a:xfrm>
            <a:off x="221725" y="-25501"/>
            <a:ext cx="5373300" cy="83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References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64"/>
          <p:cNvSpPr txBox="1"/>
          <p:nvPr>
            <p:ph idx="1" type="body"/>
          </p:nvPr>
        </p:nvSpPr>
        <p:spPr>
          <a:xfrm>
            <a:off x="278275" y="787651"/>
            <a:ext cx="7886700" cy="388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Jurafsky, Daniel, and James H. Martin. (2023). </a:t>
            </a:r>
            <a:r>
              <a:rPr i="1"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Speech and language processing: An introduction to natural language processing, computational linguistics, and speech recognition</a:t>
            </a:r>
            <a:r>
              <a:rPr lang="en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.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Karpathy, Andrej. (2023), GitHub repository,</a:t>
            </a:r>
            <a:r>
              <a:rPr lang="en" sz="1600">
                <a:solidFill>
                  <a:srgbClr val="52596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https://github.com/karpathy/nanoGPT</a:t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Karpathy Andrej. (2023). </a:t>
            </a:r>
            <a:r>
              <a:rPr lang="en" sz="1600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Let's build GPT: from scratch, in code, spelled out.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[Andrej Karpathy]. YouTube. Retrieved September 5, 2023 from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https://www.youtube.com/watch?v=kCc8FmEb1nY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Vaswani, Ashish et al. (2017). </a:t>
            </a:r>
            <a:r>
              <a:rPr lang="en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8"/>
              </a:rPr>
              <a:t>Attention is all you need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In </a:t>
            </a:r>
            <a:r>
              <a:rPr i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Advances in Neural Information Processing Systems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5998–6008.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" y="-7625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146" name="Google Shape;146;p20"/>
          <p:cNvCxnSpPr>
            <a:stCxn id="147" idx="3"/>
            <a:endCxn id="148" idx="1"/>
          </p:cNvCxnSpPr>
          <p:nvPr/>
        </p:nvCxnSpPr>
        <p:spPr>
          <a:xfrm flipH="1" rot="10800000">
            <a:off x="880250" y="1528500"/>
            <a:ext cx="1793700" cy="1476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0"/>
          <p:cNvSpPr/>
          <p:nvPr/>
        </p:nvSpPr>
        <p:spPr>
          <a:xfrm>
            <a:off x="2722836" y="1077304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2722836" y="1370378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2722836" y="1655921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78650" y="27207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662125" y="1769816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2673975" y="1020828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2722836" y="3172806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2722836" y="2601171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2722836" y="2860885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662125" y="32533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2673975" y="25108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0"/>
          <p:cNvCxnSpPr>
            <a:stCxn id="147" idx="3"/>
            <a:endCxn id="157" idx="1"/>
          </p:cNvCxnSpPr>
          <p:nvPr/>
        </p:nvCxnSpPr>
        <p:spPr>
          <a:xfrm>
            <a:off x="880250" y="3005400"/>
            <a:ext cx="1793700" cy="13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0"/>
          <p:cNvSpPr/>
          <p:nvPr/>
        </p:nvSpPr>
        <p:spPr>
          <a:xfrm>
            <a:off x="2576475" y="747300"/>
            <a:ext cx="543900" cy="228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HEAD</a:t>
            </a:r>
            <a:endParaRPr sz="1000"/>
          </a:p>
        </p:txBody>
      </p:sp>
      <p:sp>
        <p:nvSpPr>
          <p:cNvPr id="160" name="Google Shape;160;p20"/>
          <p:cNvSpPr txBox="1"/>
          <p:nvPr/>
        </p:nvSpPr>
        <p:spPr>
          <a:xfrm>
            <a:off x="3519251" y="2733850"/>
            <a:ext cx="54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2662125" y="47011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2673975" y="39586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2738325" y="40430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2738325" y="43478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2738325" y="46526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20"/>
          <p:cNvCxnSpPr>
            <a:stCxn id="147" idx="3"/>
            <a:endCxn id="162" idx="1"/>
          </p:cNvCxnSpPr>
          <p:nvPr/>
        </p:nvCxnSpPr>
        <p:spPr>
          <a:xfrm>
            <a:off x="880250" y="3005400"/>
            <a:ext cx="1793700" cy="1461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0"/>
          <p:cNvSpPr txBox="1"/>
          <p:nvPr/>
        </p:nvSpPr>
        <p:spPr>
          <a:xfrm>
            <a:off x="3519249" y="4158550"/>
            <a:ext cx="5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v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3519248" y="1243875"/>
            <a:ext cx="43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3538147" y="1820549"/>
            <a:ext cx="46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3517300" y="1297050"/>
            <a:ext cx="504000" cy="19752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4271275" y="1946400"/>
            <a:ext cx="25269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Attention scores</a:t>
            </a:r>
            <a:endParaRPr sz="20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" y="-7625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178" name="Google Shape;178;p21"/>
          <p:cNvCxnSpPr>
            <a:stCxn id="179" idx="3"/>
            <a:endCxn id="180" idx="1"/>
          </p:cNvCxnSpPr>
          <p:nvPr/>
        </p:nvCxnSpPr>
        <p:spPr>
          <a:xfrm flipH="1" rot="10800000">
            <a:off x="880250" y="1528500"/>
            <a:ext cx="1793700" cy="1476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1"/>
          <p:cNvSpPr/>
          <p:nvPr/>
        </p:nvSpPr>
        <p:spPr>
          <a:xfrm>
            <a:off x="2722836" y="1077304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2722836" y="1370378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2722836" y="1655921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8650" y="27207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2662125" y="1769816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2673975" y="1020828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/>
          <p:nvPr/>
        </p:nvSpPr>
        <p:spPr>
          <a:xfrm>
            <a:off x="2722836" y="3172806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2722836" y="2601171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2722836" y="2860885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1"/>
          <p:cNvSpPr txBox="1"/>
          <p:nvPr/>
        </p:nvSpPr>
        <p:spPr>
          <a:xfrm>
            <a:off x="2662125" y="32533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2673975" y="25108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21"/>
          <p:cNvCxnSpPr>
            <a:stCxn id="179" idx="3"/>
            <a:endCxn id="189" idx="1"/>
          </p:cNvCxnSpPr>
          <p:nvPr/>
        </p:nvCxnSpPr>
        <p:spPr>
          <a:xfrm>
            <a:off x="880250" y="3005400"/>
            <a:ext cx="1793700" cy="13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1"/>
          <p:cNvSpPr/>
          <p:nvPr/>
        </p:nvSpPr>
        <p:spPr>
          <a:xfrm>
            <a:off x="2576475" y="747300"/>
            <a:ext cx="543900" cy="228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HEAD</a:t>
            </a:r>
            <a:endParaRPr sz="1000"/>
          </a:p>
        </p:txBody>
      </p:sp>
      <p:sp>
        <p:nvSpPr>
          <p:cNvPr id="192" name="Google Shape;192;p21"/>
          <p:cNvSpPr txBox="1"/>
          <p:nvPr/>
        </p:nvSpPr>
        <p:spPr>
          <a:xfrm>
            <a:off x="3519251" y="2733850"/>
            <a:ext cx="54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2662125" y="47011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2673975" y="39586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738325" y="40430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2738325" y="43478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2738325" y="46526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1"/>
          <p:cNvCxnSpPr>
            <a:stCxn id="179" idx="3"/>
            <a:endCxn id="194" idx="1"/>
          </p:cNvCxnSpPr>
          <p:nvPr/>
        </p:nvCxnSpPr>
        <p:spPr>
          <a:xfrm>
            <a:off x="880250" y="3005400"/>
            <a:ext cx="1793700" cy="1461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1"/>
          <p:cNvSpPr txBox="1"/>
          <p:nvPr/>
        </p:nvSpPr>
        <p:spPr>
          <a:xfrm>
            <a:off x="3519249" y="4158550"/>
            <a:ext cx="5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v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519248" y="1243875"/>
            <a:ext cx="43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3538147" y="1820549"/>
            <a:ext cx="46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2" name="Google Shape;202;p21"/>
          <p:cNvSpPr/>
          <p:nvPr/>
        </p:nvSpPr>
        <p:spPr>
          <a:xfrm>
            <a:off x="3517300" y="1297050"/>
            <a:ext cx="504000" cy="19752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3291537" y="835500"/>
            <a:ext cx="147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-inf mask</a:t>
            </a:r>
            <a:endParaRPr b="1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" y="-7625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210" name="Google Shape;210;p22"/>
          <p:cNvCxnSpPr>
            <a:stCxn id="211" idx="3"/>
            <a:endCxn id="212" idx="1"/>
          </p:cNvCxnSpPr>
          <p:nvPr/>
        </p:nvCxnSpPr>
        <p:spPr>
          <a:xfrm flipH="1" rot="10800000">
            <a:off x="880250" y="1528500"/>
            <a:ext cx="1793700" cy="1476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2"/>
          <p:cNvSpPr/>
          <p:nvPr/>
        </p:nvSpPr>
        <p:spPr>
          <a:xfrm>
            <a:off x="2722836" y="1077304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2"/>
          <p:cNvSpPr/>
          <p:nvPr/>
        </p:nvSpPr>
        <p:spPr>
          <a:xfrm>
            <a:off x="2722836" y="1370378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2722836" y="1655921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78650" y="27207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2662125" y="1769816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2"/>
          <p:cNvSpPr/>
          <p:nvPr/>
        </p:nvSpPr>
        <p:spPr>
          <a:xfrm>
            <a:off x="2673975" y="1020828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2722836" y="3172806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2"/>
          <p:cNvSpPr/>
          <p:nvPr/>
        </p:nvSpPr>
        <p:spPr>
          <a:xfrm>
            <a:off x="2722836" y="2601171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2722836" y="2860885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2662125" y="32533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2673975" y="25108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22"/>
          <p:cNvCxnSpPr>
            <a:stCxn id="211" idx="3"/>
            <a:endCxn id="221" idx="1"/>
          </p:cNvCxnSpPr>
          <p:nvPr/>
        </p:nvCxnSpPr>
        <p:spPr>
          <a:xfrm>
            <a:off x="880250" y="3005400"/>
            <a:ext cx="1793700" cy="13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2"/>
          <p:cNvSpPr/>
          <p:nvPr/>
        </p:nvSpPr>
        <p:spPr>
          <a:xfrm>
            <a:off x="2576475" y="747300"/>
            <a:ext cx="543900" cy="228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HEAD</a:t>
            </a:r>
            <a:endParaRPr sz="1000"/>
          </a:p>
        </p:txBody>
      </p:sp>
      <p:sp>
        <p:nvSpPr>
          <p:cNvPr id="224" name="Google Shape;224;p22"/>
          <p:cNvSpPr txBox="1"/>
          <p:nvPr/>
        </p:nvSpPr>
        <p:spPr>
          <a:xfrm>
            <a:off x="3519251" y="2733850"/>
            <a:ext cx="54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" name="Google Shape;225;p22"/>
          <p:cNvSpPr txBox="1"/>
          <p:nvPr/>
        </p:nvSpPr>
        <p:spPr>
          <a:xfrm>
            <a:off x="2662125" y="47011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2673975" y="39586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2738325" y="40430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2"/>
          <p:cNvSpPr/>
          <p:nvPr/>
        </p:nvSpPr>
        <p:spPr>
          <a:xfrm>
            <a:off x="2738325" y="43478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2"/>
          <p:cNvSpPr/>
          <p:nvPr/>
        </p:nvSpPr>
        <p:spPr>
          <a:xfrm>
            <a:off x="2738325" y="46526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0" name="Google Shape;230;p22"/>
          <p:cNvCxnSpPr>
            <a:stCxn id="211" idx="3"/>
            <a:endCxn id="226" idx="1"/>
          </p:cNvCxnSpPr>
          <p:nvPr/>
        </p:nvCxnSpPr>
        <p:spPr>
          <a:xfrm>
            <a:off x="880250" y="3005400"/>
            <a:ext cx="1793700" cy="1461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2"/>
          <p:cNvSpPr txBox="1"/>
          <p:nvPr/>
        </p:nvSpPr>
        <p:spPr>
          <a:xfrm>
            <a:off x="3519249" y="4158550"/>
            <a:ext cx="5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v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2"/>
          <p:cNvSpPr txBox="1"/>
          <p:nvPr/>
        </p:nvSpPr>
        <p:spPr>
          <a:xfrm>
            <a:off x="3519248" y="1243875"/>
            <a:ext cx="43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2"/>
          <p:cNvSpPr txBox="1"/>
          <p:nvPr/>
        </p:nvSpPr>
        <p:spPr>
          <a:xfrm>
            <a:off x="3538147" y="1820549"/>
            <a:ext cx="46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22"/>
          <p:cNvSpPr/>
          <p:nvPr/>
        </p:nvSpPr>
        <p:spPr>
          <a:xfrm>
            <a:off x="3517300" y="1297050"/>
            <a:ext cx="504000" cy="19752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235" name="Google Shape;235;p22"/>
          <p:cNvSpPr txBox="1"/>
          <p:nvPr/>
        </p:nvSpPr>
        <p:spPr>
          <a:xfrm>
            <a:off x="3291537" y="835500"/>
            <a:ext cx="147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-inf mask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36" name="Google Shape;236;p22"/>
          <p:cNvSpPr txBox="1"/>
          <p:nvPr/>
        </p:nvSpPr>
        <p:spPr>
          <a:xfrm>
            <a:off x="4748644" y="1722433"/>
            <a:ext cx="133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Softmax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to each row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237" name="Google Shape;237;p22"/>
          <p:cNvCxnSpPr/>
          <p:nvPr/>
        </p:nvCxnSpPr>
        <p:spPr>
          <a:xfrm>
            <a:off x="4193013" y="230625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2"/>
          <p:cNvSpPr txBox="1"/>
          <p:nvPr/>
        </p:nvSpPr>
        <p:spPr>
          <a:xfrm>
            <a:off x="6086950" y="1947025"/>
            <a:ext cx="28152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04087"/>
                </a:solidFill>
                <a:latin typeface="Roboto Medium"/>
                <a:ea typeface="Roboto Medium"/>
                <a:cs typeface="Roboto Medium"/>
                <a:sym typeface="Roboto Medium"/>
              </a:rPr>
              <a:t>Attention weights</a:t>
            </a:r>
            <a:endParaRPr sz="2500">
              <a:solidFill>
                <a:srgbClr val="504087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" y="-7625"/>
            <a:ext cx="1933875" cy="125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3"/>
          <p:cNvSpPr txBox="1"/>
          <p:nvPr/>
        </p:nvSpPr>
        <p:spPr>
          <a:xfrm>
            <a:off x="3346950" y="-27850"/>
            <a:ext cx="60063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504087"/>
                </a:solidFill>
                <a:latin typeface="IBM Plex Sans"/>
                <a:ea typeface="IBM Plex Sans"/>
                <a:cs typeface="IBM Plex Sans"/>
                <a:sym typeface="IBM Plex Sans"/>
              </a:rPr>
              <a:t>A visual of what we have learned so far</a:t>
            </a:r>
            <a:endParaRPr b="1" baseline="30000" sz="2400">
              <a:solidFill>
                <a:srgbClr val="504087"/>
              </a:solidFill>
            </a:endParaRPr>
          </a:p>
        </p:txBody>
      </p:sp>
      <p:cxnSp>
        <p:nvCxnSpPr>
          <p:cNvPr id="245" name="Google Shape;245;p23"/>
          <p:cNvCxnSpPr>
            <a:stCxn id="246" idx="3"/>
            <a:endCxn id="247" idx="1"/>
          </p:cNvCxnSpPr>
          <p:nvPr/>
        </p:nvCxnSpPr>
        <p:spPr>
          <a:xfrm flipH="1" rot="10800000">
            <a:off x="880250" y="1528500"/>
            <a:ext cx="1793700" cy="14769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3"/>
          <p:cNvSpPr/>
          <p:nvPr/>
        </p:nvSpPr>
        <p:spPr>
          <a:xfrm>
            <a:off x="2722836" y="1077304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3"/>
          <p:cNvSpPr/>
          <p:nvPr/>
        </p:nvSpPr>
        <p:spPr>
          <a:xfrm>
            <a:off x="2722836" y="1370378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2722836" y="1655921"/>
            <a:ext cx="258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78650" y="2720700"/>
            <a:ext cx="801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x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2662125" y="1769816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2673975" y="1020828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2722836" y="3172806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3"/>
          <p:cNvSpPr/>
          <p:nvPr/>
        </p:nvSpPr>
        <p:spPr>
          <a:xfrm>
            <a:off x="2722836" y="2601171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2722836" y="2860885"/>
            <a:ext cx="258300" cy="228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2662125" y="32533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2673975" y="25108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>
            <a:stCxn id="246" idx="3"/>
            <a:endCxn id="256" idx="1"/>
          </p:cNvCxnSpPr>
          <p:nvPr/>
        </p:nvCxnSpPr>
        <p:spPr>
          <a:xfrm>
            <a:off x="880250" y="3005400"/>
            <a:ext cx="1793700" cy="132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23"/>
          <p:cNvSpPr/>
          <p:nvPr/>
        </p:nvSpPr>
        <p:spPr>
          <a:xfrm>
            <a:off x="2576475" y="747300"/>
            <a:ext cx="543900" cy="2280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HEAD</a:t>
            </a:r>
            <a:endParaRPr sz="1000"/>
          </a:p>
        </p:txBody>
      </p:sp>
      <p:sp>
        <p:nvSpPr>
          <p:cNvPr id="259" name="Google Shape;259;p23"/>
          <p:cNvSpPr txBox="1"/>
          <p:nvPr/>
        </p:nvSpPr>
        <p:spPr>
          <a:xfrm>
            <a:off x="3519251" y="2733850"/>
            <a:ext cx="543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k</a:t>
            </a:r>
            <a:r>
              <a:rPr b="1" baseline="30000" lang="en" sz="2500">
                <a:latin typeface="Roboto"/>
                <a:ea typeface="Roboto"/>
                <a:cs typeface="Roboto"/>
                <a:sym typeface="Roboto"/>
              </a:rPr>
              <a:t>T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2662125" y="4701173"/>
            <a:ext cx="26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…</a:t>
            </a:r>
            <a:endParaRPr b="1" sz="25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2673975" y="3958604"/>
            <a:ext cx="390000" cy="1015500"/>
          </a:xfrm>
          <a:prstGeom prst="rect">
            <a:avLst/>
          </a:prstGeom>
          <a:noFill/>
          <a:ln cap="flat" cmpd="sng" w="3810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"/>
          <p:cNvSpPr/>
          <p:nvPr/>
        </p:nvSpPr>
        <p:spPr>
          <a:xfrm>
            <a:off x="2738325" y="40430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2738325" y="43478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2738325" y="4652625"/>
            <a:ext cx="261300" cy="2508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5" name="Google Shape;265;p23"/>
          <p:cNvCxnSpPr>
            <a:stCxn id="246" idx="3"/>
            <a:endCxn id="261" idx="1"/>
          </p:cNvCxnSpPr>
          <p:nvPr/>
        </p:nvCxnSpPr>
        <p:spPr>
          <a:xfrm>
            <a:off x="880250" y="3005400"/>
            <a:ext cx="1793700" cy="1461000"/>
          </a:xfrm>
          <a:prstGeom prst="straightConnector1">
            <a:avLst/>
          </a:prstGeom>
          <a:noFill/>
          <a:ln cap="flat" cmpd="sng" w="28575">
            <a:solidFill>
              <a:srgbClr val="4285F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3"/>
          <p:cNvSpPr txBox="1"/>
          <p:nvPr/>
        </p:nvSpPr>
        <p:spPr>
          <a:xfrm>
            <a:off x="3519249" y="4158550"/>
            <a:ext cx="50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v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3519248" y="1243875"/>
            <a:ext cx="435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q</a:t>
            </a:r>
            <a:endParaRPr baseline="30000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3538147" y="1820549"/>
            <a:ext cx="46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·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3517300" y="1297050"/>
            <a:ext cx="504000" cy="1975200"/>
          </a:xfrm>
          <a:prstGeom prst="rect">
            <a:avLst/>
          </a:prstGeom>
          <a:noFill/>
          <a:ln cap="flat" cmpd="sng" w="38100">
            <a:solidFill>
              <a:srgbClr val="5040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04087"/>
              </a:solidFill>
            </a:endParaRPr>
          </a:p>
        </p:txBody>
      </p:sp>
      <p:sp>
        <p:nvSpPr>
          <p:cNvPr id="270" name="Google Shape;270;p23"/>
          <p:cNvSpPr txBox="1"/>
          <p:nvPr/>
        </p:nvSpPr>
        <p:spPr>
          <a:xfrm>
            <a:off x="3291537" y="835500"/>
            <a:ext cx="147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-inf mask</a:t>
            </a:r>
            <a:endParaRPr b="1" sz="2000">
              <a:solidFill>
                <a:srgbClr val="FF0000"/>
              </a:solidFill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4748644" y="1722433"/>
            <a:ext cx="133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Softmax</a:t>
            </a:r>
            <a:endParaRPr b="1" sz="20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F0000"/>
                </a:solidFill>
              </a:rPr>
              <a:t>to each row</a:t>
            </a:r>
            <a:endParaRPr b="1" sz="2000">
              <a:solidFill>
                <a:srgbClr val="FF0000"/>
              </a:solidFill>
            </a:endParaRPr>
          </a:p>
        </p:txBody>
      </p:sp>
      <p:cxnSp>
        <p:nvCxnSpPr>
          <p:cNvPr id="272" name="Google Shape;272;p23"/>
          <p:cNvCxnSpPr/>
          <p:nvPr/>
        </p:nvCxnSpPr>
        <p:spPr>
          <a:xfrm>
            <a:off x="4193013" y="230625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3"/>
          <p:cNvSpPr txBox="1"/>
          <p:nvPr/>
        </p:nvSpPr>
        <p:spPr>
          <a:xfrm>
            <a:off x="6814298" y="1982251"/>
            <a:ext cx="950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w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4" name="Google Shape;274;p23"/>
          <p:cNvCxnSpPr/>
          <p:nvPr/>
        </p:nvCxnSpPr>
        <p:spPr>
          <a:xfrm>
            <a:off x="6019592" y="2268904"/>
            <a:ext cx="708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