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1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Lst>
  <p:sldSz cx="9144000" cy="5143500" type="screen16x9"/>
  <p:notesSz cx="6858000" cy="9144000"/>
  <p:embeddedFontLst>
    <p:embeddedFont>
      <p:font typeface="IBM Plex Sans" panose="020B0503050203000203" pitchFamily="34" charset="0"/>
      <p:regular r:id="rId112"/>
      <p:bold r:id="rId113"/>
      <p:italic r:id="rId114"/>
      <p:boldItalic r:id="rId115"/>
    </p:embeddedFont>
    <p:embeddedFont>
      <p:font typeface="Roboto" panose="02000000000000000000" pitchFamily="2" charset="0"/>
      <p:regular r:id="rId116"/>
      <p:bold r:id="rId117"/>
      <p:italic r:id="rId118"/>
      <p:boldItalic r:id="rId119"/>
    </p:embeddedFont>
    <p:embeddedFont>
      <p:font typeface="Roboto Light" panose="020F0302020204030204" pitchFamily="34" charset="0"/>
      <p:regular r:id="rId120"/>
      <p:bold r:id="rId121"/>
      <p:italic r:id="rId122"/>
      <p:boldItalic r:id="rId123"/>
    </p:embeddedFont>
    <p:embeddedFont>
      <p:font typeface="Roboto Medium" panose="020F0502020204030204" pitchFamily="34" charset="0"/>
      <p:regular r:id="rId124"/>
      <p:bold r:id="rId125"/>
      <p:italic r:id="rId126"/>
      <p:boldItalic r:id="rId1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font" Target="fonts/font6.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font" Target="fonts/font1.fntdata"/><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font" Target="fonts/font12.fntdata"/><Relationship Id="rId128"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font" Target="fonts/font2.fntdata"/><Relationship Id="rId118" Type="http://schemas.openxmlformats.org/officeDocument/2006/relationships/font" Target="fonts/font7.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font" Target="fonts/font13.fntdata"/><Relationship Id="rId129" Type="http://schemas.openxmlformats.org/officeDocument/2006/relationships/viewProps" Target="view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3.fntdata"/><Relationship Id="rId119" Type="http://schemas.openxmlformats.org/officeDocument/2006/relationships/font" Target="fonts/font8.fntdata"/><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font" Target="fonts/font9.fntdata"/><Relationship Id="rId125"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4.fntdata"/><Relationship Id="rId131"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font" Target="fonts/font10.fntdata"/><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5.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24215b550d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24215b550d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4d8f4a9873_0_40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g24d8f4a9873_0_40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0"/>
        <p:cNvGrpSpPr/>
        <p:nvPr/>
      </p:nvGrpSpPr>
      <p:grpSpPr>
        <a:xfrm>
          <a:off x="0" y="0"/>
          <a:ext cx="0" cy="0"/>
          <a:chOff x="0" y="0"/>
          <a:chExt cx="0" cy="0"/>
        </a:xfrm>
      </p:grpSpPr>
      <p:sp>
        <p:nvSpPr>
          <p:cNvPr id="1481" name="Google Shape;1481;g24d8f4a9873_0_2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2" name="Google Shape;1482;g24d8f4a9873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9"/>
        <p:cNvGrpSpPr/>
        <p:nvPr/>
      </p:nvGrpSpPr>
      <p:grpSpPr>
        <a:xfrm>
          <a:off x="0" y="0"/>
          <a:ext cx="0" cy="0"/>
          <a:chOff x="0" y="0"/>
          <a:chExt cx="0" cy="0"/>
        </a:xfrm>
      </p:grpSpPr>
      <p:sp>
        <p:nvSpPr>
          <p:cNvPr id="1490" name="Google Shape;1490;g2513c3cbe21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1" name="Google Shape;1491;g2513c3cbe21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7"/>
        <p:cNvGrpSpPr/>
        <p:nvPr/>
      </p:nvGrpSpPr>
      <p:grpSpPr>
        <a:xfrm>
          <a:off x="0" y="0"/>
          <a:ext cx="0" cy="0"/>
          <a:chOff x="0" y="0"/>
          <a:chExt cx="0" cy="0"/>
        </a:xfrm>
      </p:grpSpPr>
      <p:sp>
        <p:nvSpPr>
          <p:cNvPr id="1498" name="Google Shape;1498;g2513c3cbe21_0_4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9" name="Google Shape;1499;g2513c3cbe21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7"/>
        <p:cNvGrpSpPr/>
        <p:nvPr/>
      </p:nvGrpSpPr>
      <p:grpSpPr>
        <a:xfrm>
          <a:off x="0" y="0"/>
          <a:ext cx="0" cy="0"/>
          <a:chOff x="0" y="0"/>
          <a:chExt cx="0" cy="0"/>
        </a:xfrm>
      </p:grpSpPr>
      <p:sp>
        <p:nvSpPr>
          <p:cNvPr id="1508" name="Google Shape;1508;g2513c3cbe21_0_4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9" name="Google Shape;1509;g2513c3cbe21_0_4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5"/>
        <p:cNvGrpSpPr/>
        <p:nvPr/>
      </p:nvGrpSpPr>
      <p:grpSpPr>
        <a:xfrm>
          <a:off x="0" y="0"/>
          <a:ext cx="0" cy="0"/>
          <a:chOff x="0" y="0"/>
          <a:chExt cx="0" cy="0"/>
        </a:xfrm>
      </p:grpSpPr>
      <p:sp>
        <p:nvSpPr>
          <p:cNvPr id="1516" name="Google Shape;1516;g2513c3cbe21_0_5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7" name="Google Shape;1517;g2513c3cbe21_0_5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2"/>
        <p:cNvGrpSpPr/>
        <p:nvPr/>
      </p:nvGrpSpPr>
      <p:grpSpPr>
        <a:xfrm>
          <a:off x="0" y="0"/>
          <a:ext cx="0" cy="0"/>
          <a:chOff x="0" y="0"/>
          <a:chExt cx="0" cy="0"/>
        </a:xfrm>
      </p:grpSpPr>
      <p:sp>
        <p:nvSpPr>
          <p:cNvPr id="1523" name="Google Shape;1523;g2513c3cbe21_0_7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4" name="Google Shape;1524;g2513c3cbe21_0_7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8"/>
        <p:cNvGrpSpPr/>
        <p:nvPr/>
      </p:nvGrpSpPr>
      <p:grpSpPr>
        <a:xfrm>
          <a:off x="0" y="0"/>
          <a:ext cx="0" cy="0"/>
          <a:chOff x="0" y="0"/>
          <a:chExt cx="0" cy="0"/>
        </a:xfrm>
      </p:grpSpPr>
      <p:sp>
        <p:nvSpPr>
          <p:cNvPr id="1529" name="Google Shape;1529;g2513c3cbe21_0_72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0" name="Google Shape;1530;g2513c3cbe21_0_7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5"/>
        <p:cNvGrpSpPr/>
        <p:nvPr/>
      </p:nvGrpSpPr>
      <p:grpSpPr>
        <a:xfrm>
          <a:off x="0" y="0"/>
          <a:ext cx="0" cy="0"/>
          <a:chOff x="0" y="0"/>
          <a:chExt cx="0" cy="0"/>
        </a:xfrm>
      </p:grpSpPr>
      <p:sp>
        <p:nvSpPr>
          <p:cNvPr id="1536" name="Google Shape;1536;g2513c3cbe21_0_7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7" name="Google Shape;1537;g2513c3cbe21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1"/>
        <p:cNvGrpSpPr/>
        <p:nvPr/>
      </p:nvGrpSpPr>
      <p:grpSpPr>
        <a:xfrm>
          <a:off x="0" y="0"/>
          <a:ext cx="0" cy="0"/>
          <a:chOff x="0" y="0"/>
          <a:chExt cx="0" cy="0"/>
        </a:xfrm>
      </p:grpSpPr>
      <p:sp>
        <p:nvSpPr>
          <p:cNvPr id="1542" name="Google Shape;1542;g25436fbdad8_0_2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3" name="Google Shape;1543;g25436fbdad8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8"/>
        <p:cNvGrpSpPr/>
        <p:nvPr/>
      </p:nvGrpSpPr>
      <p:grpSpPr>
        <a:xfrm>
          <a:off x="0" y="0"/>
          <a:ext cx="0" cy="0"/>
          <a:chOff x="0" y="0"/>
          <a:chExt cx="0" cy="0"/>
        </a:xfrm>
      </p:grpSpPr>
      <p:sp>
        <p:nvSpPr>
          <p:cNvPr id="1549" name="Google Shape;1549;g2522238c6b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0" name="Google Shape;1550;g2522238c6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492cb91f2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492cb91f2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4d8f4a9873_0_3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4d8f4a9873_0_3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513c3cbe21_0_5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513c3cbe21_0_5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24d8f4a9873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4d8f4a9873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4d8f4a9873_0_4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24d8f4a9873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24d8f4a9873_0_4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24d8f4a9873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4d8f4a9873_0_6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4d8f4a9873_0_6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24d8f4a9873_0_5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24d8f4a9873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4d350a0775_0_2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4d350a0775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25436fbdad8_0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g25436fbdad8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24d8f4a9873_0_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24d8f4a9873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2513c3cbe21_0_6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2513c3cbe21_0_6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2513c3cbe21_0_6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2513c3cbe21_0_6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4d350a0775_0_3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4d350a0775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24d8f4a987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24d8f4a987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24d8f4a9873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24d8f4a9873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4d8f4a9873_0_6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0" name="Google Shape;400;g24d8f4a987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24d8f4a9873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24d8f4a9873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24d8f4a9873_0_6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24d8f4a9873_0_6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9"/>
        <p:cNvGrpSpPr/>
        <p:nvPr/>
      </p:nvGrpSpPr>
      <p:grpSpPr>
        <a:xfrm>
          <a:off x="0" y="0"/>
          <a:ext cx="0" cy="0"/>
          <a:chOff x="0" y="0"/>
          <a:chExt cx="0" cy="0"/>
        </a:xfrm>
      </p:grpSpPr>
      <p:sp>
        <p:nvSpPr>
          <p:cNvPr id="450" name="Google Shape;450;g24d8f4a9873_0_7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1" name="Google Shape;451;g24d8f4a9873_0_7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endParaRPr sz="700" i="1" dirty="0">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25436fbdad8_0_17: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5" name="Google Shape;75;g25436fbdad8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24d8f4a9873_0_7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24d8f4a9873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6"/>
        <p:cNvGrpSpPr/>
        <p:nvPr/>
      </p:nvGrpSpPr>
      <p:grpSpPr>
        <a:xfrm>
          <a:off x="0" y="0"/>
          <a:ext cx="0" cy="0"/>
          <a:chOff x="0" y="0"/>
          <a:chExt cx="0" cy="0"/>
        </a:xfrm>
      </p:grpSpPr>
      <p:sp>
        <p:nvSpPr>
          <p:cNvPr id="467" name="Google Shape;467;g24d8f4a9873_0_7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8" name="Google Shape;468;g24d8f4a9873_0_7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24d8f4a9873_0_7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24d8f4a9873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0"/>
        <p:cNvGrpSpPr/>
        <p:nvPr/>
      </p:nvGrpSpPr>
      <p:grpSpPr>
        <a:xfrm>
          <a:off x="0" y="0"/>
          <a:ext cx="0" cy="0"/>
          <a:chOff x="0" y="0"/>
          <a:chExt cx="0" cy="0"/>
        </a:xfrm>
      </p:grpSpPr>
      <p:sp>
        <p:nvSpPr>
          <p:cNvPr id="501" name="Google Shape;501;g24d8f4a987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2" name="Google Shape;502;g24d8f4a9873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24d8f4a9873_0_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24d8f4a9873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24d8f4a987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24d8f4a987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0"/>
        <p:cNvGrpSpPr/>
        <p:nvPr/>
      </p:nvGrpSpPr>
      <p:grpSpPr>
        <a:xfrm>
          <a:off x="0" y="0"/>
          <a:ext cx="0" cy="0"/>
          <a:chOff x="0" y="0"/>
          <a:chExt cx="0" cy="0"/>
        </a:xfrm>
      </p:grpSpPr>
      <p:sp>
        <p:nvSpPr>
          <p:cNvPr id="531" name="Google Shape;531;g24d8f4a9873_0_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2" name="Google Shape;532;g24d8f4a9873_0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g25436fbdad8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2" name="Google Shape;552;g25436fbdad8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6"/>
        <p:cNvGrpSpPr/>
        <p:nvPr/>
      </p:nvGrpSpPr>
      <p:grpSpPr>
        <a:xfrm>
          <a:off x="0" y="0"/>
          <a:ext cx="0" cy="0"/>
          <a:chOff x="0" y="0"/>
          <a:chExt cx="0" cy="0"/>
        </a:xfrm>
      </p:grpSpPr>
      <p:sp>
        <p:nvSpPr>
          <p:cNvPr id="557" name="Google Shape;557;g24d8f4a9873_0_7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8" name="Google Shape;558;g24d8f4a9873_0_7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24d8f4a9873_0_7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24d8f4a9873_0_7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5436fbdad8_0_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g25436fbdad8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0"/>
        <p:cNvGrpSpPr/>
        <p:nvPr/>
      </p:nvGrpSpPr>
      <p:grpSpPr>
        <a:xfrm>
          <a:off x="0" y="0"/>
          <a:ext cx="0" cy="0"/>
          <a:chOff x="0" y="0"/>
          <a:chExt cx="0" cy="0"/>
        </a:xfrm>
      </p:grpSpPr>
      <p:sp>
        <p:nvSpPr>
          <p:cNvPr id="571" name="Google Shape;571;g24d8f4a9873_0_7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2" name="Google Shape;572;g24d8f4a9873_0_7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4d8f4a9873_0_7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4d8f4a9873_0_7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1"/>
        <p:cNvGrpSpPr/>
        <p:nvPr/>
      </p:nvGrpSpPr>
      <p:grpSpPr>
        <a:xfrm>
          <a:off x="0" y="0"/>
          <a:ext cx="0" cy="0"/>
          <a:chOff x="0" y="0"/>
          <a:chExt cx="0" cy="0"/>
        </a:xfrm>
      </p:grpSpPr>
      <p:sp>
        <p:nvSpPr>
          <p:cNvPr id="612" name="Google Shape;612;g25436fbdad8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3" name="Google Shape;613;g25436fbdad8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4"/>
        <p:cNvGrpSpPr/>
        <p:nvPr/>
      </p:nvGrpSpPr>
      <p:grpSpPr>
        <a:xfrm>
          <a:off x="0" y="0"/>
          <a:ext cx="0" cy="0"/>
          <a:chOff x="0" y="0"/>
          <a:chExt cx="0" cy="0"/>
        </a:xfrm>
      </p:grpSpPr>
      <p:sp>
        <p:nvSpPr>
          <p:cNvPr id="635" name="Google Shape;635;g25436fbdad8_0_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6" name="Google Shape;636;g25436fbdad8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4d8f4a9873_0_8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4d8f4a9873_0_8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7"/>
        <p:cNvGrpSpPr/>
        <p:nvPr/>
      </p:nvGrpSpPr>
      <p:grpSpPr>
        <a:xfrm>
          <a:off x="0" y="0"/>
          <a:ext cx="0" cy="0"/>
          <a:chOff x="0" y="0"/>
          <a:chExt cx="0" cy="0"/>
        </a:xfrm>
      </p:grpSpPr>
      <p:sp>
        <p:nvSpPr>
          <p:cNvPr id="678" name="Google Shape;678;g24d8f4a9873_0_1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9" name="Google Shape;679;g24d8f4a9873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g25436fbdad8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8" name="Google Shape;688;g25436fbdad8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25436fbdad8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25436fbdad8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25436fbdad8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8" name="Google Shape;708;g25436fbdad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g24d8f4a9873_0_9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9" name="Google Shape;719;g24d8f4a9873_0_9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4215b550dd_0_178: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24215b550dd_0_1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24d8f4a9873_0_9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2" name="Google Shape;732;g24d8f4a9873_0_9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24d8f4a9873_0_9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24d8f4a9873_0_9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25436fbdad8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25436fbdad8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24d8f4a9873_0_9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24d8f4a9873_0_9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1"/>
        <p:cNvGrpSpPr/>
        <p:nvPr/>
      </p:nvGrpSpPr>
      <p:grpSpPr>
        <a:xfrm>
          <a:off x="0" y="0"/>
          <a:ext cx="0" cy="0"/>
          <a:chOff x="0" y="0"/>
          <a:chExt cx="0" cy="0"/>
        </a:xfrm>
      </p:grpSpPr>
      <p:sp>
        <p:nvSpPr>
          <p:cNvPr id="792" name="Google Shape;792;g24d8f4a9873_0_9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3" name="Google Shape;793;g24d8f4a9873_0_9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4"/>
        <p:cNvGrpSpPr/>
        <p:nvPr/>
      </p:nvGrpSpPr>
      <p:grpSpPr>
        <a:xfrm>
          <a:off x="0" y="0"/>
          <a:ext cx="0" cy="0"/>
          <a:chOff x="0" y="0"/>
          <a:chExt cx="0" cy="0"/>
        </a:xfrm>
      </p:grpSpPr>
      <p:sp>
        <p:nvSpPr>
          <p:cNvPr id="805" name="Google Shape;805;g24d8f4a9873_0_10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6" name="Google Shape;806;g24d8f4a9873_0_10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24d8f4a9873_0_10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5" name="Google Shape;815;g24d8f4a9873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3"/>
        <p:cNvGrpSpPr/>
        <p:nvPr/>
      </p:nvGrpSpPr>
      <p:grpSpPr>
        <a:xfrm>
          <a:off x="0" y="0"/>
          <a:ext cx="0" cy="0"/>
          <a:chOff x="0" y="0"/>
          <a:chExt cx="0" cy="0"/>
        </a:xfrm>
      </p:grpSpPr>
      <p:sp>
        <p:nvSpPr>
          <p:cNvPr id="824" name="Google Shape;824;g24d8f4a9873_0_10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5" name="Google Shape;825;g24d8f4a9873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p:cNvGrpSpPr/>
        <p:nvPr/>
      </p:nvGrpSpPr>
      <p:grpSpPr>
        <a:xfrm>
          <a:off x="0" y="0"/>
          <a:ext cx="0" cy="0"/>
          <a:chOff x="0" y="0"/>
          <a:chExt cx="0" cy="0"/>
        </a:xfrm>
      </p:grpSpPr>
      <p:sp>
        <p:nvSpPr>
          <p:cNvPr id="841" name="Google Shape;841;g24d8f4a9873_0_10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24d8f4a9873_0_10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1"/>
        <p:cNvGrpSpPr/>
        <p:nvPr/>
      </p:nvGrpSpPr>
      <p:grpSpPr>
        <a:xfrm>
          <a:off x="0" y="0"/>
          <a:ext cx="0" cy="0"/>
          <a:chOff x="0" y="0"/>
          <a:chExt cx="0" cy="0"/>
        </a:xfrm>
      </p:grpSpPr>
      <p:sp>
        <p:nvSpPr>
          <p:cNvPr id="862" name="Google Shape;862;g25436fbdad8_0_1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63" name="Google Shape;863;g25436fbdad8_0_1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4d8f4a9873_0_29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g24d8f4a9873_0_29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4"/>
        <p:cNvGrpSpPr/>
        <p:nvPr/>
      </p:nvGrpSpPr>
      <p:grpSpPr>
        <a:xfrm>
          <a:off x="0" y="0"/>
          <a:ext cx="0" cy="0"/>
          <a:chOff x="0" y="0"/>
          <a:chExt cx="0" cy="0"/>
        </a:xfrm>
      </p:grpSpPr>
      <p:sp>
        <p:nvSpPr>
          <p:cNvPr id="885" name="Google Shape;885;g25436fbdad8_0_1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6" name="Google Shape;886;g25436fbdad8_0_1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1"/>
        <p:cNvGrpSpPr/>
        <p:nvPr/>
      </p:nvGrpSpPr>
      <p:grpSpPr>
        <a:xfrm>
          <a:off x="0" y="0"/>
          <a:ext cx="0" cy="0"/>
          <a:chOff x="0" y="0"/>
          <a:chExt cx="0" cy="0"/>
        </a:xfrm>
      </p:grpSpPr>
      <p:sp>
        <p:nvSpPr>
          <p:cNvPr id="902" name="Google Shape;902;g25436fbdad8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3" name="Google Shape;903;g25436fbdad8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g25436fbdad8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4" name="Google Shape;934;g25436fbdad8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g24d8f4a9873_0_11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4" name="Google Shape;964;g24d8f4a9873_0_1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2"/>
        <p:cNvGrpSpPr/>
        <p:nvPr/>
      </p:nvGrpSpPr>
      <p:grpSpPr>
        <a:xfrm>
          <a:off x="0" y="0"/>
          <a:ext cx="0" cy="0"/>
          <a:chOff x="0" y="0"/>
          <a:chExt cx="0" cy="0"/>
        </a:xfrm>
      </p:grpSpPr>
      <p:sp>
        <p:nvSpPr>
          <p:cNvPr id="973" name="Google Shape;973;g2513c3cbe21_0_5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4" name="Google Shape;974;g2513c3cbe21_0_5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2"/>
        <p:cNvGrpSpPr/>
        <p:nvPr/>
      </p:nvGrpSpPr>
      <p:grpSpPr>
        <a:xfrm>
          <a:off x="0" y="0"/>
          <a:ext cx="0" cy="0"/>
          <a:chOff x="0" y="0"/>
          <a:chExt cx="0" cy="0"/>
        </a:xfrm>
      </p:grpSpPr>
      <p:sp>
        <p:nvSpPr>
          <p:cNvPr id="1003" name="Google Shape;1003;g24d8f4a9873_0_1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4" name="Google Shape;1004;g24d8f4a9873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0"/>
        <p:cNvGrpSpPr/>
        <p:nvPr/>
      </p:nvGrpSpPr>
      <p:grpSpPr>
        <a:xfrm>
          <a:off x="0" y="0"/>
          <a:ext cx="0" cy="0"/>
          <a:chOff x="0" y="0"/>
          <a:chExt cx="0" cy="0"/>
        </a:xfrm>
      </p:grpSpPr>
      <p:sp>
        <p:nvSpPr>
          <p:cNvPr id="1011" name="Google Shape;1011;g252893a3fe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2" name="Google Shape;1012;g252893a3fe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None/>
            </a:pPr>
            <a:endParaRPr sz="1000" dirty="0">
              <a:solidFill>
                <a:schemeClr val="dk1"/>
              </a:solidFil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9"/>
        <p:cNvGrpSpPr/>
        <p:nvPr/>
      </p:nvGrpSpPr>
      <p:grpSpPr>
        <a:xfrm>
          <a:off x="0" y="0"/>
          <a:ext cx="0" cy="0"/>
          <a:chOff x="0" y="0"/>
          <a:chExt cx="0" cy="0"/>
        </a:xfrm>
      </p:grpSpPr>
      <p:sp>
        <p:nvSpPr>
          <p:cNvPr id="1020" name="Google Shape;1020;g24d8f4a9873_0_11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1" name="Google Shape;1021;g24d8f4a9873_0_1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7"/>
        <p:cNvGrpSpPr/>
        <p:nvPr/>
      </p:nvGrpSpPr>
      <p:grpSpPr>
        <a:xfrm>
          <a:off x="0" y="0"/>
          <a:ext cx="0" cy="0"/>
          <a:chOff x="0" y="0"/>
          <a:chExt cx="0" cy="0"/>
        </a:xfrm>
      </p:grpSpPr>
      <p:sp>
        <p:nvSpPr>
          <p:cNvPr id="1028" name="Google Shape;1028;g24d8f4a9873_0_115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9" name="Google Shape;1029;g24d8f4a9873_0_1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5"/>
        <p:cNvGrpSpPr/>
        <p:nvPr/>
      </p:nvGrpSpPr>
      <p:grpSpPr>
        <a:xfrm>
          <a:off x="0" y="0"/>
          <a:ext cx="0" cy="0"/>
          <a:chOff x="0" y="0"/>
          <a:chExt cx="0" cy="0"/>
        </a:xfrm>
      </p:grpSpPr>
      <p:sp>
        <p:nvSpPr>
          <p:cNvPr id="1036" name="Google Shape;1036;g24d8f4a9873_0_11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7" name="Google Shape;1037;g24d8f4a9873_0_1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513c3cbe21_0_57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1" name="Google Shape;101;g2513c3cbe21_0_5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3"/>
        <p:cNvGrpSpPr/>
        <p:nvPr/>
      </p:nvGrpSpPr>
      <p:grpSpPr>
        <a:xfrm>
          <a:off x="0" y="0"/>
          <a:ext cx="0" cy="0"/>
          <a:chOff x="0" y="0"/>
          <a:chExt cx="0" cy="0"/>
        </a:xfrm>
      </p:grpSpPr>
      <p:sp>
        <p:nvSpPr>
          <p:cNvPr id="1044" name="Google Shape;1044;g24d8f4a9873_0_11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5" name="Google Shape;1045;g24d8f4a9873_0_1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1"/>
        <p:cNvGrpSpPr/>
        <p:nvPr/>
      </p:nvGrpSpPr>
      <p:grpSpPr>
        <a:xfrm>
          <a:off x="0" y="0"/>
          <a:ext cx="0" cy="0"/>
          <a:chOff x="0" y="0"/>
          <a:chExt cx="0" cy="0"/>
        </a:xfrm>
      </p:grpSpPr>
      <p:sp>
        <p:nvSpPr>
          <p:cNvPr id="1052" name="Google Shape;1052;g24d8f4a9873_0_2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3" name="Google Shape;1053;g24d8f4a9873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0"/>
        <p:cNvGrpSpPr/>
        <p:nvPr/>
      </p:nvGrpSpPr>
      <p:grpSpPr>
        <a:xfrm>
          <a:off x="0" y="0"/>
          <a:ext cx="0" cy="0"/>
          <a:chOff x="0" y="0"/>
          <a:chExt cx="0" cy="0"/>
        </a:xfrm>
      </p:grpSpPr>
      <p:sp>
        <p:nvSpPr>
          <p:cNvPr id="1061" name="Google Shape;1061;g25436fbdad8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2" name="Google Shape;1062;g25436fbdad8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6"/>
        <p:cNvGrpSpPr/>
        <p:nvPr/>
      </p:nvGrpSpPr>
      <p:grpSpPr>
        <a:xfrm>
          <a:off x="0" y="0"/>
          <a:ext cx="0" cy="0"/>
          <a:chOff x="0" y="0"/>
          <a:chExt cx="0" cy="0"/>
        </a:xfrm>
      </p:grpSpPr>
      <p:sp>
        <p:nvSpPr>
          <p:cNvPr id="1067" name="Google Shape;1067;g2513c3cbe21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8" name="Google Shape;1068;g2513c3cbe21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2"/>
        <p:cNvGrpSpPr/>
        <p:nvPr/>
      </p:nvGrpSpPr>
      <p:grpSpPr>
        <a:xfrm>
          <a:off x="0" y="0"/>
          <a:ext cx="0" cy="0"/>
          <a:chOff x="0" y="0"/>
          <a:chExt cx="0" cy="0"/>
        </a:xfrm>
      </p:grpSpPr>
      <p:sp>
        <p:nvSpPr>
          <p:cNvPr id="1073" name="Google Shape;1073;g25436fbdad8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4" name="Google Shape;1074;g25436fbdad8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8"/>
        <p:cNvGrpSpPr/>
        <p:nvPr/>
      </p:nvGrpSpPr>
      <p:grpSpPr>
        <a:xfrm>
          <a:off x="0" y="0"/>
          <a:ext cx="0" cy="0"/>
          <a:chOff x="0" y="0"/>
          <a:chExt cx="0" cy="0"/>
        </a:xfrm>
      </p:grpSpPr>
      <p:sp>
        <p:nvSpPr>
          <p:cNvPr id="1079" name="Google Shape;1079;g25436fbdad8_0_23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0" name="Google Shape;1080;g25436fbdad8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5"/>
        <p:cNvGrpSpPr/>
        <p:nvPr/>
      </p:nvGrpSpPr>
      <p:grpSpPr>
        <a:xfrm>
          <a:off x="0" y="0"/>
          <a:ext cx="0" cy="0"/>
          <a:chOff x="0" y="0"/>
          <a:chExt cx="0" cy="0"/>
        </a:xfrm>
      </p:grpSpPr>
      <p:sp>
        <p:nvSpPr>
          <p:cNvPr id="1086" name="Google Shape;1086;g25436fbdad8_0_2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7" name="Google Shape;1087;g25436fbdad8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2"/>
        <p:cNvGrpSpPr/>
        <p:nvPr/>
      </p:nvGrpSpPr>
      <p:grpSpPr>
        <a:xfrm>
          <a:off x="0" y="0"/>
          <a:ext cx="0" cy="0"/>
          <a:chOff x="0" y="0"/>
          <a:chExt cx="0" cy="0"/>
        </a:xfrm>
      </p:grpSpPr>
      <p:sp>
        <p:nvSpPr>
          <p:cNvPr id="1093" name="Google Shape;1093;g25436fbdad8_0_2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4" name="Google Shape;1094;g25436fbdad8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g2513c3cbe21_0_1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00" name="Google Shape;1100;g2513c3cbe21_0_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0"/>
        <p:cNvGrpSpPr/>
        <p:nvPr/>
      </p:nvGrpSpPr>
      <p:grpSpPr>
        <a:xfrm>
          <a:off x="0" y="0"/>
          <a:ext cx="0" cy="0"/>
          <a:chOff x="0" y="0"/>
          <a:chExt cx="0" cy="0"/>
        </a:xfrm>
      </p:grpSpPr>
      <p:sp>
        <p:nvSpPr>
          <p:cNvPr id="1141" name="Google Shape;1141;g2513c3cbe21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2" name="Google Shape;1142;g2513c3cbe21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4d8f4a9873_0_355: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g24d8f4a9873_0_3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1"/>
        <p:cNvGrpSpPr/>
        <p:nvPr/>
      </p:nvGrpSpPr>
      <p:grpSpPr>
        <a:xfrm>
          <a:off x="0" y="0"/>
          <a:ext cx="0" cy="0"/>
          <a:chOff x="0" y="0"/>
          <a:chExt cx="0" cy="0"/>
        </a:xfrm>
      </p:grpSpPr>
      <p:sp>
        <p:nvSpPr>
          <p:cNvPr id="1172" name="Google Shape;1172;g25436fbdad8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3" name="Google Shape;1173;g25436fbdad8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4"/>
        <p:cNvGrpSpPr/>
        <p:nvPr/>
      </p:nvGrpSpPr>
      <p:grpSpPr>
        <a:xfrm>
          <a:off x="0" y="0"/>
          <a:ext cx="0" cy="0"/>
          <a:chOff x="0" y="0"/>
          <a:chExt cx="0" cy="0"/>
        </a:xfrm>
      </p:grpSpPr>
      <p:sp>
        <p:nvSpPr>
          <p:cNvPr id="1225" name="Google Shape;1225;g25436fbdad8_0_3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6" name="Google Shape;1226;g25436fbdad8_0_3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2513c3cbe21_0_6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2513c3cbe21_0_6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g2513c3cbe21_0_581: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1" name="Google Shape;1241;g2513c3cbe21_0_58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1"/>
        <p:cNvGrpSpPr/>
        <p:nvPr/>
      </p:nvGrpSpPr>
      <p:grpSpPr>
        <a:xfrm>
          <a:off x="0" y="0"/>
          <a:ext cx="0" cy="0"/>
          <a:chOff x="0" y="0"/>
          <a:chExt cx="0" cy="0"/>
        </a:xfrm>
      </p:grpSpPr>
      <p:sp>
        <p:nvSpPr>
          <p:cNvPr id="1292" name="Google Shape;1292;g25436fbdad8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3" name="Google Shape;1293;g25436fbdad8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8"/>
        <p:cNvGrpSpPr/>
        <p:nvPr/>
      </p:nvGrpSpPr>
      <p:grpSpPr>
        <a:xfrm>
          <a:off x="0" y="0"/>
          <a:ext cx="0" cy="0"/>
          <a:chOff x="0" y="0"/>
          <a:chExt cx="0" cy="0"/>
        </a:xfrm>
      </p:grpSpPr>
      <p:sp>
        <p:nvSpPr>
          <p:cNvPr id="1299" name="Google Shape;1299;g246714e3bf5_0_29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0" name="Google Shape;1300;g246714e3bf5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6"/>
        <p:cNvGrpSpPr/>
        <p:nvPr/>
      </p:nvGrpSpPr>
      <p:grpSpPr>
        <a:xfrm>
          <a:off x="0" y="0"/>
          <a:ext cx="0" cy="0"/>
          <a:chOff x="0" y="0"/>
          <a:chExt cx="0" cy="0"/>
        </a:xfrm>
      </p:grpSpPr>
      <p:sp>
        <p:nvSpPr>
          <p:cNvPr id="1307" name="Google Shape;1307;g2513c3cbe21_0_222: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08" name="Google Shape;1308;g2513c3cbe21_0_2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2513c3cbe21_0_27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16" name="Google Shape;1316;g2513c3cbe21_0_2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1"/>
        <p:cNvGrpSpPr/>
        <p:nvPr/>
      </p:nvGrpSpPr>
      <p:grpSpPr>
        <a:xfrm>
          <a:off x="0" y="0"/>
          <a:ext cx="0" cy="0"/>
          <a:chOff x="0" y="0"/>
          <a:chExt cx="0" cy="0"/>
        </a:xfrm>
      </p:grpSpPr>
      <p:sp>
        <p:nvSpPr>
          <p:cNvPr id="1352" name="Google Shape;1352;g2513c3cbe21_0_310: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3" name="Google Shape;1353;g2513c3cbe21_0_3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8"/>
        <p:cNvGrpSpPr/>
        <p:nvPr/>
      </p:nvGrpSpPr>
      <p:grpSpPr>
        <a:xfrm>
          <a:off x="0" y="0"/>
          <a:ext cx="0" cy="0"/>
          <a:chOff x="0" y="0"/>
          <a:chExt cx="0" cy="0"/>
        </a:xfrm>
      </p:grpSpPr>
      <p:sp>
        <p:nvSpPr>
          <p:cNvPr id="1389" name="Google Shape;1389;g24d8f4a9873_0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0" name="Google Shape;1390;g24d8f4a9873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4d8f4a9873_0_379: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g24d8f4a9873_0_3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5"/>
        <p:cNvGrpSpPr/>
        <p:nvPr/>
      </p:nvGrpSpPr>
      <p:grpSpPr>
        <a:xfrm>
          <a:off x="0" y="0"/>
          <a:ext cx="0" cy="0"/>
          <a:chOff x="0" y="0"/>
          <a:chExt cx="0" cy="0"/>
        </a:xfrm>
      </p:grpSpPr>
      <p:sp>
        <p:nvSpPr>
          <p:cNvPr id="1396" name="Google Shape;1396;g246714e3bf5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7" name="Google Shape;1397;g246714e3bf5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2"/>
        <p:cNvGrpSpPr/>
        <p:nvPr/>
      </p:nvGrpSpPr>
      <p:grpSpPr>
        <a:xfrm>
          <a:off x="0" y="0"/>
          <a:ext cx="0" cy="0"/>
          <a:chOff x="0" y="0"/>
          <a:chExt cx="0" cy="0"/>
        </a:xfrm>
      </p:grpSpPr>
      <p:sp>
        <p:nvSpPr>
          <p:cNvPr id="1403" name="Google Shape;1403;g246714e3bf5_0_3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4" name="Google Shape;1404;g246714e3bf5_0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9"/>
        <p:cNvGrpSpPr/>
        <p:nvPr/>
      </p:nvGrpSpPr>
      <p:grpSpPr>
        <a:xfrm>
          <a:off x="0" y="0"/>
          <a:ext cx="0" cy="0"/>
          <a:chOff x="0" y="0"/>
          <a:chExt cx="0" cy="0"/>
        </a:xfrm>
      </p:grpSpPr>
      <p:sp>
        <p:nvSpPr>
          <p:cNvPr id="1410" name="Google Shape;1410;g25436fbdad8_0_3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1" name="Google Shape;1411;g25436fbdad8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8"/>
        <p:cNvGrpSpPr/>
        <p:nvPr/>
      </p:nvGrpSpPr>
      <p:grpSpPr>
        <a:xfrm>
          <a:off x="0" y="0"/>
          <a:ext cx="0" cy="0"/>
          <a:chOff x="0" y="0"/>
          <a:chExt cx="0" cy="0"/>
        </a:xfrm>
      </p:grpSpPr>
      <p:sp>
        <p:nvSpPr>
          <p:cNvPr id="1419" name="Google Shape;1419;g24d8f4a9873_0_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0" name="Google Shape;1420;g24d8f4a9873_0_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
        <p:cNvGrpSpPr/>
        <p:nvPr/>
      </p:nvGrpSpPr>
      <p:grpSpPr>
        <a:xfrm>
          <a:off x="0" y="0"/>
          <a:ext cx="0" cy="0"/>
          <a:chOff x="0" y="0"/>
          <a:chExt cx="0" cy="0"/>
        </a:xfrm>
      </p:grpSpPr>
      <p:sp>
        <p:nvSpPr>
          <p:cNvPr id="1428" name="Google Shape;1428;g2513c3cbe21_0_4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9" name="Google Shape;1429;g2513c3cbe21_0_4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
        <p:cNvGrpSpPr/>
        <p:nvPr/>
      </p:nvGrpSpPr>
      <p:grpSpPr>
        <a:xfrm>
          <a:off x="0" y="0"/>
          <a:ext cx="0" cy="0"/>
          <a:chOff x="0" y="0"/>
          <a:chExt cx="0" cy="0"/>
        </a:xfrm>
      </p:grpSpPr>
      <p:sp>
        <p:nvSpPr>
          <p:cNvPr id="1437" name="Google Shape;1437;g24d8f4a9873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 name="Google Shape;1438;g24d8f4a9873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7"/>
        <p:cNvGrpSpPr/>
        <p:nvPr/>
      </p:nvGrpSpPr>
      <p:grpSpPr>
        <a:xfrm>
          <a:off x="0" y="0"/>
          <a:ext cx="0" cy="0"/>
          <a:chOff x="0" y="0"/>
          <a:chExt cx="0" cy="0"/>
        </a:xfrm>
      </p:grpSpPr>
      <p:sp>
        <p:nvSpPr>
          <p:cNvPr id="1448" name="Google Shape;1448;g246714e3bf5_0_3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9" name="Google Shape;1449;g246714e3bf5_0_3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6"/>
        <p:cNvGrpSpPr/>
        <p:nvPr/>
      </p:nvGrpSpPr>
      <p:grpSpPr>
        <a:xfrm>
          <a:off x="0" y="0"/>
          <a:ext cx="0" cy="0"/>
          <a:chOff x="0" y="0"/>
          <a:chExt cx="0" cy="0"/>
        </a:xfrm>
      </p:grpSpPr>
      <p:sp>
        <p:nvSpPr>
          <p:cNvPr id="1457" name="Google Shape;1457;g24d8f4a9873_0_2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8" name="Google Shape;1458;g24d8f4a9873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4"/>
        <p:cNvGrpSpPr/>
        <p:nvPr/>
      </p:nvGrpSpPr>
      <p:grpSpPr>
        <a:xfrm>
          <a:off x="0" y="0"/>
          <a:ext cx="0" cy="0"/>
          <a:chOff x="0" y="0"/>
          <a:chExt cx="0" cy="0"/>
        </a:xfrm>
      </p:grpSpPr>
      <p:sp>
        <p:nvSpPr>
          <p:cNvPr id="1465" name="Google Shape;1465;g24d8f4a9873_0_2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6" name="Google Shape;1466;g24d8f4a9873_0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2"/>
        <p:cNvGrpSpPr/>
        <p:nvPr/>
      </p:nvGrpSpPr>
      <p:grpSpPr>
        <a:xfrm>
          <a:off x="0" y="0"/>
          <a:ext cx="0" cy="0"/>
          <a:chOff x="0" y="0"/>
          <a:chExt cx="0" cy="0"/>
        </a:xfrm>
      </p:grpSpPr>
      <p:sp>
        <p:nvSpPr>
          <p:cNvPr id="1473" name="Google Shape;1473;g246714e3bf5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4" name="Google Shape;1474;g246714e3bf5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01 Cover (white) 1">
  <p:cSld name="Jstor Cover_2">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937465" y="1339969"/>
            <a:ext cx="6217800" cy="17373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5000"/>
              <a:buFont typeface="Roboto Light"/>
              <a:buNone/>
              <a:defRPr sz="5000">
                <a:solidFill>
                  <a:schemeClr val="lt1"/>
                </a:solidFill>
                <a:latin typeface="Roboto Light"/>
                <a:ea typeface="Roboto Light"/>
                <a:cs typeface="Roboto Light"/>
                <a:sym typeface="Roboto Light"/>
              </a:defRPr>
            </a:lvl1pPr>
            <a:lvl2pPr lvl="1" rtl="0">
              <a:spcBef>
                <a:spcPts val="0"/>
              </a:spcBef>
              <a:spcAft>
                <a:spcPts val="0"/>
              </a:spcAft>
              <a:buClr>
                <a:schemeClr val="lt1"/>
              </a:buClr>
              <a:buSzPts val="5000"/>
              <a:buFont typeface="Roboto"/>
              <a:buNone/>
              <a:defRPr sz="5000">
                <a:solidFill>
                  <a:schemeClr val="lt1"/>
                </a:solidFill>
                <a:latin typeface="Roboto"/>
                <a:ea typeface="Roboto"/>
                <a:cs typeface="Roboto"/>
                <a:sym typeface="Roboto"/>
              </a:defRPr>
            </a:lvl2pPr>
            <a:lvl3pPr lvl="2" rtl="0">
              <a:spcBef>
                <a:spcPts val="0"/>
              </a:spcBef>
              <a:spcAft>
                <a:spcPts val="0"/>
              </a:spcAft>
              <a:buClr>
                <a:schemeClr val="lt1"/>
              </a:buClr>
              <a:buSzPts val="5000"/>
              <a:buFont typeface="Roboto"/>
              <a:buNone/>
              <a:defRPr sz="5000">
                <a:solidFill>
                  <a:schemeClr val="lt1"/>
                </a:solidFill>
                <a:latin typeface="Roboto"/>
                <a:ea typeface="Roboto"/>
                <a:cs typeface="Roboto"/>
                <a:sym typeface="Roboto"/>
              </a:defRPr>
            </a:lvl3pPr>
            <a:lvl4pPr lvl="3" rtl="0">
              <a:spcBef>
                <a:spcPts val="0"/>
              </a:spcBef>
              <a:spcAft>
                <a:spcPts val="0"/>
              </a:spcAft>
              <a:buClr>
                <a:schemeClr val="lt1"/>
              </a:buClr>
              <a:buSzPts val="5000"/>
              <a:buFont typeface="Roboto"/>
              <a:buNone/>
              <a:defRPr sz="5000">
                <a:solidFill>
                  <a:schemeClr val="lt1"/>
                </a:solidFill>
                <a:latin typeface="Roboto"/>
                <a:ea typeface="Roboto"/>
                <a:cs typeface="Roboto"/>
                <a:sym typeface="Roboto"/>
              </a:defRPr>
            </a:lvl4pPr>
            <a:lvl5pPr lvl="4" rtl="0">
              <a:spcBef>
                <a:spcPts val="0"/>
              </a:spcBef>
              <a:spcAft>
                <a:spcPts val="0"/>
              </a:spcAft>
              <a:buClr>
                <a:schemeClr val="lt1"/>
              </a:buClr>
              <a:buSzPts val="5000"/>
              <a:buFont typeface="Roboto"/>
              <a:buNone/>
              <a:defRPr sz="5000">
                <a:solidFill>
                  <a:schemeClr val="lt1"/>
                </a:solidFill>
                <a:latin typeface="Roboto"/>
                <a:ea typeface="Roboto"/>
                <a:cs typeface="Roboto"/>
                <a:sym typeface="Roboto"/>
              </a:defRPr>
            </a:lvl5pPr>
            <a:lvl6pPr lvl="5" rtl="0">
              <a:spcBef>
                <a:spcPts val="0"/>
              </a:spcBef>
              <a:spcAft>
                <a:spcPts val="0"/>
              </a:spcAft>
              <a:buClr>
                <a:schemeClr val="lt1"/>
              </a:buClr>
              <a:buSzPts val="5000"/>
              <a:buFont typeface="Roboto"/>
              <a:buNone/>
              <a:defRPr sz="5000">
                <a:solidFill>
                  <a:schemeClr val="lt1"/>
                </a:solidFill>
                <a:latin typeface="Roboto"/>
                <a:ea typeface="Roboto"/>
                <a:cs typeface="Roboto"/>
                <a:sym typeface="Roboto"/>
              </a:defRPr>
            </a:lvl6pPr>
            <a:lvl7pPr lvl="6" rtl="0">
              <a:spcBef>
                <a:spcPts val="0"/>
              </a:spcBef>
              <a:spcAft>
                <a:spcPts val="0"/>
              </a:spcAft>
              <a:buClr>
                <a:schemeClr val="lt1"/>
              </a:buClr>
              <a:buSzPts val="5000"/>
              <a:buFont typeface="Roboto"/>
              <a:buNone/>
              <a:defRPr sz="5000">
                <a:solidFill>
                  <a:schemeClr val="lt1"/>
                </a:solidFill>
                <a:latin typeface="Roboto"/>
                <a:ea typeface="Roboto"/>
                <a:cs typeface="Roboto"/>
                <a:sym typeface="Roboto"/>
              </a:defRPr>
            </a:lvl7pPr>
            <a:lvl8pPr lvl="7" rtl="0">
              <a:spcBef>
                <a:spcPts val="0"/>
              </a:spcBef>
              <a:spcAft>
                <a:spcPts val="0"/>
              </a:spcAft>
              <a:buClr>
                <a:schemeClr val="lt1"/>
              </a:buClr>
              <a:buSzPts val="5000"/>
              <a:buFont typeface="Roboto"/>
              <a:buNone/>
              <a:defRPr sz="5000">
                <a:solidFill>
                  <a:schemeClr val="lt1"/>
                </a:solidFill>
                <a:latin typeface="Roboto"/>
                <a:ea typeface="Roboto"/>
                <a:cs typeface="Roboto"/>
                <a:sym typeface="Roboto"/>
              </a:defRPr>
            </a:lvl8pPr>
            <a:lvl9pPr lvl="8" rtl="0">
              <a:spcBef>
                <a:spcPts val="0"/>
              </a:spcBef>
              <a:spcAft>
                <a:spcPts val="0"/>
              </a:spcAft>
              <a:buClr>
                <a:schemeClr val="lt1"/>
              </a:buClr>
              <a:buSzPts val="5000"/>
              <a:buFont typeface="Roboto"/>
              <a:buNone/>
              <a:defRPr sz="5000">
                <a:solidFill>
                  <a:schemeClr val="lt1"/>
                </a:solidFill>
                <a:latin typeface="Roboto"/>
                <a:ea typeface="Roboto"/>
                <a:cs typeface="Roboto"/>
                <a:sym typeface="Roboto"/>
              </a:defRPr>
            </a:lvl9pPr>
          </a:lstStyle>
          <a:p>
            <a:endParaRPr/>
          </a:p>
        </p:txBody>
      </p:sp>
      <p:sp>
        <p:nvSpPr>
          <p:cNvPr id="52" name="Google Shape;52;p13"/>
          <p:cNvSpPr txBox="1">
            <a:spLocks noGrp="1"/>
          </p:cNvSpPr>
          <p:nvPr>
            <p:ph type="subTitle" idx="1"/>
          </p:nvPr>
        </p:nvSpPr>
        <p:spPr>
          <a:xfrm>
            <a:off x="1057775" y="3856350"/>
            <a:ext cx="3612000" cy="944100"/>
          </a:xfrm>
          <a:prstGeom prst="rect">
            <a:avLst/>
          </a:prstGeom>
        </p:spPr>
        <p:txBody>
          <a:bodyPr spcFirstLastPara="1" wrap="square" lIns="0" tIns="0" rIns="0" bIns="0" anchor="t" anchorCtr="0">
            <a:normAutofit/>
          </a:bodyPr>
          <a:lstStyle>
            <a:lvl1pPr lvl="0" rtl="0">
              <a:spcBef>
                <a:spcPts val="0"/>
              </a:spcBef>
              <a:spcAft>
                <a:spcPts val="0"/>
              </a:spcAft>
              <a:buClr>
                <a:schemeClr val="lt1"/>
              </a:buClr>
              <a:buSzPts val="1200"/>
              <a:buFont typeface="Roboto"/>
              <a:buNone/>
              <a:defRPr sz="1200" b="1">
                <a:solidFill>
                  <a:schemeClr val="lt1"/>
                </a:solidFill>
                <a:latin typeface="Roboto"/>
                <a:ea typeface="Roboto"/>
                <a:cs typeface="Roboto"/>
                <a:sym typeface="Roboto"/>
              </a:defRPr>
            </a:lvl1pPr>
            <a:lvl2pPr lvl="1" rtl="0">
              <a:spcBef>
                <a:spcPts val="0"/>
              </a:spcBef>
              <a:spcAft>
                <a:spcPts val="0"/>
              </a:spcAft>
              <a:buClr>
                <a:schemeClr val="lt1"/>
              </a:buClr>
              <a:buSzPts val="1200"/>
              <a:buFont typeface="Roboto"/>
              <a:buNone/>
              <a:defRPr sz="1200" b="1">
                <a:solidFill>
                  <a:schemeClr val="lt1"/>
                </a:solidFill>
                <a:latin typeface="Roboto"/>
                <a:ea typeface="Roboto"/>
                <a:cs typeface="Roboto"/>
                <a:sym typeface="Roboto"/>
              </a:defRPr>
            </a:lvl2pPr>
            <a:lvl3pPr lvl="2" rtl="0">
              <a:spcBef>
                <a:spcPts val="0"/>
              </a:spcBef>
              <a:spcAft>
                <a:spcPts val="0"/>
              </a:spcAft>
              <a:buClr>
                <a:schemeClr val="lt1"/>
              </a:buClr>
              <a:buSzPts val="1200"/>
              <a:buFont typeface="Roboto"/>
              <a:buNone/>
              <a:defRPr sz="1200" b="1">
                <a:solidFill>
                  <a:schemeClr val="lt1"/>
                </a:solidFill>
                <a:latin typeface="Roboto"/>
                <a:ea typeface="Roboto"/>
                <a:cs typeface="Roboto"/>
                <a:sym typeface="Roboto"/>
              </a:defRPr>
            </a:lvl3pPr>
            <a:lvl4pPr lvl="3" rtl="0">
              <a:spcBef>
                <a:spcPts val="0"/>
              </a:spcBef>
              <a:spcAft>
                <a:spcPts val="0"/>
              </a:spcAft>
              <a:buClr>
                <a:schemeClr val="lt1"/>
              </a:buClr>
              <a:buSzPts val="1200"/>
              <a:buFont typeface="Roboto"/>
              <a:buNone/>
              <a:defRPr sz="1200" b="1">
                <a:solidFill>
                  <a:schemeClr val="lt1"/>
                </a:solidFill>
                <a:latin typeface="Roboto"/>
                <a:ea typeface="Roboto"/>
                <a:cs typeface="Roboto"/>
                <a:sym typeface="Roboto"/>
              </a:defRPr>
            </a:lvl4pPr>
            <a:lvl5pPr lvl="4" rtl="0">
              <a:spcBef>
                <a:spcPts val="0"/>
              </a:spcBef>
              <a:spcAft>
                <a:spcPts val="0"/>
              </a:spcAft>
              <a:buClr>
                <a:schemeClr val="lt1"/>
              </a:buClr>
              <a:buSzPts val="1200"/>
              <a:buFont typeface="Roboto"/>
              <a:buNone/>
              <a:defRPr sz="1200" b="1">
                <a:solidFill>
                  <a:schemeClr val="lt1"/>
                </a:solidFill>
                <a:latin typeface="Roboto"/>
                <a:ea typeface="Roboto"/>
                <a:cs typeface="Roboto"/>
                <a:sym typeface="Roboto"/>
              </a:defRPr>
            </a:lvl5pPr>
            <a:lvl6pPr lvl="5" rtl="0">
              <a:spcBef>
                <a:spcPts val="0"/>
              </a:spcBef>
              <a:spcAft>
                <a:spcPts val="0"/>
              </a:spcAft>
              <a:buClr>
                <a:schemeClr val="lt1"/>
              </a:buClr>
              <a:buSzPts val="1200"/>
              <a:buFont typeface="Roboto"/>
              <a:buNone/>
              <a:defRPr sz="1200" b="1">
                <a:solidFill>
                  <a:schemeClr val="lt1"/>
                </a:solidFill>
                <a:latin typeface="Roboto"/>
                <a:ea typeface="Roboto"/>
                <a:cs typeface="Roboto"/>
                <a:sym typeface="Roboto"/>
              </a:defRPr>
            </a:lvl6pPr>
            <a:lvl7pPr lvl="6" rtl="0">
              <a:spcBef>
                <a:spcPts val="0"/>
              </a:spcBef>
              <a:spcAft>
                <a:spcPts val="0"/>
              </a:spcAft>
              <a:buClr>
                <a:schemeClr val="lt1"/>
              </a:buClr>
              <a:buSzPts val="1200"/>
              <a:buFont typeface="Roboto"/>
              <a:buNone/>
              <a:defRPr sz="1200" b="1">
                <a:solidFill>
                  <a:schemeClr val="lt1"/>
                </a:solidFill>
                <a:latin typeface="Roboto"/>
                <a:ea typeface="Roboto"/>
                <a:cs typeface="Roboto"/>
                <a:sym typeface="Roboto"/>
              </a:defRPr>
            </a:lvl7pPr>
            <a:lvl8pPr lvl="7" rtl="0">
              <a:spcBef>
                <a:spcPts val="0"/>
              </a:spcBef>
              <a:spcAft>
                <a:spcPts val="0"/>
              </a:spcAft>
              <a:buClr>
                <a:schemeClr val="lt1"/>
              </a:buClr>
              <a:buSzPts val="1200"/>
              <a:buFont typeface="Roboto"/>
              <a:buNone/>
              <a:defRPr sz="1200" b="1">
                <a:solidFill>
                  <a:schemeClr val="lt1"/>
                </a:solidFill>
                <a:latin typeface="Roboto"/>
                <a:ea typeface="Roboto"/>
                <a:cs typeface="Roboto"/>
                <a:sym typeface="Roboto"/>
              </a:defRPr>
            </a:lvl8pPr>
            <a:lvl9pPr lvl="8" rtl="0">
              <a:spcBef>
                <a:spcPts val="0"/>
              </a:spcBef>
              <a:spcAft>
                <a:spcPts val="0"/>
              </a:spcAft>
              <a:buClr>
                <a:schemeClr val="lt1"/>
              </a:buClr>
              <a:buSzPts val="1200"/>
              <a:buFont typeface="Roboto"/>
              <a:buNone/>
              <a:defRPr sz="1200" b="1">
                <a:solidFill>
                  <a:schemeClr val="lt1"/>
                </a:solidFill>
                <a:latin typeface="Roboto"/>
                <a:ea typeface="Roboto"/>
                <a:cs typeface="Roboto"/>
                <a:sym typeface="Roboto"/>
              </a:defRPr>
            </a:lvl9pPr>
          </a:lstStyle>
          <a:p>
            <a:endParaRPr/>
          </a:p>
        </p:txBody>
      </p:sp>
      <p:pic>
        <p:nvPicPr>
          <p:cNvPr id="53" name="Google Shape;53;p13"/>
          <p:cNvPicPr preferRelativeResize="0"/>
          <p:nvPr/>
        </p:nvPicPr>
        <p:blipFill>
          <a:blip r:embed="rId2">
            <a:alphaModFix/>
          </a:blip>
          <a:stretch>
            <a:fillRect/>
          </a:stretch>
        </p:blipFill>
        <p:spPr>
          <a:xfrm>
            <a:off x="793041" y="305513"/>
            <a:ext cx="1476918" cy="324925"/>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rmAutofit/>
          </a:bodyPr>
          <a:lstStyle>
            <a:lvl1pPr lvl="0" algn="l" rtl="0">
              <a:lnSpc>
                <a:spcPct val="90000"/>
              </a:lnSpc>
              <a:spcBef>
                <a:spcPts val="0"/>
              </a:spcBef>
              <a:spcAft>
                <a:spcPts val="0"/>
              </a:spcAft>
              <a:buClr>
                <a:schemeClr val="dk1"/>
              </a:buClr>
              <a:buSzPts val="14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4"/>
          <p:cNvSpPr txBox="1">
            <a:spLocks noGrp="1"/>
          </p:cNvSpPr>
          <p:nvPr>
            <p:ph type="body" idx="1"/>
          </p:nvPr>
        </p:nvSpPr>
        <p:spPr>
          <a:xfrm>
            <a:off x="628650" y="1369219"/>
            <a:ext cx="7886700" cy="3263400"/>
          </a:xfrm>
          <a:prstGeom prst="rect">
            <a:avLst/>
          </a:prstGeom>
          <a:noFill/>
          <a:ln>
            <a:noFill/>
          </a:ln>
        </p:spPr>
        <p:txBody>
          <a:bodyPr spcFirstLastPara="1" wrap="square" lIns="68575" tIns="34275" rIns="68575" bIns="34275" anchor="t" anchorCtr="0">
            <a:normAutofit/>
          </a:bodyPr>
          <a:lstStyle>
            <a:lvl1pPr marL="457200" lvl="0" indent="-317500" algn="l" rtl="0">
              <a:lnSpc>
                <a:spcPct val="90000"/>
              </a:lnSpc>
              <a:spcBef>
                <a:spcPts val="800"/>
              </a:spcBef>
              <a:spcAft>
                <a:spcPts val="0"/>
              </a:spcAft>
              <a:buClr>
                <a:schemeClr val="dk1"/>
              </a:buClr>
              <a:buSzPts val="1400"/>
              <a:buChar char="●"/>
              <a:defRPr/>
            </a:lvl1pPr>
            <a:lvl2pPr marL="914400" lvl="1" indent="-317500" algn="l" rtl="0">
              <a:lnSpc>
                <a:spcPct val="90000"/>
              </a:lnSpc>
              <a:spcBef>
                <a:spcPts val="1200"/>
              </a:spcBef>
              <a:spcAft>
                <a:spcPts val="0"/>
              </a:spcAft>
              <a:buClr>
                <a:schemeClr val="dk1"/>
              </a:buClr>
              <a:buSzPts val="1400"/>
              <a:buChar char="○"/>
              <a:defRPr/>
            </a:lvl2pPr>
            <a:lvl3pPr marL="1371600" lvl="2" indent="-317500" algn="l" rtl="0">
              <a:lnSpc>
                <a:spcPct val="90000"/>
              </a:lnSpc>
              <a:spcBef>
                <a:spcPts val="1200"/>
              </a:spcBef>
              <a:spcAft>
                <a:spcPts val="0"/>
              </a:spcAft>
              <a:buClr>
                <a:schemeClr val="dk1"/>
              </a:buClr>
              <a:buSzPts val="1400"/>
              <a:buChar char="■"/>
              <a:defRPr/>
            </a:lvl3pPr>
            <a:lvl4pPr marL="1828800" lvl="3" indent="-317500" algn="l" rtl="0">
              <a:lnSpc>
                <a:spcPct val="90000"/>
              </a:lnSpc>
              <a:spcBef>
                <a:spcPts val="1200"/>
              </a:spcBef>
              <a:spcAft>
                <a:spcPts val="0"/>
              </a:spcAft>
              <a:buClr>
                <a:schemeClr val="dk1"/>
              </a:buClr>
              <a:buSzPts val="1400"/>
              <a:buChar char="●"/>
              <a:defRPr/>
            </a:lvl4pPr>
            <a:lvl5pPr marL="2286000" lvl="4" indent="-317500" algn="l" rtl="0">
              <a:lnSpc>
                <a:spcPct val="90000"/>
              </a:lnSpc>
              <a:spcBef>
                <a:spcPts val="1200"/>
              </a:spcBef>
              <a:spcAft>
                <a:spcPts val="0"/>
              </a:spcAft>
              <a:buClr>
                <a:schemeClr val="dk1"/>
              </a:buClr>
              <a:buSzPts val="1400"/>
              <a:buChar char="○"/>
              <a:defRPr/>
            </a:lvl5pPr>
            <a:lvl6pPr marL="2743200" lvl="5" indent="-317500" algn="l" rtl="0">
              <a:lnSpc>
                <a:spcPct val="90000"/>
              </a:lnSpc>
              <a:spcBef>
                <a:spcPts val="1200"/>
              </a:spcBef>
              <a:spcAft>
                <a:spcPts val="0"/>
              </a:spcAft>
              <a:buClr>
                <a:schemeClr val="dk1"/>
              </a:buClr>
              <a:buSzPts val="1400"/>
              <a:buChar char="■"/>
              <a:defRPr/>
            </a:lvl6pPr>
            <a:lvl7pPr marL="3200400" lvl="6" indent="-317500" algn="l" rtl="0">
              <a:lnSpc>
                <a:spcPct val="90000"/>
              </a:lnSpc>
              <a:spcBef>
                <a:spcPts val="1200"/>
              </a:spcBef>
              <a:spcAft>
                <a:spcPts val="0"/>
              </a:spcAft>
              <a:buClr>
                <a:schemeClr val="dk1"/>
              </a:buClr>
              <a:buSzPts val="1400"/>
              <a:buChar char="●"/>
              <a:defRPr/>
            </a:lvl7pPr>
            <a:lvl8pPr marL="3657600" lvl="7" indent="-317500" algn="l" rtl="0">
              <a:lnSpc>
                <a:spcPct val="90000"/>
              </a:lnSpc>
              <a:spcBef>
                <a:spcPts val="1200"/>
              </a:spcBef>
              <a:spcAft>
                <a:spcPts val="0"/>
              </a:spcAft>
              <a:buClr>
                <a:schemeClr val="dk1"/>
              </a:buClr>
              <a:buSzPts val="1400"/>
              <a:buChar char="○"/>
              <a:defRPr/>
            </a:lvl8pPr>
            <a:lvl9pPr marL="4114800" lvl="8" indent="-317500" algn="l" rtl="0">
              <a:lnSpc>
                <a:spcPct val="90000"/>
              </a:lnSpc>
              <a:spcBef>
                <a:spcPts val="1200"/>
              </a:spcBef>
              <a:spcAft>
                <a:spcPts val="1200"/>
              </a:spcAft>
              <a:buClr>
                <a:schemeClr val="dk1"/>
              </a:buClr>
              <a:buSzPts val="1400"/>
              <a:buChar char="■"/>
              <a:defRPr/>
            </a:lvl9pPr>
          </a:lstStyle>
          <a:p>
            <a:endParaRPr/>
          </a:p>
        </p:txBody>
      </p:sp>
      <p:sp>
        <p:nvSpPr>
          <p:cNvPr id="57" name="Google Shape;57;p14"/>
          <p:cNvSpPr txBox="1">
            <a:spLocks noGrp="1"/>
          </p:cNvSpPr>
          <p:nvPr>
            <p:ph type="dt" idx="10"/>
          </p:nvPr>
        </p:nvSpPr>
        <p:spPr>
          <a:xfrm>
            <a:off x="628650" y="4767263"/>
            <a:ext cx="2057400" cy="273900"/>
          </a:xfrm>
          <a:prstGeom prst="rect">
            <a:avLst/>
          </a:prstGeom>
          <a:noFill/>
          <a:ln>
            <a:noFill/>
          </a:ln>
        </p:spPr>
        <p:txBody>
          <a:bodyPr spcFirstLastPara="1" wrap="square" lIns="68575" tIns="34275" rIns="68575" bIns="34275" anchor="ctr" anchorCtr="0">
            <a:noAutofit/>
          </a:bodyPr>
          <a:lstStyle>
            <a:lvl1pPr lvl="0" algn="l"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8" name="Google Shape;58;p14"/>
          <p:cNvSpPr txBox="1">
            <a:spLocks noGrp="1"/>
          </p:cNvSpPr>
          <p:nvPr>
            <p:ph type="ftr" idx="11"/>
          </p:nvPr>
        </p:nvSpPr>
        <p:spPr>
          <a:xfrm>
            <a:off x="3028950" y="4767263"/>
            <a:ext cx="3086100" cy="273900"/>
          </a:xfrm>
          <a:prstGeom prst="rect">
            <a:avLst/>
          </a:prstGeom>
          <a:noFill/>
          <a:ln>
            <a:noFill/>
          </a:ln>
        </p:spPr>
        <p:txBody>
          <a:bodyPr spcFirstLastPara="1" wrap="square" lIns="68575" tIns="34275" rIns="68575" bIns="34275" anchor="ctr" anchorCtr="0">
            <a:noAutofit/>
          </a:bodyPr>
          <a:lstStyle>
            <a:lvl1pPr lvl="0" algn="ctr" rtl="0">
              <a:spcBef>
                <a:spcPts val="0"/>
              </a:spcBef>
              <a:spcAft>
                <a:spcPts val="0"/>
              </a:spcAft>
              <a:buSzPts val="1100"/>
              <a:buNone/>
              <a:defRPr sz="1100"/>
            </a:lvl1pPr>
            <a:lvl2pPr lvl="1" algn="l" rtl="0">
              <a:spcBef>
                <a:spcPts val="0"/>
              </a:spcBef>
              <a:spcAft>
                <a:spcPts val="0"/>
              </a:spcAft>
              <a:buSzPts val="1100"/>
              <a:buNone/>
              <a:defRPr sz="1100"/>
            </a:lvl2pPr>
            <a:lvl3pPr lvl="2" algn="l" rtl="0">
              <a:spcBef>
                <a:spcPts val="0"/>
              </a:spcBef>
              <a:spcAft>
                <a:spcPts val="0"/>
              </a:spcAft>
              <a:buSzPts val="1100"/>
              <a:buNone/>
              <a:defRPr sz="1100"/>
            </a:lvl3pPr>
            <a:lvl4pPr lvl="3" algn="l" rtl="0">
              <a:spcBef>
                <a:spcPts val="0"/>
              </a:spcBef>
              <a:spcAft>
                <a:spcPts val="0"/>
              </a:spcAft>
              <a:buSzPts val="1100"/>
              <a:buNone/>
              <a:defRPr sz="1100"/>
            </a:lvl4pPr>
            <a:lvl5pPr lvl="4" algn="l" rtl="0">
              <a:spcBef>
                <a:spcPts val="0"/>
              </a:spcBef>
              <a:spcAft>
                <a:spcPts val="0"/>
              </a:spcAft>
              <a:buSzPts val="1100"/>
              <a:buNone/>
              <a:defRPr sz="1100"/>
            </a:lvl5pPr>
            <a:lvl6pPr lvl="5" algn="l" rtl="0">
              <a:spcBef>
                <a:spcPts val="0"/>
              </a:spcBef>
              <a:spcAft>
                <a:spcPts val="0"/>
              </a:spcAft>
              <a:buSzPts val="1100"/>
              <a:buNone/>
              <a:defRPr sz="1100"/>
            </a:lvl6pPr>
            <a:lvl7pPr lvl="6" algn="l" rtl="0">
              <a:spcBef>
                <a:spcPts val="0"/>
              </a:spcBef>
              <a:spcAft>
                <a:spcPts val="0"/>
              </a:spcAft>
              <a:buSzPts val="1100"/>
              <a:buNone/>
              <a:defRPr sz="1100"/>
            </a:lvl7pPr>
            <a:lvl8pPr lvl="7" algn="l" rtl="0">
              <a:spcBef>
                <a:spcPts val="0"/>
              </a:spcBef>
              <a:spcAft>
                <a:spcPts val="0"/>
              </a:spcAft>
              <a:buSzPts val="1100"/>
              <a:buNone/>
              <a:defRPr sz="1100"/>
            </a:lvl8pPr>
            <a:lvl9pPr lvl="8" algn="l" rtl="0">
              <a:spcBef>
                <a:spcPts val="0"/>
              </a:spcBef>
              <a:spcAft>
                <a:spcPts val="0"/>
              </a:spcAft>
              <a:buSzPts val="1100"/>
              <a:buNone/>
              <a:defRPr sz="1100"/>
            </a:lvl9pPr>
          </a:lstStyle>
          <a:p>
            <a:endParaRPr/>
          </a:p>
        </p:txBody>
      </p:sp>
      <p:sp>
        <p:nvSpPr>
          <p:cNvPr id="59" name="Google Shape;59;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rm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0.xml"/><Relationship Id="rId1" Type="http://schemas.openxmlformats.org/officeDocument/2006/relationships/slideLayout" Target="../slideLayouts/slideLayout1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0.png"/></Relationships>
</file>

<file path=ppt/slides/_rels/slide1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1.xml"/><Relationship Id="rId1" Type="http://schemas.openxmlformats.org/officeDocument/2006/relationships/slideLayout" Target="../slideLayouts/slideLayout13.xml"/><Relationship Id="rId5" Type="http://schemas.openxmlformats.org/officeDocument/2006/relationships/image" Target="../media/image75.png"/><Relationship Id="rId4" Type="http://schemas.openxmlformats.org/officeDocument/2006/relationships/image" Target="../media/image67.png"/></Relationships>
</file>

<file path=ppt/slides/_rels/slide1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2.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10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0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1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4.xml"/><Relationship Id="rId1" Type="http://schemas.openxmlformats.org/officeDocument/2006/relationships/slideLayout" Target="../slideLayouts/slideLayout13.xml"/></Relationships>
</file>

<file path=ppt/slides/_rels/slide1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5.xml"/><Relationship Id="rId1" Type="http://schemas.openxmlformats.org/officeDocument/2006/relationships/slideLayout" Target="../slideLayouts/slideLayout13.xml"/></Relationships>
</file>

<file path=ppt/slides/_rels/slide1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6.xml"/><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7.xml"/><Relationship Id="rId1" Type="http://schemas.openxmlformats.org/officeDocument/2006/relationships/slideLayout" Target="../slideLayouts/slideLayout13.xml"/></Relationships>
</file>

<file path=ppt/slides/_rels/slide108.xml.rels><?xml version="1.0" encoding="UTF-8" standalone="yes"?>
<Relationships xmlns="http://schemas.openxmlformats.org/package/2006/relationships"><Relationship Id="rId3" Type="http://schemas.openxmlformats.org/officeDocument/2006/relationships/hyperlink" Target="https://www.ithaka.org/constellate/text-analysis-pedagogy-institute/?utm_source=pr&amp;utm_medium=pr&amp;utm_campaign=tapi_05_2023" TargetMode="External"/><Relationship Id="rId2" Type="http://schemas.openxmlformats.org/officeDocument/2006/relationships/notesSlide" Target="../notesSlides/notesSlide108.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hyperlink" Target="https://www.ithaka.org/constellate/text-analysis-pedagogy-institute/" TargetMode="External"/><Relationship Id="rId4" Type="http://schemas.openxmlformats.org/officeDocument/2006/relationships/hyperlink" Target="https://www.eventbrite.com/e/spacy-3-9am-est-mwf-course-tickets-634852319377" TargetMode="External"/></Relationships>
</file>

<file path=ppt/slides/_rels/slide109.xml.rels><?xml version="1.0" encoding="UTF-8" standalone="yes"?>
<Relationships xmlns="http://schemas.openxmlformats.org/package/2006/relationships"><Relationship Id="rId3" Type="http://schemas.openxmlformats.org/officeDocument/2006/relationships/hyperlink" Target="https://towardsdatascience.com/a-visual-explanation-of-gradient-descent-methods-momentum-adagrad-rmsprop-adam-f898b102325c" TargetMode="External"/><Relationship Id="rId2" Type="http://schemas.openxmlformats.org/officeDocument/2006/relationships/notesSlide" Target="../notesSlides/notesSlide109.xml"/><Relationship Id="rId1" Type="http://schemas.openxmlformats.org/officeDocument/2006/relationships/slideLayout" Target="../slideLayouts/slideLayout13.xml"/><Relationship Id="rId6" Type="http://schemas.openxmlformats.org/officeDocument/2006/relationships/hyperlink" Target="https://arxiv.org/pdf/1310.4546.pdf" TargetMode="External"/><Relationship Id="rId5" Type="http://schemas.openxmlformats.org/officeDocument/2006/relationships/hyperlink" Target="http://mccormickml.com/2016/04/19/word2vec-tutorial-the-skip-gram-model" TargetMode="External"/><Relationship Id="rId4" Type="http://schemas.openxmlformats.org/officeDocument/2006/relationships/hyperlink" Target="https://web.stanford.edu/~jurafsky/slp3/ed3book_jan72023.pdf"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1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3.png"/><Relationship Id="rId7"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5" Type="http://schemas.openxmlformats.org/officeDocument/2006/relationships/image" Target="../media/image22.jpg"/><Relationship Id="rId4" Type="http://schemas.openxmlformats.org/officeDocument/2006/relationships/hyperlink" Target="http://drive.google.com/file/d/1ku3HqnzSPua4VVNIsjYWwx2LWs3aOZ04/view"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www.vcalc.com/wiki/vcalc/sigmoid-function" TargetMode="External"/><Relationship Id="rId2" Type="http://schemas.openxmlformats.org/officeDocument/2006/relationships/notesSlide" Target="../notesSlides/notesSlide36.xml"/><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29.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3.xml"/><Relationship Id="rId5" Type="http://schemas.openxmlformats.org/officeDocument/2006/relationships/image" Target="../media/image31.png"/><Relationship Id="rId4" Type="http://schemas.openxmlformats.org/officeDocument/2006/relationships/image" Target="../media/image30.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31.png"/><Relationship Id="rId5" Type="http://schemas.openxmlformats.org/officeDocument/2006/relationships/image" Target="../media/image33.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0.xml"/><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5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51.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7.png"/><Relationship Id="rId4" Type="http://schemas.openxmlformats.org/officeDocument/2006/relationships/image" Target="../media/image36.png"/></Relationships>
</file>

<file path=ppt/slides/_rels/slide52.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3.png"/><Relationship Id="rId7" Type="http://schemas.openxmlformats.org/officeDocument/2006/relationships/image" Target="../media/image31.png"/><Relationship Id="rId2" Type="http://schemas.openxmlformats.org/officeDocument/2006/relationships/notesSlide" Target="../notesSlides/notesSlide52.xml"/><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7.png"/><Relationship Id="rId4" Type="http://schemas.openxmlformats.org/officeDocument/2006/relationships/image" Target="../media/image36.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3.xml"/><Relationship Id="rId1" Type="http://schemas.openxmlformats.org/officeDocument/2006/relationships/slideLayout" Target="../slideLayouts/slideLayout13.xml"/><Relationship Id="rId5" Type="http://schemas.openxmlformats.org/officeDocument/2006/relationships/image" Target="../media/image37.png"/><Relationship Id="rId4" Type="http://schemas.openxmlformats.org/officeDocument/2006/relationships/image" Target="../media/image36.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3.xml"/><Relationship Id="rId5" Type="http://schemas.openxmlformats.org/officeDocument/2006/relationships/image" Target="../media/image38.png"/><Relationship Id="rId4" Type="http://schemas.openxmlformats.org/officeDocument/2006/relationships/image" Target="../media/image36.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13.xml"/><Relationship Id="rId5" Type="http://schemas.openxmlformats.org/officeDocument/2006/relationships/image" Target="../media/image39.png"/><Relationship Id="rId4" Type="http://schemas.openxmlformats.org/officeDocument/2006/relationships/image" Target="../media/image32.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4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46.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9.xml"/><Relationship Id="rId1" Type="http://schemas.openxmlformats.org/officeDocument/2006/relationships/slideLayout" Target="../slideLayouts/slideLayout13.xml"/><Relationship Id="rId4" Type="http://schemas.openxmlformats.org/officeDocument/2006/relationships/image" Target="../media/image47.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0.xml"/><Relationship Id="rId1" Type="http://schemas.openxmlformats.org/officeDocument/2006/relationships/slideLayout" Target="../slideLayouts/slideLayout13.xml"/><Relationship Id="rId4" Type="http://schemas.openxmlformats.org/officeDocument/2006/relationships/image" Target="../media/image48.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13.xml"/><Relationship Id="rId6" Type="http://schemas.openxmlformats.org/officeDocument/2006/relationships/image" Target="../media/image43.png"/><Relationship Id="rId5" Type="http://schemas.openxmlformats.org/officeDocument/2006/relationships/image" Target="../media/image42.png"/><Relationship Id="rId4" Type="http://schemas.openxmlformats.org/officeDocument/2006/relationships/image" Target="../media/image41.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png"/><Relationship Id="rId7" Type="http://schemas.openxmlformats.org/officeDocument/2006/relationships/image" Target="../media/image52.png"/><Relationship Id="rId2" Type="http://schemas.openxmlformats.org/officeDocument/2006/relationships/notesSlide" Target="../notesSlides/notesSlide80.xml"/><Relationship Id="rId1" Type="http://schemas.openxmlformats.org/officeDocument/2006/relationships/slideLayout" Target="../slideLayouts/slideLayout13.xml"/><Relationship Id="rId6" Type="http://schemas.openxmlformats.org/officeDocument/2006/relationships/image" Target="../media/image51.png"/><Relationship Id="rId5" Type="http://schemas.openxmlformats.org/officeDocument/2006/relationships/image" Target="../media/image50.png"/><Relationship Id="rId10" Type="http://schemas.openxmlformats.org/officeDocument/2006/relationships/image" Target="../media/image55.png"/><Relationship Id="rId4" Type="http://schemas.openxmlformats.org/officeDocument/2006/relationships/image" Target="../media/image49.png"/><Relationship Id="rId9" Type="http://schemas.openxmlformats.org/officeDocument/2006/relationships/image" Target="../media/image5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3.png"/><Relationship Id="rId7" Type="http://schemas.openxmlformats.org/officeDocument/2006/relationships/image" Target="../media/image59.png"/><Relationship Id="rId2" Type="http://schemas.openxmlformats.org/officeDocument/2006/relationships/notesSlide" Target="../notesSlides/notesSlide83.xml"/><Relationship Id="rId1" Type="http://schemas.openxmlformats.org/officeDocument/2006/relationships/slideLayout" Target="../slideLayouts/slideLayout13.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56.png"/><Relationship Id="rId9" Type="http://schemas.openxmlformats.org/officeDocument/2006/relationships/image" Target="../media/image61.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6.xml"/><Relationship Id="rId1" Type="http://schemas.openxmlformats.org/officeDocument/2006/relationships/slideLayout" Target="../slideLayouts/slideLayout13.xml"/><Relationship Id="rId4" Type="http://schemas.openxmlformats.org/officeDocument/2006/relationships/image" Target="../media/image63.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7.xml"/><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9.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0.xml"/><Relationship Id="rId1" Type="http://schemas.openxmlformats.org/officeDocument/2006/relationships/slideLayout" Target="../slideLayouts/slideLayout13.xml"/><Relationship Id="rId4" Type="http://schemas.openxmlformats.org/officeDocument/2006/relationships/image" Target="../media/image64.png"/></Relationships>
</file>

<file path=ppt/slides/_rels/slide91.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1.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2.xml"/><Relationship Id="rId1" Type="http://schemas.openxmlformats.org/officeDocument/2006/relationships/slideLayout" Target="../slideLayouts/slideLayout13.xml"/><Relationship Id="rId4" Type="http://schemas.openxmlformats.org/officeDocument/2006/relationships/image" Target="../media/image66.png"/></Relationships>
</file>

<file path=ppt/slides/_rels/slide93.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3.xml"/><Relationship Id="rId1" Type="http://schemas.openxmlformats.org/officeDocument/2006/relationships/slideLayout" Target="../slideLayouts/slideLayout13.xml"/><Relationship Id="rId4" Type="http://schemas.openxmlformats.org/officeDocument/2006/relationships/image" Target="../media/image3.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4.xml"/><Relationship Id="rId1" Type="http://schemas.openxmlformats.org/officeDocument/2006/relationships/slideLayout" Target="../slideLayouts/slideLayout13.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1.png"/><Relationship Id="rId2" Type="http://schemas.openxmlformats.org/officeDocument/2006/relationships/notesSlide" Target="../notesSlides/notesSlide95.xml"/><Relationship Id="rId1" Type="http://schemas.openxmlformats.org/officeDocument/2006/relationships/slideLayout" Target="../slideLayouts/slideLayout13.xml"/><Relationship Id="rId6" Type="http://schemas.openxmlformats.org/officeDocument/2006/relationships/image" Target="../media/image70.png"/><Relationship Id="rId5" Type="http://schemas.openxmlformats.org/officeDocument/2006/relationships/image" Target="../media/image68.png"/><Relationship Id="rId4" Type="http://schemas.openxmlformats.org/officeDocument/2006/relationships/image" Target="../media/image67.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6.xml"/><Relationship Id="rId1" Type="http://schemas.openxmlformats.org/officeDocument/2006/relationships/slideLayout" Target="../slideLayouts/slideLayout13.xml"/><Relationship Id="rId4" Type="http://schemas.openxmlformats.org/officeDocument/2006/relationships/image" Target="../media/image72.png"/></Relationships>
</file>

<file path=ppt/slides/_rels/slide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7.xml"/><Relationship Id="rId1" Type="http://schemas.openxmlformats.org/officeDocument/2006/relationships/slideLayout" Target="../slideLayouts/slideLayout13.xml"/><Relationship Id="rId4" Type="http://schemas.openxmlformats.org/officeDocument/2006/relationships/image" Target="../media/image71.png"/></Relationships>
</file>

<file path=ppt/slides/_rels/slide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8.xml"/><Relationship Id="rId1" Type="http://schemas.openxmlformats.org/officeDocument/2006/relationships/slideLayout" Target="../slideLayouts/slideLayout13.xml"/><Relationship Id="rId4" Type="http://schemas.openxmlformats.org/officeDocument/2006/relationships/image" Target="../media/image71.png"/></Relationships>
</file>

<file path=ppt/slides/_rels/slide9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99.xml"/><Relationship Id="rId1" Type="http://schemas.openxmlformats.org/officeDocument/2006/relationships/slideLayout" Target="../slideLayouts/slideLayout13.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a:blip r:embed="rId3">
            <a:alphaModFix/>
          </a:blip>
          <a:stretch>
            <a:fillRect/>
          </a:stretch>
        </p:blipFill>
        <p:spPr>
          <a:xfrm>
            <a:off x="0" y="-6975"/>
            <a:ext cx="9144003" cy="5143500"/>
          </a:xfrm>
          <a:prstGeom prst="rect">
            <a:avLst/>
          </a:prstGeom>
          <a:noFill/>
          <a:ln>
            <a:noFill/>
          </a:ln>
        </p:spPr>
      </p:pic>
      <p:sp>
        <p:nvSpPr>
          <p:cNvPr id="65" name="Google Shape;65;p15"/>
          <p:cNvSpPr txBox="1"/>
          <p:nvPr/>
        </p:nvSpPr>
        <p:spPr>
          <a:xfrm>
            <a:off x="196244" y="1718394"/>
            <a:ext cx="6164100" cy="1377600"/>
          </a:xfrm>
          <a:prstGeom prst="rect">
            <a:avLst/>
          </a:prstGeom>
          <a:noFill/>
          <a:ln>
            <a:noFill/>
          </a:ln>
        </p:spPr>
        <p:txBody>
          <a:bodyPr spcFirstLastPara="1" wrap="square" lIns="91425" tIns="91425" rIns="91425" bIns="91425" anchor="t" anchorCtr="0">
            <a:spAutoFit/>
          </a:bodyPr>
          <a:lstStyle/>
          <a:p>
            <a:pPr marL="0" lvl="0" indent="0" algn="l" rtl="0">
              <a:lnSpc>
                <a:spcPct val="75000"/>
              </a:lnSpc>
              <a:spcBef>
                <a:spcPts val="300"/>
              </a:spcBef>
              <a:spcAft>
                <a:spcPts val="0"/>
              </a:spcAft>
              <a:buNone/>
            </a:pPr>
            <a:r>
              <a:rPr lang="en" sz="5000" b="1">
                <a:solidFill>
                  <a:srgbClr val="504087"/>
                </a:solidFill>
                <a:latin typeface="IBM Plex Sans"/>
                <a:ea typeface="IBM Plex Sans"/>
                <a:cs typeface="IBM Plex Sans"/>
                <a:sym typeface="IBM Plex Sans"/>
              </a:rPr>
              <a:t>An intro to</a:t>
            </a:r>
            <a:endParaRPr sz="5000" b="1">
              <a:solidFill>
                <a:srgbClr val="504087"/>
              </a:solidFill>
              <a:latin typeface="IBM Plex Sans"/>
              <a:ea typeface="IBM Plex Sans"/>
              <a:cs typeface="IBM Plex Sans"/>
              <a:sym typeface="IBM Plex Sans"/>
            </a:endParaRPr>
          </a:p>
          <a:p>
            <a:pPr marL="0" lvl="0" indent="0" algn="l" rtl="0">
              <a:lnSpc>
                <a:spcPct val="75000"/>
              </a:lnSpc>
              <a:spcBef>
                <a:spcPts val="300"/>
              </a:spcBef>
              <a:spcAft>
                <a:spcPts val="0"/>
              </a:spcAft>
              <a:buNone/>
            </a:pPr>
            <a:r>
              <a:rPr lang="en" sz="5000" b="1">
                <a:solidFill>
                  <a:srgbClr val="504087"/>
                </a:solidFill>
                <a:latin typeface="IBM Plex Sans"/>
                <a:ea typeface="IBM Plex Sans"/>
                <a:cs typeface="IBM Plex Sans"/>
                <a:sym typeface="IBM Plex Sans"/>
              </a:rPr>
              <a:t>Language Models</a:t>
            </a:r>
            <a:endParaRPr sz="5000" b="1">
              <a:solidFill>
                <a:srgbClr val="504087"/>
              </a:solidFill>
              <a:latin typeface="IBM Plex Sans"/>
              <a:ea typeface="IBM Plex Sans"/>
              <a:cs typeface="IBM Plex Sans"/>
              <a:sym typeface="IBM Plex Sans"/>
            </a:endParaRPr>
          </a:p>
        </p:txBody>
      </p:sp>
      <p:pic>
        <p:nvPicPr>
          <p:cNvPr id="66" name="Google Shape;66;p15"/>
          <p:cNvPicPr preferRelativeResize="0"/>
          <p:nvPr/>
        </p:nvPicPr>
        <p:blipFill>
          <a:blip r:embed="rId4">
            <a:alphaModFix/>
          </a:blip>
          <a:stretch>
            <a:fillRect/>
          </a:stretch>
        </p:blipFill>
        <p:spPr>
          <a:xfrm>
            <a:off x="38112" y="-45400"/>
            <a:ext cx="2144626" cy="13968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p:nvPr/>
        </p:nvSpPr>
        <p:spPr>
          <a:xfrm>
            <a:off x="6433822" y="134457"/>
            <a:ext cx="4448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Roadmap</a:t>
            </a:r>
            <a:endParaRPr sz="1100" b="1">
              <a:solidFill>
                <a:srgbClr val="504087"/>
              </a:solidFill>
              <a:latin typeface="IBM Plex Sans"/>
              <a:ea typeface="IBM Plex Sans"/>
              <a:cs typeface="IBM Plex Sans"/>
              <a:sym typeface="IBM Plex Sans"/>
            </a:endParaRPr>
          </a:p>
        </p:txBody>
      </p:sp>
      <p:pic>
        <p:nvPicPr>
          <p:cNvPr id="143" name="Google Shape;143;p24"/>
          <p:cNvPicPr preferRelativeResize="0"/>
          <p:nvPr/>
        </p:nvPicPr>
        <p:blipFill>
          <a:blip r:embed="rId3">
            <a:alphaModFix/>
          </a:blip>
          <a:stretch>
            <a:fillRect/>
          </a:stretch>
        </p:blipFill>
        <p:spPr>
          <a:xfrm>
            <a:off x="12" y="-45400"/>
            <a:ext cx="2144626" cy="1396806"/>
          </a:xfrm>
          <a:prstGeom prst="rect">
            <a:avLst/>
          </a:prstGeom>
          <a:noFill/>
          <a:ln>
            <a:noFill/>
          </a:ln>
        </p:spPr>
      </p:pic>
      <p:cxnSp>
        <p:nvCxnSpPr>
          <p:cNvPr id="144" name="Google Shape;144;p24"/>
          <p:cNvCxnSpPr/>
          <p:nvPr/>
        </p:nvCxnSpPr>
        <p:spPr>
          <a:xfrm rot="10800000" flipH="1">
            <a:off x="801775" y="2197075"/>
            <a:ext cx="864000" cy="652500"/>
          </a:xfrm>
          <a:prstGeom prst="straightConnector1">
            <a:avLst/>
          </a:prstGeom>
          <a:noFill/>
          <a:ln w="28575" cap="flat" cmpd="sng">
            <a:solidFill>
              <a:schemeClr val="accent1"/>
            </a:solidFill>
            <a:prstDash val="solid"/>
            <a:round/>
            <a:headEnd type="none" w="med" len="med"/>
            <a:tailEnd type="triangle" w="med" len="med"/>
          </a:ln>
        </p:spPr>
      </p:cxnSp>
      <p:sp>
        <p:nvSpPr>
          <p:cNvPr id="145" name="Google Shape;145;p24"/>
          <p:cNvSpPr txBox="1"/>
          <p:nvPr/>
        </p:nvSpPr>
        <p:spPr>
          <a:xfrm>
            <a:off x="160800" y="2737375"/>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input</a:t>
            </a:r>
            <a:endParaRPr sz="1800">
              <a:solidFill>
                <a:srgbClr val="504087"/>
              </a:solidFill>
              <a:latin typeface="Roboto"/>
              <a:ea typeface="Roboto"/>
              <a:cs typeface="Roboto"/>
              <a:sym typeface="Roboto"/>
            </a:endParaRPr>
          </a:p>
        </p:txBody>
      </p:sp>
      <p:sp>
        <p:nvSpPr>
          <p:cNvPr id="146" name="Google Shape;146;p24"/>
          <p:cNvSpPr txBox="1"/>
          <p:nvPr/>
        </p:nvSpPr>
        <p:spPr>
          <a:xfrm>
            <a:off x="5295775" y="9464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sp>
        <p:nvSpPr>
          <p:cNvPr id="147" name="Google Shape;147;p24"/>
          <p:cNvSpPr txBox="1"/>
          <p:nvPr/>
        </p:nvSpPr>
        <p:spPr>
          <a:xfrm>
            <a:off x="6631650" y="2372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layers</a:t>
            </a:r>
            <a:endParaRPr sz="2000" b="1">
              <a:solidFill>
                <a:srgbClr val="504087"/>
              </a:solidFill>
              <a:latin typeface="Roboto"/>
              <a:ea typeface="Roboto"/>
              <a:cs typeface="Roboto"/>
              <a:sym typeface="Roboto"/>
            </a:endParaRPr>
          </a:p>
        </p:txBody>
      </p:sp>
      <p:sp>
        <p:nvSpPr>
          <p:cNvPr id="148" name="Google Shape;148;p24"/>
          <p:cNvSpPr/>
          <p:nvPr/>
        </p:nvSpPr>
        <p:spPr>
          <a:xfrm>
            <a:off x="1794175" y="16699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149" name="Google Shape;149;p24"/>
          <p:cNvSpPr/>
          <p:nvPr/>
        </p:nvSpPr>
        <p:spPr>
          <a:xfrm>
            <a:off x="1818300" y="26992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150" name="Google Shape;150;p24"/>
          <p:cNvSpPr/>
          <p:nvPr/>
        </p:nvSpPr>
        <p:spPr>
          <a:xfrm>
            <a:off x="1818300" y="37423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cxnSp>
        <p:nvCxnSpPr>
          <p:cNvPr id="151" name="Google Shape;151;p24"/>
          <p:cNvCxnSpPr/>
          <p:nvPr/>
        </p:nvCxnSpPr>
        <p:spPr>
          <a:xfrm rot="10800000" flipH="1">
            <a:off x="801725" y="3019575"/>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152" name="Google Shape;152;p24"/>
          <p:cNvCxnSpPr/>
          <p:nvPr/>
        </p:nvCxnSpPr>
        <p:spPr>
          <a:xfrm>
            <a:off x="801725" y="3199075"/>
            <a:ext cx="833100" cy="768000"/>
          </a:xfrm>
          <a:prstGeom prst="straightConnector1">
            <a:avLst/>
          </a:prstGeom>
          <a:noFill/>
          <a:ln w="28575" cap="flat" cmpd="sng">
            <a:solidFill>
              <a:schemeClr val="accent1"/>
            </a:solidFill>
            <a:prstDash val="solid"/>
            <a:round/>
            <a:headEnd type="none" w="med" len="med"/>
            <a:tailEnd type="triangle" w="med" len="med"/>
          </a:ln>
        </p:spPr>
      </p:cxnSp>
      <p:sp>
        <p:nvSpPr>
          <p:cNvPr id="153" name="Google Shape;153;p24"/>
          <p:cNvSpPr txBox="1"/>
          <p:nvPr/>
        </p:nvSpPr>
        <p:spPr>
          <a:xfrm>
            <a:off x="5295775" y="20752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sp>
        <p:nvSpPr>
          <p:cNvPr id="154" name="Google Shape;154;p24"/>
          <p:cNvSpPr txBox="1"/>
          <p:nvPr/>
        </p:nvSpPr>
        <p:spPr>
          <a:xfrm>
            <a:off x="5309675" y="32040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cxnSp>
        <p:nvCxnSpPr>
          <p:cNvPr id="155" name="Google Shape;155;p24"/>
          <p:cNvCxnSpPr/>
          <p:nvPr/>
        </p:nvCxnSpPr>
        <p:spPr>
          <a:xfrm rot="10800000" flipH="1">
            <a:off x="4322125" y="1172600"/>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156" name="Google Shape;156;p24"/>
          <p:cNvCxnSpPr/>
          <p:nvPr/>
        </p:nvCxnSpPr>
        <p:spPr>
          <a:xfrm rot="10800000" flipH="1">
            <a:off x="4322125" y="2301400"/>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157" name="Google Shape;157;p24"/>
          <p:cNvCxnSpPr/>
          <p:nvPr/>
        </p:nvCxnSpPr>
        <p:spPr>
          <a:xfrm rot="10800000" flipH="1">
            <a:off x="4334025" y="3430200"/>
            <a:ext cx="867900" cy="9300"/>
          </a:xfrm>
          <a:prstGeom prst="straightConnector1">
            <a:avLst/>
          </a:prstGeom>
          <a:noFill/>
          <a:ln w="28575" cap="flat" cmpd="sng">
            <a:solidFill>
              <a:schemeClr val="accent1"/>
            </a:solidFill>
            <a:prstDash val="solid"/>
            <a:round/>
            <a:headEnd type="none" w="med" len="med"/>
            <a:tailEnd type="triangle" w="med" len="med"/>
          </a:ln>
        </p:spPr>
      </p:cxnSp>
      <p:sp>
        <p:nvSpPr>
          <p:cNvPr id="158" name="Google Shape;158;p24"/>
          <p:cNvSpPr/>
          <p:nvPr/>
        </p:nvSpPr>
        <p:spPr>
          <a:xfrm>
            <a:off x="3331375" y="7578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159" name="Google Shape;159;p24"/>
          <p:cNvSpPr/>
          <p:nvPr/>
        </p:nvSpPr>
        <p:spPr>
          <a:xfrm>
            <a:off x="3331375" y="18866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160" name="Google Shape;160;p24"/>
          <p:cNvSpPr/>
          <p:nvPr/>
        </p:nvSpPr>
        <p:spPr>
          <a:xfrm>
            <a:off x="3331375" y="30498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161" name="Google Shape;161;p24"/>
          <p:cNvSpPr/>
          <p:nvPr/>
        </p:nvSpPr>
        <p:spPr>
          <a:xfrm>
            <a:off x="3331375" y="42131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cxnSp>
        <p:nvCxnSpPr>
          <p:cNvPr id="162" name="Google Shape;162;p24"/>
          <p:cNvCxnSpPr>
            <a:endCxn id="158" idx="2"/>
          </p:cNvCxnSpPr>
          <p:nvPr/>
        </p:nvCxnSpPr>
        <p:spPr>
          <a:xfrm rot="10800000" flipH="1">
            <a:off x="2679175" y="1177250"/>
            <a:ext cx="652200" cy="912000"/>
          </a:xfrm>
          <a:prstGeom prst="straightConnector1">
            <a:avLst/>
          </a:prstGeom>
          <a:noFill/>
          <a:ln w="19050" cap="flat" cmpd="sng">
            <a:solidFill>
              <a:schemeClr val="accent1"/>
            </a:solidFill>
            <a:prstDash val="solid"/>
            <a:round/>
            <a:headEnd type="none" w="med" len="med"/>
            <a:tailEnd type="triangle" w="med" len="med"/>
          </a:ln>
        </p:spPr>
      </p:cxnSp>
      <p:cxnSp>
        <p:nvCxnSpPr>
          <p:cNvPr id="163" name="Google Shape;163;p24"/>
          <p:cNvCxnSpPr>
            <a:endCxn id="159" idx="2"/>
          </p:cNvCxnSpPr>
          <p:nvPr/>
        </p:nvCxnSpPr>
        <p:spPr>
          <a:xfrm>
            <a:off x="2679175" y="2075050"/>
            <a:ext cx="652200" cy="231000"/>
          </a:xfrm>
          <a:prstGeom prst="straightConnector1">
            <a:avLst/>
          </a:prstGeom>
          <a:noFill/>
          <a:ln w="19050" cap="flat" cmpd="sng">
            <a:solidFill>
              <a:schemeClr val="accent1"/>
            </a:solidFill>
            <a:prstDash val="solid"/>
            <a:round/>
            <a:headEnd type="none" w="med" len="med"/>
            <a:tailEnd type="triangle" w="med" len="med"/>
          </a:ln>
        </p:spPr>
      </p:cxnSp>
      <p:cxnSp>
        <p:nvCxnSpPr>
          <p:cNvPr id="164" name="Google Shape;164;p24"/>
          <p:cNvCxnSpPr>
            <a:stCxn id="148" idx="6"/>
            <a:endCxn id="161" idx="2"/>
          </p:cNvCxnSpPr>
          <p:nvPr/>
        </p:nvCxnSpPr>
        <p:spPr>
          <a:xfrm>
            <a:off x="2679175" y="2089375"/>
            <a:ext cx="652200" cy="2543100"/>
          </a:xfrm>
          <a:prstGeom prst="straightConnector1">
            <a:avLst/>
          </a:prstGeom>
          <a:noFill/>
          <a:ln w="19050" cap="flat" cmpd="sng">
            <a:solidFill>
              <a:schemeClr val="accent1"/>
            </a:solidFill>
            <a:prstDash val="solid"/>
            <a:round/>
            <a:headEnd type="none" w="med" len="med"/>
            <a:tailEnd type="triangle" w="med" len="med"/>
          </a:ln>
        </p:spPr>
      </p:cxnSp>
      <p:cxnSp>
        <p:nvCxnSpPr>
          <p:cNvPr id="165" name="Google Shape;165;p24"/>
          <p:cNvCxnSpPr>
            <a:endCxn id="160" idx="2"/>
          </p:cNvCxnSpPr>
          <p:nvPr/>
        </p:nvCxnSpPr>
        <p:spPr>
          <a:xfrm>
            <a:off x="2693575" y="2149575"/>
            <a:ext cx="637800" cy="1319700"/>
          </a:xfrm>
          <a:prstGeom prst="straightConnector1">
            <a:avLst/>
          </a:prstGeom>
          <a:noFill/>
          <a:ln w="19050" cap="flat" cmpd="sng">
            <a:solidFill>
              <a:schemeClr val="accent1"/>
            </a:solidFill>
            <a:prstDash val="solid"/>
            <a:round/>
            <a:headEnd type="none" w="med" len="med"/>
            <a:tailEnd type="triangle" w="med" len="med"/>
          </a:ln>
        </p:spPr>
      </p:cxnSp>
      <p:cxnSp>
        <p:nvCxnSpPr>
          <p:cNvPr id="166" name="Google Shape;166;p24"/>
          <p:cNvCxnSpPr>
            <a:stCxn id="149" idx="6"/>
          </p:cNvCxnSpPr>
          <p:nvPr/>
        </p:nvCxnSpPr>
        <p:spPr>
          <a:xfrm rot="10800000" flipH="1">
            <a:off x="2703300" y="1115275"/>
            <a:ext cx="646200" cy="2003400"/>
          </a:xfrm>
          <a:prstGeom prst="straightConnector1">
            <a:avLst/>
          </a:prstGeom>
          <a:noFill/>
          <a:ln w="19050" cap="flat" cmpd="sng">
            <a:solidFill>
              <a:schemeClr val="accent1"/>
            </a:solidFill>
            <a:prstDash val="solid"/>
            <a:round/>
            <a:headEnd type="none" w="med" len="med"/>
            <a:tailEnd type="triangle" w="med" len="med"/>
          </a:ln>
        </p:spPr>
      </p:cxnSp>
      <p:cxnSp>
        <p:nvCxnSpPr>
          <p:cNvPr id="167" name="Google Shape;167;p24"/>
          <p:cNvCxnSpPr>
            <a:stCxn id="149" idx="6"/>
            <a:endCxn id="159" idx="2"/>
          </p:cNvCxnSpPr>
          <p:nvPr/>
        </p:nvCxnSpPr>
        <p:spPr>
          <a:xfrm rot="10800000" flipH="1">
            <a:off x="2703300" y="2305975"/>
            <a:ext cx="628200" cy="812700"/>
          </a:xfrm>
          <a:prstGeom prst="straightConnector1">
            <a:avLst/>
          </a:prstGeom>
          <a:noFill/>
          <a:ln w="19050" cap="flat" cmpd="sng">
            <a:solidFill>
              <a:schemeClr val="accent1"/>
            </a:solidFill>
            <a:prstDash val="solid"/>
            <a:round/>
            <a:headEnd type="none" w="med" len="med"/>
            <a:tailEnd type="triangle" w="med" len="med"/>
          </a:ln>
        </p:spPr>
      </p:cxnSp>
      <p:cxnSp>
        <p:nvCxnSpPr>
          <p:cNvPr id="168" name="Google Shape;168;p24"/>
          <p:cNvCxnSpPr>
            <a:stCxn id="149" idx="6"/>
            <a:endCxn id="160" idx="2"/>
          </p:cNvCxnSpPr>
          <p:nvPr/>
        </p:nvCxnSpPr>
        <p:spPr>
          <a:xfrm>
            <a:off x="2703300" y="3118675"/>
            <a:ext cx="628200" cy="350700"/>
          </a:xfrm>
          <a:prstGeom prst="straightConnector1">
            <a:avLst/>
          </a:prstGeom>
          <a:noFill/>
          <a:ln w="19050" cap="flat" cmpd="sng">
            <a:solidFill>
              <a:schemeClr val="accent1"/>
            </a:solidFill>
            <a:prstDash val="solid"/>
            <a:round/>
            <a:headEnd type="none" w="med" len="med"/>
            <a:tailEnd type="triangle" w="med" len="med"/>
          </a:ln>
        </p:spPr>
      </p:cxnSp>
      <p:cxnSp>
        <p:nvCxnSpPr>
          <p:cNvPr id="169" name="Google Shape;169;p24"/>
          <p:cNvCxnSpPr>
            <a:stCxn id="149" idx="6"/>
            <a:endCxn id="161" idx="2"/>
          </p:cNvCxnSpPr>
          <p:nvPr/>
        </p:nvCxnSpPr>
        <p:spPr>
          <a:xfrm>
            <a:off x="2703300" y="3118675"/>
            <a:ext cx="628200" cy="1513800"/>
          </a:xfrm>
          <a:prstGeom prst="straightConnector1">
            <a:avLst/>
          </a:prstGeom>
          <a:noFill/>
          <a:ln w="19050" cap="flat" cmpd="sng">
            <a:solidFill>
              <a:schemeClr val="accent1"/>
            </a:solidFill>
            <a:prstDash val="solid"/>
            <a:round/>
            <a:headEnd type="none" w="med" len="med"/>
            <a:tailEnd type="triangle" w="med" len="med"/>
          </a:ln>
        </p:spPr>
      </p:cxnSp>
      <p:cxnSp>
        <p:nvCxnSpPr>
          <p:cNvPr id="170" name="Google Shape;170;p24"/>
          <p:cNvCxnSpPr>
            <a:stCxn id="150" idx="6"/>
            <a:endCxn id="158" idx="2"/>
          </p:cNvCxnSpPr>
          <p:nvPr/>
        </p:nvCxnSpPr>
        <p:spPr>
          <a:xfrm rot="10800000" flipH="1">
            <a:off x="2703300" y="1177300"/>
            <a:ext cx="628200" cy="2984400"/>
          </a:xfrm>
          <a:prstGeom prst="straightConnector1">
            <a:avLst/>
          </a:prstGeom>
          <a:noFill/>
          <a:ln w="19050" cap="flat" cmpd="sng">
            <a:solidFill>
              <a:schemeClr val="accent1"/>
            </a:solidFill>
            <a:prstDash val="solid"/>
            <a:round/>
            <a:headEnd type="none" w="med" len="med"/>
            <a:tailEnd type="triangle" w="med" len="med"/>
          </a:ln>
        </p:spPr>
      </p:cxnSp>
      <p:cxnSp>
        <p:nvCxnSpPr>
          <p:cNvPr id="171" name="Google Shape;171;p24"/>
          <p:cNvCxnSpPr>
            <a:stCxn id="150" idx="6"/>
            <a:endCxn id="159" idx="2"/>
          </p:cNvCxnSpPr>
          <p:nvPr/>
        </p:nvCxnSpPr>
        <p:spPr>
          <a:xfrm rot="10800000" flipH="1">
            <a:off x="2703300" y="2306200"/>
            <a:ext cx="628200" cy="1855500"/>
          </a:xfrm>
          <a:prstGeom prst="straightConnector1">
            <a:avLst/>
          </a:prstGeom>
          <a:noFill/>
          <a:ln w="19050" cap="flat" cmpd="sng">
            <a:solidFill>
              <a:schemeClr val="accent1"/>
            </a:solidFill>
            <a:prstDash val="solid"/>
            <a:round/>
            <a:headEnd type="none" w="med" len="med"/>
            <a:tailEnd type="triangle" w="med" len="med"/>
          </a:ln>
        </p:spPr>
      </p:cxnSp>
      <p:cxnSp>
        <p:nvCxnSpPr>
          <p:cNvPr id="172" name="Google Shape;172;p24"/>
          <p:cNvCxnSpPr>
            <a:endCxn id="160" idx="2"/>
          </p:cNvCxnSpPr>
          <p:nvPr/>
        </p:nvCxnSpPr>
        <p:spPr>
          <a:xfrm rot="10800000" flipH="1">
            <a:off x="2718475" y="3469275"/>
            <a:ext cx="612900" cy="678900"/>
          </a:xfrm>
          <a:prstGeom prst="straightConnector1">
            <a:avLst/>
          </a:prstGeom>
          <a:noFill/>
          <a:ln w="19050" cap="flat" cmpd="sng">
            <a:solidFill>
              <a:schemeClr val="accent1"/>
            </a:solidFill>
            <a:prstDash val="solid"/>
            <a:round/>
            <a:headEnd type="none" w="med" len="med"/>
            <a:tailEnd type="triangle" w="med" len="med"/>
          </a:ln>
        </p:spPr>
      </p:cxnSp>
      <p:cxnSp>
        <p:nvCxnSpPr>
          <p:cNvPr id="173" name="Google Shape;173;p24"/>
          <p:cNvCxnSpPr>
            <a:stCxn id="150" idx="6"/>
            <a:endCxn id="161" idx="2"/>
          </p:cNvCxnSpPr>
          <p:nvPr/>
        </p:nvCxnSpPr>
        <p:spPr>
          <a:xfrm>
            <a:off x="2703300" y="4161700"/>
            <a:ext cx="628200" cy="470700"/>
          </a:xfrm>
          <a:prstGeom prst="straightConnector1">
            <a:avLst/>
          </a:prstGeom>
          <a:noFill/>
          <a:ln w="19050" cap="flat" cmpd="sng">
            <a:solidFill>
              <a:schemeClr val="accent1"/>
            </a:solidFill>
            <a:prstDash val="solid"/>
            <a:round/>
            <a:headEnd type="none" w="med" len="med"/>
            <a:tailEnd type="triangle" w="med" len="med"/>
          </a:ln>
        </p:spPr>
      </p:cxnSp>
      <p:cxnSp>
        <p:nvCxnSpPr>
          <p:cNvPr id="174" name="Google Shape;174;p24"/>
          <p:cNvCxnSpPr/>
          <p:nvPr/>
        </p:nvCxnSpPr>
        <p:spPr>
          <a:xfrm rot="10800000" flipH="1">
            <a:off x="4334025" y="4610425"/>
            <a:ext cx="867900" cy="9300"/>
          </a:xfrm>
          <a:prstGeom prst="straightConnector1">
            <a:avLst/>
          </a:prstGeom>
          <a:noFill/>
          <a:ln w="28575" cap="flat" cmpd="sng">
            <a:solidFill>
              <a:schemeClr val="accent1"/>
            </a:solidFill>
            <a:prstDash val="solid"/>
            <a:round/>
            <a:headEnd type="none" w="med" len="med"/>
            <a:tailEnd type="triangle" w="med" len="med"/>
          </a:ln>
        </p:spPr>
      </p:cxnSp>
      <p:sp>
        <p:nvSpPr>
          <p:cNvPr id="175" name="Google Shape;175;p24"/>
          <p:cNvSpPr txBox="1"/>
          <p:nvPr/>
        </p:nvSpPr>
        <p:spPr>
          <a:xfrm>
            <a:off x="5309675" y="4384225"/>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1483"/>
        <p:cNvGrpSpPr/>
        <p:nvPr/>
      </p:nvGrpSpPr>
      <p:grpSpPr>
        <a:xfrm>
          <a:off x="0" y="0"/>
          <a:ext cx="0" cy="0"/>
          <a:chOff x="0" y="0"/>
          <a:chExt cx="0" cy="0"/>
        </a:xfrm>
      </p:grpSpPr>
      <p:pic>
        <p:nvPicPr>
          <p:cNvPr id="1484" name="Google Shape;1484;p114"/>
          <p:cNvPicPr preferRelativeResize="0"/>
          <p:nvPr/>
        </p:nvPicPr>
        <p:blipFill>
          <a:blip r:embed="rId3">
            <a:alphaModFix/>
          </a:blip>
          <a:stretch>
            <a:fillRect/>
          </a:stretch>
        </p:blipFill>
        <p:spPr>
          <a:xfrm>
            <a:off x="0" y="0"/>
            <a:ext cx="1912649" cy="1245700"/>
          </a:xfrm>
          <a:prstGeom prst="rect">
            <a:avLst/>
          </a:prstGeom>
          <a:noFill/>
          <a:ln>
            <a:noFill/>
          </a:ln>
        </p:spPr>
      </p:pic>
      <p:sp>
        <p:nvSpPr>
          <p:cNvPr id="1485" name="Google Shape;1485;p114"/>
          <p:cNvSpPr txBox="1"/>
          <p:nvPr/>
        </p:nvSpPr>
        <p:spPr>
          <a:xfrm>
            <a:off x="1836700" y="-18350"/>
            <a:ext cx="7572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From hidden layer to output layer</a:t>
            </a:r>
            <a:endParaRPr sz="1100" b="1">
              <a:solidFill>
                <a:srgbClr val="504087"/>
              </a:solidFill>
              <a:latin typeface="IBM Plex Sans"/>
              <a:ea typeface="IBM Plex Sans"/>
              <a:cs typeface="IBM Plex Sans"/>
              <a:sym typeface="IBM Plex Sans"/>
            </a:endParaRPr>
          </a:p>
        </p:txBody>
      </p:sp>
      <p:pic>
        <p:nvPicPr>
          <p:cNvPr id="1486" name="Google Shape;1486;p114"/>
          <p:cNvPicPr preferRelativeResize="0"/>
          <p:nvPr/>
        </p:nvPicPr>
        <p:blipFill>
          <a:blip r:embed="rId4">
            <a:alphaModFix/>
          </a:blip>
          <a:stretch>
            <a:fillRect/>
          </a:stretch>
        </p:blipFill>
        <p:spPr>
          <a:xfrm>
            <a:off x="1715850" y="2777956"/>
            <a:ext cx="876300" cy="276225"/>
          </a:xfrm>
          <a:prstGeom prst="rect">
            <a:avLst/>
          </a:prstGeom>
          <a:noFill/>
          <a:ln>
            <a:noFill/>
          </a:ln>
        </p:spPr>
      </p:pic>
      <p:pic>
        <p:nvPicPr>
          <p:cNvPr id="1487" name="Google Shape;1487;p114"/>
          <p:cNvPicPr preferRelativeResize="0"/>
          <p:nvPr/>
        </p:nvPicPr>
        <p:blipFill>
          <a:blip r:embed="rId5">
            <a:alphaModFix/>
          </a:blip>
          <a:stretch>
            <a:fillRect/>
          </a:stretch>
        </p:blipFill>
        <p:spPr>
          <a:xfrm>
            <a:off x="5656950" y="3483206"/>
            <a:ext cx="1419225" cy="276225"/>
          </a:xfrm>
          <a:prstGeom prst="rect">
            <a:avLst/>
          </a:prstGeom>
          <a:noFill/>
          <a:ln>
            <a:noFill/>
          </a:ln>
        </p:spPr>
      </p:pic>
      <p:pic>
        <p:nvPicPr>
          <p:cNvPr id="1488" name="Google Shape;1488;p114"/>
          <p:cNvPicPr preferRelativeResize="0"/>
          <p:nvPr/>
        </p:nvPicPr>
        <p:blipFill>
          <a:blip r:embed="rId6">
            <a:alphaModFix/>
          </a:blip>
          <a:stretch>
            <a:fillRect/>
          </a:stretch>
        </p:blipFill>
        <p:spPr>
          <a:xfrm>
            <a:off x="687675" y="1461375"/>
            <a:ext cx="7505675" cy="1713125"/>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1492"/>
        <p:cNvGrpSpPr/>
        <p:nvPr/>
      </p:nvGrpSpPr>
      <p:grpSpPr>
        <a:xfrm>
          <a:off x="0" y="0"/>
          <a:ext cx="0" cy="0"/>
          <a:chOff x="0" y="0"/>
          <a:chExt cx="0" cy="0"/>
        </a:xfrm>
      </p:grpSpPr>
      <p:pic>
        <p:nvPicPr>
          <p:cNvPr id="1493" name="Google Shape;1493;p115"/>
          <p:cNvPicPr preferRelativeResize="0"/>
          <p:nvPr/>
        </p:nvPicPr>
        <p:blipFill>
          <a:blip r:embed="rId3">
            <a:alphaModFix/>
          </a:blip>
          <a:stretch>
            <a:fillRect/>
          </a:stretch>
        </p:blipFill>
        <p:spPr>
          <a:xfrm>
            <a:off x="0" y="0"/>
            <a:ext cx="1897225" cy="1235650"/>
          </a:xfrm>
          <a:prstGeom prst="rect">
            <a:avLst/>
          </a:prstGeom>
          <a:noFill/>
          <a:ln>
            <a:noFill/>
          </a:ln>
        </p:spPr>
      </p:pic>
      <p:pic>
        <p:nvPicPr>
          <p:cNvPr id="1494" name="Google Shape;1494;p115"/>
          <p:cNvPicPr preferRelativeResize="0"/>
          <p:nvPr/>
        </p:nvPicPr>
        <p:blipFill>
          <a:blip r:embed="rId4">
            <a:alphaModFix/>
          </a:blip>
          <a:stretch>
            <a:fillRect/>
          </a:stretch>
        </p:blipFill>
        <p:spPr>
          <a:xfrm>
            <a:off x="3456525" y="3799006"/>
            <a:ext cx="1152525" cy="276225"/>
          </a:xfrm>
          <a:prstGeom prst="rect">
            <a:avLst/>
          </a:prstGeom>
          <a:noFill/>
          <a:ln>
            <a:noFill/>
          </a:ln>
        </p:spPr>
      </p:pic>
      <p:sp>
        <p:nvSpPr>
          <p:cNvPr id="1495" name="Google Shape;1495;p115"/>
          <p:cNvSpPr txBox="1"/>
          <p:nvPr/>
        </p:nvSpPr>
        <p:spPr>
          <a:xfrm>
            <a:off x="1828800" y="0"/>
            <a:ext cx="90615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From hidden layer to output layer</a:t>
            </a:r>
            <a:endParaRPr sz="1100" b="1">
              <a:solidFill>
                <a:srgbClr val="504087"/>
              </a:solidFill>
              <a:latin typeface="IBM Plex Sans"/>
              <a:ea typeface="IBM Plex Sans"/>
              <a:cs typeface="IBM Plex Sans"/>
              <a:sym typeface="IBM Plex Sans"/>
            </a:endParaRPr>
          </a:p>
        </p:txBody>
      </p:sp>
      <p:pic>
        <p:nvPicPr>
          <p:cNvPr id="1496" name="Google Shape;1496;p115"/>
          <p:cNvPicPr preferRelativeResize="0"/>
          <p:nvPr/>
        </p:nvPicPr>
        <p:blipFill>
          <a:blip r:embed="rId5">
            <a:alphaModFix/>
          </a:blip>
          <a:stretch>
            <a:fillRect/>
          </a:stretch>
        </p:blipFill>
        <p:spPr>
          <a:xfrm>
            <a:off x="533400" y="1388050"/>
            <a:ext cx="7171050" cy="215485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1500"/>
        <p:cNvGrpSpPr/>
        <p:nvPr/>
      </p:nvGrpSpPr>
      <p:grpSpPr>
        <a:xfrm>
          <a:off x="0" y="0"/>
          <a:ext cx="0" cy="0"/>
          <a:chOff x="0" y="0"/>
          <a:chExt cx="0" cy="0"/>
        </a:xfrm>
      </p:grpSpPr>
      <p:pic>
        <p:nvPicPr>
          <p:cNvPr id="1501" name="Google Shape;1501;p116"/>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1502" name="Google Shape;1502;p116"/>
          <p:cNvSpPr txBox="1"/>
          <p:nvPr/>
        </p:nvSpPr>
        <p:spPr>
          <a:xfrm>
            <a:off x="1022125" y="57575"/>
            <a:ext cx="7973400" cy="1177500"/>
          </a:xfrm>
          <a:prstGeom prst="rect">
            <a:avLst/>
          </a:prstGeom>
          <a:noFill/>
          <a:ln>
            <a:noFill/>
          </a:ln>
        </p:spPr>
        <p:txBody>
          <a:bodyPr spcFirstLastPara="1" wrap="square" lIns="68575" tIns="34275" rIns="68575" bIns="34275" anchor="t" anchorCtr="0">
            <a:spAutoFit/>
          </a:bodyPr>
          <a:lstStyle/>
          <a:p>
            <a:pPr marL="914400" marR="0" lvl="0" indent="457200" algn="r" rtl="0">
              <a:spcBef>
                <a:spcPts val="0"/>
              </a:spcBef>
              <a:spcAft>
                <a:spcPts val="0"/>
              </a:spcAft>
              <a:buNone/>
            </a:pPr>
            <a:r>
              <a:rPr lang="en" sz="3600" b="1">
                <a:solidFill>
                  <a:srgbClr val="504087"/>
                </a:solidFill>
                <a:latin typeface="Roboto"/>
                <a:ea typeface="Roboto"/>
                <a:cs typeface="Roboto"/>
                <a:sym typeface="Roboto"/>
              </a:rPr>
              <a:t>Softmax</a:t>
            </a:r>
            <a:endParaRPr sz="3600" b="1">
              <a:solidFill>
                <a:srgbClr val="504087"/>
              </a:solidFill>
              <a:latin typeface="Roboto"/>
              <a:ea typeface="Roboto"/>
              <a:cs typeface="Roboto"/>
              <a:sym typeface="Roboto"/>
            </a:endParaRPr>
          </a:p>
          <a:p>
            <a:pPr marL="914400" marR="0" lvl="0" indent="457200" algn="r" rtl="0">
              <a:spcBef>
                <a:spcPts val="0"/>
              </a:spcBef>
              <a:spcAft>
                <a:spcPts val="0"/>
              </a:spcAft>
              <a:buNone/>
            </a:pPr>
            <a:r>
              <a:rPr lang="en" sz="3600" b="1">
                <a:solidFill>
                  <a:srgbClr val="504087"/>
                </a:solidFill>
                <a:latin typeface="Roboto"/>
                <a:ea typeface="Roboto"/>
                <a:cs typeface="Roboto"/>
                <a:sym typeface="Roboto"/>
              </a:rPr>
              <a:t>(activation function)</a:t>
            </a:r>
            <a:endParaRPr sz="3600" b="1">
              <a:solidFill>
                <a:srgbClr val="504087"/>
              </a:solidFill>
              <a:latin typeface="Roboto"/>
              <a:ea typeface="Roboto"/>
              <a:cs typeface="Roboto"/>
              <a:sym typeface="Roboto"/>
            </a:endParaRPr>
          </a:p>
        </p:txBody>
      </p:sp>
      <p:sp>
        <p:nvSpPr>
          <p:cNvPr id="1503" name="Google Shape;1503;p116"/>
          <p:cNvSpPr txBox="1"/>
          <p:nvPr/>
        </p:nvSpPr>
        <p:spPr>
          <a:xfrm>
            <a:off x="4483600" y="43555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1504" name="Google Shape;1504;p116"/>
          <p:cNvSpPr txBox="1"/>
          <p:nvPr/>
        </p:nvSpPr>
        <p:spPr>
          <a:xfrm>
            <a:off x="3804900" y="1852100"/>
            <a:ext cx="237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Softmax function</a:t>
            </a:r>
            <a:endParaRPr sz="2000" b="1">
              <a:solidFill>
                <a:srgbClr val="504087"/>
              </a:solidFill>
              <a:latin typeface="Roboto"/>
              <a:ea typeface="Roboto"/>
              <a:cs typeface="Roboto"/>
              <a:sym typeface="Roboto"/>
            </a:endParaRPr>
          </a:p>
        </p:txBody>
      </p:sp>
      <p:sp>
        <p:nvSpPr>
          <p:cNvPr id="1505" name="Google Shape;1505;p116"/>
          <p:cNvSpPr txBox="1"/>
          <p:nvPr/>
        </p:nvSpPr>
        <p:spPr>
          <a:xfrm>
            <a:off x="1226025" y="2268500"/>
            <a:ext cx="77826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800">
                <a:solidFill>
                  <a:srgbClr val="504087"/>
                </a:solidFill>
                <a:latin typeface="Roboto"/>
                <a:ea typeface="Roboto"/>
                <a:cs typeface="Roboto"/>
                <a:sym typeface="Roboto"/>
              </a:rPr>
              <a:t>The softmax function takes a vector of K values [z</a:t>
            </a:r>
            <a:r>
              <a:rPr lang="en" sz="1800" baseline="-25000">
                <a:solidFill>
                  <a:srgbClr val="504087"/>
                </a:solidFill>
                <a:latin typeface="Roboto"/>
                <a:ea typeface="Roboto"/>
                <a:cs typeface="Roboto"/>
                <a:sym typeface="Roboto"/>
              </a:rPr>
              <a:t>1</a:t>
            </a:r>
            <a:r>
              <a:rPr lang="en" sz="1800">
                <a:solidFill>
                  <a:srgbClr val="504087"/>
                </a:solidFill>
                <a:latin typeface="Roboto"/>
                <a:ea typeface="Roboto"/>
                <a:cs typeface="Roboto"/>
                <a:sym typeface="Roboto"/>
              </a:rPr>
              <a:t>, z</a:t>
            </a:r>
            <a:r>
              <a:rPr lang="en" sz="1800" baseline="-25000">
                <a:solidFill>
                  <a:srgbClr val="504087"/>
                </a:solidFill>
                <a:latin typeface="Roboto"/>
                <a:ea typeface="Roboto"/>
                <a:cs typeface="Roboto"/>
                <a:sym typeface="Roboto"/>
              </a:rPr>
              <a:t>2</a:t>
            </a:r>
            <a:r>
              <a:rPr lang="en" sz="1800">
                <a:solidFill>
                  <a:srgbClr val="504087"/>
                </a:solidFill>
                <a:latin typeface="Roboto"/>
                <a:ea typeface="Roboto"/>
                <a:cs typeface="Roboto"/>
                <a:sym typeface="Roboto"/>
              </a:rPr>
              <a:t>, …z</a:t>
            </a:r>
            <a:r>
              <a:rPr lang="en" sz="1800" baseline="-25000">
                <a:solidFill>
                  <a:srgbClr val="504087"/>
                </a:solidFill>
                <a:latin typeface="Roboto"/>
                <a:ea typeface="Roboto"/>
                <a:cs typeface="Roboto"/>
                <a:sym typeface="Roboto"/>
              </a:rPr>
              <a:t>K</a:t>
            </a:r>
            <a:r>
              <a:rPr lang="en" sz="1800">
                <a:solidFill>
                  <a:srgbClr val="504087"/>
                </a:solidFill>
                <a:latin typeface="Roboto"/>
                <a:ea typeface="Roboto"/>
                <a:cs typeface="Roboto"/>
                <a:sym typeface="Roboto"/>
              </a:rPr>
              <a:t>] , and maps the values to a probability distribution where each value is in the range (0,1) and the probabilities sum up to one. </a:t>
            </a:r>
            <a:endParaRPr sz="1800">
              <a:solidFill>
                <a:srgbClr val="504087"/>
              </a:solidFill>
              <a:latin typeface="Roboto"/>
              <a:ea typeface="Roboto"/>
              <a:cs typeface="Roboto"/>
              <a:sym typeface="Roboto"/>
            </a:endParaRPr>
          </a:p>
        </p:txBody>
      </p:sp>
      <p:pic>
        <p:nvPicPr>
          <p:cNvPr id="1506" name="Google Shape;1506;p116"/>
          <p:cNvPicPr preferRelativeResize="0"/>
          <p:nvPr/>
        </p:nvPicPr>
        <p:blipFill>
          <a:blip r:embed="rId4">
            <a:alphaModFix/>
          </a:blip>
          <a:stretch>
            <a:fillRect/>
          </a:stretch>
        </p:blipFill>
        <p:spPr>
          <a:xfrm>
            <a:off x="1442450" y="3602528"/>
            <a:ext cx="7004325" cy="606475"/>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1510"/>
        <p:cNvGrpSpPr/>
        <p:nvPr/>
      </p:nvGrpSpPr>
      <p:grpSpPr>
        <a:xfrm>
          <a:off x="0" y="0"/>
          <a:ext cx="0" cy="0"/>
          <a:chOff x="0" y="0"/>
          <a:chExt cx="0" cy="0"/>
        </a:xfrm>
      </p:grpSpPr>
      <p:pic>
        <p:nvPicPr>
          <p:cNvPr id="1511" name="Google Shape;1511;p117"/>
          <p:cNvPicPr preferRelativeResize="0"/>
          <p:nvPr/>
        </p:nvPicPr>
        <p:blipFill>
          <a:blip r:embed="rId3">
            <a:alphaModFix/>
          </a:blip>
          <a:stretch>
            <a:fillRect/>
          </a:stretch>
        </p:blipFill>
        <p:spPr>
          <a:xfrm>
            <a:off x="2144650" y="644344"/>
            <a:ext cx="6925749" cy="4499156"/>
          </a:xfrm>
          <a:prstGeom prst="rect">
            <a:avLst/>
          </a:prstGeom>
          <a:noFill/>
          <a:ln>
            <a:noFill/>
          </a:ln>
        </p:spPr>
      </p:pic>
      <p:pic>
        <p:nvPicPr>
          <p:cNvPr id="1512" name="Google Shape;1512;p117"/>
          <p:cNvPicPr preferRelativeResize="0"/>
          <p:nvPr/>
        </p:nvPicPr>
        <p:blipFill>
          <a:blip r:embed="rId4">
            <a:alphaModFix/>
          </a:blip>
          <a:stretch>
            <a:fillRect/>
          </a:stretch>
        </p:blipFill>
        <p:spPr>
          <a:xfrm>
            <a:off x="12" y="0"/>
            <a:ext cx="2144626" cy="1396806"/>
          </a:xfrm>
          <a:prstGeom prst="rect">
            <a:avLst/>
          </a:prstGeom>
          <a:noFill/>
          <a:ln>
            <a:noFill/>
          </a:ln>
        </p:spPr>
      </p:pic>
      <p:sp>
        <p:nvSpPr>
          <p:cNvPr id="1513" name="Google Shape;1513;p117"/>
          <p:cNvSpPr txBox="1"/>
          <p:nvPr/>
        </p:nvSpPr>
        <p:spPr>
          <a:xfrm>
            <a:off x="6515100" y="-94550"/>
            <a:ext cx="3045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Skip-gram</a:t>
            </a:r>
            <a:endParaRPr sz="1100" b="1">
              <a:solidFill>
                <a:srgbClr val="504087"/>
              </a:solidFill>
              <a:latin typeface="IBM Plex Sans"/>
              <a:ea typeface="IBM Plex Sans"/>
              <a:cs typeface="IBM Plex Sans"/>
              <a:sym typeface="IBM Plex Sans"/>
            </a:endParaRPr>
          </a:p>
        </p:txBody>
      </p:sp>
      <p:sp>
        <p:nvSpPr>
          <p:cNvPr id="1514" name="Google Shape;1514;p117"/>
          <p:cNvSpPr/>
          <p:nvPr/>
        </p:nvSpPr>
        <p:spPr>
          <a:xfrm>
            <a:off x="7705200" y="1195450"/>
            <a:ext cx="1308600" cy="387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1518"/>
        <p:cNvGrpSpPr/>
        <p:nvPr/>
      </p:nvGrpSpPr>
      <p:grpSpPr>
        <a:xfrm>
          <a:off x="0" y="0"/>
          <a:ext cx="0" cy="0"/>
          <a:chOff x="0" y="0"/>
          <a:chExt cx="0" cy="0"/>
        </a:xfrm>
      </p:grpSpPr>
      <p:pic>
        <p:nvPicPr>
          <p:cNvPr id="1519" name="Google Shape;1519;p118"/>
          <p:cNvPicPr preferRelativeResize="0"/>
          <p:nvPr/>
        </p:nvPicPr>
        <p:blipFill>
          <a:blip r:embed="rId3">
            <a:alphaModFix/>
          </a:blip>
          <a:stretch>
            <a:fillRect/>
          </a:stretch>
        </p:blipFill>
        <p:spPr>
          <a:xfrm>
            <a:off x="12" y="0"/>
            <a:ext cx="2144626" cy="1396806"/>
          </a:xfrm>
          <a:prstGeom prst="rect">
            <a:avLst/>
          </a:prstGeom>
          <a:noFill/>
          <a:ln>
            <a:noFill/>
          </a:ln>
        </p:spPr>
      </p:pic>
      <p:sp>
        <p:nvSpPr>
          <p:cNvPr id="1520" name="Google Shape;1520;p118"/>
          <p:cNvSpPr txBox="1"/>
          <p:nvPr/>
        </p:nvSpPr>
        <p:spPr>
          <a:xfrm>
            <a:off x="4565000" y="-94550"/>
            <a:ext cx="4919400" cy="738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3600" b="1">
                <a:solidFill>
                  <a:srgbClr val="504087"/>
                </a:solidFill>
                <a:latin typeface="IBM Plex Sans"/>
                <a:ea typeface="IBM Plex Sans"/>
                <a:cs typeface="IBM Plex Sans"/>
                <a:sym typeface="IBM Plex Sans"/>
              </a:rPr>
              <a:t>Minimize the error</a:t>
            </a:r>
            <a:endParaRPr sz="1100" b="1">
              <a:solidFill>
                <a:srgbClr val="504087"/>
              </a:solidFill>
              <a:latin typeface="IBM Plex Sans"/>
              <a:ea typeface="IBM Plex Sans"/>
              <a:cs typeface="IBM Plex Sans"/>
              <a:sym typeface="IBM Plex Sans"/>
            </a:endParaRPr>
          </a:p>
        </p:txBody>
      </p:sp>
      <p:sp>
        <p:nvSpPr>
          <p:cNvPr id="1521" name="Google Shape;1521;p118"/>
          <p:cNvSpPr txBox="1"/>
          <p:nvPr/>
        </p:nvSpPr>
        <p:spPr>
          <a:xfrm>
            <a:off x="693175" y="1788175"/>
            <a:ext cx="8137200" cy="20319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SzPts val="2000"/>
              <a:buFont typeface="Roboto"/>
              <a:buChar char="●"/>
            </a:pPr>
            <a:r>
              <a:rPr lang="en" sz="2000">
                <a:latin typeface="Roboto"/>
                <a:ea typeface="Roboto"/>
                <a:cs typeface="Roboto"/>
                <a:sym typeface="Roboto"/>
              </a:rPr>
              <a:t>When we calculate the outputs, we take in an input and go from the hidden layer to the output layer. </a:t>
            </a:r>
            <a:endParaRPr sz="2000">
              <a:latin typeface="Roboto"/>
              <a:ea typeface="Roboto"/>
              <a:cs typeface="Roboto"/>
              <a:sym typeface="Roboto"/>
            </a:endParaRPr>
          </a:p>
          <a:p>
            <a:pPr marL="457200" lvl="0" indent="0" algn="l" rtl="0">
              <a:spcBef>
                <a:spcPts val="0"/>
              </a:spcBef>
              <a:spcAft>
                <a:spcPts val="0"/>
              </a:spcAft>
              <a:buNone/>
            </a:pPr>
            <a:endParaRPr sz="2000">
              <a:latin typeface="Roboto"/>
              <a:ea typeface="Roboto"/>
              <a:cs typeface="Roboto"/>
              <a:sym typeface="Roboto"/>
            </a:endParaRPr>
          </a:p>
          <a:p>
            <a:pPr marL="457200" lvl="0" indent="-355600" algn="l" rtl="0">
              <a:spcBef>
                <a:spcPts val="0"/>
              </a:spcBef>
              <a:spcAft>
                <a:spcPts val="0"/>
              </a:spcAft>
              <a:buSzPts val="2000"/>
              <a:buFont typeface="Roboto"/>
              <a:buChar char="●"/>
            </a:pPr>
            <a:r>
              <a:rPr lang="en" sz="2000">
                <a:latin typeface="Roboto"/>
                <a:ea typeface="Roboto"/>
                <a:cs typeface="Roboto"/>
                <a:sym typeface="Roboto"/>
              </a:rPr>
              <a:t>When we calculate the error to minimize it, we go from the output layer back to the hidden layer. This is called backward propagation of errors (backpropagation).  </a:t>
            </a:r>
            <a:endParaRPr sz="2000">
              <a:latin typeface="Roboto"/>
              <a:ea typeface="Roboto"/>
              <a:cs typeface="Roboto"/>
              <a:sym typeface="Roboto"/>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1525"/>
        <p:cNvGrpSpPr/>
        <p:nvPr/>
      </p:nvGrpSpPr>
      <p:grpSpPr>
        <a:xfrm>
          <a:off x="0" y="0"/>
          <a:ext cx="0" cy="0"/>
          <a:chOff x="0" y="0"/>
          <a:chExt cx="0" cy="0"/>
        </a:xfrm>
      </p:grpSpPr>
      <p:sp>
        <p:nvSpPr>
          <p:cNvPr id="1526" name="Google Shape;1526;p119"/>
          <p:cNvSpPr txBox="1"/>
          <p:nvPr/>
        </p:nvSpPr>
        <p:spPr>
          <a:xfrm>
            <a:off x="894125" y="2118000"/>
            <a:ext cx="7474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a:solidFill>
                  <a:srgbClr val="504087"/>
                </a:solidFill>
                <a:latin typeface="Roboto"/>
                <a:ea typeface="Roboto"/>
                <a:cs typeface="Roboto"/>
                <a:sym typeface="Roboto"/>
              </a:rPr>
              <a:t>Any questions?</a:t>
            </a:r>
            <a:endParaRPr sz="4000">
              <a:solidFill>
                <a:srgbClr val="504087"/>
              </a:solidFill>
              <a:latin typeface="Roboto"/>
              <a:ea typeface="Roboto"/>
              <a:cs typeface="Roboto"/>
              <a:sym typeface="Roboto"/>
            </a:endParaRPr>
          </a:p>
        </p:txBody>
      </p:sp>
      <p:pic>
        <p:nvPicPr>
          <p:cNvPr id="1527" name="Google Shape;1527;p119"/>
          <p:cNvPicPr preferRelativeResize="0"/>
          <p:nvPr/>
        </p:nvPicPr>
        <p:blipFill>
          <a:blip r:embed="rId3">
            <a:alphaModFix/>
          </a:blip>
          <a:stretch>
            <a:fillRect/>
          </a:stretch>
        </p:blipFill>
        <p:spPr>
          <a:xfrm>
            <a:off x="12" y="0"/>
            <a:ext cx="2144626" cy="1396806"/>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1531"/>
        <p:cNvGrpSpPr/>
        <p:nvPr/>
      </p:nvGrpSpPr>
      <p:grpSpPr>
        <a:xfrm>
          <a:off x="0" y="0"/>
          <a:ext cx="0" cy="0"/>
          <a:chOff x="0" y="0"/>
          <a:chExt cx="0" cy="0"/>
        </a:xfrm>
      </p:grpSpPr>
      <p:sp>
        <p:nvSpPr>
          <p:cNvPr id="1532" name="Google Shape;1532;p120"/>
          <p:cNvSpPr txBox="1"/>
          <p:nvPr/>
        </p:nvSpPr>
        <p:spPr>
          <a:xfrm>
            <a:off x="2803271" y="1262056"/>
            <a:ext cx="4448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Learning objectives</a:t>
            </a:r>
            <a:endParaRPr sz="1100" b="1">
              <a:solidFill>
                <a:srgbClr val="504087"/>
              </a:solidFill>
              <a:latin typeface="IBM Plex Sans"/>
              <a:ea typeface="IBM Plex Sans"/>
              <a:cs typeface="IBM Plex Sans"/>
              <a:sym typeface="IBM Plex Sans"/>
            </a:endParaRPr>
          </a:p>
        </p:txBody>
      </p:sp>
      <p:sp>
        <p:nvSpPr>
          <p:cNvPr id="1533" name="Google Shape;1533;p120"/>
          <p:cNvSpPr txBox="1"/>
          <p:nvPr/>
        </p:nvSpPr>
        <p:spPr>
          <a:xfrm>
            <a:off x="562250" y="1788650"/>
            <a:ext cx="8485800" cy="3609600"/>
          </a:xfrm>
          <a:prstGeom prst="rect">
            <a:avLst/>
          </a:prstGeom>
          <a:noFill/>
          <a:ln>
            <a:noFill/>
          </a:ln>
          <a:effectLst>
            <a:reflection dist="38100" dir="5400000" fadeDir="5400012" sy="-100000" algn="bl" rotWithShape="0"/>
          </a:effectLst>
        </p:spPr>
        <p:txBody>
          <a:bodyPr spcFirstLastPara="1" wrap="square" lIns="68575" tIns="34275" rIns="68575" bIns="34275" anchor="t" anchorCtr="0">
            <a:spAutoFit/>
          </a:bodyPr>
          <a:lstStyle/>
          <a:p>
            <a:pPr marL="457200" marR="0" lvl="0"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Concepts</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Understand some basic concepts in neural networks</a:t>
            </a:r>
            <a:endParaRPr sz="2300">
              <a:solidFill>
                <a:srgbClr val="504087"/>
              </a:solidFill>
              <a:latin typeface="Roboto Medium"/>
              <a:ea typeface="Roboto Medium"/>
              <a:cs typeface="Roboto Medium"/>
              <a:sym typeface="Roboto Medium"/>
            </a:endParaRPr>
          </a:p>
          <a:p>
            <a:pPr marL="1371600" marR="0" lvl="2"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feature, weight, bias, vector, matrix……</a:t>
            </a:r>
            <a:endParaRPr sz="2300">
              <a:solidFill>
                <a:srgbClr val="504087"/>
              </a:solidFill>
              <a:latin typeface="Roboto Medium"/>
              <a:ea typeface="Roboto Medium"/>
              <a:cs typeface="Roboto Medium"/>
              <a:sym typeface="Roboto Medium"/>
            </a:endParaRPr>
          </a:p>
          <a:p>
            <a:pPr marL="1371600" marR="0" lvl="2"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neuron, activation function, hidden layer……</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Understand a neuron as a computation unit</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Understand the fundamental algorithms underlying NNs</a:t>
            </a:r>
            <a:endParaRPr sz="2300">
              <a:solidFill>
                <a:srgbClr val="504087"/>
              </a:solidFill>
              <a:latin typeface="Roboto Medium"/>
              <a:ea typeface="Roboto Medium"/>
              <a:cs typeface="Roboto Medium"/>
              <a:sym typeface="Roboto Medium"/>
            </a:endParaRPr>
          </a:p>
          <a:p>
            <a:pPr marL="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a:p>
            <a:pPr marL="457200" marR="0" lvl="0"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Hands-on computation</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Know how to do matrix multiplication by hand</a:t>
            </a:r>
            <a:endParaRPr sz="2300">
              <a:solidFill>
                <a:srgbClr val="504087"/>
              </a:solidFill>
              <a:latin typeface="Roboto Medium"/>
              <a:ea typeface="Roboto Medium"/>
              <a:cs typeface="Roboto Medium"/>
              <a:sym typeface="Roboto Medium"/>
            </a:endParaRPr>
          </a:p>
          <a:p>
            <a:pPr marL="4572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p:txBody>
      </p:sp>
      <p:pic>
        <p:nvPicPr>
          <p:cNvPr id="1534" name="Google Shape;1534;p120"/>
          <p:cNvPicPr preferRelativeResize="0"/>
          <p:nvPr/>
        </p:nvPicPr>
        <p:blipFill>
          <a:blip r:embed="rId3">
            <a:alphaModFix/>
          </a:blip>
          <a:stretch>
            <a:fillRect/>
          </a:stretch>
        </p:blipFill>
        <p:spPr>
          <a:xfrm>
            <a:off x="51352" y="0"/>
            <a:ext cx="1858825" cy="1210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3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3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3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3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3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3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3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1538"/>
        <p:cNvGrpSpPr/>
        <p:nvPr/>
      </p:nvGrpSpPr>
      <p:grpSpPr>
        <a:xfrm>
          <a:off x="0" y="0"/>
          <a:ext cx="0" cy="0"/>
          <a:chOff x="0" y="0"/>
          <a:chExt cx="0" cy="0"/>
        </a:xfrm>
      </p:grpSpPr>
      <p:sp>
        <p:nvSpPr>
          <p:cNvPr id="1539" name="Google Shape;1539;p121"/>
          <p:cNvSpPr txBox="1"/>
          <p:nvPr/>
        </p:nvSpPr>
        <p:spPr>
          <a:xfrm>
            <a:off x="894125" y="2270400"/>
            <a:ext cx="7474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a:solidFill>
                  <a:srgbClr val="504087"/>
                </a:solidFill>
                <a:latin typeface="Roboto"/>
                <a:ea typeface="Roboto"/>
                <a:cs typeface="Roboto"/>
                <a:sym typeface="Roboto"/>
              </a:rPr>
              <a:t>To be continued</a:t>
            </a:r>
            <a:endParaRPr sz="4000">
              <a:solidFill>
                <a:srgbClr val="504087"/>
              </a:solidFill>
              <a:latin typeface="Roboto"/>
              <a:ea typeface="Roboto"/>
              <a:cs typeface="Roboto"/>
              <a:sym typeface="Roboto"/>
            </a:endParaRPr>
          </a:p>
        </p:txBody>
      </p:sp>
      <p:pic>
        <p:nvPicPr>
          <p:cNvPr id="1540" name="Google Shape;1540;p121"/>
          <p:cNvPicPr preferRelativeResize="0"/>
          <p:nvPr/>
        </p:nvPicPr>
        <p:blipFill>
          <a:blip r:embed="rId3">
            <a:alphaModFix/>
          </a:blip>
          <a:stretch>
            <a:fillRect/>
          </a:stretch>
        </p:blipFill>
        <p:spPr>
          <a:xfrm>
            <a:off x="1" y="0"/>
            <a:ext cx="1924850" cy="12536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1544"/>
        <p:cNvGrpSpPr/>
        <p:nvPr/>
      </p:nvGrpSpPr>
      <p:grpSpPr>
        <a:xfrm>
          <a:off x="0" y="0"/>
          <a:ext cx="0" cy="0"/>
          <a:chOff x="0" y="0"/>
          <a:chExt cx="0" cy="0"/>
        </a:xfrm>
      </p:grpSpPr>
      <p:sp>
        <p:nvSpPr>
          <p:cNvPr id="1545" name="Google Shape;1545;p122"/>
          <p:cNvSpPr txBox="1"/>
          <p:nvPr/>
        </p:nvSpPr>
        <p:spPr>
          <a:xfrm>
            <a:off x="748375" y="1713800"/>
            <a:ext cx="8196900" cy="2478000"/>
          </a:xfrm>
          <a:prstGeom prst="rect">
            <a:avLst/>
          </a:prstGeom>
          <a:noFill/>
          <a:ln>
            <a:noFill/>
          </a:ln>
        </p:spPr>
        <p:txBody>
          <a:bodyPr spcFirstLastPara="1" wrap="square" lIns="91425" tIns="91425" rIns="91425" bIns="91425" anchor="t" anchorCtr="0">
            <a:spAutoFit/>
          </a:bodyPr>
          <a:lstStyle/>
          <a:p>
            <a:pPr marL="0" lvl="0" indent="0" algn="l" rtl="0">
              <a:lnSpc>
                <a:spcPct val="120000"/>
              </a:lnSpc>
              <a:spcBef>
                <a:spcPts val="0"/>
              </a:spcBef>
              <a:spcAft>
                <a:spcPts val="0"/>
              </a:spcAft>
              <a:buClr>
                <a:schemeClr val="dk1"/>
              </a:buClr>
              <a:buSzPts val="1100"/>
              <a:buFont typeface="Arial"/>
              <a:buNone/>
            </a:pPr>
            <a:r>
              <a:rPr lang="en" sz="2000" u="sng">
                <a:solidFill>
                  <a:schemeClr val="hlink"/>
                </a:solidFill>
                <a:latin typeface="Roboto"/>
                <a:ea typeface="Roboto"/>
                <a:cs typeface="Roboto"/>
                <a:sym typeface="Roboto"/>
                <a:hlinkClick r:id="rId3"/>
              </a:rPr>
              <a:t>Finding word meaning through context</a:t>
            </a:r>
            <a:r>
              <a:rPr lang="en" sz="2000">
                <a:solidFill>
                  <a:srgbClr val="504087"/>
                </a:solidFill>
                <a:latin typeface="Roboto"/>
                <a:ea typeface="Roboto"/>
                <a:cs typeface="Roboto"/>
                <a:sym typeface="Roboto"/>
              </a:rPr>
              <a:t>: word embeddings</a:t>
            </a:r>
            <a:endParaRPr sz="2000">
              <a:solidFill>
                <a:srgbClr val="504087"/>
              </a:solidFill>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u="sng">
                <a:solidFill>
                  <a:schemeClr val="hlink"/>
                </a:solidFill>
                <a:latin typeface="Roboto"/>
                <a:ea typeface="Roboto"/>
                <a:cs typeface="Roboto"/>
                <a:sym typeface="Roboto"/>
                <a:hlinkClick r:id="rId4"/>
              </a:rPr>
              <a:t>Spacy 3</a:t>
            </a:r>
            <a:r>
              <a:rPr lang="en" sz="2000">
                <a:solidFill>
                  <a:srgbClr val="504087"/>
                </a:solidFill>
                <a:latin typeface="Roboto"/>
                <a:ea typeface="Roboto"/>
                <a:cs typeface="Roboto"/>
                <a:sym typeface="Roboto"/>
              </a:rPr>
              <a:t>: machine learning, NER, text classification</a:t>
            </a:r>
            <a:endParaRPr sz="2000">
              <a:solidFill>
                <a:srgbClr val="504087"/>
              </a:solidFill>
              <a:latin typeface="Roboto"/>
              <a:ea typeface="Roboto"/>
              <a:cs typeface="Roboto"/>
              <a:sym typeface="Roboto"/>
            </a:endParaRPr>
          </a:p>
          <a:p>
            <a:pPr marL="0" lvl="0" indent="0" algn="l" rtl="0">
              <a:spcBef>
                <a:spcPts val="0"/>
              </a:spcBef>
              <a:spcAft>
                <a:spcPts val="0"/>
              </a:spcAft>
              <a:buNone/>
            </a:pPr>
            <a:endParaRPr sz="2000">
              <a:solidFill>
                <a:srgbClr val="504087"/>
              </a:solidFill>
              <a:latin typeface="Roboto"/>
              <a:ea typeface="Roboto"/>
              <a:cs typeface="Roboto"/>
              <a:sym typeface="Roboto"/>
            </a:endParaRPr>
          </a:p>
          <a:p>
            <a:pPr marL="0" lvl="0" indent="0" algn="ctr" rtl="0">
              <a:spcBef>
                <a:spcPts val="0"/>
              </a:spcBef>
              <a:spcAft>
                <a:spcPts val="0"/>
              </a:spcAft>
              <a:buNone/>
            </a:pPr>
            <a:r>
              <a:rPr lang="en" sz="2500" b="1">
                <a:solidFill>
                  <a:srgbClr val="504087"/>
                </a:solidFill>
                <a:latin typeface="Roboto"/>
                <a:ea typeface="Roboto"/>
                <a:cs typeface="Roboto"/>
                <a:sym typeface="Roboto"/>
              </a:rPr>
              <a:t>And many more!!!</a:t>
            </a:r>
            <a:endParaRPr sz="2500" b="1">
              <a:solidFill>
                <a:srgbClr val="504087"/>
              </a:solidFill>
              <a:latin typeface="Roboto"/>
              <a:ea typeface="Roboto"/>
              <a:cs typeface="Roboto"/>
              <a:sym typeface="Roboto"/>
            </a:endParaRPr>
          </a:p>
          <a:p>
            <a:pPr marL="0" lvl="0" indent="0" algn="l" rtl="0">
              <a:spcBef>
                <a:spcPts val="0"/>
              </a:spcBef>
              <a:spcAft>
                <a:spcPts val="0"/>
              </a:spcAft>
              <a:buNone/>
            </a:pPr>
            <a:endParaRPr sz="2000">
              <a:solidFill>
                <a:srgbClr val="504087"/>
              </a:solidFill>
              <a:latin typeface="Roboto"/>
              <a:ea typeface="Roboto"/>
              <a:cs typeface="Roboto"/>
              <a:sym typeface="Roboto"/>
            </a:endParaRPr>
          </a:p>
          <a:p>
            <a:pPr marL="0" lvl="0" indent="0" algn="l" rtl="0">
              <a:spcBef>
                <a:spcPts val="0"/>
              </a:spcBef>
              <a:spcAft>
                <a:spcPts val="0"/>
              </a:spcAft>
              <a:buNone/>
            </a:pPr>
            <a:r>
              <a:rPr lang="en" sz="2000" u="sng">
                <a:solidFill>
                  <a:schemeClr val="hlink"/>
                </a:solidFill>
                <a:latin typeface="Roboto"/>
                <a:ea typeface="Roboto"/>
                <a:cs typeface="Roboto"/>
                <a:sym typeface="Roboto"/>
                <a:hlinkClick r:id="rId5"/>
              </a:rPr>
              <a:t>https://www.ithaka.org/constellate/text-analysis-pedagogy-institute/</a:t>
            </a:r>
            <a:endParaRPr sz="2000">
              <a:solidFill>
                <a:srgbClr val="504087"/>
              </a:solidFill>
              <a:latin typeface="Roboto"/>
              <a:ea typeface="Roboto"/>
              <a:cs typeface="Roboto"/>
              <a:sym typeface="Roboto"/>
            </a:endParaRPr>
          </a:p>
        </p:txBody>
      </p:sp>
      <p:pic>
        <p:nvPicPr>
          <p:cNvPr id="1546" name="Google Shape;1546;p122"/>
          <p:cNvPicPr preferRelativeResize="0"/>
          <p:nvPr/>
        </p:nvPicPr>
        <p:blipFill>
          <a:blip r:embed="rId6">
            <a:alphaModFix/>
          </a:blip>
          <a:stretch>
            <a:fillRect/>
          </a:stretch>
        </p:blipFill>
        <p:spPr>
          <a:xfrm>
            <a:off x="2" y="0"/>
            <a:ext cx="1862549" cy="1213075"/>
          </a:xfrm>
          <a:prstGeom prst="rect">
            <a:avLst/>
          </a:prstGeom>
          <a:noFill/>
          <a:ln>
            <a:noFill/>
          </a:ln>
        </p:spPr>
      </p:pic>
      <p:sp>
        <p:nvSpPr>
          <p:cNvPr id="1547" name="Google Shape;1547;p122"/>
          <p:cNvSpPr txBox="1"/>
          <p:nvPr/>
        </p:nvSpPr>
        <p:spPr>
          <a:xfrm>
            <a:off x="3299800" y="0"/>
            <a:ext cx="5972400" cy="738900"/>
          </a:xfrm>
          <a:prstGeom prst="rect">
            <a:avLst/>
          </a:prstGeom>
          <a:noFill/>
          <a:ln>
            <a:noFill/>
          </a:ln>
        </p:spPr>
        <p:txBody>
          <a:bodyPr spcFirstLastPara="1" wrap="square" lIns="91425" tIns="91425" rIns="91425" bIns="91425" anchor="t" anchorCtr="0">
            <a:spAutoFit/>
          </a:bodyPr>
          <a:lstStyle/>
          <a:p>
            <a:pPr marL="457200" lvl="0" indent="0" algn="l" rtl="0">
              <a:spcBef>
                <a:spcPts val="0"/>
              </a:spcBef>
              <a:spcAft>
                <a:spcPts val="0"/>
              </a:spcAft>
              <a:buNone/>
            </a:pPr>
            <a:r>
              <a:rPr lang="en" sz="3600" b="1">
                <a:solidFill>
                  <a:srgbClr val="504087"/>
                </a:solidFill>
                <a:latin typeface="IBM Plex Sans"/>
                <a:ea typeface="IBM Plex Sans"/>
                <a:cs typeface="IBM Plex Sans"/>
                <a:sym typeface="IBM Plex Sans"/>
              </a:rPr>
              <a:t>TAP courses of interest</a:t>
            </a:r>
            <a:endParaRPr sz="1100" b="1">
              <a:solidFill>
                <a:srgbClr val="504087"/>
              </a:solidFill>
              <a:latin typeface="IBM Plex Sans"/>
              <a:ea typeface="IBM Plex Sans"/>
              <a:cs typeface="IBM Plex Sans"/>
              <a:sym typeface="IBM Plex Sans"/>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1551"/>
        <p:cNvGrpSpPr/>
        <p:nvPr/>
      </p:nvGrpSpPr>
      <p:grpSpPr>
        <a:xfrm>
          <a:off x="0" y="0"/>
          <a:ext cx="0" cy="0"/>
          <a:chOff x="0" y="0"/>
          <a:chExt cx="0" cy="0"/>
        </a:xfrm>
      </p:grpSpPr>
      <p:sp>
        <p:nvSpPr>
          <p:cNvPr id="1552" name="Google Shape;1552;p123"/>
          <p:cNvSpPr txBox="1">
            <a:spLocks noGrp="1"/>
          </p:cNvSpPr>
          <p:nvPr>
            <p:ph type="title"/>
          </p:nvPr>
        </p:nvSpPr>
        <p:spPr>
          <a:xfrm>
            <a:off x="221725" y="-25501"/>
            <a:ext cx="5373300" cy="833700"/>
          </a:xfrm>
          <a:prstGeom prst="rect">
            <a:avLst/>
          </a:prstGeom>
        </p:spPr>
        <p:txBody>
          <a:bodyPr spcFirstLastPara="1" wrap="square" lIns="68575" tIns="34275" rIns="68575" bIns="34275" anchor="ctr" anchorCtr="0">
            <a:normAutofit/>
          </a:bodyPr>
          <a:lstStyle/>
          <a:p>
            <a:pPr marL="0" lvl="0" indent="0" algn="l" rtl="0">
              <a:spcBef>
                <a:spcPts val="0"/>
              </a:spcBef>
              <a:spcAft>
                <a:spcPts val="0"/>
              </a:spcAft>
              <a:buNone/>
            </a:pPr>
            <a:r>
              <a:rPr lang="en">
                <a:latin typeface="Roboto"/>
                <a:ea typeface="Roboto"/>
                <a:cs typeface="Roboto"/>
                <a:sym typeface="Roboto"/>
              </a:rPr>
              <a:t>References</a:t>
            </a:r>
            <a:endParaRPr>
              <a:latin typeface="Roboto"/>
              <a:ea typeface="Roboto"/>
              <a:cs typeface="Roboto"/>
              <a:sym typeface="Roboto"/>
            </a:endParaRPr>
          </a:p>
        </p:txBody>
      </p:sp>
      <p:sp>
        <p:nvSpPr>
          <p:cNvPr id="1553" name="Google Shape;1553;p123"/>
          <p:cNvSpPr txBox="1">
            <a:spLocks noGrp="1"/>
          </p:cNvSpPr>
          <p:nvPr>
            <p:ph type="body" idx="1"/>
          </p:nvPr>
        </p:nvSpPr>
        <p:spPr>
          <a:xfrm>
            <a:off x="278275" y="940051"/>
            <a:ext cx="7886700" cy="3889800"/>
          </a:xfrm>
          <a:prstGeom prst="rect">
            <a:avLst/>
          </a:prstGeom>
        </p:spPr>
        <p:txBody>
          <a:bodyPr spcFirstLastPara="1" wrap="square" lIns="68575" tIns="34275" rIns="68575" bIns="34275" anchor="t" anchorCtr="0">
            <a:noAutofit/>
          </a:bodyPr>
          <a:lstStyle/>
          <a:p>
            <a:pPr marL="0" lvl="0" indent="0" algn="l" rtl="0">
              <a:lnSpc>
                <a:spcPct val="100000"/>
              </a:lnSpc>
              <a:spcBef>
                <a:spcPts val="0"/>
              </a:spcBef>
              <a:spcAft>
                <a:spcPts val="0"/>
              </a:spcAft>
              <a:buNone/>
            </a:pPr>
            <a:r>
              <a:rPr lang="en" sz="1600">
                <a:solidFill>
                  <a:srgbClr val="222222"/>
                </a:solidFill>
                <a:latin typeface="Roboto"/>
                <a:ea typeface="Roboto"/>
                <a:cs typeface="Roboto"/>
                <a:sym typeface="Roboto"/>
              </a:rPr>
              <a:t>Jiang, L. (2020). A Visual Explanation of Gradient Descent Methods (Momentum, Ada-Grad, RMSProp, Adam). June-2020. [online]. </a:t>
            </a:r>
            <a:r>
              <a:rPr lang="en" sz="1600" i="1">
                <a:solidFill>
                  <a:srgbClr val="222222"/>
                </a:solidFill>
                <a:latin typeface="Roboto"/>
                <a:ea typeface="Roboto"/>
                <a:cs typeface="Roboto"/>
                <a:sym typeface="Roboto"/>
              </a:rPr>
              <a:t>Available: </a:t>
            </a:r>
            <a:r>
              <a:rPr lang="en" sz="1600" i="1" u="sng">
                <a:solidFill>
                  <a:schemeClr val="accent5"/>
                </a:solidFill>
                <a:latin typeface="Roboto"/>
                <a:ea typeface="Roboto"/>
                <a:cs typeface="Roboto"/>
                <a:sym typeface="Roboto"/>
                <a:hlinkClick r:id="rId3">
                  <a:extLst>
                    <a:ext uri="{A12FA001-AC4F-418D-AE19-62706E023703}">
                      <ahyp:hlinkClr xmlns:ahyp="http://schemas.microsoft.com/office/drawing/2018/hyperlinkcolor" val="tx"/>
                    </a:ext>
                  </a:extLst>
                </a:hlinkClick>
              </a:rPr>
              <a:t>https://towardsdatascience.com/a-visual-explanation-of-gradient-descent-methods-momentum-adagrad-rmsprop-adam-f898b102325c</a:t>
            </a:r>
            <a:endParaRPr sz="1600">
              <a:solidFill>
                <a:srgbClr val="222222"/>
              </a:solidFill>
              <a:highlight>
                <a:srgbClr val="FFFFFF"/>
              </a:highlight>
              <a:latin typeface="Roboto"/>
              <a:ea typeface="Roboto"/>
              <a:cs typeface="Roboto"/>
              <a:sym typeface="Roboto"/>
            </a:endParaRPr>
          </a:p>
          <a:p>
            <a:pPr marL="0" lvl="0" indent="0" algn="l" rtl="0">
              <a:lnSpc>
                <a:spcPct val="100000"/>
              </a:lnSpc>
              <a:spcBef>
                <a:spcPts val="800"/>
              </a:spcBef>
              <a:spcAft>
                <a:spcPts val="0"/>
              </a:spcAft>
              <a:buNone/>
            </a:pPr>
            <a:r>
              <a:rPr lang="en" sz="1600">
                <a:solidFill>
                  <a:srgbClr val="222222"/>
                </a:solidFill>
                <a:highlight>
                  <a:srgbClr val="FFFFFF"/>
                </a:highlight>
                <a:latin typeface="Roboto"/>
                <a:ea typeface="Roboto"/>
                <a:cs typeface="Roboto"/>
                <a:sym typeface="Roboto"/>
              </a:rPr>
              <a:t>Jurafsky, Daniel, and James H. Martin. (2023). </a:t>
            </a:r>
            <a:r>
              <a:rPr lang="en" sz="1600" i="1" u="sng">
                <a:solidFill>
                  <a:schemeClr val="hlink"/>
                </a:solidFill>
                <a:latin typeface="Roboto"/>
                <a:ea typeface="Roboto"/>
                <a:cs typeface="Roboto"/>
                <a:sym typeface="Roboto"/>
                <a:hlinkClick r:id="rId4"/>
              </a:rPr>
              <a:t>Speech and language processing: An introduction to natural language processing, computational linguistics, and speech recognition</a:t>
            </a:r>
            <a:r>
              <a:rPr lang="en" sz="1600" u="sng">
                <a:solidFill>
                  <a:schemeClr val="hlink"/>
                </a:solidFill>
                <a:highlight>
                  <a:srgbClr val="FFFFFF"/>
                </a:highlight>
                <a:latin typeface="Roboto"/>
                <a:ea typeface="Roboto"/>
                <a:cs typeface="Roboto"/>
                <a:sym typeface="Roboto"/>
                <a:hlinkClick r:id="rId4"/>
              </a:rPr>
              <a:t>.</a:t>
            </a:r>
            <a:endParaRPr sz="1600">
              <a:solidFill>
                <a:srgbClr val="222222"/>
              </a:solidFill>
              <a:highlight>
                <a:srgbClr val="FFFFFF"/>
              </a:highlight>
              <a:latin typeface="Roboto"/>
              <a:ea typeface="Roboto"/>
              <a:cs typeface="Roboto"/>
              <a:sym typeface="Roboto"/>
            </a:endParaRPr>
          </a:p>
          <a:p>
            <a:pPr marL="0" lvl="0" indent="0" algn="l" rtl="0">
              <a:lnSpc>
                <a:spcPct val="100000"/>
              </a:lnSpc>
              <a:spcBef>
                <a:spcPts val="1200"/>
              </a:spcBef>
              <a:spcAft>
                <a:spcPts val="0"/>
              </a:spcAft>
              <a:buNone/>
            </a:pPr>
            <a:r>
              <a:rPr lang="en" sz="1600">
                <a:solidFill>
                  <a:srgbClr val="222222"/>
                </a:solidFill>
                <a:highlight>
                  <a:srgbClr val="FFFFFF"/>
                </a:highlight>
                <a:latin typeface="Roboto"/>
                <a:ea typeface="Roboto"/>
                <a:cs typeface="Roboto"/>
                <a:sym typeface="Roboto"/>
              </a:rPr>
              <a:t>McCormick, C. (2016). Word2vec tutorial-the skip-gram model. </a:t>
            </a:r>
            <a:r>
              <a:rPr lang="en" sz="1600" i="1">
                <a:solidFill>
                  <a:srgbClr val="222222"/>
                </a:solidFill>
                <a:latin typeface="Roboto"/>
                <a:ea typeface="Roboto"/>
                <a:cs typeface="Roboto"/>
                <a:sym typeface="Roboto"/>
              </a:rPr>
              <a:t>Apr-2016.[Online]. Available: </a:t>
            </a:r>
            <a:r>
              <a:rPr lang="en" sz="1600" i="1" u="sng">
                <a:solidFill>
                  <a:schemeClr val="hlink"/>
                </a:solidFill>
                <a:latin typeface="Roboto"/>
                <a:ea typeface="Roboto"/>
                <a:cs typeface="Roboto"/>
                <a:sym typeface="Roboto"/>
                <a:hlinkClick r:id="rId5"/>
              </a:rPr>
              <a:t>http://mccormickml.com/2016/04/19/word2vec-tutorial-the-skip-gram-model</a:t>
            </a:r>
            <a:r>
              <a:rPr lang="en" sz="1600">
                <a:solidFill>
                  <a:srgbClr val="222222"/>
                </a:solidFill>
                <a:highlight>
                  <a:srgbClr val="FFFFFF"/>
                </a:highlight>
                <a:latin typeface="Roboto"/>
                <a:ea typeface="Roboto"/>
                <a:cs typeface="Roboto"/>
                <a:sym typeface="Roboto"/>
              </a:rPr>
              <a:t>.</a:t>
            </a:r>
            <a:endParaRPr sz="1600">
              <a:solidFill>
                <a:srgbClr val="222222"/>
              </a:solidFill>
              <a:latin typeface="Roboto"/>
              <a:ea typeface="Roboto"/>
              <a:cs typeface="Roboto"/>
              <a:sym typeface="Roboto"/>
            </a:endParaRPr>
          </a:p>
          <a:p>
            <a:pPr marL="0" lvl="0" indent="0" algn="l" rtl="0">
              <a:lnSpc>
                <a:spcPct val="100000"/>
              </a:lnSpc>
              <a:spcBef>
                <a:spcPts val="1200"/>
              </a:spcBef>
              <a:spcAft>
                <a:spcPts val="1200"/>
              </a:spcAft>
              <a:buNone/>
            </a:pPr>
            <a:r>
              <a:rPr lang="en" sz="1600">
                <a:solidFill>
                  <a:srgbClr val="222222"/>
                </a:solidFill>
                <a:highlight>
                  <a:srgbClr val="FFFFFF"/>
                </a:highlight>
                <a:latin typeface="Roboto"/>
                <a:ea typeface="Roboto"/>
                <a:cs typeface="Roboto"/>
                <a:sym typeface="Roboto"/>
              </a:rPr>
              <a:t>Mikolov, T., Sutskever, I., Chen, K., Corrado, G. S., &amp; Dean, J. (2013). </a:t>
            </a:r>
            <a:r>
              <a:rPr lang="en" sz="1600" u="sng">
                <a:solidFill>
                  <a:schemeClr val="hlink"/>
                </a:solidFill>
                <a:highlight>
                  <a:srgbClr val="FFFFFF"/>
                </a:highlight>
                <a:latin typeface="Roboto"/>
                <a:ea typeface="Roboto"/>
                <a:cs typeface="Roboto"/>
                <a:sym typeface="Roboto"/>
                <a:hlinkClick r:id="rId6"/>
              </a:rPr>
              <a:t>Distributed representations of words and phrases and their compositionality</a:t>
            </a:r>
            <a:r>
              <a:rPr lang="en" sz="1600">
                <a:solidFill>
                  <a:srgbClr val="222222"/>
                </a:solidFill>
                <a:highlight>
                  <a:srgbClr val="FFFFFF"/>
                </a:highlight>
                <a:latin typeface="Roboto"/>
                <a:ea typeface="Roboto"/>
                <a:cs typeface="Roboto"/>
                <a:sym typeface="Roboto"/>
              </a:rPr>
              <a:t>. </a:t>
            </a:r>
            <a:r>
              <a:rPr lang="en" sz="1600" i="1">
                <a:solidFill>
                  <a:srgbClr val="222222"/>
                </a:solidFill>
                <a:latin typeface="Roboto"/>
                <a:ea typeface="Roboto"/>
                <a:cs typeface="Roboto"/>
                <a:sym typeface="Roboto"/>
              </a:rPr>
              <a:t>Advances in neural information processing systems</a:t>
            </a:r>
            <a:r>
              <a:rPr lang="en" sz="1600">
                <a:solidFill>
                  <a:srgbClr val="222222"/>
                </a:solidFill>
                <a:highlight>
                  <a:srgbClr val="FFFFFF"/>
                </a:highlight>
                <a:latin typeface="Roboto"/>
                <a:ea typeface="Roboto"/>
                <a:cs typeface="Roboto"/>
                <a:sym typeface="Roboto"/>
              </a:rPr>
              <a:t>, </a:t>
            </a:r>
            <a:r>
              <a:rPr lang="en" sz="1600" i="1">
                <a:solidFill>
                  <a:srgbClr val="222222"/>
                </a:solidFill>
                <a:latin typeface="Roboto"/>
                <a:ea typeface="Roboto"/>
                <a:cs typeface="Roboto"/>
                <a:sym typeface="Roboto"/>
              </a:rPr>
              <a:t>26</a:t>
            </a:r>
            <a:r>
              <a:rPr lang="en" sz="1600">
                <a:solidFill>
                  <a:srgbClr val="222222"/>
                </a:solidFill>
                <a:highlight>
                  <a:srgbClr val="FFFFFF"/>
                </a:highlight>
                <a:latin typeface="Roboto"/>
                <a:ea typeface="Roboto"/>
                <a:cs typeface="Roboto"/>
                <a:sym typeface="Roboto"/>
              </a:rPr>
              <a:t>.</a:t>
            </a:r>
            <a:endParaRPr sz="1600">
              <a:solidFill>
                <a:srgbClr val="222222"/>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5"/>
          <p:cNvSpPr txBox="1"/>
          <p:nvPr/>
        </p:nvSpPr>
        <p:spPr>
          <a:xfrm>
            <a:off x="2031125" y="1948350"/>
            <a:ext cx="58422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One neuron, one layer</a:t>
            </a:r>
            <a:endParaRPr sz="3600" b="1">
              <a:solidFill>
                <a:srgbClr val="504087"/>
              </a:solidFill>
              <a:latin typeface="IBM Plex Sans"/>
              <a:ea typeface="IBM Plex Sans"/>
              <a:cs typeface="IBM Plex Sans"/>
              <a:sym typeface="IBM Plex Sans"/>
            </a:endParaRPr>
          </a:p>
        </p:txBody>
      </p:sp>
      <p:sp>
        <p:nvSpPr>
          <p:cNvPr id="181" name="Google Shape;181;p25"/>
          <p:cNvSpPr txBox="1"/>
          <p:nvPr/>
        </p:nvSpPr>
        <p:spPr>
          <a:xfrm>
            <a:off x="1468875" y="2798200"/>
            <a:ext cx="7061100" cy="7080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1200"/>
              </a:spcBef>
              <a:spcAft>
                <a:spcPts val="0"/>
              </a:spcAft>
              <a:buClr>
                <a:schemeClr val="dk1"/>
              </a:buClr>
              <a:buSzPts val="1100"/>
              <a:buFont typeface="Arial"/>
              <a:buNone/>
            </a:pPr>
            <a:endParaRPr sz="1000">
              <a:solidFill>
                <a:schemeClr val="dk1"/>
              </a:solidFill>
            </a:endParaRPr>
          </a:p>
          <a:p>
            <a:pPr marL="342900" marR="0" lvl="0" indent="0" algn="l" rtl="0">
              <a:spcBef>
                <a:spcPts val="1200"/>
              </a:spcBef>
              <a:spcAft>
                <a:spcPts val="0"/>
              </a:spcAft>
              <a:buNone/>
            </a:pPr>
            <a:endParaRPr sz="2000">
              <a:solidFill>
                <a:srgbClr val="504087"/>
              </a:solidFill>
              <a:latin typeface="Roboto"/>
              <a:ea typeface="Roboto"/>
              <a:cs typeface="Roboto"/>
              <a:sym typeface="Roboto"/>
            </a:endParaRPr>
          </a:p>
        </p:txBody>
      </p:sp>
      <p:pic>
        <p:nvPicPr>
          <p:cNvPr id="182" name="Google Shape;182;p25"/>
          <p:cNvPicPr preferRelativeResize="0"/>
          <p:nvPr/>
        </p:nvPicPr>
        <p:blipFill>
          <a:blip r:embed="rId3">
            <a:alphaModFix/>
          </a:blip>
          <a:stretch>
            <a:fillRect/>
          </a:stretch>
        </p:blipFill>
        <p:spPr>
          <a:xfrm>
            <a:off x="38112" y="-45400"/>
            <a:ext cx="2144626" cy="139680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p:nvPr/>
        </p:nvSpPr>
        <p:spPr>
          <a:xfrm>
            <a:off x="2058575" y="2026550"/>
            <a:ext cx="6906000" cy="145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000">
                <a:solidFill>
                  <a:srgbClr val="504087"/>
                </a:solidFill>
                <a:latin typeface="Roboto Medium"/>
                <a:ea typeface="Roboto Medium"/>
                <a:cs typeface="Roboto Medium"/>
                <a:sym typeface="Roboto Medium"/>
              </a:rPr>
              <a:t>Suppose you are looking to buy a home and would like to decide which houses are good and which houses are bad.  </a:t>
            </a:r>
            <a:endParaRPr sz="3000">
              <a:solidFill>
                <a:srgbClr val="504087"/>
              </a:solidFill>
              <a:latin typeface="Roboto Medium"/>
              <a:ea typeface="Roboto Medium"/>
              <a:cs typeface="Roboto Medium"/>
              <a:sym typeface="Roboto Medium"/>
            </a:endParaRPr>
          </a:p>
        </p:txBody>
      </p:sp>
      <p:pic>
        <p:nvPicPr>
          <p:cNvPr id="188" name="Google Shape;188;p26"/>
          <p:cNvPicPr preferRelativeResize="0"/>
          <p:nvPr/>
        </p:nvPicPr>
        <p:blipFill>
          <a:blip r:embed="rId3">
            <a:alphaModFix/>
          </a:blip>
          <a:stretch>
            <a:fillRect/>
          </a:stretch>
        </p:blipFill>
        <p:spPr>
          <a:xfrm>
            <a:off x="38112" y="-45400"/>
            <a:ext cx="2144626" cy="1396806"/>
          </a:xfrm>
          <a:prstGeom prst="rect">
            <a:avLst/>
          </a:prstGeom>
          <a:noFill/>
          <a:ln>
            <a:noFill/>
          </a:ln>
        </p:spPr>
      </p:pic>
      <p:pic>
        <p:nvPicPr>
          <p:cNvPr id="189" name="Google Shape;189;p26"/>
          <p:cNvPicPr preferRelativeResize="0"/>
          <p:nvPr/>
        </p:nvPicPr>
        <p:blipFill>
          <a:blip r:embed="rId4">
            <a:alphaModFix/>
          </a:blip>
          <a:stretch>
            <a:fillRect/>
          </a:stretch>
        </p:blipFill>
        <p:spPr>
          <a:xfrm>
            <a:off x="109838" y="2026550"/>
            <a:ext cx="1771204" cy="1643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pic>
        <p:nvPicPr>
          <p:cNvPr id="194" name="Google Shape;194;p27"/>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195" name="Google Shape;195;p27"/>
          <p:cNvSpPr txBox="1"/>
          <p:nvPr/>
        </p:nvSpPr>
        <p:spPr>
          <a:xfrm>
            <a:off x="321475" y="3406525"/>
            <a:ext cx="8599200" cy="1693200"/>
          </a:xfrm>
          <a:prstGeom prst="rect">
            <a:avLst/>
          </a:prstGeom>
          <a:noFill/>
          <a:ln>
            <a:noFill/>
          </a:ln>
        </p:spPr>
        <p:txBody>
          <a:bodyPr spcFirstLastPara="1" wrap="square" lIns="91425" tIns="91425" rIns="91425" bIns="91425" anchor="t" anchorCtr="0">
            <a:spAutoFit/>
          </a:bodyPr>
          <a:lstStyle/>
          <a:p>
            <a:pPr marL="457200" lvl="0" indent="-317500" algn="l" rtl="0">
              <a:lnSpc>
                <a:spcPct val="100000"/>
              </a:lnSpc>
              <a:spcBef>
                <a:spcPts val="0"/>
              </a:spcBef>
              <a:spcAft>
                <a:spcPts val="0"/>
              </a:spcAft>
              <a:buSzPts val="1400"/>
              <a:buFont typeface="Roboto"/>
              <a:buChar char="●"/>
            </a:pPr>
            <a:r>
              <a:rPr lang="en">
                <a:latin typeface="Roboto"/>
                <a:ea typeface="Roboto"/>
                <a:cs typeface="Roboto"/>
                <a:sym typeface="Roboto"/>
              </a:rPr>
              <a:t>You want a model that automatically takes in a house and outputs whether it is good or bad. </a:t>
            </a:r>
            <a:endParaRPr>
              <a:latin typeface="Roboto"/>
              <a:ea typeface="Roboto"/>
              <a:cs typeface="Roboto"/>
              <a:sym typeface="Roboto"/>
            </a:endParaRPr>
          </a:p>
          <a:p>
            <a:pPr marL="457200" lvl="0" indent="0" algn="l" rtl="0">
              <a:lnSpc>
                <a:spcPct val="100000"/>
              </a:lnSpc>
              <a:spcBef>
                <a:spcPts val="0"/>
              </a:spcBef>
              <a:spcAft>
                <a:spcPts val="0"/>
              </a:spcAft>
              <a:buNone/>
            </a:pPr>
            <a:endParaRPr>
              <a:latin typeface="Roboto"/>
              <a:ea typeface="Roboto"/>
              <a:cs typeface="Roboto"/>
              <a:sym typeface="Roboto"/>
            </a:endParaRPr>
          </a:p>
          <a:p>
            <a:pPr marL="457200" lvl="0" indent="-317500" algn="l" rtl="0">
              <a:lnSpc>
                <a:spcPct val="100000"/>
              </a:lnSpc>
              <a:spcBef>
                <a:spcPts val="0"/>
              </a:spcBef>
              <a:spcAft>
                <a:spcPts val="0"/>
              </a:spcAft>
              <a:buSzPts val="1400"/>
              <a:buFont typeface="Roboto"/>
              <a:buChar char="●"/>
            </a:pPr>
            <a:r>
              <a:rPr lang="en">
                <a:latin typeface="Roboto"/>
                <a:ea typeface="Roboto"/>
                <a:cs typeface="Roboto"/>
                <a:sym typeface="Roboto"/>
              </a:rPr>
              <a:t>You get some training data, i.e. houses, and hand label them as good or bad based on your domain knowledge of house quality and feed the training data to the model to let it learn the rules. </a:t>
            </a:r>
            <a:endParaRPr>
              <a:latin typeface="Roboto"/>
              <a:ea typeface="Roboto"/>
              <a:cs typeface="Roboto"/>
              <a:sym typeface="Roboto"/>
            </a:endParaRPr>
          </a:p>
          <a:p>
            <a:pPr marL="457200" lvl="0" indent="0" algn="l" rtl="0">
              <a:lnSpc>
                <a:spcPct val="100000"/>
              </a:lnSpc>
              <a:spcBef>
                <a:spcPts val="0"/>
              </a:spcBef>
              <a:spcAft>
                <a:spcPts val="0"/>
              </a:spcAft>
              <a:buNone/>
            </a:pPr>
            <a:endParaRPr>
              <a:latin typeface="Roboto"/>
              <a:ea typeface="Roboto"/>
              <a:cs typeface="Roboto"/>
              <a:sym typeface="Roboto"/>
            </a:endParaRPr>
          </a:p>
          <a:p>
            <a:pPr marL="457200" lvl="0" indent="-317500" algn="l" rtl="0">
              <a:lnSpc>
                <a:spcPct val="100000"/>
              </a:lnSpc>
              <a:spcBef>
                <a:spcPts val="0"/>
              </a:spcBef>
              <a:spcAft>
                <a:spcPts val="0"/>
              </a:spcAft>
              <a:buSzPts val="1400"/>
              <a:buFont typeface="Roboto"/>
              <a:buChar char="●"/>
            </a:pPr>
            <a:r>
              <a:rPr lang="en">
                <a:latin typeface="Roboto"/>
                <a:ea typeface="Roboto"/>
                <a:cs typeface="Roboto"/>
                <a:sym typeface="Roboto"/>
              </a:rPr>
              <a:t>After you find the best-performing model, you can apply it to new data, i.e. houses it has never seen before and let it decide whether the input house is good or bad! </a:t>
            </a:r>
            <a:endParaRPr>
              <a:latin typeface="Roboto"/>
              <a:ea typeface="Roboto"/>
              <a:cs typeface="Roboto"/>
              <a:sym typeface="Roboto"/>
            </a:endParaRPr>
          </a:p>
        </p:txBody>
      </p:sp>
      <p:sp>
        <p:nvSpPr>
          <p:cNvPr id="196" name="Google Shape;196;p27"/>
          <p:cNvSpPr/>
          <p:nvPr/>
        </p:nvSpPr>
        <p:spPr>
          <a:xfrm>
            <a:off x="4354575" y="17634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pic>
        <p:nvPicPr>
          <p:cNvPr id="197" name="Google Shape;197;p27"/>
          <p:cNvPicPr preferRelativeResize="0"/>
          <p:nvPr/>
        </p:nvPicPr>
        <p:blipFill>
          <a:blip r:embed="rId4">
            <a:alphaModFix/>
          </a:blip>
          <a:stretch>
            <a:fillRect/>
          </a:stretch>
        </p:blipFill>
        <p:spPr>
          <a:xfrm>
            <a:off x="6445675" y="1624975"/>
            <a:ext cx="846600" cy="534566"/>
          </a:xfrm>
          <a:prstGeom prst="rect">
            <a:avLst/>
          </a:prstGeom>
          <a:noFill/>
          <a:ln>
            <a:noFill/>
          </a:ln>
        </p:spPr>
      </p:pic>
      <p:pic>
        <p:nvPicPr>
          <p:cNvPr id="198" name="Google Shape;198;p27"/>
          <p:cNvPicPr preferRelativeResize="0"/>
          <p:nvPr/>
        </p:nvPicPr>
        <p:blipFill>
          <a:blip r:embed="rId5">
            <a:alphaModFix/>
          </a:blip>
          <a:stretch>
            <a:fillRect/>
          </a:stretch>
        </p:blipFill>
        <p:spPr>
          <a:xfrm>
            <a:off x="6488319" y="2536092"/>
            <a:ext cx="761309" cy="590883"/>
          </a:xfrm>
          <a:prstGeom prst="rect">
            <a:avLst/>
          </a:prstGeom>
          <a:noFill/>
          <a:ln>
            <a:noFill/>
          </a:ln>
        </p:spPr>
      </p:pic>
      <p:sp>
        <p:nvSpPr>
          <p:cNvPr id="199" name="Google Shape;199;p27"/>
          <p:cNvSpPr txBox="1"/>
          <p:nvPr/>
        </p:nvSpPr>
        <p:spPr>
          <a:xfrm>
            <a:off x="6658565" y="2138855"/>
            <a:ext cx="5463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sp>
        <p:nvSpPr>
          <p:cNvPr id="200" name="Google Shape;200;p27"/>
          <p:cNvSpPr txBox="1"/>
          <p:nvPr/>
        </p:nvSpPr>
        <p:spPr>
          <a:xfrm>
            <a:off x="2211075" y="2084625"/>
            <a:ext cx="1537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a house</a:t>
            </a:r>
            <a:endParaRPr sz="2000">
              <a:latin typeface="Roboto"/>
              <a:ea typeface="Roboto"/>
              <a:cs typeface="Roboto"/>
              <a:sym typeface="Roboto"/>
            </a:endParaRPr>
          </a:p>
        </p:txBody>
      </p:sp>
      <p:cxnSp>
        <p:nvCxnSpPr>
          <p:cNvPr id="201" name="Google Shape;201;p27"/>
          <p:cNvCxnSpPr/>
          <p:nvPr/>
        </p:nvCxnSpPr>
        <p:spPr>
          <a:xfrm rot="10800000" flipH="1">
            <a:off x="3334575" y="236760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202" name="Google Shape;202;p27"/>
          <p:cNvCxnSpPr/>
          <p:nvPr/>
        </p:nvCxnSpPr>
        <p:spPr>
          <a:xfrm rot="10800000" flipH="1">
            <a:off x="5720025" y="2404050"/>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28"/>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208" name="Google Shape;208;p28"/>
          <p:cNvSpPr/>
          <p:nvPr/>
        </p:nvSpPr>
        <p:spPr>
          <a:xfrm>
            <a:off x="3821175" y="22206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209" name="Google Shape;209;p28"/>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10" name="Google Shape;210;p28"/>
          <p:cNvSpPr txBox="1"/>
          <p:nvPr/>
        </p:nvSpPr>
        <p:spPr>
          <a:xfrm>
            <a:off x="1708427" y="134450"/>
            <a:ext cx="73527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a:solidFill>
                  <a:srgbClr val="504087"/>
                </a:solidFill>
                <a:latin typeface="IBM Plex Sans"/>
                <a:ea typeface="IBM Plex Sans"/>
                <a:cs typeface="IBM Plex Sans"/>
                <a:sym typeface="IBM Plex Sans"/>
              </a:rPr>
              <a:t>Features</a:t>
            </a:r>
            <a:endParaRPr sz="1100" b="1">
              <a:solidFill>
                <a:srgbClr val="504087"/>
              </a:solidFill>
              <a:latin typeface="IBM Plex Sans"/>
              <a:ea typeface="IBM Plex Sans"/>
              <a:cs typeface="IBM Plex Sans"/>
              <a:sym typeface="IBM Plex Sans"/>
            </a:endParaRPr>
          </a:p>
        </p:txBody>
      </p:sp>
      <p:sp>
        <p:nvSpPr>
          <p:cNvPr id="211" name="Google Shape;211;p28"/>
          <p:cNvSpPr txBox="1"/>
          <p:nvPr/>
        </p:nvSpPr>
        <p:spPr>
          <a:xfrm>
            <a:off x="885025" y="1974025"/>
            <a:ext cx="2270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 of bedrooms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of bathrooms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457200" lvl="0" indent="457200" algn="l" rtl="0">
              <a:spcBef>
                <a:spcPts val="0"/>
              </a:spcBef>
              <a:spcAft>
                <a:spcPts val="0"/>
              </a:spcAft>
              <a:buNone/>
            </a:pPr>
            <a:r>
              <a:rPr lang="en" sz="2000">
                <a:latin typeface="Roboto"/>
                <a:ea typeface="Roboto"/>
                <a:cs typeface="Roboto"/>
                <a:sym typeface="Roboto"/>
              </a:rPr>
              <a:t>Age</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p:txBody>
      </p:sp>
      <p:sp>
        <p:nvSpPr>
          <p:cNvPr id="212" name="Google Shape;212;p28"/>
          <p:cNvSpPr txBox="1"/>
          <p:nvPr/>
        </p:nvSpPr>
        <p:spPr>
          <a:xfrm>
            <a:off x="680550" y="4362600"/>
            <a:ext cx="263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504087"/>
                </a:solidFill>
                <a:latin typeface="Roboto"/>
                <a:ea typeface="Roboto"/>
                <a:cs typeface="Roboto"/>
                <a:sym typeface="Roboto"/>
              </a:rPr>
              <a:t>Features</a:t>
            </a:r>
            <a:endParaRPr sz="2400" b="1">
              <a:solidFill>
                <a:srgbClr val="504087"/>
              </a:solidFill>
              <a:latin typeface="Roboto"/>
              <a:ea typeface="Roboto"/>
              <a:cs typeface="Roboto"/>
              <a:sym typeface="Roboto"/>
            </a:endParaRPr>
          </a:p>
        </p:txBody>
      </p:sp>
      <p:pic>
        <p:nvPicPr>
          <p:cNvPr id="213" name="Google Shape;213;p28"/>
          <p:cNvPicPr preferRelativeResize="0"/>
          <p:nvPr/>
        </p:nvPicPr>
        <p:blipFill>
          <a:blip r:embed="rId4">
            <a:alphaModFix/>
          </a:blip>
          <a:stretch>
            <a:fillRect/>
          </a:stretch>
        </p:blipFill>
        <p:spPr>
          <a:xfrm>
            <a:off x="6217075" y="2061175"/>
            <a:ext cx="1027379" cy="623400"/>
          </a:xfrm>
          <a:prstGeom prst="rect">
            <a:avLst/>
          </a:prstGeom>
          <a:noFill/>
          <a:ln>
            <a:noFill/>
          </a:ln>
        </p:spPr>
      </p:pic>
      <p:pic>
        <p:nvPicPr>
          <p:cNvPr id="214" name="Google Shape;214;p28"/>
          <p:cNvPicPr preferRelativeResize="0"/>
          <p:nvPr/>
        </p:nvPicPr>
        <p:blipFill>
          <a:blip r:embed="rId5">
            <a:alphaModFix/>
          </a:blip>
          <a:stretch>
            <a:fillRect/>
          </a:stretch>
        </p:blipFill>
        <p:spPr>
          <a:xfrm>
            <a:off x="6268825" y="3123699"/>
            <a:ext cx="923875" cy="689075"/>
          </a:xfrm>
          <a:prstGeom prst="rect">
            <a:avLst/>
          </a:prstGeom>
          <a:noFill/>
          <a:ln>
            <a:noFill/>
          </a:ln>
        </p:spPr>
      </p:pic>
      <p:sp>
        <p:nvSpPr>
          <p:cNvPr id="215" name="Google Shape;215;p28"/>
          <p:cNvSpPr txBox="1"/>
          <p:nvPr/>
        </p:nvSpPr>
        <p:spPr>
          <a:xfrm>
            <a:off x="6475425" y="26604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216" name="Google Shape;216;p28"/>
          <p:cNvCxnSpPr/>
          <p:nvPr/>
        </p:nvCxnSpPr>
        <p:spPr>
          <a:xfrm rot="10800000" flipH="1">
            <a:off x="5287875" y="28612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217" name="Google Shape;217;p28"/>
          <p:cNvCxnSpPr>
            <a:endCxn id="208" idx="2"/>
          </p:cNvCxnSpPr>
          <p:nvPr/>
        </p:nvCxnSpPr>
        <p:spPr>
          <a:xfrm>
            <a:off x="2704575" y="2268150"/>
            <a:ext cx="1116600" cy="595200"/>
          </a:xfrm>
          <a:prstGeom prst="straightConnector1">
            <a:avLst/>
          </a:prstGeom>
          <a:noFill/>
          <a:ln w="28575" cap="flat" cmpd="sng">
            <a:solidFill>
              <a:schemeClr val="accent1"/>
            </a:solidFill>
            <a:prstDash val="solid"/>
            <a:round/>
            <a:headEnd type="none" w="med" len="med"/>
            <a:tailEnd type="triangle" w="med" len="med"/>
          </a:ln>
        </p:spPr>
      </p:cxnSp>
      <p:cxnSp>
        <p:nvCxnSpPr>
          <p:cNvPr id="218" name="Google Shape;218;p28"/>
          <p:cNvCxnSpPr>
            <a:endCxn id="208" idx="2"/>
          </p:cNvCxnSpPr>
          <p:nvPr/>
        </p:nvCxnSpPr>
        <p:spPr>
          <a:xfrm>
            <a:off x="2783175" y="2847750"/>
            <a:ext cx="1038000" cy="15600"/>
          </a:xfrm>
          <a:prstGeom prst="straightConnector1">
            <a:avLst/>
          </a:prstGeom>
          <a:noFill/>
          <a:ln w="28575" cap="flat" cmpd="sng">
            <a:solidFill>
              <a:schemeClr val="accent1"/>
            </a:solidFill>
            <a:prstDash val="solid"/>
            <a:round/>
            <a:headEnd type="none" w="med" len="med"/>
            <a:tailEnd type="triangle" w="med" len="med"/>
          </a:ln>
        </p:spPr>
      </p:cxnSp>
      <p:cxnSp>
        <p:nvCxnSpPr>
          <p:cNvPr id="219" name="Google Shape;219;p28"/>
          <p:cNvCxnSpPr>
            <a:endCxn id="208" idx="2"/>
          </p:cNvCxnSpPr>
          <p:nvPr/>
        </p:nvCxnSpPr>
        <p:spPr>
          <a:xfrm rot="10800000" flipH="1">
            <a:off x="2389275" y="2863350"/>
            <a:ext cx="1431900" cy="6069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9"/>
          <p:cNvPicPr preferRelativeResize="0"/>
          <p:nvPr/>
        </p:nvPicPr>
        <p:blipFill>
          <a:blip r:embed="rId3">
            <a:alphaModFix/>
          </a:blip>
          <a:stretch>
            <a:fillRect/>
          </a:stretch>
        </p:blipFill>
        <p:spPr>
          <a:xfrm>
            <a:off x="-38088" y="30800"/>
            <a:ext cx="2144626" cy="1396806"/>
          </a:xfrm>
          <a:prstGeom prst="rect">
            <a:avLst/>
          </a:prstGeom>
          <a:noFill/>
          <a:ln>
            <a:noFill/>
          </a:ln>
        </p:spPr>
      </p:pic>
      <p:sp>
        <p:nvSpPr>
          <p:cNvPr id="225" name="Google Shape;225;p29"/>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26" name="Google Shape;226;p29"/>
          <p:cNvSpPr txBox="1"/>
          <p:nvPr/>
        </p:nvSpPr>
        <p:spPr>
          <a:xfrm>
            <a:off x="3356952" y="75825"/>
            <a:ext cx="73527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Not all features are alike</a:t>
            </a:r>
            <a:endParaRPr sz="1100" b="1">
              <a:solidFill>
                <a:srgbClr val="504087"/>
              </a:solidFill>
              <a:latin typeface="IBM Plex Sans"/>
              <a:ea typeface="IBM Plex Sans"/>
              <a:cs typeface="IBM Plex Sans"/>
              <a:sym typeface="IBM Plex Sans"/>
            </a:endParaRPr>
          </a:p>
        </p:txBody>
      </p:sp>
      <p:sp>
        <p:nvSpPr>
          <p:cNvPr id="227" name="Google Shape;227;p29"/>
          <p:cNvSpPr txBox="1"/>
          <p:nvPr/>
        </p:nvSpPr>
        <p:spPr>
          <a:xfrm>
            <a:off x="885025" y="1897825"/>
            <a:ext cx="2270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 of bedrooms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of bathrooms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457200" lvl="0" indent="457200" algn="l" rtl="0">
              <a:spcBef>
                <a:spcPts val="0"/>
              </a:spcBef>
              <a:spcAft>
                <a:spcPts val="0"/>
              </a:spcAft>
              <a:buNone/>
            </a:pPr>
            <a:r>
              <a:rPr lang="en" sz="2000">
                <a:latin typeface="Roboto"/>
                <a:ea typeface="Roboto"/>
                <a:cs typeface="Roboto"/>
                <a:sym typeface="Roboto"/>
              </a:rPr>
              <a:t>Age</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p:txBody>
      </p:sp>
      <p:sp>
        <p:nvSpPr>
          <p:cNvPr id="228" name="Google Shape;228;p29"/>
          <p:cNvSpPr txBox="1"/>
          <p:nvPr/>
        </p:nvSpPr>
        <p:spPr>
          <a:xfrm>
            <a:off x="680550" y="4362600"/>
            <a:ext cx="263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504087"/>
                </a:solidFill>
                <a:latin typeface="Roboto"/>
                <a:ea typeface="Roboto"/>
                <a:cs typeface="Roboto"/>
                <a:sym typeface="Roboto"/>
              </a:rPr>
              <a:t>Features</a:t>
            </a:r>
            <a:endParaRPr sz="2400" b="1">
              <a:solidFill>
                <a:srgbClr val="504087"/>
              </a:solidFill>
              <a:latin typeface="Roboto"/>
              <a:ea typeface="Roboto"/>
              <a:cs typeface="Roboto"/>
              <a:sym typeface="Roboto"/>
            </a:endParaRPr>
          </a:p>
        </p:txBody>
      </p:sp>
      <p:sp>
        <p:nvSpPr>
          <p:cNvPr id="229" name="Google Shape;229;p29"/>
          <p:cNvSpPr txBox="1"/>
          <p:nvPr/>
        </p:nvSpPr>
        <p:spPr>
          <a:xfrm>
            <a:off x="3904475" y="2263950"/>
            <a:ext cx="4019100" cy="1108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The features differ in how much they influence the house being good or bad</a:t>
            </a:r>
            <a:endParaRPr sz="2000">
              <a:solidFill>
                <a:srgbClr val="504087"/>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pic>
        <p:nvPicPr>
          <p:cNvPr id="234" name="Google Shape;234;p30"/>
          <p:cNvPicPr preferRelativeResize="0"/>
          <p:nvPr/>
        </p:nvPicPr>
        <p:blipFill>
          <a:blip r:embed="rId3">
            <a:alphaModFix/>
          </a:blip>
          <a:stretch>
            <a:fillRect/>
          </a:stretch>
        </p:blipFill>
        <p:spPr>
          <a:xfrm>
            <a:off x="342912" y="-45400"/>
            <a:ext cx="2144626" cy="1396806"/>
          </a:xfrm>
          <a:prstGeom prst="rect">
            <a:avLst/>
          </a:prstGeom>
          <a:noFill/>
          <a:ln>
            <a:noFill/>
          </a:ln>
        </p:spPr>
      </p:pic>
      <p:sp>
        <p:nvSpPr>
          <p:cNvPr id="235" name="Google Shape;235;p30"/>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36" name="Google Shape;236;p30"/>
          <p:cNvSpPr txBox="1"/>
          <p:nvPr/>
        </p:nvSpPr>
        <p:spPr>
          <a:xfrm>
            <a:off x="7197150" y="47825"/>
            <a:ext cx="23562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Weights</a:t>
            </a:r>
            <a:endParaRPr sz="1100" b="1">
              <a:solidFill>
                <a:srgbClr val="504087"/>
              </a:solidFill>
              <a:latin typeface="IBM Plex Sans"/>
              <a:ea typeface="IBM Plex Sans"/>
              <a:cs typeface="IBM Plex Sans"/>
              <a:sym typeface="IBM Plex Sans"/>
            </a:endParaRPr>
          </a:p>
        </p:txBody>
      </p:sp>
      <p:sp>
        <p:nvSpPr>
          <p:cNvPr id="237" name="Google Shape;237;p30"/>
          <p:cNvSpPr txBox="1"/>
          <p:nvPr/>
        </p:nvSpPr>
        <p:spPr>
          <a:xfrm>
            <a:off x="2637625" y="1593025"/>
            <a:ext cx="2270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 of bedrooms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of bathrooms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457200" lvl="0" indent="457200" algn="l" rtl="0">
              <a:spcBef>
                <a:spcPts val="0"/>
              </a:spcBef>
              <a:spcAft>
                <a:spcPts val="0"/>
              </a:spcAft>
              <a:buNone/>
            </a:pPr>
            <a:r>
              <a:rPr lang="en" sz="2000">
                <a:latin typeface="Roboto"/>
                <a:ea typeface="Roboto"/>
                <a:cs typeface="Roboto"/>
                <a:sym typeface="Roboto"/>
              </a:rPr>
              <a:t>Age</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p:txBody>
      </p:sp>
      <p:sp>
        <p:nvSpPr>
          <p:cNvPr id="238" name="Google Shape;238;p30"/>
          <p:cNvSpPr txBox="1"/>
          <p:nvPr/>
        </p:nvSpPr>
        <p:spPr>
          <a:xfrm>
            <a:off x="2274025" y="4057800"/>
            <a:ext cx="263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504087"/>
                </a:solidFill>
                <a:latin typeface="Roboto"/>
                <a:ea typeface="Roboto"/>
                <a:cs typeface="Roboto"/>
                <a:sym typeface="Roboto"/>
              </a:rPr>
              <a:t>Features</a:t>
            </a:r>
            <a:endParaRPr sz="2400" b="1">
              <a:solidFill>
                <a:srgbClr val="504087"/>
              </a:solidFill>
              <a:latin typeface="Roboto"/>
              <a:ea typeface="Roboto"/>
              <a:cs typeface="Roboto"/>
              <a:sym typeface="Roboto"/>
            </a:endParaRPr>
          </a:p>
        </p:txBody>
      </p:sp>
      <p:sp>
        <p:nvSpPr>
          <p:cNvPr id="239" name="Google Shape;239;p30"/>
          <p:cNvSpPr txBox="1"/>
          <p:nvPr/>
        </p:nvSpPr>
        <p:spPr>
          <a:xfrm>
            <a:off x="4984475" y="1510525"/>
            <a:ext cx="2270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w</a:t>
            </a:r>
            <a:r>
              <a:rPr lang="en" sz="2000" baseline="-25000">
                <a:latin typeface="Roboto"/>
                <a:ea typeface="Roboto"/>
                <a:cs typeface="Roboto"/>
                <a:sym typeface="Roboto"/>
              </a:rPr>
              <a:t>bed</a:t>
            </a:r>
            <a:endParaRPr sz="2000" baseline="-25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w</a:t>
            </a:r>
            <a:r>
              <a:rPr lang="en" sz="2000" baseline="-25000">
                <a:latin typeface="Roboto"/>
                <a:ea typeface="Roboto"/>
                <a:cs typeface="Roboto"/>
                <a:sym typeface="Roboto"/>
              </a:rPr>
              <a:t>bath</a:t>
            </a:r>
            <a:endParaRPr sz="2000" baseline="-25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w</a:t>
            </a:r>
            <a:r>
              <a:rPr lang="en" sz="2000" baseline="-25000">
                <a:latin typeface="Roboto"/>
                <a:ea typeface="Roboto"/>
                <a:cs typeface="Roboto"/>
                <a:sym typeface="Roboto"/>
              </a:rPr>
              <a:t>age</a:t>
            </a:r>
            <a:endParaRPr sz="2000" baseline="-25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a:t>
            </a:r>
            <a:endParaRPr sz="2000">
              <a:latin typeface="Roboto"/>
              <a:ea typeface="Roboto"/>
              <a:cs typeface="Roboto"/>
              <a:sym typeface="Roboto"/>
            </a:endParaRPr>
          </a:p>
        </p:txBody>
      </p:sp>
      <p:sp>
        <p:nvSpPr>
          <p:cNvPr id="240" name="Google Shape;240;p30"/>
          <p:cNvSpPr txBox="1"/>
          <p:nvPr/>
        </p:nvSpPr>
        <p:spPr>
          <a:xfrm>
            <a:off x="4296375" y="4057800"/>
            <a:ext cx="263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504087"/>
                </a:solidFill>
                <a:latin typeface="Roboto"/>
                <a:ea typeface="Roboto"/>
                <a:cs typeface="Roboto"/>
                <a:sym typeface="Roboto"/>
              </a:rPr>
              <a:t>weights</a:t>
            </a:r>
            <a:endParaRPr sz="2400" b="1">
              <a:solidFill>
                <a:srgbClr val="504087"/>
              </a:solidFill>
              <a:latin typeface="Roboto"/>
              <a:ea typeface="Roboto"/>
              <a:cs typeface="Roboto"/>
              <a:sym typeface="Roboto"/>
            </a:endParaRPr>
          </a:p>
        </p:txBody>
      </p:sp>
      <p:sp>
        <p:nvSpPr>
          <p:cNvPr id="241" name="Google Shape;241;p30"/>
          <p:cNvSpPr txBox="1"/>
          <p:nvPr/>
        </p:nvSpPr>
        <p:spPr>
          <a:xfrm>
            <a:off x="4633350" y="1571150"/>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
        <p:nvSpPr>
          <p:cNvPr id="242" name="Google Shape;242;p30"/>
          <p:cNvSpPr txBox="1"/>
          <p:nvPr/>
        </p:nvSpPr>
        <p:spPr>
          <a:xfrm>
            <a:off x="4633350" y="2248500"/>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
        <p:nvSpPr>
          <p:cNvPr id="243" name="Google Shape;243;p30"/>
          <p:cNvSpPr txBox="1"/>
          <p:nvPr/>
        </p:nvSpPr>
        <p:spPr>
          <a:xfrm>
            <a:off x="4633350" y="2814475"/>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31"/>
          <p:cNvPicPr preferRelativeResize="0"/>
          <p:nvPr/>
        </p:nvPicPr>
        <p:blipFill>
          <a:blip r:embed="rId3">
            <a:alphaModFix/>
          </a:blip>
          <a:stretch>
            <a:fillRect/>
          </a:stretch>
        </p:blipFill>
        <p:spPr>
          <a:xfrm>
            <a:off x="342912" y="-45400"/>
            <a:ext cx="2144626" cy="1396806"/>
          </a:xfrm>
          <a:prstGeom prst="rect">
            <a:avLst/>
          </a:prstGeom>
          <a:noFill/>
          <a:ln>
            <a:noFill/>
          </a:ln>
        </p:spPr>
      </p:pic>
      <p:sp>
        <p:nvSpPr>
          <p:cNvPr id="249" name="Google Shape;249;p31"/>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50" name="Google Shape;250;p31"/>
          <p:cNvSpPr txBox="1"/>
          <p:nvPr/>
        </p:nvSpPr>
        <p:spPr>
          <a:xfrm>
            <a:off x="6951550" y="47825"/>
            <a:ext cx="21447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Weights</a:t>
            </a:r>
            <a:endParaRPr sz="1100" b="1">
              <a:solidFill>
                <a:srgbClr val="504087"/>
              </a:solidFill>
              <a:latin typeface="IBM Plex Sans"/>
              <a:ea typeface="IBM Plex Sans"/>
              <a:cs typeface="IBM Plex Sans"/>
              <a:sym typeface="IBM Plex Sans"/>
            </a:endParaRPr>
          </a:p>
        </p:txBody>
      </p:sp>
      <p:sp>
        <p:nvSpPr>
          <p:cNvPr id="251" name="Google Shape;251;p31"/>
          <p:cNvSpPr txBox="1"/>
          <p:nvPr/>
        </p:nvSpPr>
        <p:spPr>
          <a:xfrm>
            <a:off x="2637625" y="1593025"/>
            <a:ext cx="2270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 of bedrooms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of bathrooms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457200" lvl="0" indent="457200" algn="l" rtl="0">
              <a:spcBef>
                <a:spcPts val="0"/>
              </a:spcBef>
              <a:spcAft>
                <a:spcPts val="0"/>
              </a:spcAft>
              <a:buNone/>
            </a:pPr>
            <a:r>
              <a:rPr lang="en" sz="2000">
                <a:latin typeface="Roboto"/>
                <a:ea typeface="Roboto"/>
                <a:cs typeface="Roboto"/>
                <a:sym typeface="Roboto"/>
              </a:rPr>
              <a:t>Age</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p:txBody>
      </p:sp>
      <p:sp>
        <p:nvSpPr>
          <p:cNvPr id="252" name="Google Shape;252;p31"/>
          <p:cNvSpPr txBox="1"/>
          <p:nvPr/>
        </p:nvSpPr>
        <p:spPr>
          <a:xfrm>
            <a:off x="2274025" y="4057800"/>
            <a:ext cx="263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504087"/>
                </a:solidFill>
                <a:latin typeface="Roboto"/>
                <a:ea typeface="Roboto"/>
                <a:cs typeface="Roboto"/>
                <a:sym typeface="Roboto"/>
              </a:rPr>
              <a:t>Features</a:t>
            </a:r>
            <a:endParaRPr sz="2400" b="1">
              <a:solidFill>
                <a:srgbClr val="504087"/>
              </a:solidFill>
              <a:latin typeface="Roboto"/>
              <a:ea typeface="Roboto"/>
              <a:cs typeface="Roboto"/>
              <a:sym typeface="Roboto"/>
            </a:endParaRPr>
          </a:p>
        </p:txBody>
      </p:sp>
      <p:sp>
        <p:nvSpPr>
          <p:cNvPr id="253" name="Google Shape;253;p31"/>
          <p:cNvSpPr txBox="1"/>
          <p:nvPr/>
        </p:nvSpPr>
        <p:spPr>
          <a:xfrm>
            <a:off x="4940000" y="1593025"/>
            <a:ext cx="2270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5</a:t>
            </a:r>
            <a:endParaRPr sz="2000" baseline="-25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3</a:t>
            </a:r>
            <a:endParaRPr sz="2000" baseline="-25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-2</a:t>
            </a:r>
            <a:endParaRPr sz="2000" baseline="-25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a:t>
            </a:r>
            <a:endParaRPr sz="2000">
              <a:latin typeface="Roboto"/>
              <a:ea typeface="Roboto"/>
              <a:cs typeface="Roboto"/>
              <a:sym typeface="Roboto"/>
            </a:endParaRPr>
          </a:p>
        </p:txBody>
      </p:sp>
      <p:sp>
        <p:nvSpPr>
          <p:cNvPr id="254" name="Google Shape;254;p31"/>
          <p:cNvSpPr txBox="1"/>
          <p:nvPr/>
        </p:nvSpPr>
        <p:spPr>
          <a:xfrm>
            <a:off x="4390975" y="4057800"/>
            <a:ext cx="263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504087"/>
                </a:solidFill>
                <a:latin typeface="Roboto"/>
                <a:ea typeface="Roboto"/>
                <a:cs typeface="Roboto"/>
                <a:sym typeface="Roboto"/>
              </a:rPr>
              <a:t>weights</a:t>
            </a:r>
            <a:endParaRPr sz="2400" b="1">
              <a:solidFill>
                <a:srgbClr val="504087"/>
              </a:solidFill>
              <a:latin typeface="Roboto"/>
              <a:ea typeface="Roboto"/>
              <a:cs typeface="Roboto"/>
              <a:sym typeface="Roboto"/>
            </a:endParaRPr>
          </a:p>
        </p:txBody>
      </p:sp>
      <p:sp>
        <p:nvSpPr>
          <p:cNvPr id="255" name="Google Shape;255;p31"/>
          <p:cNvSpPr txBox="1"/>
          <p:nvPr/>
        </p:nvSpPr>
        <p:spPr>
          <a:xfrm>
            <a:off x="4633350" y="1571150"/>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
        <p:nvSpPr>
          <p:cNvPr id="256" name="Google Shape;256;p31"/>
          <p:cNvSpPr txBox="1"/>
          <p:nvPr/>
        </p:nvSpPr>
        <p:spPr>
          <a:xfrm>
            <a:off x="4633350" y="2248500"/>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
        <p:nvSpPr>
          <p:cNvPr id="257" name="Google Shape;257;p31"/>
          <p:cNvSpPr txBox="1"/>
          <p:nvPr/>
        </p:nvSpPr>
        <p:spPr>
          <a:xfrm>
            <a:off x="4633350" y="2814475"/>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
        <p:nvSpPr>
          <p:cNvPr id="258" name="Google Shape;258;p31"/>
          <p:cNvSpPr txBox="1"/>
          <p:nvPr/>
        </p:nvSpPr>
        <p:spPr>
          <a:xfrm>
            <a:off x="6114575" y="2046475"/>
            <a:ext cx="1965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600">
                <a:latin typeface="Roboto"/>
                <a:ea typeface="Roboto"/>
                <a:cs typeface="Roboto"/>
                <a:sym typeface="Roboto"/>
              </a:rPr>
              <a:t>sum up</a:t>
            </a:r>
            <a:endParaRPr sz="2600">
              <a:latin typeface="Roboto"/>
              <a:ea typeface="Roboto"/>
              <a:cs typeface="Roboto"/>
              <a:sym typeface="Roboto"/>
            </a:endParaRPr>
          </a:p>
        </p:txBody>
      </p:sp>
      <p:cxnSp>
        <p:nvCxnSpPr>
          <p:cNvPr id="259" name="Google Shape;259;p31"/>
          <p:cNvCxnSpPr>
            <a:endCxn id="258" idx="1"/>
          </p:cNvCxnSpPr>
          <p:nvPr/>
        </p:nvCxnSpPr>
        <p:spPr>
          <a:xfrm>
            <a:off x="5265575" y="1710475"/>
            <a:ext cx="849000" cy="628500"/>
          </a:xfrm>
          <a:prstGeom prst="straightConnector1">
            <a:avLst/>
          </a:prstGeom>
          <a:noFill/>
          <a:ln w="19050" cap="flat" cmpd="sng">
            <a:solidFill>
              <a:schemeClr val="accent1"/>
            </a:solidFill>
            <a:prstDash val="solid"/>
            <a:round/>
            <a:headEnd type="none" w="med" len="med"/>
            <a:tailEnd type="none" w="med" len="med"/>
          </a:ln>
        </p:spPr>
      </p:cxnSp>
      <p:cxnSp>
        <p:nvCxnSpPr>
          <p:cNvPr id="260" name="Google Shape;260;p31"/>
          <p:cNvCxnSpPr>
            <a:endCxn id="258" idx="1"/>
          </p:cNvCxnSpPr>
          <p:nvPr/>
        </p:nvCxnSpPr>
        <p:spPr>
          <a:xfrm rot="10800000" flipH="1">
            <a:off x="5276075" y="2338975"/>
            <a:ext cx="838500" cy="2100"/>
          </a:xfrm>
          <a:prstGeom prst="straightConnector1">
            <a:avLst/>
          </a:prstGeom>
          <a:noFill/>
          <a:ln w="19050" cap="flat" cmpd="sng">
            <a:solidFill>
              <a:schemeClr val="accent1"/>
            </a:solidFill>
            <a:prstDash val="solid"/>
            <a:round/>
            <a:headEnd type="none" w="med" len="med"/>
            <a:tailEnd type="none" w="med" len="med"/>
          </a:ln>
        </p:spPr>
      </p:cxnSp>
      <p:cxnSp>
        <p:nvCxnSpPr>
          <p:cNvPr id="261" name="Google Shape;261;p31"/>
          <p:cNvCxnSpPr>
            <a:endCxn id="258" idx="1"/>
          </p:cNvCxnSpPr>
          <p:nvPr/>
        </p:nvCxnSpPr>
        <p:spPr>
          <a:xfrm rot="10800000" flipH="1">
            <a:off x="5297075" y="2338975"/>
            <a:ext cx="817500" cy="580200"/>
          </a:xfrm>
          <a:prstGeom prst="straightConnector1">
            <a:avLst/>
          </a:prstGeom>
          <a:noFill/>
          <a:ln w="19050" cap="flat" cmpd="sng">
            <a:solidFill>
              <a:schemeClr val="accent1"/>
            </a:solidFill>
            <a:prstDash val="solid"/>
            <a:round/>
            <a:headEnd type="none" w="med" len="med"/>
            <a:tailEnd type="none" w="med" len="med"/>
          </a:ln>
        </p:spPr>
      </p:cxnSp>
      <p:sp>
        <p:nvSpPr>
          <p:cNvPr id="262" name="Google Shape;262;p31"/>
          <p:cNvSpPr txBox="1"/>
          <p:nvPr/>
        </p:nvSpPr>
        <p:spPr>
          <a:xfrm>
            <a:off x="252275" y="2200375"/>
            <a:ext cx="2028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For example</a:t>
            </a:r>
            <a:endParaRPr sz="2000">
              <a:solidFill>
                <a:srgbClr val="504087"/>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pic>
        <p:nvPicPr>
          <p:cNvPr id="267" name="Google Shape;267;p32"/>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268" name="Google Shape;268;p32"/>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69" name="Google Shape;269;p32"/>
          <p:cNvSpPr txBox="1"/>
          <p:nvPr/>
        </p:nvSpPr>
        <p:spPr>
          <a:xfrm>
            <a:off x="7972702" y="47825"/>
            <a:ext cx="18855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Bias</a:t>
            </a:r>
            <a:endParaRPr sz="1100" b="1">
              <a:solidFill>
                <a:srgbClr val="504087"/>
              </a:solidFill>
              <a:latin typeface="IBM Plex Sans"/>
              <a:ea typeface="IBM Plex Sans"/>
              <a:cs typeface="IBM Plex Sans"/>
              <a:sym typeface="IBM Plex Sans"/>
            </a:endParaRPr>
          </a:p>
        </p:txBody>
      </p:sp>
      <p:sp>
        <p:nvSpPr>
          <p:cNvPr id="270" name="Google Shape;270;p32"/>
          <p:cNvSpPr txBox="1"/>
          <p:nvPr/>
        </p:nvSpPr>
        <p:spPr>
          <a:xfrm>
            <a:off x="2256625" y="1593025"/>
            <a:ext cx="2270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 of bedrooms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of bathrooms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457200" lvl="0" indent="457200" algn="l" rtl="0">
              <a:spcBef>
                <a:spcPts val="0"/>
              </a:spcBef>
              <a:spcAft>
                <a:spcPts val="0"/>
              </a:spcAft>
              <a:buNone/>
            </a:pPr>
            <a:r>
              <a:rPr lang="en" sz="2000">
                <a:latin typeface="Roboto"/>
                <a:ea typeface="Roboto"/>
                <a:cs typeface="Roboto"/>
                <a:sym typeface="Roboto"/>
              </a:rPr>
              <a:t>Age</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p:txBody>
      </p:sp>
      <p:sp>
        <p:nvSpPr>
          <p:cNvPr id="271" name="Google Shape;271;p32"/>
          <p:cNvSpPr txBox="1"/>
          <p:nvPr/>
        </p:nvSpPr>
        <p:spPr>
          <a:xfrm>
            <a:off x="1893025" y="4057800"/>
            <a:ext cx="263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504087"/>
                </a:solidFill>
                <a:latin typeface="Roboto"/>
                <a:ea typeface="Roboto"/>
                <a:cs typeface="Roboto"/>
                <a:sym typeface="Roboto"/>
              </a:rPr>
              <a:t>Features</a:t>
            </a:r>
            <a:endParaRPr sz="2400" b="1">
              <a:solidFill>
                <a:srgbClr val="504087"/>
              </a:solidFill>
              <a:latin typeface="Roboto"/>
              <a:ea typeface="Roboto"/>
              <a:cs typeface="Roboto"/>
              <a:sym typeface="Roboto"/>
            </a:endParaRPr>
          </a:p>
        </p:txBody>
      </p:sp>
      <p:sp>
        <p:nvSpPr>
          <p:cNvPr id="272" name="Google Shape;272;p32"/>
          <p:cNvSpPr txBox="1"/>
          <p:nvPr/>
        </p:nvSpPr>
        <p:spPr>
          <a:xfrm>
            <a:off x="4850913" y="1593025"/>
            <a:ext cx="2270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5</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3</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-2</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a:t>
            </a:r>
            <a:endParaRPr sz="2000">
              <a:latin typeface="Roboto"/>
              <a:ea typeface="Roboto"/>
              <a:cs typeface="Roboto"/>
              <a:sym typeface="Roboto"/>
            </a:endParaRPr>
          </a:p>
        </p:txBody>
      </p:sp>
      <p:sp>
        <p:nvSpPr>
          <p:cNvPr id="273" name="Google Shape;273;p32"/>
          <p:cNvSpPr txBox="1"/>
          <p:nvPr/>
        </p:nvSpPr>
        <p:spPr>
          <a:xfrm>
            <a:off x="4082850" y="4057800"/>
            <a:ext cx="263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504087"/>
                </a:solidFill>
                <a:latin typeface="Roboto"/>
                <a:ea typeface="Roboto"/>
                <a:cs typeface="Roboto"/>
                <a:sym typeface="Roboto"/>
              </a:rPr>
              <a:t>weights</a:t>
            </a:r>
            <a:endParaRPr sz="2400" b="1">
              <a:solidFill>
                <a:srgbClr val="504087"/>
              </a:solidFill>
              <a:latin typeface="Roboto"/>
              <a:ea typeface="Roboto"/>
              <a:cs typeface="Roboto"/>
              <a:sym typeface="Roboto"/>
            </a:endParaRPr>
          </a:p>
        </p:txBody>
      </p:sp>
      <p:sp>
        <p:nvSpPr>
          <p:cNvPr id="274" name="Google Shape;274;p32"/>
          <p:cNvSpPr txBox="1"/>
          <p:nvPr/>
        </p:nvSpPr>
        <p:spPr>
          <a:xfrm>
            <a:off x="4252350" y="1571150"/>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
        <p:nvSpPr>
          <p:cNvPr id="275" name="Google Shape;275;p32"/>
          <p:cNvSpPr txBox="1"/>
          <p:nvPr/>
        </p:nvSpPr>
        <p:spPr>
          <a:xfrm>
            <a:off x="4252350" y="2248500"/>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
        <p:nvSpPr>
          <p:cNvPr id="276" name="Google Shape;276;p32"/>
          <p:cNvSpPr txBox="1"/>
          <p:nvPr/>
        </p:nvSpPr>
        <p:spPr>
          <a:xfrm>
            <a:off x="4252350" y="2814475"/>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
        <p:nvSpPr>
          <p:cNvPr id="277" name="Google Shape;277;p32"/>
          <p:cNvSpPr txBox="1"/>
          <p:nvPr/>
        </p:nvSpPr>
        <p:spPr>
          <a:xfrm>
            <a:off x="6177600" y="2067825"/>
            <a:ext cx="3852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4000">
              <a:latin typeface="Roboto"/>
              <a:ea typeface="Roboto"/>
              <a:cs typeface="Roboto"/>
              <a:sym typeface="Roboto"/>
            </a:endParaRPr>
          </a:p>
        </p:txBody>
      </p:sp>
      <p:sp>
        <p:nvSpPr>
          <p:cNvPr id="278" name="Google Shape;278;p32"/>
          <p:cNvSpPr txBox="1"/>
          <p:nvPr/>
        </p:nvSpPr>
        <p:spPr>
          <a:xfrm>
            <a:off x="4029950" y="4133550"/>
            <a:ext cx="7392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279" name="Google Shape;279;p32"/>
          <p:cNvSpPr/>
          <p:nvPr/>
        </p:nvSpPr>
        <p:spPr>
          <a:xfrm>
            <a:off x="4186150" y="4289725"/>
            <a:ext cx="135300" cy="135300"/>
          </a:xfrm>
          <a:prstGeom prst="ellipse">
            <a:avLst/>
          </a:prstGeom>
          <a:solidFill>
            <a:schemeClr val="dk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000">
              <a:latin typeface="Roboto"/>
              <a:ea typeface="Roboto"/>
              <a:cs typeface="Roboto"/>
              <a:sym typeface="Roboto"/>
            </a:endParaRPr>
          </a:p>
        </p:txBody>
      </p:sp>
      <p:sp>
        <p:nvSpPr>
          <p:cNvPr id="280" name="Google Shape;280;p32"/>
          <p:cNvSpPr txBox="1"/>
          <p:nvPr/>
        </p:nvSpPr>
        <p:spPr>
          <a:xfrm>
            <a:off x="7090100" y="2144775"/>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sp>
        <p:nvSpPr>
          <p:cNvPr id="281" name="Google Shape;281;p32"/>
          <p:cNvSpPr txBox="1"/>
          <p:nvPr/>
        </p:nvSpPr>
        <p:spPr>
          <a:xfrm>
            <a:off x="7978600" y="2144775"/>
            <a:ext cx="7392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10</a:t>
            </a:r>
            <a:endParaRPr sz="3000"/>
          </a:p>
        </p:txBody>
      </p:sp>
      <p:sp>
        <p:nvSpPr>
          <p:cNvPr id="282" name="Google Shape;282;p32"/>
          <p:cNvSpPr txBox="1"/>
          <p:nvPr/>
        </p:nvSpPr>
        <p:spPr>
          <a:xfrm>
            <a:off x="6907875" y="4080325"/>
            <a:ext cx="2634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a:solidFill>
                  <a:srgbClr val="504087"/>
                </a:solidFill>
                <a:latin typeface="Roboto"/>
                <a:ea typeface="Roboto"/>
                <a:cs typeface="Roboto"/>
                <a:sym typeface="Roboto"/>
              </a:rPr>
              <a:t>Bias term</a:t>
            </a:r>
            <a:endParaRPr sz="2400" b="1">
              <a:solidFill>
                <a:srgbClr val="504087"/>
              </a:solidFill>
              <a:latin typeface="Roboto"/>
              <a:ea typeface="Roboto"/>
              <a:cs typeface="Roboto"/>
              <a:sym typeface="Roboto"/>
            </a:endParaRPr>
          </a:p>
        </p:txBody>
      </p:sp>
      <p:sp>
        <p:nvSpPr>
          <p:cNvPr id="283" name="Google Shape;283;p32"/>
          <p:cNvSpPr txBox="1"/>
          <p:nvPr/>
        </p:nvSpPr>
        <p:spPr>
          <a:xfrm>
            <a:off x="7090100" y="4011600"/>
            <a:ext cx="4374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a:t>+</a:t>
            </a:r>
            <a:endParaRPr sz="3000"/>
          </a:p>
        </p:txBody>
      </p:sp>
      <p:cxnSp>
        <p:nvCxnSpPr>
          <p:cNvPr id="284" name="Google Shape;284;p32"/>
          <p:cNvCxnSpPr>
            <a:endCxn id="277" idx="1"/>
          </p:cNvCxnSpPr>
          <p:nvPr/>
        </p:nvCxnSpPr>
        <p:spPr>
          <a:xfrm>
            <a:off x="5151300" y="1833825"/>
            <a:ext cx="1026300" cy="634200"/>
          </a:xfrm>
          <a:prstGeom prst="straightConnector1">
            <a:avLst/>
          </a:prstGeom>
          <a:noFill/>
          <a:ln w="19050" cap="flat" cmpd="sng">
            <a:solidFill>
              <a:schemeClr val="accent1"/>
            </a:solidFill>
            <a:prstDash val="solid"/>
            <a:round/>
            <a:headEnd type="none" w="med" len="med"/>
            <a:tailEnd type="none" w="med" len="med"/>
          </a:ln>
        </p:spPr>
      </p:cxnSp>
      <p:cxnSp>
        <p:nvCxnSpPr>
          <p:cNvPr id="285" name="Google Shape;285;p32"/>
          <p:cNvCxnSpPr>
            <a:endCxn id="277" idx="1"/>
          </p:cNvCxnSpPr>
          <p:nvPr/>
        </p:nvCxnSpPr>
        <p:spPr>
          <a:xfrm>
            <a:off x="5164800" y="2467725"/>
            <a:ext cx="1012800" cy="300"/>
          </a:xfrm>
          <a:prstGeom prst="straightConnector1">
            <a:avLst/>
          </a:prstGeom>
          <a:noFill/>
          <a:ln w="19050" cap="flat" cmpd="sng">
            <a:solidFill>
              <a:schemeClr val="accent1"/>
            </a:solidFill>
            <a:prstDash val="solid"/>
            <a:round/>
            <a:headEnd type="none" w="med" len="med"/>
            <a:tailEnd type="none" w="med" len="med"/>
          </a:ln>
        </p:spPr>
      </p:cxnSp>
      <p:cxnSp>
        <p:nvCxnSpPr>
          <p:cNvPr id="286" name="Google Shape;286;p32"/>
          <p:cNvCxnSpPr>
            <a:endCxn id="277" idx="1"/>
          </p:cNvCxnSpPr>
          <p:nvPr/>
        </p:nvCxnSpPr>
        <p:spPr>
          <a:xfrm rot="10800000" flipH="1">
            <a:off x="5258400" y="2468025"/>
            <a:ext cx="919200" cy="561900"/>
          </a:xfrm>
          <a:prstGeom prst="straightConnector1">
            <a:avLst/>
          </a:prstGeom>
          <a:noFill/>
          <a:ln w="19050" cap="flat" cmpd="sng">
            <a:solidFill>
              <a:schemeClr val="accent1"/>
            </a:solidFill>
            <a:prstDash val="solid"/>
            <a:round/>
            <a:headEnd type="none" w="med" len="med"/>
            <a:tailEnd type="none" w="med" len="med"/>
          </a:ln>
        </p:spPr>
      </p:cxnSp>
      <p:sp>
        <p:nvSpPr>
          <p:cNvPr id="287" name="Google Shape;287;p32"/>
          <p:cNvSpPr txBox="1"/>
          <p:nvPr/>
        </p:nvSpPr>
        <p:spPr>
          <a:xfrm>
            <a:off x="228625" y="2221575"/>
            <a:ext cx="2028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For example</a:t>
            </a:r>
            <a:endParaRPr sz="2000">
              <a:solidFill>
                <a:srgbClr val="504087"/>
              </a:solidFill>
              <a:latin typeface="Roboto"/>
              <a:ea typeface="Roboto"/>
              <a:cs typeface="Roboto"/>
              <a:sym typeface="Roboto"/>
            </a:endParaRPr>
          </a:p>
        </p:txBody>
      </p:sp>
      <p:sp>
        <p:nvSpPr>
          <p:cNvPr id="288" name="Google Shape;288;p32"/>
          <p:cNvSpPr txBox="1"/>
          <p:nvPr/>
        </p:nvSpPr>
        <p:spPr>
          <a:xfrm>
            <a:off x="6093750" y="2237025"/>
            <a:ext cx="196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latin typeface="Roboto"/>
                <a:ea typeface="Roboto"/>
                <a:cs typeface="Roboto"/>
                <a:sym typeface="Roboto"/>
              </a:rPr>
              <a:t>sum up</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33"/>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294" name="Google Shape;294;p33"/>
          <p:cNvSpPr txBox="1"/>
          <p:nvPr/>
        </p:nvSpPr>
        <p:spPr>
          <a:xfrm>
            <a:off x="6618750" y="90325"/>
            <a:ext cx="66108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Formalism</a:t>
            </a:r>
            <a:endParaRPr sz="3600" b="1">
              <a:solidFill>
                <a:srgbClr val="504087"/>
              </a:solidFill>
              <a:latin typeface="IBM Plex Sans"/>
              <a:ea typeface="IBM Plex Sans"/>
              <a:cs typeface="IBM Plex Sans"/>
              <a:sym typeface="IBM Plex Sans"/>
            </a:endParaRPr>
          </a:p>
        </p:txBody>
      </p:sp>
      <p:pic>
        <p:nvPicPr>
          <p:cNvPr id="295" name="Google Shape;295;p33"/>
          <p:cNvPicPr preferRelativeResize="0"/>
          <p:nvPr/>
        </p:nvPicPr>
        <p:blipFill>
          <a:blip r:embed="rId4">
            <a:alphaModFix/>
          </a:blip>
          <a:stretch>
            <a:fillRect/>
          </a:stretch>
        </p:blipFill>
        <p:spPr>
          <a:xfrm>
            <a:off x="1148300" y="1668400"/>
            <a:ext cx="4632250" cy="330875"/>
          </a:xfrm>
          <a:prstGeom prst="rect">
            <a:avLst/>
          </a:prstGeom>
          <a:noFill/>
          <a:ln>
            <a:noFill/>
          </a:ln>
        </p:spPr>
      </p:pic>
      <p:sp>
        <p:nvSpPr>
          <p:cNvPr id="296" name="Google Shape;296;p33"/>
          <p:cNvSpPr/>
          <p:nvPr/>
        </p:nvSpPr>
        <p:spPr>
          <a:xfrm>
            <a:off x="2230750" y="2055575"/>
            <a:ext cx="41100" cy="270600"/>
          </a:xfrm>
          <a:prstGeom prst="downArrow">
            <a:avLst>
              <a:gd name="adj1" fmla="val 50000"/>
              <a:gd name="adj2" fmla="val 50000"/>
            </a:avLst>
          </a:prstGeom>
          <a:solidFill>
            <a:schemeClr val="lt2"/>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3373750" y="2055575"/>
            <a:ext cx="41100" cy="270600"/>
          </a:xfrm>
          <a:prstGeom prst="downArrow">
            <a:avLst>
              <a:gd name="adj1" fmla="val 50000"/>
              <a:gd name="adj2" fmla="val 50000"/>
            </a:avLst>
          </a:prstGeom>
          <a:solidFill>
            <a:schemeClr val="lt2"/>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4973950" y="2055575"/>
            <a:ext cx="41100" cy="270600"/>
          </a:xfrm>
          <a:prstGeom prst="downArrow">
            <a:avLst>
              <a:gd name="adj1" fmla="val 50000"/>
              <a:gd name="adj2" fmla="val 50000"/>
            </a:avLst>
          </a:prstGeom>
          <a:solidFill>
            <a:schemeClr val="lt2"/>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txBox="1"/>
          <p:nvPr/>
        </p:nvSpPr>
        <p:spPr>
          <a:xfrm>
            <a:off x="1966300" y="2249975"/>
            <a:ext cx="108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of bedrooms</a:t>
            </a:r>
            <a:endParaRPr b="1">
              <a:solidFill>
                <a:srgbClr val="504087"/>
              </a:solidFill>
              <a:latin typeface="Roboto"/>
              <a:ea typeface="Roboto"/>
              <a:cs typeface="Roboto"/>
              <a:sym typeface="Roboto"/>
            </a:endParaRPr>
          </a:p>
        </p:txBody>
      </p:sp>
      <p:sp>
        <p:nvSpPr>
          <p:cNvPr id="300" name="Google Shape;300;p33"/>
          <p:cNvSpPr txBox="1"/>
          <p:nvPr/>
        </p:nvSpPr>
        <p:spPr>
          <a:xfrm>
            <a:off x="4483600" y="22981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301" name="Google Shape;301;p33"/>
          <p:cNvSpPr txBox="1"/>
          <p:nvPr/>
        </p:nvSpPr>
        <p:spPr>
          <a:xfrm>
            <a:off x="3115300" y="2249975"/>
            <a:ext cx="108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of bathrooms</a:t>
            </a:r>
            <a:endParaRPr b="1">
              <a:solidFill>
                <a:srgbClr val="504087"/>
              </a:solidFill>
              <a:latin typeface="Roboto"/>
              <a:ea typeface="Roboto"/>
              <a:cs typeface="Roboto"/>
              <a:sym typeface="Roboto"/>
            </a:endParaRPr>
          </a:p>
        </p:txBody>
      </p:sp>
      <p:sp>
        <p:nvSpPr>
          <p:cNvPr id="302" name="Google Shape;302;p33"/>
          <p:cNvSpPr txBox="1"/>
          <p:nvPr/>
        </p:nvSpPr>
        <p:spPr>
          <a:xfrm>
            <a:off x="4770725" y="2221900"/>
            <a:ext cx="54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age</a:t>
            </a:r>
            <a:endParaRPr b="1">
              <a:solidFill>
                <a:srgbClr val="504087"/>
              </a:solidFill>
              <a:latin typeface="Roboto"/>
              <a:ea typeface="Roboto"/>
              <a:cs typeface="Roboto"/>
              <a:sym typeface="Roboto"/>
            </a:endParaRPr>
          </a:p>
        </p:txBody>
      </p:sp>
      <p:pic>
        <p:nvPicPr>
          <p:cNvPr id="303" name="Google Shape;303;p33"/>
          <p:cNvPicPr preferRelativeResize="0"/>
          <p:nvPr/>
        </p:nvPicPr>
        <p:blipFill>
          <a:blip r:embed="rId5">
            <a:alphaModFix/>
          </a:blip>
          <a:stretch>
            <a:fillRect/>
          </a:stretch>
        </p:blipFill>
        <p:spPr>
          <a:xfrm>
            <a:off x="1138200" y="3007575"/>
            <a:ext cx="2247900" cy="276225"/>
          </a:xfrm>
          <a:prstGeom prst="rect">
            <a:avLst/>
          </a:prstGeom>
          <a:noFill/>
          <a:ln>
            <a:noFill/>
          </a:ln>
        </p:spPr>
      </p:pic>
      <p:pic>
        <p:nvPicPr>
          <p:cNvPr id="304" name="Google Shape;304;p33"/>
          <p:cNvPicPr preferRelativeResize="0"/>
          <p:nvPr/>
        </p:nvPicPr>
        <p:blipFill>
          <a:blip r:embed="rId6">
            <a:alphaModFix/>
          </a:blip>
          <a:stretch>
            <a:fillRect/>
          </a:stretch>
        </p:blipFill>
        <p:spPr>
          <a:xfrm>
            <a:off x="4440550" y="2997125"/>
            <a:ext cx="2428875" cy="276225"/>
          </a:xfrm>
          <a:prstGeom prst="rect">
            <a:avLst/>
          </a:prstGeom>
          <a:noFill/>
          <a:ln>
            <a:noFill/>
          </a:ln>
        </p:spPr>
      </p:pic>
      <p:sp>
        <p:nvSpPr>
          <p:cNvPr id="305" name="Google Shape;305;p33"/>
          <p:cNvSpPr txBox="1"/>
          <p:nvPr/>
        </p:nvSpPr>
        <p:spPr>
          <a:xfrm>
            <a:off x="1381000" y="3374400"/>
            <a:ext cx="180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Feature vector</a:t>
            </a:r>
            <a:endParaRPr sz="1800" b="1">
              <a:solidFill>
                <a:srgbClr val="504087"/>
              </a:solidFill>
              <a:latin typeface="Roboto"/>
              <a:ea typeface="Roboto"/>
              <a:cs typeface="Roboto"/>
              <a:sym typeface="Roboto"/>
            </a:endParaRPr>
          </a:p>
        </p:txBody>
      </p:sp>
      <p:sp>
        <p:nvSpPr>
          <p:cNvPr id="306" name="Google Shape;306;p33"/>
          <p:cNvSpPr txBox="1"/>
          <p:nvPr/>
        </p:nvSpPr>
        <p:spPr>
          <a:xfrm>
            <a:off x="4906788" y="3374400"/>
            <a:ext cx="18012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Weight vector</a:t>
            </a:r>
            <a:endParaRPr sz="1800" b="1">
              <a:solidFill>
                <a:srgbClr val="504087"/>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p:nvPr/>
        </p:nvSpPr>
        <p:spPr>
          <a:xfrm>
            <a:off x="1053075" y="1719275"/>
            <a:ext cx="7248900" cy="1808700"/>
          </a:xfrm>
          <a:prstGeom prst="rect">
            <a:avLst/>
          </a:prstGeom>
          <a:noFill/>
          <a:ln>
            <a:noFill/>
          </a:ln>
        </p:spPr>
        <p:txBody>
          <a:bodyPr spcFirstLastPara="1" wrap="square" lIns="68575" tIns="34275" rIns="68575" bIns="34275" anchor="t" anchorCtr="0">
            <a:spAutoFit/>
          </a:bodyPr>
          <a:lstStyle/>
          <a:p>
            <a:pPr marL="457200" lvl="0" indent="0" algn="l" rtl="0">
              <a:spcBef>
                <a:spcPts val="0"/>
              </a:spcBef>
              <a:spcAft>
                <a:spcPts val="0"/>
              </a:spcAft>
              <a:buNone/>
            </a:pPr>
            <a:r>
              <a:rPr lang="en" sz="3000">
                <a:solidFill>
                  <a:srgbClr val="504087"/>
                </a:solidFill>
                <a:latin typeface="Roboto Medium"/>
                <a:ea typeface="Roboto Medium"/>
                <a:cs typeface="Roboto Medium"/>
                <a:sym typeface="Roboto Medium"/>
              </a:rPr>
              <a:t>I know you all come for ChatGPT</a:t>
            </a:r>
            <a:endParaRPr sz="3000">
              <a:solidFill>
                <a:srgbClr val="504087"/>
              </a:solidFill>
              <a:latin typeface="Roboto Medium"/>
              <a:ea typeface="Roboto Medium"/>
              <a:cs typeface="Roboto Medium"/>
              <a:sym typeface="Roboto Medium"/>
            </a:endParaRPr>
          </a:p>
          <a:p>
            <a:pPr marL="2286000" lvl="0" indent="-419100" algn="l" rtl="0">
              <a:spcBef>
                <a:spcPts val="0"/>
              </a:spcBef>
              <a:spcAft>
                <a:spcPts val="0"/>
              </a:spcAft>
              <a:buClr>
                <a:srgbClr val="504087"/>
              </a:buClr>
              <a:buSzPts val="3000"/>
              <a:buFont typeface="Roboto Medium"/>
              <a:buChar char="●"/>
            </a:pPr>
            <a:r>
              <a:rPr lang="en" sz="3000">
                <a:solidFill>
                  <a:srgbClr val="504087"/>
                </a:solidFill>
                <a:latin typeface="Roboto Medium"/>
                <a:ea typeface="Roboto Medium"/>
                <a:cs typeface="Roboto Medium"/>
                <a:sym typeface="Roboto Medium"/>
              </a:rPr>
              <a:t>How it works</a:t>
            </a:r>
            <a:endParaRPr sz="3000">
              <a:solidFill>
                <a:srgbClr val="504087"/>
              </a:solidFill>
              <a:latin typeface="Roboto Medium"/>
              <a:ea typeface="Roboto Medium"/>
              <a:cs typeface="Roboto Medium"/>
              <a:sym typeface="Roboto Medium"/>
            </a:endParaRPr>
          </a:p>
          <a:p>
            <a:pPr marL="2286000" lvl="0" indent="-419100" algn="l" rtl="0">
              <a:spcBef>
                <a:spcPts val="0"/>
              </a:spcBef>
              <a:spcAft>
                <a:spcPts val="0"/>
              </a:spcAft>
              <a:buClr>
                <a:srgbClr val="504087"/>
              </a:buClr>
              <a:buSzPts val="3000"/>
              <a:buFont typeface="Roboto Medium"/>
              <a:buChar char="●"/>
            </a:pPr>
            <a:r>
              <a:rPr lang="en" sz="3000">
                <a:solidFill>
                  <a:srgbClr val="504087"/>
                </a:solidFill>
                <a:latin typeface="Roboto Medium"/>
                <a:ea typeface="Roboto Medium"/>
                <a:cs typeface="Roboto Medium"/>
                <a:sym typeface="Roboto Medium"/>
              </a:rPr>
              <a:t>Why it works </a:t>
            </a:r>
            <a:endParaRPr sz="2300">
              <a:solidFill>
                <a:srgbClr val="504087"/>
              </a:solidFill>
              <a:latin typeface="Roboto Medium"/>
              <a:ea typeface="Roboto Medium"/>
              <a:cs typeface="Roboto Medium"/>
              <a:sym typeface="Roboto Medium"/>
            </a:endParaRPr>
          </a:p>
          <a:p>
            <a:pPr marL="4572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p:txBody>
      </p:sp>
      <p:pic>
        <p:nvPicPr>
          <p:cNvPr id="72" name="Google Shape;72;p16"/>
          <p:cNvPicPr preferRelativeResize="0"/>
          <p:nvPr/>
        </p:nvPicPr>
        <p:blipFill>
          <a:blip r:embed="rId3">
            <a:alphaModFix/>
          </a:blip>
          <a:stretch>
            <a:fillRect/>
          </a:stretch>
        </p:blipFill>
        <p:spPr>
          <a:xfrm>
            <a:off x="12" y="-45400"/>
            <a:ext cx="2144626" cy="139680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pic>
        <p:nvPicPr>
          <p:cNvPr id="311" name="Google Shape;311;p34"/>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312" name="Google Shape;312;p34"/>
          <p:cNvSpPr txBox="1"/>
          <p:nvPr/>
        </p:nvSpPr>
        <p:spPr>
          <a:xfrm>
            <a:off x="6694950" y="90325"/>
            <a:ext cx="66108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Formalism</a:t>
            </a:r>
            <a:endParaRPr sz="3600" b="1">
              <a:solidFill>
                <a:srgbClr val="504087"/>
              </a:solidFill>
              <a:latin typeface="IBM Plex Sans"/>
              <a:ea typeface="IBM Plex Sans"/>
              <a:cs typeface="IBM Plex Sans"/>
              <a:sym typeface="IBM Plex Sans"/>
            </a:endParaRPr>
          </a:p>
        </p:txBody>
      </p:sp>
      <p:pic>
        <p:nvPicPr>
          <p:cNvPr id="313" name="Google Shape;313;p34"/>
          <p:cNvPicPr preferRelativeResize="0"/>
          <p:nvPr/>
        </p:nvPicPr>
        <p:blipFill>
          <a:blip r:embed="rId4">
            <a:alphaModFix/>
          </a:blip>
          <a:stretch>
            <a:fillRect/>
          </a:stretch>
        </p:blipFill>
        <p:spPr>
          <a:xfrm>
            <a:off x="1148300" y="1668400"/>
            <a:ext cx="4632250" cy="330875"/>
          </a:xfrm>
          <a:prstGeom prst="rect">
            <a:avLst/>
          </a:prstGeom>
          <a:noFill/>
          <a:ln>
            <a:noFill/>
          </a:ln>
        </p:spPr>
      </p:pic>
      <p:sp>
        <p:nvSpPr>
          <p:cNvPr id="314" name="Google Shape;314;p34"/>
          <p:cNvSpPr/>
          <p:nvPr/>
        </p:nvSpPr>
        <p:spPr>
          <a:xfrm>
            <a:off x="2230750" y="2055575"/>
            <a:ext cx="41100" cy="270600"/>
          </a:xfrm>
          <a:prstGeom prst="downArrow">
            <a:avLst>
              <a:gd name="adj1" fmla="val 50000"/>
              <a:gd name="adj2" fmla="val 50000"/>
            </a:avLst>
          </a:prstGeom>
          <a:solidFill>
            <a:schemeClr val="lt2"/>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4"/>
          <p:cNvSpPr/>
          <p:nvPr/>
        </p:nvSpPr>
        <p:spPr>
          <a:xfrm>
            <a:off x="3373750" y="2055575"/>
            <a:ext cx="41100" cy="270600"/>
          </a:xfrm>
          <a:prstGeom prst="downArrow">
            <a:avLst>
              <a:gd name="adj1" fmla="val 50000"/>
              <a:gd name="adj2" fmla="val 50000"/>
            </a:avLst>
          </a:prstGeom>
          <a:solidFill>
            <a:schemeClr val="lt2"/>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4"/>
          <p:cNvSpPr/>
          <p:nvPr/>
        </p:nvSpPr>
        <p:spPr>
          <a:xfrm>
            <a:off x="4973950" y="2055575"/>
            <a:ext cx="41100" cy="270600"/>
          </a:xfrm>
          <a:prstGeom prst="downArrow">
            <a:avLst>
              <a:gd name="adj1" fmla="val 50000"/>
              <a:gd name="adj2" fmla="val 50000"/>
            </a:avLst>
          </a:prstGeom>
          <a:solidFill>
            <a:schemeClr val="lt2"/>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4"/>
          <p:cNvSpPr txBox="1"/>
          <p:nvPr/>
        </p:nvSpPr>
        <p:spPr>
          <a:xfrm>
            <a:off x="1966300" y="2249975"/>
            <a:ext cx="108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of bedrooms</a:t>
            </a:r>
            <a:endParaRPr b="1">
              <a:solidFill>
                <a:srgbClr val="504087"/>
              </a:solidFill>
              <a:latin typeface="Roboto"/>
              <a:ea typeface="Roboto"/>
              <a:cs typeface="Roboto"/>
              <a:sym typeface="Roboto"/>
            </a:endParaRPr>
          </a:p>
        </p:txBody>
      </p:sp>
      <p:sp>
        <p:nvSpPr>
          <p:cNvPr id="318" name="Google Shape;318;p34"/>
          <p:cNvSpPr txBox="1"/>
          <p:nvPr/>
        </p:nvSpPr>
        <p:spPr>
          <a:xfrm>
            <a:off x="4483600" y="22981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319" name="Google Shape;319;p34"/>
          <p:cNvSpPr txBox="1"/>
          <p:nvPr/>
        </p:nvSpPr>
        <p:spPr>
          <a:xfrm>
            <a:off x="3115300" y="2249975"/>
            <a:ext cx="108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of bathrooms</a:t>
            </a:r>
            <a:endParaRPr b="1">
              <a:solidFill>
                <a:srgbClr val="504087"/>
              </a:solidFill>
              <a:latin typeface="Roboto"/>
              <a:ea typeface="Roboto"/>
              <a:cs typeface="Roboto"/>
              <a:sym typeface="Roboto"/>
            </a:endParaRPr>
          </a:p>
        </p:txBody>
      </p:sp>
      <p:sp>
        <p:nvSpPr>
          <p:cNvPr id="320" name="Google Shape;320;p34"/>
          <p:cNvSpPr txBox="1"/>
          <p:nvPr/>
        </p:nvSpPr>
        <p:spPr>
          <a:xfrm>
            <a:off x="4770725" y="2221900"/>
            <a:ext cx="54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age</a:t>
            </a:r>
            <a:endParaRPr b="1">
              <a:solidFill>
                <a:srgbClr val="504087"/>
              </a:solidFill>
              <a:latin typeface="Roboto"/>
              <a:ea typeface="Roboto"/>
              <a:cs typeface="Roboto"/>
              <a:sym typeface="Roboto"/>
            </a:endParaRPr>
          </a:p>
        </p:txBody>
      </p:sp>
      <p:pic>
        <p:nvPicPr>
          <p:cNvPr id="321" name="Google Shape;321;p34"/>
          <p:cNvPicPr preferRelativeResize="0"/>
          <p:nvPr/>
        </p:nvPicPr>
        <p:blipFill>
          <a:blip r:embed="rId5">
            <a:alphaModFix/>
          </a:blip>
          <a:stretch>
            <a:fillRect/>
          </a:stretch>
        </p:blipFill>
        <p:spPr>
          <a:xfrm>
            <a:off x="1138200" y="3159975"/>
            <a:ext cx="2247900" cy="276225"/>
          </a:xfrm>
          <a:prstGeom prst="rect">
            <a:avLst/>
          </a:prstGeom>
          <a:noFill/>
          <a:ln>
            <a:noFill/>
          </a:ln>
        </p:spPr>
      </p:pic>
      <p:pic>
        <p:nvPicPr>
          <p:cNvPr id="322" name="Google Shape;322;p34"/>
          <p:cNvPicPr preferRelativeResize="0"/>
          <p:nvPr/>
        </p:nvPicPr>
        <p:blipFill>
          <a:blip r:embed="rId6">
            <a:alphaModFix/>
          </a:blip>
          <a:stretch>
            <a:fillRect/>
          </a:stretch>
        </p:blipFill>
        <p:spPr>
          <a:xfrm>
            <a:off x="4440550" y="3149525"/>
            <a:ext cx="2428875" cy="276225"/>
          </a:xfrm>
          <a:prstGeom prst="rect">
            <a:avLst/>
          </a:prstGeom>
          <a:noFill/>
          <a:ln>
            <a:noFill/>
          </a:ln>
        </p:spPr>
      </p:pic>
      <p:sp>
        <p:nvSpPr>
          <p:cNvPr id="323" name="Google Shape;323;p34"/>
          <p:cNvSpPr/>
          <p:nvPr/>
        </p:nvSpPr>
        <p:spPr>
          <a:xfrm>
            <a:off x="1683925" y="1569600"/>
            <a:ext cx="3561000" cy="510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24" name="Google Shape;324;p34"/>
          <p:cNvPicPr preferRelativeResize="0"/>
          <p:nvPr/>
        </p:nvPicPr>
        <p:blipFill>
          <a:blip r:embed="rId7">
            <a:alphaModFix/>
          </a:blip>
          <a:stretch>
            <a:fillRect/>
          </a:stretch>
        </p:blipFill>
        <p:spPr>
          <a:xfrm>
            <a:off x="1138200" y="3807250"/>
            <a:ext cx="4632250" cy="325267"/>
          </a:xfrm>
          <a:prstGeom prst="rect">
            <a:avLst/>
          </a:prstGeom>
          <a:noFill/>
          <a:ln>
            <a:noFill/>
          </a:ln>
        </p:spPr>
      </p:pic>
      <p:sp>
        <p:nvSpPr>
          <p:cNvPr id="325" name="Google Shape;325;p34"/>
          <p:cNvSpPr/>
          <p:nvPr/>
        </p:nvSpPr>
        <p:spPr>
          <a:xfrm>
            <a:off x="2271850" y="3662088"/>
            <a:ext cx="3619500" cy="615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26" name="Google Shape;326;p34"/>
          <p:cNvCxnSpPr>
            <a:endCxn id="325" idx="3"/>
          </p:cNvCxnSpPr>
          <p:nvPr/>
        </p:nvCxnSpPr>
        <p:spPr>
          <a:xfrm rot="-5400000" flipH="1">
            <a:off x="4630900" y="2709438"/>
            <a:ext cx="1877100" cy="643800"/>
          </a:xfrm>
          <a:prstGeom prst="curvedConnector4">
            <a:avLst>
              <a:gd name="adj1" fmla="val 9430"/>
              <a:gd name="adj2" fmla="val 418884"/>
            </a:avLst>
          </a:prstGeom>
          <a:noFill/>
          <a:ln w="19050" cap="flat" cmpd="sng">
            <a:solidFill>
              <a:srgbClr val="FF0000"/>
            </a:solidFill>
            <a:prstDash val="solid"/>
            <a:round/>
            <a:headEnd type="none" w="med" len="med"/>
            <a:tailEnd type="none" w="med" len="med"/>
          </a:ln>
        </p:spPr>
      </p:cxnSp>
      <p:pic>
        <p:nvPicPr>
          <p:cNvPr id="327" name="Google Shape;327;p34"/>
          <p:cNvPicPr preferRelativeResize="0"/>
          <p:nvPr/>
        </p:nvPicPr>
        <p:blipFill>
          <a:blip r:embed="rId8">
            <a:alphaModFix/>
          </a:blip>
          <a:stretch>
            <a:fillRect/>
          </a:stretch>
        </p:blipFill>
        <p:spPr>
          <a:xfrm>
            <a:off x="1148300" y="4552950"/>
            <a:ext cx="1905380" cy="330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pic>
        <p:nvPicPr>
          <p:cNvPr id="332" name="Google Shape;332;p35"/>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333" name="Google Shape;333;p35"/>
          <p:cNvSpPr txBox="1"/>
          <p:nvPr/>
        </p:nvSpPr>
        <p:spPr>
          <a:xfrm>
            <a:off x="4200400" y="0"/>
            <a:ext cx="66108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Vector multiplication</a:t>
            </a:r>
            <a:endParaRPr sz="3600" b="1">
              <a:solidFill>
                <a:srgbClr val="504087"/>
              </a:solidFill>
              <a:latin typeface="IBM Plex Sans"/>
              <a:ea typeface="IBM Plex Sans"/>
              <a:cs typeface="IBM Plex Sans"/>
              <a:sym typeface="IBM Plex Sans"/>
            </a:endParaRPr>
          </a:p>
        </p:txBody>
      </p:sp>
      <p:sp>
        <p:nvSpPr>
          <p:cNvPr id="334" name="Google Shape;334;p35"/>
          <p:cNvSpPr txBox="1"/>
          <p:nvPr/>
        </p:nvSpPr>
        <p:spPr>
          <a:xfrm>
            <a:off x="5550400" y="6979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pic>
        <p:nvPicPr>
          <p:cNvPr id="335" name="Google Shape;335;p35"/>
          <p:cNvPicPr preferRelativeResize="0"/>
          <p:nvPr/>
        </p:nvPicPr>
        <p:blipFill>
          <a:blip r:embed="rId4">
            <a:alphaModFix/>
          </a:blip>
          <a:stretch>
            <a:fillRect/>
          </a:stretch>
        </p:blipFill>
        <p:spPr>
          <a:xfrm>
            <a:off x="2205000" y="1559775"/>
            <a:ext cx="2247900" cy="276225"/>
          </a:xfrm>
          <a:prstGeom prst="rect">
            <a:avLst/>
          </a:prstGeom>
          <a:noFill/>
          <a:ln>
            <a:noFill/>
          </a:ln>
        </p:spPr>
      </p:pic>
      <p:pic>
        <p:nvPicPr>
          <p:cNvPr id="336" name="Google Shape;336;p35"/>
          <p:cNvPicPr preferRelativeResize="0"/>
          <p:nvPr/>
        </p:nvPicPr>
        <p:blipFill>
          <a:blip r:embed="rId5">
            <a:alphaModFix/>
          </a:blip>
          <a:stretch>
            <a:fillRect/>
          </a:stretch>
        </p:blipFill>
        <p:spPr>
          <a:xfrm>
            <a:off x="5507350" y="1549325"/>
            <a:ext cx="2428875" cy="276225"/>
          </a:xfrm>
          <a:prstGeom prst="rect">
            <a:avLst/>
          </a:prstGeom>
          <a:noFill/>
          <a:ln>
            <a:noFill/>
          </a:ln>
        </p:spPr>
      </p:pic>
      <p:pic>
        <p:nvPicPr>
          <p:cNvPr id="337" name="Google Shape;337;p35"/>
          <p:cNvPicPr preferRelativeResize="0"/>
          <p:nvPr/>
        </p:nvPicPr>
        <p:blipFill>
          <a:blip r:embed="rId6">
            <a:alphaModFix/>
          </a:blip>
          <a:stretch>
            <a:fillRect/>
          </a:stretch>
        </p:blipFill>
        <p:spPr>
          <a:xfrm>
            <a:off x="2205000" y="2207050"/>
            <a:ext cx="4632250" cy="325267"/>
          </a:xfrm>
          <a:prstGeom prst="rect">
            <a:avLst/>
          </a:prstGeom>
          <a:noFill/>
          <a:ln>
            <a:noFill/>
          </a:ln>
        </p:spPr>
      </p:pic>
      <p:sp>
        <p:nvSpPr>
          <p:cNvPr id="338" name="Google Shape;338;p35"/>
          <p:cNvSpPr/>
          <p:nvPr/>
        </p:nvSpPr>
        <p:spPr>
          <a:xfrm>
            <a:off x="3338650" y="2061888"/>
            <a:ext cx="3619500" cy="615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39" name="Google Shape;339;p35"/>
          <p:cNvPicPr preferRelativeResize="0"/>
          <p:nvPr/>
        </p:nvPicPr>
        <p:blipFill>
          <a:blip r:embed="rId7">
            <a:alphaModFix/>
          </a:blip>
          <a:stretch>
            <a:fillRect/>
          </a:stretch>
        </p:blipFill>
        <p:spPr>
          <a:xfrm>
            <a:off x="304800" y="3515708"/>
            <a:ext cx="8496554" cy="400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pic>
        <p:nvPicPr>
          <p:cNvPr id="344" name="Google Shape;344;p36"/>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345" name="Google Shape;345;p36"/>
          <p:cNvSpPr txBox="1"/>
          <p:nvPr/>
        </p:nvSpPr>
        <p:spPr>
          <a:xfrm>
            <a:off x="6542550" y="90325"/>
            <a:ext cx="66108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Formalism</a:t>
            </a:r>
            <a:endParaRPr sz="3600" b="1">
              <a:solidFill>
                <a:srgbClr val="504087"/>
              </a:solidFill>
              <a:latin typeface="IBM Plex Sans"/>
              <a:ea typeface="IBM Plex Sans"/>
              <a:cs typeface="IBM Plex Sans"/>
              <a:sym typeface="IBM Plex Sans"/>
            </a:endParaRPr>
          </a:p>
        </p:txBody>
      </p:sp>
      <p:pic>
        <p:nvPicPr>
          <p:cNvPr id="346" name="Google Shape;346;p36"/>
          <p:cNvPicPr preferRelativeResize="0"/>
          <p:nvPr/>
        </p:nvPicPr>
        <p:blipFill>
          <a:blip r:embed="rId4">
            <a:alphaModFix/>
          </a:blip>
          <a:stretch>
            <a:fillRect/>
          </a:stretch>
        </p:blipFill>
        <p:spPr>
          <a:xfrm>
            <a:off x="1148300" y="1668400"/>
            <a:ext cx="4632250" cy="330875"/>
          </a:xfrm>
          <a:prstGeom prst="rect">
            <a:avLst/>
          </a:prstGeom>
          <a:noFill/>
          <a:ln>
            <a:noFill/>
          </a:ln>
        </p:spPr>
      </p:pic>
      <p:sp>
        <p:nvSpPr>
          <p:cNvPr id="347" name="Google Shape;347;p36"/>
          <p:cNvSpPr/>
          <p:nvPr/>
        </p:nvSpPr>
        <p:spPr>
          <a:xfrm>
            <a:off x="2230750" y="2055575"/>
            <a:ext cx="41100" cy="270600"/>
          </a:xfrm>
          <a:prstGeom prst="downArrow">
            <a:avLst>
              <a:gd name="adj1" fmla="val 50000"/>
              <a:gd name="adj2" fmla="val 50000"/>
            </a:avLst>
          </a:prstGeom>
          <a:solidFill>
            <a:schemeClr val="lt2"/>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36"/>
          <p:cNvSpPr/>
          <p:nvPr/>
        </p:nvSpPr>
        <p:spPr>
          <a:xfrm>
            <a:off x="3373750" y="2055575"/>
            <a:ext cx="41100" cy="270600"/>
          </a:xfrm>
          <a:prstGeom prst="downArrow">
            <a:avLst>
              <a:gd name="adj1" fmla="val 50000"/>
              <a:gd name="adj2" fmla="val 50000"/>
            </a:avLst>
          </a:prstGeom>
          <a:solidFill>
            <a:schemeClr val="lt2"/>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4973950" y="2055575"/>
            <a:ext cx="41100" cy="270600"/>
          </a:xfrm>
          <a:prstGeom prst="downArrow">
            <a:avLst>
              <a:gd name="adj1" fmla="val 50000"/>
              <a:gd name="adj2" fmla="val 50000"/>
            </a:avLst>
          </a:prstGeom>
          <a:solidFill>
            <a:schemeClr val="lt2"/>
          </a:solid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txBox="1"/>
          <p:nvPr/>
        </p:nvSpPr>
        <p:spPr>
          <a:xfrm>
            <a:off x="1966300" y="2249975"/>
            <a:ext cx="108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of bedrooms</a:t>
            </a:r>
            <a:endParaRPr b="1">
              <a:solidFill>
                <a:srgbClr val="504087"/>
              </a:solidFill>
              <a:latin typeface="Roboto"/>
              <a:ea typeface="Roboto"/>
              <a:cs typeface="Roboto"/>
              <a:sym typeface="Roboto"/>
            </a:endParaRPr>
          </a:p>
        </p:txBody>
      </p:sp>
      <p:sp>
        <p:nvSpPr>
          <p:cNvPr id="351" name="Google Shape;351;p36"/>
          <p:cNvSpPr txBox="1"/>
          <p:nvPr/>
        </p:nvSpPr>
        <p:spPr>
          <a:xfrm>
            <a:off x="4483600" y="22981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352" name="Google Shape;352;p36"/>
          <p:cNvSpPr txBox="1"/>
          <p:nvPr/>
        </p:nvSpPr>
        <p:spPr>
          <a:xfrm>
            <a:off x="3115300" y="2249975"/>
            <a:ext cx="10851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of bathrooms</a:t>
            </a:r>
            <a:endParaRPr b="1">
              <a:solidFill>
                <a:srgbClr val="504087"/>
              </a:solidFill>
              <a:latin typeface="Roboto"/>
              <a:ea typeface="Roboto"/>
              <a:cs typeface="Roboto"/>
              <a:sym typeface="Roboto"/>
            </a:endParaRPr>
          </a:p>
        </p:txBody>
      </p:sp>
      <p:sp>
        <p:nvSpPr>
          <p:cNvPr id="353" name="Google Shape;353;p36"/>
          <p:cNvSpPr txBox="1"/>
          <p:nvPr/>
        </p:nvSpPr>
        <p:spPr>
          <a:xfrm>
            <a:off x="4770725" y="2221900"/>
            <a:ext cx="548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age</a:t>
            </a:r>
            <a:endParaRPr b="1">
              <a:solidFill>
                <a:srgbClr val="504087"/>
              </a:solidFill>
              <a:latin typeface="Roboto"/>
              <a:ea typeface="Roboto"/>
              <a:cs typeface="Roboto"/>
              <a:sym typeface="Roboto"/>
            </a:endParaRPr>
          </a:p>
        </p:txBody>
      </p:sp>
      <p:pic>
        <p:nvPicPr>
          <p:cNvPr id="354" name="Google Shape;354;p36"/>
          <p:cNvPicPr preferRelativeResize="0"/>
          <p:nvPr/>
        </p:nvPicPr>
        <p:blipFill>
          <a:blip r:embed="rId5">
            <a:alphaModFix/>
          </a:blip>
          <a:stretch>
            <a:fillRect/>
          </a:stretch>
        </p:blipFill>
        <p:spPr>
          <a:xfrm>
            <a:off x="1138200" y="3159975"/>
            <a:ext cx="2247900" cy="276225"/>
          </a:xfrm>
          <a:prstGeom prst="rect">
            <a:avLst/>
          </a:prstGeom>
          <a:noFill/>
          <a:ln>
            <a:noFill/>
          </a:ln>
        </p:spPr>
      </p:pic>
      <p:pic>
        <p:nvPicPr>
          <p:cNvPr id="355" name="Google Shape;355;p36"/>
          <p:cNvPicPr preferRelativeResize="0"/>
          <p:nvPr/>
        </p:nvPicPr>
        <p:blipFill>
          <a:blip r:embed="rId6">
            <a:alphaModFix/>
          </a:blip>
          <a:stretch>
            <a:fillRect/>
          </a:stretch>
        </p:blipFill>
        <p:spPr>
          <a:xfrm>
            <a:off x="4440550" y="3149525"/>
            <a:ext cx="2428875" cy="276225"/>
          </a:xfrm>
          <a:prstGeom prst="rect">
            <a:avLst/>
          </a:prstGeom>
          <a:noFill/>
          <a:ln>
            <a:noFill/>
          </a:ln>
        </p:spPr>
      </p:pic>
      <p:sp>
        <p:nvSpPr>
          <p:cNvPr id="356" name="Google Shape;356;p36"/>
          <p:cNvSpPr/>
          <p:nvPr/>
        </p:nvSpPr>
        <p:spPr>
          <a:xfrm>
            <a:off x="1683925" y="1569600"/>
            <a:ext cx="3561000" cy="510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57" name="Google Shape;357;p36"/>
          <p:cNvPicPr preferRelativeResize="0"/>
          <p:nvPr/>
        </p:nvPicPr>
        <p:blipFill>
          <a:blip r:embed="rId7">
            <a:alphaModFix/>
          </a:blip>
          <a:stretch>
            <a:fillRect/>
          </a:stretch>
        </p:blipFill>
        <p:spPr>
          <a:xfrm>
            <a:off x="1138200" y="3807250"/>
            <a:ext cx="4632250" cy="325267"/>
          </a:xfrm>
          <a:prstGeom prst="rect">
            <a:avLst/>
          </a:prstGeom>
          <a:noFill/>
          <a:ln>
            <a:noFill/>
          </a:ln>
        </p:spPr>
      </p:pic>
      <p:sp>
        <p:nvSpPr>
          <p:cNvPr id="358" name="Google Shape;358;p36"/>
          <p:cNvSpPr/>
          <p:nvPr/>
        </p:nvSpPr>
        <p:spPr>
          <a:xfrm>
            <a:off x="2271850" y="3662088"/>
            <a:ext cx="3619500" cy="615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59" name="Google Shape;359;p36"/>
          <p:cNvCxnSpPr>
            <a:endCxn id="358" idx="3"/>
          </p:cNvCxnSpPr>
          <p:nvPr/>
        </p:nvCxnSpPr>
        <p:spPr>
          <a:xfrm rot="-5400000" flipH="1">
            <a:off x="4630900" y="2709438"/>
            <a:ext cx="1877100" cy="643800"/>
          </a:xfrm>
          <a:prstGeom prst="curvedConnector4">
            <a:avLst>
              <a:gd name="adj1" fmla="val 9430"/>
              <a:gd name="adj2" fmla="val 418884"/>
            </a:avLst>
          </a:prstGeom>
          <a:noFill/>
          <a:ln w="19050" cap="flat" cmpd="sng">
            <a:solidFill>
              <a:srgbClr val="FF0000"/>
            </a:solidFill>
            <a:prstDash val="solid"/>
            <a:round/>
            <a:headEnd type="none" w="med" len="med"/>
            <a:tailEnd type="none" w="med" len="med"/>
          </a:ln>
        </p:spPr>
      </p:cxnSp>
      <p:pic>
        <p:nvPicPr>
          <p:cNvPr id="360" name="Google Shape;360;p36"/>
          <p:cNvPicPr preferRelativeResize="0"/>
          <p:nvPr/>
        </p:nvPicPr>
        <p:blipFill>
          <a:blip r:embed="rId8">
            <a:alphaModFix/>
          </a:blip>
          <a:stretch>
            <a:fillRect/>
          </a:stretch>
        </p:blipFill>
        <p:spPr>
          <a:xfrm>
            <a:off x="1148300" y="4552950"/>
            <a:ext cx="1905380" cy="3308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pic>
        <p:nvPicPr>
          <p:cNvPr id="365" name="Google Shape;365;p37"/>
          <p:cNvPicPr preferRelativeResize="0"/>
          <p:nvPr/>
        </p:nvPicPr>
        <p:blipFill>
          <a:blip r:embed="rId3">
            <a:alphaModFix/>
          </a:blip>
          <a:stretch>
            <a:fillRect/>
          </a:stretch>
        </p:blipFill>
        <p:spPr>
          <a:xfrm>
            <a:off x="342912" y="-45400"/>
            <a:ext cx="2144626" cy="1396806"/>
          </a:xfrm>
          <a:prstGeom prst="rect">
            <a:avLst/>
          </a:prstGeom>
          <a:noFill/>
          <a:ln>
            <a:noFill/>
          </a:ln>
        </p:spPr>
      </p:pic>
      <p:sp>
        <p:nvSpPr>
          <p:cNvPr id="366" name="Google Shape;366;p37"/>
          <p:cNvSpPr txBox="1"/>
          <p:nvPr/>
        </p:nvSpPr>
        <p:spPr>
          <a:xfrm>
            <a:off x="5031050" y="145050"/>
            <a:ext cx="3996000" cy="9927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000" b="1">
                <a:solidFill>
                  <a:srgbClr val="504087"/>
                </a:solidFill>
                <a:latin typeface="IBM Plex Sans"/>
                <a:ea typeface="IBM Plex Sans"/>
                <a:cs typeface="IBM Plex Sans"/>
                <a:sym typeface="IBM Plex Sans"/>
              </a:rPr>
              <a:t>Sigmoid</a:t>
            </a:r>
            <a:endParaRPr sz="3000" b="1">
              <a:solidFill>
                <a:srgbClr val="504087"/>
              </a:solidFill>
              <a:latin typeface="IBM Plex Sans"/>
              <a:ea typeface="IBM Plex Sans"/>
              <a:cs typeface="IBM Plex Sans"/>
              <a:sym typeface="IBM Plex Sans"/>
            </a:endParaRPr>
          </a:p>
          <a:p>
            <a:pPr marL="0" marR="0" lvl="0" indent="0" algn="r" rtl="0">
              <a:spcBef>
                <a:spcPts val="0"/>
              </a:spcBef>
              <a:spcAft>
                <a:spcPts val="0"/>
              </a:spcAft>
              <a:buNone/>
            </a:pPr>
            <a:r>
              <a:rPr lang="en" sz="3000" b="1">
                <a:solidFill>
                  <a:srgbClr val="504087"/>
                </a:solidFill>
                <a:latin typeface="IBM Plex Sans"/>
                <a:ea typeface="IBM Plex Sans"/>
                <a:cs typeface="IBM Plex Sans"/>
                <a:sym typeface="IBM Plex Sans"/>
              </a:rPr>
              <a:t>(activation function)</a:t>
            </a:r>
            <a:endParaRPr sz="3000" b="1">
              <a:solidFill>
                <a:srgbClr val="504087"/>
              </a:solidFill>
              <a:latin typeface="IBM Plex Sans"/>
              <a:ea typeface="IBM Plex Sans"/>
              <a:cs typeface="IBM Plex Sans"/>
              <a:sym typeface="IBM Plex Sans"/>
            </a:endParaRPr>
          </a:p>
        </p:txBody>
      </p:sp>
      <p:sp>
        <p:nvSpPr>
          <p:cNvPr id="367" name="Google Shape;367;p37"/>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pic>
        <p:nvPicPr>
          <p:cNvPr id="368" name="Google Shape;368;p37"/>
          <p:cNvPicPr preferRelativeResize="0"/>
          <p:nvPr/>
        </p:nvPicPr>
        <p:blipFill>
          <a:blip r:embed="rId4">
            <a:alphaModFix/>
          </a:blip>
          <a:stretch>
            <a:fillRect/>
          </a:stretch>
        </p:blipFill>
        <p:spPr>
          <a:xfrm>
            <a:off x="3183200" y="3255174"/>
            <a:ext cx="1847850" cy="571500"/>
          </a:xfrm>
          <a:prstGeom prst="rect">
            <a:avLst/>
          </a:prstGeom>
          <a:noFill/>
          <a:ln>
            <a:noFill/>
          </a:ln>
        </p:spPr>
      </p:pic>
      <p:pic>
        <p:nvPicPr>
          <p:cNvPr id="369" name="Google Shape;369;p37"/>
          <p:cNvPicPr preferRelativeResize="0"/>
          <p:nvPr/>
        </p:nvPicPr>
        <p:blipFill>
          <a:blip r:embed="rId5">
            <a:alphaModFix/>
          </a:blip>
          <a:stretch>
            <a:fillRect/>
          </a:stretch>
        </p:blipFill>
        <p:spPr>
          <a:xfrm>
            <a:off x="3221300" y="2433638"/>
            <a:ext cx="1771650" cy="276225"/>
          </a:xfrm>
          <a:prstGeom prst="rect">
            <a:avLst/>
          </a:prstGeom>
          <a:noFill/>
          <a:ln>
            <a:noFill/>
          </a:ln>
        </p:spPr>
      </p:pic>
      <p:sp>
        <p:nvSpPr>
          <p:cNvPr id="370" name="Google Shape;370;p37"/>
          <p:cNvSpPr/>
          <p:nvPr/>
        </p:nvSpPr>
        <p:spPr>
          <a:xfrm>
            <a:off x="4135525" y="2741325"/>
            <a:ext cx="132000" cy="4575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4087500" y="3942875"/>
            <a:ext cx="132000" cy="400200"/>
          </a:xfrm>
          <a:prstGeom prst="down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72" name="Google Shape;372;p37"/>
          <p:cNvPicPr preferRelativeResize="0"/>
          <p:nvPr/>
        </p:nvPicPr>
        <p:blipFill>
          <a:blip r:embed="rId6">
            <a:alphaModFix/>
          </a:blip>
          <a:stretch>
            <a:fillRect/>
          </a:stretch>
        </p:blipFill>
        <p:spPr>
          <a:xfrm>
            <a:off x="5505400" y="2539974"/>
            <a:ext cx="3333800" cy="2288836"/>
          </a:xfrm>
          <a:prstGeom prst="rect">
            <a:avLst/>
          </a:prstGeom>
          <a:noFill/>
          <a:ln>
            <a:noFill/>
          </a:ln>
        </p:spPr>
      </p:pic>
      <p:pic>
        <p:nvPicPr>
          <p:cNvPr id="373" name="Google Shape;373;p37"/>
          <p:cNvPicPr preferRelativeResize="0"/>
          <p:nvPr/>
        </p:nvPicPr>
        <p:blipFill>
          <a:blip r:embed="rId7">
            <a:alphaModFix/>
          </a:blip>
          <a:stretch>
            <a:fillRect/>
          </a:stretch>
        </p:blipFill>
        <p:spPr>
          <a:xfrm>
            <a:off x="3434363" y="4459274"/>
            <a:ext cx="1438275" cy="276225"/>
          </a:xfrm>
          <a:prstGeom prst="rect">
            <a:avLst/>
          </a:prstGeom>
          <a:noFill/>
          <a:ln>
            <a:noFill/>
          </a:ln>
        </p:spPr>
      </p:pic>
      <p:pic>
        <p:nvPicPr>
          <p:cNvPr id="374" name="Google Shape;374;p37"/>
          <p:cNvPicPr preferRelativeResize="0"/>
          <p:nvPr/>
        </p:nvPicPr>
        <p:blipFill>
          <a:blip r:embed="rId8">
            <a:alphaModFix/>
          </a:blip>
          <a:stretch>
            <a:fillRect/>
          </a:stretch>
        </p:blipFill>
        <p:spPr>
          <a:xfrm>
            <a:off x="2848300" y="1610972"/>
            <a:ext cx="2144650" cy="38630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pic>
        <p:nvPicPr>
          <p:cNvPr id="379" name="Google Shape;379;p38"/>
          <p:cNvPicPr preferRelativeResize="0"/>
          <p:nvPr/>
        </p:nvPicPr>
        <p:blipFill>
          <a:blip r:embed="rId3">
            <a:alphaModFix/>
          </a:blip>
          <a:stretch>
            <a:fillRect/>
          </a:stretch>
        </p:blipFill>
        <p:spPr>
          <a:xfrm>
            <a:off x="342912" y="-45400"/>
            <a:ext cx="2144626" cy="1396806"/>
          </a:xfrm>
          <a:prstGeom prst="rect">
            <a:avLst/>
          </a:prstGeom>
          <a:noFill/>
          <a:ln>
            <a:noFill/>
          </a:ln>
        </p:spPr>
      </p:pic>
      <p:pic>
        <p:nvPicPr>
          <p:cNvPr id="380" name="Google Shape;380;p38"/>
          <p:cNvPicPr preferRelativeResize="0"/>
          <p:nvPr/>
        </p:nvPicPr>
        <p:blipFill>
          <a:blip r:embed="rId4">
            <a:alphaModFix/>
          </a:blip>
          <a:stretch>
            <a:fillRect/>
          </a:stretch>
        </p:blipFill>
        <p:spPr>
          <a:xfrm>
            <a:off x="2848300" y="1610972"/>
            <a:ext cx="2144650" cy="386303"/>
          </a:xfrm>
          <a:prstGeom prst="rect">
            <a:avLst/>
          </a:prstGeom>
          <a:noFill/>
          <a:ln>
            <a:noFill/>
          </a:ln>
        </p:spPr>
      </p:pic>
      <p:sp>
        <p:nvSpPr>
          <p:cNvPr id="381" name="Google Shape;381;p38"/>
          <p:cNvSpPr txBox="1"/>
          <p:nvPr/>
        </p:nvSpPr>
        <p:spPr>
          <a:xfrm>
            <a:off x="5337225" y="1557825"/>
            <a:ext cx="373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Raw score of a house</a:t>
            </a:r>
            <a:endParaRPr sz="2000" b="1">
              <a:solidFill>
                <a:srgbClr val="504087"/>
              </a:solidFill>
              <a:latin typeface="Roboto"/>
              <a:ea typeface="Roboto"/>
              <a:cs typeface="Roboto"/>
              <a:sym typeface="Roboto"/>
            </a:endParaRPr>
          </a:p>
        </p:txBody>
      </p:sp>
      <p:sp>
        <p:nvSpPr>
          <p:cNvPr id="382" name="Google Shape;382;p38"/>
          <p:cNvSpPr txBox="1"/>
          <p:nvPr/>
        </p:nvSpPr>
        <p:spPr>
          <a:xfrm>
            <a:off x="5092875" y="2668300"/>
            <a:ext cx="373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How likely the house is good</a:t>
            </a:r>
            <a:endParaRPr sz="2000" b="1">
              <a:solidFill>
                <a:srgbClr val="504087"/>
              </a:solidFill>
              <a:latin typeface="Roboto"/>
              <a:ea typeface="Roboto"/>
              <a:cs typeface="Roboto"/>
              <a:sym typeface="Roboto"/>
            </a:endParaRPr>
          </a:p>
        </p:txBody>
      </p:sp>
      <p:sp>
        <p:nvSpPr>
          <p:cNvPr id="383" name="Google Shape;383;p38"/>
          <p:cNvSpPr txBox="1"/>
          <p:nvPr/>
        </p:nvSpPr>
        <p:spPr>
          <a:xfrm>
            <a:off x="5092875" y="3473800"/>
            <a:ext cx="373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How likely the house is bad</a:t>
            </a:r>
            <a:endParaRPr sz="2000" b="1">
              <a:solidFill>
                <a:srgbClr val="504087"/>
              </a:solidFill>
              <a:latin typeface="Roboto"/>
              <a:ea typeface="Roboto"/>
              <a:cs typeface="Roboto"/>
              <a:sym typeface="Roboto"/>
            </a:endParaRPr>
          </a:p>
        </p:txBody>
      </p:sp>
      <p:pic>
        <p:nvPicPr>
          <p:cNvPr id="384" name="Google Shape;384;p38"/>
          <p:cNvPicPr preferRelativeResize="0"/>
          <p:nvPr/>
        </p:nvPicPr>
        <p:blipFill>
          <a:blip r:embed="rId5">
            <a:alphaModFix/>
          </a:blip>
          <a:stretch>
            <a:fillRect/>
          </a:stretch>
        </p:blipFill>
        <p:spPr>
          <a:xfrm>
            <a:off x="1559050" y="2810950"/>
            <a:ext cx="3434525" cy="313325"/>
          </a:xfrm>
          <a:prstGeom prst="rect">
            <a:avLst/>
          </a:prstGeom>
          <a:noFill/>
          <a:ln>
            <a:noFill/>
          </a:ln>
        </p:spPr>
      </p:pic>
      <p:pic>
        <p:nvPicPr>
          <p:cNvPr id="385" name="Google Shape;385;p38"/>
          <p:cNvPicPr preferRelativeResize="0"/>
          <p:nvPr/>
        </p:nvPicPr>
        <p:blipFill>
          <a:blip r:embed="rId6">
            <a:alphaModFix/>
          </a:blip>
          <a:stretch>
            <a:fillRect/>
          </a:stretch>
        </p:blipFill>
        <p:spPr>
          <a:xfrm>
            <a:off x="1259900" y="3612350"/>
            <a:ext cx="3820168" cy="313325"/>
          </a:xfrm>
          <a:prstGeom prst="rect">
            <a:avLst/>
          </a:prstGeom>
          <a:noFill/>
          <a:ln>
            <a:noFill/>
          </a:ln>
        </p:spPr>
      </p:pic>
      <p:sp>
        <p:nvSpPr>
          <p:cNvPr id="386" name="Google Shape;386;p38"/>
          <p:cNvSpPr txBox="1"/>
          <p:nvPr/>
        </p:nvSpPr>
        <p:spPr>
          <a:xfrm>
            <a:off x="5031050" y="145050"/>
            <a:ext cx="3996000" cy="9927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000" b="1">
                <a:solidFill>
                  <a:srgbClr val="504087"/>
                </a:solidFill>
                <a:latin typeface="IBM Plex Sans"/>
                <a:ea typeface="IBM Plex Sans"/>
                <a:cs typeface="IBM Plex Sans"/>
                <a:sym typeface="IBM Plex Sans"/>
              </a:rPr>
              <a:t>Sigmoid</a:t>
            </a:r>
            <a:endParaRPr sz="3000" b="1">
              <a:solidFill>
                <a:srgbClr val="504087"/>
              </a:solidFill>
              <a:latin typeface="IBM Plex Sans"/>
              <a:ea typeface="IBM Plex Sans"/>
              <a:cs typeface="IBM Plex Sans"/>
              <a:sym typeface="IBM Plex Sans"/>
            </a:endParaRPr>
          </a:p>
          <a:p>
            <a:pPr marL="0" marR="0" lvl="0" indent="0" algn="r" rtl="0">
              <a:spcBef>
                <a:spcPts val="0"/>
              </a:spcBef>
              <a:spcAft>
                <a:spcPts val="0"/>
              </a:spcAft>
              <a:buNone/>
            </a:pPr>
            <a:r>
              <a:rPr lang="en" sz="3000" b="1">
                <a:solidFill>
                  <a:srgbClr val="504087"/>
                </a:solidFill>
                <a:latin typeface="IBM Plex Sans"/>
                <a:ea typeface="IBM Plex Sans"/>
                <a:cs typeface="IBM Plex Sans"/>
                <a:sym typeface="IBM Plex Sans"/>
              </a:rPr>
              <a:t>(activation function)</a:t>
            </a:r>
            <a:endParaRPr sz="3000" b="1">
              <a:solidFill>
                <a:srgbClr val="504087"/>
              </a:solidFill>
              <a:latin typeface="IBM Plex Sans"/>
              <a:ea typeface="IBM Plex Sans"/>
              <a:cs typeface="IBM Plex Sans"/>
              <a:sym typeface="IBM Plex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pic>
        <p:nvPicPr>
          <p:cNvPr id="391" name="Google Shape;391;p39"/>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392" name="Google Shape;392;p39"/>
          <p:cNvSpPr txBox="1"/>
          <p:nvPr/>
        </p:nvSpPr>
        <p:spPr>
          <a:xfrm>
            <a:off x="2487550" y="173900"/>
            <a:ext cx="66564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a:solidFill>
                  <a:srgbClr val="504087"/>
                </a:solidFill>
                <a:latin typeface="IBM Plex Sans"/>
                <a:ea typeface="IBM Plex Sans"/>
                <a:cs typeface="IBM Plex Sans"/>
                <a:sym typeface="IBM Plex Sans"/>
              </a:rPr>
              <a:t>Classifier</a:t>
            </a:r>
            <a:endParaRPr sz="3600" b="1">
              <a:solidFill>
                <a:srgbClr val="504087"/>
              </a:solidFill>
              <a:latin typeface="IBM Plex Sans"/>
              <a:ea typeface="IBM Plex Sans"/>
              <a:cs typeface="IBM Plex Sans"/>
              <a:sym typeface="IBM Plex Sans"/>
            </a:endParaRPr>
          </a:p>
        </p:txBody>
      </p:sp>
      <p:sp>
        <p:nvSpPr>
          <p:cNvPr id="393" name="Google Shape;393;p39"/>
          <p:cNvSpPr txBox="1"/>
          <p:nvPr/>
        </p:nvSpPr>
        <p:spPr>
          <a:xfrm>
            <a:off x="5092875" y="1525300"/>
            <a:ext cx="373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How likely the house is good</a:t>
            </a:r>
            <a:endParaRPr sz="2000" b="1">
              <a:solidFill>
                <a:srgbClr val="504087"/>
              </a:solidFill>
              <a:latin typeface="Roboto"/>
              <a:ea typeface="Roboto"/>
              <a:cs typeface="Roboto"/>
              <a:sym typeface="Roboto"/>
            </a:endParaRPr>
          </a:p>
        </p:txBody>
      </p:sp>
      <p:sp>
        <p:nvSpPr>
          <p:cNvPr id="394" name="Google Shape;394;p39"/>
          <p:cNvSpPr txBox="1"/>
          <p:nvPr/>
        </p:nvSpPr>
        <p:spPr>
          <a:xfrm>
            <a:off x="5092875" y="2330800"/>
            <a:ext cx="3733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How likely the house is bad</a:t>
            </a:r>
            <a:endParaRPr sz="2000" b="1">
              <a:solidFill>
                <a:srgbClr val="504087"/>
              </a:solidFill>
              <a:latin typeface="Roboto"/>
              <a:ea typeface="Roboto"/>
              <a:cs typeface="Roboto"/>
              <a:sym typeface="Roboto"/>
            </a:endParaRPr>
          </a:p>
        </p:txBody>
      </p:sp>
      <p:pic>
        <p:nvPicPr>
          <p:cNvPr id="395" name="Google Shape;395;p39"/>
          <p:cNvPicPr preferRelativeResize="0"/>
          <p:nvPr/>
        </p:nvPicPr>
        <p:blipFill>
          <a:blip r:embed="rId4">
            <a:alphaModFix/>
          </a:blip>
          <a:stretch>
            <a:fillRect/>
          </a:stretch>
        </p:blipFill>
        <p:spPr>
          <a:xfrm>
            <a:off x="1559050" y="1667950"/>
            <a:ext cx="3434525" cy="313325"/>
          </a:xfrm>
          <a:prstGeom prst="rect">
            <a:avLst/>
          </a:prstGeom>
          <a:noFill/>
          <a:ln>
            <a:noFill/>
          </a:ln>
        </p:spPr>
      </p:pic>
      <p:pic>
        <p:nvPicPr>
          <p:cNvPr id="396" name="Google Shape;396;p39"/>
          <p:cNvPicPr preferRelativeResize="0"/>
          <p:nvPr/>
        </p:nvPicPr>
        <p:blipFill>
          <a:blip r:embed="rId5">
            <a:alphaModFix/>
          </a:blip>
          <a:stretch>
            <a:fillRect/>
          </a:stretch>
        </p:blipFill>
        <p:spPr>
          <a:xfrm>
            <a:off x="1259900" y="2469350"/>
            <a:ext cx="3820168" cy="313325"/>
          </a:xfrm>
          <a:prstGeom prst="rect">
            <a:avLst/>
          </a:prstGeom>
          <a:noFill/>
          <a:ln>
            <a:noFill/>
          </a:ln>
        </p:spPr>
      </p:pic>
      <p:pic>
        <p:nvPicPr>
          <p:cNvPr id="397" name="Google Shape;397;p39"/>
          <p:cNvPicPr preferRelativeResize="0"/>
          <p:nvPr/>
        </p:nvPicPr>
        <p:blipFill>
          <a:blip r:embed="rId6">
            <a:alphaModFix/>
          </a:blip>
          <a:stretch>
            <a:fillRect/>
          </a:stretch>
        </p:blipFill>
        <p:spPr>
          <a:xfrm>
            <a:off x="1845225" y="3212500"/>
            <a:ext cx="5127000" cy="701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1"/>
        <p:cNvGrpSpPr/>
        <p:nvPr/>
      </p:nvGrpSpPr>
      <p:grpSpPr>
        <a:xfrm>
          <a:off x="0" y="0"/>
          <a:ext cx="0" cy="0"/>
          <a:chOff x="0" y="0"/>
          <a:chExt cx="0" cy="0"/>
        </a:xfrm>
      </p:grpSpPr>
      <p:pic>
        <p:nvPicPr>
          <p:cNvPr id="402" name="Google Shape;402;p40"/>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403" name="Google Shape;403;p40"/>
          <p:cNvSpPr/>
          <p:nvPr/>
        </p:nvSpPr>
        <p:spPr>
          <a:xfrm>
            <a:off x="4811775" y="22206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404" name="Google Shape;404;p40"/>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05" name="Google Shape;405;p40"/>
          <p:cNvSpPr txBox="1"/>
          <p:nvPr/>
        </p:nvSpPr>
        <p:spPr>
          <a:xfrm>
            <a:off x="2622827" y="134450"/>
            <a:ext cx="73527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Neuron as a computation unit</a:t>
            </a:r>
            <a:endParaRPr sz="1100" b="1">
              <a:solidFill>
                <a:srgbClr val="504087"/>
              </a:solidFill>
              <a:latin typeface="IBM Plex Sans"/>
              <a:ea typeface="IBM Plex Sans"/>
              <a:cs typeface="IBM Plex Sans"/>
              <a:sym typeface="IBM Plex Sans"/>
            </a:endParaRPr>
          </a:p>
        </p:txBody>
      </p:sp>
      <p:sp>
        <p:nvSpPr>
          <p:cNvPr id="406" name="Google Shape;406;p40"/>
          <p:cNvSpPr txBox="1"/>
          <p:nvPr/>
        </p:nvSpPr>
        <p:spPr>
          <a:xfrm>
            <a:off x="1875625" y="1974025"/>
            <a:ext cx="2270700" cy="233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 of bedrooms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of bathrooms</a:t>
            </a:r>
            <a:endParaRPr sz="2000">
              <a:latin typeface="Roboto"/>
              <a:ea typeface="Roboto"/>
              <a:cs typeface="Roboto"/>
              <a:sym typeface="Roboto"/>
            </a:endParaRPr>
          </a:p>
          <a:p>
            <a:pPr marL="0" lvl="0" indent="0" algn="l" rtl="0">
              <a:spcBef>
                <a:spcPts val="0"/>
              </a:spcBef>
              <a:spcAft>
                <a:spcPts val="0"/>
              </a:spcAft>
              <a:buNone/>
            </a:pPr>
            <a:endParaRPr sz="2000">
              <a:latin typeface="Roboto"/>
              <a:ea typeface="Roboto"/>
              <a:cs typeface="Roboto"/>
              <a:sym typeface="Roboto"/>
            </a:endParaRPr>
          </a:p>
          <a:p>
            <a:pPr marL="457200" lvl="0" indent="457200" algn="l" rtl="0">
              <a:spcBef>
                <a:spcPts val="0"/>
              </a:spcBef>
              <a:spcAft>
                <a:spcPts val="0"/>
              </a:spcAft>
              <a:buNone/>
            </a:pPr>
            <a:r>
              <a:rPr lang="en" sz="2000">
                <a:latin typeface="Roboto"/>
                <a:ea typeface="Roboto"/>
                <a:cs typeface="Roboto"/>
                <a:sym typeface="Roboto"/>
              </a:rPr>
              <a:t>Age</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a:p>
            <a:pPr marL="0" lvl="0" indent="0" algn="l" rtl="0">
              <a:spcBef>
                <a:spcPts val="0"/>
              </a:spcBef>
              <a:spcAft>
                <a:spcPts val="0"/>
              </a:spcAft>
              <a:buNone/>
            </a:pPr>
            <a:r>
              <a:rPr lang="en" sz="2000">
                <a:latin typeface="Roboto"/>
                <a:ea typeface="Roboto"/>
                <a:cs typeface="Roboto"/>
                <a:sym typeface="Roboto"/>
              </a:rPr>
              <a:t>… … …</a:t>
            </a:r>
            <a:endParaRPr sz="2000">
              <a:latin typeface="Roboto"/>
              <a:ea typeface="Roboto"/>
              <a:cs typeface="Roboto"/>
              <a:sym typeface="Roboto"/>
            </a:endParaRPr>
          </a:p>
        </p:txBody>
      </p:sp>
      <p:pic>
        <p:nvPicPr>
          <p:cNvPr id="407" name="Google Shape;407;p40"/>
          <p:cNvPicPr preferRelativeResize="0"/>
          <p:nvPr/>
        </p:nvPicPr>
        <p:blipFill>
          <a:blip r:embed="rId4">
            <a:alphaModFix/>
          </a:blip>
          <a:stretch>
            <a:fillRect/>
          </a:stretch>
        </p:blipFill>
        <p:spPr>
          <a:xfrm>
            <a:off x="6979075" y="2061175"/>
            <a:ext cx="1027379" cy="623400"/>
          </a:xfrm>
          <a:prstGeom prst="rect">
            <a:avLst/>
          </a:prstGeom>
          <a:noFill/>
          <a:ln>
            <a:noFill/>
          </a:ln>
        </p:spPr>
      </p:pic>
      <p:pic>
        <p:nvPicPr>
          <p:cNvPr id="408" name="Google Shape;408;p40"/>
          <p:cNvPicPr preferRelativeResize="0"/>
          <p:nvPr/>
        </p:nvPicPr>
        <p:blipFill>
          <a:blip r:embed="rId5">
            <a:alphaModFix/>
          </a:blip>
          <a:stretch>
            <a:fillRect/>
          </a:stretch>
        </p:blipFill>
        <p:spPr>
          <a:xfrm>
            <a:off x="7030825" y="3123699"/>
            <a:ext cx="923875" cy="689075"/>
          </a:xfrm>
          <a:prstGeom prst="rect">
            <a:avLst/>
          </a:prstGeom>
          <a:noFill/>
          <a:ln>
            <a:noFill/>
          </a:ln>
        </p:spPr>
      </p:pic>
      <p:sp>
        <p:nvSpPr>
          <p:cNvPr id="409" name="Google Shape;409;p40"/>
          <p:cNvSpPr txBox="1"/>
          <p:nvPr/>
        </p:nvSpPr>
        <p:spPr>
          <a:xfrm>
            <a:off x="7237425" y="26604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410" name="Google Shape;410;p40"/>
          <p:cNvCxnSpPr/>
          <p:nvPr/>
        </p:nvCxnSpPr>
        <p:spPr>
          <a:xfrm rot="10800000" flipH="1">
            <a:off x="6175075" y="28612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411" name="Google Shape;411;p40"/>
          <p:cNvCxnSpPr>
            <a:endCxn id="403" idx="2"/>
          </p:cNvCxnSpPr>
          <p:nvPr/>
        </p:nvCxnSpPr>
        <p:spPr>
          <a:xfrm>
            <a:off x="3670575" y="2246550"/>
            <a:ext cx="1141200" cy="616800"/>
          </a:xfrm>
          <a:prstGeom prst="straightConnector1">
            <a:avLst/>
          </a:prstGeom>
          <a:noFill/>
          <a:ln w="28575" cap="flat" cmpd="sng">
            <a:solidFill>
              <a:schemeClr val="accent1"/>
            </a:solidFill>
            <a:prstDash val="solid"/>
            <a:round/>
            <a:headEnd type="none" w="med" len="med"/>
            <a:tailEnd type="triangle" w="med" len="med"/>
          </a:ln>
        </p:spPr>
      </p:cxnSp>
      <p:cxnSp>
        <p:nvCxnSpPr>
          <p:cNvPr id="412" name="Google Shape;412;p40"/>
          <p:cNvCxnSpPr>
            <a:endCxn id="403" idx="2"/>
          </p:cNvCxnSpPr>
          <p:nvPr/>
        </p:nvCxnSpPr>
        <p:spPr>
          <a:xfrm>
            <a:off x="3756375" y="2854950"/>
            <a:ext cx="1055400" cy="8400"/>
          </a:xfrm>
          <a:prstGeom prst="straightConnector1">
            <a:avLst/>
          </a:prstGeom>
          <a:noFill/>
          <a:ln w="28575" cap="flat" cmpd="sng">
            <a:solidFill>
              <a:schemeClr val="accent1"/>
            </a:solidFill>
            <a:prstDash val="solid"/>
            <a:round/>
            <a:headEnd type="none" w="med" len="med"/>
            <a:tailEnd type="triangle" w="med" len="med"/>
          </a:ln>
        </p:spPr>
      </p:cxnSp>
      <p:cxnSp>
        <p:nvCxnSpPr>
          <p:cNvPr id="413" name="Google Shape;413;p40"/>
          <p:cNvCxnSpPr>
            <a:endCxn id="403" idx="2"/>
          </p:cNvCxnSpPr>
          <p:nvPr/>
        </p:nvCxnSpPr>
        <p:spPr>
          <a:xfrm rot="10800000" flipH="1">
            <a:off x="3441075" y="2863350"/>
            <a:ext cx="1370700" cy="6069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pic>
        <p:nvPicPr>
          <p:cNvPr id="418" name="Google Shape;418;p41"/>
          <p:cNvPicPr preferRelativeResize="0"/>
          <p:nvPr/>
        </p:nvPicPr>
        <p:blipFill>
          <a:blip r:embed="rId3">
            <a:alphaModFix/>
          </a:blip>
          <a:stretch>
            <a:fillRect/>
          </a:stretch>
        </p:blipFill>
        <p:spPr>
          <a:xfrm>
            <a:off x="42412" y="0"/>
            <a:ext cx="2144626" cy="1396806"/>
          </a:xfrm>
          <a:prstGeom prst="rect">
            <a:avLst/>
          </a:prstGeom>
          <a:noFill/>
          <a:ln>
            <a:noFill/>
          </a:ln>
        </p:spPr>
      </p:pic>
      <p:sp>
        <p:nvSpPr>
          <p:cNvPr id="419" name="Google Shape;419;p41"/>
          <p:cNvSpPr/>
          <p:nvPr/>
        </p:nvSpPr>
        <p:spPr>
          <a:xfrm>
            <a:off x="3668775" y="16872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420" name="Google Shape;420;p41"/>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21" name="Google Shape;421;p41"/>
          <p:cNvSpPr txBox="1"/>
          <p:nvPr/>
        </p:nvSpPr>
        <p:spPr>
          <a:xfrm>
            <a:off x="2622827" y="134450"/>
            <a:ext cx="73527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Neuron as a computation unit</a:t>
            </a:r>
            <a:endParaRPr sz="1100" b="1">
              <a:solidFill>
                <a:srgbClr val="504087"/>
              </a:solidFill>
              <a:latin typeface="IBM Plex Sans"/>
              <a:ea typeface="IBM Plex Sans"/>
              <a:cs typeface="IBM Plex Sans"/>
              <a:sym typeface="IBM Plex Sans"/>
            </a:endParaRPr>
          </a:p>
        </p:txBody>
      </p:sp>
      <p:sp>
        <p:nvSpPr>
          <p:cNvPr id="422" name="Google Shape;422;p41"/>
          <p:cNvSpPr txBox="1"/>
          <p:nvPr/>
        </p:nvSpPr>
        <p:spPr>
          <a:xfrm>
            <a:off x="3997425" y="122025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 </a:t>
            </a:r>
            <a:r>
              <a:rPr lang="en" sz="2500">
                <a:latin typeface="Roboto"/>
                <a:ea typeface="Roboto"/>
                <a:cs typeface="Roboto"/>
                <a:sym typeface="Roboto"/>
              </a:rPr>
              <a:t>,b</a:t>
            </a:r>
            <a:endParaRPr sz="2500">
              <a:latin typeface="Roboto"/>
              <a:ea typeface="Roboto"/>
              <a:cs typeface="Roboto"/>
              <a:sym typeface="Roboto"/>
            </a:endParaRPr>
          </a:p>
        </p:txBody>
      </p:sp>
      <p:sp>
        <p:nvSpPr>
          <p:cNvPr id="423" name="Google Shape;423;p41"/>
          <p:cNvSpPr txBox="1"/>
          <p:nvPr/>
        </p:nvSpPr>
        <p:spPr>
          <a:xfrm>
            <a:off x="5248525" y="168720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Roboto"/>
                <a:ea typeface="Roboto"/>
                <a:cs typeface="Roboto"/>
                <a:sym typeface="Roboto"/>
              </a:rPr>
              <a:t>𝛔</a:t>
            </a:r>
            <a:endParaRPr sz="2500">
              <a:latin typeface="Roboto"/>
              <a:ea typeface="Roboto"/>
              <a:cs typeface="Roboto"/>
              <a:sym typeface="Roboto"/>
            </a:endParaRPr>
          </a:p>
        </p:txBody>
      </p:sp>
      <p:sp>
        <p:nvSpPr>
          <p:cNvPr id="424" name="Google Shape;424;p41"/>
          <p:cNvSpPr txBox="1"/>
          <p:nvPr/>
        </p:nvSpPr>
        <p:spPr>
          <a:xfrm>
            <a:off x="2278975" y="2022525"/>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425" name="Google Shape;425;p41"/>
          <p:cNvSpPr txBox="1"/>
          <p:nvPr/>
        </p:nvSpPr>
        <p:spPr>
          <a:xfrm>
            <a:off x="2112600" y="3356175"/>
            <a:ext cx="5591700" cy="969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504087"/>
                </a:solidFill>
                <a:latin typeface="Roboto"/>
                <a:ea typeface="Roboto"/>
                <a:cs typeface="Roboto"/>
                <a:sym typeface="Roboto"/>
              </a:rPr>
              <a:t>For each observation, the neuron outputs a prediction. </a:t>
            </a:r>
            <a:endParaRPr sz="1700" b="1">
              <a:solidFill>
                <a:srgbClr val="504087"/>
              </a:solidFill>
              <a:latin typeface="Roboto"/>
              <a:ea typeface="Roboto"/>
              <a:cs typeface="Roboto"/>
              <a:sym typeface="Roboto"/>
            </a:endParaRPr>
          </a:p>
          <a:p>
            <a:pPr marL="0" lvl="0" indent="0" algn="l" rtl="0">
              <a:spcBef>
                <a:spcPts val="0"/>
              </a:spcBef>
              <a:spcAft>
                <a:spcPts val="0"/>
              </a:spcAft>
              <a:buNone/>
            </a:pPr>
            <a:r>
              <a:rPr lang="en" sz="1700" b="1">
                <a:solidFill>
                  <a:srgbClr val="504087"/>
                </a:solidFill>
                <a:latin typeface="Roboto"/>
                <a:ea typeface="Roboto"/>
                <a:cs typeface="Roboto"/>
                <a:sym typeface="Roboto"/>
              </a:rPr>
              <a:t>In our example, for each house, the neuron outputs a prediction as to whether the house is good or bad. </a:t>
            </a:r>
            <a:endParaRPr sz="1700" b="1">
              <a:solidFill>
                <a:srgbClr val="504087"/>
              </a:solidFill>
              <a:latin typeface="Roboto"/>
              <a:ea typeface="Roboto"/>
              <a:cs typeface="Roboto"/>
              <a:sym typeface="Roboto"/>
            </a:endParaRPr>
          </a:p>
        </p:txBody>
      </p:sp>
      <p:pic>
        <p:nvPicPr>
          <p:cNvPr id="426" name="Google Shape;426;p41"/>
          <p:cNvPicPr preferRelativeResize="0"/>
          <p:nvPr/>
        </p:nvPicPr>
        <p:blipFill>
          <a:blip r:embed="rId4">
            <a:alphaModFix/>
          </a:blip>
          <a:stretch>
            <a:fillRect/>
          </a:stretch>
        </p:blipFill>
        <p:spPr>
          <a:xfrm>
            <a:off x="6064675" y="1451575"/>
            <a:ext cx="1027379" cy="623400"/>
          </a:xfrm>
          <a:prstGeom prst="rect">
            <a:avLst/>
          </a:prstGeom>
          <a:noFill/>
          <a:ln>
            <a:noFill/>
          </a:ln>
        </p:spPr>
      </p:pic>
      <p:pic>
        <p:nvPicPr>
          <p:cNvPr id="427" name="Google Shape;427;p41"/>
          <p:cNvPicPr preferRelativeResize="0"/>
          <p:nvPr/>
        </p:nvPicPr>
        <p:blipFill>
          <a:blip r:embed="rId5">
            <a:alphaModFix/>
          </a:blip>
          <a:stretch>
            <a:fillRect/>
          </a:stretch>
        </p:blipFill>
        <p:spPr>
          <a:xfrm>
            <a:off x="6116425" y="2514099"/>
            <a:ext cx="923875" cy="689075"/>
          </a:xfrm>
          <a:prstGeom prst="rect">
            <a:avLst/>
          </a:prstGeom>
          <a:noFill/>
          <a:ln>
            <a:noFill/>
          </a:ln>
        </p:spPr>
      </p:pic>
      <p:sp>
        <p:nvSpPr>
          <p:cNvPr id="428" name="Google Shape;428;p41"/>
          <p:cNvSpPr txBox="1"/>
          <p:nvPr/>
        </p:nvSpPr>
        <p:spPr>
          <a:xfrm>
            <a:off x="6323025" y="20508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429" name="Google Shape;429;p41"/>
          <p:cNvCxnSpPr/>
          <p:nvPr/>
        </p:nvCxnSpPr>
        <p:spPr>
          <a:xfrm rot="10800000" flipH="1">
            <a:off x="5189125" y="2305125"/>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430" name="Google Shape;430;p41"/>
          <p:cNvCxnSpPr/>
          <p:nvPr/>
        </p:nvCxnSpPr>
        <p:spPr>
          <a:xfrm rot="10800000" flipH="1">
            <a:off x="2592600" y="2327850"/>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42"/>
          <p:cNvPicPr preferRelativeResize="0"/>
          <p:nvPr/>
        </p:nvPicPr>
        <p:blipFill>
          <a:blip r:embed="rId3">
            <a:alphaModFix/>
          </a:blip>
          <a:stretch>
            <a:fillRect/>
          </a:stretch>
        </p:blipFill>
        <p:spPr>
          <a:xfrm>
            <a:off x="71037" y="14350"/>
            <a:ext cx="2144626" cy="1396806"/>
          </a:xfrm>
          <a:prstGeom prst="rect">
            <a:avLst/>
          </a:prstGeom>
          <a:noFill/>
          <a:ln>
            <a:noFill/>
          </a:ln>
        </p:spPr>
      </p:pic>
      <p:sp>
        <p:nvSpPr>
          <p:cNvPr id="436" name="Google Shape;436;p42"/>
          <p:cNvSpPr/>
          <p:nvPr/>
        </p:nvSpPr>
        <p:spPr>
          <a:xfrm>
            <a:off x="3668775" y="16872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437" name="Google Shape;437;p42"/>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38" name="Google Shape;438;p42"/>
          <p:cNvSpPr txBox="1"/>
          <p:nvPr/>
        </p:nvSpPr>
        <p:spPr>
          <a:xfrm>
            <a:off x="5248521" y="57350"/>
            <a:ext cx="40083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error/loss/cost</a:t>
            </a:r>
            <a:endParaRPr sz="1100" b="1">
              <a:solidFill>
                <a:srgbClr val="504087"/>
              </a:solidFill>
              <a:latin typeface="IBM Plex Sans"/>
              <a:ea typeface="IBM Plex Sans"/>
              <a:cs typeface="IBM Plex Sans"/>
              <a:sym typeface="IBM Plex Sans"/>
            </a:endParaRPr>
          </a:p>
        </p:txBody>
      </p:sp>
      <p:sp>
        <p:nvSpPr>
          <p:cNvPr id="439" name="Google Shape;439;p42"/>
          <p:cNvSpPr txBox="1"/>
          <p:nvPr/>
        </p:nvSpPr>
        <p:spPr>
          <a:xfrm>
            <a:off x="3997425" y="122025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 </a:t>
            </a:r>
            <a:r>
              <a:rPr lang="en" sz="2500">
                <a:latin typeface="Roboto"/>
                <a:ea typeface="Roboto"/>
                <a:cs typeface="Roboto"/>
                <a:sym typeface="Roboto"/>
              </a:rPr>
              <a:t>,b</a:t>
            </a:r>
            <a:endParaRPr sz="2500">
              <a:latin typeface="Roboto"/>
              <a:ea typeface="Roboto"/>
              <a:cs typeface="Roboto"/>
              <a:sym typeface="Roboto"/>
            </a:endParaRPr>
          </a:p>
        </p:txBody>
      </p:sp>
      <p:sp>
        <p:nvSpPr>
          <p:cNvPr id="440" name="Google Shape;440;p42"/>
          <p:cNvSpPr txBox="1"/>
          <p:nvPr/>
        </p:nvSpPr>
        <p:spPr>
          <a:xfrm>
            <a:off x="5096125" y="168720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Roboto"/>
                <a:ea typeface="Roboto"/>
                <a:cs typeface="Roboto"/>
                <a:sym typeface="Roboto"/>
              </a:rPr>
              <a:t>𝛔</a:t>
            </a:r>
            <a:endParaRPr sz="2500">
              <a:latin typeface="Roboto"/>
              <a:ea typeface="Roboto"/>
              <a:cs typeface="Roboto"/>
              <a:sym typeface="Roboto"/>
            </a:endParaRPr>
          </a:p>
        </p:txBody>
      </p:sp>
      <p:sp>
        <p:nvSpPr>
          <p:cNvPr id="441" name="Google Shape;441;p42"/>
          <p:cNvSpPr txBox="1"/>
          <p:nvPr/>
        </p:nvSpPr>
        <p:spPr>
          <a:xfrm>
            <a:off x="2278975" y="2022525"/>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442" name="Google Shape;442;p42"/>
          <p:cNvSpPr txBox="1"/>
          <p:nvPr/>
        </p:nvSpPr>
        <p:spPr>
          <a:xfrm>
            <a:off x="1586775" y="3508575"/>
            <a:ext cx="59277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b="1">
                <a:solidFill>
                  <a:srgbClr val="504087"/>
                </a:solidFill>
                <a:latin typeface="Roboto"/>
                <a:ea typeface="Roboto"/>
                <a:cs typeface="Roboto"/>
                <a:sym typeface="Roboto"/>
              </a:rPr>
              <a:t>For each observation, the neuron outputs a prediction. </a:t>
            </a:r>
            <a:endParaRPr sz="1700" b="1">
              <a:solidFill>
                <a:srgbClr val="504087"/>
              </a:solidFill>
              <a:latin typeface="Roboto"/>
              <a:ea typeface="Roboto"/>
              <a:cs typeface="Roboto"/>
              <a:sym typeface="Roboto"/>
            </a:endParaRPr>
          </a:p>
          <a:p>
            <a:pPr marL="0" lvl="0" indent="0" algn="l" rtl="0">
              <a:spcBef>
                <a:spcPts val="0"/>
              </a:spcBef>
              <a:spcAft>
                <a:spcPts val="0"/>
              </a:spcAft>
              <a:buNone/>
            </a:pPr>
            <a:r>
              <a:rPr lang="en" sz="1700" b="1">
                <a:solidFill>
                  <a:srgbClr val="504087"/>
                </a:solidFill>
                <a:latin typeface="Roboto"/>
                <a:ea typeface="Roboto"/>
                <a:cs typeface="Roboto"/>
                <a:sym typeface="Roboto"/>
              </a:rPr>
              <a:t>How does the prediction compare to the correct output? </a:t>
            </a:r>
            <a:endParaRPr sz="1700" b="1">
              <a:solidFill>
                <a:srgbClr val="504087"/>
              </a:solidFill>
              <a:latin typeface="Roboto"/>
              <a:ea typeface="Roboto"/>
              <a:cs typeface="Roboto"/>
              <a:sym typeface="Roboto"/>
            </a:endParaRPr>
          </a:p>
        </p:txBody>
      </p:sp>
      <p:sp>
        <p:nvSpPr>
          <p:cNvPr id="443" name="Google Shape;443;p42"/>
          <p:cNvSpPr txBox="1"/>
          <p:nvPr/>
        </p:nvSpPr>
        <p:spPr>
          <a:xfrm>
            <a:off x="115625" y="4120050"/>
            <a:ext cx="87867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000" b="1">
                <a:solidFill>
                  <a:srgbClr val="504087"/>
                </a:solidFill>
                <a:latin typeface="Roboto"/>
                <a:ea typeface="Roboto"/>
                <a:cs typeface="Roboto"/>
                <a:sym typeface="Roboto"/>
              </a:rPr>
              <a:t>error/loss/cost: </a:t>
            </a:r>
            <a:endParaRPr sz="2000" b="1">
              <a:solidFill>
                <a:srgbClr val="504087"/>
              </a:solidFill>
              <a:latin typeface="Roboto"/>
              <a:ea typeface="Roboto"/>
              <a:cs typeface="Roboto"/>
              <a:sym typeface="Roboto"/>
            </a:endParaRPr>
          </a:p>
          <a:p>
            <a:pPr marL="0" lvl="0" indent="0" algn="ctr" rtl="0">
              <a:spcBef>
                <a:spcPts val="0"/>
              </a:spcBef>
              <a:spcAft>
                <a:spcPts val="0"/>
              </a:spcAft>
              <a:buNone/>
            </a:pPr>
            <a:r>
              <a:rPr lang="en" sz="2000">
                <a:solidFill>
                  <a:srgbClr val="504087"/>
                </a:solidFill>
                <a:latin typeface="Roboto"/>
                <a:ea typeface="Roboto"/>
                <a:cs typeface="Roboto"/>
                <a:sym typeface="Roboto"/>
              </a:rPr>
              <a:t>the distance between the predicted value and the correct value</a:t>
            </a:r>
            <a:endParaRPr sz="2000">
              <a:solidFill>
                <a:srgbClr val="504087"/>
              </a:solidFill>
              <a:latin typeface="Roboto"/>
              <a:ea typeface="Roboto"/>
              <a:cs typeface="Roboto"/>
              <a:sym typeface="Roboto"/>
            </a:endParaRPr>
          </a:p>
        </p:txBody>
      </p:sp>
      <p:pic>
        <p:nvPicPr>
          <p:cNvPr id="444" name="Google Shape;444;p42"/>
          <p:cNvPicPr preferRelativeResize="0"/>
          <p:nvPr/>
        </p:nvPicPr>
        <p:blipFill>
          <a:blip r:embed="rId4">
            <a:alphaModFix/>
          </a:blip>
          <a:stretch>
            <a:fillRect/>
          </a:stretch>
        </p:blipFill>
        <p:spPr>
          <a:xfrm>
            <a:off x="5988475" y="1375375"/>
            <a:ext cx="1027379" cy="623400"/>
          </a:xfrm>
          <a:prstGeom prst="rect">
            <a:avLst/>
          </a:prstGeom>
          <a:noFill/>
          <a:ln>
            <a:noFill/>
          </a:ln>
        </p:spPr>
      </p:pic>
      <p:pic>
        <p:nvPicPr>
          <p:cNvPr id="445" name="Google Shape;445;p42"/>
          <p:cNvPicPr preferRelativeResize="0"/>
          <p:nvPr/>
        </p:nvPicPr>
        <p:blipFill>
          <a:blip r:embed="rId5">
            <a:alphaModFix/>
          </a:blip>
          <a:stretch>
            <a:fillRect/>
          </a:stretch>
        </p:blipFill>
        <p:spPr>
          <a:xfrm>
            <a:off x="6040225" y="2437899"/>
            <a:ext cx="923875" cy="689075"/>
          </a:xfrm>
          <a:prstGeom prst="rect">
            <a:avLst/>
          </a:prstGeom>
          <a:noFill/>
          <a:ln>
            <a:noFill/>
          </a:ln>
        </p:spPr>
      </p:pic>
      <p:sp>
        <p:nvSpPr>
          <p:cNvPr id="446" name="Google Shape;446;p42"/>
          <p:cNvSpPr txBox="1"/>
          <p:nvPr/>
        </p:nvSpPr>
        <p:spPr>
          <a:xfrm>
            <a:off x="6246825" y="19746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447" name="Google Shape;447;p42"/>
          <p:cNvCxnSpPr/>
          <p:nvPr/>
        </p:nvCxnSpPr>
        <p:spPr>
          <a:xfrm rot="10800000" flipH="1">
            <a:off x="2773275" y="2305125"/>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448" name="Google Shape;448;p42"/>
          <p:cNvCxnSpPr/>
          <p:nvPr/>
        </p:nvCxnSpPr>
        <p:spPr>
          <a:xfrm rot="10800000" flipH="1">
            <a:off x="5049175" y="2305125"/>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pic>
        <p:nvPicPr>
          <p:cNvPr id="453" name="Google Shape;453;p43"/>
          <p:cNvPicPr preferRelativeResize="0"/>
          <p:nvPr/>
        </p:nvPicPr>
        <p:blipFill>
          <a:blip r:embed="rId3">
            <a:alphaModFix/>
          </a:blip>
          <a:stretch>
            <a:fillRect/>
          </a:stretch>
        </p:blipFill>
        <p:spPr>
          <a:xfrm>
            <a:off x="49562" y="0"/>
            <a:ext cx="2144626" cy="1396806"/>
          </a:xfrm>
          <a:prstGeom prst="rect">
            <a:avLst/>
          </a:prstGeom>
          <a:noFill/>
          <a:ln>
            <a:noFill/>
          </a:ln>
        </p:spPr>
      </p:pic>
      <p:sp>
        <p:nvSpPr>
          <p:cNvPr id="454" name="Google Shape;454;p43"/>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55" name="Google Shape;455;p43"/>
          <p:cNvSpPr txBox="1"/>
          <p:nvPr/>
        </p:nvSpPr>
        <p:spPr>
          <a:xfrm>
            <a:off x="5633551" y="75825"/>
            <a:ext cx="32937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Minimize error</a:t>
            </a:r>
            <a:endParaRPr sz="1100" b="1">
              <a:solidFill>
                <a:srgbClr val="504087"/>
              </a:solidFill>
              <a:latin typeface="IBM Plex Sans"/>
              <a:ea typeface="IBM Plex Sans"/>
              <a:cs typeface="IBM Plex Sans"/>
              <a:sym typeface="IBM Plex Sans"/>
            </a:endParaRPr>
          </a:p>
        </p:txBody>
      </p:sp>
      <p:sp>
        <p:nvSpPr>
          <p:cNvPr id="456" name="Google Shape;456;p43"/>
          <p:cNvSpPr txBox="1"/>
          <p:nvPr/>
        </p:nvSpPr>
        <p:spPr>
          <a:xfrm>
            <a:off x="735725" y="1503388"/>
            <a:ext cx="8050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Our task reduces to calculating the values of the weights </a:t>
            </a:r>
            <a:r>
              <a:rPr lang="en" sz="2000" b="1">
                <a:solidFill>
                  <a:srgbClr val="504087"/>
                </a:solidFill>
                <a:latin typeface="Roboto"/>
                <a:ea typeface="Roboto"/>
                <a:cs typeface="Roboto"/>
                <a:sym typeface="Roboto"/>
              </a:rPr>
              <a:t>w</a:t>
            </a:r>
            <a:r>
              <a:rPr lang="en" sz="2000">
                <a:solidFill>
                  <a:srgbClr val="504087"/>
                </a:solidFill>
                <a:latin typeface="Roboto"/>
                <a:ea typeface="Roboto"/>
                <a:cs typeface="Roboto"/>
                <a:sym typeface="Roboto"/>
              </a:rPr>
              <a:t> and the bias term b such that the error is minimized!</a:t>
            </a:r>
            <a:endParaRPr sz="2000">
              <a:solidFill>
                <a:srgbClr val="504087"/>
              </a:solidFill>
              <a:latin typeface="Roboto"/>
              <a:ea typeface="Roboto"/>
              <a:cs typeface="Roboto"/>
              <a:sym typeface="Roboto"/>
            </a:endParaRPr>
          </a:p>
        </p:txBody>
      </p:sp>
      <p:pic>
        <p:nvPicPr>
          <p:cNvPr id="457" name="Google Shape;457;p43"/>
          <p:cNvPicPr preferRelativeResize="0"/>
          <p:nvPr/>
        </p:nvPicPr>
        <p:blipFill>
          <a:blip r:embed="rId4">
            <a:alphaModFix/>
          </a:blip>
          <a:stretch>
            <a:fillRect/>
          </a:stretch>
        </p:blipFill>
        <p:spPr>
          <a:xfrm>
            <a:off x="2670850" y="2303800"/>
            <a:ext cx="3719449" cy="2774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p:nvPr/>
        </p:nvSpPr>
        <p:spPr>
          <a:xfrm>
            <a:off x="609600" y="1719275"/>
            <a:ext cx="8295900" cy="2270400"/>
          </a:xfrm>
          <a:prstGeom prst="rect">
            <a:avLst/>
          </a:prstGeom>
          <a:noFill/>
          <a:ln>
            <a:noFill/>
          </a:ln>
        </p:spPr>
        <p:txBody>
          <a:bodyPr spcFirstLastPara="1" wrap="square" lIns="68575" tIns="34275" rIns="68575" bIns="34275" anchor="t" anchorCtr="0">
            <a:spAutoFit/>
          </a:bodyPr>
          <a:lstStyle/>
          <a:p>
            <a:pPr marL="57150" lvl="0" indent="0" algn="ctr" rtl="0">
              <a:spcBef>
                <a:spcPts val="0"/>
              </a:spcBef>
              <a:spcAft>
                <a:spcPts val="0"/>
              </a:spcAft>
              <a:buNone/>
            </a:pPr>
            <a:r>
              <a:rPr lang="en" sz="3000">
                <a:solidFill>
                  <a:srgbClr val="504087"/>
                </a:solidFill>
                <a:latin typeface="Roboto Medium"/>
                <a:ea typeface="Roboto Medium"/>
                <a:cs typeface="Roboto Medium"/>
                <a:sym typeface="Roboto Medium"/>
              </a:rPr>
              <a:t>But,</a:t>
            </a:r>
            <a:endParaRPr sz="3000">
              <a:solidFill>
                <a:srgbClr val="504087"/>
              </a:solidFill>
              <a:latin typeface="Roboto Medium"/>
              <a:ea typeface="Roboto Medium"/>
              <a:cs typeface="Roboto Medium"/>
              <a:sym typeface="Roboto Medium"/>
            </a:endParaRPr>
          </a:p>
          <a:p>
            <a:pPr marL="57150" lvl="0" indent="0" algn="l" rtl="0">
              <a:spcBef>
                <a:spcPts val="0"/>
              </a:spcBef>
              <a:spcAft>
                <a:spcPts val="0"/>
              </a:spcAft>
              <a:buNone/>
            </a:pPr>
            <a:r>
              <a:rPr lang="en" sz="3000">
                <a:solidFill>
                  <a:srgbClr val="504087"/>
                </a:solidFill>
                <a:latin typeface="Roboto Medium"/>
                <a:ea typeface="Roboto Medium"/>
                <a:cs typeface="Roboto Medium"/>
                <a:sym typeface="Roboto Medium"/>
              </a:rPr>
              <a:t>ChatGPT is a large language model (LLM) which makes use of artificial neural networks to understand, interpret and analyze data. </a:t>
            </a:r>
            <a:endParaRPr sz="3000">
              <a:solidFill>
                <a:srgbClr val="504087"/>
              </a:solidFill>
              <a:latin typeface="Roboto Medium"/>
              <a:ea typeface="Roboto Medium"/>
              <a:cs typeface="Roboto Medium"/>
              <a:sym typeface="Roboto Medium"/>
            </a:endParaRPr>
          </a:p>
          <a:p>
            <a:pPr marL="4572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p:txBody>
      </p:sp>
      <p:pic>
        <p:nvPicPr>
          <p:cNvPr id="78" name="Google Shape;78;p17"/>
          <p:cNvPicPr preferRelativeResize="0"/>
          <p:nvPr/>
        </p:nvPicPr>
        <p:blipFill>
          <a:blip r:embed="rId3">
            <a:alphaModFix/>
          </a:blip>
          <a:stretch>
            <a:fillRect/>
          </a:stretch>
        </p:blipFill>
        <p:spPr>
          <a:xfrm>
            <a:off x="12" y="-45400"/>
            <a:ext cx="2144626" cy="139680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pic>
        <p:nvPicPr>
          <p:cNvPr id="462" name="Google Shape;462;p44"/>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463" name="Google Shape;463;p44"/>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64" name="Google Shape;464;p44"/>
          <p:cNvSpPr txBox="1"/>
          <p:nvPr/>
        </p:nvSpPr>
        <p:spPr>
          <a:xfrm>
            <a:off x="5108875" y="75825"/>
            <a:ext cx="48243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Gradient descent</a:t>
            </a:r>
            <a:endParaRPr sz="1100" b="1">
              <a:solidFill>
                <a:srgbClr val="504087"/>
              </a:solidFill>
              <a:latin typeface="IBM Plex Sans"/>
              <a:ea typeface="IBM Plex Sans"/>
              <a:cs typeface="IBM Plex Sans"/>
              <a:sym typeface="IBM Plex Sans"/>
            </a:endParaRPr>
          </a:p>
        </p:txBody>
      </p:sp>
      <p:pic>
        <p:nvPicPr>
          <p:cNvPr id="465" name="Google Shape;465;p44" title="gradient descent.mov">
            <a:hlinkClick r:id="rId4"/>
          </p:cNvPr>
          <p:cNvPicPr preferRelativeResize="0"/>
          <p:nvPr/>
        </p:nvPicPr>
        <p:blipFill>
          <a:blip r:embed="rId5">
            <a:alphaModFix/>
          </a:blip>
          <a:stretch>
            <a:fillRect/>
          </a:stretch>
        </p:blipFill>
        <p:spPr>
          <a:xfrm>
            <a:off x="2511775" y="1413375"/>
            <a:ext cx="4753025" cy="35647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5"/>
                                        </p:tgtEl>
                                        <p:attrNameLst>
                                          <p:attrName>style.visibility</p:attrName>
                                        </p:attrNameLst>
                                      </p:cBhvr>
                                      <p:to>
                                        <p:strVal val="visible"/>
                                      </p:to>
                                    </p:set>
                                    <p:animEffect transition="in" filter="fade">
                                      <p:cBhvr>
                                        <p:cTn id="7" dur="1000"/>
                                        <p:tgtEl>
                                          <p:spTgt spid="4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69"/>
        <p:cNvGrpSpPr/>
        <p:nvPr/>
      </p:nvGrpSpPr>
      <p:grpSpPr>
        <a:xfrm>
          <a:off x="0" y="0"/>
          <a:ext cx="0" cy="0"/>
          <a:chOff x="0" y="0"/>
          <a:chExt cx="0" cy="0"/>
        </a:xfrm>
      </p:grpSpPr>
      <p:pic>
        <p:nvPicPr>
          <p:cNvPr id="470" name="Google Shape;470;p45"/>
          <p:cNvPicPr preferRelativeResize="0"/>
          <p:nvPr/>
        </p:nvPicPr>
        <p:blipFill>
          <a:blip r:embed="rId3">
            <a:alphaModFix/>
          </a:blip>
          <a:stretch>
            <a:fillRect/>
          </a:stretch>
        </p:blipFill>
        <p:spPr>
          <a:xfrm>
            <a:off x="342912" y="-45400"/>
            <a:ext cx="2144626" cy="1396806"/>
          </a:xfrm>
          <a:prstGeom prst="rect">
            <a:avLst/>
          </a:prstGeom>
          <a:noFill/>
          <a:ln>
            <a:noFill/>
          </a:ln>
        </p:spPr>
      </p:pic>
      <p:sp>
        <p:nvSpPr>
          <p:cNvPr id="471" name="Google Shape;471;p45"/>
          <p:cNvSpPr/>
          <p:nvPr/>
        </p:nvSpPr>
        <p:spPr>
          <a:xfrm>
            <a:off x="3668775" y="16872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472" name="Google Shape;472;p45"/>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73" name="Google Shape;473;p45"/>
          <p:cNvSpPr txBox="1"/>
          <p:nvPr/>
        </p:nvSpPr>
        <p:spPr>
          <a:xfrm>
            <a:off x="6159075" y="75825"/>
            <a:ext cx="48843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Use cases</a:t>
            </a:r>
            <a:endParaRPr sz="1100" b="1">
              <a:solidFill>
                <a:srgbClr val="504087"/>
              </a:solidFill>
              <a:latin typeface="IBM Plex Sans"/>
              <a:ea typeface="IBM Plex Sans"/>
              <a:cs typeface="IBM Plex Sans"/>
              <a:sym typeface="IBM Plex Sans"/>
            </a:endParaRPr>
          </a:p>
        </p:txBody>
      </p:sp>
      <p:sp>
        <p:nvSpPr>
          <p:cNvPr id="474" name="Google Shape;474;p45"/>
          <p:cNvSpPr txBox="1"/>
          <p:nvPr/>
        </p:nvSpPr>
        <p:spPr>
          <a:xfrm>
            <a:off x="3997425" y="122025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 </a:t>
            </a:r>
            <a:r>
              <a:rPr lang="en" sz="2500">
                <a:latin typeface="Roboto"/>
                <a:ea typeface="Roboto"/>
                <a:cs typeface="Roboto"/>
                <a:sym typeface="Roboto"/>
              </a:rPr>
              <a:t>,b</a:t>
            </a:r>
            <a:endParaRPr sz="2500">
              <a:latin typeface="Roboto"/>
              <a:ea typeface="Roboto"/>
              <a:cs typeface="Roboto"/>
              <a:sym typeface="Roboto"/>
            </a:endParaRPr>
          </a:p>
        </p:txBody>
      </p:sp>
      <p:sp>
        <p:nvSpPr>
          <p:cNvPr id="475" name="Google Shape;475;p45"/>
          <p:cNvSpPr txBox="1"/>
          <p:nvPr/>
        </p:nvSpPr>
        <p:spPr>
          <a:xfrm>
            <a:off x="5248525" y="168720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Roboto"/>
                <a:ea typeface="Roboto"/>
                <a:cs typeface="Roboto"/>
                <a:sym typeface="Roboto"/>
              </a:rPr>
              <a:t>𝛔</a:t>
            </a:r>
            <a:endParaRPr sz="2500">
              <a:latin typeface="Roboto"/>
              <a:ea typeface="Roboto"/>
              <a:cs typeface="Roboto"/>
              <a:sym typeface="Roboto"/>
            </a:endParaRPr>
          </a:p>
        </p:txBody>
      </p:sp>
      <p:sp>
        <p:nvSpPr>
          <p:cNvPr id="476" name="Google Shape;476;p45"/>
          <p:cNvSpPr txBox="1"/>
          <p:nvPr/>
        </p:nvSpPr>
        <p:spPr>
          <a:xfrm>
            <a:off x="2278975" y="2022525"/>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477" name="Google Shape;477;p45"/>
          <p:cNvSpPr txBox="1"/>
          <p:nvPr/>
        </p:nvSpPr>
        <p:spPr>
          <a:xfrm>
            <a:off x="3425325" y="3263050"/>
            <a:ext cx="35001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Sentiment analysis</a:t>
            </a:r>
            <a:endParaRPr sz="2000">
              <a:solidFill>
                <a:srgbClr val="504087"/>
              </a:solidFill>
              <a:latin typeface="Roboto"/>
              <a:ea typeface="Roboto"/>
              <a:cs typeface="Roboto"/>
              <a:sym typeface="Roboto"/>
            </a:endParaRPr>
          </a:p>
          <a:p>
            <a:pPr marL="0" lvl="0" indent="0" algn="l" rtl="0">
              <a:spcBef>
                <a:spcPts val="0"/>
              </a:spcBef>
              <a:spcAft>
                <a:spcPts val="0"/>
              </a:spcAft>
              <a:buNone/>
            </a:pPr>
            <a:r>
              <a:rPr lang="en" sz="2000">
                <a:solidFill>
                  <a:srgbClr val="504087"/>
                </a:solidFill>
                <a:latin typeface="Roboto"/>
                <a:ea typeface="Roboto"/>
                <a:cs typeface="Roboto"/>
                <a:sym typeface="Roboto"/>
              </a:rPr>
              <a:t>Medical diagnosis</a:t>
            </a:r>
            <a:endParaRPr sz="2000">
              <a:solidFill>
                <a:srgbClr val="504087"/>
              </a:solidFill>
              <a:latin typeface="Roboto"/>
              <a:ea typeface="Roboto"/>
              <a:cs typeface="Roboto"/>
              <a:sym typeface="Roboto"/>
            </a:endParaRPr>
          </a:p>
          <a:p>
            <a:pPr marL="0" lvl="0" indent="0" algn="l" rtl="0">
              <a:spcBef>
                <a:spcPts val="0"/>
              </a:spcBef>
              <a:spcAft>
                <a:spcPts val="0"/>
              </a:spcAft>
              <a:buNone/>
            </a:pPr>
            <a:r>
              <a:rPr lang="en" sz="2000">
                <a:solidFill>
                  <a:srgbClr val="504087"/>
                </a:solidFill>
                <a:latin typeface="Roboto"/>
                <a:ea typeface="Roboto"/>
                <a:cs typeface="Roboto"/>
                <a:sym typeface="Roboto"/>
              </a:rPr>
              <a:t>Period disambiguation</a:t>
            </a:r>
            <a:endParaRPr sz="2000">
              <a:solidFill>
                <a:srgbClr val="504087"/>
              </a:solidFill>
              <a:latin typeface="Roboto"/>
              <a:ea typeface="Roboto"/>
              <a:cs typeface="Roboto"/>
              <a:sym typeface="Roboto"/>
            </a:endParaRPr>
          </a:p>
          <a:p>
            <a:pPr marL="0" lvl="0" indent="0" algn="l" rtl="0">
              <a:spcBef>
                <a:spcPts val="0"/>
              </a:spcBef>
              <a:spcAft>
                <a:spcPts val="0"/>
              </a:spcAft>
              <a:buNone/>
            </a:pPr>
            <a:r>
              <a:rPr lang="en" sz="2000">
                <a:solidFill>
                  <a:srgbClr val="504087"/>
                </a:solidFill>
                <a:latin typeface="Roboto"/>
                <a:ea typeface="Roboto"/>
                <a:cs typeface="Roboto"/>
                <a:sym typeface="Roboto"/>
              </a:rPr>
              <a:t>Spam detection</a:t>
            </a:r>
            <a:endParaRPr sz="2000">
              <a:solidFill>
                <a:srgbClr val="504087"/>
              </a:solidFill>
              <a:latin typeface="Roboto"/>
              <a:ea typeface="Roboto"/>
              <a:cs typeface="Roboto"/>
              <a:sym typeface="Roboto"/>
            </a:endParaRPr>
          </a:p>
        </p:txBody>
      </p:sp>
      <p:pic>
        <p:nvPicPr>
          <p:cNvPr id="478" name="Google Shape;478;p45"/>
          <p:cNvPicPr preferRelativeResize="0"/>
          <p:nvPr/>
        </p:nvPicPr>
        <p:blipFill>
          <a:blip r:embed="rId4">
            <a:alphaModFix/>
          </a:blip>
          <a:stretch>
            <a:fillRect/>
          </a:stretch>
        </p:blipFill>
        <p:spPr>
          <a:xfrm>
            <a:off x="5988475" y="1451575"/>
            <a:ext cx="1027379" cy="623400"/>
          </a:xfrm>
          <a:prstGeom prst="rect">
            <a:avLst/>
          </a:prstGeom>
          <a:noFill/>
          <a:ln>
            <a:noFill/>
          </a:ln>
        </p:spPr>
      </p:pic>
      <p:pic>
        <p:nvPicPr>
          <p:cNvPr id="479" name="Google Shape;479;p45"/>
          <p:cNvPicPr preferRelativeResize="0"/>
          <p:nvPr/>
        </p:nvPicPr>
        <p:blipFill>
          <a:blip r:embed="rId5">
            <a:alphaModFix/>
          </a:blip>
          <a:stretch>
            <a:fillRect/>
          </a:stretch>
        </p:blipFill>
        <p:spPr>
          <a:xfrm>
            <a:off x="6040225" y="2514099"/>
            <a:ext cx="923875" cy="689075"/>
          </a:xfrm>
          <a:prstGeom prst="rect">
            <a:avLst/>
          </a:prstGeom>
          <a:noFill/>
          <a:ln>
            <a:noFill/>
          </a:ln>
        </p:spPr>
      </p:pic>
      <p:sp>
        <p:nvSpPr>
          <p:cNvPr id="480" name="Google Shape;480;p45"/>
          <p:cNvSpPr txBox="1"/>
          <p:nvPr/>
        </p:nvSpPr>
        <p:spPr>
          <a:xfrm>
            <a:off x="6246825" y="20508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481" name="Google Shape;481;p45"/>
          <p:cNvCxnSpPr/>
          <p:nvPr/>
        </p:nvCxnSpPr>
        <p:spPr>
          <a:xfrm rot="10800000" flipH="1">
            <a:off x="2633375" y="23278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482" name="Google Shape;482;p45"/>
          <p:cNvCxnSpPr/>
          <p:nvPr/>
        </p:nvCxnSpPr>
        <p:spPr>
          <a:xfrm rot="10800000" flipH="1">
            <a:off x="5092975" y="2305125"/>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pic>
        <p:nvPicPr>
          <p:cNvPr id="487" name="Google Shape;487;p46"/>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488" name="Google Shape;488;p46"/>
          <p:cNvSpPr/>
          <p:nvPr/>
        </p:nvSpPr>
        <p:spPr>
          <a:xfrm>
            <a:off x="3668775" y="16872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489" name="Google Shape;489;p46"/>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490" name="Google Shape;490;p46"/>
          <p:cNvSpPr txBox="1"/>
          <p:nvPr/>
        </p:nvSpPr>
        <p:spPr>
          <a:xfrm>
            <a:off x="3080575" y="75825"/>
            <a:ext cx="64398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Binomial logistic regression</a:t>
            </a:r>
            <a:endParaRPr sz="1100" b="1">
              <a:solidFill>
                <a:srgbClr val="504087"/>
              </a:solidFill>
              <a:latin typeface="IBM Plex Sans"/>
              <a:ea typeface="IBM Plex Sans"/>
              <a:cs typeface="IBM Plex Sans"/>
              <a:sym typeface="IBM Plex Sans"/>
            </a:endParaRPr>
          </a:p>
        </p:txBody>
      </p:sp>
      <p:sp>
        <p:nvSpPr>
          <p:cNvPr id="491" name="Google Shape;491;p46"/>
          <p:cNvSpPr txBox="1"/>
          <p:nvPr/>
        </p:nvSpPr>
        <p:spPr>
          <a:xfrm>
            <a:off x="3997425" y="122025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 </a:t>
            </a:r>
            <a:r>
              <a:rPr lang="en" sz="2500">
                <a:latin typeface="Roboto"/>
                <a:ea typeface="Roboto"/>
                <a:cs typeface="Roboto"/>
                <a:sym typeface="Roboto"/>
              </a:rPr>
              <a:t>,b</a:t>
            </a:r>
            <a:endParaRPr sz="2500">
              <a:latin typeface="Roboto"/>
              <a:ea typeface="Roboto"/>
              <a:cs typeface="Roboto"/>
              <a:sym typeface="Roboto"/>
            </a:endParaRPr>
          </a:p>
        </p:txBody>
      </p:sp>
      <p:sp>
        <p:nvSpPr>
          <p:cNvPr id="492" name="Google Shape;492;p46"/>
          <p:cNvSpPr txBox="1"/>
          <p:nvPr/>
        </p:nvSpPr>
        <p:spPr>
          <a:xfrm>
            <a:off x="5248525" y="168720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Roboto"/>
                <a:ea typeface="Roboto"/>
                <a:cs typeface="Roboto"/>
                <a:sym typeface="Roboto"/>
              </a:rPr>
              <a:t>𝛔</a:t>
            </a:r>
            <a:endParaRPr sz="2500">
              <a:latin typeface="Roboto"/>
              <a:ea typeface="Roboto"/>
              <a:cs typeface="Roboto"/>
              <a:sym typeface="Roboto"/>
            </a:endParaRPr>
          </a:p>
        </p:txBody>
      </p:sp>
      <p:sp>
        <p:nvSpPr>
          <p:cNvPr id="493" name="Google Shape;493;p46"/>
          <p:cNvSpPr txBox="1"/>
          <p:nvPr/>
        </p:nvSpPr>
        <p:spPr>
          <a:xfrm>
            <a:off x="2278975" y="2022525"/>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494" name="Google Shape;494;p46"/>
          <p:cNvSpPr txBox="1"/>
          <p:nvPr/>
        </p:nvSpPr>
        <p:spPr>
          <a:xfrm>
            <a:off x="0" y="3356175"/>
            <a:ext cx="91440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504087"/>
              </a:buClr>
              <a:buSzPts val="2000"/>
              <a:buFont typeface="Roboto"/>
              <a:buChar char="●"/>
            </a:pPr>
            <a:r>
              <a:rPr lang="en" sz="2000">
                <a:solidFill>
                  <a:srgbClr val="504087"/>
                </a:solidFill>
                <a:latin typeface="Roboto"/>
                <a:ea typeface="Roboto"/>
                <a:cs typeface="Roboto"/>
                <a:sym typeface="Roboto"/>
              </a:rPr>
              <a:t>Binomial: outcome is dichotomous</a:t>
            </a:r>
            <a:endParaRPr sz="2000">
              <a:solidFill>
                <a:srgbClr val="504087"/>
              </a:solidFill>
              <a:latin typeface="Roboto"/>
              <a:ea typeface="Roboto"/>
              <a:cs typeface="Roboto"/>
              <a:sym typeface="Roboto"/>
            </a:endParaRPr>
          </a:p>
          <a:p>
            <a:pPr marL="457200" lvl="0" indent="-355600" algn="l" rtl="0">
              <a:spcBef>
                <a:spcPts val="0"/>
              </a:spcBef>
              <a:spcAft>
                <a:spcPts val="0"/>
              </a:spcAft>
              <a:buClr>
                <a:srgbClr val="504087"/>
              </a:buClr>
              <a:buSzPts val="2000"/>
              <a:buFont typeface="Roboto"/>
              <a:buChar char="●"/>
            </a:pPr>
            <a:r>
              <a:rPr lang="en" sz="2000">
                <a:solidFill>
                  <a:srgbClr val="504087"/>
                </a:solidFill>
                <a:latin typeface="Roboto"/>
                <a:ea typeface="Roboto"/>
                <a:cs typeface="Roboto"/>
                <a:sym typeface="Roboto"/>
              </a:rPr>
              <a:t>Logistic: sigmoid is a logistic function</a:t>
            </a:r>
            <a:endParaRPr sz="2000">
              <a:solidFill>
                <a:srgbClr val="504087"/>
              </a:solidFill>
              <a:latin typeface="Roboto"/>
              <a:ea typeface="Roboto"/>
              <a:cs typeface="Roboto"/>
              <a:sym typeface="Roboto"/>
            </a:endParaRPr>
          </a:p>
          <a:p>
            <a:pPr marL="457200" lvl="0" indent="-355600" algn="l" rtl="0">
              <a:spcBef>
                <a:spcPts val="0"/>
              </a:spcBef>
              <a:spcAft>
                <a:spcPts val="0"/>
              </a:spcAft>
              <a:buClr>
                <a:srgbClr val="504087"/>
              </a:buClr>
              <a:buSzPts val="2000"/>
              <a:buFont typeface="Roboto"/>
              <a:buChar char="●"/>
            </a:pPr>
            <a:r>
              <a:rPr lang="en" sz="2000">
                <a:solidFill>
                  <a:srgbClr val="504087"/>
                </a:solidFill>
                <a:latin typeface="Roboto"/>
                <a:ea typeface="Roboto"/>
                <a:cs typeface="Roboto"/>
                <a:sym typeface="Roboto"/>
              </a:rPr>
              <a:t>Regression: a statistical technique that relates a dependent variable (which, in our example, good or bad) to one or more independent variables (which, in our example,  features of a house)</a:t>
            </a:r>
            <a:endParaRPr sz="2000">
              <a:solidFill>
                <a:srgbClr val="504087"/>
              </a:solidFill>
              <a:latin typeface="Roboto"/>
              <a:ea typeface="Roboto"/>
              <a:cs typeface="Roboto"/>
              <a:sym typeface="Roboto"/>
            </a:endParaRPr>
          </a:p>
        </p:txBody>
      </p:sp>
      <p:pic>
        <p:nvPicPr>
          <p:cNvPr id="495" name="Google Shape;495;p46"/>
          <p:cNvPicPr preferRelativeResize="0"/>
          <p:nvPr/>
        </p:nvPicPr>
        <p:blipFill>
          <a:blip r:embed="rId4">
            <a:alphaModFix/>
          </a:blip>
          <a:stretch>
            <a:fillRect/>
          </a:stretch>
        </p:blipFill>
        <p:spPr>
          <a:xfrm>
            <a:off x="5912275" y="1451575"/>
            <a:ext cx="1027379" cy="623400"/>
          </a:xfrm>
          <a:prstGeom prst="rect">
            <a:avLst/>
          </a:prstGeom>
          <a:noFill/>
          <a:ln>
            <a:noFill/>
          </a:ln>
        </p:spPr>
      </p:pic>
      <p:pic>
        <p:nvPicPr>
          <p:cNvPr id="496" name="Google Shape;496;p46"/>
          <p:cNvPicPr preferRelativeResize="0"/>
          <p:nvPr/>
        </p:nvPicPr>
        <p:blipFill>
          <a:blip r:embed="rId5">
            <a:alphaModFix/>
          </a:blip>
          <a:stretch>
            <a:fillRect/>
          </a:stretch>
        </p:blipFill>
        <p:spPr>
          <a:xfrm>
            <a:off x="5964025" y="2514099"/>
            <a:ext cx="923875" cy="689075"/>
          </a:xfrm>
          <a:prstGeom prst="rect">
            <a:avLst/>
          </a:prstGeom>
          <a:noFill/>
          <a:ln>
            <a:noFill/>
          </a:ln>
        </p:spPr>
      </p:pic>
      <p:sp>
        <p:nvSpPr>
          <p:cNvPr id="497" name="Google Shape;497;p46"/>
          <p:cNvSpPr txBox="1"/>
          <p:nvPr/>
        </p:nvSpPr>
        <p:spPr>
          <a:xfrm>
            <a:off x="6170625" y="20508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498" name="Google Shape;498;p46"/>
          <p:cNvCxnSpPr/>
          <p:nvPr/>
        </p:nvCxnSpPr>
        <p:spPr>
          <a:xfrm rot="10800000" flipH="1">
            <a:off x="2619075" y="23278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499" name="Google Shape;499;p46"/>
          <p:cNvCxnSpPr/>
          <p:nvPr/>
        </p:nvCxnSpPr>
        <p:spPr>
          <a:xfrm rot="10800000" flipH="1">
            <a:off x="5068525" y="2292438"/>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03"/>
        <p:cNvGrpSpPr/>
        <p:nvPr/>
      </p:nvGrpSpPr>
      <p:grpSpPr>
        <a:xfrm>
          <a:off x="0" y="0"/>
          <a:ext cx="0" cy="0"/>
          <a:chOff x="0" y="0"/>
          <a:chExt cx="0" cy="0"/>
        </a:xfrm>
      </p:grpSpPr>
      <p:pic>
        <p:nvPicPr>
          <p:cNvPr id="504" name="Google Shape;504;p47"/>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505" name="Google Shape;505;p47"/>
          <p:cNvSpPr txBox="1"/>
          <p:nvPr/>
        </p:nvSpPr>
        <p:spPr>
          <a:xfrm>
            <a:off x="6936825" y="0"/>
            <a:ext cx="38193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Exercise</a:t>
            </a:r>
            <a:endParaRPr sz="3600" b="1">
              <a:solidFill>
                <a:srgbClr val="504087"/>
              </a:solidFill>
              <a:latin typeface="IBM Plex Sans"/>
              <a:ea typeface="IBM Plex Sans"/>
              <a:cs typeface="IBM Plex Sans"/>
              <a:sym typeface="IBM Plex Sans"/>
            </a:endParaRPr>
          </a:p>
        </p:txBody>
      </p:sp>
      <p:sp>
        <p:nvSpPr>
          <p:cNvPr id="506" name="Google Shape;506;p47"/>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507" name="Google Shape;507;p47"/>
          <p:cNvSpPr txBox="1"/>
          <p:nvPr/>
        </p:nvSpPr>
        <p:spPr>
          <a:xfrm>
            <a:off x="1092175" y="1653000"/>
            <a:ext cx="6589800" cy="101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Suppose we are doing binary sentiment classification of movie reviews. We’d like to assign a review to the positive class or the negative class. </a:t>
            </a:r>
            <a:endParaRPr sz="1800">
              <a:solidFill>
                <a:srgbClr val="504087"/>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pic>
        <p:nvPicPr>
          <p:cNvPr id="512" name="Google Shape;512;p48"/>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513" name="Google Shape;513;p48"/>
          <p:cNvSpPr txBox="1"/>
          <p:nvPr/>
        </p:nvSpPr>
        <p:spPr>
          <a:xfrm>
            <a:off x="6420150" y="63250"/>
            <a:ext cx="4619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Exercise</a:t>
            </a:r>
            <a:endParaRPr sz="3600" b="1">
              <a:solidFill>
                <a:srgbClr val="504087"/>
              </a:solidFill>
              <a:latin typeface="IBM Plex Sans"/>
              <a:ea typeface="IBM Plex Sans"/>
              <a:cs typeface="IBM Plex Sans"/>
              <a:sym typeface="IBM Plex Sans"/>
            </a:endParaRPr>
          </a:p>
        </p:txBody>
      </p:sp>
      <p:sp>
        <p:nvSpPr>
          <p:cNvPr id="514" name="Google Shape;514;p48"/>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pic>
        <p:nvPicPr>
          <p:cNvPr id="515" name="Google Shape;515;p48"/>
          <p:cNvPicPr preferRelativeResize="0"/>
          <p:nvPr/>
        </p:nvPicPr>
        <p:blipFill>
          <a:blip r:embed="rId4">
            <a:alphaModFix/>
          </a:blip>
          <a:stretch>
            <a:fillRect/>
          </a:stretch>
        </p:blipFill>
        <p:spPr>
          <a:xfrm>
            <a:off x="2672047" y="1160850"/>
            <a:ext cx="3401276" cy="2055500"/>
          </a:xfrm>
          <a:prstGeom prst="rect">
            <a:avLst/>
          </a:prstGeom>
          <a:noFill/>
          <a:ln>
            <a:noFill/>
          </a:ln>
        </p:spPr>
      </p:pic>
      <p:sp>
        <p:nvSpPr>
          <p:cNvPr id="516" name="Google Shape;516;p48"/>
          <p:cNvSpPr txBox="1"/>
          <p:nvPr/>
        </p:nvSpPr>
        <p:spPr>
          <a:xfrm>
            <a:off x="6420150" y="1645625"/>
            <a:ext cx="24870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504087"/>
                </a:solidFill>
                <a:latin typeface="Roboto"/>
                <a:ea typeface="Roboto"/>
                <a:cs typeface="Roboto"/>
                <a:sym typeface="Roboto"/>
              </a:rPr>
              <a:t>features</a:t>
            </a:r>
            <a:endParaRPr sz="2500">
              <a:solidFill>
                <a:srgbClr val="504087"/>
              </a:solidFill>
              <a:latin typeface="Roboto"/>
              <a:ea typeface="Roboto"/>
              <a:cs typeface="Roboto"/>
              <a:sym typeface="Roboto"/>
            </a:endParaRPr>
          </a:p>
        </p:txBody>
      </p:sp>
      <p:pic>
        <p:nvPicPr>
          <p:cNvPr id="517" name="Google Shape;517;p48"/>
          <p:cNvPicPr preferRelativeResize="0"/>
          <p:nvPr/>
        </p:nvPicPr>
        <p:blipFill>
          <a:blip r:embed="rId5">
            <a:alphaModFix/>
          </a:blip>
          <a:stretch>
            <a:fillRect/>
          </a:stretch>
        </p:blipFill>
        <p:spPr>
          <a:xfrm>
            <a:off x="173025" y="3216350"/>
            <a:ext cx="5420623" cy="1844926"/>
          </a:xfrm>
          <a:prstGeom prst="rect">
            <a:avLst/>
          </a:prstGeom>
          <a:noFill/>
          <a:ln>
            <a:noFill/>
          </a:ln>
        </p:spPr>
      </p:pic>
      <p:pic>
        <p:nvPicPr>
          <p:cNvPr id="518" name="Google Shape;518;p48"/>
          <p:cNvPicPr preferRelativeResize="0"/>
          <p:nvPr/>
        </p:nvPicPr>
        <p:blipFill>
          <a:blip r:embed="rId6">
            <a:alphaModFix/>
          </a:blip>
          <a:stretch>
            <a:fillRect/>
          </a:stretch>
        </p:blipFill>
        <p:spPr>
          <a:xfrm>
            <a:off x="5863123" y="3877225"/>
            <a:ext cx="2400300" cy="6762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pic>
        <p:nvPicPr>
          <p:cNvPr id="523" name="Google Shape;523;p49"/>
          <p:cNvPicPr preferRelativeResize="0"/>
          <p:nvPr/>
        </p:nvPicPr>
        <p:blipFill>
          <a:blip r:embed="rId3">
            <a:alphaModFix/>
          </a:blip>
          <a:stretch>
            <a:fillRect/>
          </a:stretch>
        </p:blipFill>
        <p:spPr>
          <a:xfrm>
            <a:off x="342912" y="-45400"/>
            <a:ext cx="2144626" cy="1396806"/>
          </a:xfrm>
          <a:prstGeom prst="rect">
            <a:avLst/>
          </a:prstGeom>
          <a:noFill/>
          <a:ln>
            <a:noFill/>
          </a:ln>
        </p:spPr>
      </p:pic>
      <p:sp>
        <p:nvSpPr>
          <p:cNvPr id="524" name="Google Shape;524;p49"/>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pic>
        <p:nvPicPr>
          <p:cNvPr id="525" name="Google Shape;525;p49"/>
          <p:cNvPicPr preferRelativeResize="0"/>
          <p:nvPr/>
        </p:nvPicPr>
        <p:blipFill>
          <a:blip r:embed="rId4">
            <a:alphaModFix/>
          </a:blip>
          <a:stretch>
            <a:fillRect/>
          </a:stretch>
        </p:blipFill>
        <p:spPr>
          <a:xfrm>
            <a:off x="2487548" y="1496650"/>
            <a:ext cx="2400300" cy="676275"/>
          </a:xfrm>
          <a:prstGeom prst="rect">
            <a:avLst/>
          </a:prstGeom>
          <a:noFill/>
          <a:ln>
            <a:noFill/>
          </a:ln>
        </p:spPr>
      </p:pic>
      <p:sp>
        <p:nvSpPr>
          <p:cNvPr id="526" name="Google Shape;526;p49"/>
          <p:cNvSpPr txBox="1"/>
          <p:nvPr/>
        </p:nvSpPr>
        <p:spPr>
          <a:xfrm>
            <a:off x="726025" y="2253300"/>
            <a:ext cx="831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Suppose we have learned the values of the weights and the bias term</a:t>
            </a:r>
            <a:endParaRPr sz="2000" b="1">
              <a:solidFill>
                <a:srgbClr val="504087"/>
              </a:solidFill>
              <a:latin typeface="Roboto"/>
              <a:ea typeface="Roboto"/>
              <a:cs typeface="Roboto"/>
              <a:sym typeface="Roboto"/>
            </a:endParaRPr>
          </a:p>
        </p:txBody>
      </p:sp>
      <p:pic>
        <p:nvPicPr>
          <p:cNvPr id="527" name="Google Shape;527;p49"/>
          <p:cNvPicPr preferRelativeResize="0"/>
          <p:nvPr/>
        </p:nvPicPr>
        <p:blipFill>
          <a:blip r:embed="rId5">
            <a:alphaModFix/>
          </a:blip>
          <a:stretch>
            <a:fillRect/>
          </a:stretch>
        </p:blipFill>
        <p:spPr>
          <a:xfrm>
            <a:off x="5297325" y="3320225"/>
            <a:ext cx="828675" cy="276225"/>
          </a:xfrm>
          <a:prstGeom prst="rect">
            <a:avLst/>
          </a:prstGeom>
          <a:noFill/>
          <a:ln>
            <a:noFill/>
          </a:ln>
        </p:spPr>
      </p:pic>
      <p:sp>
        <p:nvSpPr>
          <p:cNvPr id="528" name="Google Shape;528;p49"/>
          <p:cNvSpPr txBox="1"/>
          <p:nvPr/>
        </p:nvSpPr>
        <p:spPr>
          <a:xfrm>
            <a:off x="6420150" y="63250"/>
            <a:ext cx="4619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Exercise</a:t>
            </a:r>
            <a:endParaRPr sz="3600" b="1">
              <a:solidFill>
                <a:srgbClr val="504087"/>
              </a:solidFill>
              <a:latin typeface="IBM Plex Sans"/>
              <a:ea typeface="IBM Plex Sans"/>
              <a:cs typeface="IBM Plex Sans"/>
              <a:sym typeface="IBM Plex Sans"/>
            </a:endParaRPr>
          </a:p>
        </p:txBody>
      </p:sp>
      <p:pic>
        <p:nvPicPr>
          <p:cNvPr id="529" name="Google Shape;529;p49"/>
          <p:cNvPicPr preferRelativeResize="0"/>
          <p:nvPr/>
        </p:nvPicPr>
        <p:blipFill>
          <a:blip r:embed="rId6">
            <a:alphaModFix/>
          </a:blip>
          <a:stretch>
            <a:fillRect/>
          </a:stretch>
        </p:blipFill>
        <p:spPr>
          <a:xfrm>
            <a:off x="914400" y="3050700"/>
            <a:ext cx="3986400" cy="5775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pic>
        <p:nvPicPr>
          <p:cNvPr id="534" name="Google Shape;534;p50"/>
          <p:cNvPicPr preferRelativeResize="0"/>
          <p:nvPr/>
        </p:nvPicPr>
        <p:blipFill>
          <a:blip r:embed="rId3">
            <a:alphaModFix/>
          </a:blip>
          <a:stretch>
            <a:fillRect/>
          </a:stretch>
        </p:blipFill>
        <p:spPr>
          <a:xfrm>
            <a:off x="38101" y="-45400"/>
            <a:ext cx="1940950" cy="1264150"/>
          </a:xfrm>
          <a:prstGeom prst="rect">
            <a:avLst/>
          </a:prstGeom>
          <a:noFill/>
          <a:ln>
            <a:noFill/>
          </a:ln>
        </p:spPr>
      </p:pic>
      <p:sp>
        <p:nvSpPr>
          <p:cNvPr id="535" name="Google Shape;535;p50"/>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pic>
        <p:nvPicPr>
          <p:cNvPr id="536" name="Google Shape;536;p50"/>
          <p:cNvPicPr preferRelativeResize="0"/>
          <p:nvPr/>
        </p:nvPicPr>
        <p:blipFill>
          <a:blip r:embed="rId4">
            <a:alphaModFix/>
          </a:blip>
          <a:stretch>
            <a:fillRect/>
          </a:stretch>
        </p:blipFill>
        <p:spPr>
          <a:xfrm>
            <a:off x="200048" y="1673750"/>
            <a:ext cx="2400300" cy="676275"/>
          </a:xfrm>
          <a:prstGeom prst="rect">
            <a:avLst/>
          </a:prstGeom>
          <a:noFill/>
          <a:ln>
            <a:noFill/>
          </a:ln>
        </p:spPr>
      </p:pic>
      <p:pic>
        <p:nvPicPr>
          <p:cNvPr id="537" name="Google Shape;537;p50"/>
          <p:cNvPicPr preferRelativeResize="0"/>
          <p:nvPr/>
        </p:nvPicPr>
        <p:blipFill>
          <a:blip r:embed="rId5">
            <a:alphaModFix/>
          </a:blip>
          <a:stretch>
            <a:fillRect/>
          </a:stretch>
        </p:blipFill>
        <p:spPr>
          <a:xfrm>
            <a:off x="813813" y="3210525"/>
            <a:ext cx="828675" cy="276225"/>
          </a:xfrm>
          <a:prstGeom prst="rect">
            <a:avLst/>
          </a:prstGeom>
          <a:noFill/>
          <a:ln>
            <a:noFill/>
          </a:ln>
        </p:spPr>
      </p:pic>
      <p:sp>
        <p:nvSpPr>
          <p:cNvPr id="538" name="Google Shape;538;p50"/>
          <p:cNvSpPr txBox="1"/>
          <p:nvPr/>
        </p:nvSpPr>
        <p:spPr>
          <a:xfrm>
            <a:off x="2828950" y="1412350"/>
            <a:ext cx="46194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Given the feature vector, weight vector and the bias term, do you know which class the binomial logistic regression model assigns the movie review to, positive or negative? </a:t>
            </a:r>
            <a:endParaRPr sz="2000">
              <a:solidFill>
                <a:srgbClr val="504087"/>
              </a:solidFill>
              <a:latin typeface="Roboto"/>
              <a:ea typeface="Roboto"/>
              <a:cs typeface="Roboto"/>
              <a:sym typeface="Roboto"/>
            </a:endParaRPr>
          </a:p>
        </p:txBody>
      </p:sp>
      <p:sp>
        <p:nvSpPr>
          <p:cNvPr id="539" name="Google Shape;539;p50"/>
          <p:cNvSpPr/>
          <p:nvPr/>
        </p:nvSpPr>
        <p:spPr>
          <a:xfrm>
            <a:off x="166350" y="1645413"/>
            <a:ext cx="2451600" cy="779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50"/>
          <p:cNvSpPr/>
          <p:nvPr/>
        </p:nvSpPr>
        <p:spPr>
          <a:xfrm>
            <a:off x="3960675" y="1461850"/>
            <a:ext cx="1705800" cy="4002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50"/>
          <p:cNvSpPr/>
          <p:nvPr/>
        </p:nvSpPr>
        <p:spPr>
          <a:xfrm>
            <a:off x="5742550" y="1461850"/>
            <a:ext cx="1599000" cy="4002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50"/>
          <p:cNvSpPr/>
          <p:nvPr/>
        </p:nvSpPr>
        <p:spPr>
          <a:xfrm>
            <a:off x="1916625" y="1361377"/>
            <a:ext cx="2555525" cy="273725"/>
          </a:xfrm>
          <a:custGeom>
            <a:avLst/>
            <a:gdLst/>
            <a:ahLst/>
            <a:cxnLst/>
            <a:rect l="l" t="t" r="r" b="b"/>
            <a:pathLst>
              <a:path w="102221" h="10949" extrusionOk="0">
                <a:moveTo>
                  <a:pt x="102221" y="4018"/>
                </a:moveTo>
                <a:cubicBezTo>
                  <a:pt x="90157" y="-1659"/>
                  <a:pt x="75705" y="553"/>
                  <a:pt x="62372" y="553"/>
                </a:cubicBezTo>
                <a:cubicBezTo>
                  <a:pt x="41295" y="553"/>
                  <a:pt x="18852" y="1523"/>
                  <a:pt x="0" y="10949"/>
                </a:cubicBezTo>
              </a:path>
            </a:pathLst>
          </a:custGeom>
          <a:noFill/>
          <a:ln w="19050" cap="flat" cmpd="sng">
            <a:solidFill>
              <a:srgbClr val="FF0000"/>
            </a:solidFill>
            <a:prstDash val="solid"/>
            <a:round/>
            <a:headEnd type="none" w="med" len="med"/>
            <a:tailEnd type="none" w="med" len="med"/>
          </a:ln>
        </p:spPr>
      </p:sp>
      <p:sp>
        <p:nvSpPr>
          <p:cNvPr id="543" name="Google Shape;543;p50"/>
          <p:cNvSpPr/>
          <p:nvPr/>
        </p:nvSpPr>
        <p:spPr>
          <a:xfrm>
            <a:off x="3789950" y="1819175"/>
            <a:ext cx="1158600" cy="324900"/>
          </a:xfrm>
          <a:prstGeom prst="ellipse">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50"/>
          <p:cNvSpPr/>
          <p:nvPr/>
        </p:nvSpPr>
        <p:spPr>
          <a:xfrm>
            <a:off x="1580950" y="2111550"/>
            <a:ext cx="2338950" cy="1072000"/>
          </a:xfrm>
          <a:custGeom>
            <a:avLst/>
            <a:gdLst/>
            <a:ahLst/>
            <a:cxnLst/>
            <a:rect l="l" t="t" r="r" b="b"/>
            <a:pathLst>
              <a:path w="93558" h="42880" extrusionOk="0">
                <a:moveTo>
                  <a:pt x="93558" y="0"/>
                </a:moveTo>
                <a:cubicBezTo>
                  <a:pt x="80176" y="1672"/>
                  <a:pt x="68502" y="9991"/>
                  <a:pt x="55875" y="14726"/>
                </a:cubicBezTo>
                <a:cubicBezTo>
                  <a:pt x="36347" y="22049"/>
                  <a:pt x="14747" y="28133"/>
                  <a:pt x="0" y="42880"/>
                </a:cubicBezTo>
              </a:path>
            </a:pathLst>
          </a:custGeom>
          <a:noFill/>
          <a:ln w="19050" cap="flat" cmpd="sng">
            <a:solidFill>
              <a:srgbClr val="FF0000"/>
            </a:solidFill>
            <a:prstDash val="solid"/>
            <a:round/>
            <a:headEnd type="none" w="med" len="med"/>
            <a:tailEnd type="none" w="med" len="med"/>
          </a:ln>
        </p:spPr>
      </p:sp>
      <p:sp>
        <p:nvSpPr>
          <p:cNvPr id="545" name="Google Shape;545;p50"/>
          <p:cNvSpPr txBox="1"/>
          <p:nvPr/>
        </p:nvSpPr>
        <p:spPr>
          <a:xfrm>
            <a:off x="7182150" y="-89150"/>
            <a:ext cx="4619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Exercise</a:t>
            </a:r>
            <a:endParaRPr sz="3600" b="1">
              <a:solidFill>
                <a:srgbClr val="504087"/>
              </a:solidFill>
              <a:latin typeface="IBM Plex Sans"/>
              <a:ea typeface="IBM Plex Sans"/>
              <a:cs typeface="IBM Plex Sans"/>
              <a:sym typeface="IBM Plex Sans"/>
            </a:endParaRPr>
          </a:p>
        </p:txBody>
      </p:sp>
      <p:sp>
        <p:nvSpPr>
          <p:cNvPr id="546" name="Google Shape;546;p50"/>
          <p:cNvSpPr/>
          <p:nvPr/>
        </p:nvSpPr>
        <p:spPr>
          <a:xfrm>
            <a:off x="651950" y="3136143"/>
            <a:ext cx="1097400" cy="3249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47" name="Google Shape;547;p50"/>
          <p:cNvPicPr preferRelativeResize="0"/>
          <p:nvPr/>
        </p:nvPicPr>
        <p:blipFill>
          <a:blip r:embed="rId6">
            <a:alphaModFix/>
          </a:blip>
          <a:stretch>
            <a:fillRect/>
          </a:stretch>
        </p:blipFill>
        <p:spPr>
          <a:xfrm>
            <a:off x="5687938" y="914400"/>
            <a:ext cx="3352800" cy="485775"/>
          </a:xfrm>
          <a:prstGeom prst="rect">
            <a:avLst/>
          </a:prstGeom>
          <a:noFill/>
          <a:ln>
            <a:noFill/>
          </a:ln>
        </p:spPr>
      </p:pic>
      <p:sp>
        <p:nvSpPr>
          <p:cNvPr id="548" name="Google Shape;548;p50"/>
          <p:cNvSpPr/>
          <p:nvPr/>
        </p:nvSpPr>
        <p:spPr>
          <a:xfrm>
            <a:off x="5687950" y="762550"/>
            <a:ext cx="3352800" cy="623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50"/>
          <p:cNvSpPr txBox="1"/>
          <p:nvPr/>
        </p:nvSpPr>
        <p:spPr>
          <a:xfrm>
            <a:off x="1916625" y="3148325"/>
            <a:ext cx="6843300" cy="2031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500">
                <a:latin typeface="Roboto"/>
                <a:ea typeface="Roboto"/>
                <a:cs typeface="Roboto"/>
                <a:sym typeface="Roboto"/>
              </a:rPr>
              <a:t>Steps to do this exercise:</a:t>
            </a:r>
            <a:endParaRPr sz="1500">
              <a:latin typeface="Roboto"/>
              <a:ea typeface="Roboto"/>
              <a:cs typeface="Roboto"/>
              <a:sym typeface="Roboto"/>
            </a:endParaRPr>
          </a:p>
          <a:p>
            <a:pPr marL="457200" lvl="0" indent="-323850" algn="l" rtl="0">
              <a:spcBef>
                <a:spcPts val="0"/>
              </a:spcBef>
              <a:spcAft>
                <a:spcPts val="0"/>
              </a:spcAft>
              <a:buSzPts val="1500"/>
              <a:buFont typeface="Roboto"/>
              <a:buAutoNum type="arabicPeriod"/>
            </a:pPr>
            <a:r>
              <a:rPr lang="en" sz="1500">
                <a:latin typeface="Roboto"/>
                <a:ea typeface="Roboto"/>
                <a:cs typeface="Roboto"/>
                <a:sym typeface="Roboto"/>
              </a:rPr>
              <a:t>Calculate a raw score for this review using the feature vector, weight vector and the bias term. </a:t>
            </a:r>
            <a:endParaRPr sz="1500">
              <a:latin typeface="Roboto"/>
              <a:ea typeface="Roboto"/>
              <a:cs typeface="Roboto"/>
              <a:sym typeface="Roboto"/>
            </a:endParaRPr>
          </a:p>
          <a:p>
            <a:pPr marL="457200" lvl="0" indent="-323850" algn="l" rtl="0">
              <a:spcBef>
                <a:spcPts val="0"/>
              </a:spcBef>
              <a:spcAft>
                <a:spcPts val="0"/>
              </a:spcAft>
              <a:buSzPts val="1500"/>
              <a:buFont typeface="Roboto"/>
              <a:buAutoNum type="arabicPeriod"/>
            </a:pPr>
            <a:r>
              <a:rPr lang="en" sz="1500">
                <a:latin typeface="Roboto"/>
                <a:ea typeface="Roboto"/>
                <a:cs typeface="Roboto"/>
                <a:sym typeface="Roboto"/>
              </a:rPr>
              <a:t>Use the sigmoid function(</a:t>
            </a:r>
            <a:r>
              <a:rPr lang="en" sz="1500" u="sng">
                <a:solidFill>
                  <a:schemeClr val="hlink"/>
                </a:solidFill>
                <a:latin typeface="Roboto"/>
                <a:ea typeface="Roboto"/>
                <a:cs typeface="Roboto"/>
                <a:sym typeface="Roboto"/>
                <a:hlinkClick r:id="rId7"/>
              </a:rPr>
              <a:t>https://www.vcalc.com/wiki/vcalc/sigmoid-function</a:t>
            </a:r>
            <a:r>
              <a:rPr lang="en" sz="1500">
                <a:latin typeface="Roboto"/>
                <a:ea typeface="Roboto"/>
                <a:cs typeface="Roboto"/>
                <a:sym typeface="Roboto"/>
              </a:rPr>
              <a:t>) to calculate how likely the review is a positive review. </a:t>
            </a:r>
            <a:endParaRPr sz="1500">
              <a:latin typeface="Roboto"/>
              <a:ea typeface="Roboto"/>
              <a:cs typeface="Roboto"/>
              <a:sym typeface="Roboto"/>
            </a:endParaRPr>
          </a:p>
          <a:p>
            <a:pPr marL="457200" lvl="0" indent="-323850" algn="l" rtl="0">
              <a:spcBef>
                <a:spcPts val="0"/>
              </a:spcBef>
              <a:spcAft>
                <a:spcPts val="0"/>
              </a:spcAft>
              <a:buSzPts val="1500"/>
              <a:buFont typeface="Roboto"/>
              <a:buAutoNum type="arabicPeriod"/>
            </a:pPr>
            <a:r>
              <a:rPr lang="en" sz="1500">
                <a:latin typeface="Roboto"/>
                <a:ea typeface="Roboto"/>
                <a:cs typeface="Roboto"/>
                <a:sym typeface="Roboto"/>
              </a:rPr>
              <a:t>Use the decision boundary 0.5 to determine whether the review is a positive review or a negative review. </a:t>
            </a:r>
            <a:endParaRPr sz="15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53"/>
        <p:cNvGrpSpPr/>
        <p:nvPr/>
      </p:nvGrpSpPr>
      <p:grpSpPr>
        <a:xfrm>
          <a:off x="0" y="0"/>
          <a:ext cx="0" cy="0"/>
          <a:chOff x="0" y="0"/>
          <a:chExt cx="0" cy="0"/>
        </a:xfrm>
      </p:grpSpPr>
      <p:sp>
        <p:nvSpPr>
          <p:cNvPr id="554" name="Google Shape;554;p51"/>
          <p:cNvSpPr txBox="1"/>
          <p:nvPr/>
        </p:nvSpPr>
        <p:spPr>
          <a:xfrm>
            <a:off x="894125" y="2118000"/>
            <a:ext cx="7474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a:solidFill>
                  <a:srgbClr val="504087"/>
                </a:solidFill>
                <a:latin typeface="Roboto"/>
                <a:ea typeface="Roboto"/>
                <a:cs typeface="Roboto"/>
                <a:sym typeface="Roboto"/>
              </a:rPr>
              <a:t>Any questions?</a:t>
            </a:r>
            <a:endParaRPr sz="4000">
              <a:solidFill>
                <a:srgbClr val="504087"/>
              </a:solidFill>
              <a:latin typeface="Roboto"/>
              <a:ea typeface="Roboto"/>
              <a:cs typeface="Roboto"/>
              <a:sym typeface="Roboto"/>
            </a:endParaRPr>
          </a:p>
        </p:txBody>
      </p:sp>
      <p:pic>
        <p:nvPicPr>
          <p:cNvPr id="555" name="Google Shape;555;p51"/>
          <p:cNvPicPr preferRelativeResize="0"/>
          <p:nvPr/>
        </p:nvPicPr>
        <p:blipFill>
          <a:blip r:embed="rId3">
            <a:alphaModFix/>
          </a:blip>
          <a:stretch>
            <a:fillRect/>
          </a:stretch>
        </p:blipFill>
        <p:spPr>
          <a:xfrm>
            <a:off x="12" y="0"/>
            <a:ext cx="2144626" cy="139680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2"/>
          <p:cNvSpPr txBox="1"/>
          <p:nvPr/>
        </p:nvSpPr>
        <p:spPr>
          <a:xfrm>
            <a:off x="2031125" y="1948350"/>
            <a:ext cx="58422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Many neurons, one layer</a:t>
            </a:r>
            <a:endParaRPr sz="3600" b="1">
              <a:solidFill>
                <a:srgbClr val="504087"/>
              </a:solidFill>
              <a:latin typeface="IBM Plex Sans"/>
              <a:ea typeface="IBM Plex Sans"/>
              <a:cs typeface="IBM Plex Sans"/>
              <a:sym typeface="IBM Plex Sans"/>
            </a:endParaRPr>
          </a:p>
        </p:txBody>
      </p:sp>
      <p:sp>
        <p:nvSpPr>
          <p:cNvPr id="561" name="Google Shape;561;p52"/>
          <p:cNvSpPr txBox="1"/>
          <p:nvPr/>
        </p:nvSpPr>
        <p:spPr>
          <a:xfrm>
            <a:off x="1468875" y="2798200"/>
            <a:ext cx="7061100" cy="7080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1200"/>
              </a:spcBef>
              <a:spcAft>
                <a:spcPts val="0"/>
              </a:spcAft>
              <a:buClr>
                <a:schemeClr val="dk1"/>
              </a:buClr>
              <a:buSzPts val="1100"/>
              <a:buFont typeface="Arial"/>
              <a:buNone/>
            </a:pPr>
            <a:endParaRPr sz="1000">
              <a:solidFill>
                <a:schemeClr val="dk1"/>
              </a:solidFill>
            </a:endParaRPr>
          </a:p>
          <a:p>
            <a:pPr marL="342900" marR="0" lvl="0" indent="0" algn="l" rtl="0">
              <a:spcBef>
                <a:spcPts val="1200"/>
              </a:spcBef>
              <a:spcAft>
                <a:spcPts val="0"/>
              </a:spcAft>
              <a:buNone/>
            </a:pPr>
            <a:endParaRPr sz="2000">
              <a:solidFill>
                <a:srgbClr val="504087"/>
              </a:solidFill>
              <a:latin typeface="Roboto"/>
              <a:ea typeface="Roboto"/>
              <a:cs typeface="Roboto"/>
              <a:sym typeface="Roboto"/>
            </a:endParaRPr>
          </a:p>
        </p:txBody>
      </p:sp>
      <p:pic>
        <p:nvPicPr>
          <p:cNvPr id="562" name="Google Shape;562;p52"/>
          <p:cNvPicPr preferRelativeResize="0"/>
          <p:nvPr/>
        </p:nvPicPr>
        <p:blipFill>
          <a:blip r:embed="rId3">
            <a:alphaModFix/>
          </a:blip>
          <a:stretch>
            <a:fillRect/>
          </a:stretch>
        </p:blipFill>
        <p:spPr>
          <a:xfrm>
            <a:off x="38112" y="-45400"/>
            <a:ext cx="2144626" cy="139680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7" name="Google Shape;567;p53"/>
          <p:cNvSpPr txBox="1"/>
          <p:nvPr/>
        </p:nvSpPr>
        <p:spPr>
          <a:xfrm>
            <a:off x="2892975" y="1948350"/>
            <a:ext cx="58422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Recall that…</a:t>
            </a:r>
            <a:endParaRPr sz="3600" b="1">
              <a:solidFill>
                <a:srgbClr val="504087"/>
              </a:solidFill>
              <a:latin typeface="IBM Plex Sans"/>
              <a:ea typeface="IBM Plex Sans"/>
              <a:cs typeface="IBM Plex Sans"/>
              <a:sym typeface="IBM Plex Sans"/>
            </a:endParaRPr>
          </a:p>
        </p:txBody>
      </p:sp>
      <p:sp>
        <p:nvSpPr>
          <p:cNvPr id="568" name="Google Shape;568;p53"/>
          <p:cNvSpPr txBox="1"/>
          <p:nvPr/>
        </p:nvSpPr>
        <p:spPr>
          <a:xfrm>
            <a:off x="1468875" y="2798200"/>
            <a:ext cx="7061100" cy="7080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1200"/>
              </a:spcBef>
              <a:spcAft>
                <a:spcPts val="0"/>
              </a:spcAft>
              <a:buClr>
                <a:schemeClr val="dk1"/>
              </a:buClr>
              <a:buSzPts val="1100"/>
              <a:buFont typeface="Arial"/>
              <a:buNone/>
            </a:pPr>
            <a:endParaRPr sz="1000">
              <a:solidFill>
                <a:schemeClr val="dk1"/>
              </a:solidFill>
            </a:endParaRPr>
          </a:p>
          <a:p>
            <a:pPr marL="342900" marR="0" lvl="0" indent="0" algn="l" rtl="0">
              <a:spcBef>
                <a:spcPts val="1200"/>
              </a:spcBef>
              <a:spcAft>
                <a:spcPts val="0"/>
              </a:spcAft>
              <a:buNone/>
            </a:pPr>
            <a:endParaRPr sz="2000">
              <a:solidFill>
                <a:srgbClr val="504087"/>
              </a:solidFill>
              <a:latin typeface="Roboto"/>
              <a:ea typeface="Roboto"/>
              <a:cs typeface="Roboto"/>
              <a:sym typeface="Roboto"/>
            </a:endParaRPr>
          </a:p>
        </p:txBody>
      </p:sp>
      <p:pic>
        <p:nvPicPr>
          <p:cNvPr id="569" name="Google Shape;569;p53"/>
          <p:cNvPicPr preferRelativeResize="0"/>
          <p:nvPr/>
        </p:nvPicPr>
        <p:blipFill>
          <a:blip r:embed="rId3">
            <a:alphaModFix/>
          </a:blip>
          <a:stretch>
            <a:fillRect/>
          </a:stretch>
        </p:blipFill>
        <p:spPr>
          <a:xfrm>
            <a:off x="38112" y="-45400"/>
            <a:ext cx="2144626" cy="139680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8"/>
          <p:cNvSpPr txBox="1"/>
          <p:nvPr/>
        </p:nvSpPr>
        <p:spPr>
          <a:xfrm>
            <a:off x="1053075" y="1719275"/>
            <a:ext cx="7468200" cy="1808700"/>
          </a:xfrm>
          <a:prstGeom prst="rect">
            <a:avLst/>
          </a:prstGeom>
          <a:noFill/>
          <a:ln>
            <a:noFill/>
          </a:ln>
        </p:spPr>
        <p:txBody>
          <a:bodyPr spcFirstLastPara="1" wrap="square" lIns="68575" tIns="34275" rIns="68575" bIns="34275" anchor="t" anchorCtr="0">
            <a:spAutoFit/>
          </a:bodyPr>
          <a:lstStyle/>
          <a:p>
            <a:pPr marL="2286000" lvl="0" indent="-2228850" algn="ctr" rtl="0">
              <a:spcBef>
                <a:spcPts val="0"/>
              </a:spcBef>
              <a:spcAft>
                <a:spcPts val="0"/>
              </a:spcAft>
              <a:buNone/>
            </a:pPr>
            <a:r>
              <a:rPr lang="en" sz="3000">
                <a:solidFill>
                  <a:srgbClr val="504087"/>
                </a:solidFill>
                <a:latin typeface="Roboto Medium"/>
                <a:ea typeface="Roboto Medium"/>
                <a:cs typeface="Roboto Medium"/>
                <a:sym typeface="Roboto Medium"/>
              </a:rPr>
              <a:t>Therefore,</a:t>
            </a:r>
            <a:endParaRPr sz="3000">
              <a:solidFill>
                <a:srgbClr val="504087"/>
              </a:solidFill>
              <a:latin typeface="Roboto Medium"/>
              <a:ea typeface="Roboto Medium"/>
              <a:cs typeface="Roboto Medium"/>
              <a:sym typeface="Roboto Medium"/>
            </a:endParaRPr>
          </a:p>
          <a:p>
            <a:pPr marL="57150" lvl="0" indent="0" algn="ctr" rtl="0">
              <a:spcBef>
                <a:spcPts val="0"/>
              </a:spcBef>
              <a:spcAft>
                <a:spcPts val="0"/>
              </a:spcAft>
              <a:buNone/>
            </a:pPr>
            <a:r>
              <a:rPr lang="en" sz="3000">
                <a:solidFill>
                  <a:srgbClr val="504087"/>
                </a:solidFill>
                <a:latin typeface="Roboto Medium"/>
                <a:ea typeface="Roboto Medium"/>
                <a:cs typeface="Roboto Medium"/>
                <a:sym typeface="Roboto Medium"/>
              </a:rPr>
              <a:t>First step to understand ChatGPT is to understand neural networks. </a:t>
            </a:r>
            <a:endParaRPr sz="3000">
              <a:solidFill>
                <a:srgbClr val="504087"/>
              </a:solidFill>
              <a:latin typeface="Roboto Medium"/>
              <a:ea typeface="Roboto Medium"/>
              <a:cs typeface="Roboto Medium"/>
              <a:sym typeface="Roboto Medium"/>
            </a:endParaRPr>
          </a:p>
          <a:p>
            <a:pPr marL="4572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p:txBody>
      </p:sp>
      <p:pic>
        <p:nvPicPr>
          <p:cNvPr id="84" name="Google Shape;84;p18"/>
          <p:cNvPicPr preferRelativeResize="0"/>
          <p:nvPr/>
        </p:nvPicPr>
        <p:blipFill>
          <a:blip r:embed="rId3">
            <a:alphaModFix/>
          </a:blip>
          <a:stretch>
            <a:fillRect/>
          </a:stretch>
        </p:blipFill>
        <p:spPr>
          <a:xfrm>
            <a:off x="12" y="-45400"/>
            <a:ext cx="2144626" cy="139680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73"/>
        <p:cNvGrpSpPr/>
        <p:nvPr/>
      </p:nvGrpSpPr>
      <p:grpSpPr>
        <a:xfrm>
          <a:off x="0" y="0"/>
          <a:ext cx="0" cy="0"/>
          <a:chOff x="0" y="0"/>
          <a:chExt cx="0" cy="0"/>
        </a:xfrm>
      </p:grpSpPr>
      <p:pic>
        <p:nvPicPr>
          <p:cNvPr id="574" name="Google Shape;574;p54"/>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575" name="Google Shape;575;p54"/>
          <p:cNvSpPr/>
          <p:nvPr/>
        </p:nvSpPr>
        <p:spPr>
          <a:xfrm>
            <a:off x="2068575" y="22968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576" name="Google Shape;576;p54"/>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77" name="Google Shape;577;p54"/>
          <p:cNvSpPr txBox="1"/>
          <p:nvPr/>
        </p:nvSpPr>
        <p:spPr>
          <a:xfrm>
            <a:off x="2622827" y="134450"/>
            <a:ext cx="73527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Binomial logistic regression</a:t>
            </a:r>
            <a:endParaRPr sz="1100" b="1">
              <a:solidFill>
                <a:srgbClr val="504087"/>
              </a:solidFill>
              <a:latin typeface="IBM Plex Sans"/>
              <a:ea typeface="IBM Plex Sans"/>
              <a:cs typeface="IBM Plex Sans"/>
              <a:sym typeface="IBM Plex Sans"/>
            </a:endParaRPr>
          </a:p>
        </p:txBody>
      </p:sp>
      <p:sp>
        <p:nvSpPr>
          <p:cNvPr id="578" name="Google Shape;578;p54"/>
          <p:cNvSpPr txBox="1"/>
          <p:nvPr/>
        </p:nvSpPr>
        <p:spPr>
          <a:xfrm>
            <a:off x="2397225" y="182985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 </a:t>
            </a:r>
            <a:r>
              <a:rPr lang="en" sz="2500">
                <a:latin typeface="Roboto"/>
                <a:ea typeface="Roboto"/>
                <a:cs typeface="Roboto"/>
                <a:sym typeface="Roboto"/>
              </a:rPr>
              <a:t>,b</a:t>
            </a:r>
            <a:endParaRPr sz="2500">
              <a:latin typeface="Roboto"/>
              <a:ea typeface="Roboto"/>
              <a:cs typeface="Roboto"/>
              <a:sym typeface="Roboto"/>
            </a:endParaRPr>
          </a:p>
        </p:txBody>
      </p:sp>
      <p:sp>
        <p:nvSpPr>
          <p:cNvPr id="579" name="Google Shape;579;p54"/>
          <p:cNvSpPr txBox="1"/>
          <p:nvPr/>
        </p:nvSpPr>
        <p:spPr>
          <a:xfrm>
            <a:off x="3648325" y="229680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Roboto"/>
                <a:ea typeface="Roboto"/>
                <a:cs typeface="Roboto"/>
                <a:sym typeface="Roboto"/>
              </a:rPr>
              <a:t>𝛔</a:t>
            </a:r>
            <a:endParaRPr sz="2500">
              <a:latin typeface="Roboto"/>
              <a:ea typeface="Roboto"/>
              <a:cs typeface="Roboto"/>
              <a:sym typeface="Roboto"/>
            </a:endParaRPr>
          </a:p>
        </p:txBody>
      </p:sp>
      <p:sp>
        <p:nvSpPr>
          <p:cNvPr id="580" name="Google Shape;580;p54"/>
          <p:cNvSpPr txBox="1"/>
          <p:nvPr/>
        </p:nvSpPr>
        <p:spPr>
          <a:xfrm>
            <a:off x="678775" y="2632125"/>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581" name="Google Shape;581;p54"/>
          <p:cNvSpPr txBox="1"/>
          <p:nvPr/>
        </p:nvSpPr>
        <p:spPr>
          <a:xfrm>
            <a:off x="1426775" y="3999200"/>
            <a:ext cx="2864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Output is dichotomous </a:t>
            </a:r>
            <a:endParaRPr sz="2000" b="1">
              <a:solidFill>
                <a:srgbClr val="504087"/>
              </a:solidFill>
              <a:latin typeface="Roboto"/>
              <a:ea typeface="Roboto"/>
              <a:cs typeface="Roboto"/>
              <a:sym typeface="Roboto"/>
            </a:endParaRPr>
          </a:p>
        </p:txBody>
      </p:sp>
      <p:sp>
        <p:nvSpPr>
          <p:cNvPr id="582" name="Google Shape;582;p54"/>
          <p:cNvSpPr txBox="1"/>
          <p:nvPr/>
        </p:nvSpPr>
        <p:spPr>
          <a:xfrm>
            <a:off x="6631650" y="2372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neuron</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pic>
        <p:nvPicPr>
          <p:cNvPr id="583" name="Google Shape;583;p54"/>
          <p:cNvPicPr preferRelativeResize="0"/>
          <p:nvPr/>
        </p:nvPicPr>
        <p:blipFill>
          <a:blip r:embed="rId4">
            <a:alphaModFix/>
          </a:blip>
          <a:stretch>
            <a:fillRect/>
          </a:stretch>
        </p:blipFill>
        <p:spPr>
          <a:xfrm>
            <a:off x="4464475" y="2061175"/>
            <a:ext cx="1027379" cy="623400"/>
          </a:xfrm>
          <a:prstGeom prst="rect">
            <a:avLst/>
          </a:prstGeom>
          <a:noFill/>
          <a:ln>
            <a:noFill/>
          </a:ln>
        </p:spPr>
      </p:pic>
      <p:pic>
        <p:nvPicPr>
          <p:cNvPr id="584" name="Google Shape;584;p54"/>
          <p:cNvPicPr preferRelativeResize="0"/>
          <p:nvPr/>
        </p:nvPicPr>
        <p:blipFill>
          <a:blip r:embed="rId5">
            <a:alphaModFix/>
          </a:blip>
          <a:stretch>
            <a:fillRect/>
          </a:stretch>
        </p:blipFill>
        <p:spPr>
          <a:xfrm>
            <a:off x="4516225" y="3123699"/>
            <a:ext cx="923875" cy="689075"/>
          </a:xfrm>
          <a:prstGeom prst="rect">
            <a:avLst/>
          </a:prstGeom>
          <a:noFill/>
          <a:ln>
            <a:noFill/>
          </a:ln>
        </p:spPr>
      </p:pic>
      <p:sp>
        <p:nvSpPr>
          <p:cNvPr id="585" name="Google Shape;585;p54"/>
          <p:cNvSpPr txBox="1"/>
          <p:nvPr/>
        </p:nvSpPr>
        <p:spPr>
          <a:xfrm>
            <a:off x="4722825" y="26604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586" name="Google Shape;586;p54"/>
          <p:cNvCxnSpPr/>
          <p:nvPr/>
        </p:nvCxnSpPr>
        <p:spPr>
          <a:xfrm rot="10800000" flipH="1">
            <a:off x="1002075" y="29374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587" name="Google Shape;587;p54"/>
          <p:cNvCxnSpPr/>
          <p:nvPr/>
        </p:nvCxnSpPr>
        <p:spPr>
          <a:xfrm rot="10800000" flipH="1">
            <a:off x="3609150" y="2937450"/>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pic>
        <p:nvPicPr>
          <p:cNvPr id="592" name="Google Shape;592;p55"/>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593" name="Google Shape;593;p55"/>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594" name="Google Shape;594;p55"/>
          <p:cNvSpPr txBox="1"/>
          <p:nvPr/>
        </p:nvSpPr>
        <p:spPr>
          <a:xfrm>
            <a:off x="1611152" y="75825"/>
            <a:ext cx="73527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a:solidFill>
                  <a:srgbClr val="504087"/>
                </a:solidFill>
                <a:latin typeface="IBM Plex Sans"/>
                <a:ea typeface="IBM Plex Sans"/>
                <a:cs typeface="IBM Plex Sans"/>
                <a:sym typeface="IBM Plex Sans"/>
              </a:rPr>
              <a:t>More than two classes</a:t>
            </a:r>
            <a:endParaRPr sz="1100" b="1">
              <a:solidFill>
                <a:srgbClr val="504087"/>
              </a:solidFill>
              <a:latin typeface="IBM Plex Sans"/>
              <a:ea typeface="IBM Plex Sans"/>
              <a:cs typeface="IBM Plex Sans"/>
              <a:sym typeface="IBM Plex Sans"/>
            </a:endParaRPr>
          </a:p>
        </p:txBody>
      </p:sp>
      <p:sp>
        <p:nvSpPr>
          <p:cNvPr id="595" name="Google Shape;595;p55"/>
          <p:cNvSpPr txBox="1"/>
          <p:nvPr/>
        </p:nvSpPr>
        <p:spPr>
          <a:xfrm>
            <a:off x="2337300" y="4643025"/>
            <a:ext cx="446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Output has more than two classes</a:t>
            </a:r>
            <a:endParaRPr sz="2000" b="1">
              <a:solidFill>
                <a:srgbClr val="504087"/>
              </a:solidFill>
              <a:latin typeface="Roboto"/>
              <a:ea typeface="Roboto"/>
              <a:cs typeface="Roboto"/>
              <a:sym typeface="Roboto"/>
            </a:endParaRPr>
          </a:p>
        </p:txBody>
      </p:sp>
      <p:cxnSp>
        <p:nvCxnSpPr>
          <p:cNvPr id="596" name="Google Shape;596;p55"/>
          <p:cNvCxnSpPr/>
          <p:nvPr/>
        </p:nvCxnSpPr>
        <p:spPr>
          <a:xfrm rot="10800000" flipH="1">
            <a:off x="1738800" y="2130675"/>
            <a:ext cx="1932900" cy="708000"/>
          </a:xfrm>
          <a:prstGeom prst="straightConnector1">
            <a:avLst/>
          </a:prstGeom>
          <a:noFill/>
          <a:ln w="28575" cap="flat" cmpd="sng">
            <a:solidFill>
              <a:schemeClr val="accent1"/>
            </a:solidFill>
            <a:prstDash val="solid"/>
            <a:round/>
            <a:headEnd type="none" w="med" len="med"/>
            <a:tailEnd type="triangle" w="med" len="med"/>
          </a:ln>
        </p:spPr>
      </p:cxnSp>
      <p:sp>
        <p:nvSpPr>
          <p:cNvPr id="597" name="Google Shape;597;p55"/>
          <p:cNvSpPr txBox="1"/>
          <p:nvPr/>
        </p:nvSpPr>
        <p:spPr>
          <a:xfrm>
            <a:off x="972950" y="29106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input</a:t>
            </a:r>
            <a:endParaRPr sz="1800">
              <a:solidFill>
                <a:srgbClr val="504087"/>
              </a:solidFill>
              <a:latin typeface="Roboto"/>
              <a:ea typeface="Roboto"/>
              <a:cs typeface="Roboto"/>
              <a:sym typeface="Roboto"/>
            </a:endParaRPr>
          </a:p>
        </p:txBody>
      </p:sp>
      <p:sp>
        <p:nvSpPr>
          <p:cNvPr id="598" name="Google Shape;598;p55"/>
          <p:cNvSpPr txBox="1"/>
          <p:nvPr/>
        </p:nvSpPr>
        <p:spPr>
          <a:xfrm>
            <a:off x="5396300" y="1886650"/>
            <a:ext cx="136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Positive</a:t>
            </a:r>
            <a:endParaRPr sz="1800">
              <a:solidFill>
                <a:srgbClr val="504087"/>
              </a:solidFill>
              <a:latin typeface="Roboto"/>
              <a:ea typeface="Roboto"/>
              <a:cs typeface="Roboto"/>
              <a:sym typeface="Roboto"/>
            </a:endParaRPr>
          </a:p>
        </p:txBody>
      </p:sp>
      <p:sp>
        <p:nvSpPr>
          <p:cNvPr id="599" name="Google Shape;599;p55"/>
          <p:cNvSpPr txBox="1"/>
          <p:nvPr/>
        </p:nvSpPr>
        <p:spPr>
          <a:xfrm>
            <a:off x="6631650" y="25253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600" name="Google Shape;600;p55"/>
          <p:cNvSpPr/>
          <p:nvPr/>
        </p:nvSpPr>
        <p:spPr>
          <a:xfrm>
            <a:off x="3671625" y="17662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601" name="Google Shape;601;p55"/>
          <p:cNvSpPr/>
          <p:nvPr/>
        </p:nvSpPr>
        <p:spPr>
          <a:xfrm>
            <a:off x="3671625" y="27969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602" name="Google Shape;602;p55"/>
          <p:cNvSpPr/>
          <p:nvPr/>
        </p:nvSpPr>
        <p:spPr>
          <a:xfrm>
            <a:off x="3671625" y="38275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cxnSp>
        <p:nvCxnSpPr>
          <p:cNvPr id="603" name="Google Shape;603;p55"/>
          <p:cNvCxnSpPr>
            <a:endCxn id="601" idx="2"/>
          </p:cNvCxnSpPr>
          <p:nvPr/>
        </p:nvCxnSpPr>
        <p:spPr>
          <a:xfrm>
            <a:off x="1749225" y="3192600"/>
            <a:ext cx="1922400" cy="23700"/>
          </a:xfrm>
          <a:prstGeom prst="straightConnector1">
            <a:avLst/>
          </a:prstGeom>
          <a:noFill/>
          <a:ln w="28575" cap="flat" cmpd="sng">
            <a:solidFill>
              <a:schemeClr val="accent1"/>
            </a:solidFill>
            <a:prstDash val="solid"/>
            <a:round/>
            <a:headEnd type="none" w="med" len="med"/>
            <a:tailEnd type="triangle" w="med" len="med"/>
          </a:ln>
        </p:spPr>
      </p:cxnSp>
      <p:cxnSp>
        <p:nvCxnSpPr>
          <p:cNvPr id="604" name="Google Shape;604;p55"/>
          <p:cNvCxnSpPr>
            <a:endCxn id="602" idx="2"/>
          </p:cNvCxnSpPr>
          <p:nvPr/>
        </p:nvCxnSpPr>
        <p:spPr>
          <a:xfrm>
            <a:off x="1749225" y="3598950"/>
            <a:ext cx="1922400" cy="648000"/>
          </a:xfrm>
          <a:prstGeom prst="straightConnector1">
            <a:avLst/>
          </a:prstGeom>
          <a:noFill/>
          <a:ln w="28575" cap="flat" cmpd="sng">
            <a:solidFill>
              <a:schemeClr val="accent1"/>
            </a:solidFill>
            <a:prstDash val="solid"/>
            <a:round/>
            <a:headEnd type="none" w="med" len="med"/>
            <a:tailEnd type="triangle" w="med" len="med"/>
          </a:ln>
        </p:spPr>
      </p:cxnSp>
      <p:sp>
        <p:nvSpPr>
          <p:cNvPr id="605" name="Google Shape;605;p55"/>
          <p:cNvSpPr txBox="1"/>
          <p:nvPr/>
        </p:nvSpPr>
        <p:spPr>
          <a:xfrm>
            <a:off x="5396300" y="29736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Neutral</a:t>
            </a:r>
            <a:endParaRPr sz="1800">
              <a:solidFill>
                <a:srgbClr val="504087"/>
              </a:solidFill>
              <a:latin typeface="Roboto"/>
              <a:ea typeface="Roboto"/>
              <a:cs typeface="Roboto"/>
              <a:sym typeface="Roboto"/>
            </a:endParaRPr>
          </a:p>
        </p:txBody>
      </p:sp>
      <p:sp>
        <p:nvSpPr>
          <p:cNvPr id="606" name="Google Shape;606;p55"/>
          <p:cNvSpPr txBox="1"/>
          <p:nvPr/>
        </p:nvSpPr>
        <p:spPr>
          <a:xfrm>
            <a:off x="5396300" y="4060700"/>
            <a:ext cx="123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Negative</a:t>
            </a:r>
            <a:endParaRPr sz="1800">
              <a:solidFill>
                <a:srgbClr val="504087"/>
              </a:solidFill>
              <a:latin typeface="Roboto"/>
              <a:ea typeface="Roboto"/>
              <a:cs typeface="Roboto"/>
              <a:sym typeface="Roboto"/>
            </a:endParaRPr>
          </a:p>
        </p:txBody>
      </p:sp>
      <p:cxnSp>
        <p:nvCxnSpPr>
          <p:cNvPr id="607" name="Google Shape;607;p55"/>
          <p:cNvCxnSpPr/>
          <p:nvPr/>
        </p:nvCxnSpPr>
        <p:spPr>
          <a:xfrm rot="10800000" flipH="1">
            <a:off x="4572000" y="2112850"/>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608" name="Google Shape;608;p55"/>
          <p:cNvCxnSpPr/>
          <p:nvPr/>
        </p:nvCxnSpPr>
        <p:spPr>
          <a:xfrm rot="10800000" flipH="1">
            <a:off x="4556650" y="3199875"/>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609" name="Google Shape;609;p55"/>
          <p:cNvCxnSpPr/>
          <p:nvPr/>
        </p:nvCxnSpPr>
        <p:spPr>
          <a:xfrm rot="10800000" flipH="1">
            <a:off x="4572000" y="4286900"/>
            <a:ext cx="867900" cy="9300"/>
          </a:xfrm>
          <a:prstGeom prst="straightConnector1">
            <a:avLst/>
          </a:prstGeom>
          <a:noFill/>
          <a:ln w="28575" cap="flat" cmpd="sng">
            <a:solidFill>
              <a:schemeClr val="accent1"/>
            </a:solidFill>
            <a:prstDash val="solid"/>
            <a:round/>
            <a:headEnd type="none" w="med" len="med"/>
            <a:tailEnd type="triangle" w="med" len="med"/>
          </a:ln>
        </p:spPr>
      </p:cxnSp>
      <p:sp>
        <p:nvSpPr>
          <p:cNvPr id="610" name="Google Shape;610;p55"/>
          <p:cNvSpPr txBox="1"/>
          <p:nvPr/>
        </p:nvSpPr>
        <p:spPr>
          <a:xfrm>
            <a:off x="3021500" y="1159575"/>
            <a:ext cx="524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Suppose we would like to classify some movie reviews into one of three categories: positive, negative or neutral</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14"/>
        <p:cNvGrpSpPr/>
        <p:nvPr/>
      </p:nvGrpSpPr>
      <p:grpSpPr>
        <a:xfrm>
          <a:off x="0" y="0"/>
          <a:ext cx="0" cy="0"/>
          <a:chOff x="0" y="0"/>
          <a:chExt cx="0" cy="0"/>
        </a:xfrm>
      </p:grpSpPr>
      <p:pic>
        <p:nvPicPr>
          <p:cNvPr id="615" name="Google Shape;615;p56"/>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616" name="Google Shape;616;p56"/>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17" name="Google Shape;617;p56"/>
          <p:cNvSpPr txBox="1"/>
          <p:nvPr/>
        </p:nvSpPr>
        <p:spPr>
          <a:xfrm>
            <a:off x="1611152" y="75825"/>
            <a:ext cx="73527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a:solidFill>
                  <a:srgbClr val="504087"/>
                </a:solidFill>
                <a:latin typeface="IBM Plex Sans"/>
                <a:ea typeface="IBM Plex Sans"/>
                <a:cs typeface="IBM Plex Sans"/>
                <a:sym typeface="IBM Plex Sans"/>
              </a:rPr>
              <a:t>Multinomial logistic regression</a:t>
            </a:r>
            <a:endParaRPr sz="1100" b="1">
              <a:solidFill>
                <a:srgbClr val="504087"/>
              </a:solidFill>
              <a:latin typeface="IBM Plex Sans"/>
              <a:ea typeface="IBM Plex Sans"/>
              <a:cs typeface="IBM Plex Sans"/>
              <a:sym typeface="IBM Plex Sans"/>
            </a:endParaRPr>
          </a:p>
        </p:txBody>
      </p:sp>
      <p:sp>
        <p:nvSpPr>
          <p:cNvPr id="618" name="Google Shape;618;p56"/>
          <p:cNvSpPr txBox="1"/>
          <p:nvPr/>
        </p:nvSpPr>
        <p:spPr>
          <a:xfrm>
            <a:off x="2337300" y="4643025"/>
            <a:ext cx="446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Output has more than two classes</a:t>
            </a:r>
            <a:endParaRPr sz="2000" b="1">
              <a:solidFill>
                <a:srgbClr val="504087"/>
              </a:solidFill>
              <a:latin typeface="Roboto"/>
              <a:ea typeface="Roboto"/>
              <a:cs typeface="Roboto"/>
              <a:sym typeface="Roboto"/>
            </a:endParaRPr>
          </a:p>
        </p:txBody>
      </p:sp>
      <p:cxnSp>
        <p:nvCxnSpPr>
          <p:cNvPr id="619" name="Google Shape;619;p56"/>
          <p:cNvCxnSpPr/>
          <p:nvPr/>
        </p:nvCxnSpPr>
        <p:spPr>
          <a:xfrm rot="10800000" flipH="1">
            <a:off x="1738800" y="2130675"/>
            <a:ext cx="1932900" cy="708000"/>
          </a:xfrm>
          <a:prstGeom prst="straightConnector1">
            <a:avLst/>
          </a:prstGeom>
          <a:noFill/>
          <a:ln w="28575" cap="flat" cmpd="sng">
            <a:solidFill>
              <a:schemeClr val="accent1"/>
            </a:solidFill>
            <a:prstDash val="solid"/>
            <a:round/>
            <a:headEnd type="none" w="med" len="med"/>
            <a:tailEnd type="triangle" w="med" len="med"/>
          </a:ln>
        </p:spPr>
      </p:cxnSp>
      <p:sp>
        <p:nvSpPr>
          <p:cNvPr id="620" name="Google Shape;620;p56"/>
          <p:cNvSpPr txBox="1"/>
          <p:nvPr/>
        </p:nvSpPr>
        <p:spPr>
          <a:xfrm>
            <a:off x="972950" y="29106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input</a:t>
            </a:r>
            <a:endParaRPr sz="1800">
              <a:solidFill>
                <a:srgbClr val="504087"/>
              </a:solidFill>
              <a:latin typeface="Roboto"/>
              <a:ea typeface="Roboto"/>
              <a:cs typeface="Roboto"/>
              <a:sym typeface="Roboto"/>
            </a:endParaRPr>
          </a:p>
        </p:txBody>
      </p:sp>
      <p:sp>
        <p:nvSpPr>
          <p:cNvPr id="621" name="Google Shape;621;p56"/>
          <p:cNvSpPr txBox="1"/>
          <p:nvPr/>
        </p:nvSpPr>
        <p:spPr>
          <a:xfrm>
            <a:off x="5396300" y="1886650"/>
            <a:ext cx="136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Positive</a:t>
            </a:r>
            <a:endParaRPr sz="1800">
              <a:solidFill>
                <a:srgbClr val="504087"/>
              </a:solidFill>
              <a:latin typeface="Roboto"/>
              <a:ea typeface="Roboto"/>
              <a:cs typeface="Roboto"/>
              <a:sym typeface="Roboto"/>
            </a:endParaRPr>
          </a:p>
        </p:txBody>
      </p:sp>
      <p:sp>
        <p:nvSpPr>
          <p:cNvPr id="622" name="Google Shape;622;p56"/>
          <p:cNvSpPr txBox="1"/>
          <p:nvPr/>
        </p:nvSpPr>
        <p:spPr>
          <a:xfrm>
            <a:off x="6631650" y="25253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623" name="Google Shape;623;p56"/>
          <p:cNvSpPr/>
          <p:nvPr/>
        </p:nvSpPr>
        <p:spPr>
          <a:xfrm>
            <a:off x="3671625" y="17662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624" name="Google Shape;624;p56"/>
          <p:cNvSpPr/>
          <p:nvPr/>
        </p:nvSpPr>
        <p:spPr>
          <a:xfrm>
            <a:off x="3671625" y="27969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625" name="Google Shape;625;p56"/>
          <p:cNvSpPr/>
          <p:nvPr/>
        </p:nvSpPr>
        <p:spPr>
          <a:xfrm>
            <a:off x="3671625" y="38275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cxnSp>
        <p:nvCxnSpPr>
          <p:cNvPr id="626" name="Google Shape;626;p56"/>
          <p:cNvCxnSpPr>
            <a:endCxn id="624" idx="2"/>
          </p:cNvCxnSpPr>
          <p:nvPr/>
        </p:nvCxnSpPr>
        <p:spPr>
          <a:xfrm>
            <a:off x="1749225" y="3192600"/>
            <a:ext cx="1922400" cy="23700"/>
          </a:xfrm>
          <a:prstGeom prst="straightConnector1">
            <a:avLst/>
          </a:prstGeom>
          <a:noFill/>
          <a:ln w="28575" cap="flat" cmpd="sng">
            <a:solidFill>
              <a:schemeClr val="accent1"/>
            </a:solidFill>
            <a:prstDash val="solid"/>
            <a:round/>
            <a:headEnd type="none" w="med" len="med"/>
            <a:tailEnd type="triangle" w="med" len="med"/>
          </a:ln>
        </p:spPr>
      </p:cxnSp>
      <p:cxnSp>
        <p:nvCxnSpPr>
          <p:cNvPr id="627" name="Google Shape;627;p56"/>
          <p:cNvCxnSpPr>
            <a:endCxn id="625" idx="2"/>
          </p:cNvCxnSpPr>
          <p:nvPr/>
        </p:nvCxnSpPr>
        <p:spPr>
          <a:xfrm>
            <a:off x="1749225" y="3598950"/>
            <a:ext cx="1922400" cy="648000"/>
          </a:xfrm>
          <a:prstGeom prst="straightConnector1">
            <a:avLst/>
          </a:prstGeom>
          <a:noFill/>
          <a:ln w="28575" cap="flat" cmpd="sng">
            <a:solidFill>
              <a:schemeClr val="accent1"/>
            </a:solidFill>
            <a:prstDash val="solid"/>
            <a:round/>
            <a:headEnd type="none" w="med" len="med"/>
            <a:tailEnd type="triangle" w="med" len="med"/>
          </a:ln>
        </p:spPr>
      </p:cxnSp>
      <p:sp>
        <p:nvSpPr>
          <p:cNvPr id="628" name="Google Shape;628;p56"/>
          <p:cNvSpPr txBox="1"/>
          <p:nvPr/>
        </p:nvSpPr>
        <p:spPr>
          <a:xfrm>
            <a:off x="5396300" y="29736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Neutral</a:t>
            </a:r>
            <a:endParaRPr sz="1800">
              <a:solidFill>
                <a:srgbClr val="504087"/>
              </a:solidFill>
              <a:latin typeface="Roboto"/>
              <a:ea typeface="Roboto"/>
              <a:cs typeface="Roboto"/>
              <a:sym typeface="Roboto"/>
            </a:endParaRPr>
          </a:p>
        </p:txBody>
      </p:sp>
      <p:sp>
        <p:nvSpPr>
          <p:cNvPr id="629" name="Google Shape;629;p56"/>
          <p:cNvSpPr txBox="1"/>
          <p:nvPr/>
        </p:nvSpPr>
        <p:spPr>
          <a:xfrm>
            <a:off x="5396300" y="4060700"/>
            <a:ext cx="123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Negative</a:t>
            </a:r>
            <a:endParaRPr sz="1800">
              <a:solidFill>
                <a:srgbClr val="504087"/>
              </a:solidFill>
              <a:latin typeface="Roboto"/>
              <a:ea typeface="Roboto"/>
              <a:cs typeface="Roboto"/>
              <a:sym typeface="Roboto"/>
            </a:endParaRPr>
          </a:p>
        </p:txBody>
      </p:sp>
      <p:cxnSp>
        <p:nvCxnSpPr>
          <p:cNvPr id="630" name="Google Shape;630;p56"/>
          <p:cNvCxnSpPr/>
          <p:nvPr/>
        </p:nvCxnSpPr>
        <p:spPr>
          <a:xfrm rot="10800000" flipH="1">
            <a:off x="4572000" y="2112850"/>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631" name="Google Shape;631;p56"/>
          <p:cNvCxnSpPr/>
          <p:nvPr/>
        </p:nvCxnSpPr>
        <p:spPr>
          <a:xfrm rot="10800000" flipH="1">
            <a:off x="4556650" y="3199875"/>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632" name="Google Shape;632;p56"/>
          <p:cNvCxnSpPr/>
          <p:nvPr/>
        </p:nvCxnSpPr>
        <p:spPr>
          <a:xfrm rot="10800000" flipH="1">
            <a:off x="4572000" y="4286900"/>
            <a:ext cx="867900" cy="9300"/>
          </a:xfrm>
          <a:prstGeom prst="straightConnector1">
            <a:avLst/>
          </a:prstGeom>
          <a:noFill/>
          <a:ln w="28575" cap="flat" cmpd="sng">
            <a:solidFill>
              <a:schemeClr val="accent1"/>
            </a:solidFill>
            <a:prstDash val="solid"/>
            <a:round/>
            <a:headEnd type="none" w="med" len="med"/>
            <a:tailEnd type="triangle" w="med" len="med"/>
          </a:ln>
        </p:spPr>
      </p:cxnSp>
      <p:sp>
        <p:nvSpPr>
          <p:cNvPr id="633" name="Google Shape;633;p56"/>
          <p:cNvSpPr txBox="1"/>
          <p:nvPr/>
        </p:nvSpPr>
        <p:spPr>
          <a:xfrm>
            <a:off x="3021500" y="1159575"/>
            <a:ext cx="5247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Suppose we would like to classify some movie reviews into one of three categories: positive, negative or neutral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7"/>
        <p:cNvGrpSpPr/>
        <p:nvPr/>
      </p:nvGrpSpPr>
      <p:grpSpPr>
        <a:xfrm>
          <a:off x="0" y="0"/>
          <a:ext cx="0" cy="0"/>
          <a:chOff x="0" y="0"/>
          <a:chExt cx="0" cy="0"/>
        </a:xfrm>
      </p:grpSpPr>
      <p:pic>
        <p:nvPicPr>
          <p:cNvPr id="638" name="Google Shape;638;p57"/>
          <p:cNvPicPr preferRelativeResize="0"/>
          <p:nvPr/>
        </p:nvPicPr>
        <p:blipFill>
          <a:blip r:embed="rId3">
            <a:alphaModFix/>
          </a:blip>
          <a:stretch>
            <a:fillRect/>
          </a:stretch>
        </p:blipFill>
        <p:spPr>
          <a:xfrm>
            <a:off x="342912" y="-45400"/>
            <a:ext cx="2144626" cy="1396806"/>
          </a:xfrm>
          <a:prstGeom prst="rect">
            <a:avLst/>
          </a:prstGeom>
          <a:noFill/>
          <a:ln>
            <a:noFill/>
          </a:ln>
        </p:spPr>
      </p:pic>
      <p:sp>
        <p:nvSpPr>
          <p:cNvPr id="639" name="Google Shape;639;p57"/>
          <p:cNvSpPr/>
          <p:nvPr/>
        </p:nvSpPr>
        <p:spPr>
          <a:xfrm>
            <a:off x="3668775" y="16872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640" name="Google Shape;640;p57"/>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41" name="Google Shape;641;p57"/>
          <p:cNvSpPr txBox="1"/>
          <p:nvPr/>
        </p:nvSpPr>
        <p:spPr>
          <a:xfrm>
            <a:off x="1562677" y="75825"/>
            <a:ext cx="73527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a:solidFill>
                  <a:srgbClr val="504087"/>
                </a:solidFill>
                <a:latin typeface="IBM Plex Sans"/>
                <a:ea typeface="IBM Plex Sans"/>
                <a:cs typeface="IBM Plex Sans"/>
                <a:sym typeface="IBM Plex Sans"/>
              </a:rPr>
              <a:t>Before…</a:t>
            </a:r>
            <a:endParaRPr sz="1100" b="1">
              <a:solidFill>
                <a:srgbClr val="504087"/>
              </a:solidFill>
              <a:latin typeface="IBM Plex Sans"/>
              <a:ea typeface="IBM Plex Sans"/>
              <a:cs typeface="IBM Plex Sans"/>
              <a:sym typeface="IBM Plex Sans"/>
            </a:endParaRPr>
          </a:p>
        </p:txBody>
      </p:sp>
      <p:sp>
        <p:nvSpPr>
          <p:cNvPr id="642" name="Google Shape;642;p57"/>
          <p:cNvSpPr txBox="1"/>
          <p:nvPr/>
        </p:nvSpPr>
        <p:spPr>
          <a:xfrm>
            <a:off x="3997425" y="122025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 </a:t>
            </a:r>
            <a:r>
              <a:rPr lang="en" sz="2500">
                <a:latin typeface="Roboto"/>
                <a:ea typeface="Roboto"/>
                <a:cs typeface="Roboto"/>
                <a:sym typeface="Roboto"/>
              </a:rPr>
              <a:t>,b</a:t>
            </a:r>
            <a:endParaRPr sz="2500">
              <a:latin typeface="Roboto"/>
              <a:ea typeface="Roboto"/>
              <a:cs typeface="Roboto"/>
              <a:sym typeface="Roboto"/>
            </a:endParaRPr>
          </a:p>
        </p:txBody>
      </p:sp>
      <p:sp>
        <p:nvSpPr>
          <p:cNvPr id="643" name="Google Shape;643;p57"/>
          <p:cNvSpPr txBox="1"/>
          <p:nvPr/>
        </p:nvSpPr>
        <p:spPr>
          <a:xfrm>
            <a:off x="5248525" y="168720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Roboto"/>
                <a:ea typeface="Roboto"/>
                <a:cs typeface="Roboto"/>
                <a:sym typeface="Roboto"/>
              </a:rPr>
              <a:t>𝛔</a:t>
            </a:r>
            <a:endParaRPr sz="2500">
              <a:latin typeface="Roboto"/>
              <a:ea typeface="Roboto"/>
              <a:cs typeface="Roboto"/>
              <a:sym typeface="Roboto"/>
            </a:endParaRPr>
          </a:p>
        </p:txBody>
      </p:sp>
      <p:sp>
        <p:nvSpPr>
          <p:cNvPr id="644" name="Google Shape;644;p57"/>
          <p:cNvSpPr txBox="1"/>
          <p:nvPr/>
        </p:nvSpPr>
        <p:spPr>
          <a:xfrm>
            <a:off x="2278975" y="2022525"/>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645" name="Google Shape;645;p57"/>
          <p:cNvSpPr txBox="1"/>
          <p:nvPr/>
        </p:nvSpPr>
        <p:spPr>
          <a:xfrm>
            <a:off x="2188800" y="3508575"/>
            <a:ext cx="5591700" cy="600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700" b="1">
                <a:solidFill>
                  <a:srgbClr val="504087"/>
                </a:solidFill>
                <a:latin typeface="Roboto"/>
                <a:ea typeface="Roboto"/>
                <a:cs typeface="Roboto"/>
                <a:sym typeface="Roboto"/>
              </a:rPr>
              <a:t>Neuron as a computation unit</a:t>
            </a:r>
            <a:endParaRPr sz="2700" b="1">
              <a:solidFill>
                <a:srgbClr val="504087"/>
              </a:solidFill>
              <a:latin typeface="Roboto"/>
              <a:ea typeface="Roboto"/>
              <a:cs typeface="Roboto"/>
              <a:sym typeface="Roboto"/>
            </a:endParaRPr>
          </a:p>
        </p:txBody>
      </p:sp>
      <p:pic>
        <p:nvPicPr>
          <p:cNvPr id="646" name="Google Shape;646;p57"/>
          <p:cNvPicPr preferRelativeResize="0"/>
          <p:nvPr/>
        </p:nvPicPr>
        <p:blipFill>
          <a:blip r:embed="rId4">
            <a:alphaModFix/>
          </a:blip>
          <a:stretch>
            <a:fillRect/>
          </a:stretch>
        </p:blipFill>
        <p:spPr>
          <a:xfrm>
            <a:off x="6064675" y="1451575"/>
            <a:ext cx="1027379" cy="623400"/>
          </a:xfrm>
          <a:prstGeom prst="rect">
            <a:avLst/>
          </a:prstGeom>
          <a:noFill/>
          <a:ln>
            <a:noFill/>
          </a:ln>
        </p:spPr>
      </p:pic>
      <p:pic>
        <p:nvPicPr>
          <p:cNvPr id="647" name="Google Shape;647;p57"/>
          <p:cNvPicPr preferRelativeResize="0"/>
          <p:nvPr/>
        </p:nvPicPr>
        <p:blipFill>
          <a:blip r:embed="rId5">
            <a:alphaModFix/>
          </a:blip>
          <a:stretch>
            <a:fillRect/>
          </a:stretch>
        </p:blipFill>
        <p:spPr>
          <a:xfrm>
            <a:off x="6116425" y="2514099"/>
            <a:ext cx="923875" cy="689075"/>
          </a:xfrm>
          <a:prstGeom prst="rect">
            <a:avLst/>
          </a:prstGeom>
          <a:noFill/>
          <a:ln>
            <a:noFill/>
          </a:ln>
        </p:spPr>
      </p:pic>
      <p:sp>
        <p:nvSpPr>
          <p:cNvPr id="648" name="Google Shape;648;p57"/>
          <p:cNvSpPr txBox="1"/>
          <p:nvPr/>
        </p:nvSpPr>
        <p:spPr>
          <a:xfrm>
            <a:off x="6323025" y="20508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649" name="Google Shape;649;p57"/>
          <p:cNvCxnSpPr/>
          <p:nvPr/>
        </p:nvCxnSpPr>
        <p:spPr>
          <a:xfrm rot="10800000" flipH="1">
            <a:off x="2540375" y="23278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650" name="Google Shape;650;p57"/>
          <p:cNvCxnSpPr/>
          <p:nvPr/>
        </p:nvCxnSpPr>
        <p:spPr>
          <a:xfrm rot="10800000" flipH="1">
            <a:off x="5118275" y="2327850"/>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pic>
        <p:nvPicPr>
          <p:cNvPr id="655" name="Google Shape;655;p58"/>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656" name="Google Shape;656;p58"/>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57" name="Google Shape;657;p58"/>
          <p:cNvSpPr txBox="1"/>
          <p:nvPr/>
        </p:nvSpPr>
        <p:spPr>
          <a:xfrm>
            <a:off x="1611152" y="50150"/>
            <a:ext cx="73527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a:solidFill>
                  <a:srgbClr val="504087"/>
                </a:solidFill>
                <a:latin typeface="IBM Plex Sans"/>
                <a:ea typeface="IBM Plex Sans"/>
                <a:cs typeface="IBM Plex Sans"/>
                <a:sym typeface="IBM Plex Sans"/>
              </a:rPr>
              <a:t>Now</a:t>
            </a:r>
            <a:endParaRPr sz="1100" b="1">
              <a:solidFill>
                <a:srgbClr val="504087"/>
              </a:solidFill>
              <a:latin typeface="IBM Plex Sans"/>
              <a:ea typeface="IBM Plex Sans"/>
              <a:cs typeface="IBM Plex Sans"/>
              <a:sym typeface="IBM Plex Sans"/>
            </a:endParaRPr>
          </a:p>
        </p:txBody>
      </p:sp>
      <p:sp>
        <p:nvSpPr>
          <p:cNvPr id="658" name="Google Shape;658;p58"/>
          <p:cNvSpPr txBox="1"/>
          <p:nvPr/>
        </p:nvSpPr>
        <p:spPr>
          <a:xfrm>
            <a:off x="2337300" y="4566825"/>
            <a:ext cx="446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Each neuron is a computation unit!</a:t>
            </a:r>
            <a:endParaRPr sz="2000" b="1">
              <a:solidFill>
                <a:srgbClr val="504087"/>
              </a:solidFill>
              <a:latin typeface="Roboto"/>
              <a:ea typeface="Roboto"/>
              <a:cs typeface="Roboto"/>
              <a:sym typeface="Roboto"/>
            </a:endParaRPr>
          </a:p>
        </p:txBody>
      </p:sp>
      <p:cxnSp>
        <p:nvCxnSpPr>
          <p:cNvPr id="659" name="Google Shape;659;p58"/>
          <p:cNvCxnSpPr>
            <a:stCxn id="660" idx="3"/>
            <a:endCxn id="661" idx="2"/>
          </p:cNvCxnSpPr>
          <p:nvPr/>
        </p:nvCxnSpPr>
        <p:spPr>
          <a:xfrm rot="10800000" flipH="1">
            <a:off x="1261250" y="1728600"/>
            <a:ext cx="2410500" cy="1200600"/>
          </a:xfrm>
          <a:prstGeom prst="straightConnector1">
            <a:avLst/>
          </a:prstGeom>
          <a:noFill/>
          <a:ln w="28575" cap="flat" cmpd="sng">
            <a:solidFill>
              <a:schemeClr val="accent1"/>
            </a:solidFill>
            <a:prstDash val="solid"/>
            <a:round/>
            <a:headEnd type="none" w="med" len="med"/>
            <a:tailEnd type="triangle" w="med" len="med"/>
          </a:ln>
        </p:spPr>
      </p:cxnSp>
      <p:sp>
        <p:nvSpPr>
          <p:cNvPr id="662" name="Google Shape;662;p58"/>
          <p:cNvSpPr txBox="1"/>
          <p:nvPr/>
        </p:nvSpPr>
        <p:spPr>
          <a:xfrm>
            <a:off x="6234500" y="1505650"/>
            <a:ext cx="136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a:t>
            </a:r>
            <a:r>
              <a:rPr lang="en" sz="1800" baseline="-25000">
                <a:solidFill>
                  <a:srgbClr val="504087"/>
                </a:solidFill>
                <a:latin typeface="Roboto"/>
                <a:ea typeface="Roboto"/>
                <a:cs typeface="Roboto"/>
                <a:sym typeface="Roboto"/>
              </a:rPr>
              <a:t>Positive</a:t>
            </a:r>
            <a:endParaRPr sz="1800" baseline="-25000">
              <a:solidFill>
                <a:srgbClr val="504087"/>
              </a:solidFill>
              <a:latin typeface="Roboto"/>
              <a:ea typeface="Roboto"/>
              <a:cs typeface="Roboto"/>
              <a:sym typeface="Roboto"/>
            </a:endParaRPr>
          </a:p>
        </p:txBody>
      </p:sp>
      <p:sp>
        <p:nvSpPr>
          <p:cNvPr id="663" name="Google Shape;663;p58"/>
          <p:cNvSpPr txBox="1"/>
          <p:nvPr/>
        </p:nvSpPr>
        <p:spPr>
          <a:xfrm>
            <a:off x="7165050" y="2372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661" name="Google Shape;661;p58"/>
          <p:cNvSpPr/>
          <p:nvPr/>
        </p:nvSpPr>
        <p:spPr>
          <a:xfrm>
            <a:off x="3671625" y="13090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n1</a:t>
            </a:r>
            <a:endParaRPr sz="1800">
              <a:latin typeface="Roboto"/>
              <a:ea typeface="Roboto"/>
              <a:cs typeface="Roboto"/>
              <a:sym typeface="Roboto"/>
            </a:endParaRPr>
          </a:p>
        </p:txBody>
      </p:sp>
      <p:sp>
        <p:nvSpPr>
          <p:cNvPr id="664" name="Google Shape;664;p58"/>
          <p:cNvSpPr/>
          <p:nvPr/>
        </p:nvSpPr>
        <p:spPr>
          <a:xfrm>
            <a:off x="3671625" y="24921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n2</a:t>
            </a:r>
            <a:endParaRPr sz="1800">
              <a:latin typeface="Roboto"/>
              <a:ea typeface="Roboto"/>
              <a:cs typeface="Roboto"/>
              <a:sym typeface="Roboto"/>
            </a:endParaRPr>
          </a:p>
        </p:txBody>
      </p:sp>
      <p:sp>
        <p:nvSpPr>
          <p:cNvPr id="665" name="Google Shape;665;p58"/>
          <p:cNvSpPr/>
          <p:nvPr/>
        </p:nvSpPr>
        <p:spPr>
          <a:xfrm>
            <a:off x="3671625" y="37513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n3</a:t>
            </a:r>
            <a:endParaRPr sz="1800">
              <a:latin typeface="Roboto"/>
              <a:ea typeface="Roboto"/>
              <a:cs typeface="Roboto"/>
              <a:sym typeface="Roboto"/>
            </a:endParaRPr>
          </a:p>
        </p:txBody>
      </p:sp>
      <p:cxnSp>
        <p:nvCxnSpPr>
          <p:cNvPr id="666" name="Google Shape;666;p58"/>
          <p:cNvCxnSpPr>
            <a:stCxn id="660" idx="3"/>
            <a:endCxn id="664" idx="2"/>
          </p:cNvCxnSpPr>
          <p:nvPr/>
        </p:nvCxnSpPr>
        <p:spPr>
          <a:xfrm rot="10800000" flipH="1">
            <a:off x="1261250" y="2911500"/>
            <a:ext cx="2410500" cy="17700"/>
          </a:xfrm>
          <a:prstGeom prst="straightConnector1">
            <a:avLst/>
          </a:prstGeom>
          <a:noFill/>
          <a:ln w="28575" cap="flat" cmpd="sng">
            <a:solidFill>
              <a:schemeClr val="accent1"/>
            </a:solidFill>
            <a:prstDash val="solid"/>
            <a:round/>
            <a:headEnd type="none" w="med" len="med"/>
            <a:tailEnd type="triangle" w="med" len="med"/>
          </a:ln>
        </p:spPr>
      </p:cxnSp>
      <p:cxnSp>
        <p:nvCxnSpPr>
          <p:cNvPr id="667" name="Google Shape;667;p58"/>
          <p:cNvCxnSpPr>
            <a:stCxn id="660" idx="3"/>
            <a:endCxn id="665" idx="2"/>
          </p:cNvCxnSpPr>
          <p:nvPr/>
        </p:nvCxnSpPr>
        <p:spPr>
          <a:xfrm>
            <a:off x="1261250" y="2929200"/>
            <a:ext cx="2410500" cy="1241700"/>
          </a:xfrm>
          <a:prstGeom prst="straightConnector1">
            <a:avLst/>
          </a:prstGeom>
          <a:noFill/>
          <a:ln w="28575" cap="flat" cmpd="sng">
            <a:solidFill>
              <a:schemeClr val="accent1"/>
            </a:solidFill>
            <a:prstDash val="solid"/>
            <a:round/>
            <a:headEnd type="none" w="med" len="med"/>
            <a:tailEnd type="triangle" w="med" len="med"/>
          </a:ln>
        </p:spPr>
      </p:cxnSp>
      <p:sp>
        <p:nvSpPr>
          <p:cNvPr id="668" name="Google Shape;668;p58"/>
          <p:cNvSpPr txBox="1"/>
          <p:nvPr/>
        </p:nvSpPr>
        <p:spPr>
          <a:xfrm>
            <a:off x="6234500" y="26688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a:t>
            </a:r>
            <a:r>
              <a:rPr lang="en" sz="1800" baseline="-25000">
                <a:solidFill>
                  <a:srgbClr val="504087"/>
                </a:solidFill>
                <a:latin typeface="Roboto"/>
                <a:ea typeface="Roboto"/>
                <a:cs typeface="Roboto"/>
                <a:sym typeface="Roboto"/>
              </a:rPr>
              <a:t>Neutral</a:t>
            </a:r>
            <a:endParaRPr sz="1800" baseline="-25000">
              <a:solidFill>
                <a:srgbClr val="504087"/>
              </a:solidFill>
              <a:latin typeface="Roboto"/>
              <a:ea typeface="Roboto"/>
              <a:cs typeface="Roboto"/>
              <a:sym typeface="Roboto"/>
            </a:endParaRPr>
          </a:p>
        </p:txBody>
      </p:sp>
      <p:sp>
        <p:nvSpPr>
          <p:cNvPr id="669" name="Google Shape;669;p58"/>
          <p:cNvSpPr txBox="1"/>
          <p:nvPr/>
        </p:nvSpPr>
        <p:spPr>
          <a:xfrm>
            <a:off x="6234500" y="3832100"/>
            <a:ext cx="123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a:t>
            </a:r>
            <a:r>
              <a:rPr lang="en" sz="1800" baseline="-25000">
                <a:solidFill>
                  <a:srgbClr val="504087"/>
                </a:solidFill>
                <a:latin typeface="Roboto"/>
                <a:ea typeface="Roboto"/>
                <a:cs typeface="Roboto"/>
                <a:sym typeface="Roboto"/>
              </a:rPr>
              <a:t>Negative</a:t>
            </a:r>
            <a:endParaRPr sz="1800" baseline="-25000">
              <a:solidFill>
                <a:srgbClr val="504087"/>
              </a:solidFill>
              <a:latin typeface="Roboto"/>
              <a:ea typeface="Roboto"/>
              <a:cs typeface="Roboto"/>
              <a:sym typeface="Roboto"/>
            </a:endParaRPr>
          </a:p>
        </p:txBody>
      </p:sp>
      <p:cxnSp>
        <p:nvCxnSpPr>
          <p:cNvPr id="670" name="Google Shape;670;p58"/>
          <p:cNvCxnSpPr>
            <a:endCxn id="662" idx="1"/>
          </p:cNvCxnSpPr>
          <p:nvPr/>
        </p:nvCxnSpPr>
        <p:spPr>
          <a:xfrm rot="10800000" flipH="1">
            <a:off x="4571900" y="1736500"/>
            <a:ext cx="1662600" cy="4800"/>
          </a:xfrm>
          <a:prstGeom prst="straightConnector1">
            <a:avLst/>
          </a:prstGeom>
          <a:noFill/>
          <a:ln w="28575" cap="flat" cmpd="sng">
            <a:solidFill>
              <a:schemeClr val="accent1"/>
            </a:solidFill>
            <a:prstDash val="solid"/>
            <a:round/>
            <a:headEnd type="none" w="med" len="med"/>
            <a:tailEnd type="triangle" w="med" len="med"/>
          </a:ln>
        </p:spPr>
      </p:cxnSp>
      <p:cxnSp>
        <p:nvCxnSpPr>
          <p:cNvPr id="671" name="Google Shape;671;p58"/>
          <p:cNvCxnSpPr>
            <a:endCxn id="668" idx="1"/>
          </p:cNvCxnSpPr>
          <p:nvPr/>
        </p:nvCxnSpPr>
        <p:spPr>
          <a:xfrm rot="10800000" flipH="1">
            <a:off x="4556600" y="2899725"/>
            <a:ext cx="1677900" cy="4800"/>
          </a:xfrm>
          <a:prstGeom prst="straightConnector1">
            <a:avLst/>
          </a:prstGeom>
          <a:noFill/>
          <a:ln w="28575" cap="flat" cmpd="sng">
            <a:solidFill>
              <a:schemeClr val="accent1"/>
            </a:solidFill>
            <a:prstDash val="solid"/>
            <a:round/>
            <a:headEnd type="none" w="med" len="med"/>
            <a:tailEnd type="triangle" w="med" len="med"/>
          </a:ln>
        </p:spPr>
      </p:cxnSp>
      <p:cxnSp>
        <p:nvCxnSpPr>
          <p:cNvPr id="672" name="Google Shape;672;p58"/>
          <p:cNvCxnSpPr>
            <a:endCxn id="669" idx="1"/>
          </p:cNvCxnSpPr>
          <p:nvPr/>
        </p:nvCxnSpPr>
        <p:spPr>
          <a:xfrm rot="10800000" flipH="1">
            <a:off x="4571900" y="4062950"/>
            <a:ext cx="1662600" cy="4800"/>
          </a:xfrm>
          <a:prstGeom prst="straightConnector1">
            <a:avLst/>
          </a:prstGeom>
          <a:noFill/>
          <a:ln w="28575" cap="flat" cmpd="sng">
            <a:solidFill>
              <a:schemeClr val="accent1"/>
            </a:solidFill>
            <a:prstDash val="solid"/>
            <a:round/>
            <a:headEnd type="none" w="med" len="med"/>
            <a:tailEnd type="triangle" w="med" len="med"/>
          </a:ln>
        </p:spPr>
      </p:cxnSp>
      <p:sp>
        <p:nvSpPr>
          <p:cNvPr id="660" name="Google Shape;660;p58"/>
          <p:cNvSpPr txBox="1"/>
          <p:nvPr/>
        </p:nvSpPr>
        <p:spPr>
          <a:xfrm>
            <a:off x="459650" y="2644500"/>
            <a:ext cx="8016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673" name="Google Shape;673;p58"/>
          <p:cNvSpPr txBox="1"/>
          <p:nvPr/>
        </p:nvSpPr>
        <p:spPr>
          <a:xfrm>
            <a:off x="3680700" y="9718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c1</a:t>
            </a:r>
            <a:r>
              <a:rPr lang="en" sz="1800">
                <a:latin typeface="Roboto"/>
                <a:ea typeface="Roboto"/>
                <a:cs typeface="Roboto"/>
                <a:sym typeface="Roboto"/>
              </a:rPr>
              <a:t>, b</a:t>
            </a:r>
            <a:r>
              <a:rPr lang="en" sz="1800" baseline="30000">
                <a:latin typeface="Roboto"/>
                <a:ea typeface="Roboto"/>
                <a:cs typeface="Roboto"/>
                <a:sym typeface="Roboto"/>
              </a:rPr>
              <a:t>c1</a:t>
            </a:r>
            <a:endParaRPr sz="1800" baseline="30000">
              <a:latin typeface="Roboto"/>
              <a:ea typeface="Roboto"/>
              <a:cs typeface="Roboto"/>
              <a:sym typeface="Roboto"/>
            </a:endParaRPr>
          </a:p>
        </p:txBody>
      </p:sp>
      <p:sp>
        <p:nvSpPr>
          <p:cNvPr id="674" name="Google Shape;674;p58"/>
          <p:cNvSpPr txBox="1"/>
          <p:nvPr/>
        </p:nvSpPr>
        <p:spPr>
          <a:xfrm>
            <a:off x="3713500" y="2124150"/>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c2</a:t>
            </a:r>
            <a:r>
              <a:rPr lang="en" sz="1800">
                <a:latin typeface="Roboto"/>
                <a:ea typeface="Roboto"/>
                <a:cs typeface="Roboto"/>
                <a:sym typeface="Roboto"/>
              </a:rPr>
              <a:t>, b</a:t>
            </a:r>
            <a:r>
              <a:rPr lang="en" sz="1800" baseline="30000">
                <a:latin typeface="Roboto"/>
                <a:ea typeface="Roboto"/>
                <a:cs typeface="Roboto"/>
                <a:sym typeface="Roboto"/>
              </a:rPr>
              <a:t>c2</a:t>
            </a:r>
            <a:endParaRPr sz="1800" baseline="30000">
              <a:latin typeface="Roboto"/>
              <a:ea typeface="Roboto"/>
              <a:cs typeface="Roboto"/>
              <a:sym typeface="Roboto"/>
            </a:endParaRPr>
          </a:p>
        </p:txBody>
      </p:sp>
      <p:sp>
        <p:nvSpPr>
          <p:cNvPr id="675" name="Google Shape;675;p58"/>
          <p:cNvSpPr txBox="1"/>
          <p:nvPr/>
        </p:nvSpPr>
        <p:spPr>
          <a:xfrm>
            <a:off x="3680700" y="33506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c3</a:t>
            </a:r>
            <a:r>
              <a:rPr lang="en" sz="1800">
                <a:latin typeface="Roboto"/>
                <a:ea typeface="Roboto"/>
                <a:cs typeface="Roboto"/>
                <a:sym typeface="Roboto"/>
              </a:rPr>
              <a:t>, b</a:t>
            </a:r>
            <a:r>
              <a:rPr lang="en" sz="1800" baseline="30000">
                <a:latin typeface="Roboto"/>
                <a:ea typeface="Roboto"/>
                <a:cs typeface="Roboto"/>
                <a:sym typeface="Roboto"/>
              </a:rPr>
              <a:t>c3</a:t>
            </a:r>
            <a:endParaRPr sz="1800" baseline="30000">
              <a:latin typeface="Roboto"/>
              <a:ea typeface="Roboto"/>
              <a:cs typeface="Roboto"/>
              <a:sym typeface="Roboto"/>
            </a:endParaRPr>
          </a:p>
        </p:txBody>
      </p:sp>
      <p:sp>
        <p:nvSpPr>
          <p:cNvPr id="676" name="Google Shape;676;p58"/>
          <p:cNvSpPr txBox="1"/>
          <p:nvPr/>
        </p:nvSpPr>
        <p:spPr>
          <a:xfrm>
            <a:off x="4731050" y="971850"/>
            <a:ext cx="385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softmax</a:t>
            </a:r>
            <a:endParaRPr sz="2000" b="1">
              <a:solidFill>
                <a:srgbClr val="504087"/>
              </a:solidFill>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80"/>
        <p:cNvGrpSpPr/>
        <p:nvPr/>
      </p:nvGrpSpPr>
      <p:grpSpPr>
        <a:xfrm>
          <a:off x="0" y="0"/>
          <a:ext cx="0" cy="0"/>
          <a:chOff x="0" y="0"/>
          <a:chExt cx="0" cy="0"/>
        </a:xfrm>
      </p:grpSpPr>
      <p:pic>
        <p:nvPicPr>
          <p:cNvPr id="681" name="Google Shape;681;p59"/>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682" name="Google Shape;682;p59"/>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If we have K classes…</a:t>
            </a:r>
            <a:endParaRPr sz="3600" b="1">
              <a:solidFill>
                <a:srgbClr val="504087"/>
              </a:solidFill>
              <a:latin typeface="IBM Plex Sans"/>
              <a:ea typeface="IBM Plex Sans"/>
              <a:cs typeface="IBM Plex Sans"/>
              <a:sym typeface="IBM Plex Sans"/>
            </a:endParaRPr>
          </a:p>
        </p:txBody>
      </p:sp>
      <p:sp>
        <p:nvSpPr>
          <p:cNvPr id="683" name="Google Shape;683;p59"/>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684" name="Google Shape;684;p59"/>
          <p:cNvSpPr txBox="1"/>
          <p:nvPr/>
        </p:nvSpPr>
        <p:spPr>
          <a:xfrm>
            <a:off x="768825" y="1658900"/>
            <a:ext cx="7782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800">
              <a:solidFill>
                <a:srgbClr val="504087"/>
              </a:solidFill>
              <a:latin typeface="Roboto"/>
              <a:ea typeface="Roboto"/>
              <a:cs typeface="Roboto"/>
              <a:sym typeface="Roboto"/>
            </a:endParaRPr>
          </a:p>
        </p:txBody>
      </p:sp>
      <p:sp>
        <p:nvSpPr>
          <p:cNvPr id="685" name="Google Shape;685;p59"/>
          <p:cNvSpPr txBox="1"/>
          <p:nvPr/>
        </p:nvSpPr>
        <p:spPr>
          <a:xfrm>
            <a:off x="1629100" y="1771350"/>
            <a:ext cx="6432300" cy="923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504087"/>
                </a:solidFill>
                <a:latin typeface="Roboto"/>
                <a:ea typeface="Roboto"/>
                <a:cs typeface="Roboto"/>
                <a:sym typeface="Roboto"/>
              </a:rPr>
              <a:t>K different classes, K different weight vectors and bias terms, each for one of the classes! </a:t>
            </a:r>
            <a:endParaRPr sz="2400">
              <a:solidFill>
                <a:srgbClr val="504087"/>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pic>
        <p:nvPicPr>
          <p:cNvPr id="690" name="Google Shape;690;p60"/>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691" name="Google Shape;691;p60"/>
          <p:cNvSpPr txBox="1"/>
          <p:nvPr/>
        </p:nvSpPr>
        <p:spPr>
          <a:xfrm>
            <a:off x="185525" y="57575"/>
            <a:ext cx="88101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Stacked vectors as a matrix</a:t>
            </a:r>
            <a:endParaRPr sz="3600" b="1">
              <a:solidFill>
                <a:srgbClr val="504087"/>
              </a:solidFill>
              <a:latin typeface="IBM Plex Sans"/>
              <a:ea typeface="IBM Plex Sans"/>
              <a:cs typeface="IBM Plex Sans"/>
              <a:sym typeface="IBM Plex Sans"/>
            </a:endParaRPr>
          </a:p>
        </p:txBody>
      </p:sp>
      <p:sp>
        <p:nvSpPr>
          <p:cNvPr id="692" name="Google Shape;692;p60"/>
          <p:cNvSpPr txBox="1"/>
          <p:nvPr/>
        </p:nvSpPr>
        <p:spPr>
          <a:xfrm>
            <a:off x="4572000" y="3523925"/>
            <a:ext cx="398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Weight vector from first neuron, which corresponds to the first class      </a:t>
            </a:r>
            <a:endParaRPr b="1">
              <a:solidFill>
                <a:srgbClr val="504087"/>
              </a:solidFill>
              <a:latin typeface="Roboto"/>
              <a:ea typeface="Roboto"/>
              <a:cs typeface="Roboto"/>
              <a:sym typeface="Roboto"/>
            </a:endParaRPr>
          </a:p>
        </p:txBody>
      </p:sp>
      <p:sp>
        <p:nvSpPr>
          <p:cNvPr id="693" name="Google Shape;693;p60"/>
          <p:cNvSpPr txBox="1"/>
          <p:nvPr/>
        </p:nvSpPr>
        <p:spPr>
          <a:xfrm>
            <a:off x="768825" y="1658900"/>
            <a:ext cx="7782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800">
              <a:solidFill>
                <a:srgbClr val="504087"/>
              </a:solidFill>
              <a:latin typeface="Roboto"/>
              <a:ea typeface="Roboto"/>
              <a:cs typeface="Roboto"/>
              <a:sym typeface="Roboto"/>
            </a:endParaRPr>
          </a:p>
        </p:txBody>
      </p:sp>
      <p:sp>
        <p:nvSpPr>
          <p:cNvPr id="694" name="Google Shape;694;p60"/>
          <p:cNvSpPr txBox="1"/>
          <p:nvPr/>
        </p:nvSpPr>
        <p:spPr>
          <a:xfrm>
            <a:off x="1152950" y="1771350"/>
            <a:ext cx="7398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504087"/>
                </a:solidFill>
                <a:latin typeface="Roboto"/>
                <a:ea typeface="Roboto"/>
                <a:cs typeface="Roboto"/>
                <a:sym typeface="Roboto"/>
              </a:rPr>
              <a:t>Suppose we have </a:t>
            </a:r>
            <a:r>
              <a:rPr lang="en" sz="2400" i="1">
                <a:solidFill>
                  <a:srgbClr val="504087"/>
                </a:solidFill>
                <a:latin typeface="Roboto"/>
                <a:ea typeface="Roboto"/>
                <a:cs typeface="Roboto"/>
                <a:sym typeface="Roboto"/>
              </a:rPr>
              <a:t>n</a:t>
            </a:r>
            <a:r>
              <a:rPr lang="en" sz="2400">
                <a:solidFill>
                  <a:srgbClr val="504087"/>
                </a:solidFill>
                <a:latin typeface="Roboto"/>
                <a:ea typeface="Roboto"/>
                <a:cs typeface="Roboto"/>
                <a:sym typeface="Roboto"/>
              </a:rPr>
              <a:t> features for a given movie review. Since each feature has a weight associated with it, each neuron has a weight vector of length </a:t>
            </a:r>
            <a:r>
              <a:rPr lang="en" sz="2400" i="1">
                <a:solidFill>
                  <a:srgbClr val="504087"/>
                </a:solidFill>
                <a:latin typeface="Roboto"/>
                <a:ea typeface="Roboto"/>
                <a:cs typeface="Roboto"/>
                <a:sym typeface="Roboto"/>
              </a:rPr>
              <a:t>n</a:t>
            </a:r>
            <a:r>
              <a:rPr lang="en" sz="2400">
                <a:solidFill>
                  <a:srgbClr val="504087"/>
                </a:solidFill>
                <a:latin typeface="Roboto"/>
                <a:ea typeface="Roboto"/>
                <a:cs typeface="Roboto"/>
                <a:sym typeface="Roboto"/>
              </a:rPr>
              <a:t>. </a:t>
            </a:r>
            <a:endParaRPr sz="2400">
              <a:solidFill>
                <a:srgbClr val="504087"/>
              </a:solidFill>
              <a:latin typeface="Roboto"/>
              <a:ea typeface="Roboto"/>
              <a:cs typeface="Roboto"/>
              <a:sym typeface="Roboto"/>
            </a:endParaRPr>
          </a:p>
        </p:txBody>
      </p:sp>
      <p:pic>
        <p:nvPicPr>
          <p:cNvPr id="695" name="Google Shape;695;p60"/>
          <p:cNvPicPr preferRelativeResize="0"/>
          <p:nvPr/>
        </p:nvPicPr>
        <p:blipFill>
          <a:blip r:embed="rId4">
            <a:alphaModFix/>
          </a:blip>
          <a:stretch>
            <a:fillRect/>
          </a:stretch>
        </p:blipFill>
        <p:spPr>
          <a:xfrm>
            <a:off x="3385925" y="3098525"/>
            <a:ext cx="788500" cy="15631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pic>
        <p:nvPicPr>
          <p:cNvPr id="700" name="Google Shape;700;p61"/>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701" name="Google Shape;701;p61"/>
          <p:cNvSpPr txBox="1"/>
          <p:nvPr/>
        </p:nvSpPr>
        <p:spPr>
          <a:xfrm>
            <a:off x="185525" y="57575"/>
            <a:ext cx="88101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Stacked vectors as a matrix</a:t>
            </a:r>
            <a:endParaRPr sz="3600" b="1">
              <a:solidFill>
                <a:srgbClr val="504087"/>
              </a:solidFill>
              <a:latin typeface="IBM Plex Sans"/>
              <a:ea typeface="IBM Plex Sans"/>
              <a:cs typeface="IBM Plex Sans"/>
              <a:sym typeface="IBM Plex Sans"/>
            </a:endParaRPr>
          </a:p>
        </p:txBody>
      </p:sp>
      <p:sp>
        <p:nvSpPr>
          <p:cNvPr id="702" name="Google Shape;702;p61"/>
          <p:cNvSpPr txBox="1"/>
          <p:nvPr/>
        </p:nvSpPr>
        <p:spPr>
          <a:xfrm>
            <a:off x="4572000" y="3523925"/>
            <a:ext cx="3984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Stacking the weight vectors of the first neuron</a:t>
            </a:r>
            <a:endParaRPr b="1">
              <a:solidFill>
                <a:srgbClr val="504087"/>
              </a:solidFill>
              <a:latin typeface="Roboto"/>
              <a:ea typeface="Roboto"/>
              <a:cs typeface="Roboto"/>
              <a:sym typeface="Roboto"/>
            </a:endParaRPr>
          </a:p>
          <a:p>
            <a:pPr marL="0" lvl="0" indent="0" algn="l" rtl="0">
              <a:spcBef>
                <a:spcPts val="0"/>
              </a:spcBef>
              <a:spcAft>
                <a:spcPts val="0"/>
              </a:spcAft>
              <a:buNone/>
            </a:pPr>
            <a:r>
              <a:rPr lang="en" b="1">
                <a:solidFill>
                  <a:srgbClr val="504087"/>
                </a:solidFill>
                <a:latin typeface="Roboto"/>
                <a:ea typeface="Roboto"/>
                <a:cs typeface="Roboto"/>
                <a:sym typeface="Roboto"/>
              </a:rPr>
              <a:t>and the second neuron</a:t>
            </a:r>
            <a:endParaRPr b="1">
              <a:solidFill>
                <a:srgbClr val="504087"/>
              </a:solidFill>
              <a:latin typeface="Roboto"/>
              <a:ea typeface="Roboto"/>
              <a:cs typeface="Roboto"/>
              <a:sym typeface="Roboto"/>
            </a:endParaRPr>
          </a:p>
        </p:txBody>
      </p:sp>
      <p:sp>
        <p:nvSpPr>
          <p:cNvPr id="703" name="Google Shape;703;p61"/>
          <p:cNvSpPr txBox="1"/>
          <p:nvPr/>
        </p:nvSpPr>
        <p:spPr>
          <a:xfrm>
            <a:off x="768825" y="1658900"/>
            <a:ext cx="7782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800">
              <a:solidFill>
                <a:srgbClr val="504087"/>
              </a:solidFill>
              <a:latin typeface="Roboto"/>
              <a:ea typeface="Roboto"/>
              <a:cs typeface="Roboto"/>
              <a:sym typeface="Roboto"/>
            </a:endParaRPr>
          </a:p>
        </p:txBody>
      </p:sp>
      <p:sp>
        <p:nvSpPr>
          <p:cNvPr id="704" name="Google Shape;704;p61"/>
          <p:cNvSpPr txBox="1"/>
          <p:nvPr/>
        </p:nvSpPr>
        <p:spPr>
          <a:xfrm>
            <a:off x="1152950" y="1771350"/>
            <a:ext cx="7398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504087"/>
                </a:solidFill>
                <a:latin typeface="Roboto"/>
                <a:ea typeface="Roboto"/>
                <a:cs typeface="Roboto"/>
                <a:sym typeface="Roboto"/>
              </a:rPr>
              <a:t>Suppose we have </a:t>
            </a:r>
            <a:r>
              <a:rPr lang="en" sz="2400" i="1">
                <a:solidFill>
                  <a:srgbClr val="504087"/>
                </a:solidFill>
                <a:latin typeface="Roboto"/>
                <a:ea typeface="Roboto"/>
                <a:cs typeface="Roboto"/>
                <a:sym typeface="Roboto"/>
              </a:rPr>
              <a:t>n</a:t>
            </a:r>
            <a:r>
              <a:rPr lang="en" sz="2400">
                <a:solidFill>
                  <a:srgbClr val="504087"/>
                </a:solidFill>
                <a:latin typeface="Roboto"/>
                <a:ea typeface="Roboto"/>
                <a:cs typeface="Roboto"/>
                <a:sym typeface="Roboto"/>
              </a:rPr>
              <a:t> features for a given movie review. Since each feature has a weight associated with it, each neuron has a weight vector of length </a:t>
            </a:r>
            <a:r>
              <a:rPr lang="en" sz="2400" i="1">
                <a:solidFill>
                  <a:srgbClr val="504087"/>
                </a:solidFill>
                <a:latin typeface="Roboto"/>
                <a:ea typeface="Roboto"/>
                <a:cs typeface="Roboto"/>
                <a:sym typeface="Roboto"/>
              </a:rPr>
              <a:t>n</a:t>
            </a:r>
            <a:r>
              <a:rPr lang="en" sz="2400">
                <a:solidFill>
                  <a:srgbClr val="504087"/>
                </a:solidFill>
                <a:latin typeface="Roboto"/>
                <a:ea typeface="Roboto"/>
                <a:cs typeface="Roboto"/>
                <a:sym typeface="Roboto"/>
              </a:rPr>
              <a:t>. </a:t>
            </a:r>
            <a:endParaRPr sz="2400">
              <a:solidFill>
                <a:srgbClr val="504087"/>
              </a:solidFill>
              <a:latin typeface="Roboto"/>
              <a:ea typeface="Roboto"/>
              <a:cs typeface="Roboto"/>
              <a:sym typeface="Roboto"/>
            </a:endParaRPr>
          </a:p>
        </p:txBody>
      </p:sp>
      <p:pic>
        <p:nvPicPr>
          <p:cNvPr id="705" name="Google Shape;705;p61"/>
          <p:cNvPicPr preferRelativeResize="0"/>
          <p:nvPr/>
        </p:nvPicPr>
        <p:blipFill>
          <a:blip r:embed="rId4">
            <a:alphaModFix/>
          </a:blip>
          <a:stretch>
            <a:fillRect/>
          </a:stretch>
        </p:blipFill>
        <p:spPr>
          <a:xfrm>
            <a:off x="2845925" y="3140550"/>
            <a:ext cx="1451100" cy="15324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09"/>
        <p:cNvGrpSpPr/>
        <p:nvPr/>
      </p:nvGrpSpPr>
      <p:grpSpPr>
        <a:xfrm>
          <a:off x="0" y="0"/>
          <a:ext cx="0" cy="0"/>
          <a:chOff x="0" y="0"/>
          <a:chExt cx="0" cy="0"/>
        </a:xfrm>
      </p:grpSpPr>
      <p:pic>
        <p:nvPicPr>
          <p:cNvPr id="710" name="Google Shape;710;p62"/>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711" name="Google Shape;711;p62"/>
          <p:cNvSpPr txBox="1"/>
          <p:nvPr/>
        </p:nvSpPr>
        <p:spPr>
          <a:xfrm>
            <a:off x="185525" y="57575"/>
            <a:ext cx="88101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Stacked vectors as a matrix</a:t>
            </a:r>
            <a:endParaRPr sz="3600" b="1">
              <a:solidFill>
                <a:srgbClr val="504087"/>
              </a:solidFill>
              <a:latin typeface="IBM Plex Sans"/>
              <a:ea typeface="IBM Plex Sans"/>
              <a:cs typeface="IBM Plex Sans"/>
              <a:sym typeface="IBM Plex Sans"/>
            </a:endParaRPr>
          </a:p>
        </p:txBody>
      </p:sp>
      <p:sp>
        <p:nvSpPr>
          <p:cNvPr id="712" name="Google Shape;712;p62"/>
          <p:cNvSpPr txBox="1"/>
          <p:nvPr/>
        </p:nvSpPr>
        <p:spPr>
          <a:xfrm>
            <a:off x="4572000" y="3523925"/>
            <a:ext cx="39846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Stacking the weight vectors from all K neurons</a:t>
            </a:r>
            <a:endParaRPr b="1">
              <a:solidFill>
                <a:srgbClr val="504087"/>
              </a:solidFill>
              <a:latin typeface="Roboto"/>
              <a:ea typeface="Roboto"/>
              <a:cs typeface="Roboto"/>
              <a:sym typeface="Roboto"/>
            </a:endParaRPr>
          </a:p>
        </p:txBody>
      </p:sp>
      <p:sp>
        <p:nvSpPr>
          <p:cNvPr id="713" name="Google Shape;713;p62"/>
          <p:cNvSpPr txBox="1"/>
          <p:nvPr/>
        </p:nvSpPr>
        <p:spPr>
          <a:xfrm>
            <a:off x="768825" y="1658900"/>
            <a:ext cx="77826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endParaRPr sz="1800">
              <a:solidFill>
                <a:srgbClr val="504087"/>
              </a:solidFill>
              <a:latin typeface="Roboto"/>
              <a:ea typeface="Roboto"/>
              <a:cs typeface="Roboto"/>
              <a:sym typeface="Roboto"/>
            </a:endParaRPr>
          </a:p>
        </p:txBody>
      </p:sp>
      <p:sp>
        <p:nvSpPr>
          <p:cNvPr id="714" name="Google Shape;714;p62"/>
          <p:cNvSpPr txBox="1"/>
          <p:nvPr/>
        </p:nvSpPr>
        <p:spPr>
          <a:xfrm>
            <a:off x="1152950" y="1771350"/>
            <a:ext cx="7398300" cy="1293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400">
                <a:solidFill>
                  <a:srgbClr val="504087"/>
                </a:solidFill>
                <a:latin typeface="Roboto"/>
                <a:ea typeface="Roboto"/>
                <a:cs typeface="Roboto"/>
                <a:sym typeface="Roboto"/>
              </a:rPr>
              <a:t>Suppose we have </a:t>
            </a:r>
            <a:r>
              <a:rPr lang="en" sz="2400" i="1">
                <a:solidFill>
                  <a:srgbClr val="504087"/>
                </a:solidFill>
                <a:latin typeface="Roboto"/>
                <a:ea typeface="Roboto"/>
                <a:cs typeface="Roboto"/>
                <a:sym typeface="Roboto"/>
              </a:rPr>
              <a:t>n</a:t>
            </a:r>
            <a:r>
              <a:rPr lang="en" sz="2400">
                <a:solidFill>
                  <a:srgbClr val="504087"/>
                </a:solidFill>
                <a:latin typeface="Roboto"/>
                <a:ea typeface="Roboto"/>
                <a:cs typeface="Roboto"/>
                <a:sym typeface="Roboto"/>
              </a:rPr>
              <a:t> features for a given movie review. Since each feature has a weight associated with it, each neuron has a weight vector of length </a:t>
            </a:r>
            <a:r>
              <a:rPr lang="en" sz="2400" i="1">
                <a:solidFill>
                  <a:srgbClr val="504087"/>
                </a:solidFill>
                <a:latin typeface="Roboto"/>
                <a:ea typeface="Roboto"/>
                <a:cs typeface="Roboto"/>
                <a:sym typeface="Roboto"/>
              </a:rPr>
              <a:t>n</a:t>
            </a:r>
            <a:r>
              <a:rPr lang="en" sz="2400">
                <a:solidFill>
                  <a:srgbClr val="504087"/>
                </a:solidFill>
                <a:latin typeface="Roboto"/>
                <a:ea typeface="Roboto"/>
                <a:cs typeface="Roboto"/>
                <a:sym typeface="Roboto"/>
              </a:rPr>
              <a:t>. </a:t>
            </a:r>
            <a:endParaRPr sz="2400">
              <a:solidFill>
                <a:srgbClr val="504087"/>
              </a:solidFill>
              <a:latin typeface="Roboto"/>
              <a:ea typeface="Roboto"/>
              <a:cs typeface="Roboto"/>
              <a:sym typeface="Roboto"/>
            </a:endParaRPr>
          </a:p>
        </p:txBody>
      </p:sp>
      <p:pic>
        <p:nvPicPr>
          <p:cNvPr id="715" name="Google Shape;715;p62"/>
          <p:cNvPicPr preferRelativeResize="0"/>
          <p:nvPr/>
        </p:nvPicPr>
        <p:blipFill>
          <a:blip r:embed="rId4">
            <a:alphaModFix/>
          </a:blip>
          <a:stretch>
            <a:fillRect/>
          </a:stretch>
        </p:blipFill>
        <p:spPr>
          <a:xfrm>
            <a:off x="1769150" y="3098525"/>
            <a:ext cx="2536294" cy="1396800"/>
          </a:xfrm>
          <a:prstGeom prst="rect">
            <a:avLst/>
          </a:prstGeom>
          <a:noFill/>
          <a:ln>
            <a:noFill/>
          </a:ln>
        </p:spPr>
      </p:pic>
      <p:pic>
        <p:nvPicPr>
          <p:cNvPr id="716" name="Google Shape;716;p62"/>
          <p:cNvPicPr preferRelativeResize="0"/>
          <p:nvPr/>
        </p:nvPicPr>
        <p:blipFill>
          <a:blip r:embed="rId5">
            <a:alphaModFix/>
          </a:blip>
          <a:stretch>
            <a:fillRect/>
          </a:stretch>
        </p:blipFill>
        <p:spPr>
          <a:xfrm>
            <a:off x="2645575" y="4614000"/>
            <a:ext cx="783450" cy="295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pic>
        <p:nvPicPr>
          <p:cNvPr id="721" name="Google Shape;721;p63"/>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722" name="Google Shape;722;p63"/>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Given one observation…</a:t>
            </a:r>
            <a:endParaRPr sz="3600" b="1">
              <a:solidFill>
                <a:srgbClr val="504087"/>
              </a:solidFill>
              <a:latin typeface="IBM Plex Sans"/>
              <a:ea typeface="IBM Plex Sans"/>
              <a:cs typeface="IBM Plex Sans"/>
              <a:sym typeface="IBM Plex Sans"/>
            </a:endParaRPr>
          </a:p>
        </p:txBody>
      </p:sp>
      <p:sp>
        <p:nvSpPr>
          <p:cNvPr id="723" name="Google Shape;723;p63"/>
          <p:cNvSpPr txBox="1"/>
          <p:nvPr/>
        </p:nvSpPr>
        <p:spPr>
          <a:xfrm>
            <a:off x="1529250" y="2253575"/>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b="1">
              <a:latin typeface="Roboto"/>
              <a:ea typeface="Roboto"/>
              <a:cs typeface="Roboto"/>
              <a:sym typeface="Roboto"/>
            </a:endParaRPr>
          </a:p>
        </p:txBody>
      </p:sp>
      <p:sp>
        <p:nvSpPr>
          <p:cNvPr id="724" name="Google Shape;724;p63"/>
          <p:cNvSpPr txBox="1"/>
          <p:nvPr/>
        </p:nvSpPr>
        <p:spPr>
          <a:xfrm>
            <a:off x="4251425" y="145125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endParaRPr sz="2500" b="1">
              <a:latin typeface="Roboto"/>
              <a:ea typeface="Roboto"/>
              <a:cs typeface="Roboto"/>
              <a:sym typeface="Roboto"/>
            </a:endParaRPr>
          </a:p>
        </p:txBody>
      </p:sp>
      <p:sp>
        <p:nvSpPr>
          <p:cNvPr id="725" name="Google Shape;725;p63"/>
          <p:cNvSpPr txBox="1"/>
          <p:nvPr/>
        </p:nvSpPr>
        <p:spPr>
          <a:xfrm>
            <a:off x="6999900" y="2101175"/>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b</a:t>
            </a:r>
            <a:endParaRPr sz="2500" b="1">
              <a:latin typeface="Roboto"/>
              <a:ea typeface="Roboto"/>
              <a:cs typeface="Roboto"/>
              <a:sym typeface="Roboto"/>
            </a:endParaRPr>
          </a:p>
        </p:txBody>
      </p:sp>
      <p:pic>
        <p:nvPicPr>
          <p:cNvPr id="726" name="Google Shape;726;p63"/>
          <p:cNvPicPr preferRelativeResize="0"/>
          <p:nvPr/>
        </p:nvPicPr>
        <p:blipFill>
          <a:blip r:embed="rId4">
            <a:alphaModFix/>
          </a:blip>
          <a:stretch>
            <a:fillRect/>
          </a:stretch>
        </p:blipFill>
        <p:spPr>
          <a:xfrm>
            <a:off x="505062" y="2286025"/>
            <a:ext cx="8386124" cy="1916825"/>
          </a:xfrm>
          <a:prstGeom prst="rect">
            <a:avLst/>
          </a:prstGeom>
          <a:noFill/>
          <a:ln>
            <a:noFill/>
          </a:ln>
        </p:spPr>
      </p:pic>
      <p:pic>
        <p:nvPicPr>
          <p:cNvPr id="727" name="Google Shape;727;p63"/>
          <p:cNvPicPr preferRelativeResize="0"/>
          <p:nvPr/>
        </p:nvPicPr>
        <p:blipFill>
          <a:blip r:embed="rId5">
            <a:alphaModFix/>
          </a:blip>
          <a:stretch>
            <a:fillRect/>
          </a:stretch>
        </p:blipFill>
        <p:spPr>
          <a:xfrm>
            <a:off x="1221850" y="3648950"/>
            <a:ext cx="709450" cy="311725"/>
          </a:xfrm>
          <a:prstGeom prst="rect">
            <a:avLst/>
          </a:prstGeom>
          <a:noFill/>
          <a:ln>
            <a:noFill/>
          </a:ln>
        </p:spPr>
      </p:pic>
      <p:pic>
        <p:nvPicPr>
          <p:cNvPr id="728" name="Google Shape;728;p63"/>
          <p:cNvPicPr preferRelativeResize="0"/>
          <p:nvPr/>
        </p:nvPicPr>
        <p:blipFill>
          <a:blip r:embed="rId6">
            <a:alphaModFix/>
          </a:blip>
          <a:stretch>
            <a:fillRect/>
          </a:stretch>
        </p:blipFill>
        <p:spPr>
          <a:xfrm>
            <a:off x="4146350" y="4468225"/>
            <a:ext cx="827684" cy="311725"/>
          </a:xfrm>
          <a:prstGeom prst="rect">
            <a:avLst/>
          </a:prstGeom>
          <a:noFill/>
          <a:ln>
            <a:noFill/>
          </a:ln>
        </p:spPr>
      </p:pic>
      <p:pic>
        <p:nvPicPr>
          <p:cNvPr id="729" name="Google Shape;729;p63"/>
          <p:cNvPicPr preferRelativeResize="0"/>
          <p:nvPr/>
        </p:nvPicPr>
        <p:blipFill>
          <a:blip r:embed="rId7">
            <a:alphaModFix/>
          </a:blip>
          <a:stretch>
            <a:fillRect/>
          </a:stretch>
        </p:blipFill>
        <p:spPr>
          <a:xfrm>
            <a:off x="7367750" y="3671175"/>
            <a:ext cx="827675" cy="3200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9"/>
          <p:cNvSpPr txBox="1"/>
          <p:nvPr/>
        </p:nvSpPr>
        <p:spPr>
          <a:xfrm>
            <a:off x="2803271" y="1262056"/>
            <a:ext cx="4448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Learning objectives</a:t>
            </a:r>
            <a:endParaRPr sz="1100" b="1">
              <a:solidFill>
                <a:srgbClr val="504087"/>
              </a:solidFill>
              <a:latin typeface="IBM Plex Sans"/>
              <a:ea typeface="IBM Plex Sans"/>
              <a:cs typeface="IBM Plex Sans"/>
              <a:sym typeface="IBM Plex Sans"/>
            </a:endParaRPr>
          </a:p>
        </p:txBody>
      </p:sp>
      <p:sp>
        <p:nvSpPr>
          <p:cNvPr id="90" name="Google Shape;90;p19"/>
          <p:cNvSpPr txBox="1"/>
          <p:nvPr/>
        </p:nvSpPr>
        <p:spPr>
          <a:xfrm>
            <a:off x="562250" y="1788650"/>
            <a:ext cx="8485800" cy="3609600"/>
          </a:xfrm>
          <a:prstGeom prst="rect">
            <a:avLst/>
          </a:prstGeom>
          <a:noFill/>
          <a:ln>
            <a:noFill/>
          </a:ln>
          <a:effectLst>
            <a:reflection dist="38100" dir="5400000" fadeDir="5400012" sy="-100000" algn="bl" rotWithShape="0"/>
          </a:effectLst>
        </p:spPr>
        <p:txBody>
          <a:bodyPr spcFirstLastPara="1" wrap="square" lIns="68575" tIns="34275" rIns="68575" bIns="34275" anchor="t" anchorCtr="0">
            <a:spAutoFit/>
          </a:bodyPr>
          <a:lstStyle/>
          <a:p>
            <a:pPr marL="457200" marR="0" lvl="0"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Concepts</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Understand some basic concepts in neural networks</a:t>
            </a:r>
            <a:endParaRPr sz="2300">
              <a:solidFill>
                <a:srgbClr val="504087"/>
              </a:solidFill>
              <a:latin typeface="Roboto Medium"/>
              <a:ea typeface="Roboto Medium"/>
              <a:cs typeface="Roboto Medium"/>
              <a:sym typeface="Roboto Medium"/>
            </a:endParaRPr>
          </a:p>
          <a:p>
            <a:pPr marL="1371600" marR="0" lvl="2"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feature, weight, bias, vector, matrix……</a:t>
            </a:r>
            <a:endParaRPr sz="2300">
              <a:solidFill>
                <a:srgbClr val="504087"/>
              </a:solidFill>
              <a:latin typeface="Roboto Medium"/>
              <a:ea typeface="Roboto Medium"/>
              <a:cs typeface="Roboto Medium"/>
              <a:sym typeface="Roboto Medium"/>
            </a:endParaRPr>
          </a:p>
          <a:p>
            <a:pPr marL="1371600" marR="0" lvl="2"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neuron, activation function, hidden layer……</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Understand a neuron as a computation unit</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Understand the fundamental algorithms underlying NNs</a:t>
            </a:r>
            <a:endParaRPr sz="2300">
              <a:solidFill>
                <a:srgbClr val="504087"/>
              </a:solidFill>
              <a:latin typeface="Roboto Medium"/>
              <a:ea typeface="Roboto Medium"/>
              <a:cs typeface="Roboto Medium"/>
              <a:sym typeface="Roboto Medium"/>
            </a:endParaRPr>
          </a:p>
          <a:p>
            <a:pPr marL="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a:p>
            <a:pPr marL="457200" marR="0" lvl="0"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Hands-on computation</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Know how to do matrix multiplication by hand</a:t>
            </a:r>
            <a:endParaRPr sz="2300">
              <a:solidFill>
                <a:srgbClr val="504087"/>
              </a:solidFill>
              <a:latin typeface="Roboto Medium"/>
              <a:ea typeface="Roboto Medium"/>
              <a:cs typeface="Roboto Medium"/>
              <a:sym typeface="Roboto Medium"/>
            </a:endParaRPr>
          </a:p>
          <a:p>
            <a:pPr marL="4572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p:txBody>
      </p:sp>
      <p:pic>
        <p:nvPicPr>
          <p:cNvPr id="91" name="Google Shape;91;p19"/>
          <p:cNvPicPr preferRelativeResize="0"/>
          <p:nvPr/>
        </p:nvPicPr>
        <p:blipFill>
          <a:blip r:embed="rId3">
            <a:alphaModFix/>
          </a:blip>
          <a:stretch>
            <a:fillRect/>
          </a:stretch>
        </p:blipFill>
        <p:spPr>
          <a:xfrm>
            <a:off x="51362" y="0"/>
            <a:ext cx="2144626" cy="13968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3"/>
        <p:cNvGrpSpPr/>
        <p:nvPr/>
      </p:nvGrpSpPr>
      <p:grpSpPr>
        <a:xfrm>
          <a:off x="0" y="0"/>
          <a:ext cx="0" cy="0"/>
          <a:chOff x="0" y="0"/>
          <a:chExt cx="0" cy="0"/>
        </a:xfrm>
      </p:grpSpPr>
      <p:pic>
        <p:nvPicPr>
          <p:cNvPr id="734" name="Google Shape;734;p64"/>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735" name="Google Shape;735;p64"/>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x∙w</a:t>
            </a:r>
            <a:endParaRPr sz="3600" b="1">
              <a:solidFill>
                <a:srgbClr val="504087"/>
              </a:solidFill>
              <a:latin typeface="IBM Plex Sans"/>
              <a:ea typeface="IBM Plex Sans"/>
              <a:cs typeface="IBM Plex Sans"/>
              <a:sym typeface="IBM Plex Sans"/>
            </a:endParaRPr>
          </a:p>
        </p:txBody>
      </p:sp>
      <p:pic>
        <p:nvPicPr>
          <p:cNvPr id="736" name="Google Shape;736;p64"/>
          <p:cNvPicPr preferRelativeResize="0"/>
          <p:nvPr/>
        </p:nvPicPr>
        <p:blipFill>
          <a:blip r:embed="rId4">
            <a:alphaModFix/>
          </a:blip>
          <a:stretch>
            <a:fillRect/>
          </a:stretch>
        </p:blipFill>
        <p:spPr>
          <a:xfrm>
            <a:off x="845025" y="2253575"/>
            <a:ext cx="7529050" cy="1720925"/>
          </a:xfrm>
          <a:prstGeom prst="rect">
            <a:avLst/>
          </a:prstGeom>
          <a:noFill/>
          <a:ln>
            <a:noFill/>
          </a:ln>
        </p:spPr>
      </p:pic>
      <p:sp>
        <p:nvSpPr>
          <p:cNvPr id="737" name="Google Shape;737;p64"/>
          <p:cNvSpPr txBox="1"/>
          <p:nvPr/>
        </p:nvSpPr>
        <p:spPr>
          <a:xfrm>
            <a:off x="1529250" y="2405975"/>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b="1">
              <a:latin typeface="Roboto"/>
              <a:ea typeface="Roboto"/>
              <a:cs typeface="Roboto"/>
              <a:sym typeface="Roboto"/>
            </a:endParaRPr>
          </a:p>
        </p:txBody>
      </p:sp>
      <p:sp>
        <p:nvSpPr>
          <p:cNvPr id="738" name="Google Shape;738;p64"/>
          <p:cNvSpPr txBox="1"/>
          <p:nvPr/>
        </p:nvSpPr>
        <p:spPr>
          <a:xfrm>
            <a:off x="4251425" y="160365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endParaRPr sz="2500" b="1">
              <a:latin typeface="Roboto"/>
              <a:ea typeface="Roboto"/>
              <a:cs typeface="Roboto"/>
              <a:sym typeface="Roboto"/>
            </a:endParaRPr>
          </a:p>
        </p:txBody>
      </p:sp>
      <p:sp>
        <p:nvSpPr>
          <p:cNvPr id="739" name="Google Shape;739;p64"/>
          <p:cNvSpPr txBox="1"/>
          <p:nvPr/>
        </p:nvSpPr>
        <p:spPr>
          <a:xfrm>
            <a:off x="6999900" y="2253575"/>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b</a:t>
            </a:r>
            <a:endParaRPr sz="2500" b="1">
              <a:latin typeface="Roboto"/>
              <a:ea typeface="Roboto"/>
              <a:cs typeface="Roboto"/>
              <a:sym typeface="Roboto"/>
            </a:endParaRPr>
          </a:p>
        </p:txBody>
      </p:sp>
      <p:sp>
        <p:nvSpPr>
          <p:cNvPr id="740" name="Google Shape;740;p64"/>
          <p:cNvSpPr/>
          <p:nvPr/>
        </p:nvSpPr>
        <p:spPr>
          <a:xfrm>
            <a:off x="798775" y="1603650"/>
            <a:ext cx="5234100" cy="29577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pic>
        <p:nvPicPr>
          <p:cNvPr id="745" name="Google Shape;745;p65"/>
          <p:cNvPicPr preferRelativeResize="0"/>
          <p:nvPr/>
        </p:nvPicPr>
        <p:blipFill>
          <a:blip r:embed="rId3">
            <a:alphaModFix/>
          </a:blip>
          <a:stretch>
            <a:fillRect/>
          </a:stretch>
        </p:blipFill>
        <p:spPr>
          <a:xfrm>
            <a:off x="59137" y="-42650"/>
            <a:ext cx="2144626" cy="1396806"/>
          </a:xfrm>
          <a:prstGeom prst="rect">
            <a:avLst/>
          </a:prstGeom>
          <a:noFill/>
          <a:ln>
            <a:noFill/>
          </a:ln>
        </p:spPr>
      </p:pic>
      <p:sp>
        <p:nvSpPr>
          <p:cNvPr id="746" name="Google Shape;746;p65"/>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x∙w</a:t>
            </a:r>
            <a:endParaRPr sz="3600" b="1">
              <a:solidFill>
                <a:srgbClr val="504087"/>
              </a:solidFill>
              <a:latin typeface="IBM Plex Sans"/>
              <a:ea typeface="IBM Plex Sans"/>
              <a:cs typeface="IBM Plex Sans"/>
              <a:sym typeface="IBM Plex Sans"/>
            </a:endParaRPr>
          </a:p>
        </p:txBody>
      </p:sp>
      <p:sp>
        <p:nvSpPr>
          <p:cNvPr id="747" name="Google Shape;747;p65"/>
          <p:cNvSpPr txBox="1"/>
          <p:nvPr/>
        </p:nvSpPr>
        <p:spPr>
          <a:xfrm>
            <a:off x="2584650" y="180520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b="1">
              <a:latin typeface="Roboto"/>
              <a:ea typeface="Roboto"/>
              <a:cs typeface="Roboto"/>
              <a:sym typeface="Roboto"/>
            </a:endParaRPr>
          </a:p>
        </p:txBody>
      </p:sp>
      <p:sp>
        <p:nvSpPr>
          <p:cNvPr id="748" name="Google Shape;748;p65"/>
          <p:cNvSpPr txBox="1"/>
          <p:nvPr/>
        </p:nvSpPr>
        <p:spPr>
          <a:xfrm>
            <a:off x="5559975" y="109915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endParaRPr sz="2500" b="1">
              <a:latin typeface="Roboto"/>
              <a:ea typeface="Roboto"/>
              <a:cs typeface="Roboto"/>
              <a:sym typeface="Roboto"/>
            </a:endParaRPr>
          </a:p>
        </p:txBody>
      </p:sp>
      <p:pic>
        <p:nvPicPr>
          <p:cNvPr id="749" name="Google Shape;749;p65"/>
          <p:cNvPicPr preferRelativeResize="0"/>
          <p:nvPr/>
        </p:nvPicPr>
        <p:blipFill>
          <a:blip r:embed="rId4">
            <a:alphaModFix/>
          </a:blip>
          <a:stretch>
            <a:fillRect/>
          </a:stretch>
        </p:blipFill>
        <p:spPr>
          <a:xfrm>
            <a:off x="1945366" y="1735150"/>
            <a:ext cx="5439809" cy="1809500"/>
          </a:xfrm>
          <a:prstGeom prst="rect">
            <a:avLst/>
          </a:prstGeom>
          <a:noFill/>
          <a:ln>
            <a:noFill/>
          </a:ln>
        </p:spPr>
      </p:pic>
      <p:pic>
        <p:nvPicPr>
          <p:cNvPr id="750" name="Google Shape;750;p65"/>
          <p:cNvPicPr preferRelativeResize="0"/>
          <p:nvPr/>
        </p:nvPicPr>
        <p:blipFill>
          <a:blip r:embed="rId5">
            <a:alphaModFix/>
          </a:blip>
          <a:stretch>
            <a:fillRect/>
          </a:stretch>
        </p:blipFill>
        <p:spPr>
          <a:xfrm>
            <a:off x="288550" y="3925650"/>
            <a:ext cx="8935749" cy="320870"/>
          </a:xfrm>
          <a:prstGeom prst="rect">
            <a:avLst/>
          </a:prstGeom>
          <a:noFill/>
          <a:ln>
            <a:noFill/>
          </a:ln>
        </p:spPr>
      </p:pic>
      <p:sp>
        <p:nvSpPr>
          <p:cNvPr id="751" name="Google Shape;751;p65"/>
          <p:cNvSpPr/>
          <p:nvPr/>
        </p:nvSpPr>
        <p:spPr>
          <a:xfrm>
            <a:off x="1945375" y="2438400"/>
            <a:ext cx="1898700" cy="441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65"/>
          <p:cNvSpPr/>
          <p:nvPr/>
        </p:nvSpPr>
        <p:spPr>
          <a:xfrm>
            <a:off x="790900" y="3865452"/>
            <a:ext cx="3684000" cy="50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65"/>
          <p:cNvSpPr/>
          <p:nvPr/>
        </p:nvSpPr>
        <p:spPr>
          <a:xfrm rot="-5401115">
            <a:off x="3631169" y="2393925"/>
            <a:ext cx="1849800" cy="509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4" name="Google Shape;754;p65"/>
          <p:cNvPicPr preferRelativeResize="0"/>
          <p:nvPr/>
        </p:nvPicPr>
        <p:blipFill>
          <a:blip r:embed="rId6">
            <a:alphaModFix/>
          </a:blip>
          <a:stretch>
            <a:fillRect/>
          </a:stretch>
        </p:blipFill>
        <p:spPr>
          <a:xfrm>
            <a:off x="2540000" y="3084025"/>
            <a:ext cx="709450" cy="311725"/>
          </a:xfrm>
          <a:prstGeom prst="rect">
            <a:avLst/>
          </a:prstGeom>
          <a:noFill/>
          <a:ln>
            <a:noFill/>
          </a:ln>
        </p:spPr>
      </p:pic>
      <p:pic>
        <p:nvPicPr>
          <p:cNvPr id="755" name="Google Shape;755;p65"/>
          <p:cNvPicPr preferRelativeResize="0"/>
          <p:nvPr/>
        </p:nvPicPr>
        <p:blipFill>
          <a:blip r:embed="rId7">
            <a:alphaModFix/>
          </a:blip>
          <a:stretch>
            <a:fillRect/>
          </a:stretch>
        </p:blipFill>
        <p:spPr>
          <a:xfrm>
            <a:off x="7562225" y="2492762"/>
            <a:ext cx="827684" cy="311725"/>
          </a:xfrm>
          <a:prstGeom prst="rect">
            <a:avLst/>
          </a:prstGeom>
          <a:noFill/>
          <a:ln>
            <a:noFill/>
          </a:ln>
        </p:spPr>
      </p:pic>
      <p:pic>
        <p:nvPicPr>
          <p:cNvPr id="756" name="Google Shape;756;p65"/>
          <p:cNvPicPr preferRelativeResize="0"/>
          <p:nvPr/>
        </p:nvPicPr>
        <p:blipFill>
          <a:blip r:embed="rId8">
            <a:alphaModFix/>
          </a:blip>
          <a:stretch>
            <a:fillRect/>
          </a:stretch>
        </p:blipFill>
        <p:spPr>
          <a:xfrm>
            <a:off x="4135800" y="4598650"/>
            <a:ext cx="827675" cy="320034"/>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pic>
        <p:nvPicPr>
          <p:cNvPr id="761" name="Google Shape;761;p66"/>
          <p:cNvPicPr preferRelativeResize="0"/>
          <p:nvPr/>
        </p:nvPicPr>
        <p:blipFill>
          <a:blip r:embed="rId3">
            <a:alphaModFix/>
          </a:blip>
          <a:stretch>
            <a:fillRect/>
          </a:stretch>
        </p:blipFill>
        <p:spPr>
          <a:xfrm>
            <a:off x="59137" y="-42650"/>
            <a:ext cx="2144626" cy="1396806"/>
          </a:xfrm>
          <a:prstGeom prst="rect">
            <a:avLst/>
          </a:prstGeom>
          <a:noFill/>
          <a:ln>
            <a:noFill/>
          </a:ln>
        </p:spPr>
      </p:pic>
      <p:sp>
        <p:nvSpPr>
          <p:cNvPr id="762" name="Google Shape;762;p66"/>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x∙w</a:t>
            </a:r>
            <a:endParaRPr sz="3600" b="1">
              <a:solidFill>
                <a:srgbClr val="504087"/>
              </a:solidFill>
              <a:latin typeface="IBM Plex Sans"/>
              <a:ea typeface="IBM Plex Sans"/>
              <a:cs typeface="IBM Plex Sans"/>
              <a:sym typeface="IBM Plex Sans"/>
            </a:endParaRPr>
          </a:p>
        </p:txBody>
      </p:sp>
      <p:sp>
        <p:nvSpPr>
          <p:cNvPr id="763" name="Google Shape;763;p66"/>
          <p:cNvSpPr txBox="1"/>
          <p:nvPr/>
        </p:nvSpPr>
        <p:spPr>
          <a:xfrm>
            <a:off x="2584650" y="180520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b="1">
              <a:latin typeface="Roboto"/>
              <a:ea typeface="Roboto"/>
              <a:cs typeface="Roboto"/>
              <a:sym typeface="Roboto"/>
            </a:endParaRPr>
          </a:p>
        </p:txBody>
      </p:sp>
      <p:sp>
        <p:nvSpPr>
          <p:cNvPr id="764" name="Google Shape;764;p66"/>
          <p:cNvSpPr txBox="1"/>
          <p:nvPr/>
        </p:nvSpPr>
        <p:spPr>
          <a:xfrm>
            <a:off x="5559975" y="109915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endParaRPr sz="2500" b="1">
              <a:latin typeface="Roboto"/>
              <a:ea typeface="Roboto"/>
              <a:cs typeface="Roboto"/>
              <a:sym typeface="Roboto"/>
            </a:endParaRPr>
          </a:p>
        </p:txBody>
      </p:sp>
      <p:pic>
        <p:nvPicPr>
          <p:cNvPr id="765" name="Google Shape;765;p66"/>
          <p:cNvPicPr preferRelativeResize="0"/>
          <p:nvPr/>
        </p:nvPicPr>
        <p:blipFill>
          <a:blip r:embed="rId4">
            <a:alphaModFix/>
          </a:blip>
          <a:stretch>
            <a:fillRect/>
          </a:stretch>
        </p:blipFill>
        <p:spPr>
          <a:xfrm>
            <a:off x="1945366" y="1735150"/>
            <a:ext cx="5439809" cy="1809500"/>
          </a:xfrm>
          <a:prstGeom prst="rect">
            <a:avLst/>
          </a:prstGeom>
          <a:noFill/>
          <a:ln>
            <a:noFill/>
          </a:ln>
        </p:spPr>
      </p:pic>
      <p:pic>
        <p:nvPicPr>
          <p:cNvPr id="766" name="Google Shape;766;p66"/>
          <p:cNvPicPr preferRelativeResize="0"/>
          <p:nvPr/>
        </p:nvPicPr>
        <p:blipFill>
          <a:blip r:embed="rId5">
            <a:alphaModFix/>
          </a:blip>
          <a:stretch>
            <a:fillRect/>
          </a:stretch>
        </p:blipFill>
        <p:spPr>
          <a:xfrm>
            <a:off x="288550" y="3925650"/>
            <a:ext cx="8935749" cy="320870"/>
          </a:xfrm>
          <a:prstGeom prst="rect">
            <a:avLst/>
          </a:prstGeom>
          <a:noFill/>
          <a:ln>
            <a:noFill/>
          </a:ln>
        </p:spPr>
      </p:pic>
      <p:sp>
        <p:nvSpPr>
          <p:cNvPr id="767" name="Google Shape;767;p66"/>
          <p:cNvSpPr/>
          <p:nvPr/>
        </p:nvSpPr>
        <p:spPr>
          <a:xfrm>
            <a:off x="1945375" y="2438400"/>
            <a:ext cx="1898700" cy="441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66"/>
          <p:cNvSpPr/>
          <p:nvPr/>
        </p:nvSpPr>
        <p:spPr>
          <a:xfrm>
            <a:off x="5087150" y="3832600"/>
            <a:ext cx="3908700" cy="50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66"/>
          <p:cNvSpPr/>
          <p:nvPr/>
        </p:nvSpPr>
        <p:spPr>
          <a:xfrm rot="-5401085">
            <a:off x="5925692" y="2341050"/>
            <a:ext cx="1901700" cy="556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70" name="Google Shape;770;p66"/>
          <p:cNvPicPr preferRelativeResize="0"/>
          <p:nvPr/>
        </p:nvPicPr>
        <p:blipFill>
          <a:blip r:embed="rId6">
            <a:alphaModFix/>
          </a:blip>
          <a:stretch>
            <a:fillRect/>
          </a:stretch>
        </p:blipFill>
        <p:spPr>
          <a:xfrm>
            <a:off x="2540000" y="3084025"/>
            <a:ext cx="709450" cy="311725"/>
          </a:xfrm>
          <a:prstGeom prst="rect">
            <a:avLst/>
          </a:prstGeom>
          <a:noFill/>
          <a:ln>
            <a:noFill/>
          </a:ln>
        </p:spPr>
      </p:pic>
      <p:pic>
        <p:nvPicPr>
          <p:cNvPr id="771" name="Google Shape;771;p66"/>
          <p:cNvPicPr preferRelativeResize="0"/>
          <p:nvPr/>
        </p:nvPicPr>
        <p:blipFill>
          <a:blip r:embed="rId7">
            <a:alphaModFix/>
          </a:blip>
          <a:stretch>
            <a:fillRect/>
          </a:stretch>
        </p:blipFill>
        <p:spPr>
          <a:xfrm>
            <a:off x="7562225" y="2492762"/>
            <a:ext cx="827684" cy="311725"/>
          </a:xfrm>
          <a:prstGeom prst="rect">
            <a:avLst/>
          </a:prstGeom>
          <a:noFill/>
          <a:ln>
            <a:noFill/>
          </a:ln>
        </p:spPr>
      </p:pic>
      <p:pic>
        <p:nvPicPr>
          <p:cNvPr id="772" name="Google Shape;772;p66"/>
          <p:cNvPicPr preferRelativeResize="0"/>
          <p:nvPr/>
        </p:nvPicPr>
        <p:blipFill>
          <a:blip r:embed="rId8">
            <a:alphaModFix/>
          </a:blip>
          <a:stretch>
            <a:fillRect/>
          </a:stretch>
        </p:blipFill>
        <p:spPr>
          <a:xfrm>
            <a:off x="4135800" y="4598650"/>
            <a:ext cx="827675" cy="320034"/>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pic>
        <p:nvPicPr>
          <p:cNvPr id="777" name="Google Shape;777;p67"/>
          <p:cNvPicPr preferRelativeResize="0"/>
          <p:nvPr/>
        </p:nvPicPr>
        <p:blipFill>
          <a:blip r:embed="rId3">
            <a:alphaModFix/>
          </a:blip>
          <a:stretch>
            <a:fillRect/>
          </a:stretch>
        </p:blipFill>
        <p:spPr>
          <a:xfrm>
            <a:off x="59137" y="-42650"/>
            <a:ext cx="2144626" cy="1396806"/>
          </a:xfrm>
          <a:prstGeom prst="rect">
            <a:avLst/>
          </a:prstGeom>
          <a:noFill/>
          <a:ln>
            <a:noFill/>
          </a:ln>
        </p:spPr>
      </p:pic>
      <p:sp>
        <p:nvSpPr>
          <p:cNvPr id="778" name="Google Shape;778;p67"/>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x∙w</a:t>
            </a:r>
            <a:endParaRPr sz="3600" b="1">
              <a:solidFill>
                <a:srgbClr val="504087"/>
              </a:solidFill>
              <a:latin typeface="IBM Plex Sans"/>
              <a:ea typeface="IBM Plex Sans"/>
              <a:cs typeface="IBM Plex Sans"/>
              <a:sym typeface="IBM Plex Sans"/>
            </a:endParaRPr>
          </a:p>
        </p:txBody>
      </p:sp>
      <p:sp>
        <p:nvSpPr>
          <p:cNvPr id="779" name="Google Shape;779;p67"/>
          <p:cNvSpPr txBox="1"/>
          <p:nvPr/>
        </p:nvSpPr>
        <p:spPr>
          <a:xfrm>
            <a:off x="2584650" y="180520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b="1">
              <a:latin typeface="Roboto"/>
              <a:ea typeface="Roboto"/>
              <a:cs typeface="Roboto"/>
              <a:sym typeface="Roboto"/>
            </a:endParaRPr>
          </a:p>
        </p:txBody>
      </p:sp>
      <p:sp>
        <p:nvSpPr>
          <p:cNvPr id="780" name="Google Shape;780;p67"/>
          <p:cNvSpPr txBox="1"/>
          <p:nvPr/>
        </p:nvSpPr>
        <p:spPr>
          <a:xfrm>
            <a:off x="5559975" y="56575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endParaRPr sz="2500" b="1">
              <a:latin typeface="Roboto"/>
              <a:ea typeface="Roboto"/>
              <a:cs typeface="Roboto"/>
              <a:sym typeface="Roboto"/>
            </a:endParaRPr>
          </a:p>
        </p:txBody>
      </p:sp>
      <p:pic>
        <p:nvPicPr>
          <p:cNvPr id="781" name="Google Shape;781;p67"/>
          <p:cNvPicPr preferRelativeResize="0"/>
          <p:nvPr/>
        </p:nvPicPr>
        <p:blipFill>
          <a:blip r:embed="rId4">
            <a:alphaModFix/>
          </a:blip>
          <a:stretch>
            <a:fillRect/>
          </a:stretch>
        </p:blipFill>
        <p:spPr>
          <a:xfrm>
            <a:off x="1945366" y="1735150"/>
            <a:ext cx="5439809" cy="1809500"/>
          </a:xfrm>
          <a:prstGeom prst="rect">
            <a:avLst/>
          </a:prstGeom>
          <a:noFill/>
          <a:ln>
            <a:noFill/>
          </a:ln>
        </p:spPr>
      </p:pic>
      <p:pic>
        <p:nvPicPr>
          <p:cNvPr id="782" name="Google Shape;782;p67"/>
          <p:cNvPicPr preferRelativeResize="0"/>
          <p:nvPr/>
        </p:nvPicPr>
        <p:blipFill>
          <a:blip r:embed="rId5">
            <a:alphaModFix/>
          </a:blip>
          <a:stretch>
            <a:fillRect/>
          </a:stretch>
        </p:blipFill>
        <p:spPr>
          <a:xfrm>
            <a:off x="288550" y="3925650"/>
            <a:ext cx="8935749" cy="320870"/>
          </a:xfrm>
          <a:prstGeom prst="rect">
            <a:avLst/>
          </a:prstGeom>
          <a:noFill/>
          <a:ln>
            <a:noFill/>
          </a:ln>
        </p:spPr>
      </p:pic>
      <p:sp>
        <p:nvSpPr>
          <p:cNvPr id="783" name="Google Shape;783;p67"/>
          <p:cNvSpPr/>
          <p:nvPr/>
        </p:nvSpPr>
        <p:spPr>
          <a:xfrm>
            <a:off x="1945375" y="2438400"/>
            <a:ext cx="1898700" cy="4413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67"/>
          <p:cNvSpPr/>
          <p:nvPr/>
        </p:nvSpPr>
        <p:spPr>
          <a:xfrm>
            <a:off x="790900" y="3865452"/>
            <a:ext cx="3684000" cy="50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67"/>
          <p:cNvSpPr/>
          <p:nvPr/>
        </p:nvSpPr>
        <p:spPr>
          <a:xfrm rot="-5401115">
            <a:off x="3631169" y="2393925"/>
            <a:ext cx="1849800" cy="509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67"/>
          <p:cNvSpPr txBox="1"/>
          <p:nvPr/>
        </p:nvSpPr>
        <p:spPr>
          <a:xfrm>
            <a:off x="4233525" y="1211350"/>
            <a:ext cx="664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r>
              <a:rPr lang="en" sz="2500" b="1" baseline="30000">
                <a:latin typeface="Roboto"/>
                <a:ea typeface="Roboto"/>
                <a:cs typeface="Roboto"/>
                <a:sym typeface="Roboto"/>
              </a:rPr>
              <a:t>c1</a:t>
            </a:r>
            <a:endParaRPr sz="2500" b="1" baseline="30000">
              <a:latin typeface="Roboto"/>
              <a:ea typeface="Roboto"/>
              <a:cs typeface="Roboto"/>
              <a:sym typeface="Roboto"/>
            </a:endParaRPr>
          </a:p>
        </p:txBody>
      </p:sp>
      <p:sp>
        <p:nvSpPr>
          <p:cNvPr id="787" name="Google Shape;787;p67"/>
          <p:cNvSpPr txBox="1"/>
          <p:nvPr/>
        </p:nvSpPr>
        <p:spPr>
          <a:xfrm>
            <a:off x="5039675" y="1203450"/>
            <a:ext cx="664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r>
              <a:rPr lang="en" sz="2500" b="1" baseline="30000">
                <a:latin typeface="Roboto"/>
                <a:ea typeface="Roboto"/>
                <a:cs typeface="Roboto"/>
                <a:sym typeface="Roboto"/>
              </a:rPr>
              <a:t>c2</a:t>
            </a:r>
            <a:endParaRPr sz="2500" b="1" baseline="30000">
              <a:latin typeface="Roboto"/>
              <a:ea typeface="Roboto"/>
              <a:cs typeface="Roboto"/>
              <a:sym typeface="Roboto"/>
            </a:endParaRPr>
          </a:p>
        </p:txBody>
      </p:sp>
      <p:sp>
        <p:nvSpPr>
          <p:cNvPr id="788" name="Google Shape;788;p67"/>
          <p:cNvSpPr txBox="1"/>
          <p:nvPr/>
        </p:nvSpPr>
        <p:spPr>
          <a:xfrm>
            <a:off x="6558425" y="1211350"/>
            <a:ext cx="664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r>
              <a:rPr lang="en" sz="2500" b="1" baseline="30000">
                <a:latin typeface="Roboto"/>
                <a:ea typeface="Roboto"/>
                <a:cs typeface="Roboto"/>
                <a:sym typeface="Roboto"/>
              </a:rPr>
              <a:t>cK</a:t>
            </a:r>
            <a:endParaRPr sz="2500" b="1" baseline="30000">
              <a:latin typeface="Roboto"/>
              <a:ea typeface="Roboto"/>
              <a:cs typeface="Roboto"/>
              <a:sym typeface="Roboto"/>
            </a:endParaRPr>
          </a:p>
        </p:txBody>
      </p:sp>
      <p:sp>
        <p:nvSpPr>
          <p:cNvPr id="789" name="Google Shape;789;p67"/>
          <p:cNvSpPr txBox="1"/>
          <p:nvPr/>
        </p:nvSpPr>
        <p:spPr>
          <a:xfrm>
            <a:off x="1898975" y="4301375"/>
            <a:ext cx="138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x⦁w</a:t>
            </a:r>
            <a:r>
              <a:rPr lang="en" sz="2500" b="1" baseline="30000">
                <a:latin typeface="Roboto"/>
                <a:ea typeface="Roboto"/>
                <a:cs typeface="Roboto"/>
                <a:sym typeface="Roboto"/>
              </a:rPr>
              <a:t>c1</a:t>
            </a:r>
            <a:endParaRPr sz="2500" b="1" baseline="30000">
              <a:latin typeface="Roboto"/>
              <a:ea typeface="Roboto"/>
              <a:cs typeface="Roboto"/>
              <a:sym typeface="Roboto"/>
            </a:endParaRPr>
          </a:p>
        </p:txBody>
      </p:sp>
      <p:sp>
        <p:nvSpPr>
          <p:cNvPr id="790" name="Google Shape;790;p67"/>
          <p:cNvSpPr txBox="1"/>
          <p:nvPr/>
        </p:nvSpPr>
        <p:spPr>
          <a:xfrm>
            <a:off x="6255525" y="4296250"/>
            <a:ext cx="1380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x⦁w</a:t>
            </a:r>
            <a:r>
              <a:rPr lang="en" sz="2500" b="1" baseline="30000">
                <a:latin typeface="Roboto"/>
                <a:ea typeface="Roboto"/>
                <a:cs typeface="Roboto"/>
                <a:sym typeface="Roboto"/>
              </a:rPr>
              <a:t>cK</a:t>
            </a:r>
            <a:endParaRPr sz="2500" b="1" baseline="30000">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94"/>
        <p:cNvGrpSpPr/>
        <p:nvPr/>
      </p:nvGrpSpPr>
      <p:grpSpPr>
        <a:xfrm>
          <a:off x="0" y="0"/>
          <a:ext cx="0" cy="0"/>
          <a:chOff x="0" y="0"/>
          <a:chExt cx="0" cy="0"/>
        </a:xfrm>
      </p:grpSpPr>
      <p:pic>
        <p:nvPicPr>
          <p:cNvPr id="795" name="Google Shape;795;p68"/>
          <p:cNvPicPr preferRelativeResize="0"/>
          <p:nvPr/>
        </p:nvPicPr>
        <p:blipFill>
          <a:blip r:embed="rId3">
            <a:alphaModFix/>
          </a:blip>
          <a:stretch>
            <a:fillRect/>
          </a:stretch>
        </p:blipFill>
        <p:spPr>
          <a:xfrm>
            <a:off x="59137" y="-42650"/>
            <a:ext cx="2144626" cy="1396806"/>
          </a:xfrm>
          <a:prstGeom prst="rect">
            <a:avLst/>
          </a:prstGeom>
          <a:noFill/>
          <a:ln>
            <a:noFill/>
          </a:ln>
        </p:spPr>
      </p:pic>
      <p:sp>
        <p:nvSpPr>
          <p:cNvPr id="796" name="Google Shape;796;p68"/>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x∙w</a:t>
            </a:r>
            <a:endParaRPr sz="3600" b="1">
              <a:solidFill>
                <a:srgbClr val="504087"/>
              </a:solidFill>
              <a:latin typeface="IBM Plex Sans"/>
              <a:ea typeface="IBM Plex Sans"/>
              <a:cs typeface="IBM Plex Sans"/>
              <a:sym typeface="IBM Plex Sans"/>
            </a:endParaRPr>
          </a:p>
        </p:txBody>
      </p:sp>
      <p:sp>
        <p:nvSpPr>
          <p:cNvPr id="797" name="Google Shape;797;p68"/>
          <p:cNvSpPr txBox="1"/>
          <p:nvPr/>
        </p:nvSpPr>
        <p:spPr>
          <a:xfrm>
            <a:off x="2584650" y="180520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b="1">
              <a:latin typeface="Roboto"/>
              <a:ea typeface="Roboto"/>
              <a:cs typeface="Roboto"/>
              <a:sym typeface="Roboto"/>
            </a:endParaRPr>
          </a:p>
        </p:txBody>
      </p:sp>
      <p:sp>
        <p:nvSpPr>
          <p:cNvPr id="798" name="Google Shape;798;p68"/>
          <p:cNvSpPr txBox="1"/>
          <p:nvPr/>
        </p:nvSpPr>
        <p:spPr>
          <a:xfrm>
            <a:off x="5559975" y="565750"/>
            <a:ext cx="8934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endParaRPr sz="2500" b="1">
              <a:latin typeface="Roboto"/>
              <a:ea typeface="Roboto"/>
              <a:cs typeface="Roboto"/>
              <a:sym typeface="Roboto"/>
            </a:endParaRPr>
          </a:p>
        </p:txBody>
      </p:sp>
      <p:pic>
        <p:nvPicPr>
          <p:cNvPr id="799" name="Google Shape;799;p68"/>
          <p:cNvPicPr preferRelativeResize="0"/>
          <p:nvPr/>
        </p:nvPicPr>
        <p:blipFill>
          <a:blip r:embed="rId4">
            <a:alphaModFix/>
          </a:blip>
          <a:stretch>
            <a:fillRect/>
          </a:stretch>
        </p:blipFill>
        <p:spPr>
          <a:xfrm>
            <a:off x="1945366" y="1735150"/>
            <a:ext cx="5439809" cy="1809500"/>
          </a:xfrm>
          <a:prstGeom prst="rect">
            <a:avLst/>
          </a:prstGeom>
          <a:noFill/>
          <a:ln>
            <a:noFill/>
          </a:ln>
        </p:spPr>
      </p:pic>
      <p:sp>
        <p:nvSpPr>
          <p:cNvPr id="800" name="Google Shape;800;p68"/>
          <p:cNvSpPr txBox="1"/>
          <p:nvPr/>
        </p:nvSpPr>
        <p:spPr>
          <a:xfrm>
            <a:off x="4233525" y="1211350"/>
            <a:ext cx="664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r>
              <a:rPr lang="en" sz="2500" b="1" baseline="30000">
                <a:latin typeface="Roboto"/>
                <a:ea typeface="Roboto"/>
                <a:cs typeface="Roboto"/>
                <a:sym typeface="Roboto"/>
              </a:rPr>
              <a:t>c1</a:t>
            </a:r>
            <a:endParaRPr sz="2500" b="1" baseline="30000">
              <a:latin typeface="Roboto"/>
              <a:ea typeface="Roboto"/>
              <a:cs typeface="Roboto"/>
              <a:sym typeface="Roboto"/>
            </a:endParaRPr>
          </a:p>
        </p:txBody>
      </p:sp>
      <p:sp>
        <p:nvSpPr>
          <p:cNvPr id="801" name="Google Shape;801;p68"/>
          <p:cNvSpPr txBox="1"/>
          <p:nvPr/>
        </p:nvSpPr>
        <p:spPr>
          <a:xfrm>
            <a:off x="5039675" y="1203450"/>
            <a:ext cx="664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r>
              <a:rPr lang="en" sz="2500" b="1" baseline="30000">
                <a:latin typeface="Roboto"/>
                <a:ea typeface="Roboto"/>
                <a:cs typeface="Roboto"/>
                <a:sym typeface="Roboto"/>
              </a:rPr>
              <a:t>c2</a:t>
            </a:r>
            <a:endParaRPr sz="2500" b="1" baseline="30000">
              <a:latin typeface="Roboto"/>
              <a:ea typeface="Roboto"/>
              <a:cs typeface="Roboto"/>
              <a:sym typeface="Roboto"/>
            </a:endParaRPr>
          </a:p>
        </p:txBody>
      </p:sp>
      <p:sp>
        <p:nvSpPr>
          <p:cNvPr id="802" name="Google Shape;802;p68"/>
          <p:cNvSpPr txBox="1"/>
          <p:nvPr/>
        </p:nvSpPr>
        <p:spPr>
          <a:xfrm>
            <a:off x="6558425" y="1211350"/>
            <a:ext cx="6642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a:t>
            </a:r>
            <a:r>
              <a:rPr lang="en" sz="2500" b="1" baseline="30000">
                <a:latin typeface="Roboto"/>
                <a:ea typeface="Roboto"/>
                <a:cs typeface="Roboto"/>
                <a:sym typeface="Roboto"/>
              </a:rPr>
              <a:t>cK</a:t>
            </a:r>
            <a:endParaRPr sz="2500" b="1" baseline="30000">
              <a:latin typeface="Roboto"/>
              <a:ea typeface="Roboto"/>
              <a:cs typeface="Roboto"/>
              <a:sym typeface="Roboto"/>
            </a:endParaRPr>
          </a:p>
        </p:txBody>
      </p:sp>
      <p:pic>
        <p:nvPicPr>
          <p:cNvPr id="803" name="Google Shape;803;p68"/>
          <p:cNvPicPr preferRelativeResize="0"/>
          <p:nvPr/>
        </p:nvPicPr>
        <p:blipFill>
          <a:blip r:embed="rId5">
            <a:alphaModFix/>
          </a:blip>
          <a:stretch>
            <a:fillRect/>
          </a:stretch>
        </p:blipFill>
        <p:spPr>
          <a:xfrm>
            <a:off x="2002225" y="3798501"/>
            <a:ext cx="5382950" cy="468699"/>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807"/>
        <p:cNvGrpSpPr/>
        <p:nvPr/>
      </p:nvGrpSpPr>
      <p:grpSpPr>
        <a:xfrm>
          <a:off x="0" y="0"/>
          <a:ext cx="0" cy="0"/>
          <a:chOff x="0" y="0"/>
          <a:chExt cx="0" cy="0"/>
        </a:xfrm>
      </p:grpSpPr>
      <p:pic>
        <p:nvPicPr>
          <p:cNvPr id="808" name="Google Shape;808;p69"/>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809" name="Google Shape;809;p69"/>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Given one observation…</a:t>
            </a:r>
            <a:endParaRPr sz="3600" b="1">
              <a:solidFill>
                <a:srgbClr val="504087"/>
              </a:solidFill>
              <a:latin typeface="IBM Plex Sans"/>
              <a:ea typeface="IBM Plex Sans"/>
              <a:cs typeface="IBM Plex Sans"/>
              <a:sym typeface="IBM Plex Sans"/>
            </a:endParaRPr>
          </a:p>
        </p:txBody>
      </p:sp>
      <p:pic>
        <p:nvPicPr>
          <p:cNvPr id="810" name="Google Shape;810;p69"/>
          <p:cNvPicPr preferRelativeResize="0"/>
          <p:nvPr/>
        </p:nvPicPr>
        <p:blipFill>
          <a:blip r:embed="rId4">
            <a:alphaModFix/>
          </a:blip>
          <a:stretch>
            <a:fillRect/>
          </a:stretch>
        </p:blipFill>
        <p:spPr>
          <a:xfrm>
            <a:off x="655300" y="1626475"/>
            <a:ext cx="8386124" cy="1916825"/>
          </a:xfrm>
          <a:prstGeom prst="rect">
            <a:avLst/>
          </a:prstGeom>
          <a:noFill/>
          <a:ln>
            <a:noFill/>
          </a:ln>
        </p:spPr>
      </p:pic>
      <p:sp>
        <p:nvSpPr>
          <p:cNvPr id="811" name="Google Shape;811;p69"/>
          <p:cNvSpPr/>
          <p:nvPr/>
        </p:nvSpPr>
        <p:spPr>
          <a:xfrm>
            <a:off x="609600" y="1527450"/>
            <a:ext cx="5780700" cy="21801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12" name="Google Shape;812;p69"/>
          <p:cNvPicPr preferRelativeResize="0"/>
          <p:nvPr/>
        </p:nvPicPr>
        <p:blipFill>
          <a:blip r:embed="rId5">
            <a:alphaModFix/>
          </a:blip>
          <a:stretch>
            <a:fillRect/>
          </a:stretch>
        </p:blipFill>
        <p:spPr>
          <a:xfrm>
            <a:off x="1771000" y="3933525"/>
            <a:ext cx="3639900" cy="344175"/>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816"/>
        <p:cNvGrpSpPr/>
        <p:nvPr/>
      </p:nvGrpSpPr>
      <p:grpSpPr>
        <a:xfrm>
          <a:off x="0" y="0"/>
          <a:ext cx="0" cy="0"/>
          <a:chOff x="0" y="0"/>
          <a:chExt cx="0" cy="0"/>
        </a:xfrm>
      </p:grpSpPr>
      <p:pic>
        <p:nvPicPr>
          <p:cNvPr id="817" name="Google Shape;817;p70"/>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818" name="Google Shape;818;p70"/>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Add the bias </a:t>
            </a:r>
            <a:endParaRPr sz="3600" b="1">
              <a:solidFill>
                <a:srgbClr val="504087"/>
              </a:solidFill>
              <a:latin typeface="IBM Plex Sans"/>
              <a:ea typeface="IBM Plex Sans"/>
              <a:cs typeface="IBM Plex Sans"/>
              <a:sym typeface="IBM Plex Sans"/>
            </a:endParaRPr>
          </a:p>
        </p:txBody>
      </p:sp>
      <p:pic>
        <p:nvPicPr>
          <p:cNvPr id="819" name="Google Shape;819;p70"/>
          <p:cNvPicPr preferRelativeResize="0"/>
          <p:nvPr/>
        </p:nvPicPr>
        <p:blipFill>
          <a:blip r:embed="rId4">
            <a:alphaModFix/>
          </a:blip>
          <a:stretch>
            <a:fillRect/>
          </a:stretch>
        </p:blipFill>
        <p:spPr>
          <a:xfrm>
            <a:off x="509750" y="1924222"/>
            <a:ext cx="7902830" cy="1067950"/>
          </a:xfrm>
          <a:prstGeom prst="rect">
            <a:avLst/>
          </a:prstGeom>
          <a:noFill/>
          <a:ln>
            <a:noFill/>
          </a:ln>
        </p:spPr>
      </p:pic>
      <p:sp>
        <p:nvSpPr>
          <p:cNvPr id="820" name="Google Shape;820;p70"/>
          <p:cNvSpPr/>
          <p:nvPr/>
        </p:nvSpPr>
        <p:spPr>
          <a:xfrm>
            <a:off x="798775" y="1912875"/>
            <a:ext cx="1072200" cy="462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70"/>
          <p:cNvSpPr/>
          <p:nvPr/>
        </p:nvSpPr>
        <p:spPr>
          <a:xfrm>
            <a:off x="5880550" y="1912875"/>
            <a:ext cx="488700" cy="462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70"/>
          <p:cNvSpPr/>
          <p:nvPr/>
        </p:nvSpPr>
        <p:spPr>
          <a:xfrm>
            <a:off x="1040525" y="2480250"/>
            <a:ext cx="1986600" cy="511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826"/>
        <p:cNvGrpSpPr/>
        <p:nvPr/>
      </p:nvGrpSpPr>
      <p:grpSpPr>
        <a:xfrm>
          <a:off x="0" y="0"/>
          <a:ext cx="0" cy="0"/>
          <a:chOff x="0" y="0"/>
          <a:chExt cx="0" cy="0"/>
        </a:xfrm>
      </p:grpSpPr>
      <p:pic>
        <p:nvPicPr>
          <p:cNvPr id="827" name="Google Shape;827;p71"/>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828" name="Google Shape;828;p71"/>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Recall that…</a:t>
            </a:r>
            <a:endParaRPr sz="3600" b="1">
              <a:solidFill>
                <a:srgbClr val="504087"/>
              </a:solidFill>
              <a:latin typeface="IBM Plex Sans"/>
              <a:ea typeface="IBM Plex Sans"/>
              <a:cs typeface="IBM Plex Sans"/>
              <a:sym typeface="IBM Plex Sans"/>
            </a:endParaRPr>
          </a:p>
        </p:txBody>
      </p:sp>
      <p:sp>
        <p:nvSpPr>
          <p:cNvPr id="829" name="Google Shape;829;p71"/>
          <p:cNvSpPr/>
          <p:nvPr/>
        </p:nvSpPr>
        <p:spPr>
          <a:xfrm>
            <a:off x="2068575" y="22968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830" name="Google Shape;830;p71"/>
          <p:cNvSpPr txBox="1"/>
          <p:nvPr/>
        </p:nvSpPr>
        <p:spPr>
          <a:xfrm>
            <a:off x="2397225" y="182985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 </a:t>
            </a:r>
            <a:r>
              <a:rPr lang="en" sz="2500">
                <a:latin typeface="Roboto"/>
                <a:ea typeface="Roboto"/>
                <a:cs typeface="Roboto"/>
                <a:sym typeface="Roboto"/>
              </a:rPr>
              <a:t>,b</a:t>
            </a:r>
            <a:endParaRPr sz="2500">
              <a:latin typeface="Roboto"/>
              <a:ea typeface="Roboto"/>
              <a:cs typeface="Roboto"/>
              <a:sym typeface="Roboto"/>
            </a:endParaRPr>
          </a:p>
        </p:txBody>
      </p:sp>
      <p:sp>
        <p:nvSpPr>
          <p:cNvPr id="831" name="Google Shape;831;p71"/>
          <p:cNvSpPr txBox="1"/>
          <p:nvPr/>
        </p:nvSpPr>
        <p:spPr>
          <a:xfrm>
            <a:off x="3648325" y="229680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Roboto"/>
                <a:ea typeface="Roboto"/>
                <a:cs typeface="Roboto"/>
                <a:sym typeface="Roboto"/>
              </a:rPr>
              <a:t>𝛔</a:t>
            </a:r>
            <a:endParaRPr sz="2500">
              <a:latin typeface="Roboto"/>
              <a:ea typeface="Roboto"/>
              <a:cs typeface="Roboto"/>
              <a:sym typeface="Roboto"/>
            </a:endParaRPr>
          </a:p>
        </p:txBody>
      </p:sp>
      <p:sp>
        <p:nvSpPr>
          <p:cNvPr id="832" name="Google Shape;832;p71"/>
          <p:cNvSpPr txBox="1"/>
          <p:nvPr/>
        </p:nvSpPr>
        <p:spPr>
          <a:xfrm>
            <a:off x="678775" y="2632125"/>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833" name="Google Shape;833;p71"/>
          <p:cNvSpPr txBox="1"/>
          <p:nvPr/>
        </p:nvSpPr>
        <p:spPr>
          <a:xfrm>
            <a:off x="6631650" y="2372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neuron</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834" name="Google Shape;834;p71"/>
          <p:cNvSpPr txBox="1"/>
          <p:nvPr/>
        </p:nvSpPr>
        <p:spPr>
          <a:xfrm>
            <a:off x="777775" y="3917725"/>
            <a:ext cx="6421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We compute a raw score </a:t>
            </a:r>
            <a:r>
              <a:rPr lang="en" sz="2500" b="1">
                <a:latin typeface="Roboto"/>
                <a:ea typeface="Roboto"/>
                <a:cs typeface="Roboto"/>
                <a:sym typeface="Roboto"/>
              </a:rPr>
              <a:t>x</a:t>
            </a:r>
            <a:r>
              <a:rPr lang="en" sz="2000">
                <a:latin typeface="Roboto"/>
                <a:ea typeface="Roboto"/>
                <a:cs typeface="Roboto"/>
                <a:sym typeface="Roboto"/>
              </a:rPr>
              <a:t>⦁</a:t>
            </a:r>
            <a:r>
              <a:rPr lang="en" sz="2500" b="1">
                <a:latin typeface="Roboto"/>
                <a:ea typeface="Roboto"/>
                <a:cs typeface="Roboto"/>
                <a:sym typeface="Roboto"/>
              </a:rPr>
              <a:t>w</a:t>
            </a:r>
            <a:r>
              <a:rPr lang="en" sz="2000">
                <a:latin typeface="Roboto"/>
                <a:ea typeface="Roboto"/>
                <a:cs typeface="Roboto"/>
                <a:sym typeface="Roboto"/>
              </a:rPr>
              <a:t> + </a:t>
            </a:r>
            <a:r>
              <a:rPr lang="en" sz="2500">
                <a:latin typeface="Roboto"/>
                <a:ea typeface="Roboto"/>
                <a:cs typeface="Roboto"/>
                <a:sym typeface="Roboto"/>
              </a:rPr>
              <a:t>b</a:t>
            </a:r>
            <a:endParaRPr sz="2500">
              <a:latin typeface="Roboto"/>
              <a:ea typeface="Roboto"/>
              <a:cs typeface="Roboto"/>
              <a:sym typeface="Roboto"/>
            </a:endParaRPr>
          </a:p>
        </p:txBody>
      </p:sp>
      <p:pic>
        <p:nvPicPr>
          <p:cNvPr id="835" name="Google Shape;835;p71"/>
          <p:cNvPicPr preferRelativeResize="0"/>
          <p:nvPr/>
        </p:nvPicPr>
        <p:blipFill>
          <a:blip r:embed="rId4">
            <a:alphaModFix/>
          </a:blip>
          <a:stretch>
            <a:fillRect/>
          </a:stretch>
        </p:blipFill>
        <p:spPr>
          <a:xfrm>
            <a:off x="4388275" y="2061175"/>
            <a:ext cx="1027379" cy="623400"/>
          </a:xfrm>
          <a:prstGeom prst="rect">
            <a:avLst/>
          </a:prstGeom>
          <a:noFill/>
          <a:ln>
            <a:noFill/>
          </a:ln>
        </p:spPr>
      </p:pic>
      <p:pic>
        <p:nvPicPr>
          <p:cNvPr id="836" name="Google Shape;836;p71"/>
          <p:cNvPicPr preferRelativeResize="0"/>
          <p:nvPr/>
        </p:nvPicPr>
        <p:blipFill>
          <a:blip r:embed="rId5">
            <a:alphaModFix/>
          </a:blip>
          <a:stretch>
            <a:fillRect/>
          </a:stretch>
        </p:blipFill>
        <p:spPr>
          <a:xfrm>
            <a:off x="4440025" y="3123699"/>
            <a:ext cx="923875" cy="689075"/>
          </a:xfrm>
          <a:prstGeom prst="rect">
            <a:avLst/>
          </a:prstGeom>
          <a:noFill/>
          <a:ln>
            <a:noFill/>
          </a:ln>
        </p:spPr>
      </p:pic>
      <p:sp>
        <p:nvSpPr>
          <p:cNvPr id="837" name="Google Shape;837;p71"/>
          <p:cNvSpPr txBox="1"/>
          <p:nvPr/>
        </p:nvSpPr>
        <p:spPr>
          <a:xfrm>
            <a:off x="4646625" y="26604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838" name="Google Shape;838;p71"/>
          <p:cNvCxnSpPr/>
          <p:nvPr/>
        </p:nvCxnSpPr>
        <p:spPr>
          <a:xfrm rot="10800000" flipH="1">
            <a:off x="1002050" y="29374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839" name="Google Shape;839;p71"/>
          <p:cNvCxnSpPr/>
          <p:nvPr/>
        </p:nvCxnSpPr>
        <p:spPr>
          <a:xfrm rot="10800000" flipH="1">
            <a:off x="3458350" y="2889200"/>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843"/>
        <p:cNvGrpSpPr/>
        <p:nvPr/>
      </p:nvGrpSpPr>
      <p:grpSpPr>
        <a:xfrm>
          <a:off x="0" y="0"/>
          <a:ext cx="0" cy="0"/>
          <a:chOff x="0" y="0"/>
          <a:chExt cx="0" cy="0"/>
        </a:xfrm>
      </p:grpSpPr>
      <p:pic>
        <p:nvPicPr>
          <p:cNvPr id="844" name="Google Shape;844;p72"/>
          <p:cNvPicPr preferRelativeResize="0"/>
          <p:nvPr/>
        </p:nvPicPr>
        <p:blipFill>
          <a:blip r:embed="rId3">
            <a:alphaModFix/>
          </a:blip>
          <a:stretch>
            <a:fillRect/>
          </a:stretch>
        </p:blipFill>
        <p:spPr>
          <a:xfrm>
            <a:off x="114312" y="-45400"/>
            <a:ext cx="2144626" cy="1396806"/>
          </a:xfrm>
          <a:prstGeom prst="rect">
            <a:avLst/>
          </a:prstGeom>
          <a:noFill/>
          <a:ln>
            <a:noFill/>
          </a:ln>
        </p:spPr>
      </p:pic>
      <p:sp>
        <p:nvSpPr>
          <p:cNvPr id="845" name="Google Shape;845;p72"/>
          <p:cNvSpPr txBox="1"/>
          <p:nvPr/>
        </p:nvSpPr>
        <p:spPr>
          <a:xfrm>
            <a:off x="2184900" y="4566825"/>
            <a:ext cx="446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Each neuron is a computation unit!</a:t>
            </a:r>
            <a:endParaRPr sz="2000" b="1">
              <a:solidFill>
                <a:srgbClr val="504087"/>
              </a:solidFill>
              <a:latin typeface="Roboto"/>
              <a:ea typeface="Roboto"/>
              <a:cs typeface="Roboto"/>
              <a:sym typeface="Roboto"/>
            </a:endParaRPr>
          </a:p>
        </p:txBody>
      </p:sp>
      <p:cxnSp>
        <p:nvCxnSpPr>
          <p:cNvPr id="846" name="Google Shape;846;p72"/>
          <p:cNvCxnSpPr>
            <a:stCxn id="847" idx="3"/>
            <a:endCxn id="848" idx="2"/>
          </p:cNvCxnSpPr>
          <p:nvPr/>
        </p:nvCxnSpPr>
        <p:spPr>
          <a:xfrm rot="10800000" flipH="1">
            <a:off x="1261250" y="1728600"/>
            <a:ext cx="2410500" cy="1200600"/>
          </a:xfrm>
          <a:prstGeom prst="straightConnector1">
            <a:avLst/>
          </a:prstGeom>
          <a:noFill/>
          <a:ln w="28575" cap="flat" cmpd="sng">
            <a:solidFill>
              <a:schemeClr val="accent1"/>
            </a:solidFill>
            <a:prstDash val="solid"/>
            <a:round/>
            <a:headEnd type="none" w="med" len="med"/>
            <a:tailEnd type="triangle" w="med" len="med"/>
          </a:ln>
        </p:spPr>
      </p:cxnSp>
      <p:sp>
        <p:nvSpPr>
          <p:cNvPr id="849" name="Google Shape;849;p72"/>
          <p:cNvSpPr txBox="1"/>
          <p:nvPr/>
        </p:nvSpPr>
        <p:spPr>
          <a:xfrm>
            <a:off x="6631650" y="2372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848" name="Google Shape;848;p72"/>
          <p:cNvSpPr/>
          <p:nvPr/>
        </p:nvSpPr>
        <p:spPr>
          <a:xfrm>
            <a:off x="3671625" y="13090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n1</a:t>
            </a:r>
            <a:endParaRPr sz="1800">
              <a:latin typeface="Roboto"/>
              <a:ea typeface="Roboto"/>
              <a:cs typeface="Roboto"/>
              <a:sym typeface="Roboto"/>
            </a:endParaRPr>
          </a:p>
        </p:txBody>
      </p:sp>
      <p:sp>
        <p:nvSpPr>
          <p:cNvPr id="850" name="Google Shape;850;p72"/>
          <p:cNvSpPr/>
          <p:nvPr/>
        </p:nvSpPr>
        <p:spPr>
          <a:xfrm>
            <a:off x="3671625" y="24921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n2</a:t>
            </a:r>
            <a:endParaRPr sz="1800">
              <a:latin typeface="Roboto"/>
              <a:ea typeface="Roboto"/>
              <a:cs typeface="Roboto"/>
              <a:sym typeface="Roboto"/>
            </a:endParaRPr>
          </a:p>
        </p:txBody>
      </p:sp>
      <p:sp>
        <p:nvSpPr>
          <p:cNvPr id="851" name="Google Shape;851;p72"/>
          <p:cNvSpPr/>
          <p:nvPr/>
        </p:nvSpPr>
        <p:spPr>
          <a:xfrm>
            <a:off x="3671625" y="37513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n3</a:t>
            </a:r>
            <a:endParaRPr sz="1800">
              <a:latin typeface="Roboto"/>
              <a:ea typeface="Roboto"/>
              <a:cs typeface="Roboto"/>
              <a:sym typeface="Roboto"/>
            </a:endParaRPr>
          </a:p>
        </p:txBody>
      </p:sp>
      <p:cxnSp>
        <p:nvCxnSpPr>
          <p:cNvPr id="852" name="Google Shape;852;p72"/>
          <p:cNvCxnSpPr>
            <a:stCxn id="847" idx="3"/>
            <a:endCxn id="850" idx="2"/>
          </p:cNvCxnSpPr>
          <p:nvPr/>
        </p:nvCxnSpPr>
        <p:spPr>
          <a:xfrm rot="10800000" flipH="1">
            <a:off x="1261250" y="2911500"/>
            <a:ext cx="2410500" cy="17700"/>
          </a:xfrm>
          <a:prstGeom prst="straightConnector1">
            <a:avLst/>
          </a:prstGeom>
          <a:noFill/>
          <a:ln w="28575" cap="flat" cmpd="sng">
            <a:solidFill>
              <a:schemeClr val="accent1"/>
            </a:solidFill>
            <a:prstDash val="solid"/>
            <a:round/>
            <a:headEnd type="none" w="med" len="med"/>
            <a:tailEnd type="triangle" w="med" len="med"/>
          </a:ln>
        </p:spPr>
      </p:cxnSp>
      <p:cxnSp>
        <p:nvCxnSpPr>
          <p:cNvPr id="853" name="Google Shape;853;p72"/>
          <p:cNvCxnSpPr>
            <a:stCxn id="847" idx="3"/>
            <a:endCxn id="851" idx="2"/>
          </p:cNvCxnSpPr>
          <p:nvPr/>
        </p:nvCxnSpPr>
        <p:spPr>
          <a:xfrm>
            <a:off x="1261250" y="2929200"/>
            <a:ext cx="2410500" cy="1241700"/>
          </a:xfrm>
          <a:prstGeom prst="straightConnector1">
            <a:avLst/>
          </a:prstGeom>
          <a:noFill/>
          <a:ln w="28575" cap="flat" cmpd="sng">
            <a:solidFill>
              <a:schemeClr val="accent1"/>
            </a:solidFill>
            <a:prstDash val="solid"/>
            <a:round/>
            <a:headEnd type="none" w="med" len="med"/>
            <a:tailEnd type="triangle" w="med" len="med"/>
          </a:ln>
        </p:spPr>
      </p:cxnSp>
      <p:sp>
        <p:nvSpPr>
          <p:cNvPr id="847" name="Google Shape;847;p72"/>
          <p:cNvSpPr txBox="1"/>
          <p:nvPr/>
        </p:nvSpPr>
        <p:spPr>
          <a:xfrm>
            <a:off x="459650" y="2644500"/>
            <a:ext cx="8016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854" name="Google Shape;854;p72"/>
          <p:cNvSpPr txBox="1"/>
          <p:nvPr/>
        </p:nvSpPr>
        <p:spPr>
          <a:xfrm>
            <a:off x="3680700" y="9718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c1</a:t>
            </a:r>
            <a:r>
              <a:rPr lang="en" sz="1800">
                <a:latin typeface="Roboto"/>
                <a:ea typeface="Roboto"/>
                <a:cs typeface="Roboto"/>
                <a:sym typeface="Roboto"/>
              </a:rPr>
              <a:t>, b</a:t>
            </a:r>
            <a:r>
              <a:rPr lang="en" sz="1800" baseline="30000">
                <a:latin typeface="Roboto"/>
                <a:ea typeface="Roboto"/>
                <a:cs typeface="Roboto"/>
                <a:sym typeface="Roboto"/>
              </a:rPr>
              <a:t>c1</a:t>
            </a:r>
            <a:endParaRPr sz="1800" baseline="30000">
              <a:latin typeface="Roboto"/>
              <a:ea typeface="Roboto"/>
              <a:cs typeface="Roboto"/>
              <a:sym typeface="Roboto"/>
            </a:endParaRPr>
          </a:p>
        </p:txBody>
      </p:sp>
      <p:sp>
        <p:nvSpPr>
          <p:cNvPr id="855" name="Google Shape;855;p72"/>
          <p:cNvSpPr txBox="1"/>
          <p:nvPr/>
        </p:nvSpPr>
        <p:spPr>
          <a:xfrm>
            <a:off x="3713500" y="2124150"/>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c2</a:t>
            </a:r>
            <a:r>
              <a:rPr lang="en" sz="1800">
                <a:latin typeface="Roboto"/>
                <a:ea typeface="Roboto"/>
                <a:cs typeface="Roboto"/>
                <a:sym typeface="Roboto"/>
              </a:rPr>
              <a:t>, b</a:t>
            </a:r>
            <a:r>
              <a:rPr lang="en" sz="1800" baseline="30000">
                <a:latin typeface="Roboto"/>
                <a:ea typeface="Roboto"/>
                <a:cs typeface="Roboto"/>
                <a:sym typeface="Roboto"/>
              </a:rPr>
              <a:t>c2</a:t>
            </a:r>
            <a:endParaRPr sz="1800" baseline="30000">
              <a:latin typeface="Roboto"/>
              <a:ea typeface="Roboto"/>
              <a:cs typeface="Roboto"/>
              <a:sym typeface="Roboto"/>
            </a:endParaRPr>
          </a:p>
        </p:txBody>
      </p:sp>
      <p:sp>
        <p:nvSpPr>
          <p:cNvPr id="856" name="Google Shape;856;p72"/>
          <p:cNvSpPr txBox="1"/>
          <p:nvPr/>
        </p:nvSpPr>
        <p:spPr>
          <a:xfrm>
            <a:off x="3680700" y="33506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c3</a:t>
            </a:r>
            <a:r>
              <a:rPr lang="en" sz="1800">
                <a:latin typeface="Roboto"/>
                <a:ea typeface="Roboto"/>
                <a:cs typeface="Roboto"/>
                <a:sym typeface="Roboto"/>
              </a:rPr>
              <a:t>, b</a:t>
            </a:r>
            <a:r>
              <a:rPr lang="en" sz="1800" baseline="30000">
                <a:latin typeface="Roboto"/>
                <a:ea typeface="Roboto"/>
                <a:cs typeface="Roboto"/>
                <a:sym typeface="Roboto"/>
              </a:rPr>
              <a:t>c3</a:t>
            </a:r>
            <a:endParaRPr sz="1800" baseline="30000">
              <a:latin typeface="Roboto"/>
              <a:ea typeface="Roboto"/>
              <a:cs typeface="Roboto"/>
              <a:sym typeface="Roboto"/>
            </a:endParaRPr>
          </a:p>
        </p:txBody>
      </p:sp>
      <p:sp>
        <p:nvSpPr>
          <p:cNvPr id="857" name="Google Shape;857;p72"/>
          <p:cNvSpPr txBox="1"/>
          <p:nvPr/>
        </p:nvSpPr>
        <p:spPr>
          <a:xfrm>
            <a:off x="-336325" y="57575"/>
            <a:ext cx="93321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Multinomial logistic regression</a:t>
            </a:r>
            <a:endParaRPr sz="3600" b="1">
              <a:solidFill>
                <a:srgbClr val="504087"/>
              </a:solidFill>
              <a:latin typeface="IBM Plex Sans"/>
              <a:ea typeface="IBM Plex Sans"/>
              <a:cs typeface="IBM Plex Sans"/>
              <a:sym typeface="IBM Plex Sans"/>
            </a:endParaRPr>
          </a:p>
        </p:txBody>
      </p:sp>
      <p:pic>
        <p:nvPicPr>
          <p:cNvPr id="858" name="Google Shape;858;p72"/>
          <p:cNvPicPr preferRelativeResize="0"/>
          <p:nvPr/>
        </p:nvPicPr>
        <p:blipFill>
          <a:blip r:embed="rId4">
            <a:alphaModFix/>
          </a:blip>
          <a:stretch>
            <a:fillRect/>
          </a:stretch>
        </p:blipFill>
        <p:spPr>
          <a:xfrm>
            <a:off x="4836575" y="1506050"/>
            <a:ext cx="1438275" cy="304800"/>
          </a:xfrm>
          <a:prstGeom prst="rect">
            <a:avLst/>
          </a:prstGeom>
          <a:noFill/>
          <a:ln>
            <a:noFill/>
          </a:ln>
        </p:spPr>
      </p:pic>
      <p:pic>
        <p:nvPicPr>
          <p:cNvPr id="859" name="Google Shape;859;p72"/>
          <p:cNvPicPr preferRelativeResize="0"/>
          <p:nvPr/>
        </p:nvPicPr>
        <p:blipFill>
          <a:blip r:embed="rId5">
            <a:alphaModFix/>
          </a:blip>
          <a:stretch>
            <a:fillRect/>
          </a:stretch>
        </p:blipFill>
        <p:spPr>
          <a:xfrm>
            <a:off x="4875000" y="2697725"/>
            <a:ext cx="1438275" cy="304800"/>
          </a:xfrm>
          <a:prstGeom prst="rect">
            <a:avLst/>
          </a:prstGeom>
          <a:noFill/>
          <a:ln>
            <a:noFill/>
          </a:ln>
        </p:spPr>
      </p:pic>
      <p:pic>
        <p:nvPicPr>
          <p:cNvPr id="860" name="Google Shape;860;p72"/>
          <p:cNvPicPr preferRelativeResize="0"/>
          <p:nvPr/>
        </p:nvPicPr>
        <p:blipFill>
          <a:blip r:embed="rId6">
            <a:alphaModFix/>
          </a:blip>
          <a:stretch>
            <a:fillRect/>
          </a:stretch>
        </p:blipFill>
        <p:spPr>
          <a:xfrm>
            <a:off x="4875000" y="4037188"/>
            <a:ext cx="1438275" cy="30480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864"/>
        <p:cNvGrpSpPr/>
        <p:nvPr/>
      </p:nvGrpSpPr>
      <p:grpSpPr>
        <a:xfrm>
          <a:off x="0" y="0"/>
          <a:ext cx="0" cy="0"/>
          <a:chOff x="0" y="0"/>
          <a:chExt cx="0" cy="0"/>
        </a:xfrm>
      </p:grpSpPr>
      <p:pic>
        <p:nvPicPr>
          <p:cNvPr id="865" name="Google Shape;865;p73"/>
          <p:cNvPicPr preferRelativeResize="0"/>
          <p:nvPr/>
        </p:nvPicPr>
        <p:blipFill>
          <a:blip r:embed="rId3">
            <a:alphaModFix/>
          </a:blip>
          <a:stretch>
            <a:fillRect/>
          </a:stretch>
        </p:blipFill>
        <p:spPr>
          <a:xfrm>
            <a:off x="12" y="0"/>
            <a:ext cx="2144626" cy="1396806"/>
          </a:xfrm>
          <a:prstGeom prst="rect">
            <a:avLst/>
          </a:prstGeom>
          <a:noFill/>
          <a:ln>
            <a:noFill/>
          </a:ln>
        </p:spPr>
      </p:pic>
      <p:sp>
        <p:nvSpPr>
          <p:cNvPr id="866" name="Google Shape;866;p73"/>
          <p:cNvSpPr txBox="1"/>
          <p:nvPr/>
        </p:nvSpPr>
        <p:spPr>
          <a:xfrm>
            <a:off x="2337300" y="4574700"/>
            <a:ext cx="4469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We have K raw scores, now what? </a:t>
            </a:r>
            <a:endParaRPr sz="2000" b="1">
              <a:solidFill>
                <a:srgbClr val="504087"/>
              </a:solidFill>
              <a:latin typeface="Roboto"/>
              <a:ea typeface="Roboto"/>
              <a:cs typeface="Roboto"/>
              <a:sym typeface="Roboto"/>
            </a:endParaRPr>
          </a:p>
        </p:txBody>
      </p:sp>
      <p:cxnSp>
        <p:nvCxnSpPr>
          <p:cNvPr id="867" name="Google Shape;867;p73"/>
          <p:cNvCxnSpPr>
            <a:stCxn id="868" idx="3"/>
            <a:endCxn id="869" idx="2"/>
          </p:cNvCxnSpPr>
          <p:nvPr/>
        </p:nvCxnSpPr>
        <p:spPr>
          <a:xfrm rot="10800000" flipH="1">
            <a:off x="1261250" y="1347600"/>
            <a:ext cx="2410500" cy="1200600"/>
          </a:xfrm>
          <a:prstGeom prst="straightConnector1">
            <a:avLst/>
          </a:prstGeom>
          <a:noFill/>
          <a:ln w="28575" cap="flat" cmpd="sng">
            <a:solidFill>
              <a:schemeClr val="accent1"/>
            </a:solidFill>
            <a:prstDash val="solid"/>
            <a:round/>
            <a:headEnd type="none" w="med" len="med"/>
            <a:tailEnd type="triangle" w="med" len="med"/>
          </a:ln>
        </p:spPr>
      </p:cxnSp>
      <p:sp>
        <p:nvSpPr>
          <p:cNvPr id="870" name="Google Shape;870;p73"/>
          <p:cNvSpPr txBox="1"/>
          <p:nvPr/>
        </p:nvSpPr>
        <p:spPr>
          <a:xfrm>
            <a:off x="6631650" y="1991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869" name="Google Shape;869;p73"/>
          <p:cNvSpPr/>
          <p:nvPr/>
        </p:nvSpPr>
        <p:spPr>
          <a:xfrm>
            <a:off x="3671625" y="9280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n1</a:t>
            </a:r>
            <a:endParaRPr sz="1800">
              <a:latin typeface="Roboto"/>
              <a:ea typeface="Roboto"/>
              <a:cs typeface="Roboto"/>
              <a:sym typeface="Roboto"/>
            </a:endParaRPr>
          </a:p>
        </p:txBody>
      </p:sp>
      <p:sp>
        <p:nvSpPr>
          <p:cNvPr id="871" name="Google Shape;871;p73"/>
          <p:cNvSpPr/>
          <p:nvPr/>
        </p:nvSpPr>
        <p:spPr>
          <a:xfrm>
            <a:off x="3671625" y="21111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n2</a:t>
            </a:r>
            <a:endParaRPr sz="1800">
              <a:latin typeface="Roboto"/>
              <a:ea typeface="Roboto"/>
              <a:cs typeface="Roboto"/>
              <a:sym typeface="Roboto"/>
            </a:endParaRPr>
          </a:p>
        </p:txBody>
      </p:sp>
      <p:sp>
        <p:nvSpPr>
          <p:cNvPr id="872" name="Google Shape;872;p73"/>
          <p:cNvSpPr/>
          <p:nvPr/>
        </p:nvSpPr>
        <p:spPr>
          <a:xfrm>
            <a:off x="3671625" y="33703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n3</a:t>
            </a:r>
            <a:endParaRPr sz="1800">
              <a:latin typeface="Roboto"/>
              <a:ea typeface="Roboto"/>
              <a:cs typeface="Roboto"/>
              <a:sym typeface="Roboto"/>
            </a:endParaRPr>
          </a:p>
        </p:txBody>
      </p:sp>
      <p:cxnSp>
        <p:nvCxnSpPr>
          <p:cNvPr id="873" name="Google Shape;873;p73"/>
          <p:cNvCxnSpPr>
            <a:stCxn id="868" idx="3"/>
            <a:endCxn id="871" idx="2"/>
          </p:cNvCxnSpPr>
          <p:nvPr/>
        </p:nvCxnSpPr>
        <p:spPr>
          <a:xfrm rot="10800000" flipH="1">
            <a:off x="1261250" y="2530500"/>
            <a:ext cx="2410500" cy="17700"/>
          </a:xfrm>
          <a:prstGeom prst="straightConnector1">
            <a:avLst/>
          </a:prstGeom>
          <a:noFill/>
          <a:ln w="28575" cap="flat" cmpd="sng">
            <a:solidFill>
              <a:schemeClr val="accent1"/>
            </a:solidFill>
            <a:prstDash val="solid"/>
            <a:round/>
            <a:headEnd type="none" w="med" len="med"/>
            <a:tailEnd type="triangle" w="med" len="med"/>
          </a:ln>
        </p:spPr>
      </p:cxnSp>
      <p:cxnSp>
        <p:nvCxnSpPr>
          <p:cNvPr id="874" name="Google Shape;874;p73"/>
          <p:cNvCxnSpPr>
            <a:stCxn id="868" idx="3"/>
            <a:endCxn id="872" idx="2"/>
          </p:cNvCxnSpPr>
          <p:nvPr/>
        </p:nvCxnSpPr>
        <p:spPr>
          <a:xfrm>
            <a:off x="1261250" y="2548200"/>
            <a:ext cx="2410500" cy="1241700"/>
          </a:xfrm>
          <a:prstGeom prst="straightConnector1">
            <a:avLst/>
          </a:prstGeom>
          <a:noFill/>
          <a:ln w="28575" cap="flat" cmpd="sng">
            <a:solidFill>
              <a:schemeClr val="accent1"/>
            </a:solidFill>
            <a:prstDash val="solid"/>
            <a:round/>
            <a:headEnd type="none" w="med" len="med"/>
            <a:tailEnd type="triangle" w="med" len="med"/>
          </a:ln>
        </p:spPr>
      </p:cxnSp>
      <p:sp>
        <p:nvSpPr>
          <p:cNvPr id="868" name="Google Shape;868;p73"/>
          <p:cNvSpPr txBox="1"/>
          <p:nvPr/>
        </p:nvSpPr>
        <p:spPr>
          <a:xfrm>
            <a:off x="459650" y="2263500"/>
            <a:ext cx="8016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875" name="Google Shape;875;p73"/>
          <p:cNvSpPr txBox="1"/>
          <p:nvPr/>
        </p:nvSpPr>
        <p:spPr>
          <a:xfrm>
            <a:off x="3680700" y="5908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c1</a:t>
            </a:r>
            <a:r>
              <a:rPr lang="en" sz="1800">
                <a:latin typeface="Roboto"/>
                <a:ea typeface="Roboto"/>
                <a:cs typeface="Roboto"/>
                <a:sym typeface="Roboto"/>
              </a:rPr>
              <a:t>, b</a:t>
            </a:r>
            <a:r>
              <a:rPr lang="en" sz="1800" baseline="30000">
                <a:latin typeface="Roboto"/>
                <a:ea typeface="Roboto"/>
                <a:cs typeface="Roboto"/>
                <a:sym typeface="Roboto"/>
              </a:rPr>
              <a:t>c1</a:t>
            </a:r>
            <a:endParaRPr sz="1800" baseline="30000">
              <a:latin typeface="Roboto"/>
              <a:ea typeface="Roboto"/>
              <a:cs typeface="Roboto"/>
              <a:sym typeface="Roboto"/>
            </a:endParaRPr>
          </a:p>
        </p:txBody>
      </p:sp>
      <p:sp>
        <p:nvSpPr>
          <p:cNvPr id="876" name="Google Shape;876;p73"/>
          <p:cNvSpPr txBox="1"/>
          <p:nvPr/>
        </p:nvSpPr>
        <p:spPr>
          <a:xfrm>
            <a:off x="3713500" y="1743150"/>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c2</a:t>
            </a:r>
            <a:r>
              <a:rPr lang="en" sz="1800">
                <a:latin typeface="Roboto"/>
                <a:ea typeface="Roboto"/>
                <a:cs typeface="Roboto"/>
                <a:sym typeface="Roboto"/>
              </a:rPr>
              <a:t>, b</a:t>
            </a:r>
            <a:r>
              <a:rPr lang="en" sz="1800" baseline="30000">
                <a:latin typeface="Roboto"/>
                <a:ea typeface="Roboto"/>
                <a:cs typeface="Roboto"/>
                <a:sym typeface="Roboto"/>
              </a:rPr>
              <a:t>c2</a:t>
            </a:r>
            <a:endParaRPr sz="1800" baseline="30000">
              <a:latin typeface="Roboto"/>
              <a:ea typeface="Roboto"/>
              <a:cs typeface="Roboto"/>
              <a:sym typeface="Roboto"/>
            </a:endParaRPr>
          </a:p>
        </p:txBody>
      </p:sp>
      <p:sp>
        <p:nvSpPr>
          <p:cNvPr id="877" name="Google Shape;877;p73"/>
          <p:cNvSpPr txBox="1"/>
          <p:nvPr/>
        </p:nvSpPr>
        <p:spPr>
          <a:xfrm>
            <a:off x="3680700" y="29696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c3</a:t>
            </a:r>
            <a:r>
              <a:rPr lang="en" sz="1800">
                <a:latin typeface="Roboto"/>
                <a:ea typeface="Roboto"/>
                <a:cs typeface="Roboto"/>
                <a:sym typeface="Roboto"/>
              </a:rPr>
              <a:t>, b</a:t>
            </a:r>
            <a:r>
              <a:rPr lang="en" sz="1800" baseline="30000">
                <a:latin typeface="Roboto"/>
                <a:ea typeface="Roboto"/>
                <a:cs typeface="Roboto"/>
                <a:sym typeface="Roboto"/>
              </a:rPr>
              <a:t>c3</a:t>
            </a:r>
            <a:endParaRPr sz="1800" baseline="30000">
              <a:latin typeface="Roboto"/>
              <a:ea typeface="Roboto"/>
              <a:cs typeface="Roboto"/>
              <a:sym typeface="Roboto"/>
            </a:endParaRPr>
          </a:p>
        </p:txBody>
      </p:sp>
      <p:sp>
        <p:nvSpPr>
          <p:cNvPr id="878" name="Google Shape;878;p73"/>
          <p:cNvSpPr txBox="1"/>
          <p:nvPr/>
        </p:nvSpPr>
        <p:spPr>
          <a:xfrm>
            <a:off x="-289850" y="-1800"/>
            <a:ext cx="93321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Now what?</a:t>
            </a:r>
            <a:endParaRPr sz="3600" b="1">
              <a:solidFill>
                <a:srgbClr val="504087"/>
              </a:solidFill>
              <a:latin typeface="IBM Plex Sans"/>
              <a:ea typeface="IBM Plex Sans"/>
              <a:cs typeface="IBM Plex Sans"/>
              <a:sym typeface="IBM Plex Sans"/>
            </a:endParaRPr>
          </a:p>
        </p:txBody>
      </p:sp>
      <p:pic>
        <p:nvPicPr>
          <p:cNvPr id="879" name="Google Shape;879;p73"/>
          <p:cNvPicPr preferRelativeResize="0"/>
          <p:nvPr/>
        </p:nvPicPr>
        <p:blipFill>
          <a:blip r:embed="rId4">
            <a:alphaModFix/>
          </a:blip>
          <a:stretch>
            <a:fillRect/>
          </a:stretch>
        </p:blipFill>
        <p:spPr>
          <a:xfrm>
            <a:off x="4836575" y="1125050"/>
            <a:ext cx="1438275" cy="304800"/>
          </a:xfrm>
          <a:prstGeom prst="rect">
            <a:avLst/>
          </a:prstGeom>
          <a:noFill/>
          <a:ln>
            <a:noFill/>
          </a:ln>
        </p:spPr>
      </p:pic>
      <p:pic>
        <p:nvPicPr>
          <p:cNvPr id="880" name="Google Shape;880;p73"/>
          <p:cNvPicPr preferRelativeResize="0"/>
          <p:nvPr/>
        </p:nvPicPr>
        <p:blipFill>
          <a:blip r:embed="rId5">
            <a:alphaModFix/>
          </a:blip>
          <a:stretch>
            <a:fillRect/>
          </a:stretch>
        </p:blipFill>
        <p:spPr>
          <a:xfrm>
            <a:off x="4875000" y="2316725"/>
            <a:ext cx="1438275" cy="304800"/>
          </a:xfrm>
          <a:prstGeom prst="rect">
            <a:avLst/>
          </a:prstGeom>
          <a:noFill/>
          <a:ln>
            <a:noFill/>
          </a:ln>
        </p:spPr>
      </p:pic>
      <p:pic>
        <p:nvPicPr>
          <p:cNvPr id="881" name="Google Shape;881;p73"/>
          <p:cNvPicPr preferRelativeResize="0"/>
          <p:nvPr/>
        </p:nvPicPr>
        <p:blipFill>
          <a:blip r:embed="rId6">
            <a:alphaModFix/>
          </a:blip>
          <a:stretch>
            <a:fillRect/>
          </a:stretch>
        </p:blipFill>
        <p:spPr>
          <a:xfrm>
            <a:off x="4875000" y="3656188"/>
            <a:ext cx="1438275" cy="304800"/>
          </a:xfrm>
          <a:prstGeom prst="rect">
            <a:avLst/>
          </a:prstGeom>
          <a:noFill/>
          <a:ln>
            <a:noFill/>
          </a:ln>
        </p:spPr>
      </p:pic>
      <p:sp>
        <p:nvSpPr>
          <p:cNvPr id="882" name="Google Shape;882;p73"/>
          <p:cNvSpPr txBox="1"/>
          <p:nvPr/>
        </p:nvSpPr>
        <p:spPr>
          <a:xfrm>
            <a:off x="3709450" y="41058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883" name="Google Shape;883;p73"/>
          <p:cNvSpPr txBox="1"/>
          <p:nvPr/>
        </p:nvSpPr>
        <p:spPr>
          <a:xfrm>
            <a:off x="5146388" y="41058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Roboto"/>
                <a:ea typeface="Roboto"/>
                <a:cs typeface="Roboto"/>
                <a:sym typeface="Roboto"/>
              </a:rPr>
              <a:t>… …</a:t>
            </a:r>
            <a:endParaRPr sz="2500" b="1">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p:nvPr/>
        </p:nvSpPr>
        <p:spPr>
          <a:xfrm>
            <a:off x="6433822" y="134457"/>
            <a:ext cx="4448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Roadmap</a:t>
            </a:r>
            <a:endParaRPr sz="1100" b="1">
              <a:solidFill>
                <a:srgbClr val="504087"/>
              </a:solidFill>
              <a:latin typeface="IBM Plex Sans"/>
              <a:ea typeface="IBM Plex Sans"/>
              <a:cs typeface="IBM Plex Sans"/>
              <a:sym typeface="IBM Plex Sans"/>
            </a:endParaRPr>
          </a:p>
        </p:txBody>
      </p:sp>
      <p:sp>
        <p:nvSpPr>
          <p:cNvPr id="97" name="Google Shape;97;p20"/>
          <p:cNvSpPr txBox="1"/>
          <p:nvPr/>
        </p:nvSpPr>
        <p:spPr>
          <a:xfrm>
            <a:off x="2034700" y="1692675"/>
            <a:ext cx="5622900" cy="2547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a:p>
            <a:pPr marL="457200" marR="0" lvl="0"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One neuron, one layer </a:t>
            </a:r>
            <a:endParaRPr sz="2300">
              <a:solidFill>
                <a:srgbClr val="504087"/>
              </a:solidFill>
              <a:latin typeface="Roboto Medium"/>
              <a:ea typeface="Roboto Medium"/>
              <a:cs typeface="Roboto Medium"/>
              <a:sym typeface="Roboto Medium"/>
            </a:endParaRPr>
          </a:p>
          <a:p>
            <a:pPr marL="13716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a:p>
            <a:pPr marL="457200" marR="0" lvl="0"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Many neurons, one layer</a:t>
            </a:r>
            <a:endParaRPr sz="2300">
              <a:solidFill>
                <a:srgbClr val="504087"/>
              </a:solidFill>
              <a:latin typeface="Roboto Medium"/>
              <a:ea typeface="Roboto Medium"/>
              <a:cs typeface="Roboto Medium"/>
              <a:sym typeface="Roboto Medium"/>
            </a:endParaRPr>
          </a:p>
          <a:p>
            <a:pPr marL="13716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a:p>
            <a:pPr marL="457200" marR="0" lvl="0"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Many neurons, many layers</a:t>
            </a:r>
            <a:endParaRPr sz="2300">
              <a:solidFill>
                <a:srgbClr val="504087"/>
              </a:solidFill>
              <a:latin typeface="Roboto Medium"/>
              <a:ea typeface="Roboto Medium"/>
              <a:cs typeface="Roboto Medium"/>
              <a:sym typeface="Roboto Medium"/>
            </a:endParaRPr>
          </a:p>
          <a:p>
            <a:pPr marL="4572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p:txBody>
      </p:sp>
      <p:pic>
        <p:nvPicPr>
          <p:cNvPr id="98" name="Google Shape;98;p20"/>
          <p:cNvPicPr preferRelativeResize="0"/>
          <p:nvPr/>
        </p:nvPicPr>
        <p:blipFill>
          <a:blip r:embed="rId3">
            <a:alphaModFix/>
          </a:blip>
          <a:stretch>
            <a:fillRect/>
          </a:stretch>
        </p:blipFill>
        <p:spPr>
          <a:xfrm>
            <a:off x="12" y="-45400"/>
            <a:ext cx="2144626" cy="13968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887"/>
        <p:cNvGrpSpPr/>
        <p:nvPr/>
      </p:nvGrpSpPr>
      <p:grpSpPr>
        <a:xfrm>
          <a:off x="0" y="0"/>
          <a:ext cx="0" cy="0"/>
          <a:chOff x="0" y="0"/>
          <a:chExt cx="0" cy="0"/>
        </a:xfrm>
      </p:grpSpPr>
      <p:pic>
        <p:nvPicPr>
          <p:cNvPr id="888" name="Google Shape;888;p74"/>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889" name="Google Shape;889;p74"/>
          <p:cNvSpPr txBox="1"/>
          <p:nvPr/>
        </p:nvSpPr>
        <p:spPr>
          <a:xfrm>
            <a:off x="885500" y="57575"/>
            <a:ext cx="81102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Before…</a:t>
            </a:r>
            <a:endParaRPr sz="3600" b="1">
              <a:solidFill>
                <a:srgbClr val="504087"/>
              </a:solidFill>
              <a:latin typeface="IBM Plex Sans"/>
              <a:ea typeface="IBM Plex Sans"/>
              <a:cs typeface="IBM Plex Sans"/>
              <a:sym typeface="IBM Plex Sans"/>
            </a:endParaRPr>
          </a:p>
        </p:txBody>
      </p:sp>
      <p:sp>
        <p:nvSpPr>
          <p:cNvPr id="890" name="Google Shape;890;p74"/>
          <p:cNvSpPr/>
          <p:nvPr/>
        </p:nvSpPr>
        <p:spPr>
          <a:xfrm>
            <a:off x="2068575" y="22968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sp>
        <p:nvSpPr>
          <p:cNvPr id="891" name="Google Shape;891;p74"/>
          <p:cNvSpPr txBox="1"/>
          <p:nvPr/>
        </p:nvSpPr>
        <p:spPr>
          <a:xfrm>
            <a:off x="2397225" y="1829850"/>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w </a:t>
            </a:r>
            <a:r>
              <a:rPr lang="en" sz="2500">
                <a:latin typeface="Roboto"/>
                <a:ea typeface="Roboto"/>
                <a:cs typeface="Roboto"/>
                <a:sym typeface="Roboto"/>
              </a:rPr>
              <a:t>,b</a:t>
            </a:r>
            <a:endParaRPr sz="2500">
              <a:latin typeface="Roboto"/>
              <a:ea typeface="Roboto"/>
              <a:cs typeface="Roboto"/>
              <a:sym typeface="Roboto"/>
            </a:endParaRPr>
          </a:p>
        </p:txBody>
      </p:sp>
      <p:sp>
        <p:nvSpPr>
          <p:cNvPr id="892" name="Google Shape;892;p74"/>
          <p:cNvSpPr txBox="1"/>
          <p:nvPr/>
        </p:nvSpPr>
        <p:spPr>
          <a:xfrm>
            <a:off x="3618000" y="2287050"/>
            <a:ext cx="381000" cy="569400"/>
          </a:xfrm>
          <a:prstGeom prst="rect">
            <a:avLst/>
          </a:prstGeom>
          <a:noFill/>
          <a:ln w="2857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2500">
                <a:latin typeface="Roboto"/>
                <a:ea typeface="Roboto"/>
                <a:cs typeface="Roboto"/>
                <a:sym typeface="Roboto"/>
              </a:rPr>
              <a:t>𝛔</a:t>
            </a:r>
            <a:endParaRPr sz="2500">
              <a:latin typeface="Roboto"/>
              <a:ea typeface="Roboto"/>
              <a:cs typeface="Roboto"/>
              <a:sym typeface="Roboto"/>
            </a:endParaRPr>
          </a:p>
        </p:txBody>
      </p:sp>
      <p:sp>
        <p:nvSpPr>
          <p:cNvPr id="893" name="Google Shape;893;p74"/>
          <p:cNvSpPr txBox="1"/>
          <p:nvPr/>
        </p:nvSpPr>
        <p:spPr>
          <a:xfrm>
            <a:off x="678775" y="2632125"/>
            <a:ext cx="8016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894" name="Google Shape;894;p74"/>
          <p:cNvSpPr txBox="1"/>
          <p:nvPr/>
        </p:nvSpPr>
        <p:spPr>
          <a:xfrm>
            <a:off x="6631650" y="2372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neuron</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895" name="Google Shape;895;p74"/>
          <p:cNvSpPr txBox="1"/>
          <p:nvPr/>
        </p:nvSpPr>
        <p:spPr>
          <a:xfrm>
            <a:off x="777775" y="3917725"/>
            <a:ext cx="64218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latin typeface="Roboto"/>
                <a:ea typeface="Roboto"/>
                <a:cs typeface="Roboto"/>
                <a:sym typeface="Roboto"/>
              </a:rPr>
              <a:t>We use the sigmoid function </a:t>
            </a:r>
            <a:r>
              <a:rPr lang="en" sz="2000">
                <a:solidFill>
                  <a:schemeClr val="dk1"/>
                </a:solidFill>
                <a:latin typeface="Roboto"/>
                <a:ea typeface="Roboto"/>
                <a:cs typeface="Roboto"/>
                <a:sym typeface="Roboto"/>
              </a:rPr>
              <a:t>𝛔 to squash all the house values to probabilities of being good or bad</a:t>
            </a:r>
            <a:endParaRPr sz="2000">
              <a:latin typeface="Roboto"/>
              <a:ea typeface="Roboto"/>
              <a:cs typeface="Roboto"/>
              <a:sym typeface="Roboto"/>
            </a:endParaRPr>
          </a:p>
        </p:txBody>
      </p:sp>
      <p:pic>
        <p:nvPicPr>
          <p:cNvPr id="896" name="Google Shape;896;p74"/>
          <p:cNvPicPr preferRelativeResize="0"/>
          <p:nvPr/>
        </p:nvPicPr>
        <p:blipFill>
          <a:blip r:embed="rId4">
            <a:alphaModFix/>
          </a:blip>
          <a:stretch>
            <a:fillRect/>
          </a:stretch>
        </p:blipFill>
        <p:spPr>
          <a:xfrm>
            <a:off x="4388275" y="2061175"/>
            <a:ext cx="1027379" cy="623400"/>
          </a:xfrm>
          <a:prstGeom prst="rect">
            <a:avLst/>
          </a:prstGeom>
          <a:noFill/>
          <a:ln>
            <a:noFill/>
          </a:ln>
        </p:spPr>
      </p:pic>
      <p:pic>
        <p:nvPicPr>
          <p:cNvPr id="897" name="Google Shape;897;p74"/>
          <p:cNvPicPr preferRelativeResize="0"/>
          <p:nvPr/>
        </p:nvPicPr>
        <p:blipFill>
          <a:blip r:embed="rId5">
            <a:alphaModFix/>
          </a:blip>
          <a:stretch>
            <a:fillRect/>
          </a:stretch>
        </p:blipFill>
        <p:spPr>
          <a:xfrm>
            <a:off x="4440025" y="3123699"/>
            <a:ext cx="923875" cy="689075"/>
          </a:xfrm>
          <a:prstGeom prst="rect">
            <a:avLst/>
          </a:prstGeom>
          <a:noFill/>
          <a:ln>
            <a:noFill/>
          </a:ln>
        </p:spPr>
      </p:pic>
      <p:sp>
        <p:nvSpPr>
          <p:cNvPr id="898" name="Google Shape;898;p74"/>
          <p:cNvSpPr txBox="1"/>
          <p:nvPr/>
        </p:nvSpPr>
        <p:spPr>
          <a:xfrm>
            <a:off x="4646625" y="2660450"/>
            <a:ext cx="663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t>or</a:t>
            </a:r>
            <a:endParaRPr sz="1800"/>
          </a:p>
        </p:txBody>
      </p:sp>
      <p:cxnSp>
        <p:nvCxnSpPr>
          <p:cNvPr id="899" name="Google Shape;899;p74"/>
          <p:cNvCxnSpPr/>
          <p:nvPr/>
        </p:nvCxnSpPr>
        <p:spPr>
          <a:xfrm rot="10800000" flipH="1">
            <a:off x="1002050" y="29374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900" name="Google Shape;900;p74"/>
          <p:cNvCxnSpPr/>
          <p:nvPr/>
        </p:nvCxnSpPr>
        <p:spPr>
          <a:xfrm rot="10800000" flipH="1">
            <a:off x="3492775" y="2914725"/>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904"/>
        <p:cNvGrpSpPr/>
        <p:nvPr/>
      </p:nvGrpSpPr>
      <p:grpSpPr>
        <a:xfrm>
          <a:off x="0" y="0"/>
          <a:ext cx="0" cy="0"/>
          <a:chOff x="0" y="0"/>
          <a:chExt cx="0" cy="0"/>
        </a:xfrm>
      </p:grpSpPr>
      <p:pic>
        <p:nvPicPr>
          <p:cNvPr id="905" name="Google Shape;905;p75"/>
          <p:cNvPicPr preferRelativeResize="0"/>
          <p:nvPr/>
        </p:nvPicPr>
        <p:blipFill>
          <a:blip r:embed="rId3">
            <a:alphaModFix/>
          </a:blip>
          <a:stretch>
            <a:fillRect/>
          </a:stretch>
        </p:blipFill>
        <p:spPr>
          <a:xfrm>
            <a:off x="114312" y="-45400"/>
            <a:ext cx="2144626" cy="1396806"/>
          </a:xfrm>
          <a:prstGeom prst="rect">
            <a:avLst/>
          </a:prstGeom>
          <a:noFill/>
          <a:ln>
            <a:noFill/>
          </a:ln>
        </p:spPr>
      </p:pic>
      <p:sp>
        <p:nvSpPr>
          <p:cNvPr id="906" name="Google Shape;906;p75"/>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07" name="Google Shape;907;p75"/>
          <p:cNvSpPr txBox="1"/>
          <p:nvPr/>
        </p:nvSpPr>
        <p:spPr>
          <a:xfrm>
            <a:off x="1611152" y="50150"/>
            <a:ext cx="73527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a:solidFill>
                  <a:srgbClr val="504087"/>
                </a:solidFill>
                <a:latin typeface="IBM Plex Sans"/>
                <a:ea typeface="IBM Plex Sans"/>
                <a:cs typeface="IBM Plex Sans"/>
                <a:sym typeface="IBM Plex Sans"/>
              </a:rPr>
              <a:t>Now</a:t>
            </a:r>
            <a:endParaRPr sz="1100" b="1">
              <a:solidFill>
                <a:srgbClr val="504087"/>
              </a:solidFill>
              <a:latin typeface="IBM Plex Sans"/>
              <a:ea typeface="IBM Plex Sans"/>
              <a:cs typeface="IBM Plex Sans"/>
              <a:sym typeface="IBM Plex Sans"/>
            </a:endParaRPr>
          </a:p>
        </p:txBody>
      </p:sp>
      <p:sp>
        <p:nvSpPr>
          <p:cNvPr id="908" name="Google Shape;908;p75"/>
          <p:cNvSpPr txBox="1"/>
          <p:nvPr/>
        </p:nvSpPr>
        <p:spPr>
          <a:xfrm>
            <a:off x="781875" y="4719225"/>
            <a:ext cx="81819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We use the softmax function to squash all K values to probabilities</a:t>
            </a:r>
            <a:endParaRPr sz="2000" b="1">
              <a:solidFill>
                <a:srgbClr val="504087"/>
              </a:solidFill>
              <a:latin typeface="Roboto"/>
              <a:ea typeface="Roboto"/>
              <a:cs typeface="Roboto"/>
              <a:sym typeface="Roboto"/>
            </a:endParaRPr>
          </a:p>
        </p:txBody>
      </p:sp>
      <p:cxnSp>
        <p:nvCxnSpPr>
          <p:cNvPr id="909" name="Google Shape;909;p75"/>
          <p:cNvCxnSpPr>
            <a:stCxn id="910" idx="3"/>
            <a:endCxn id="911" idx="2"/>
          </p:cNvCxnSpPr>
          <p:nvPr/>
        </p:nvCxnSpPr>
        <p:spPr>
          <a:xfrm rot="10800000" flipH="1">
            <a:off x="1261250" y="1728600"/>
            <a:ext cx="2410500" cy="1200600"/>
          </a:xfrm>
          <a:prstGeom prst="straightConnector1">
            <a:avLst/>
          </a:prstGeom>
          <a:noFill/>
          <a:ln w="28575" cap="flat" cmpd="sng">
            <a:solidFill>
              <a:schemeClr val="accent1"/>
            </a:solidFill>
            <a:prstDash val="solid"/>
            <a:round/>
            <a:headEnd type="none" w="med" len="med"/>
            <a:tailEnd type="triangle" w="med" len="med"/>
          </a:ln>
        </p:spPr>
      </p:cxnSp>
      <p:sp>
        <p:nvSpPr>
          <p:cNvPr id="912" name="Google Shape;912;p75"/>
          <p:cNvSpPr txBox="1"/>
          <p:nvPr/>
        </p:nvSpPr>
        <p:spPr>
          <a:xfrm>
            <a:off x="6234500" y="1505650"/>
            <a:ext cx="136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a:t>
            </a:r>
            <a:r>
              <a:rPr lang="en" sz="1800" baseline="-25000">
                <a:solidFill>
                  <a:srgbClr val="504087"/>
                </a:solidFill>
                <a:latin typeface="Roboto"/>
                <a:ea typeface="Roboto"/>
                <a:cs typeface="Roboto"/>
                <a:sym typeface="Roboto"/>
              </a:rPr>
              <a:t>c1</a:t>
            </a:r>
            <a:endParaRPr sz="1800" baseline="-25000">
              <a:solidFill>
                <a:srgbClr val="504087"/>
              </a:solidFill>
              <a:latin typeface="Roboto"/>
              <a:ea typeface="Roboto"/>
              <a:cs typeface="Roboto"/>
              <a:sym typeface="Roboto"/>
            </a:endParaRPr>
          </a:p>
        </p:txBody>
      </p:sp>
      <p:sp>
        <p:nvSpPr>
          <p:cNvPr id="913" name="Google Shape;913;p75"/>
          <p:cNvSpPr txBox="1"/>
          <p:nvPr/>
        </p:nvSpPr>
        <p:spPr>
          <a:xfrm>
            <a:off x="7165050" y="2372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911" name="Google Shape;911;p75"/>
          <p:cNvSpPr/>
          <p:nvPr/>
        </p:nvSpPr>
        <p:spPr>
          <a:xfrm>
            <a:off x="3671625" y="13090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n1</a:t>
            </a:r>
            <a:endParaRPr sz="1800">
              <a:latin typeface="Roboto"/>
              <a:ea typeface="Roboto"/>
              <a:cs typeface="Roboto"/>
              <a:sym typeface="Roboto"/>
            </a:endParaRPr>
          </a:p>
        </p:txBody>
      </p:sp>
      <p:sp>
        <p:nvSpPr>
          <p:cNvPr id="914" name="Google Shape;914;p75"/>
          <p:cNvSpPr/>
          <p:nvPr/>
        </p:nvSpPr>
        <p:spPr>
          <a:xfrm>
            <a:off x="3671625" y="24921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n2</a:t>
            </a:r>
            <a:endParaRPr sz="1800">
              <a:latin typeface="Roboto"/>
              <a:ea typeface="Roboto"/>
              <a:cs typeface="Roboto"/>
              <a:sym typeface="Roboto"/>
            </a:endParaRPr>
          </a:p>
        </p:txBody>
      </p:sp>
      <p:sp>
        <p:nvSpPr>
          <p:cNvPr id="915" name="Google Shape;915;p75"/>
          <p:cNvSpPr/>
          <p:nvPr/>
        </p:nvSpPr>
        <p:spPr>
          <a:xfrm>
            <a:off x="3671625" y="37513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n3</a:t>
            </a:r>
            <a:endParaRPr sz="1800">
              <a:latin typeface="Roboto"/>
              <a:ea typeface="Roboto"/>
              <a:cs typeface="Roboto"/>
              <a:sym typeface="Roboto"/>
            </a:endParaRPr>
          </a:p>
        </p:txBody>
      </p:sp>
      <p:cxnSp>
        <p:nvCxnSpPr>
          <p:cNvPr id="916" name="Google Shape;916;p75"/>
          <p:cNvCxnSpPr>
            <a:stCxn id="910" idx="3"/>
            <a:endCxn id="914" idx="2"/>
          </p:cNvCxnSpPr>
          <p:nvPr/>
        </p:nvCxnSpPr>
        <p:spPr>
          <a:xfrm rot="10800000" flipH="1">
            <a:off x="1261250" y="2911500"/>
            <a:ext cx="2410500" cy="17700"/>
          </a:xfrm>
          <a:prstGeom prst="straightConnector1">
            <a:avLst/>
          </a:prstGeom>
          <a:noFill/>
          <a:ln w="28575" cap="flat" cmpd="sng">
            <a:solidFill>
              <a:schemeClr val="accent1"/>
            </a:solidFill>
            <a:prstDash val="solid"/>
            <a:round/>
            <a:headEnd type="none" w="med" len="med"/>
            <a:tailEnd type="triangle" w="med" len="med"/>
          </a:ln>
        </p:spPr>
      </p:cxnSp>
      <p:cxnSp>
        <p:nvCxnSpPr>
          <p:cNvPr id="917" name="Google Shape;917;p75"/>
          <p:cNvCxnSpPr>
            <a:stCxn id="910" idx="3"/>
            <a:endCxn id="915" idx="2"/>
          </p:cNvCxnSpPr>
          <p:nvPr/>
        </p:nvCxnSpPr>
        <p:spPr>
          <a:xfrm>
            <a:off x="1261250" y="2929200"/>
            <a:ext cx="2410500" cy="1241700"/>
          </a:xfrm>
          <a:prstGeom prst="straightConnector1">
            <a:avLst/>
          </a:prstGeom>
          <a:noFill/>
          <a:ln w="28575" cap="flat" cmpd="sng">
            <a:solidFill>
              <a:schemeClr val="accent1"/>
            </a:solidFill>
            <a:prstDash val="solid"/>
            <a:round/>
            <a:headEnd type="none" w="med" len="med"/>
            <a:tailEnd type="triangle" w="med" len="med"/>
          </a:ln>
        </p:spPr>
      </p:cxnSp>
      <p:sp>
        <p:nvSpPr>
          <p:cNvPr id="918" name="Google Shape;918;p75"/>
          <p:cNvSpPr txBox="1"/>
          <p:nvPr/>
        </p:nvSpPr>
        <p:spPr>
          <a:xfrm>
            <a:off x="6234500" y="26688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a:t>
            </a:r>
            <a:r>
              <a:rPr lang="en" sz="1800" baseline="-25000">
                <a:solidFill>
                  <a:srgbClr val="504087"/>
                </a:solidFill>
                <a:latin typeface="Roboto"/>
                <a:ea typeface="Roboto"/>
                <a:cs typeface="Roboto"/>
                <a:sym typeface="Roboto"/>
              </a:rPr>
              <a:t>c2</a:t>
            </a:r>
            <a:endParaRPr sz="1800" baseline="-25000">
              <a:solidFill>
                <a:srgbClr val="504087"/>
              </a:solidFill>
              <a:latin typeface="Roboto"/>
              <a:ea typeface="Roboto"/>
              <a:cs typeface="Roboto"/>
              <a:sym typeface="Roboto"/>
            </a:endParaRPr>
          </a:p>
        </p:txBody>
      </p:sp>
      <p:sp>
        <p:nvSpPr>
          <p:cNvPr id="919" name="Google Shape;919;p75"/>
          <p:cNvSpPr txBox="1"/>
          <p:nvPr/>
        </p:nvSpPr>
        <p:spPr>
          <a:xfrm>
            <a:off x="6234500" y="3832100"/>
            <a:ext cx="123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a:t>
            </a:r>
            <a:r>
              <a:rPr lang="en" sz="1800" baseline="-25000">
                <a:solidFill>
                  <a:srgbClr val="504087"/>
                </a:solidFill>
                <a:latin typeface="Roboto"/>
                <a:ea typeface="Roboto"/>
                <a:cs typeface="Roboto"/>
                <a:sym typeface="Roboto"/>
              </a:rPr>
              <a:t>c3</a:t>
            </a:r>
            <a:endParaRPr sz="1800" baseline="-25000">
              <a:solidFill>
                <a:srgbClr val="504087"/>
              </a:solidFill>
              <a:latin typeface="Roboto"/>
              <a:ea typeface="Roboto"/>
              <a:cs typeface="Roboto"/>
              <a:sym typeface="Roboto"/>
            </a:endParaRPr>
          </a:p>
        </p:txBody>
      </p:sp>
      <p:cxnSp>
        <p:nvCxnSpPr>
          <p:cNvPr id="920" name="Google Shape;920;p75"/>
          <p:cNvCxnSpPr>
            <a:endCxn id="912" idx="1"/>
          </p:cNvCxnSpPr>
          <p:nvPr/>
        </p:nvCxnSpPr>
        <p:spPr>
          <a:xfrm rot="10800000" flipH="1">
            <a:off x="4571900" y="1736500"/>
            <a:ext cx="1662600" cy="4800"/>
          </a:xfrm>
          <a:prstGeom prst="straightConnector1">
            <a:avLst/>
          </a:prstGeom>
          <a:noFill/>
          <a:ln w="28575" cap="flat" cmpd="sng">
            <a:solidFill>
              <a:schemeClr val="accent1"/>
            </a:solidFill>
            <a:prstDash val="solid"/>
            <a:round/>
            <a:headEnd type="none" w="med" len="med"/>
            <a:tailEnd type="triangle" w="med" len="med"/>
          </a:ln>
        </p:spPr>
      </p:cxnSp>
      <p:cxnSp>
        <p:nvCxnSpPr>
          <p:cNvPr id="921" name="Google Shape;921;p75"/>
          <p:cNvCxnSpPr>
            <a:endCxn id="918" idx="1"/>
          </p:cNvCxnSpPr>
          <p:nvPr/>
        </p:nvCxnSpPr>
        <p:spPr>
          <a:xfrm rot="10800000" flipH="1">
            <a:off x="4556600" y="2899725"/>
            <a:ext cx="1677900" cy="4800"/>
          </a:xfrm>
          <a:prstGeom prst="straightConnector1">
            <a:avLst/>
          </a:prstGeom>
          <a:noFill/>
          <a:ln w="28575" cap="flat" cmpd="sng">
            <a:solidFill>
              <a:schemeClr val="accent1"/>
            </a:solidFill>
            <a:prstDash val="solid"/>
            <a:round/>
            <a:headEnd type="none" w="med" len="med"/>
            <a:tailEnd type="triangle" w="med" len="med"/>
          </a:ln>
        </p:spPr>
      </p:cxnSp>
      <p:cxnSp>
        <p:nvCxnSpPr>
          <p:cNvPr id="922" name="Google Shape;922;p75"/>
          <p:cNvCxnSpPr>
            <a:endCxn id="919" idx="1"/>
          </p:cNvCxnSpPr>
          <p:nvPr/>
        </p:nvCxnSpPr>
        <p:spPr>
          <a:xfrm rot="10800000" flipH="1">
            <a:off x="4571900" y="4062950"/>
            <a:ext cx="1662600" cy="4800"/>
          </a:xfrm>
          <a:prstGeom prst="straightConnector1">
            <a:avLst/>
          </a:prstGeom>
          <a:noFill/>
          <a:ln w="28575" cap="flat" cmpd="sng">
            <a:solidFill>
              <a:schemeClr val="accent1"/>
            </a:solidFill>
            <a:prstDash val="solid"/>
            <a:round/>
            <a:headEnd type="none" w="med" len="med"/>
            <a:tailEnd type="triangle" w="med" len="med"/>
          </a:ln>
        </p:spPr>
      </p:cxnSp>
      <p:sp>
        <p:nvSpPr>
          <p:cNvPr id="910" name="Google Shape;910;p75"/>
          <p:cNvSpPr txBox="1"/>
          <p:nvPr/>
        </p:nvSpPr>
        <p:spPr>
          <a:xfrm>
            <a:off x="459650" y="2644500"/>
            <a:ext cx="8016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923" name="Google Shape;923;p75"/>
          <p:cNvSpPr txBox="1"/>
          <p:nvPr/>
        </p:nvSpPr>
        <p:spPr>
          <a:xfrm>
            <a:off x="3680700" y="9718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c1</a:t>
            </a:r>
            <a:r>
              <a:rPr lang="en" sz="1800">
                <a:latin typeface="Roboto"/>
                <a:ea typeface="Roboto"/>
                <a:cs typeface="Roboto"/>
                <a:sym typeface="Roboto"/>
              </a:rPr>
              <a:t>, b</a:t>
            </a:r>
            <a:r>
              <a:rPr lang="en" sz="1800" baseline="30000">
                <a:latin typeface="Roboto"/>
                <a:ea typeface="Roboto"/>
                <a:cs typeface="Roboto"/>
                <a:sym typeface="Roboto"/>
              </a:rPr>
              <a:t>c1</a:t>
            </a:r>
            <a:endParaRPr sz="1800" baseline="30000">
              <a:latin typeface="Roboto"/>
              <a:ea typeface="Roboto"/>
              <a:cs typeface="Roboto"/>
              <a:sym typeface="Roboto"/>
            </a:endParaRPr>
          </a:p>
        </p:txBody>
      </p:sp>
      <p:sp>
        <p:nvSpPr>
          <p:cNvPr id="924" name="Google Shape;924;p75"/>
          <p:cNvSpPr txBox="1"/>
          <p:nvPr/>
        </p:nvSpPr>
        <p:spPr>
          <a:xfrm>
            <a:off x="3713500" y="2124150"/>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c2</a:t>
            </a:r>
            <a:r>
              <a:rPr lang="en" sz="1800">
                <a:latin typeface="Roboto"/>
                <a:ea typeface="Roboto"/>
                <a:cs typeface="Roboto"/>
                <a:sym typeface="Roboto"/>
              </a:rPr>
              <a:t>, b</a:t>
            </a:r>
            <a:r>
              <a:rPr lang="en" sz="1800" baseline="30000">
                <a:latin typeface="Roboto"/>
                <a:ea typeface="Roboto"/>
                <a:cs typeface="Roboto"/>
                <a:sym typeface="Roboto"/>
              </a:rPr>
              <a:t>c2</a:t>
            </a:r>
            <a:endParaRPr sz="1800" baseline="30000">
              <a:latin typeface="Roboto"/>
              <a:ea typeface="Roboto"/>
              <a:cs typeface="Roboto"/>
              <a:sym typeface="Roboto"/>
            </a:endParaRPr>
          </a:p>
        </p:txBody>
      </p:sp>
      <p:sp>
        <p:nvSpPr>
          <p:cNvPr id="925" name="Google Shape;925;p75"/>
          <p:cNvSpPr txBox="1"/>
          <p:nvPr/>
        </p:nvSpPr>
        <p:spPr>
          <a:xfrm>
            <a:off x="3680700" y="33506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c3</a:t>
            </a:r>
            <a:r>
              <a:rPr lang="en" sz="1800">
                <a:latin typeface="Roboto"/>
                <a:ea typeface="Roboto"/>
                <a:cs typeface="Roboto"/>
                <a:sym typeface="Roboto"/>
              </a:rPr>
              <a:t>, b</a:t>
            </a:r>
            <a:r>
              <a:rPr lang="en" sz="1800" baseline="30000">
                <a:latin typeface="Roboto"/>
                <a:ea typeface="Roboto"/>
                <a:cs typeface="Roboto"/>
                <a:sym typeface="Roboto"/>
              </a:rPr>
              <a:t>c3</a:t>
            </a:r>
            <a:endParaRPr sz="1800" baseline="30000">
              <a:latin typeface="Roboto"/>
              <a:ea typeface="Roboto"/>
              <a:cs typeface="Roboto"/>
              <a:sym typeface="Roboto"/>
            </a:endParaRPr>
          </a:p>
        </p:txBody>
      </p:sp>
      <p:sp>
        <p:nvSpPr>
          <p:cNvPr id="926" name="Google Shape;926;p75"/>
          <p:cNvSpPr txBox="1"/>
          <p:nvPr/>
        </p:nvSpPr>
        <p:spPr>
          <a:xfrm>
            <a:off x="4731050" y="667050"/>
            <a:ext cx="385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softmax</a:t>
            </a:r>
            <a:endParaRPr sz="2000" b="1">
              <a:solidFill>
                <a:srgbClr val="504087"/>
              </a:solidFill>
              <a:latin typeface="Roboto"/>
              <a:ea typeface="Roboto"/>
              <a:cs typeface="Roboto"/>
              <a:sym typeface="Roboto"/>
            </a:endParaRPr>
          </a:p>
        </p:txBody>
      </p:sp>
      <p:pic>
        <p:nvPicPr>
          <p:cNvPr id="927" name="Google Shape;927;p75"/>
          <p:cNvPicPr preferRelativeResize="0"/>
          <p:nvPr/>
        </p:nvPicPr>
        <p:blipFill>
          <a:blip r:embed="rId4">
            <a:alphaModFix/>
          </a:blip>
          <a:stretch>
            <a:fillRect/>
          </a:stretch>
        </p:blipFill>
        <p:spPr>
          <a:xfrm>
            <a:off x="4676425" y="1429275"/>
            <a:ext cx="1438275" cy="304800"/>
          </a:xfrm>
          <a:prstGeom prst="rect">
            <a:avLst/>
          </a:prstGeom>
          <a:noFill/>
          <a:ln>
            <a:noFill/>
          </a:ln>
        </p:spPr>
      </p:pic>
      <p:pic>
        <p:nvPicPr>
          <p:cNvPr id="928" name="Google Shape;928;p75"/>
          <p:cNvPicPr preferRelativeResize="0"/>
          <p:nvPr/>
        </p:nvPicPr>
        <p:blipFill>
          <a:blip r:embed="rId5">
            <a:alphaModFix/>
          </a:blip>
          <a:stretch>
            <a:fillRect/>
          </a:stretch>
        </p:blipFill>
        <p:spPr>
          <a:xfrm>
            <a:off x="4646400" y="2545325"/>
            <a:ext cx="1438275" cy="304800"/>
          </a:xfrm>
          <a:prstGeom prst="rect">
            <a:avLst/>
          </a:prstGeom>
          <a:noFill/>
          <a:ln>
            <a:noFill/>
          </a:ln>
        </p:spPr>
      </p:pic>
      <p:pic>
        <p:nvPicPr>
          <p:cNvPr id="929" name="Google Shape;929;p75"/>
          <p:cNvPicPr preferRelativeResize="0"/>
          <p:nvPr/>
        </p:nvPicPr>
        <p:blipFill>
          <a:blip r:embed="rId6">
            <a:alphaModFix/>
          </a:blip>
          <a:stretch>
            <a:fillRect/>
          </a:stretch>
        </p:blipFill>
        <p:spPr>
          <a:xfrm>
            <a:off x="4646400" y="3732388"/>
            <a:ext cx="1438275" cy="304800"/>
          </a:xfrm>
          <a:prstGeom prst="rect">
            <a:avLst/>
          </a:prstGeom>
          <a:noFill/>
          <a:ln>
            <a:noFill/>
          </a:ln>
        </p:spPr>
      </p:pic>
      <p:sp>
        <p:nvSpPr>
          <p:cNvPr id="930" name="Google Shape;930;p75"/>
          <p:cNvSpPr txBox="1"/>
          <p:nvPr/>
        </p:nvSpPr>
        <p:spPr>
          <a:xfrm>
            <a:off x="3709450" y="43344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931" name="Google Shape;931;p75"/>
          <p:cNvSpPr txBox="1"/>
          <p:nvPr/>
        </p:nvSpPr>
        <p:spPr>
          <a:xfrm>
            <a:off x="5024000" y="433467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chemeClr val="dk1"/>
                </a:solidFill>
                <a:latin typeface="Roboto"/>
                <a:ea typeface="Roboto"/>
                <a:cs typeface="Roboto"/>
                <a:sym typeface="Roboto"/>
              </a:rPr>
              <a:t>… …</a:t>
            </a:r>
            <a:endParaRPr sz="2500" b="1">
              <a:solidFill>
                <a:schemeClr val="dk1"/>
              </a:solidFill>
              <a:latin typeface="Roboto"/>
              <a:ea typeface="Roboto"/>
              <a:cs typeface="Roboto"/>
              <a:sym typeface="Roboto"/>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935"/>
        <p:cNvGrpSpPr/>
        <p:nvPr/>
      </p:nvGrpSpPr>
      <p:grpSpPr>
        <a:xfrm>
          <a:off x="0" y="0"/>
          <a:ext cx="0" cy="0"/>
          <a:chOff x="0" y="0"/>
          <a:chExt cx="0" cy="0"/>
        </a:xfrm>
      </p:grpSpPr>
      <p:pic>
        <p:nvPicPr>
          <p:cNvPr id="936" name="Google Shape;936;p76"/>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937" name="Google Shape;937;p76"/>
          <p:cNvSpPr txBox="1"/>
          <p:nvPr/>
        </p:nvSpPr>
        <p:spPr>
          <a:xfrm>
            <a:off x="3748300" y="187425"/>
            <a:ext cx="5414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938" name="Google Shape;938;p76"/>
          <p:cNvSpPr txBox="1"/>
          <p:nvPr/>
        </p:nvSpPr>
        <p:spPr>
          <a:xfrm>
            <a:off x="1611152" y="50150"/>
            <a:ext cx="73527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a:solidFill>
                  <a:srgbClr val="504087"/>
                </a:solidFill>
                <a:latin typeface="IBM Plex Sans"/>
                <a:ea typeface="IBM Plex Sans"/>
                <a:cs typeface="IBM Plex Sans"/>
                <a:sym typeface="IBM Plex Sans"/>
              </a:rPr>
              <a:t>For example</a:t>
            </a:r>
            <a:endParaRPr sz="1100" b="1">
              <a:solidFill>
                <a:srgbClr val="504087"/>
              </a:solidFill>
              <a:latin typeface="IBM Plex Sans"/>
              <a:ea typeface="IBM Plex Sans"/>
              <a:cs typeface="IBM Plex Sans"/>
              <a:sym typeface="IBM Plex Sans"/>
            </a:endParaRPr>
          </a:p>
        </p:txBody>
      </p:sp>
      <p:sp>
        <p:nvSpPr>
          <p:cNvPr id="939" name="Google Shape;939;p76"/>
          <p:cNvSpPr txBox="1"/>
          <p:nvPr/>
        </p:nvSpPr>
        <p:spPr>
          <a:xfrm>
            <a:off x="781875" y="4566825"/>
            <a:ext cx="8181900" cy="677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b="1">
                <a:solidFill>
                  <a:srgbClr val="504087"/>
                </a:solidFill>
                <a:latin typeface="Roboto"/>
                <a:ea typeface="Roboto"/>
                <a:cs typeface="Roboto"/>
                <a:sym typeface="Roboto"/>
              </a:rPr>
              <a:t>We use the softmax function to squash the 3 values to probabilities of being a positive, neural or negative movie review</a:t>
            </a:r>
            <a:endParaRPr sz="1600" b="1">
              <a:solidFill>
                <a:srgbClr val="504087"/>
              </a:solidFill>
              <a:latin typeface="Roboto"/>
              <a:ea typeface="Roboto"/>
              <a:cs typeface="Roboto"/>
              <a:sym typeface="Roboto"/>
            </a:endParaRPr>
          </a:p>
        </p:txBody>
      </p:sp>
      <p:cxnSp>
        <p:nvCxnSpPr>
          <p:cNvPr id="940" name="Google Shape;940;p76"/>
          <p:cNvCxnSpPr>
            <a:stCxn id="941" idx="3"/>
            <a:endCxn id="942" idx="2"/>
          </p:cNvCxnSpPr>
          <p:nvPr/>
        </p:nvCxnSpPr>
        <p:spPr>
          <a:xfrm rot="10800000" flipH="1">
            <a:off x="1261250" y="1728600"/>
            <a:ext cx="2410500" cy="1200600"/>
          </a:xfrm>
          <a:prstGeom prst="straightConnector1">
            <a:avLst/>
          </a:prstGeom>
          <a:noFill/>
          <a:ln w="28575" cap="flat" cmpd="sng">
            <a:solidFill>
              <a:schemeClr val="accent1"/>
            </a:solidFill>
            <a:prstDash val="solid"/>
            <a:round/>
            <a:headEnd type="none" w="med" len="med"/>
            <a:tailEnd type="triangle" w="med" len="med"/>
          </a:ln>
        </p:spPr>
      </p:cxnSp>
      <p:sp>
        <p:nvSpPr>
          <p:cNvPr id="943" name="Google Shape;943;p76"/>
          <p:cNvSpPr txBox="1"/>
          <p:nvPr/>
        </p:nvSpPr>
        <p:spPr>
          <a:xfrm>
            <a:off x="6234500" y="1505650"/>
            <a:ext cx="1362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a:t>
            </a:r>
            <a:r>
              <a:rPr lang="en" sz="1800" baseline="-25000">
                <a:solidFill>
                  <a:srgbClr val="504087"/>
                </a:solidFill>
                <a:latin typeface="Roboto"/>
                <a:ea typeface="Roboto"/>
                <a:cs typeface="Roboto"/>
                <a:sym typeface="Roboto"/>
              </a:rPr>
              <a:t>Positive</a:t>
            </a:r>
            <a:endParaRPr sz="1800" baseline="-25000">
              <a:solidFill>
                <a:srgbClr val="504087"/>
              </a:solidFill>
              <a:latin typeface="Roboto"/>
              <a:ea typeface="Roboto"/>
              <a:cs typeface="Roboto"/>
              <a:sym typeface="Roboto"/>
            </a:endParaRPr>
          </a:p>
        </p:txBody>
      </p:sp>
      <p:sp>
        <p:nvSpPr>
          <p:cNvPr id="944" name="Google Shape;944;p76"/>
          <p:cNvSpPr txBox="1"/>
          <p:nvPr/>
        </p:nvSpPr>
        <p:spPr>
          <a:xfrm>
            <a:off x="7165050" y="2372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942" name="Google Shape;942;p76"/>
          <p:cNvSpPr/>
          <p:nvPr/>
        </p:nvSpPr>
        <p:spPr>
          <a:xfrm>
            <a:off x="3671625" y="13090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n1</a:t>
            </a:r>
            <a:endParaRPr sz="1800">
              <a:latin typeface="Roboto"/>
              <a:ea typeface="Roboto"/>
              <a:cs typeface="Roboto"/>
              <a:sym typeface="Roboto"/>
            </a:endParaRPr>
          </a:p>
        </p:txBody>
      </p:sp>
      <p:sp>
        <p:nvSpPr>
          <p:cNvPr id="945" name="Google Shape;945;p76"/>
          <p:cNvSpPr/>
          <p:nvPr/>
        </p:nvSpPr>
        <p:spPr>
          <a:xfrm>
            <a:off x="3671625" y="24921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n2</a:t>
            </a:r>
            <a:endParaRPr sz="1800">
              <a:latin typeface="Roboto"/>
              <a:ea typeface="Roboto"/>
              <a:cs typeface="Roboto"/>
              <a:sym typeface="Roboto"/>
            </a:endParaRPr>
          </a:p>
        </p:txBody>
      </p:sp>
      <p:sp>
        <p:nvSpPr>
          <p:cNvPr id="946" name="Google Shape;946;p76"/>
          <p:cNvSpPr/>
          <p:nvPr/>
        </p:nvSpPr>
        <p:spPr>
          <a:xfrm>
            <a:off x="3671625" y="37513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n3</a:t>
            </a:r>
            <a:endParaRPr sz="1800">
              <a:latin typeface="Roboto"/>
              <a:ea typeface="Roboto"/>
              <a:cs typeface="Roboto"/>
              <a:sym typeface="Roboto"/>
            </a:endParaRPr>
          </a:p>
        </p:txBody>
      </p:sp>
      <p:cxnSp>
        <p:nvCxnSpPr>
          <p:cNvPr id="947" name="Google Shape;947;p76"/>
          <p:cNvCxnSpPr>
            <a:stCxn id="941" idx="3"/>
            <a:endCxn id="945" idx="2"/>
          </p:cNvCxnSpPr>
          <p:nvPr/>
        </p:nvCxnSpPr>
        <p:spPr>
          <a:xfrm rot="10800000" flipH="1">
            <a:off x="1261250" y="2911500"/>
            <a:ext cx="2410500" cy="17700"/>
          </a:xfrm>
          <a:prstGeom prst="straightConnector1">
            <a:avLst/>
          </a:prstGeom>
          <a:noFill/>
          <a:ln w="28575" cap="flat" cmpd="sng">
            <a:solidFill>
              <a:schemeClr val="accent1"/>
            </a:solidFill>
            <a:prstDash val="solid"/>
            <a:round/>
            <a:headEnd type="none" w="med" len="med"/>
            <a:tailEnd type="triangle" w="med" len="med"/>
          </a:ln>
        </p:spPr>
      </p:cxnSp>
      <p:cxnSp>
        <p:nvCxnSpPr>
          <p:cNvPr id="948" name="Google Shape;948;p76"/>
          <p:cNvCxnSpPr>
            <a:stCxn id="941" idx="3"/>
            <a:endCxn id="946" idx="2"/>
          </p:cNvCxnSpPr>
          <p:nvPr/>
        </p:nvCxnSpPr>
        <p:spPr>
          <a:xfrm>
            <a:off x="1261250" y="2929200"/>
            <a:ext cx="2410500" cy="1241700"/>
          </a:xfrm>
          <a:prstGeom prst="straightConnector1">
            <a:avLst/>
          </a:prstGeom>
          <a:noFill/>
          <a:ln w="28575" cap="flat" cmpd="sng">
            <a:solidFill>
              <a:schemeClr val="accent1"/>
            </a:solidFill>
            <a:prstDash val="solid"/>
            <a:round/>
            <a:headEnd type="none" w="med" len="med"/>
            <a:tailEnd type="triangle" w="med" len="med"/>
          </a:ln>
        </p:spPr>
      </p:cxnSp>
      <p:sp>
        <p:nvSpPr>
          <p:cNvPr id="949" name="Google Shape;949;p76"/>
          <p:cNvSpPr txBox="1"/>
          <p:nvPr/>
        </p:nvSpPr>
        <p:spPr>
          <a:xfrm>
            <a:off x="6234500" y="2668875"/>
            <a:ext cx="101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a:t>
            </a:r>
            <a:r>
              <a:rPr lang="en" sz="1800" baseline="-25000">
                <a:solidFill>
                  <a:srgbClr val="504087"/>
                </a:solidFill>
                <a:latin typeface="Roboto"/>
                <a:ea typeface="Roboto"/>
                <a:cs typeface="Roboto"/>
                <a:sym typeface="Roboto"/>
              </a:rPr>
              <a:t>Neutral</a:t>
            </a:r>
            <a:endParaRPr sz="1800" baseline="-25000">
              <a:solidFill>
                <a:srgbClr val="504087"/>
              </a:solidFill>
              <a:latin typeface="Roboto"/>
              <a:ea typeface="Roboto"/>
              <a:cs typeface="Roboto"/>
              <a:sym typeface="Roboto"/>
            </a:endParaRPr>
          </a:p>
        </p:txBody>
      </p:sp>
      <p:sp>
        <p:nvSpPr>
          <p:cNvPr id="950" name="Google Shape;950;p76"/>
          <p:cNvSpPr txBox="1"/>
          <p:nvPr/>
        </p:nvSpPr>
        <p:spPr>
          <a:xfrm>
            <a:off x="6234500" y="3832100"/>
            <a:ext cx="1235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P</a:t>
            </a:r>
            <a:r>
              <a:rPr lang="en" sz="1800" baseline="-25000">
                <a:solidFill>
                  <a:srgbClr val="504087"/>
                </a:solidFill>
                <a:latin typeface="Roboto"/>
                <a:ea typeface="Roboto"/>
                <a:cs typeface="Roboto"/>
                <a:sym typeface="Roboto"/>
              </a:rPr>
              <a:t>Negative</a:t>
            </a:r>
            <a:endParaRPr sz="1800" baseline="-25000">
              <a:solidFill>
                <a:srgbClr val="504087"/>
              </a:solidFill>
              <a:latin typeface="Roboto"/>
              <a:ea typeface="Roboto"/>
              <a:cs typeface="Roboto"/>
              <a:sym typeface="Roboto"/>
            </a:endParaRPr>
          </a:p>
        </p:txBody>
      </p:sp>
      <p:cxnSp>
        <p:nvCxnSpPr>
          <p:cNvPr id="951" name="Google Shape;951;p76"/>
          <p:cNvCxnSpPr>
            <a:endCxn id="943" idx="1"/>
          </p:cNvCxnSpPr>
          <p:nvPr/>
        </p:nvCxnSpPr>
        <p:spPr>
          <a:xfrm rot="10800000" flipH="1">
            <a:off x="4571900" y="1736500"/>
            <a:ext cx="1662600" cy="4800"/>
          </a:xfrm>
          <a:prstGeom prst="straightConnector1">
            <a:avLst/>
          </a:prstGeom>
          <a:noFill/>
          <a:ln w="28575" cap="flat" cmpd="sng">
            <a:solidFill>
              <a:schemeClr val="accent1"/>
            </a:solidFill>
            <a:prstDash val="solid"/>
            <a:round/>
            <a:headEnd type="none" w="med" len="med"/>
            <a:tailEnd type="triangle" w="med" len="med"/>
          </a:ln>
        </p:spPr>
      </p:cxnSp>
      <p:cxnSp>
        <p:nvCxnSpPr>
          <p:cNvPr id="952" name="Google Shape;952;p76"/>
          <p:cNvCxnSpPr>
            <a:endCxn id="949" idx="1"/>
          </p:cNvCxnSpPr>
          <p:nvPr/>
        </p:nvCxnSpPr>
        <p:spPr>
          <a:xfrm rot="10800000" flipH="1">
            <a:off x="4556600" y="2899725"/>
            <a:ext cx="1677900" cy="4800"/>
          </a:xfrm>
          <a:prstGeom prst="straightConnector1">
            <a:avLst/>
          </a:prstGeom>
          <a:noFill/>
          <a:ln w="28575" cap="flat" cmpd="sng">
            <a:solidFill>
              <a:schemeClr val="accent1"/>
            </a:solidFill>
            <a:prstDash val="solid"/>
            <a:round/>
            <a:headEnd type="none" w="med" len="med"/>
            <a:tailEnd type="triangle" w="med" len="med"/>
          </a:ln>
        </p:spPr>
      </p:cxnSp>
      <p:cxnSp>
        <p:nvCxnSpPr>
          <p:cNvPr id="953" name="Google Shape;953;p76"/>
          <p:cNvCxnSpPr>
            <a:endCxn id="950" idx="1"/>
          </p:cNvCxnSpPr>
          <p:nvPr/>
        </p:nvCxnSpPr>
        <p:spPr>
          <a:xfrm rot="10800000" flipH="1">
            <a:off x="4571900" y="4062950"/>
            <a:ext cx="1662600" cy="4800"/>
          </a:xfrm>
          <a:prstGeom prst="straightConnector1">
            <a:avLst/>
          </a:prstGeom>
          <a:noFill/>
          <a:ln w="28575" cap="flat" cmpd="sng">
            <a:solidFill>
              <a:schemeClr val="accent1"/>
            </a:solidFill>
            <a:prstDash val="solid"/>
            <a:round/>
            <a:headEnd type="none" w="med" len="med"/>
            <a:tailEnd type="triangle" w="med" len="med"/>
          </a:ln>
        </p:spPr>
      </p:cxnSp>
      <p:sp>
        <p:nvSpPr>
          <p:cNvPr id="941" name="Google Shape;941;p76"/>
          <p:cNvSpPr txBox="1"/>
          <p:nvPr/>
        </p:nvSpPr>
        <p:spPr>
          <a:xfrm>
            <a:off x="459650" y="2644500"/>
            <a:ext cx="8016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954" name="Google Shape;954;p76"/>
          <p:cNvSpPr txBox="1"/>
          <p:nvPr/>
        </p:nvSpPr>
        <p:spPr>
          <a:xfrm>
            <a:off x="3680700" y="9718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c1</a:t>
            </a:r>
            <a:r>
              <a:rPr lang="en" sz="1800">
                <a:latin typeface="Roboto"/>
                <a:ea typeface="Roboto"/>
                <a:cs typeface="Roboto"/>
                <a:sym typeface="Roboto"/>
              </a:rPr>
              <a:t>, b</a:t>
            </a:r>
            <a:r>
              <a:rPr lang="en" sz="1800" baseline="30000">
                <a:latin typeface="Roboto"/>
                <a:ea typeface="Roboto"/>
                <a:cs typeface="Roboto"/>
                <a:sym typeface="Roboto"/>
              </a:rPr>
              <a:t>c1</a:t>
            </a:r>
            <a:endParaRPr sz="1800" baseline="30000">
              <a:latin typeface="Roboto"/>
              <a:ea typeface="Roboto"/>
              <a:cs typeface="Roboto"/>
              <a:sym typeface="Roboto"/>
            </a:endParaRPr>
          </a:p>
        </p:txBody>
      </p:sp>
      <p:sp>
        <p:nvSpPr>
          <p:cNvPr id="955" name="Google Shape;955;p76"/>
          <p:cNvSpPr txBox="1"/>
          <p:nvPr/>
        </p:nvSpPr>
        <p:spPr>
          <a:xfrm>
            <a:off x="3713500" y="2124150"/>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c2</a:t>
            </a:r>
            <a:r>
              <a:rPr lang="en" sz="1800">
                <a:latin typeface="Roboto"/>
                <a:ea typeface="Roboto"/>
                <a:cs typeface="Roboto"/>
                <a:sym typeface="Roboto"/>
              </a:rPr>
              <a:t>, b</a:t>
            </a:r>
            <a:r>
              <a:rPr lang="en" sz="1800" baseline="30000">
                <a:latin typeface="Roboto"/>
                <a:ea typeface="Roboto"/>
                <a:cs typeface="Roboto"/>
                <a:sym typeface="Roboto"/>
              </a:rPr>
              <a:t>c2</a:t>
            </a:r>
            <a:endParaRPr sz="1800" baseline="30000">
              <a:latin typeface="Roboto"/>
              <a:ea typeface="Roboto"/>
              <a:cs typeface="Roboto"/>
              <a:sym typeface="Roboto"/>
            </a:endParaRPr>
          </a:p>
        </p:txBody>
      </p:sp>
      <p:sp>
        <p:nvSpPr>
          <p:cNvPr id="956" name="Google Shape;956;p76"/>
          <p:cNvSpPr txBox="1"/>
          <p:nvPr/>
        </p:nvSpPr>
        <p:spPr>
          <a:xfrm>
            <a:off x="3680700" y="33506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c3</a:t>
            </a:r>
            <a:r>
              <a:rPr lang="en" sz="1800">
                <a:latin typeface="Roboto"/>
                <a:ea typeface="Roboto"/>
                <a:cs typeface="Roboto"/>
                <a:sym typeface="Roboto"/>
              </a:rPr>
              <a:t>, b</a:t>
            </a:r>
            <a:r>
              <a:rPr lang="en" sz="1800" baseline="30000">
                <a:latin typeface="Roboto"/>
                <a:ea typeface="Roboto"/>
                <a:cs typeface="Roboto"/>
                <a:sym typeface="Roboto"/>
              </a:rPr>
              <a:t>c3</a:t>
            </a:r>
            <a:endParaRPr sz="1800" baseline="30000">
              <a:latin typeface="Roboto"/>
              <a:ea typeface="Roboto"/>
              <a:cs typeface="Roboto"/>
              <a:sym typeface="Roboto"/>
            </a:endParaRPr>
          </a:p>
        </p:txBody>
      </p:sp>
      <p:sp>
        <p:nvSpPr>
          <p:cNvPr id="957" name="Google Shape;957;p76"/>
          <p:cNvSpPr txBox="1"/>
          <p:nvPr/>
        </p:nvSpPr>
        <p:spPr>
          <a:xfrm>
            <a:off x="4731050" y="667050"/>
            <a:ext cx="385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softmax</a:t>
            </a:r>
            <a:endParaRPr sz="2000" b="1">
              <a:solidFill>
                <a:srgbClr val="504087"/>
              </a:solidFill>
              <a:latin typeface="Roboto"/>
              <a:ea typeface="Roboto"/>
              <a:cs typeface="Roboto"/>
              <a:sym typeface="Roboto"/>
            </a:endParaRPr>
          </a:p>
        </p:txBody>
      </p:sp>
      <p:pic>
        <p:nvPicPr>
          <p:cNvPr id="958" name="Google Shape;958;p76"/>
          <p:cNvPicPr preferRelativeResize="0"/>
          <p:nvPr/>
        </p:nvPicPr>
        <p:blipFill>
          <a:blip r:embed="rId4">
            <a:alphaModFix/>
          </a:blip>
          <a:stretch>
            <a:fillRect/>
          </a:stretch>
        </p:blipFill>
        <p:spPr>
          <a:xfrm>
            <a:off x="4676425" y="1429275"/>
            <a:ext cx="1438275" cy="304800"/>
          </a:xfrm>
          <a:prstGeom prst="rect">
            <a:avLst/>
          </a:prstGeom>
          <a:noFill/>
          <a:ln>
            <a:noFill/>
          </a:ln>
        </p:spPr>
      </p:pic>
      <p:pic>
        <p:nvPicPr>
          <p:cNvPr id="959" name="Google Shape;959;p76"/>
          <p:cNvPicPr preferRelativeResize="0"/>
          <p:nvPr/>
        </p:nvPicPr>
        <p:blipFill>
          <a:blip r:embed="rId5">
            <a:alphaModFix/>
          </a:blip>
          <a:stretch>
            <a:fillRect/>
          </a:stretch>
        </p:blipFill>
        <p:spPr>
          <a:xfrm>
            <a:off x="4646400" y="2545325"/>
            <a:ext cx="1438275" cy="304800"/>
          </a:xfrm>
          <a:prstGeom prst="rect">
            <a:avLst/>
          </a:prstGeom>
          <a:noFill/>
          <a:ln>
            <a:noFill/>
          </a:ln>
        </p:spPr>
      </p:pic>
      <p:pic>
        <p:nvPicPr>
          <p:cNvPr id="960" name="Google Shape;960;p76"/>
          <p:cNvPicPr preferRelativeResize="0"/>
          <p:nvPr/>
        </p:nvPicPr>
        <p:blipFill>
          <a:blip r:embed="rId6">
            <a:alphaModFix/>
          </a:blip>
          <a:stretch>
            <a:fillRect/>
          </a:stretch>
        </p:blipFill>
        <p:spPr>
          <a:xfrm>
            <a:off x="4646400" y="3732388"/>
            <a:ext cx="1438275" cy="304800"/>
          </a:xfrm>
          <a:prstGeom prst="rect">
            <a:avLst/>
          </a:prstGeom>
          <a:noFill/>
          <a:ln>
            <a:noFill/>
          </a:ln>
        </p:spPr>
      </p:pic>
      <p:sp>
        <p:nvSpPr>
          <p:cNvPr id="961" name="Google Shape;961;p76"/>
          <p:cNvSpPr txBox="1"/>
          <p:nvPr/>
        </p:nvSpPr>
        <p:spPr>
          <a:xfrm>
            <a:off x="202100" y="1951375"/>
            <a:ext cx="17826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Back to the movie review example…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pic>
        <p:nvPicPr>
          <p:cNvPr id="966" name="Google Shape;966;p77"/>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967" name="Google Shape;967;p77"/>
          <p:cNvSpPr txBox="1"/>
          <p:nvPr/>
        </p:nvSpPr>
        <p:spPr>
          <a:xfrm>
            <a:off x="1022125" y="57575"/>
            <a:ext cx="7973400" cy="1177500"/>
          </a:xfrm>
          <a:prstGeom prst="rect">
            <a:avLst/>
          </a:prstGeom>
          <a:noFill/>
          <a:ln>
            <a:noFill/>
          </a:ln>
        </p:spPr>
        <p:txBody>
          <a:bodyPr spcFirstLastPara="1" wrap="square" lIns="68575" tIns="34275" rIns="68575" bIns="34275" anchor="t" anchorCtr="0">
            <a:spAutoFit/>
          </a:bodyPr>
          <a:lstStyle/>
          <a:p>
            <a:pPr marL="914400" marR="0" lvl="0" indent="457200" algn="r" rtl="0">
              <a:spcBef>
                <a:spcPts val="0"/>
              </a:spcBef>
              <a:spcAft>
                <a:spcPts val="0"/>
              </a:spcAft>
              <a:buNone/>
            </a:pPr>
            <a:r>
              <a:rPr lang="en" sz="3600" b="1">
                <a:solidFill>
                  <a:srgbClr val="504087"/>
                </a:solidFill>
                <a:latin typeface="Roboto"/>
                <a:ea typeface="Roboto"/>
                <a:cs typeface="Roboto"/>
                <a:sym typeface="Roboto"/>
              </a:rPr>
              <a:t>Softmax</a:t>
            </a:r>
            <a:endParaRPr sz="3600" b="1">
              <a:solidFill>
                <a:srgbClr val="504087"/>
              </a:solidFill>
              <a:latin typeface="Roboto"/>
              <a:ea typeface="Roboto"/>
              <a:cs typeface="Roboto"/>
              <a:sym typeface="Roboto"/>
            </a:endParaRPr>
          </a:p>
          <a:p>
            <a:pPr marL="914400" marR="0" lvl="0" indent="457200" algn="r" rtl="0">
              <a:spcBef>
                <a:spcPts val="0"/>
              </a:spcBef>
              <a:spcAft>
                <a:spcPts val="0"/>
              </a:spcAft>
              <a:buNone/>
            </a:pPr>
            <a:r>
              <a:rPr lang="en" sz="3600" b="1">
                <a:solidFill>
                  <a:srgbClr val="504087"/>
                </a:solidFill>
                <a:latin typeface="Roboto"/>
                <a:ea typeface="Roboto"/>
                <a:cs typeface="Roboto"/>
                <a:sym typeface="Roboto"/>
              </a:rPr>
              <a:t>(activation function)</a:t>
            </a:r>
            <a:endParaRPr sz="3600" b="1">
              <a:solidFill>
                <a:srgbClr val="504087"/>
              </a:solidFill>
              <a:latin typeface="Roboto"/>
              <a:ea typeface="Roboto"/>
              <a:cs typeface="Roboto"/>
              <a:sym typeface="Roboto"/>
            </a:endParaRPr>
          </a:p>
        </p:txBody>
      </p:sp>
      <p:sp>
        <p:nvSpPr>
          <p:cNvPr id="968" name="Google Shape;968;p77"/>
          <p:cNvSpPr txBox="1"/>
          <p:nvPr/>
        </p:nvSpPr>
        <p:spPr>
          <a:xfrm>
            <a:off x="4483600" y="43555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969" name="Google Shape;969;p77"/>
          <p:cNvSpPr txBox="1"/>
          <p:nvPr/>
        </p:nvSpPr>
        <p:spPr>
          <a:xfrm>
            <a:off x="3804900" y="1852100"/>
            <a:ext cx="2376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Softmax function</a:t>
            </a:r>
            <a:endParaRPr sz="2000" b="1">
              <a:solidFill>
                <a:srgbClr val="504087"/>
              </a:solidFill>
              <a:latin typeface="Roboto"/>
              <a:ea typeface="Roboto"/>
              <a:cs typeface="Roboto"/>
              <a:sym typeface="Roboto"/>
            </a:endParaRPr>
          </a:p>
        </p:txBody>
      </p:sp>
      <p:sp>
        <p:nvSpPr>
          <p:cNvPr id="970" name="Google Shape;970;p77"/>
          <p:cNvSpPr txBox="1"/>
          <p:nvPr/>
        </p:nvSpPr>
        <p:spPr>
          <a:xfrm>
            <a:off x="1226025" y="2268500"/>
            <a:ext cx="7782600" cy="1098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800">
                <a:solidFill>
                  <a:srgbClr val="504087"/>
                </a:solidFill>
                <a:latin typeface="Roboto"/>
                <a:ea typeface="Roboto"/>
                <a:cs typeface="Roboto"/>
                <a:sym typeface="Roboto"/>
              </a:rPr>
              <a:t>The softmax function takes a vector of K values [z</a:t>
            </a:r>
            <a:r>
              <a:rPr lang="en" sz="1800" baseline="-25000">
                <a:solidFill>
                  <a:srgbClr val="504087"/>
                </a:solidFill>
                <a:latin typeface="Roboto"/>
                <a:ea typeface="Roboto"/>
                <a:cs typeface="Roboto"/>
                <a:sym typeface="Roboto"/>
              </a:rPr>
              <a:t>1</a:t>
            </a:r>
            <a:r>
              <a:rPr lang="en" sz="1800">
                <a:solidFill>
                  <a:srgbClr val="504087"/>
                </a:solidFill>
                <a:latin typeface="Roboto"/>
                <a:ea typeface="Roboto"/>
                <a:cs typeface="Roboto"/>
                <a:sym typeface="Roboto"/>
              </a:rPr>
              <a:t>, z</a:t>
            </a:r>
            <a:r>
              <a:rPr lang="en" sz="1800" baseline="-25000">
                <a:solidFill>
                  <a:srgbClr val="504087"/>
                </a:solidFill>
                <a:latin typeface="Roboto"/>
                <a:ea typeface="Roboto"/>
                <a:cs typeface="Roboto"/>
                <a:sym typeface="Roboto"/>
              </a:rPr>
              <a:t>2</a:t>
            </a:r>
            <a:r>
              <a:rPr lang="en" sz="1800">
                <a:solidFill>
                  <a:srgbClr val="504087"/>
                </a:solidFill>
                <a:latin typeface="Roboto"/>
                <a:ea typeface="Roboto"/>
                <a:cs typeface="Roboto"/>
                <a:sym typeface="Roboto"/>
              </a:rPr>
              <a:t>, …z</a:t>
            </a:r>
            <a:r>
              <a:rPr lang="en" sz="1800" baseline="-25000">
                <a:solidFill>
                  <a:srgbClr val="504087"/>
                </a:solidFill>
                <a:latin typeface="Roboto"/>
                <a:ea typeface="Roboto"/>
                <a:cs typeface="Roboto"/>
                <a:sym typeface="Roboto"/>
              </a:rPr>
              <a:t>K</a:t>
            </a:r>
            <a:r>
              <a:rPr lang="en" sz="1800">
                <a:solidFill>
                  <a:srgbClr val="504087"/>
                </a:solidFill>
                <a:latin typeface="Roboto"/>
                <a:ea typeface="Roboto"/>
                <a:cs typeface="Roboto"/>
                <a:sym typeface="Roboto"/>
              </a:rPr>
              <a:t>] , and maps the values to a probability distribution where each value is in the range (0,1) and the probabilities sum up to one. </a:t>
            </a:r>
            <a:endParaRPr sz="1800">
              <a:solidFill>
                <a:srgbClr val="504087"/>
              </a:solidFill>
              <a:latin typeface="Roboto"/>
              <a:ea typeface="Roboto"/>
              <a:cs typeface="Roboto"/>
              <a:sym typeface="Roboto"/>
            </a:endParaRPr>
          </a:p>
        </p:txBody>
      </p:sp>
      <p:pic>
        <p:nvPicPr>
          <p:cNvPr id="971" name="Google Shape;971;p77"/>
          <p:cNvPicPr preferRelativeResize="0"/>
          <p:nvPr/>
        </p:nvPicPr>
        <p:blipFill>
          <a:blip r:embed="rId4">
            <a:alphaModFix/>
          </a:blip>
          <a:stretch>
            <a:fillRect/>
          </a:stretch>
        </p:blipFill>
        <p:spPr>
          <a:xfrm>
            <a:off x="1442450" y="3602528"/>
            <a:ext cx="7004325" cy="606475"/>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975"/>
        <p:cNvGrpSpPr/>
        <p:nvPr/>
      </p:nvGrpSpPr>
      <p:grpSpPr>
        <a:xfrm>
          <a:off x="0" y="0"/>
          <a:ext cx="0" cy="0"/>
          <a:chOff x="0" y="0"/>
          <a:chExt cx="0" cy="0"/>
        </a:xfrm>
      </p:grpSpPr>
      <p:pic>
        <p:nvPicPr>
          <p:cNvPr id="976" name="Google Shape;976;p78"/>
          <p:cNvPicPr preferRelativeResize="0"/>
          <p:nvPr/>
        </p:nvPicPr>
        <p:blipFill>
          <a:blip r:embed="rId3">
            <a:alphaModFix/>
          </a:blip>
          <a:stretch>
            <a:fillRect/>
          </a:stretch>
        </p:blipFill>
        <p:spPr>
          <a:xfrm>
            <a:off x="38102" y="30800"/>
            <a:ext cx="1782600" cy="1160999"/>
          </a:xfrm>
          <a:prstGeom prst="rect">
            <a:avLst/>
          </a:prstGeom>
          <a:noFill/>
          <a:ln>
            <a:noFill/>
          </a:ln>
        </p:spPr>
      </p:pic>
      <p:cxnSp>
        <p:nvCxnSpPr>
          <p:cNvPr id="977" name="Google Shape;977;p78"/>
          <p:cNvCxnSpPr>
            <a:stCxn id="978" idx="3"/>
            <a:endCxn id="979" idx="2"/>
          </p:cNvCxnSpPr>
          <p:nvPr/>
        </p:nvCxnSpPr>
        <p:spPr>
          <a:xfrm rot="10800000" flipH="1">
            <a:off x="575450" y="1576200"/>
            <a:ext cx="2410500" cy="1200600"/>
          </a:xfrm>
          <a:prstGeom prst="straightConnector1">
            <a:avLst/>
          </a:prstGeom>
          <a:noFill/>
          <a:ln w="28575" cap="flat" cmpd="sng">
            <a:solidFill>
              <a:schemeClr val="accent1"/>
            </a:solidFill>
            <a:prstDash val="solid"/>
            <a:round/>
            <a:headEnd type="none" w="med" len="med"/>
            <a:tailEnd type="triangle" w="med" len="med"/>
          </a:ln>
        </p:spPr>
      </p:cxnSp>
      <p:sp>
        <p:nvSpPr>
          <p:cNvPr id="979" name="Google Shape;979;p78"/>
          <p:cNvSpPr/>
          <p:nvPr/>
        </p:nvSpPr>
        <p:spPr>
          <a:xfrm>
            <a:off x="2985825" y="11566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n1</a:t>
            </a:r>
            <a:endParaRPr sz="1800">
              <a:latin typeface="Roboto"/>
              <a:ea typeface="Roboto"/>
              <a:cs typeface="Roboto"/>
              <a:sym typeface="Roboto"/>
            </a:endParaRPr>
          </a:p>
        </p:txBody>
      </p:sp>
      <p:sp>
        <p:nvSpPr>
          <p:cNvPr id="980" name="Google Shape;980;p78"/>
          <p:cNvSpPr/>
          <p:nvPr/>
        </p:nvSpPr>
        <p:spPr>
          <a:xfrm>
            <a:off x="2985825" y="23397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n2</a:t>
            </a:r>
            <a:endParaRPr sz="1800">
              <a:latin typeface="Roboto"/>
              <a:ea typeface="Roboto"/>
              <a:cs typeface="Roboto"/>
              <a:sym typeface="Roboto"/>
            </a:endParaRPr>
          </a:p>
        </p:txBody>
      </p:sp>
      <p:sp>
        <p:nvSpPr>
          <p:cNvPr id="981" name="Google Shape;981;p78"/>
          <p:cNvSpPr/>
          <p:nvPr/>
        </p:nvSpPr>
        <p:spPr>
          <a:xfrm>
            <a:off x="2985825" y="35989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n3</a:t>
            </a:r>
            <a:endParaRPr sz="1800">
              <a:latin typeface="Roboto"/>
              <a:ea typeface="Roboto"/>
              <a:cs typeface="Roboto"/>
              <a:sym typeface="Roboto"/>
            </a:endParaRPr>
          </a:p>
        </p:txBody>
      </p:sp>
      <p:cxnSp>
        <p:nvCxnSpPr>
          <p:cNvPr id="982" name="Google Shape;982;p78"/>
          <p:cNvCxnSpPr>
            <a:stCxn id="978" idx="3"/>
            <a:endCxn id="980" idx="2"/>
          </p:cNvCxnSpPr>
          <p:nvPr/>
        </p:nvCxnSpPr>
        <p:spPr>
          <a:xfrm rot="10800000" flipH="1">
            <a:off x="575450" y="2759100"/>
            <a:ext cx="2410500" cy="17700"/>
          </a:xfrm>
          <a:prstGeom prst="straightConnector1">
            <a:avLst/>
          </a:prstGeom>
          <a:noFill/>
          <a:ln w="28575" cap="flat" cmpd="sng">
            <a:solidFill>
              <a:schemeClr val="accent1"/>
            </a:solidFill>
            <a:prstDash val="solid"/>
            <a:round/>
            <a:headEnd type="none" w="med" len="med"/>
            <a:tailEnd type="triangle" w="med" len="med"/>
          </a:ln>
        </p:spPr>
      </p:cxnSp>
      <p:cxnSp>
        <p:nvCxnSpPr>
          <p:cNvPr id="983" name="Google Shape;983;p78"/>
          <p:cNvCxnSpPr>
            <a:stCxn id="978" idx="3"/>
            <a:endCxn id="981" idx="2"/>
          </p:cNvCxnSpPr>
          <p:nvPr/>
        </p:nvCxnSpPr>
        <p:spPr>
          <a:xfrm>
            <a:off x="575450" y="2776800"/>
            <a:ext cx="2410500" cy="1241700"/>
          </a:xfrm>
          <a:prstGeom prst="straightConnector1">
            <a:avLst/>
          </a:prstGeom>
          <a:noFill/>
          <a:ln w="28575" cap="flat" cmpd="sng">
            <a:solidFill>
              <a:schemeClr val="accent1"/>
            </a:solidFill>
            <a:prstDash val="solid"/>
            <a:round/>
            <a:headEnd type="none" w="med" len="med"/>
            <a:tailEnd type="triangle" w="med" len="med"/>
          </a:ln>
        </p:spPr>
      </p:cxnSp>
      <p:sp>
        <p:nvSpPr>
          <p:cNvPr id="978" name="Google Shape;978;p78"/>
          <p:cNvSpPr txBox="1"/>
          <p:nvPr/>
        </p:nvSpPr>
        <p:spPr>
          <a:xfrm>
            <a:off x="-226150" y="2492100"/>
            <a:ext cx="8016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984" name="Google Shape;984;p78"/>
          <p:cNvSpPr txBox="1"/>
          <p:nvPr/>
        </p:nvSpPr>
        <p:spPr>
          <a:xfrm>
            <a:off x="2994900" y="8194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c1</a:t>
            </a:r>
            <a:r>
              <a:rPr lang="en" sz="1800">
                <a:latin typeface="Roboto"/>
                <a:ea typeface="Roboto"/>
                <a:cs typeface="Roboto"/>
                <a:sym typeface="Roboto"/>
              </a:rPr>
              <a:t>, b</a:t>
            </a:r>
            <a:r>
              <a:rPr lang="en" sz="1800" baseline="30000">
                <a:latin typeface="Roboto"/>
                <a:ea typeface="Roboto"/>
                <a:cs typeface="Roboto"/>
                <a:sym typeface="Roboto"/>
              </a:rPr>
              <a:t>c1</a:t>
            </a:r>
            <a:endParaRPr sz="1800" baseline="30000">
              <a:latin typeface="Roboto"/>
              <a:ea typeface="Roboto"/>
              <a:cs typeface="Roboto"/>
              <a:sym typeface="Roboto"/>
            </a:endParaRPr>
          </a:p>
        </p:txBody>
      </p:sp>
      <p:sp>
        <p:nvSpPr>
          <p:cNvPr id="985" name="Google Shape;985;p78"/>
          <p:cNvSpPr txBox="1"/>
          <p:nvPr/>
        </p:nvSpPr>
        <p:spPr>
          <a:xfrm>
            <a:off x="3027700" y="1971750"/>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c2</a:t>
            </a:r>
            <a:r>
              <a:rPr lang="en" sz="1800">
                <a:latin typeface="Roboto"/>
                <a:ea typeface="Roboto"/>
                <a:cs typeface="Roboto"/>
                <a:sym typeface="Roboto"/>
              </a:rPr>
              <a:t>, b</a:t>
            </a:r>
            <a:r>
              <a:rPr lang="en" sz="1800" baseline="30000">
                <a:latin typeface="Roboto"/>
                <a:ea typeface="Roboto"/>
                <a:cs typeface="Roboto"/>
                <a:sym typeface="Roboto"/>
              </a:rPr>
              <a:t>c2</a:t>
            </a:r>
            <a:endParaRPr sz="1800" baseline="30000">
              <a:latin typeface="Roboto"/>
              <a:ea typeface="Roboto"/>
              <a:cs typeface="Roboto"/>
              <a:sym typeface="Roboto"/>
            </a:endParaRPr>
          </a:p>
        </p:txBody>
      </p:sp>
      <p:sp>
        <p:nvSpPr>
          <p:cNvPr id="986" name="Google Shape;986;p78"/>
          <p:cNvSpPr txBox="1"/>
          <p:nvPr/>
        </p:nvSpPr>
        <p:spPr>
          <a:xfrm>
            <a:off x="2994900" y="31982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c3</a:t>
            </a:r>
            <a:r>
              <a:rPr lang="en" sz="1800">
                <a:latin typeface="Roboto"/>
                <a:ea typeface="Roboto"/>
                <a:cs typeface="Roboto"/>
                <a:sym typeface="Roboto"/>
              </a:rPr>
              <a:t>, b</a:t>
            </a:r>
            <a:r>
              <a:rPr lang="en" sz="1800" baseline="30000">
                <a:latin typeface="Roboto"/>
                <a:ea typeface="Roboto"/>
                <a:cs typeface="Roboto"/>
                <a:sym typeface="Roboto"/>
              </a:rPr>
              <a:t>c3</a:t>
            </a:r>
            <a:endParaRPr sz="1800" baseline="30000">
              <a:latin typeface="Roboto"/>
              <a:ea typeface="Roboto"/>
              <a:cs typeface="Roboto"/>
              <a:sym typeface="Roboto"/>
            </a:endParaRPr>
          </a:p>
        </p:txBody>
      </p:sp>
      <p:sp>
        <p:nvSpPr>
          <p:cNvPr id="987" name="Google Shape;987;p78"/>
          <p:cNvSpPr txBox="1"/>
          <p:nvPr/>
        </p:nvSpPr>
        <p:spPr>
          <a:xfrm>
            <a:off x="-183925" y="57575"/>
            <a:ext cx="93321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Softmax</a:t>
            </a:r>
            <a:endParaRPr sz="3600" b="1">
              <a:solidFill>
                <a:srgbClr val="504087"/>
              </a:solidFill>
              <a:latin typeface="IBM Plex Sans"/>
              <a:ea typeface="IBM Plex Sans"/>
              <a:cs typeface="IBM Plex Sans"/>
              <a:sym typeface="IBM Plex Sans"/>
            </a:endParaRPr>
          </a:p>
        </p:txBody>
      </p:sp>
      <p:pic>
        <p:nvPicPr>
          <p:cNvPr id="988" name="Google Shape;988;p78"/>
          <p:cNvPicPr preferRelativeResize="0"/>
          <p:nvPr/>
        </p:nvPicPr>
        <p:blipFill>
          <a:blip r:embed="rId4">
            <a:alphaModFix/>
          </a:blip>
          <a:stretch>
            <a:fillRect/>
          </a:stretch>
        </p:blipFill>
        <p:spPr>
          <a:xfrm>
            <a:off x="4150775" y="1353650"/>
            <a:ext cx="1438275" cy="304800"/>
          </a:xfrm>
          <a:prstGeom prst="rect">
            <a:avLst/>
          </a:prstGeom>
          <a:noFill/>
          <a:ln>
            <a:noFill/>
          </a:ln>
        </p:spPr>
      </p:pic>
      <p:pic>
        <p:nvPicPr>
          <p:cNvPr id="989" name="Google Shape;989;p78"/>
          <p:cNvPicPr preferRelativeResize="0"/>
          <p:nvPr/>
        </p:nvPicPr>
        <p:blipFill>
          <a:blip r:embed="rId5">
            <a:alphaModFix/>
          </a:blip>
          <a:stretch>
            <a:fillRect/>
          </a:stretch>
        </p:blipFill>
        <p:spPr>
          <a:xfrm>
            <a:off x="4189200" y="2545325"/>
            <a:ext cx="1438275" cy="304800"/>
          </a:xfrm>
          <a:prstGeom prst="rect">
            <a:avLst/>
          </a:prstGeom>
          <a:noFill/>
          <a:ln>
            <a:noFill/>
          </a:ln>
        </p:spPr>
      </p:pic>
      <p:pic>
        <p:nvPicPr>
          <p:cNvPr id="990" name="Google Shape;990;p78"/>
          <p:cNvPicPr preferRelativeResize="0"/>
          <p:nvPr/>
        </p:nvPicPr>
        <p:blipFill>
          <a:blip r:embed="rId6">
            <a:alphaModFix/>
          </a:blip>
          <a:stretch>
            <a:fillRect/>
          </a:stretch>
        </p:blipFill>
        <p:spPr>
          <a:xfrm>
            <a:off x="4189200" y="3884788"/>
            <a:ext cx="1438275" cy="304800"/>
          </a:xfrm>
          <a:prstGeom prst="rect">
            <a:avLst/>
          </a:prstGeom>
          <a:noFill/>
          <a:ln>
            <a:noFill/>
          </a:ln>
        </p:spPr>
      </p:pic>
      <p:sp>
        <p:nvSpPr>
          <p:cNvPr id="991" name="Google Shape;991;p78"/>
          <p:cNvSpPr txBox="1"/>
          <p:nvPr/>
        </p:nvSpPr>
        <p:spPr>
          <a:xfrm>
            <a:off x="4172588" y="640150"/>
            <a:ext cx="11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Softmax</a:t>
            </a:r>
            <a:endParaRPr sz="2000" b="1">
              <a:solidFill>
                <a:srgbClr val="504087"/>
              </a:solidFill>
              <a:latin typeface="Roboto"/>
              <a:ea typeface="Roboto"/>
              <a:cs typeface="Roboto"/>
              <a:sym typeface="Roboto"/>
            </a:endParaRPr>
          </a:p>
        </p:txBody>
      </p:sp>
      <p:sp>
        <p:nvSpPr>
          <p:cNvPr id="992" name="Google Shape;992;p78"/>
          <p:cNvSpPr txBox="1"/>
          <p:nvPr/>
        </p:nvSpPr>
        <p:spPr>
          <a:xfrm>
            <a:off x="6586538" y="1232850"/>
            <a:ext cx="11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P</a:t>
            </a:r>
            <a:r>
              <a:rPr lang="en" sz="2000" b="1" baseline="-25000">
                <a:solidFill>
                  <a:srgbClr val="504087"/>
                </a:solidFill>
                <a:latin typeface="Roboto"/>
                <a:ea typeface="Roboto"/>
                <a:cs typeface="Roboto"/>
                <a:sym typeface="Roboto"/>
              </a:rPr>
              <a:t>1</a:t>
            </a:r>
            <a:endParaRPr sz="2000" b="1" baseline="-25000">
              <a:solidFill>
                <a:srgbClr val="504087"/>
              </a:solidFill>
              <a:latin typeface="Roboto"/>
              <a:ea typeface="Roboto"/>
              <a:cs typeface="Roboto"/>
              <a:sym typeface="Roboto"/>
            </a:endParaRPr>
          </a:p>
        </p:txBody>
      </p:sp>
      <p:sp>
        <p:nvSpPr>
          <p:cNvPr id="993" name="Google Shape;993;p78"/>
          <p:cNvSpPr txBox="1"/>
          <p:nvPr/>
        </p:nvSpPr>
        <p:spPr>
          <a:xfrm>
            <a:off x="6624313" y="2451425"/>
            <a:ext cx="11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P</a:t>
            </a:r>
            <a:r>
              <a:rPr lang="en" sz="2000" b="1" baseline="-25000">
                <a:solidFill>
                  <a:srgbClr val="504087"/>
                </a:solidFill>
                <a:latin typeface="Roboto"/>
                <a:ea typeface="Roboto"/>
                <a:cs typeface="Roboto"/>
                <a:sym typeface="Roboto"/>
              </a:rPr>
              <a:t>2</a:t>
            </a:r>
            <a:endParaRPr sz="2000" b="1" baseline="-25000">
              <a:solidFill>
                <a:srgbClr val="504087"/>
              </a:solidFill>
              <a:latin typeface="Roboto"/>
              <a:ea typeface="Roboto"/>
              <a:cs typeface="Roboto"/>
              <a:sym typeface="Roboto"/>
            </a:endParaRPr>
          </a:p>
        </p:txBody>
      </p:sp>
      <p:sp>
        <p:nvSpPr>
          <p:cNvPr id="994" name="Google Shape;994;p78"/>
          <p:cNvSpPr txBox="1"/>
          <p:nvPr/>
        </p:nvSpPr>
        <p:spPr>
          <a:xfrm>
            <a:off x="6682163" y="3844050"/>
            <a:ext cx="11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P</a:t>
            </a:r>
            <a:r>
              <a:rPr lang="en" sz="2000" b="1" baseline="-25000">
                <a:solidFill>
                  <a:srgbClr val="504087"/>
                </a:solidFill>
                <a:latin typeface="Roboto"/>
                <a:ea typeface="Roboto"/>
                <a:cs typeface="Roboto"/>
                <a:sym typeface="Roboto"/>
              </a:rPr>
              <a:t>3</a:t>
            </a:r>
            <a:endParaRPr sz="2000" b="1" baseline="-25000">
              <a:solidFill>
                <a:srgbClr val="504087"/>
              </a:solidFill>
              <a:latin typeface="Roboto"/>
              <a:ea typeface="Roboto"/>
              <a:cs typeface="Roboto"/>
              <a:sym typeface="Roboto"/>
            </a:endParaRPr>
          </a:p>
        </p:txBody>
      </p:sp>
      <p:sp>
        <p:nvSpPr>
          <p:cNvPr id="995" name="Google Shape;995;p78"/>
          <p:cNvSpPr txBox="1"/>
          <p:nvPr/>
        </p:nvSpPr>
        <p:spPr>
          <a:xfrm>
            <a:off x="7552075" y="2477700"/>
            <a:ext cx="1469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sum up to 1</a:t>
            </a:r>
            <a:endParaRPr sz="1800" b="1">
              <a:solidFill>
                <a:srgbClr val="504087"/>
              </a:solidFill>
              <a:latin typeface="Roboto"/>
              <a:ea typeface="Roboto"/>
              <a:cs typeface="Roboto"/>
              <a:sym typeface="Roboto"/>
            </a:endParaRPr>
          </a:p>
        </p:txBody>
      </p:sp>
      <p:cxnSp>
        <p:nvCxnSpPr>
          <p:cNvPr id="996" name="Google Shape;996;p78"/>
          <p:cNvCxnSpPr>
            <a:stCxn id="995" idx="1"/>
            <a:endCxn id="992" idx="2"/>
          </p:cNvCxnSpPr>
          <p:nvPr/>
        </p:nvCxnSpPr>
        <p:spPr>
          <a:xfrm rot="10800000">
            <a:off x="7169875" y="1725450"/>
            <a:ext cx="382200" cy="983100"/>
          </a:xfrm>
          <a:prstGeom prst="straightConnector1">
            <a:avLst/>
          </a:prstGeom>
          <a:noFill/>
          <a:ln w="28575" cap="flat" cmpd="sng">
            <a:solidFill>
              <a:schemeClr val="accent1"/>
            </a:solidFill>
            <a:prstDash val="solid"/>
            <a:round/>
            <a:headEnd type="none" w="med" len="med"/>
            <a:tailEnd type="triangle" w="med" len="med"/>
          </a:ln>
        </p:spPr>
      </p:cxnSp>
      <p:cxnSp>
        <p:nvCxnSpPr>
          <p:cNvPr id="997" name="Google Shape;997;p78"/>
          <p:cNvCxnSpPr>
            <a:stCxn id="995" idx="1"/>
          </p:cNvCxnSpPr>
          <p:nvPr/>
        </p:nvCxnSpPr>
        <p:spPr>
          <a:xfrm rot="10800000">
            <a:off x="7032175" y="2702250"/>
            <a:ext cx="519900" cy="6300"/>
          </a:xfrm>
          <a:prstGeom prst="straightConnector1">
            <a:avLst/>
          </a:prstGeom>
          <a:noFill/>
          <a:ln w="28575" cap="flat" cmpd="sng">
            <a:solidFill>
              <a:schemeClr val="accent1"/>
            </a:solidFill>
            <a:prstDash val="solid"/>
            <a:round/>
            <a:headEnd type="none" w="med" len="med"/>
            <a:tailEnd type="triangle" w="med" len="med"/>
          </a:ln>
        </p:spPr>
      </p:cxnSp>
      <p:cxnSp>
        <p:nvCxnSpPr>
          <p:cNvPr id="998" name="Google Shape;998;p78"/>
          <p:cNvCxnSpPr>
            <a:stCxn id="995" idx="1"/>
            <a:endCxn id="994" idx="0"/>
          </p:cNvCxnSpPr>
          <p:nvPr/>
        </p:nvCxnSpPr>
        <p:spPr>
          <a:xfrm flipH="1">
            <a:off x="7265575" y="2708550"/>
            <a:ext cx="286500" cy="1135500"/>
          </a:xfrm>
          <a:prstGeom prst="straightConnector1">
            <a:avLst/>
          </a:prstGeom>
          <a:noFill/>
          <a:ln w="28575" cap="flat" cmpd="sng">
            <a:solidFill>
              <a:schemeClr val="accent1"/>
            </a:solidFill>
            <a:prstDash val="solid"/>
            <a:round/>
            <a:headEnd type="none" w="med" len="med"/>
            <a:tailEnd type="triangle" w="med" len="med"/>
          </a:ln>
        </p:spPr>
      </p:cxnSp>
      <p:cxnSp>
        <p:nvCxnSpPr>
          <p:cNvPr id="999" name="Google Shape;999;p78"/>
          <p:cNvCxnSpPr/>
          <p:nvPr/>
        </p:nvCxnSpPr>
        <p:spPr>
          <a:xfrm rot="10800000" flipH="1">
            <a:off x="5640050" y="14770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1000" name="Google Shape;1000;p78"/>
          <p:cNvCxnSpPr/>
          <p:nvPr/>
        </p:nvCxnSpPr>
        <p:spPr>
          <a:xfrm rot="10800000" flipH="1">
            <a:off x="5678150" y="2695625"/>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1001" name="Google Shape;1001;p78"/>
          <p:cNvCxnSpPr/>
          <p:nvPr/>
        </p:nvCxnSpPr>
        <p:spPr>
          <a:xfrm rot="10800000" flipH="1">
            <a:off x="5678150" y="4088250"/>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05"/>
        <p:cNvGrpSpPr/>
        <p:nvPr/>
      </p:nvGrpSpPr>
      <p:grpSpPr>
        <a:xfrm>
          <a:off x="0" y="0"/>
          <a:ext cx="0" cy="0"/>
          <a:chOff x="0" y="0"/>
          <a:chExt cx="0" cy="0"/>
        </a:xfrm>
      </p:grpSpPr>
      <p:pic>
        <p:nvPicPr>
          <p:cNvPr id="1006" name="Google Shape;1006;p79"/>
          <p:cNvPicPr preferRelativeResize="0"/>
          <p:nvPr/>
        </p:nvPicPr>
        <p:blipFill>
          <a:blip r:embed="rId3">
            <a:alphaModFix/>
          </a:blip>
          <a:stretch>
            <a:fillRect/>
          </a:stretch>
        </p:blipFill>
        <p:spPr>
          <a:xfrm>
            <a:off x="114312" y="-45400"/>
            <a:ext cx="2144626" cy="1396806"/>
          </a:xfrm>
          <a:prstGeom prst="rect">
            <a:avLst/>
          </a:prstGeom>
          <a:noFill/>
          <a:ln>
            <a:noFill/>
          </a:ln>
        </p:spPr>
      </p:pic>
      <p:sp>
        <p:nvSpPr>
          <p:cNvPr id="1007" name="Google Shape;1007;p79"/>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1008" name="Google Shape;1008;p79"/>
          <p:cNvSpPr txBox="1"/>
          <p:nvPr/>
        </p:nvSpPr>
        <p:spPr>
          <a:xfrm>
            <a:off x="5235525" y="122550"/>
            <a:ext cx="3784500" cy="623400"/>
          </a:xfrm>
          <a:prstGeom prst="rect">
            <a:avLst/>
          </a:prstGeom>
          <a:noFill/>
          <a:ln>
            <a:noFill/>
          </a:ln>
        </p:spPr>
        <p:txBody>
          <a:bodyPr spcFirstLastPara="1" wrap="square" lIns="68575" tIns="34275" rIns="68575" bIns="34275" anchor="t" anchorCtr="0">
            <a:spAutoFit/>
          </a:bodyPr>
          <a:lstStyle/>
          <a:p>
            <a:pPr marL="1828800" marR="0" lvl="0" indent="457200" algn="l" rtl="0">
              <a:spcBef>
                <a:spcPts val="0"/>
              </a:spcBef>
              <a:spcAft>
                <a:spcPts val="0"/>
              </a:spcAft>
              <a:buNone/>
            </a:pPr>
            <a:r>
              <a:rPr lang="en" sz="3600" b="1">
                <a:solidFill>
                  <a:srgbClr val="504087"/>
                </a:solidFill>
                <a:latin typeface="IBM Plex Sans"/>
                <a:ea typeface="IBM Plex Sans"/>
                <a:cs typeface="IBM Plex Sans"/>
                <a:sym typeface="IBM Plex Sans"/>
              </a:rPr>
              <a:t>error</a:t>
            </a:r>
            <a:endParaRPr sz="3600" b="1">
              <a:solidFill>
                <a:srgbClr val="504087"/>
              </a:solidFill>
              <a:latin typeface="IBM Plex Sans"/>
              <a:ea typeface="IBM Plex Sans"/>
              <a:cs typeface="IBM Plex Sans"/>
              <a:sym typeface="IBM Plex Sans"/>
            </a:endParaRPr>
          </a:p>
        </p:txBody>
      </p:sp>
      <p:sp>
        <p:nvSpPr>
          <p:cNvPr id="1009" name="Google Shape;1009;p79"/>
          <p:cNvSpPr txBox="1"/>
          <p:nvPr/>
        </p:nvSpPr>
        <p:spPr>
          <a:xfrm>
            <a:off x="273250" y="1809750"/>
            <a:ext cx="8681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Our task reduces to calculating the values of the weights </a:t>
            </a:r>
            <a:r>
              <a:rPr lang="en" sz="2000" b="1">
                <a:solidFill>
                  <a:srgbClr val="504087"/>
                </a:solidFill>
                <a:latin typeface="Roboto"/>
                <a:ea typeface="Roboto"/>
                <a:cs typeface="Roboto"/>
                <a:sym typeface="Roboto"/>
              </a:rPr>
              <a:t>w</a:t>
            </a:r>
            <a:r>
              <a:rPr lang="en" sz="2000">
                <a:solidFill>
                  <a:srgbClr val="504087"/>
                </a:solidFill>
                <a:latin typeface="Roboto"/>
                <a:ea typeface="Roboto"/>
                <a:cs typeface="Roboto"/>
                <a:sym typeface="Roboto"/>
              </a:rPr>
              <a:t> and the bias terms </a:t>
            </a:r>
            <a:r>
              <a:rPr lang="en" sz="2000" b="1">
                <a:solidFill>
                  <a:srgbClr val="504087"/>
                </a:solidFill>
                <a:latin typeface="Roboto"/>
                <a:ea typeface="Roboto"/>
                <a:cs typeface="Roboto"/>
                <a:sym typeface="Roboto"/>
              </a:rPr>
              <a:t>b</a:t>
            </a:r>
            <a:r>
              <a:rPr lang="en" sz="2000">
                <a:solidFill>
                  <a:srgbClr val="504087"/>
                </a:solidFill>
                <a:latin typeface="Roboto"/>
                <a:ea typeface="Roboto"/>
                <a:cs typeface="Roboto"/>
                <a:sym typeface="Roboto"/>
              </a:rPr>
              <a:t> such that the error is minimized!</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13"/>
        <p:cNvGrpSpPr/>
        <p:nvPr/>
      </p:nvGrpSpPr>
      <p:grpSpPr>
        <a:xfrm>
          <a:off x="0" y="0"/>
          <a:ext cx="0" cy="0"/>
          <a:chOff x="0" y="0"/>
          <a:chExt cx="0" cy="0"/>
        </a:xfrm>
      </p:grpSpPr>
      <p:pic>
        <p:nvPicPr>
          <p:cNvPr id="1014" name="Google Shape;1014;p80"/>
          <p:cNvPicPr preferRelativeResize="0"/>
          <p:nvPr/>
        </p:nvPicPr>
        <p:blipFill>
          <a:blip r:embed="rId3">
            <a:alphaModFix/>
          </a:blip>
          <a:stretch>
            <a:fillRect/>
          </a:stretch>
        </p:blipFill>
        <p:spPr>
          <a:xfrm>
            <a:off x="114312" y="-45400"/>
            <a:ext cx="2144626" cy="1396806"/>
          </a:xfrm>
          <a:prstGeom prst="rect">
            <a:avLst/>
          </a:prstGeom>
          <a:noFill/>
          <a:ln>
            <a:noFill/>
          </a:ln>
        </p:spPr>
      </p:pic>
      <p:sp>
        <p:nvSpPr>
          <p:cNvPr id="1015" name="Google Shape;1015;p80"/>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1016" name="Google Shape;1016;p80"/>
          <p:cNvSpPr txBox="1"/>
          <p:nvPr/>
        </p:nvSpPr>
        <p:spPr>
          <a:xfrm>
            <a:off x="4340300" y="122550"/>
            <a:ext cx="4679700" cy="623400"/>
          </a:xfrm>
          <a:prstGeom prst="rect">
            <a:avLst/>
          </a:prstGeom>
          <a:noFill/>
          <a:ln>
            <a:noFill/>
          </a:ln>
        </p:spPr>
        <p:txBody>
          <a:bodyPr spcFirstLastPara="1" wrap="square" lIns="68575" tIns="34275" rIns="68575" bIns="34275" anchor="t" anchorCtr="0">
            <a:spAutoFit/>
          </a:bodyPr>
          <a:lstStyle/>
          <a:p>
            <a:pPr marL="1828800" marR="0" lvl="0" indent="457200" algn="l" rtl="0">
              <a:spcBef>
                <a:spcPts val="0"/>
              </a:spcBef>
              <a:spcAft>
                <a:spcPts val="0"/>
              </a:spcAft>
              <a:buNone/>
            </a:pPr>
            <a:r>
              <a:rPr lang="en" sz="3600" b="1">
                <a:solidFill>
                  <a:srgbClr val="504087"/>
                </a:solidFill>
                <a:latin typeface="IBM Plex Sans"/>
                <a:ea typeface="IBM Plex Sans"/>
                <a:cs typeface="IBM Plex Sans"/>
                <a:sym typeface="IBM Plex Sans"/>
              </a:rPr>
              <a:t>Use cases</a:t>
            </a:r>
            <a:endParaRPr sz="3600" b="1">
              <a:solidFill>
                <a:srgbClr val="504087"/>
              </a:solidFill>
              <a:latin typeface="IBM Plex Sans"/>
              <a:ea typeface="IBM Plex Sans"/>
              <a:cs typeface="IBM Plex Sans"/>
              <a:sym typeface="IBM Plex Sans"/>
            </a:endParaRPr>
          </a:p>
        </p:txBody>
      </p:sp>
      <p:sp>
        <p:nvSpPr>
          <p:cNvPr id="1017" name="Google Shape;1017;p80"/>
          <p:cNvSpPr txBox="1"/>
          <p:nvPr/>
        </p:nvSpPr>
        <p:spPr>
          <a:xfrm>
            <a:off x="1412850" y="1638925"/>
            <a:ext cx="71208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highlight>
                  <a:srgbClr val="FFFFFF"/>
                </a:highlight>
                <a:latin typeface="Roboto"/>
                <a:ea typeface="Roboto"/>
                <a:cs typeface="Roboto"/>
                <a:sym typeface="Roboto"/>
              </a:rPr>
              <a:t>Multinomial logistic regression is appropriate for any situation where a limited number of outcome categories (more than two) are being modeled and where those outcome categories have no order.</a:t>
            </a:r>
            <a:endParaRPr sz="2000">
              <a:solidFill>
                <a:srgbClr val="504087"/>
              </a:solidFill>
              <a:latin typeface="Roboto"/>
              <a:ea typeface="Roboto"/>
              <a:cs typeface="Roboto"/>
              <a:sym typeface="Roboto"/>
            </a:endParaRPr>
          </a:p>
        </p:txBody>
      </p:sp>
      <p:sp>
        <p:nvSpPr>
          <p:cNvPr id="1018" name="Google Shape;1018;p80"/>
          <p:cNvSpPr txBox="1"/>
          <p:nvPr/>
        </p:nvSpPr>
        <p:spPr>
          <a:xfrm>
            <a:off x="1661525" y="3266525"/>
            <a:ext cx="6431400" cy="1323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Image classification</a:t>
            </a:r>
            <a:endParaRPr sz="2000">
              <a:solidFill>
                <a:srgbClr val="504087"/>
              </a:solidFill>
              <a:latin typeface="Roboto"/>
              <a:ea typeface="Roboto"/>
              <a:cs typeface="Roboto"/>
              <a:sym typeface="Roboto"/>
            </a:endParaRPr>
          </a:p>
          <a:p>
            <a:pPr marL="0" lvl="0" indent="0" algn="l" rtl="0">
              <a:spcBef>
                <a:spcPts val="0"/>
              </a:spcBef>
              <a:spcAft>
                <a:spcPts val="0"/>
              </a:spcAft>
              <a:buNone/>
            </a:pPr>
            <a:r>
              <a:rPr lang="en" sz="2000">
                <a:solidFill>
                  <a:srgbClr val="504087"/>
                </a:solidFill>
                <a:latin typeface="Roboto"/>
                <a:ea typeface="Roboto"/>
                <a:cs typeface="Roboto"/>
                <a:sym typeface="Roboto"/>
              </a:rPr>
              <a:t>Voting choice in elections with multiple candidates</a:t>
            </a:r>
            <a:endParaRPr sz="2000">
              <a:solidFill>
                <a:srgbClr val="504087"/>
              </a:solidFill>
              <a:latin typeface="Roboto"/>
              <a:ea typeface="Roboto"/>
              <a:cs typeface="Roboto"/>
              <a:sym typeface="Roboto"/>
            </a:endParaRPr>
          </a:p>
          <a:p>
            <a:pPr marL="0" lvl="0" indent="0" algn="l" rtl="0">
              <a:spcBef>
                <a:spcPts val="0"/>
              </a:spcBef>
              <a:spcAft>
                <a:spcPts val="0"/>
              </a:spcAft>
              <a:buNone/>
            </a:pPr>
            <a:r>
              <a:rPr lang="en" sz="2000">
                <a:solidFill>
                  <a:srgbClr val="504087"/>
                </a:solidFill>
                <a:latin typeface="Roboto"/>
                <a:ea typeface="Roboto"/>
                <a:cs typeface="Roboto"/>
                <a:sym typeface="Roboto"/>
              </a:rPr>
              <a:t>Career options by students</a:t>
            </a:r>
            <a:endParaRPr sz="2000">
              <a:solidFill>
                <a:srgbClr val="504087"/>
              </a:solidFill>
              <a:latin typeface="Roboto"/>
              <a:ea typeface="Roboto"/>
              <a:cs typeface="Roboto"/>
              <a:sym typeface="Roboto"/>
            </a:endParaRPr>
          </a:p>
          <a:p>
            <a:pPr marL="0" lvl="0" indent="0" algn="l" rtl="0">
              <a:spcBef>
                <a:spcPts val="0"/>
              </a:spcBef>
              <a:spcAft>
                <a:spcPts val="0"/>
              </a:spcAft>
              <a:buNone/>
            </a:pPr>
            <a:r>
              <a:rPr lang="en"/>
              <a:t>…</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22"/>
        <p:cNvGrpSpPr/>
        <p:nvPr/>
      </p:nvGrpSpPr>
      <p:grpSpPr>
        <a:xfrm>
          <a:off x="0" y="0"/>
          <a:ext cx="0" cy="0"/>
          <a:chOff x="0" y="0"/>
          <a:chExt cx="0" cy="0"/>
        </a:xfrm>
      </p:grpSpPr>
      <p:pic>
        <p:nvPicPr>
          <p:cNvPr id="1023" name="Google Shape;1023;p81"/>
          <p:cNvPicPr preferRelativeResize="0"/>
          <p:nvPr/>
        </p:nvPicPr>
        <p:blipFill>
          <a:blip r:embed="rId3">
            <a:alphaModFix/>
          </a:blip>
          <a:stretch>
            <a:fillRect/>
          </a:stretch>
        </p:blipFill>
        <p:spPr>
          <a:xfrm>
            <a:off x="114312" y="-45400"/>
            <a:ext cx="2144626" cy="1396806"/>
          </a:xfrm>
          <a:prstGeom prst="rect">
            <a:avLst/>
          </a:prstGeom>
          <a:noFill/>
          <a:ln>
            <a:noFill/>
          </a:ln>
        </p:spPr>
      </p:pic>
      <p:sp>
        <p:nvSpPr>
          <p:cNvPr id="1024" name="Google Shape;1024;p81"/>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1025" name="Google Shape;1025;p81"/>
          <p:cNvSpPr txBox="1"/>
          <p:nvPr/>
        </p:nvSpPr>
        <p:spPr>
          <a:xfrm>
            <a:off x="4677100" y="122550"/>
            <a:ext cx="4342800" cy="623400"/>
          </a:xfrm>
          <a:prstGeom prst="rect">
            <a:avLst/>
          </a:prstGeom>
          <a:noFill/>
          <a:ln>
            <a:noFill/>
          </a:ln>
        </p:spPr>
        <p:txBody>
          <a:bodyPr spcFirstLastPara="1" wrap="square" lIns="68575" tIns="34275" rIns="68575" bIns="34275" anchor="t" anchorCtr="0">
            <a:spAutoFit/>
          </a:bodyPr>
          <a:lstStyle/>
          <a:p>
            <a:pPr marL="1828800" marR="0" lvl="0" indent="457200" algn="l" rtl="0">
              <a:spcBef>
                <a:spcPts val="0"/>
              </a:spcBef>
              <a:spcAft>
                <a:spcPts val="0"/>
              </a:spcAft>
              <a:buNone/>
            </a:pPr>
            <a:r>
              <a:rPr lang="en" sz="3600" b="1">
                <a:solidFill>
                  <a:srgbClr val="504087"/>
                </a:solidFill>
                <a:latin typeface="IBM Plex Sans"/>
                <a:ea typeface="IBM Plex Sans"/>
                <a:cs typeface="IBM Plex Sans"/>
                <a:sym typeface="IBM Plex Sans"/>
              </a:rPr>
              <a:t>Exercise</a:t>
            </a:r>
            <a:endParaRPr sz="3600" b="1">
              <a:solidFill>
                <a:srgbClr val="504087"/>
              </a:solidFill>
              <a:latin typeface="IBM Plex Sans"/>
              <a:ea typeface="IBM Plex Sans"/>
              <a:cs typeface="IBM Plex Sans"/>
              <a:sym typeface="IBM Plex Sans"/>
            </a:endParaRPr>
          </a:p>
        </p:txBody>
      </p:sp>
      <p:pic>
        <p:nvPicPr>
          <p:cNvPr id="1026" name="Google Shape;1026;p81"/>
          <p:cNvPicPr preferRelativeResize="0"/>
          <p:nvPr/>
        </p:nvPicPr>
        <p:blipFill>
          <a:blip r:embed="rId4">
            <a:alphaModFix/>
          </a:blip>
          <a:stretch>
            <a:fillRect/>
          </a:stretch>
        </p:blipFill>
        <p:spPr>
          <a:xfrm>
            <a:off x="2412125" y="1688728"/>
            <a:ext cx="3365450" cy="1296225"/>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30"/>
        <p:cNvGrpSpPr/>
        <p:nvPr/>
      </p:nvGrpSpPr>
      <p:grpSpPr>
        <a:xfrm>
          <a:off x="0" y="0"/>
          <a:ext cx="0" cy="0"/>
          <a:chOff x="0" y="0"/>
          <a:chExt cx="0" cy="0"/>
        </a:xfrm>
      </p:grpSpPr>
      <p:pic>
        <p:nvPicPr>
          <p:cNvPr id="1031" name="Google Shape;1031;p82"/>
          <p:cNvPicPr preferRelativeResize="0"/>
          <p:nvPr/>
        </p:nvPicPr>
        <p:blipFill>
          <a:blip r:embed="rId3">
            <a:alphaModFix/>
          </a:blip>
          <a:stretch>
            <a:fillRect/>
          </a:stretch>
        </p:blipFill>
        <p:spPr>
          <a:xfrm>
            <a:off x="114312" y="-45400"/>
            <a:ext cx="2144626" cy="1396806"/>
          </a:xfrm>
          <a:prstGeom prst="rect">
            <a:avLst/>
          </a:prstGeom>
          <a:noFill/>
          <a:ln>
            <a:noFill/>
          </a:ln>
        </p:spPr>
      </p:pic>
      <p:sp>
        <p:nvSpPr>
          <p:cNvPr id="1032" name="Google Shape;1032;p82"/>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1033" name="Google Shape;1033;p82"/>
          <p:cNvSpPr txBox="1"/>
          <p:nvPr/>
        </p:nvSpPr>
        <p:spPr>
          <a:xfrm>
            <a:off x="4677100" y="122550"/>
            <a:ext cx="4342800" cy="623400"/>
          </a:xfrm>
          <a:prstGeom prst="rect">
            <a:avLst/>
          </a:prstGeom>
          <a:noFill/>
          <a:ln>
            <a:noFill/>
          </a:ln>
        </p:spPr>
        <p:txBody>
          <a:bodyPr spcFirstLastPara="1" wrap="square" lIns="68575" tIns="34275" rIns="68575" bIns="34275" anchor="t" anchorCtr="0">
            <a:spAutoFit/>
          </a:bodyPr>
          <a:lstStyle/>
          <a:p>
            <a:pPr marL="1828800" marR="0" lvl="0" indent="457200" algn="l" rtl="0">
              <a:spcBef>
                <a:spcPts val="0"/>
              </a:spcBef>
              <a:spcAft>
                <a:spcPts val="0"/>
              </a:spcAft>
              <a:buNone/>
            </a:pPr>
            <a:r>
              <a:rPr lang="en" sz="3600" b="1">
                <a:solidFill>
                  <a:srgbClr val="504087"/>
                </a:solidFill>
                <a:latin typeface="IBM Plex Sans"/>
                <a:ea typeface="IBM Plex Sans"/>
                <a:cs typeface="IBM Plex Sans"/>
                <a:sym typeface="IBM Plex Sans"/>
              </a:rPr>
              <a:t>Answer</a:t>
            </a:r>
            <a:endParaRPr sz="3600" b="1">
              <a:solidFill>
                <a:srgbClr val="504087"/>
              </a:solidFill>
              <a:latin typeface="IBM Plex Sans"/>
              <a:ea typeface="IBM Plex Sans"/>
              <a:cs typeface="IBM Plex Sans"/>
              <a:sym typeface="IBM Plex Sans"/>
            </a:endParaRPr>
          </a:p>
        </p:txBody>
      </p:sp>
      <p:pic>
        <p:nvPicPr>
          <p:cNvPr id="1034" name="Google Shape;1034;p82"/>
          <p:cNvPicPr preferRelativeResize="0"/>
          <p:nvPr/>
        </p:nvPicPr>
        <p:blipFill>
          <a:blip r:embed="rId4">
            <a:alphaModFix/>
          </a:blip>
          <a:stretch>
            <a:fillRect/>
          </a:stretch>
        </p:blipFill>
        <p:spPr>
          <a:xfrm>
            <a:off x="1939175" y="2186974"/>
            <a:ext cx="4600175" cy="11448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38"/>
        <p:cNvGrpSpPr/>
        <p:nvPr/>
      </p:nvGrpSpPr>
      <p:grpSpPr>
        <a:xfrm>
          <a:off x="0" y="0"/>
          <a:ext cx="0" cy="0"/>
          <a:chOff x="0" y="0"/>
          <a:chExt cx="0" cy="0"/>
        </a:xfrm>
      </p:grpSpPr>
      <p:pic>
        <p:nvPicPr>
          <p:cNvPr id="1039" name="Google Shape;1039;p83"/>
          <p:cNvPicPr preferRelativeResize="0"/>
          <p:nvPr/>
        </p:nvPicPr>
        <p:blipFill>
          <a:blip r:embed="rId3">
            <a:alphaModFix/>
          </a:blip>
          <a:stretch>
            <a:fillRect/>
          </a:stretch>
        </p:blipFill>
        <p:spPr>
          <a:xfrm>
            <a:off x="114312" y="-45400"/>
            <a:ext cx="2144626" cy="1396806"/>
          </a:xfrm>
          <a:prstGeom prst="rect">
            <a:avLst/>
          </a:prstGeom>
          <a:noFill/>
          <a:ln>
            <a:noFill/>
          </a:ln>
        </p:spPr>
      </p:pic>
      <p:sp>
        <p:nvSpPr>
          <p:cNvPr id="1040" name="Google Shape;1040;p83"/>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1041" name="Google Shape;1041;p83"/>
          <p:cNvSpPr txBox="1"/>
          <p:nvPr/>
        </p:nvSpPr>
        <p:spPr>
          <a:xfrm>
            <a:off x="4677100" y="122550"/>
            <a:ext cx="4342800" cy="623400"/>
          </a:xfrm>
          <a:prstGeom prst="rect">
            <a:avLst/>
          </a:prstGeom>
          <a:noFill/>
          <a:ln>
            <a:noFill/>
          </a:ln>
        </p:spPr>
        <p:txBody>
          <a:bodyPr spcFirstLastPara="1" wrap="square" lIns="68575" tIns="34275" rIns="68575" bIns="34275" anchor="t" anchorCtr="0">
            <a:spAutoFit/>
          </a:bodyPr>
          <a:lstStyle/>
          <a:p>
            <a:pPr marL="1828800" marR="0" lvl="0" indent="457200" algn="l" rtl="0">
              <a:spcBef>
                <a:spcPts val="0"/>
              </a:spcBef>
              <a:spcAft>
                <a:spcPts val="0"/>
              </a:spcAft>
              <a:buNone/>
            </a:pPr>
            <a:r>
              <a:rPr lang="en" sz="3600" b="1">
                <a:solidFill>
                  <a:srgbClr val="504087"/>
                </a:solidFill>
                <a:latin typeface="IBM Plex Sans"/>
                <a:ea typeface="IBM Plex Sans"/>
                <a:cs typeface="IBM Plex Sans"/>
                <a:sym typeface="IBM Plex Sans"/>
              </a:rPr>
              <a:t>Exercise</a:t>
            </a:r>
            <a:endParaRPr sz="3600" b="1">
              <a:solidFill>
                <a:srgbClr val="504087"/>
              </a:solidFill>
              <a:latin typeface="IBM Plex Sans"/>
              <a:ea typeface="IBM Plex Sans"/>
              <a:cs typeface="IBM Plex Sans"/>
              <a:sym typeface="IBM Plex Sans"/>
            </a:endParaRPr>
          </a:p>
        </p:txBody>
      </p:sp>
      <p:pic>
        <p:nvPicPr>
          <p:cNvPr id="1042" name="Google Shape;1042;p83"/>
          <p:cNvPicPr preferRelativeResize="0"/>
          <p:nvPr/>
        </p:nvPicPr>
        <p:blipFill>
          <a:blip r:embed="rId4">
            <a:alphaModFix/>
          </a:blip>
          <a:stretch>
            <a:fillRect/>
          </a:stretch>
        </p:blipFill>
        <p:spPr>
          <a:xfrm>
            <a:off x="2622325" y="2052652"/>
            <a:ext cx="3571250" cy="1310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p:nvPr/>
        </p:nvSpPr>
        <p:spPr>
          <a:xfrm>
            <a:off x="6433822" y="134457"/>
            <a:ext cx="4448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Roadmap</a:t>
            </a:r>
            <a:endParaRPr sz="1100" b="1">
              <a:solidFill>
                <a:srgbClr val="504087"/>
              </a:solidFill>
              <a:latin typeface="IBM Plex Sans"/>
              <a:ea typeface="IBM Plex Sans"/>
              <a:cs typeface="IBM Plex Sans"/>
              <a:sym typeface="IBM Plex Sans"/>
            </a:endParaRPr>
          </a:p>
        </p:txBody>
      </p:sp>
      <p:sp>
        <p:nvSpPr>
          <p:cNvPr id="104" name="Google Shape;104;p21"/>
          <p:cNvSpPr txBox="1"/>
          <p:nvPr/>
        </p:nvSpPr>
        <p:spPr>
          <a:xfrm>
            <a:off x="2066325" y="1574850"/>
            <a:ext cx="5622900" cy="29013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a:p>
            <a:pPr marL="457200" marR="0" lvl="0"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What will be covered</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The machine learning algorithms</a:t>
            </a:r>
            <a:endParaRPr sz="2300">
              <a:solidFill>
                <a:srgbClr val="504087"/>
              </a:solidFill>
              <a:latin typeface="Roboto Medium"/>
              <a:ea typeface="Roboto Medium"/>
              <a:cs typeface="Roboto Medium"/>
              <a:sym typeface="Roboto Medium"/>
            </a:endParaRPr>
          </a:p>
          <a:p>
            <a:pPr marL="13716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a:p>
            <a:pPr marL="457200" marR="0" lvl="0"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What will not be covered</a:t>
            </a:r>
            <a:endParaRPr sz="2300">
              <a:solidFill>
                <a:srgbClr val="504087"/>
              </a:solidFill>
              <a:latin typeface="Roboto Medium"/>
              <a:ea typeface="Roboto Medium"/>
              <a:cs typeface="Roboto Medium"/>
              <a:sym typeface="Roboto Medium"/>
            </a:endParaRPr>
          </a:p>
          <a:p>
            <a:pPr marL="914400" marR="0" lvl="1" indent="-374650" algn="l" rtl="0">
              <a:spcBef>
                <a:spcPts val="0"/>
              </a:spcBef>
              <a:spcAft>
                <a:spcPts val="0"/>
              </a:spcAft>
              <a:buClr>
                <a:srgbClr val="504087"/>
              </a:buClr>
              <a:buSzPts val="2300"/>
              <a:buFont typeface="Roboto Medium"/>
              <a:buChar char="○"/>
            </a:pPr>
            <a:r>
              <a:rPr lang="en" sz="2300">
                <a:solidFill>
                  <a:srgbClr val="504087"/>
                </a:solidFill>
                <a:latin typeface="Roboto Medium"/>
                <a:ea typeface="Roboto Medium"/>
                <a:cs typeface="Roboto Medium"/>
                <a:sym typeface="Roboto Medium"/>
              </a:rPr>
              <a:t>The optimization algorithms</a:t>
            </a:r>
            <a:endParaRPr sz="2300">
              <a:solidFill>
                <a:srgbClr val="504087"/>
              </a:solidFill>
              <a:latin typeface="Roboto Medium"/>
              <a:ea typeface="Roboto Medium"/>
              <a:cs typeface="Roboto Medium"/>
              <a:sym typeface="Roboto Medium"/>
            </a:endParaRPr>
          </a:p>
          <a:p>
            <a:pPr marL="13716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a:p>
            <a:pPr marL="457200" marR="0" lvl="0" indent="0" algn="l" rtl="0">
              <a:spcBef>
                <a:spcPts val="0"/>
              </a:spcBef>
              <a:spcAft>
                <a:spcPts val="0"/>
              </a:spcAft>
              <a:buNone/>
            </a:pPr>
            <a:endParaRPr sz="2300">
              <a:solidFill>
                <a:srgbClr val="504087"/>
              </a:solidFill>
              <a:latin typeface="Roboto Medium"/>
              <a:ea typeface="Roboto Medium"/>
              <a:cs typeface="Roboto Medium"/>
              <a:sym typeface="Roboto Medium"/>
            </a:endParaRPr>
          </a:p>
        </p:txBody>
      </p:sp>
      <p:pic>
        <p:nvPicPr>
          <p:cNvPr id="105" name="Google Shape;105;p21"/>
          <p:cNvPicPr preferRelativeResize="0"/>
          <p:nvPr/>
        </p:nvPicPr>
        <p:blipFill>
          <a:blip r:embed="rId3">
            <a:alphaModFix/>
          </a:blip>
          <a:stretch>
            <a:fillRect/>
          </a:stretch>
        </p:blipFill>
        <p:spPr>
          <a:xfrm>
            <a:off x="12" y="-45400"/>
            <a:ext cx="2144626" cy="139680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46"/>
        <p:cNvGrpSpPr/>
        <p:nvPr/>
      </p:nvGrpSpPr>
      <p:grpSpPr>
        <a:xfrm>
          <a:off x="0" y="0"/>
          <a:ext cx="0" cy="0"/>
          <a:chOff x="0" y="0"/>
          <a:chExt cx="0" cy="0"/>
        </a:xfrm>
      </p:grpSpPr>
      <p:pic>
        <p:nvPicPr>
          <p:cNvPr id="1047" name="Google Shape;1047;p84"/>
          <p:cNvPicPr preferRelativeResize="0"/>
          <p:nvPr/>
        </p:nvPicPr>
        <p:blipFill>
          <a:blip r:embed="rId3">
            <a:alphaModFix/>
          </a:blip>
          <a:stretch>
            <a:fillRect/>
          </a:stretch>
        </p:blipFill>
        <p:spPr>
          <a:xfrm>
            <a:off x="114312" y="-45400"/>
            <a:ext cx="2144626" cy="1396806"/>
          </a:xfrm>
          <a:prstGeom prst="rect">
            <a:avLst/>
          </a:prstGeom>
          <a:noFill/>
          <a:ln>
            <a:noFill/>
          </a:ln>
        </p:spPr>
      </p:pic>
      <p:sp>
        <p:nvSpPr>
          <p:cNvPr id="1048" name="Google Shape;1048;p84"/>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1049" name="Google Shape;1049;p84"/>
          <p:cNvSpPr txBox="1"/>
          <p:nvPr/>
        </p:nvSpPr>
        <p:spPr>
          <a:xfrm>
            <a:off x="4677100" y="122550"/>
            <a:ext cx="4342800" cy="623400"/>
          </a:xfrm>
          <a:prstGeom prst="rect">
            <a:avLst/>
          </a:prstGeom>
          <a:noFill/>
          <a:ln>
            <a:noFill/>
          </a:ln>
        </p:spPr>
        <p:txBody>
          <a:bodyPr spcFirstLastPara="1" wrap="square" lIns="68575" tIns="34275" rIns="68575" bIns="34275" anchor="t" anchorCtr="0">
            <a:spAutoFit/>
          </a:bodyPr>
          <a:lstStyle/>
          <a:p>
            <a:pPr marL="1828800" marR="0" lvl="0" indent="457200" algn="l" rtl="0">
              <a:spcBef>
                <a:spcPts val="0"/>
              </a:spcBef>
              <a:spcAft>
                <a:spcPts val="0"/>
              </a:spcAft>
              <a:buNone/>
            </a:pPr>
            <a:r>
              <a:rPr lang="en" sz="3600" b="1">
                <a:solidFill>
                  <a:srgbClr val="504087"/>
                </a:solidFill>
                <a:latin typeface="IBM Plex Sans"/>
                <a:ea typeface="IBM Plex Sans"/>
                <a:cs typeface="IBM Plex Sans"/>
                <a:sym typeface="IBM Plex Sans"/>
              </a:rPr>
              <a:t>Answer</a:t>
            </a:r>
            <a:endParaRPr sz="3600" b="1">
              <a:solidFill>
                <a:srgbClr val="504087"/>
              </a:solidFill>
              <a:latin typeface="IBM Plex Sans"/>
              <a:ea typeface="IBM Plex Sans"/>
              <a:cs typeface="IBM Plex Sans"/>
              <a:sym typeface="IBM Plex Sans"/>
            </a:endParaRPr>
          </a:p>
        </p:txBody>
      </p:sp>
      <p:pic>
        <p:nvPicPr>
          <p:cNvPr id="1050" name="Google Shape;1050;p84"/>
          <p:cNvPicPr preferRelativeResize="0"/>
          <p:nvPr/>
        </p:nvPicPr>
        <p:blipFill>
          <a:blip r:embed="rId4">
            <a:alphaModFix/>
          </a:blip>
          <a:stretch>
            <a:fillRect/>
          </a:stretch>
        </p:blipFill>
        <p:spPr>
          <a:xfrm>
            <a:off x="1991725" y="1963656"/>
            <a:ext cx="4448175" cy="103822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054"/>
        <p:cNvGrpSpPr/>
        <p:nvPr/>
      </p:nvGrpSpPr>
      <p:grpSpPr>
        <a:xfrm>
          <a:off x="0" y="0"/>
          <a:ext cx="0" cy="0"/>
          <a:chOff x="0" y="0"/>
          <a:chExt cx="0" cy="0"/>
        </a:xfrm>
      </p:grpSpPr>
      <p:pic>
        <p:nvPicPr>
          <p:cNvPr id="1055" name="Google Shape;1055;p85"/>
          <p:cNvPicPr preferRelativeResize="0"/>
          <p:nvPr/>
        </p:nvPicPr>
        <p:blipFill>
          <a:blip r:embed="rId3">
            <a:alphaModFix/>
          </a:blip>
          <a:stretch>
            <a:fillRect/>
          </a:stretch>
        </p:blipFill>
        <p:spPr>
          <a:xfrm>
            <a:off x="114312" y="-45400"/>
            <a:ext cx="2144626" cy="1396806"/>
          </a:xfrm>
          <a:prstGeom prst="rect">
            <a:avLst/>
          </a:prstGeom>
          <a:noFill/>
          <a:ln>
            <a:noFill/>
          </a:ln>
        </p:spPr>
      </p:pic>
      <p:sp>
        <p:nvSpPr>
          <p:cNvPr id="1056" name="Google Shape;1056;p85"/>
          <p:cNvSpPr txBox="1"/>
          <p:nvPr/>
        </p:nvSpPr>
        <p:spPr>
          <a:xfrm>
            <a:off x="2300775" y="100250"/>
            <a:ext cx="6750900" cy="623400"/>
          </a:xfrm>
          <a:prstGeom prst="rect">
            <a:avLst/>
          </a:prstGeom>
          <a:noFill/>
          <a:ln>
            <a:noFill/>
          </a:ln>
        </p:spPr>
        <p:txBody>
          <a:bodyPr spcFirstLastPara="1" wrap="square" lIns="68575" tIns="34275" rIns="68575" bIns="34275" anchor="t" anchorCtr="0">
            <a:spAutoFit/>
          </a:bodyPr>
          <a:lstStyle/>
          <a:p>
            <a:pPr marL="1828800" marR="0" lvl="0" indent="457200" algn="l" rtl="0">
              <a:spcBef>
                <a:spcPts val="0"/>
              </a:spcBef>
              <a:spcAft>
                <a:spcPts val="0"/>
              </a:spcAft>
              <a:buNone/>
            </a:pPr>
            <a:r>
              <a:rPr lang="en" sz="3600" b="1">
                <a:solidFill>
                  <a:srgbClr val="504087"/>
                </a:solidFill>
                <a:latin typeface="IBM Plex Sans"/>
                <a:ea typeface="IBM Plex Sans"/>
                <a:cs typeface="IBM Plex Sans"/>
                <a:sym typeface="IBM Plex Sans"/>
              </a:rPr>
              <a:t>Interim Summary</a:t>
            </a:r>
            <a:endParaRPr sz="3600" b="1">
              <a:solidFill>
                <a:srgbClr val="504087"/>
              </a:solidFill>
              <a:latin typeface="IBM Plex Sans"/>
              <a:ea typeface="IBM Plex Sans"/>
              <a:cs typeface="IBM Plex Sans"/>
              <a:sym typeface="IBM Plex Sans"/>
            </a:endParaRPr>
          </a:p>
        </p:txBody>
      </p:sp>
      <p:sp>
        <p:nvSpPr>
          <p:cNvPr id="1057" name="Google Shape;1057;p85"/>
          <p:cNvSpPr txBox="1"/>
          <p:nvPr/>
        </p:nvSpPr>
        <p:spPr>
          <a:xfrm>
            <a:off x="4483600" y="3669700"/>
            <a:ext cx="1021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solidFill>
                  <a:srgbClr val="504087"/>
                </a:solidFill>
                <a:latin typeface="Roboto"/>
                <a:ea typeface="Roboto"/>
                <a:cs typeface="Roboto"/>
                <a:sym typeface="Roboto"/>
              </a:rPr>
              <a:t>      </a:t>
            </a:r>
            <a:endParaRPr b="1">
              <a:solidFill>
                <a:srgbClr val="504087"/>
              </a:solidFill>
              <a:latin typeface="Roboto"/>
              <a:ea typeface="Roboto"/>
              <a:cs typeface="Roboto"/>
              <a:sym typeface="Roboto"/>
            </a:endParaRPr>
          </a:p>
        </p:txBody>
      </p:sp>
      <p:sp>
        <p:nvSpPr>
          <p:cNvPr id="1058" name="Google Shape;1058;p85"/>
          <p:cNvSpPr txBox="1"/>
          <p:nvPr/>
        </p:nvSpPr>
        <p:spPr>
          <a:xfrm>
            <a:off x="1402650" y="2706925"/>
            <a:ext cx="6597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800" b="1">
                <a:solidFill>
                  <a:srgbClr val="504087"/>
                </a:solidFill>
                <a:latin typeface="Roboto"/>
                <a:ea typeface="Roboto"/>
                <a:cs typeface="Roboto"/>
                <a:sym typeface="Roboto"/>
              </a:rPr>
              <a:t>Data -&gt; ML algorithm -&gt; Quality metric</a:t>
            </a:r>
            <a:endParaRPr sz="2800" b="1">
              <a:solidFill>
                <a:srgbClr val="504087"/>
              </a:solidFill>
              <a:latin typeface="Roboto"/>
              <a:ea typeface="Roboto"/>
              <a:cs typeface="Roboto"/>
              <a:sym typeface="Roboto"/>
            </a:endParaRPr>
          </a:p>
        </p:txBody>
      </p:sp>
      <p:sp>
        <p:nvSpPr>
          <p:cNvPr id="1059" name="Google Shape;1059;p85"/>
          <p:cNvSpPr txBox="1"/>
          <p:nvPr/>
        </p:nvSpPr>
        <p:spPr>
          <a:xfrm>
            <a:off x="2758950" y="1849825"/>
            <a:ext cx="36261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504087"/>
                </a:solidFill>
                <a:latin typeface="Roboto"/>
                <a:ea typeface="Roboto"/>
                <a:cs typeface="Roboto"/>
                <a:sym typeface="Roboto"/>
              </a:rPr>
              <a:t>Supervised Learning</a:t>
            </a:r>
            <a:endParaRPr sz="2500">
              <a:solidFill>
                <a:srgbClr val="504087"/>
              </a:solidFill>
              <a:latin typeface="Roboto"/>
              <a:ea typeface="Roboto"/>
              <a:cs typeface="Roboto"/>
              <a:sym typeface="Roboto"/>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063"/>
        <p:cNvGrpSpPr/>
        <p:nvPr/>
      </p:nvGrpSpPr>
      <p:grpSpPr>
        <a:xfrm>
          <a:off x="0" y="0"/>
          <a:ext cx="0" cy="0"/>
          <a:chOff x="0" y="0"/>
          <a:chExt cx="0" cy="0"/>
        </a:xfrm>
      </p:grpSpPr>
      <p:sp>
        <p:nvSpPr>
          <p:cNvPr id="1064" name="Google Shape;1064;p86"/>
          <p:cNvSpPr txBox="1"/>
          <p:nvPr/>
        </p:nvSpPr>
        <p:spPr>
          <a:xfrm>
            <a:off x="894125" y="2118000"/>
            <a:ext cx="74742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4000">
                <a:solidFill>
                  <a:srgbClr val="504087"/>
                </a:solidFill>
                <a:latin typeface="Roboto"/>
                <a:ea typeface="Roboto"/>
                <a:cs typeface="Roboto"/>
                <a:sym typeface="Roboto"/>
              </a:rPr>
              <a:t>Any questions?</a:t>
            </a:r>
            <a:endParaRPr sz="4000">
              <a:solidFill>
                <a:srgbClr val="504087"/>
              </a:solidFill>
              <a:latin typeface="Roboto"/>
              <a:ea typeface="Roboto"/>
              <a:cs typeface="Roboto"/>
              <a:sym typeface="Roboto"/>
            </a:endParaRPr>
          </a:p>
        </p:txBody>
      </p:sp>
      <p:pic>
        <p:nvPicPr>
          <p:cNvPr id="1065" name="Google Shape;1065;p86"/>
          <p:cNvPicPr preferRelativeResize="0"/>
          <p:nvPr/>
        </p:nvPicPr>
        <p:blipFill>
          <a:blip r:embed="rId3">
            <a:alphaModFix/>
          </a:blip>
          <a:stretch>
            <a:fillRect/>
          </a:stretch>
        </p:blipFill>
        <p:spPr>
          <a:xfrm>
            <a:off x="12" y="0"/>
            <a:ext cx="2144626" cy="1396806"/>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069"/>
        <p:cNvGrpSpPr/>
        <p:nvPr/>
      </p:nvGrpSpPr>
      <p:grpSpPr>
        <a:xfrm>
          <a:off x="0" y="0"/>
          <a:ext cx="0" cy="0"/>
          <a:chOff x="0" y="0"/>
          <a:chExt cx="0" cy="0"/>
        </a:xfrm>
      </p:grpSpPr>
      <p:pic>
        <p:nvPicPr>
          <p:cNvPr id="1070" name="Google Shape;1070;p87"/>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1071" name="Google Shape;1071;p87"/>
          <p:cNvSpPr txBox="1"/>
          <p:nvPr/>
        </p:nvSpPr>
        <p:spPr>
          <a:xfrm>
            <a:off x="2226125" y="2082200"/>
            <a:ext cx="6597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Roboto"/>
                <a:ea typeface="Roboto"/>
                <a:cs typeface="Roboto"/>
                <a:sym typeface="Roboto"/>
              </a:rPr>
              <a:t>Many neurons, many layers</a:t>
            </a:r>
            <a:endParaRPr sz="3600" b="1">
              <a:solidFill>
                <a:srgbClr val="504087"/>
              </a:solidFill>
              <a:latin typeface="Roboto"/>
              <a:ea typeface="Roboto"/>
              <a:cs typeface="Roboto"/>
              <a:sym typeface="Roboto"/>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075"/>
        <p:cNvGrpSpPr/>
        <p:nvPr/>
      </p:nvGrpSpPr>
      <p:grpSpPr>
        <a:xfrm>
          <a:off x="0" y="0"/>
          <a:ext cx="0" cy="0"/>
          <a:chOff x="0" y="0"/>
          <a:chExt cx="0" cy="0"/>
        </a:xfrm>
      </p:grpSpPr>
      <p:pic>
        <p:nvPicPr>
          <p:cNvPr id="1076" name="Google Shape;1076;p88"/>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1077" name="Google Shape;1077;p88"/>
          <p:cNvSpPr txBox="1"/>
          <p:nvPr/>
        </p:nvSpPr>
        <p:spPr>
          <a:xfrm>
            <a:off x="311425" y="1832850"/>
            <a:ext cx="8680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Roboto"/>
                <a:ea typeface="Roboto"/>
                <a:cs typeface="Roboto"/>
                <a:sym typeface="Roboto"/>
              </a:rPr>
              <a:t>Why more complicated neural networks? </a:t>
            </a:r>
            <a:endParaRPr sz="3600" b="1">
              <a:solidFill>
                <a:srgbClr val="504087"/>
              </a:solidFill>
              <a:latin typeface="Roboto"/>
              <a:ea typeface="Roboto"/>
              <a:cs typeface="Roboto"/>
              <a:sym typeface="Roboto"/>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081"/>
        <p:cNvGrpSpPr/>
        <p:nvPr/>
      </p:nvGrpSpPr>
      <p:grpSpPr>
        <a:xfrm>
          <a:off x="0" y="0"/>
          <a:ext cx="0" cy="0"/>
          <a:chOff x="0" y="0"/>
          <a:chExt cx="0" cy="0"/>
        </a:xfrm>
      </p:grpSpPr>
      <p:pic>
        <p:nvPicPr>
          <p:cNvPr id="1082" name="Google Shape;1082;p89"/>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1083" name="Google Shape;1083;p89"/>
          <p:cNvSpPr txBox="1"/>
          <p:nvPr/>
        </p:nvSpPr>
        <p:spPr>
          <a:xfrm>
            <a:off x="1954700" y="1726825"/>
            <a:ext cx="4989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Roboto"/>
                <a:ea typeface="Roboto"/>
                <a:cs typeface="Roboto"/>
                <a:sym typeface="Roboto"/>
              </a:rPr>
              <a:t>A common task in NLP</a:t>
            </a:r>
            <a:endParaRPr sz="3600" b="1">
              <a:solidFill>
                <a:srgbClr val="504087"/>
              </a:solidFill>
              <a:latin typeface="Roboto"/>
              <a:ea typeface="Roboto"/>
              <a:cs typeface="Roboto"/>
              <a:sym typeface="Roboto"/>
            </a:endParaRPr>
          </a:p>
        </p:txBody>
      </p:sp>
      <p:sp>
        <p:nvSpPr>
          <p:cNvPr id="1084" name="Google Shape;1084;p89"/>
          <p:cNvSpPr txBox="1"/>
          <p:nvPr/>
        </p:nvSpPr>
        <p:spPr>
          <a:xfrm>
            <a:off x="304800" y="2465725"/>
            <a:ext cx="8733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Given a sequence of words, what is the most likely word that appears next? </a:t>
            </a:r>
            <a:endParaRPr sz="2000">
              <a:solidFill>
                <a:srgbClr val="504087"/>
              </a:solidFill>
              <a:latin typeface="Roboto"/>
              <a:ea typeface="Roboto"/>
              <a:cs typeface="Roboto"/>
              <a:sym typeface="Roboto"/>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088"/>
        <p:cNvGrpSpPr/>
        <p:nvPr/>
      </p:nvGrpSpPr>
      <p:grpSpPr>
        <a:xfrm>
          <a:off x="0" y="0"/>
          <a:ext cx="0" cy="0"/>
          <a:chOff x="0" y="0"/>
          <a:chExt cx="0" cy="0"/>
        </a:xfrm>
      </p:grpSpPr>
      <p:pic>
        <p:nvPicPr>
          <p:cNvPr id="1089" name="Google Shape;1089;p90"/>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1090" name="Google Shape;1090;p90"/>
          <p:cNvSpPr txBox="1"/>
          <p:nvPr/>
        </p:nvSpPr>
        <p:spPr>
          <a:xfrm>
            <a:off x="331300" y="1643275"/>
            <a:ext cx="8733300" cy="1723800"/>
          </a:xfrm>
          <a:prstGeom prst="rect">
            <a:avLst/>
          </a:prstGeom>
          <a:noFill/>
          <a:ln>
            <a:noFill/>
          </a:ln>
        </p:spPr>
        <p:txBody>
          <a:bodyPr spcFirstLastPara="1" wrap="square" lIns="91425" tIns="91425" rIns="91425" bIns="91425" anchor="t" anchorCtr="0">
            <a:spAutoFit/>
          </a:bodyPr>
          <a:lstStyle/>
          <a:p>
            <a:pPr marL="457200" lvl="0" indent="-355600" algn="l" rtl="0">
              <a:spcBef>
                <a:spcPts val="0"/>
              </a:spcBef>
              <a:spcAft>
                <a:spcPts val="0"/>
              </a:spcAft>
              <a:buClr>
                <a:srgbClr val="504087"/>
              </a:buClr>
              <a:buSzPts val="2000"/>
              <a:buFont typeface="Roboto"/>
              <a:buChar char="●"/>
            </a:pPr>
            <a:r>
              <a:rPr lang="en" sz="2000">
                <a:solidFill>
                  <a:srgbClr val="504087"/>
                </a:solidFill>
                <a:latin typeface="Roboto"/>
                <a:ea typeface="Roboto"/>
                <a:cs typeface="Roboto"/>
                <a:sym typeface="Roboto"/>
              </a:rPr>
              <a:t>In the house classification example, we use a feature vector to represent a house and use it to predict the house being good or bad</a:t>
            </a:r>
            <a:endParaRPr sz="2000">
              <a:solidFill>
                <a:srgbClr val="504087"/>
              </a:solidFill>
              <a:latin typeface="Roboto"/>
              <a:ea typeface="Roboto"/>
              <a:cs typeface="Roboto"/>
              <a:sym typeface="Roboto"/>
            </a:endParaRPr>
          </a:p>
          <a:p>
            <a:pPr marL="457200" lvl="0" indent="0" algn="l" rtl="0">
              <a:spcBef>
                <a:spcPts val="0"/>
              </a:spcBef>
              <a:spcAft>
                <a:spcPts val="0"/>
              </a:spcAft>
              <a:buNone/>
            </a:pPr>
            <a:endParaRPr sz="2000">
              <a:solidFill>
                <a:srgbClr val="504087"/>
              </a:solidFill>
              <a:latin typeface="Roboto"/>
              <a:ea typeface="Roboto"/>
              <a:cs typeface="Roboto"/>
              <a:sym typeface="Roboto"/>
            </a:endParaRPr>
          </a:p>
          <a:p>
            <a:pPr marL="457200" lvl="0" indent="-355600" algn="l" rtl="0">
              <a:spcBef>
                <a:spcPts val="0"/>
              </a:spcBef>
              <a:spcAft>
                <a:spcPts val="0"/>
              </a:spcAft>
              <a:buClr>
                <a:srgbClr val="504087"/>
              </a:buClr>
              <a:buSzPts val="2000"/>
              <a:buFont typeface="Roboto"/>
              <a:buChar char="●"/>
            </a:pPr>
            <a:r>
              <a:rPr lang="en" sz="2000">
                <a:solidFill>
                  <a:srgbClr val="504087"/>
                </a:solidFill>
                <a:latin typeface="Roboto"/>
                <a:ea typeface="Roboto"/>
                <a:cs typeface="Roboto"/>
                <a:sym typeface="Roboto"/>
              </a:rPr>
              <a:t>By analogy, we will need to use feature vectors of words to predict the next possible word in a sequence. </a:t>
            </a:r>
            <a:endParaRPr sz="2000">
              <a:solidFill>
                <a:srgbClr val="504087"/>
              </a:solidFill>
              <a:latin typeface="Roboto"/>
              <a:ea typeface="Roboto"/>
              <a:cs typeface="Roboto"/>
              <a:sym typeface="Roboto"/>
            </a:endParaRPr>
          </a:p>
        </p:txBody>
      </p:sp>
      <p:sp>
        <p:nvSpPr>
          <p:cNvPr id="1091" name="Google Shape;1091;p90"/>
          <p:cNvSpPr txBox="1"/>
          <p:nvPr/>
        </p:nvSpPr>
        <p:spPr>
          <a:xfrm>
            <a:off x="954175" y="3551600"/>
            <a:ext cx="76863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504087"/>
                </a:solidFill>
                <a:latin typeface="Roboto"/>
                <a:ea typeface="Roboto"/>
                <a:cs typeface="Roboto"/>
                <a:sym typeface="Roboto"/>
              </a:rPr>
              <a:t>So, how do we derive the feature vectors of words? </a:t>
            </a:r>
            <a:endParaRPr sz="2500" b="1">
              <a:solidFill>
                <a:srgbClr val="504087"/>
              </a:solidFill>
              <a:latin typeface="Roboto"/>
              <a:ea typeface="Roboto"/>
              <a:cs typeface="Roboto"/>
              <a:sym typeface="Roboto"/>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095"/>
        <p:cNvGrpSpPr/>
        <p:nvPr/>
      </p:nvGrpSpPr>
      <p:grpSpPr>
        <a:xfrm>
          <a:off x="0" y="0"/>
          <a:ext cx="0" cy="0"/>
          <a:chOff x="0" y="0"/>
          <a:chExt cx="0" cy="0"/>
        </a:xfrm>
      </p:grpSpPr>
      <p:pic>
        <p:nvPicPr>
          <p:cNvPr id="1096" name="Google Shape;1096;p91"/>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1097" name="Google Shape;1097;p91"/>
          <p:cNvSpPr txBox="1"/>
          <p:nvPr/>
        </p:nvSpPr>
        <p:spPr>
          <a:xfrm>
            <a:off x="861400" y="1709550"/>
            <a:ext cx="7686300" cy="1339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504087"/>
                </a:solidFill>
                <a:latin typeface="Roboto"/>
                <a:ea typeface="Roboto"/>
                <a:cs typeface="Roboto"/>
                <a:sym typeface="Roboto"/>
              </a:rPr>
              <a:t>We’ll introduce a model that derives feature vectors of words called skip-gram, a neural network that looks like …</a:t>
            </a:r>
            <a:endParaRPr sz="2500" b="1">
              <a:solidFill>
                <a:srgbClr val="504087"/>
              </a:solidFill>
              <a:latin typeface="Roboto"/>
              <a:ea typeface="Roboto"/>
              <a:cs typeface="Roboto"/>
              <a:sym typeface="Roboto"/>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pic>
        <p:nvPicPr>
          <p:cNvPr id="1102" name="Google Shape;1102;p92"/>
          <p:cNvPicPr preferRelativeResize="0"/>
          <p:nvPr/>
        </p:nvPicPr>
        <p:blipFill>
          <a:blip r:embed="rId3">
            <a:alphaModFix/>
          </a:blip>
          <a:stretch>
            <a:fillRect/>
          </a:stretch>
        </p:blipFill>
        <p:spPr>
          <a:xfrm>
            <a:off x="50200" y="6176"/>
            <a:ext cx="1673964" cy="1090225"/>
          </a:xfrm>
          <a:prstGeom prst="rect">
            <a:avLst/>
          </a:prstGeom>
          <a:noFill/>
          <a:ln>
            <a:noFill/>
          </a:ln>
        </p:spPr>
      </p:pic>
      <p:cxnSp>
        <p:nvCxnSpPr>
          <p:cNvPr id="1103" name="Google Shape;1103;p92"/>
          <p:cNvCxnSpPr/>
          <p:nvPr/>
        </p:nvCxnSpPr>
        <p:spPr>
          <a:xfrm rot="10800000" flipH="1">
            <a:off x="1258975" y="2120875"/>
            <a:ext cx="864000" cy="652500"/>
          </a:xfrm>
          <a:prstGeom prst="straightConnector1">
            <a:avLst/>
          </a:prstGeom>
          <a:noFill/>
          <a:ln w="28575" cap="flat" cmpd="sng">
            <a:solidFill>
              <a:schemeClr val="accent1"/>
            </a:solidFill>
            <a:prstDash val="solid"/>
            <a:round/>
            <a:headEnd type="none" w="med" len="med"/>
            <a:tailEnd type="triangle" w="med" len="med"/>
          </a:ln>
        </p:spPr>
      </p:cxnSp>
      <p:sp>
        <p:nvSpPr>
          <p:cNvPr id="1104" name="Google Shape;1104;p92"/>
          <p:cNvSpPr txBox="1"/>
          <p:nvPr/>
        </p:nvSpPr>
        <p:spPr>
          <a:xfrm>
            <a:off x="618000" y="2661175"/>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input</a:t>
            </a:r>
            <a:endParaRPr sz="1800">
              <a:solidFill>
                <a:srgbClr val="504087"/>
              </a:solidFill>
              <a:latin typeface="Roboto"/>
              <a:ea typeface="Roboto"/>
              <a:cs typeface="Roboto"/>
              <a:sym typeface="Roboto"/>
            </a:endParaRPr>
          </a:p>
        </p:txBody>
      </p:sp>
      <p:sp>
        <p:nvSpPr>
          <p:cNvPr id="1105" name="Google Shape;1105;p92"/>
          <p:cNvSpPr txBox="1"/>
          <p:nvPr/>
        </p:nvSpPr>
        <p:spPr>
          <a:xfrm>
            <a:off x="5752975" y="8702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sp>
        <p:nvSpPr>
          <p:cNvPr id="1106" name="Google Shape;1106;p92"/>
          <p:cNvSpPr txBox="1"/>
          <p:nvPr/>
        </p:nvSpPr>
        <p:spPr>
          <a:xfrm>
            <a:off x="7088850" y="22967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layers</a:t>
            </a:r>
            <a:endParaRPr sz="2000" b="1">
              <a:solidFill>
                <a:srgbClr val="504087"/>
              </a:solidFill>
              <a:latin typeface="Roboto"/>
              <a:ea typeface="Roboto"/>
              <a:cs typeface="Roboto"/>
              <a:sym typeface="Roboto"/>
            </a:endParaRPr>
          </a:p>
        </p:txBody>
      </p:sp>
      <p:sp>
        <p:nvSpPr>
          <p:cNvPr id="1107" name="Google Shape;1107;p92"/>
          <p:cNvSpPr/>
          <p:nvPr/>
        </p:nvSpPr>
        <p:spPr>
          <a:xfrm>
            <a:off x="2251375" y="15937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h</a:t>
            </a:r>
            <a:r>
              <a:rPr lang="en" sz="1800" baseline="-25000">
                <a:latin typeface="Roboto"/>
                <a:ea typeface="Roboto"/>
                <a:cs typeface="Roboto"/>
                <a:sym typeface="Roboto"/>
              </a:rPr>
              <a:t>n1</a:t>
            </a:r>
            <a:endParaRPr sz="1800" baseline="-25000">
              <a:latin typeface="Roboto"/>
              <a:ea typeface="Roboto"/>
              <a:cs typeface="Roboto"/>
              <a:sym typeface="Roboto"/>
            </a:endParaRPr>
          </a:p>
        </p:txBody>
      </p:sp>
      <p:sp>
        <p:nvSpPr>
          <p:cNvPr id="1108" name="Google Shape;1108;p92"/>
          <p:cNvSpPr/>
          <p:nvPr/>
        </p:nvSpPr>
        <p:spPr>
          <a:xfrm>
            <a:off x="2275500" y="26230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h</a:t>
            </a:r>
            <a:r>
              <a:rPr lang="en" sz="1800" baseline="-25000">
                <a:latin typeface="Roboto"/>
                <a:ea typeface="Roboto"/>
                <a:cs typeface="Roboto"/>
                <a:sym typeface="Roboto"/>
              </a:rPr>
              <a:t>n2</a:t>
            </a:r>
            <a:endParaRPr sz="1800" baseline="-25000">
              <a:latin typeface="Roboto"/>
              <a:ea typeface="Roboto"/>
              <a:cs typeface="Roboto"/>
              <a:sym typeface="Roboto"/>
            </a:endParaRPr>
          </a:p>
        </p:txBody>
      </p:sp>
      <p:sp>
        <p:nvSpPr>
          <p:cNvPr id="1109" name="Google Shape;1109;p92"/>
          <p:cNvSpPr/>
          <p:nvPr/>
        </p:nvSpPr>
        <p:spPr>
          <a:xfrm>
            <a:off x="2275500" y="36661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h</a:t>
            </a:r>
            <a:r>
              <a:rPr lang="en" sz="1800" baseline="-25000">
                <a:latin typeface="Roboto"/>
                <a:ea typeface="Roboto"/>
                <a:cs typeface="Roboto"/>
                <a:sym typeface="Roboto"/>
              </a:rPr>
              <a:t>n3</a:t>
            </a:r>
            <a:endParaRPr sz="1800" baseline="-25000">
              <a:latin typeface="Roboto"/>
              <a:ea typeface="Roboto"/>
              <a:cs typeface="Roboto"/>
              <a:sym typeface="Roboto"/>
            </a:endParaRPr>
          </a:p>
        </p:txBody>
      </p:sp>
      <p:cxnSp>
        <p:nvCxnSpPr>
          <p:cNvPr id="1110" name="Google Shape;1110;p92"/>
          <p:cNvCxnSpPr/>
          <p:nvPr/>
        </p:nvCxnSpPr>
        <p:spPr>
          <a:xfrm rot="10800000" flipH="1">
            <a:off x="1258925" y="2943375"/>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1111" name="Google Shape;1111;p92"/>
          <p:cNvCxnSpPr/>
          <p:nvPr/>
        </p:nvCxnSpPr>
        <p:spPr>
          <a:xfrm>
            <a:off x="1258925" y="3122875"/>
            <a:ext cx="833100" cy="768000"/>
          </a:xfrm>
          <a:prstGeom prst="straightConnector1">
            <a:avLst/>
          </a:prstGeom>
          <a:noFill/>
          <a:ln w="28575" cap="flat" cmpd="sng">
            <a:solidFill>
              <a:schemeClr val="accent1"/>
            </a:solidFill>
            <a:prstDash val="solid"/>
            <a:round/>
            <a:headEnd type="none" w="med" len="med"/>
            <a:tailEnd type="triangle" w="med" len="med"/>
          </a:ln>
        </p:spPr>
      </p:cxnSp>
      <p:sp>
        <p:nvSpPr>
          <p:cNvPr id="1112" name="Google Shape;1112;p92"/>
          <p:cNvSpPr txBox="1"/>
          <p:nvPr/>
        </p:nvSpPr>
        <p:spPr>
          <a:xfrm>
            <a:off x="5752975" y="19990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sp>
        <p:nvSpPr>
          <p:cNvPr id="1113" name="Google Shape;1113;p92"/>
          <p:cNvSpPr txBox="1"/>
          <p:nvPr/>
        </p:nvSpPr>
        <p:spPr>
          <a:xfrm>
            <a:off x="5843075" y="31278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cxnSp>
        <p:nvCxnSpPr>
          <p:cNvPr id="1114" name="Google Shape;1114;p92"/>
          <p:cNvCxnSpPr/>
          <p:nvPr/>
        </p:nvCxnSpPr>
        <p:spPr>
          <a:xfrm rot="10800000" flipH="1">
            <a:off x="4779325" y="1096400"/>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1115" name="Google Shape;1115;p92"/>
          <p:cNvCxnSpPr/>
          <p:nvPr/>
        </p:nvCxnSpPr>
        <p:spPr>
          <a:xfrm rot="10800000" flipH="1">
            <a:off x="4779325" y="2225200"/>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1116" name="Google Shape;1116;p92"/>
          <p:cNvCxnSpPr/>
          <p:nvPr/>
        </p:nvCxnSpPr>
        <p:spPr>
          <a:xfrm rot="10800000" flipH="1">
            <a:off x="4791225" y="3354000"/>
            <a:ext cx="867900" cy="9300"/>
          </a:xfrm>
          <a:prstGeom prst="straightConnector1">
            <a:avLst/>
          </a:prstGeom>
          <a:noFill/>
          <a:ln w="28575" cap="flat" cmpd="sng">
            <a:solidFill>
              <a:schemeClr val="accent1"/>
            </a:solidFill>
            <a:prstDash val="solid"/>
            <a:round/>
            <a:headEnd type="none" w="med" len="med"/>
            <a:tailEnd type="triangle" w="med" len="med"/>
          </a:ln>
        </p:spPr>
      </p:cxnSp>
      <p:sp>
        <p:nvSpPr>
          <p:cNvPr id="1117" name="Google Shape;1117;p92"/>
          <p:cNvSpPr/>
          <p:nvPr/>
        </p:nvSpPr>
        <p:spPr>
          <a:xfrm>
            <a:off x="3788575" y="6816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n1</a:t>
            </a:r>
            <a:endParaRPr sz="1800" baseline="-25000">
              <a:latin typeface="Roboto"/>
              <a:ea typeface="Roboto"/>
              <a:cs typeface="Roboto"/>
              <a:sym typeface="Roboto"/>
            </a:endParaRPr>
          </a:p>
        </p:txBody>
      </p:sp>
      <p:sp>
        <p:nvSpPr>
          <p:cNvPr id="1118" name="Google Shape;1118;p92"/>
          <p:cNvSpPr/>
          <p:nvPr/>
        </p:nvSpPr>
        <p:spPr>
          <a:xfrm>
            <a:off x="3788575" y="18104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n2</a:t>
            </a:r>
            <a:endParaRPr sz="1800" baseline="-25000">
              <a:latin typeface="Roboto"/>
              <a:ea typeface="Roboto"/>
              <a:cs typeface="Roboto"/>
              <a:sym typeface="Roboto"/>
            </a:endParaRPr>
          </a:p>
        </p:txBody>
      </p:sp>
      <p:sp>
        <p:nvSpPr>
          <p:cNvPr id="1119" name="Google Shape;1119;p92"/>
          <p:cNvSpPr/>
          <p:nvPr/>
        </p:nvSpPr>
        <p:spPr>
          <a:xfrm>
            <a:off x="3788575" y="29736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n3</a:t>
            </a:r>
            <a:endParaRPr sz="1800" baseline="-25000">
              <a:latin typeface="Roboto"/>
              <a:ea typeface="Roboto"/>
              <a:cs typeface="Roboto"/>
              <a:sym typeface="Roboto"/>
            </a:endParaRPr>
          </a:p>
        </p:txBody>
      </p:sp>
      <p:sp>
        <p:nvSpPr>
          <p:cNvPr id="1120" name="Google Shape;1120;p92"/>
          <p:cNvSpPr/>
          <p:nvPr/>
        </p:nvSpPr>
        <p:spPr>
          <a:xfrm>
            <a:off x="3788575" y="41369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n4</a:t>
            </a:r>
            <a:endParaRPr sz="1800" baseline="-25000">
              <a:latin typeface="Roboto"/>
              <a:ea typeface="Roboto"/>
              <a:cs typeface="Roboto"/>
              <a:sym typeface="Roboto"/>
            </a:endParaRPr>
          </a:p>
        </p:txBody>
      </p:sp>
      <p:cxnSp>
        <p:nvCxnSpPr>
          <p:cNvPr id="1121" name="Google Shape;1121;p92"/>
          <p:cNvCxnSpPr>
            <a:endCxn id="1117" idx="2"/>
          </p:cNvCxnSpPr>
          <p:nvPr/>
        </p:nvCxnSpPr>
        <p:spPr>
          <a:xfrm rot="10800000" flipH="1">
            <a:off x="3136375" y="1101050"/>
            <a:ext cx="652200" cy="912000"/>
          </a:xfrm>
          <a:prstGeom prst="straightConnector1">
            <a:avLst/>
          </a:prstGeom>
          <a:noFill/>
          <a:ln w="19050" cap="flat" cmpd="sng">
            <a:solidFill>
              <a:schemeClr val="accent1"/>
            </a:solidFill>
            <a:prstDash val="solid"/>
            <a:round/>
            <a:headEnd type="none" w="med" len="med"/>
            <a:tailEnd type="triangle" w="med" len="med"/>
          </a:ln>
        </p:spPr>
      </p:cxnSp>
      <p:cxnSp>
        <p:nvCxnSpPr>
          <p:cNvPr id="1122" name="Google Shape;1122;p92"/>
          <p:cNvCxnSpPr>
            <a:endCxn id="1118" idx="2"/>
          </p:cNvCxnSpPr>
          <p:nvPr/>
        </p:nvCxnSpPr>
        <p:spPr>
          <a:xfrm>
            <a:off x="3136375" y="1998850"/>
            <a:ext cx="652200" cy="231000"/>
          </a:xfrm>
          <a:prstGeom prst="straightConnector1">
            <a:avLst/>
          </a:prstGeom>
          <a:noFill/>
          <a:ln w="19050" cap="flat" cmpd="sng">
            <a:solidFill>
              <a:schemeClr val="accent1"/>
            </a:solidFill>
            <a:prstDash val="solid"/>
            <a:round/>
            <a:headEnd type="none" w="med" len="med"/>
            <a:tailEnd type="triangle" w="med" len="med"/>
          </a:ln>
        </p:spPr>
      </p:cxnSp>
      <p:cxnSp>
        <p:nvCxnSpPr>
          <p:cNvPr id="1123" name="Google Shape;1123;p92"/>
          <p:cNvCxnSpPr>
            <a:stCxn id="1107" idx="6"/>
            <a:endCxn id="1120" idx="2"/>
          </p:cNvCxnSpPr>
          <p:nvPr/>
        </p:nvCxnSpPr>
        <p:spPr>
          <a:xfrm>
            <a:off x="3136375" y="2013175"/>
            <a:ext cx="652200" cy="2543100"/>
          </a:xfrm>
          <a:prstGeom prst="straightConnector1">
            <a:avLst/>
          </a:prstGeom>
          <a:noFill/>
          <a:ln w="19050" cap="flat" cmpd="sng">
            <a:solidFill>
              <a:schemeClr val="accent1"/>
            </a:solidFill>
            <a:prstDash val="solid"/>
            <a:round/>
            <a:headEnd type="none" w="med" len="med"/>
            <a:tailEnd type="triangle" w="med" len="med"/>
          </a:ln>
        </p:spPr>
      </p:cxnSp>
      <p:cxnSp>
        <p:nvCxnSpPr>
          <p:cNvPr id="1124" name="Google Shape;1124;p92"/>
          <p:cNvCxnSpPr>
            <a:endCxn id="1119" idx="2"/>
          </p:cNvCxnSpPr>
          <p:nvPr/>
        </p:nvCxnSpPr>
        <p:spPr>
          <a:xfrm>
            <a:off x="3150775" y="2073375"/>
            <a:ext cx="637800" cy="1319700"/>
          </a:xfrm>
          <a:prstGeom prst="straightConnector1">
            <a:avLst/>
          </a:prstGeom>
          <a:noFill/>
          <a:ln w="19050" cap="flat" cmpd="sng">
            <a:solidFill>
              <a:schemeClr val="accent1"/>
            </a:solidFill>
            <a:prstDash val="solid"/>
            <a:round/>
            <a:headEnd type="none" w="med" len="med"/>
            <a:tailEnd type="triangle" w="med" len="med"/>
          </a:ln>
        </p:spPr>
      </p:cxnSp>
      <p:cxnSp>
        <p:nvCxnSpPr>
          <p:cNvPr id="1125" name="Google Shape;1125;p92"/>
          <p:cNvCxnSpPr>
            <a:stCxn id="1108" idx="6"/>
          </p:cNvCxnSpPr>
          <p:nvPr/>
        </p:nvCxnSpPr>
        <p:spPr>
          <a:xfrm rot="10800000" flipH="1">
            <a:off x="3160500" y="1039075"/>
            <a:ext cx="646200" cy="2003400"/>
          </a:xfrm>
          <a:prstGeom prst="straightConnector1">
            <a:avLst/>
          </a:prstGeom>
          <a:noFill/>
          <a:ln w="19050" cap="flat" cmpd="sng">
            <a:solidFill>
              <a:schemeClr val="accent1"/>
            </a:solidFill>
            <a:prstDash val="solid"/>
            <a:round/>
            <a:headEnd type="none" w="med" len="med"/>
            <a:tailEnd type="triangle" w="med" len="med"/>
          </a:ln>
        </p:spPr>
      </p:cxnSp>
      <p:cxnSp>
        <p:nvCxnSpPr>
          <p:cNvPr id="1126" name="Google Shape;1126;p92"/>
          <p:cNvCxnSpPr>
            <a:stCxn id="1108" idx="6"/>
            <a:endCxn id="1118" idx="2"/>
          </p:cNvCxnSpPr>
          <p:nvPr/>
        </p:nvCxnSpPr>
        <p:spPr>
          <a:xfrm rot="10800000" flipH="1">
            <a:off x="3160500" y="2229775"/>
            <a:ext cx="628200" cy="812700"/>
          </a:xfrm>
          <a:prstGeom prst="straightConnector1">
            <a:avLst/>
          </a:prstGeom>
          <a:noFill/>
          <a:ln w="19050" cap="flat" cmpd="sng">
            <a:solidFill>
              <a:schemeClr val="accent1"/>
            </a:solidFill>
            <a:prstDash val="solid"/>
            <a:round/>
            <a:headEnd type="none" w="med" len="med"/>
            <a:tailEnd type="triangle" w="med" len="med"/>
          </a:ln>
        </p:spPr>
      </p:cxnSp>
      <p:cxnSp>
        <p:nvCxnSpPr>
          <p:cNvPr id="1127" name="Google Shape;1127;p92"/>
          <p:cNvCxnSpPr>
            <a:stCxn id="1108" idx="6"/>
            <a:endCxn id="1119" idx="2"/>
          </p:cNvCxnSpPr>
          <p:nvPr/>
        </p:nvCxnSpPr>
        <p:spPr>
          <a:xfrm>
            <a:off x="3160500" y="3042475"/>
            <a:ext cx="628200" cy="350700"/>
          </a:xfrm>
          <a:prstGeom prst="straightConnector1">
            <a:avLst/>
          </a:prstGeom>
          <a:noFill/>
          <a:ln w="19050" cap="flat" cmpd="sng">
            <a:solidFill>
              <a:schemeClr val="accent1"/>
            </a:solidFill>
            <a:prstDash val="solid"/>
            <a:round/>
            <a:headEnd type="none" w="med" len="med"/>
            <a:tailEnd type="triangle" w="med" len="med"/>
          </a:ln>
        </p:spPr>
      </p:cxnSp>
      <p:cxnSp>
        <p:nvCxnSpPr>
          <p:cNvPr id="1128" name="Google Shape;1128;p92"/>
          <p:cNvCxnSpPr>
            <a:stCxn id="1108" idx="6"/>
            <a:endCxn id="1120" idx="2"/>
          </p:cNvCxnSpPr>
          <p:nvPr/>
        </p:nvCxnSpPr>
        <p:spPr>
          <a:xfrm>
            <a:off x="3160500" y="3042475"/>
            <a:ext cx="628200" cy="1513800"/>
          </a:xfrm>
          <a:prstGeom prst="straightConnector1">
            <a:avLst/>
          </a:prstGeom>
          <a:noFill/>
          <a:ln w="19050" cap="flat" cmpd="sng">
            <a:solidFill>
              <a:schemeClr val="accent1"/>
            </a:solidFill>
            <a:prstDash val="solid"/>
            <a:round/>
            <a:headEnd type="none" w="med" len="med"/>
            <a:tailEnd type="triangle" w="med" len="med"/>
          </a:ln>
        </p:spPr>
      </p:cxnSp>
      <p:cxnSp>
        <p:nvCxnSpPr>
          <p:cNvPr id="1129" name="Google Shape;1129;p92"/>
          <p:cNvCxnSpPr>
            <a:stCxn id="1109" idx="6"/>
            <a:endCxn id="1117" idx="2"/>
          </p:cNvCxnSpPr>
          <p:nvPr/>
        </p:nvCxnSpPr>
        <p:spPr>
          <a:xfrm rot="10800000" flipH="1">
            <a:off x="3160500" y="1101100"/>
            <a:ext cx="628200" cy="2984400"/>
          </a:xfrm>
          <a:prstGeom prst="straightConnector1">
            <a:avLst/>
          </a:prstGeom>
          <a:noFill/>
          <a:ln w="19050" cap="flat" cmpd="sng">
            <a:solidFill>
              <a:schemeClr val="accent1"/>
            </a:solidFill>
            <a:prstDash val="solid"/>
            <a:round/>
            <a:headEnd type="none" w="med" len="med"/>
            <a:tailEnd type="triangle" w="med" len="med"/>
          </a:ln>
        </p:spPr>
      </p:cxnSp>
      <p:cxnSp>
        <p:nvCxnSpPr>
          <p:cNvPr id="1130" name="Google Shape;1130;p92"/>
          <p:cNvCxnSpPr>
            <a:stCxn id="1109" idx="6"/>
            <a:endCxn id="1118" idx="2"/>
          </p:cNvCxnSpPr>
          <p:nvPr/>
        </p:nvCxnSpPr>
        <p:spPr>
          <a:xfrm rot="10800000" flipH="1">
            <a:off x="3160500" y="2230000"/>
            <a:ext cx="628200" cy="1855500"/>
          </a:xfrm>
          <a:prstGeom prst="straightConnector1">
            <a:avLst/>
          </a:prstGeom>
          <a:noFill/>
          <a:ln w="19050" cap="flat" cmpd="sng">
            <a:solidFill>
              <a:schemeClr val="accent1"/>
            </a:solidFill>
            <a:prstDash val="solid"/>
            <a:round/>
            <a:headEnd type="none" w="med" len="med"/>
            <a:tailEnd type="triangle" w="med" len="med"/>
          </a:ln>
        </p:spPr>
      </p:cxnSp>
      <p:cxnSp>
        <p:nvCxnSpPr>
          <p:cNvPr id="1131" name="Google Shape;1131;p92"/>
          <p:cNvCxnSpPr>
            <a:endCxn id="1119" idx="2"/>
          </p:cNvCxnSpPr>
          <p:nvPr/>
        </p:nvCxnSpPr>
        <p:spPr>
          <a:xfrm rot="10800000" flipH="1">
            <a:off x="3175675" y="3393075"/>
            <a:ext cx="612900" cy="678900"/>
          </a:xfrm>
          <a:prstGeom prst="straightConnector1">
            <a:avLst/>
          </a:prstGeom>
          <a:noFill/>
          <a:ln w="19050" cap="flat" cmpd="sng">
            <a:solidFill>
              <a:schemeClr val="accent1"/>
            </a:solidFill>
            <a:prstDash val="solid"/>
            <a:round/>
            <a:headEnd type="none" w="med" len="med"/>
            <a:tailEnd type="triangle" w="med" len="med"/>
          </a:ln>
        </p:spPr>
      </p:cxnSp>
      <p:cxnSp>
        <p:nvCxnSpPr>
          <p:cNvPr id="1132" name="Google Shape;1132;p92"/>
          <p:cNvCxnSpPr>
            <a:stCxn id="1109" idx="6"/>
            <a:endCxn id="1120" idx="2"/>
          </p:cNvCxnSpPr>
          <p:nvPr/>
        </p:nvCxnSpPr>
        <p:spPr>
          <a:xfrm>
            <a:off x="3160500" y="4085500"/>
            <a:ext cx="628200" cy="470700"/>
          </a:xfrm>
          <a:prstGeom prst="straightConnector1">
            <a:avLst/>
          </a:prstGeom>
          <a:noFill/>
          <a:ln w="19050" cap="flat" cmpd="sng">
            <a:solidFill>
              <a:schemeClr val="accent1"/>
            </a:solidFill>
            <a:prstDash val="solid"/>
            <a:round/>
            <a:headEnd type="none" w="med" len="med"/>
            <a:tailEnd type="triangle" w="med" len="med"/>
          </a:ln>
        </p:spPr>
      </p:cxnSp>
      <p:cxnSp>
        <p:nvCxnSpPr>
          <p:cNvPr id="1133" name="Google Shape;1133;p92"/>
          <p:cNvCxnSpPr/>
          <p:nvPr/>
        </p:nvCxnSpPr>
        <p:spPr>
          <a:xfrm rot="10800000" flipH="1">
            <a:off x="4791225" y="4534225"/>
            <a:ext cx="867900" cy="9300"/>
          </a:xfrm>
          <a:prstGeom prst="straightConnector1">
            <a:avLst/>
          </a:prstGeom>
          <a:noFill/>
          <a:ln w="28575" cap="flat" cmpd="sng">
            <a:solidFill>
              <a:schemeClr val="accent1"/>
            </a:solidFill>
            <a:prstDash val="solid"/>
            <a:round/>
            <a:headEnd type="none" w="med" len="med"/>
            <a:tailEnd type="triangle" w="med" len="med"/>
          </a:ln>
        </p:spPr>
      </p:cxnSp>
      <p:sp>
        <p:nvSpPr>
          <p:cNvPr id="1134" name="Google Shape;1134;p92"/>
          <p:cNvSpPr txBox="1"/>
          <p:nvPr/>
        </p:nvSpPr>
        <p:spPr>
          <a:xfrm>
            <a:off x="5843075" y="4308025"/>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sp>
        <p:nvSpPr>
          <p:cNvPr id="1135" name="Google Shape;1135;p92"/>
          <p:cNvSpPr txBox="1"/>
          <p:nvPr/>
        </p:nvSpPr>
        <p:spPr>
          <a:xfrm>
            <a:off x="1983775" y="1172600"/>
            <a:ext cx="187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hidden layer</a:t>
            </a:r>
            <a:endParaRPr sz="1800">
              <a:solidFill>
                <a:srgbClr val="504087"/>
              </a:solidFill>
              <a:latin typeface="Roboto"/>
              <a:ea typeface="Roboto"/>
              <a:cs typeface="Roboto"/>
              <a:sym typeface="Roboto"/>
            </a:endParaRPr>
          </a:p>
        </p:txBody>
      </p:sp>
      <p:sp>
        <p:nvSpPr>
          <p:cNvPr id="1136" name="Google Shape;1136;p92"/>
          <p:cNvSpPr txBox="1"/>
          <p:nvPr/>
        </p:nvSpPr>
        <p:spPr>
          <a:xfrm>
            <a:off x="3586950" y="302975"/>
            <a:ext cx="18774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 layer</a:t>
            </a:r>
            <a:endParaRPr sz="1800">
              <a:solidFill>
                <a:srgbClr val="504087"/>
              </a:solidFill>
              <a:latin typeface="Roboto"/>
              <a:ea typeface="Roboto"/>
              <a:cs typeface="Roboto"/>
              <a:sym typeface="Roboto"/>
            </a:endParaRPr>
          </a:p>
        </p:txBody>
      </p:sp>
      <p:sp>
        <p:nvSpPr>
          <p:cNvPr id="1137" name="Google Shape;1137;p92"/>
          <p:cNvSpPr txBox="1"/>
          <p:nvPr/>
        </p:nvSpPr>
        <p:spPr>
          <a:xfrm>
            <a:off x="2346450" y="4556400"/>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1138" name="Google Shape;1138;p92"/>
          <p:cNvSpPr txBox="1"/>
          <p:nvPr/>
        </p:nvSpPr>
        <p:spPr>
          <a:xfrm>
            <a:off x="3882900" y="46935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1139" name="Google Shape;1139;p92"/>
          <p:cNvSpPr txBox="1"/>
          <p:nvPr/>
        </p:nvSpPr>
        <p:spPr>
          <a:xfrm>
            <a:off x="-183925" y="57575"/>
            <a:ext cx="93321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Skip gram</a:t>
            </a:r>
            <a:endParaRPr sz="3600" b="1">
              <a:solidFill>
                <a:srgbClr val="504087"/>
              </a:solidFill>
              <a:latin typeface="IBM Plex Sans"/>
              <a:ea typeface="IBM Plex Sans"/>
              <a:cs typeface="IBM Plex Sans"/>
              <a:sym typeface="IBM Plex Sans"/>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143"/>
        <p:cNvGrpSpPr/>
        <p:nvPr/>
      </p:nvGrpSpPr>
      <p:grpSpPr>
        <a:xfrm>
          <a:off x="0" y="0"/>
          <a:ext cx="0" cy="0"/>
          <a:chOff x="0" y="0"/>
          <a:chExt cx="0" cy="0"/>
        </a:xfrm>
      </p:grpSpPr>
      <p:pic>
        <p:nvPicPr>
          <p:cNvPr id="1144" name="Google Shape;1144;p93"/>
          <p:cNvPicPr preferRelativeResize="0"/>
          <p:nvPr/>
        </p:nvPicPr>
        <p:blipFill>
          <a:blip r:embed="rId3">
            <a:alphaModFix/>
          </a:blip>
          <a:stretch>
            <a:fillRect/>
          </a:stretch>
        </p:blipFill>
        <p:spPr>
          <a:xfrm>
            <a:off x="38102" y="30800"/>
            <a:ext cx="1782600" cy="1160999"/>
          </a:xfrm>
          <a:prstGeom prst="rect">
            <a:avLst/>
          </a:prstGeom>
          <a:noFill/>
          <a:ln>
            <a:noFill/>
          </a:ln>
        </p:spPr>
      </p:pic>
      <p:cxnSp>
        <p:nvCxnSpPr>
          <p:cNvPr id="1145" name="Google Shape;1145;p93"/>
          <p:cNvCxnSpPr>
            <a:stCxn id="1146" idx="3"/>
            <a:endCxn id="1147" idx="2"/>
          </p:cNvCxnSpPr>
          <p:nvPr/>
        </p:nvCxnSpPr>
        <p:spPr>
          <a:xfrm rot="10800000" flipH="1">
            <a:off x="575450" y="1576200"/>
            <a:ext cx="2410500" cy="1200600"/>
          </a:xfrm>
          <a:prstGeom prst="straightConnector1">
            <a:avLst/>
          </a:prstGeom>
          <a:noFill/>
          <a:ln w="28575" cap="flat" cmpd="sng">
            <a:solidFill>
              <a:schemeClr val="accent1"/>
            </a:solidFill>
            <a:prstDash val="solid"/>
            <a:round/>
            <a:headEnd type="none" w="med" len="med"/>
            <a:tailEnd type="triangle" w="med" len="med"/>
          </a:ln>
        </p:spPr>
      </p:cxnSp>
      <p:sp>
        <p:nvSpPr>
          <p:cNvPr id="1147" name="Google Shape;1147;p93"/>
          <p:cNvSpPr/>
          <p:nvPr/>
        </p:nvSpPr>
        <p:spPr>
          <a:xfrm>
            <a:off x="2985825" y="11566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n1</a:t>
            </a:r>
            <a:endParaRPr sz="1800">
              <a:latin typeface="Roboto"/>
              <a:ea typeface="Roboto"/>
              <a:cs typeface="Roboto"/>
              <a:sym typeface="Roboto"/>
            </a:endParaRPr>
          </a:p>
        </p:txBody>
      </p:sp>
      <p:sp>
        <p:nvSpPr>
          <p:cNvPr id="1148" name="Google Shape;1148;p93"/>
          <p:cNvSpPr/>
          <p:nvPr/>
        </p:nvSpPr>
        <p:spPr>
          <a:xfrm>
            <a:off x="2985825" y="23397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n2</a:t>
            </a:r>
            <a:endParaRPr sz="1800">
              <a:latin typeface="Roboto"/>
              <a:ea typeface="Roboto"/>
              <a:cs typeface="Roboto"/>
              <a:sym typeface="Roboto"/>
            </a:endParaRPr>
          </a:p>
        </p:txBody>
      </p:sp>
      <p:sp>
        <p:nvSpPr>
          <p:cNvPr id="1149" name="Google Shape;1149;p93"/>
          <p:cNvSpPr/>
          <p:nvPr/>
        </p:nvSpPr>
        <p:spPr>
          <a:xfrm>
            <a:off x="2985825" y="35989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Roboto"/>
                <a:ea typeface="Roboto"/>
                <a:cs typeface="Roboto"/>
                <a:sym typeface="Roboto"/>
              </a:rPr>
              <a:t>n3</a:t>
            </a:r>
            <a:endParaRPr sz="1800">
              <a:latin typeface="Roboto"/>
              <a:ea typeface="Roboto"/>
              <a:cs typeface="Roboto"/>
              <a:sym typeface="Roboto"/>
            </a:endParaRPr>
          </a:p>
        </p:txBody>
      </p:sp>
      <p:cxnSp>
        <p:nvCxnSpPr>
          <p:cNvPr id="1150" name="Google Shape;1150;p93"/>
          <p:cNvCxnSpPr>
            <a:stCxn id="1146" idx="3"/>
            <a:endCxn id="1148" idx="2"/>
          </p:cNvCxnSpPr>
          <p:nvPr/>
        </p:nvCxnSpPr>
        <p:spPr>
          <a:xfrm rot="10800000" flipH="1">
            <a:off x="575450" y="2759100"/>
            <a:ext cx="2410500" cy="17700"/>
          </a:xfrm>
          <a:prstGeom prst="straightConnector1">
            <a:avLst/>
          </a:prstGeom>
          <a:noFill/>
          <a:ln w="28575" cap="flat" cmpd="sng">
            <a:solidFill>
              <a:schemeClr val="accent1"/>
            </a:solidFill>
            <a:prstDash val="solid"/>
            <a:round/>
            <a:headEnd type="none" w="med" len="med"/>
            <a:tailEnd type="triangle" w="med" len="med"/>
          </a:ln>
        </p:spPr>
      </p:cxnSp>
      <p:cxnSp>
        <p:nvCxnSpPr>
          <p:cNvPr id="1151" name="Google Shape;1151;p93"/>
          <p:cNvCxnSpPr>
            <a:stCxn id="1146" idx="3"/>
            <a:endCxn id="1149" idx="2"/>
          </p:cNvCxnSpPr>
          <p:nvPr/>
        </p:nvCxnSpPr>
        <p:spPr>
          <a:xfrm>
            <a:off x="575450" y="2776800"/>
            <a:ext cx="2410500" cy="1241700"/>
          </a:xfrm>
          <a:prstGeom prst="straightConnector1">
            <a:avLst/>
          </a:prstGeom>
          <a:noFill/>
          <a:ln w="28575" cap="flat" cmpd="sng">
            <a:solidFill>
              <a:schemeClr val="accent1"/>
            </a:solidFill>
            <a:prstDash val="solid"/>
            <a:round/>
            <a:headEnd type="none" w="med" len="med"/>
            <a:tailEnd type="triangle" w="med" len="med"/>
          </a:ln>
        </p:spPr>
      </p:cxnSp>
      <p:sp>
        <p:nvSpPr>
          <p:cNvPr id="1146" name="Google Shape;1146;p93"/>
          <p:cNvSpPr txBox="1"/>
          <p:nvPr/>
        </p:nvSpPr>
        <p:spPr>
          <a:xfrm>
            <a:off x="-226150" y="2492100"/>
            <a:ext cx="801600" cy="569400"/>
          </a:xfrm>
          <a:prstGeom prst="rect">
            <a:avLst/>
          </a:prstGeom>
          <a:noFill/>
          <a:ln>
            <a:noFill/>
          </a:ln>
        </p:spPr>
        <p:txBody>
          <a:bodyPr spcFirstLastPara="1" wrap="square" lIns="91425" tIns="91425" rIns="91425" bIns="91425" anchor="t" anchorCtr="0">
            <a:spAutoFit/>
          </a:bodyPr>
          <a:lstStyle/>
          <a:p>
            <a:pPr marL="0" lvl="0" indent="0" algn="r" rtl="0">
              <a:spcBef>
                <a:spcPts val="0"/>
              </a:spcBef>
              <a:spcAft>
                <a:spcPts val="0"/>
              </a:spcAft>
              <a:buNone/>
            </a:pPr>
            <a:r>
              <a:rPr lang="en" sz="2500" b="1">
                <a:latin typeface="Roboto"/>
                <a:ea typeface="Roboto"/>
                <a:cs typeface="Roboto"/>
                <a:sym typeface="Roboto"/>
              </a:rPr>
              <a:t>x</a:t>
            </a:r>
            <a:endParaRPr sz="2500">
              <a:latin typeface="Roboto"/>
              <a:ea typeface="Roboto"/>
              <a:cs typeface="Roboto"/>
              <a:sym typeface="Roboto"/>
            </a:endParaRPr>
          </a:p>
        </p:txBody>
      </p:sp>
      <p:sp>
        <p:nvSpPr>
          <p:cNvPr id="1152" name="Google Shape;1152;p93"/>
          <p:cNvSpPr txBox="1"/>
          <p:nvPr/>
        </p:nvSpPr>
        <p:spPr>
          <a:xfrm>
            <a:off x="2994900" y="8194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c1</a:t>
            </a:r>
            <a:r>
              <a:rPr lang="en" sz="1800">
                <a:latin typeface="Roboto"/>
                <a:ea typeface="Roboto"/>
                <a:cs typeface="Roboto"/>
                <a:sym typeface="Roboto"/>
              </a:rPr>
              <a:t>, b</a:t>
            </a:r>
            <a:r>
              <a:rPr lang="en" sz="1800" baseline="30000">
                <a:latin typeface="Roboto"/>
                <a:ea typeface="Roboto"/>
                <a:cs typeface="Roboto"/>
                <a:sym typeface="Roboto"/>
              </a:rPr>
              <a:t>c1</a:t>
            </a:r>
            <a:endParaRPr sz="1800" baseline="30000">
              <a:latin typeface="Roboto"/>
              <a:ea typeface="Roboto"/>
              <a:cs typeface="Roboto"/>
              <a:sym typeface="Roboto"/>
            </a:endParaRPr>
          </a:p>
        </p:txBody>
      </p:sp>
      <p:sp>
        <p:nvSpPr>
          <p:cNvPr id="1153" name="Google Shape;1153;p93"/>
          <p:cNvSpPr txBox="1"/>
          <p:nvPr/>
        </p:nvSpPr>
        <p:spPr>
          <a:xfrm>
            <a:off x="3027700" y="1971750"/>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c2</a:t>
            </a:r>
            <a:r>
              <a:rPr lang="en" sz="1800">
                <a:latin typeface="Roboto"/>
                <a:ea typeface="Roboto"/>
                <a:cs typeface="Roboto"/>
                <a:sym typeface="Roboto"/>
              </a:rPr>
              <a:t>, b</a:t>
            </a:r>
            <a:r>
              <a:rPr lang="en" sz="1800" baseline="30000">
                <a:latin typeface="Roboto"/>
                <a:ea typeface="Roboto"/>
                <a:cs typeface="Roboto"/>
                <a:sym typeface="Roboto"/>
              </a:rPr>
              <a:t>c2</a:t>
            </a:r>
            <a:endParaRPr sz="1800" baseline="30000">
              <a:latin typeface="Roboto"/>
              <a:ea typeface="Roboto"/>
              <a:cs typeface="Roboto"/>
              <a:sym typeface="Roboto"/>
            </a:endParaRPr>
          </a:p>
        </p:txBody>
      </p:sp>
      <p:sp>
        <p:nvSpPr>
          <p:cNvPr id="1154" name="Google Shape;1154;p93"/>
          <p:cNvSpPr txBox="1"/>
          <p:nvPr/>
        </p:nvSpPr>
        <p:spPr>
          <a:xfrm>
            <a:off x="2994900" y="3198238"/>
            <a:ext cx="17826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latin typeface="Roboto"/>
                <a:ea typeface="Roboto"/>
                <a:cs typeface="Roboto"/>
                <a:sym typeface="Roboto"/>
              </a:rPr>
              <a:t>w</a:t>
            </a:r>
            <a:r>
              <a:rPr lang="en" sz="1800" b="1" baseline="30000">
                <a:latin typeface="Roboto"/>
                <a:ea typeface="Roboto"/>
                <a:cs typeface="Roboto"/>
                <a:sym typeface="Roboto"/>
              </a:rPr>
              <a:t>c3</a:t>
            </a:r>
            <a:r>
              <a:rPr lang="en" sz="1800">
                <a:latin typeface="Roboto"/>
                <a:ea typeface="Roboto"/>
                <a:cs typeface="Roboto"/>
                <a:sym typeface="Roboto"/>
              </a:rPr>
              <a:t>, b</a:t>
            </a:r>
            <a:r>
              <a:rPr lang="en" sz="1800" baseline="30000">
                <a:latin typeface="Roboto"/>
                <a:ea typeface="Roboto"/>
                <a:cs typeface="Roboto"/>
                <a:sym typeface="Roboto"/>
              </a:rPr>
              <a:t>c3</a:t>
            </a:r>
            <a:endParaRPr sz="1800" baseline="30000">
              <a:latin typeface="Roboto"/>
              <a:ea typeface="Roboto"/>
              <a:cs typeface="Roboto"/>
              <a:sym typeface="Roboto"/>
            </a:endParaRPr>
          </a:p>
        </p:txBody>
      </p:sp>
      <p:sp>
        <p:nvSpPr>
          <p:cNvPr id="1155" name="Google Shape;1155;p93"/>
          <p:cNvSpPr txBox="1"/>
          <p:nvPr/>
        </p:nvSpPr>
        <p:spPr>
          <a:xfrm>
            <a:off x="-183925" y="57575"/>
            <a:ext cx="9332100" cy="623400"/>
          </a:xfrm>
          <a:prstGeom prst="rect">
            <a:avLst/>
          </a:prstGeom>
          <a:noFill/>
          <a:ln>
            <a:noFill/>
          </a:ln>
        </p:spPr>
        <p:txBody>
          <a:bodyPr spcFirstLastPara="1" wrap="square" lIns="68575" tIns="34275" rIns="68575" bIns="34275" anchor="t" anchorCtr="0">
            <a:spAutoFit/>
          </a:bodyPr>
          <a:lstStyle/>
          <a:p>
            <a:pPr marL="1828800" marR="0" lvl="0" indent="457200" algn="r" rtl="0">
              <a:spcBef>
                <a:spcPts val="0"/>
              </a:spcBef>
              <a:spcAft>
                <a:spcPts val="0"/>
              </a:spcAft>
              <a:buNone/>
            </a:pPr>
            <a:r>
              <a:rPr lang="en" sz="3600" b="1">
                <a:solidFill>
                  <a:srgbClr val="504087"/>
                </a:solidFill>
                <a:latin typeface="IBM Plex Sans"/>
                <a:ea typeface="IBM Plex Sans"/>
                <a:cs typeface="IBM Plex Sans"/>
                <a:sym typeface="IBM Plex Sans"/>
              </a:rPr>
              <a:t>Recall that…</a:t>
            </a:r>
            <a:endParaRPr sz="3600" b="1">
              <a:solidFill>
                <a:srgbClr val="504087"/>
              </a:solidFill>
              <a:latin typeface="IBM Plex Sans"/>
              <a:ea typeface="IBM Plex Sans"/>
              <a:cs typeface="IBM Plex Sans"/>
              <a:sym typeface="IBM Plex Sans"/>
            </a:endParaRPr>
          </a:p>
        </p:txBody>
      </p:sp>
      <p:pic>
        <p:nvPicPr>
          <p:cNvPr id="1156" name="Google Shape;1156;p93"/>
          <p:cNvPicPr preferRelativeResize="0"/>
          <p:nvPr/>
        </p:nvPicPr>
        <p:blipFill>
          <a:blip r:embed="rId4">
            <a:alphaModFix/>
          </a:blip>
          <a:stretch>
            <a:fillRect/>
          </a:stretch>
        </p:blipFill>
        <p:spPr>
          <a:xfrm>
            <a:off x="4150775" y="1353650"/>
            <a:ext cx="1438275" cy="304800"/>
          </a:xfrm>
          <a:prstGeom prst="rect">
            <a:avLst/>
          </a:prstGeom>
          <a:noFill/>
          <a:ln>
            <a:noFill/>
          </a:ln>
        </p:spPr>
      </p:pic>
      <p:pic>
        <p:nvPicPr>
          <p:cNvPr id="1157" name="Google Shape;1157;p93"/>
          <p:cNvPicPr preferRelativeResize="0"/>
          <p:nvPr/>
        </p:nvPicPr>
        <p:blipFill>
          <a:blip r:embed="rId5">
            <a:alphaModFix/>
          </a:blip>
          <a:stretch>
            <a:fillRect/>
          </a:stretch>
        </p:blipFill>
        <p:spPr>
          <a:xfrm>
            <a:off x="4189200" y="2545325"/>
            <a:ext cx="1438275" cy="304800"/>
          </a:xfrm>
          <a:prstGeom prst="rect">
            <a:avLst/>
          </a:prstGeom>
          <a:noFill/>
          <a:ln>
            <a:noFill/>
          </a:ln>
        </p:spPr>
      </p:pic>
      <p:pic>
        <p:nvPicPr>
          <p:cNvPr id="1158" name="Google Shape;1158;p93"/>
          <p:cNvPicPr preferRelativeResize="0"/>
          <p:nvPr/>
        </p:nvPicPr>
        <p:blipFill>
          <a:blip r:embed="rId6">
            <a:alphaModFix/>
          </a:blip>
          <a:stretch>
            <a:fillRect/>
          </a:stretch>
        </p:blipFill>
        <p:spPr>
          <a:xfrm>
            <a:off x="4189200" y="3884788"/>
            <a:ext cx="1438275" cy="304800"/>
          </a:xfrm>
          <a:prstGeom prst="rect">
            <a:avLst/>
          </a:prstGeom>
          <a:noFill/>
          <a:ln>
            <a:noFill/>
          </a:ln>
        </p:spPr>
      </p:pic>
      <p:sp>
        <p:nvSpPr>
          <p:cNvPr id="1159" name="Google Shape;1159;p93"/>
          <p:cNvSpPr txBox="1"/>
          <p:nvPr/>
        </p:nvSpPr>
        <p:spPr>
          <a:xfrm>
            <a:off x="5618738" y="757175"/>
            <a:ext cx="11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Softmax</a:t>
            </a:r>
            <a:endParaRPr sz="2000" b="1">
              <a:solidFill>
                <a:srgbClr val="504087"/>
              </a:solidFill>
              <a:latin typeface="Roboto"/>
              <a:ea typeface="Roboto"/>
              <a:cs typeface="Roboto"/>
              <a:sym typeface="Roboto"/>
            </a:endParaRPr>
          </a:p>
        </p:txBody>
      </p:sp>
      <p:sp>
        <p:nvSpPr>
          <p:cNvPr id="1160" name="Google Shape;1160;p93"/>
          <p:cNvSpPr txBox="1"/>
          <p:nvPr/>
        </p:nvSpPr>
        <p:spPr>
          <a:xfrm>
            <a:off x="6586538" y="1232850"/>
            <a:ext cx="11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P</a:t>
            </a:r>
            <a:r>
              <a:rPr lang="en" sz="2000" b="1" baseline="-25000">
                <a:solidFill>
                  <a:srgbClr val="504087"/>
                </a:solidFill>
                <a:latin typeface="Roboto"/>
                <a:ea typeface="Roboto"/>
                <a:cs typeface="Roboto"/>
                <a:sym typeface="Roboto"/>
              </a:rPr>
              <a:t>1</a:t>
            </a:r>
            <a:endParaRPr sz="2000" b="1" baseline="-25000">
              <a:solidFill>
                <a:srgbClr val="504087"/>
              </a:solidFill>
              <a:latin typeface="Roboto"/>
              <a:ea typeface="Roboto"/>
              <a:cs typeface="Roboto"/>
              <a:sym typeface="Roboto"/>
            </a:endParaRPr>
          </a:p>
        </p:txBody>
      </p:sp>
      <p:sp>
        <p:nvSpPr>
          <p:cNvPr id="1161" name="Google Shape;1161;p93"/>
          <p:cNvSpPr txBox="1"/>
          <p:nvPr/>
        </p:nvSpPr>
        <p:spPr>
          <a:xfrm>
            <a:off x="6624313" y="2451425"/>
            <a:ext cx="11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P</a:t>
            </a:r>
            <a:r>
              <a:rPr lang="en" sz="2000" b="1" baseline="-25000">
                <a:solidFill>
                  <a:srgbClr val="504087"/>
                </a:solidFill>
                <a:latin typeface="Roboto"/>
                <a:ea typeface="Roboto"/>
                <a:cs typeface="Roboto"/>
                <a:sym typeface="Roboto"/>
              </a:rPr>
              <a:t>2</a:t>
            </a:r>
            <a:endParaRPr sz="2000" b="1" baseline="-25000">
              <a:solidFill>
                <a:srgbClr val="504087"/>
              </a:solidFill>
              <a:latin typeface="Roboto"/>
              <a:ea typeface="Roboto"/>
              <a:cs typeface="Roboto"/>
              <a:sym typeface="Roboto"/>
            </a:endParaRPr>
          </a:p>
        </p:txBody>
      </p:sp>
      <p:sp>
        <p:nvSpPr>
          <p:cNvPr id="1162" name="Google Shape;1162;p93"/>
          <p:cNvSpPr txBox="1"/>
          <p:nvPr/>
        </p:nvSpPr>
        <p:spPr>
          <a:xfrm>
            <a:off x="6682163" y="3844050"/>
            <a:ext cx="11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P</a:t>
            </a:r>
            <a:r>
              <a:rPr lang="en" sz="2000" b="1" baseline="-25000">
                <a:solidFill>
                  <a:srgbClr val="504087"/>
                </a:solidFill>
                <a:latin typeface="Roboto"/>
                <a:ea typeface="Roboto"/>
                <a:cs typeface="Roboto"/>
                <a:sym typeface="Roboto"/>
              </a:rPr>
              <a:t>3</a:t>
            </a:r>
            <a:endParaRPr sz="2000" b="1" baseline="-25000">
              <a:solidFill>
                <a:srgbClr val="504087"/>
              </a:solidFill>
              <a:latin typeface="Roboto"/>
              <a:ea typeface="Roboto"/>
              <a:cs typeface="Roboto"/>
              <a:sym typeface="Roboto"/>
            </a:endParaRPr>
          </a:p>
        </p:txBody>
      </p:sp>
      <p:sp>
        <p:nvSpPr>
          <p:cNvPr id="1163" name="Google Shape;1163;p93"/>
          <p:cNvSpPr txBox="1"/>
          <p:nvPr/>
        </p:nvSpPr>
        <p:spPr>
          <a:xfrm>
            <a:off x="1334800" y="4513950"/>
            <a:ext cx="6540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Each neuron has its own weight vector and bias term</a:t>
            </a:r>
            <a:endParaRPr sz="2000" b="1">
              <a:solidFill>
                <a:srgbClr val="504087"/>
              </a:solidFill>
              <a:latin typeface="Roboto"/>
              <a:ea typeface="Roboto"/>
              <a:cs typeface="Roboto"/>
              <a:sym typeface="Roboto"/>
            </a:endParaRPr>
          </a:p>
        </p:txBody>
      </p:sp>
      <p:sp>
        <p:nvSpPr>
          <p:cNvPr id="1164" name="Google Shape;1164;p93"/>
          <p:cNvSpPr txBox="1"/>
          <p:nvPr/>
        </p:nvSpPr>
        <p:spPr>
          <a:xfrm>
            <a:off x="7552075" y="2477700"/>
            <a:ext cx="1469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sum up to 1</a:t>
            </a:r>
            <a:endParaRPr sz="1800" b="1">
              <a:solidFill>
                <a:srgbClr val="504087"/>
              </a:solidFill>
              <a:latin typeface="Roboto"/>
              <a:ea typeface="Roboto"/>
              <a:cs typeface="Roboto"/>
              <a:sym typeface="Roboto"/>
            </a:endParaRPr>
          </a:p>
        </p:txBody>
      </p:sp>
      <p:cxnSp>
        <p:nvCxnSpPr>
          <p:cNvPr id="1165" name="Google Shape;1165;p93"/>
          <p:cNvCxnSpPr>
            <a:stCxn id="1164" idx="1"/>
            <a:endCxn id="1160" idx="2"/>
          </p:cNvCxnSpPr>
          <p:nvPr/>
        </p:nvCxnSpPr>
        <p:spPr>
          <a:xfrm rot="10800000">
            <a:off x="7169875" y="1725450"/>
            <a:ext cx="382200" cy="983100"/>
          </a:xfrm>
          <a:prstGeom prst="straightConnector1">
            <a:avLst/>
          </a:prstGeom>
          <a:noFill/>
          <a:ln w="28575" cap="flat" cmpd="sng">
            <a:solidFill>
              <a:schemeClr val="accent1"/>
            </a:solidFill>
            <a:prstDash val="solid"/>
            <a:round/>
            <a:headEnd type="none" w="med" len="med"/>
            <a:tailEnd type="triangle" w="med" len="med"/>
          </a:ln>
        </p:spPr>
      </p:cxnSp>
      <p:cxnSp>
        <p:nvCxnSpPr>
          <p:cNvPr id="1166" name="Google Shape;1166;p93"/>
          <p:cNvCxnSpPr>
            <a:stCxn id="1164" idx="1"/>
          </p:cNvCxnSpPr>
          <p:nvPr/>
        </p:nvCxnSpPr>
        <p:spPr>
          <a:xfrm rot="10800000">
            <a:off x="7032175" y="2702250"/>
            <a:ext cx="519900" cy="6300"/>
          </a:xfrm>
          <a:prstGeom prst="straightConnector1">
            <a:avLst/>
          </a:prstGeom>
          <a:noFill/>
          <a:ln w="28575" cap="flat" cmpd="sng">
            <a:solidFill>
              <a:schemeClr val="accent1"/>
            </a:solidFill>
            <a:prstDash val="solid"/>
            <a:round/>
            <a:headEnd type="none" w="med" len="med"/>
            <a:tailEnd type="triangle" w="med" len="med"/>
          </a:ln>
        </p:spPr>
      </p:cxnSp>
      <p:cxnSp>
        <p:nvCxnSpPr>
          <p:cNvPr id="1167" name="Google Shape;1167;p93"/>
          <p:cNvCxnSpPr>
            <a:stCxn id="1164" idx="1"/>
            <a:endCxn id="1162" idx="0"/>
          </p:cNvCxnSpPr>
          <p:nvPr/>
        </p:nvCxnSpPr>
        <p:spPr>
          <a:xfrm flipH="1">
            <a:off x="7265575" y="2708550"/>
            <a:ext cx="286500" cy="1135500"/>
          </a:xfrm>
          <a:prstGeom prst="straightConnector1">
            <a:avLst/>
          </a:prstGeom>
          <a:noFill/>
          <a:ln w="28575" cap="flat" cmpd="sng">
            <a:solidFill>
              <a:schemeClr val="accent1"/>
            </a:solidFill>
            <a:prstDash val="solid"/>
            <a:round/>
            <a:headEnd type="none" w="med" len="med"/>
            <a:tailEnd type="triangle" w="med" len="med"/>
          </a:ln>
        </p:spPr>
      </p:cxnSp>
      <p:cxnSp>
        <p:nvCxnSpPr>
          <p:cNvPr id="1168" name="Google Shape;1168;p93"/>
          <p:cNvCxnSpPr/>
          <p:nvPr/>
        </p:nvCxnSpPr>
        <p:spPr>
          <a:xfrm rot="10800000" flipH="1">
            <a:off x="5678150" y="15039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1169" name="Google Shape;1169;p93"/>
          <p:cNvCxnSpPr/>
          <p:nvPr/>
        </p:nvCxnSpPr>
        <p:spPr>
          <a:xfrm rot="10800000" flipH="1">
            <a:off x="5678150" y="2706450"/>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1170" name="Google Shape;1170;p93"/>
          <p:cNvCxnSpPr/>
          <p:nvPr/>
        </p:nvCxnSpPr>
        <p:spPr>
          <a:xfrm rot="10800000" flipH="1">
            <a:off x="5707075" y="4088250"/>
            <a:ext cx="895500" cy="42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2"/>
          <p:cNvSpPr txBox="1"/>
          <p:nvPr/>
        </p:nvSpPr>
        <p:spPr>
          <a:xfrm>
            <a:off x="6433822" y="134457"/>
            <a:ext cx="4448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Roadmap</a:t>
            </a:r>
            <a:endParaRPr sz="1100" b="1">
              <a:solidFill>
                <a:srgbClr val="504087"/>
              </a:solidFill>
              <a:latin typeface="IBM Plex Sans"/>
              <a:ea typeface="IBM Plex Sans"/>
              <a:cs typeface="IBM Plex Sans"/>
              <a:sym typeface="IBM Plex Sans"/>
            </a:endParaRPr>
          </a:p>
        </p:txBody>
      </p:sp>
      <p:pic>
        <p:nvPicPr>
          <p:cNvPr id="111" name="Google Shape;111;p22"/>
          <p:cNvPicPr preferRelativeResize="0"/>
          <p:nvPr/>
        </p:nvPicPr>
        <p:blipFill>
          <a:blip r:embed="rId3">
            <a:alphaModFix/>
          </a:blip>
          <a:stretch>
            <a:fillRect/>
          </a:stretch>
        </p:blipFill>
        <p:spPr>
          <a:xfrm>
            <a:off x="12" y="-45400"/>
            <a:ext cx="2144626" cy="1396806"/>
          </a:xfrm>
          <a:prstGeom prst="rect">
            <a:avLst/>
          </a:prstGeom>
          <a:noFill/>
          <a:ln>
            <a:noFill/>
          </a:ln>
        </p:spPr>
      </p:pic>
      <p:sp>
        <p:nvSpPr>
          <p:cNvPr id="112" name="Google Shape;112;p22"/>
          <p:cNvSpPr/>
          <p:nvPr/>
        </p:nvSpPr>
        <p:spPr>
          <a:xfrm>
            <a:off x="3519225" y="1929000"/>
            <a:ext cx="1322400" cy="12855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neuron</a:t>
            </a:r>
            <a:endParaRPr sz="1800">
              <a:latin typeface="Roboto"/>
              <a:ea typeface="Roboto"/>
              <a:cs typeface="Roboto"/>
              <a:sym typeface="Roboto"/>
            </a:endParaRPr>
          </a:p>
        </p:txBody>
      </p:sp>
      <p:cxnSp>
        <p:nvCxnSpPr>
          <p:cNvPr id="113" name="Google Shape;113;p22"/>
          <p:cNvCxnSpPr/>
          <p:nvPr/>
        </p:nvCxnSpPr>
        <p:spPr>
          <a:xfrm>
            <a:off x="2623650" y="2648700"/>
            <a:ext cx="866100" cy="4800"/>
          </a:xfrm>
          <a:prstGeom prst="straightConnector1">
            <a:avLst/>
          </a:prstGeom>
          <a:noFill/>
          <a:ln w="28575" cap="flat" cmpd="sng">
            <a:solidFill>
              <a:schemeClr val="accent1"/>
            </a:solidFill>
            <a:prstDash val="solid"/>
            <a:round/>
            <a:headEnd type="none" w="med" len="med"/>
            <a:tailEnd type="triangle" w="med" len="med"/>
          </a:ln>
        </p:spPr>
      </p:cxnSp>
      <p:sp>
        <p:nvSpPr>
          <p:cNvPr id="114" name="Google Shape;114;p22"/>
          <p:cNvSpPr txBox="1"/>
          <p:nvPr/>
        </p:nvSpPr>
        <p:spPr>
          <a:xfrm>
            <a:off x="1899675" y="2420250"/>
            <a:ext cx="6945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input</a:t>
            </a:r>
            <a:endParaRPr sz="1800">
              <a:solidFill>
                <a:srgbClr val="504087"/>
              </a:solidFill>
              <a:latin typeface="Roboto"/>
              <a:ea typeface="Roboto"/>
              <a:cs typeface="Roboto"/>
              <a:sym typeface="Roboto"/>
            </a:endParaRPr>
          </a:p>
        </p:txBody>
      </p:sp>
      <p:sp>
        <p:nvSpPr>
          <p:cNvPr id="115" name="Google Shape;115;p22"/>
          <p:cNvSpPr txBox="1"/>
          <p:nvPr/>
        </p:nvSpPr>
        <p:spPr>
          <a:xfrm>
            <a:off x="5692275" y="242025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sp>
        <p:nvSpPr>
          <p:cNvPr id="116" name="Google Shape;116;p22"/>
          <p:cNvSpPr txBox="1"/>
          <p:nvPr/>
        </p:nvSpPr>
        <p:spPr>
          <a:xfrm>
            <a:off x="6975250" y="2173950"/>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neuron</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cxnSp>
        <p:nvCxnSpPr>
          <p:cNvPr id="117" name="Google Shape;117;p22"/>
          <p:cNvCxnSpPr/>
          <p:nvPr/>
        </p:nvCxnSpPr>
        <p:spPr>
          <a:xfrm rot="10800000" flipH="1">
            <a:off x="4871100" y="2646450"/>
            <a:ext cx="867900" cy="93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174"/>
        <p:cNvGrpSpPr/>
        <p:nvPr/>
      </p:nvGrpSpPr>
      <p:grpSpPr>
        <a:xfrm>
          <a:off x="0" y="0"/>
          <a:ext cx="0" cy="0"/>
          <a:chOff x="0" y="0"/>
          <a:chExt cx="0" cy="0"/>
        </a:xfrm>
      </p:grpSpPr>
      <p:pic>
        <p:nvPicPr>
          <p:cNvPr id="1175" name="Google Shape;1175;p94"/>
          <p:cNvPicPr preferRelativeResize="0"/>
          <p:nvPr/>
        </p:nvPicPr>
        <p:blipFill>
          <a:blip r:embed="rId3">
            <a:alphaModFix/>
          </a:blip>
          <a:stretch>
            <a:fillRect/>
          </a:stretch>
        </p:blipFill>
        <p:spPr>
          <a:xfrm>
            <a:off x="-22325" y="0"/>
            <a:ext cx="1714500" cy="1116644"/>
          </a:xfrm>
          <a:prstGeom prst="rect">
            <a:avLst/>
          </a:prstGeom>
          <a:noFill/>
          <a:ln>
            <a:noFill/>
          </a:ln>
        </p:spPr>
      </p:pic>
      <p:sp>
        <p:nvSpPr>
          <p:cNvPr id="1176" name="Google Shape;1176;p94"/>
          <p:cNvSpPr txBox="1"/>
          <p:nvPr/>
        </p:nvSpPr>
        <p:spPr>
          <a:xfrm>
            <a:off x="7003700" y="0"/>
            <a:ext cx="3250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504087"/>
                </a:solidFill>
                <a:latin typeface="Roboto"/>
                <a:ea typeface="Roboto"/>
                <a:cs typeface="Roboto"/>
                <a:sym typeface="Roboto"/>
              </a:rPr>
              <a:t>Generalizing</a:t>
            </a:r>
            <a:endParaRPr sz="2500" b="1">
              <a:solidFill>
                <a:srgbClr val="504087"/>
              </a:solidFill>
              <a:latin typeface="Roboto"/>
              <a:ea typeface="Roboto"/>
              <a:cs typeface="Roboto"/>
              <a:sym typeface="Roboto"/>
            </a:endParaRPr>
          </a:p>
        </p:txBody>
      </p:sp>
      <p:cxnSp>
        <p:nvCxnSpPr>
          <p:cNvPr id="1177" name="Google Shape;1177;p94"/>
          <p:cNvCxnSpPr>
            <a:stCxn id="1178" idx="3"/>
            <a:endCxn id="1179" idx="2"/>
          </p:cNvCxnSpPr>
          <p:nvPr/>
        </p:nvCxnSpPr>
        <p:spPr>
          <a:xfrm rot="10800000" flipH="1">
            <a:off x="1177200" y="1632325"/>
            <a:ext cx="1226700" cy="1183500"/>
          </a:xfrm>
          <a:prstGeom prst="straightConnector1">
            <a:avLst/>
          </a:prstGeom>
          <a:noFill/>
          <a:ln w="28575" cap="flat" cmpd="sng">
            <a:solidFill>
              <a:schemeClr val="accent1"/>
            </a:solidFill>
            <a:prstDash val="solid"/>
            <a:round/>
            <a:headEnd type="none" w="med" len="med"/>
            <a:tailEnd type="triangle" w="med" len="med"/>
          </a:ln>
        </p:spPr>
      </p:cxnSp>
      <p:sp>
        <p:nvSpPr>
          <p:cNvPr id="1178" name="Google Shape;1178;p94"/>
          <p:cNvSpPr txBox="1"/>
          <p:nvPr/>
        </p:nvSpPr>
        <p:spPr>
          <a:xfrm>
            <a:off x="770400" y="2584975"/>
            <a:ext cx="406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Roboto"/>
                <a:ea typeface="Roboto"/>
                <a:cs typeface="Roboto"/>
                <a:sym typeface="Roboto"/>
              </a:rPr>
              <a:t>x</a:t>
            </a:r>
            <a:endParaRPr sz="1800" b="1">
              <a:solidFill>
                <a:schemeClr val="dk1"/>
              </a:solidFill>
              <a:latin typeface="Roboto"/>
              <a:ea typeface="Roboto"/>
              <a:cs typeface="Roboto"/>
              <a:sym typeface="Roboto"/>
            </a:endParaRPr>
          </a:p>
        </p:txBody>
      </p:sp>
      <p:sp>
        <p:nvSpPr>
          <p:cNvPr id="1180" name="Google Shape;1180;p94"/>
          <p:cNvSpPr txBox="1"/>
          <p:nvPr/>
        </p:nvSpPr>
        <p:spPr>
          <a:xfrm>
            <a:off x="6792850" y="8702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P</a:t>
            </a:r>
            <a:r>
              <a:rPr lang="en" sz="1800" b="1" baseline="-25000">
                <a:solidFill>
                  <a:srgbClr val="504087"/>
                </a:solidFill>
                <a:latin typeface="Roboto"/>
                <a:ea typeface="Roboto"/>
                <a:cs typeface="Roboto"/>
                <a:sym typeface="Roboto"/>
              </a:rPr>
              <a:t>1</a:t>
            </a:r>
            <a:endParaRPr sz="1800" b="1" baseline="-25000">
              <a:solidFill>
                <a:srgbClr val="504087"/>
              </a:solidFill>
              <a:latin typeface="Roboto"/>
              <a:ea typeface="Roboto"/>
              <a:cs typeface="Roboto"/>
              <a:sym typeface="Roboto"/>
            </a:endParaRPr>
          </a:p>
        </p:txBody>
      </p:sp>
      <p:sp>
        <p:nvSpPr>
          <p:cNvPr id="1179" name="Google Shape;1179;p94"/>
          <p:cNvSpPr/>
          <p:nvPr/>
        </p:nvSpPr>
        <p:spPr>
          <a:xfrm>
            <a:off x="2403775" y="12127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h</a:t>
            </a:r>
            <a:r>
              <a:rPr lang="en" sz="1800" baseline="-25000">
                <a:latin typeface="Roboto"/>
                <a:ea typeface="Roboto"/>
                <a:cs typeface="Roboto"/>
                <a:sym typeface="Roboto"/>
              </a:rPr>
              <a:t>n1</a:t>
            </a:r>
            <a:endParaRPr sz="1800" baseline="-25000">
              <a:latin typeface="Roboto"/>
              <a:ea typeface="Roboto"/>
              <a:cs typeface="Roboto"/>
              <a:sym typeface="Roboto"/>
            </a:endParaRPr>
          </a:p>
        </p:txBody>
      </p:sp>
      <p:sp>
        <p:nvSpPr>
          <p:cNvPr id="1181" name="Google Shape;1181;p94"/>
          <p:cNvSpPr/>
          <p:nvPr/>
        </p:nvSpPr>
        <p:spPr>
          <a:xfrm>
            <a:off x="2427900" y="23944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h</a:t>
            </a:r>
            <a:r>
              <a:rPr lang="en" sz="1800" baseline="-25000">
                <a:latin typeface="Roboto"/>
                <a:ea typeface="Roboto"/>
                <a:cs typeface="Roboto"/>
                <a:sym typeface="Roboto"/>
              </a:rPr>
              <a:t>n2</a:t>
            </a:r>
            <a:endParaRPr sz="1800" baseline="-25000">
              <a:latin typeface="Roboto"/>
              <a:ea typeface="Roboto"/>
              <a:cs typeface="Roboto"/>
              <a:sym typeface="Roboto"/>
            </a:endParaRPr>
          </a:p>
        </p:txBody>
      </p:sp>
      <p:sp>
        <p:nvSpPr>
          <p:cNvPr id="1182" name="Google Shape;1182;p94"/>
          <p:cNvSpPr/>
          <p:nvPr/>
        </p:nvSpPr>
        <p:spPr>
          <a:xfrm>
            <a:off x="2427900" y="36661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h</a:t>
            </a:r>
            <a:r>
              <a:rPr lang="en" sz="1800" baseline="-25000">
                <a:latin typeface="Roboto"/>
                <a:ea typeface="Roboto"/>
                <a:cs typeface="Roboto"/>
                <a:sym typeface="Roboto"/>
              </a:rPr>
              <a:t>n3</a:t>
            </a:r>
            <a:endParaRPr sz="1800" baseline="-25000">
              <a:latin typeface="Roboto"/>
              <a:ea typeface="Roboto"/>
              <a:cs typeface="Roboto"/>
              <a:sym typeface="Roboto"/>
            </a:endParaRPr>
          </a:p>
        </p:txBody>
      </p:sp>
      <p:cxnSp>
        <p:nvCxnSpPr>
          <p:cNvPr id="1183" name="Google Shape;1183;p94"/>
          <p:cNvCxnSpPr>
            <a:stCxn id="1178" idx="3"/>
            <a:endCxn id="1181" idx="2"/>
          </p:cNvCxnSpPr>
          <p:nvPr/>
        </p:nvCxnSpPr>
        <p:spPr>
          <a:xfrm rot="10800000" flipH="1">
            <a:off x="1177200" y="2813725"/>
            <a:ext cx="1250700" cy="2100"/>
          </a:xfrm>
          <a:prstGeom prst="straightConnector1">
            <a:avLst/>
          </a:prstGeom>
          <a:noFill/>
          <a:ln w="28575" cap="flat" cmpd="sng">
            <a:solidFill>
              <a:schemeClr val="accent1"/>
            </a:solidFill>
            <a:prstDash val="solid"/>
            <a:round/>
            <a:headEnd type="none" w="med" len="med"/>
            <a:tailEnd type="triangle" w="med" len="med"/>
          </a:ln>
        </p:spPr>
      </p:cxnSp>
      <p:cxnSp>
        <p:nvCxnSpPr>
          <p:cNvPr id="1184" name="Google Shape;1184;p94"/>
          <p:cNvCxnSpPr>
            <a:stCxn id="1178" idx="3"/>
            <a:endCxn id="1182" idx="2"/>
          </p:cNvCxnSpPr>
          <p:nvPr/>
        </p:nvCxnSpPr>
        <p:spPr>
          <a:xfrm>
            <a:off x="1177200" y="2815825"/>
            <a:ext cx="1250700" cy="1269600"/>
          </a:xfrm>
          <a:prstGeom prst="straightConnector1">
            <a:avLst/>
          </a:prstGeom>
          <a:noFill/>
          <a:ln w="28575" cap="flat" cmpd="sng">
            <a:solidFill>
              <a:schemeClr val="accent1"/>
            </a:solidFill>
            <a:prstDash val="solid"/>
            <a:round/>
            <a:headEnd type="none" w="med" len="med"/>
            <a:tailEnd type="triangle" w="med" len="med"/>
          </a:ln>
        </p:spPr>
      </p:cxnSp>
      <p:sp>
        <p:nvSpPr>
          <p:cNvPr id="1185" name="Google Shape;1185;p94"/>
          <p:cNvSpPr txBox="1"/>
          <p:nvPr/>
        </p:nvSpPr>
        <p:spPr>
          <a:xfrm>
            <a:off x="6752650" y="19990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P</a:t>
            </a:r>
            <a:r>
              <a:rPr lang="en" sz="1800" b="1" baseline="-25000">
                <a:solidFill>
                  <a:srgbClr val="504087"/>
                </a:solidFill>
                <a:latin typeface="Roboto"/>
                <a:ea typeface="Roboto"/>
                <a:cs typeface="Roboto"/>
                <a:sym typeface="Roboto"/>
              </a:rPr>
              <a:t>2</a:t>
            </a:r>
            <a:endParaRPr sz="1800" b="1" baseline="-25000">
              <a:solidFill>
                <a:srgbClr val="504087"/>
              </a:solidFill>
              <a:latin typeface="Roboto"/>
              <a:ea typeface="Roboto"/>
              <a:cs typeface="Roboto"/>
              <a:sym typeface="Roboto"/>
            </a:endParaRPr>
          </a:p>
        </p:txBody>
      </p:sp>
      <p:sp>
        <p:nvSpPr>
          <p:cNvPr id="1186" name="Google Shape;1186;p94"/>
          <p:cNvSpPr txBox="1"/>
          <p:nvPr/>
        </p:nvSpPr>
        <p:spPr>
          <a:xfrm>
            <a:off x="6764850" y="3153513"/>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P</a:t>
            </a:r>
            <a:r>
              <a:rPr lang="en" sz="1800" b="1" baseline="-25000">
                <a:solidFill>
                  <a:srgbClr val="504087"/>
                </a:solidFill>
                <a:latin typeface="Roboto"/>
                <a:ea typeface="Roboto"/>
                <a:cs typeface="Roboto"/>
                <a:sym typeface="Roboto"/>
              </a:rPr>
              <a:t>3</a:t>
            </a:r>
            <a:endParaRPr sz="1800" b="1" baseline="-25000">
              <a:solidFill>
                <a:srgbClr val="504087"/>
              </a:solidFill>
              <a:latin typeface="Roboto"/>
              <a:ea typeface="Roboto"/>
              <a:cs typeface="Roboto"/>
              <a:sym typeface="Roboto"/>
            </a:endParaRPr>
          </a:p>
        </p:txBody>
      </p:sp>
      <p:cxnSp>
        <p:nvCxnSpPr>
          <p:cNvPr id="1187" name="Google Shape;1187;p94"/>
          <p:cNvCxnSpPr>
            <a:endCxn id="1180" idx="1"/>
          </p:cNvCxnSpPr>
          <p:nvPr/>
        </p:nvCxnSpPr>
        <p:spPr>
          <a:xfrm rot="10800000" flipH="1">
            <a:off x="5236450" y="1101050"/>
            <a:ext cx="1556400" cy="4800"/>
          </a:xfrm>
          <a:prstGeom prst="straightConnector1">
            <a:avLst/>
          </a:prstGeom>
          <a:noFill/>
          <a:ln w="28575" cap="flat" cmpd="sng">
            <a:solidFill>
              <a:schemeClr val="accent1"/>
            </a:solidFill>
            <a:prstDash val="solid"/>
            <a:round/>
            <a:headEnd type="none" w="med" len="med"/>
            <a:tailEnd type="triangle" w="med" len="med"/>
          </a:ln>
        </p:spPr>
      </p:cxnSp>
      <p:cxnSp>
        <p:nvCxnSpPr>
          <p:cNvPr id="1188" name="Google Shape;1188;p94"/>
          <p:cNvCxnSpPr/>
          <p:nvPr/>
        </p:nvCxnSpPr>
        <p:spPr>
          <a:xfrm rot="10800000" flipH="1">
            <a:off x="5234500" y="2240313"/>
            <a:ext cx="1592400" cy="4800"/>
          </a:xfrm>
          <a:prstGeom prst="straightConnector1">
            <a:avLst/>
          </a:prstGeom>
          <a:noFill/>
          <a:ln w="28575" cap="flat" cmpd="sng">
            <a:solidFill>
              <a:schemeClr val="accent1"/>
            </a:solidFill>
            <a:prstDash val="solid"/>
            <a:round/>
            <a:headEnd type="none" w="med" len="med"/>
            <a:tailEnd type="triangle" w="med" len="med"/>
          </a:ln>
        </p:spPr>
      </p:cxnSp>
      <p:cxnSp>
        <p:nvCxnSpPr>
          <p:cNvPr id="1189" name="Google Shape;1189;p94"/>
          <p:cNvCxnSpPr>
            <a:stCxn id="1190" idx="6"/>
          </p:cNvCxnSpPr>
          <p:nvPr/>
        </p:nvCxnSpPr>
        <p:spPr>
          <a:xfrm rot="10800000" flipH="1">
            <a:off x="5206975" y="3384375"/>
            <a:ext cx="1634100" cy="8700"/>
          </a:xfrm>
          <a:prstGeom prst="straightConnector1">
            <a:avLst/>
          </a:prstGeom>
          <a:noFill/>
          <a:ln w="28575" cap="flat" cmpd="sng">
            <a:solidFill>
              <a:schemeClr val="accent1"/>
            </a:solidFill>
            <a:prstDash val="solid"/>
            <a:round/>
            <a:headEnd type="none" w="med" len="med"/>
            <a:tailEnd type="triangle" w="med" len="med"/>
          </a:ln>
        </p:spPr>
      </p:cxnSp>
      <p:sp>
        <p:nvSpPr>
          <p:cNvPr id="1191" name="Google Shape;1191;p94"/>
          <p:cNvSpPr/>
          <p:nvPr/>
        </p:nvSpPr>
        <p:spPr>
          <a:xfrm>
            <a:off x="4321975" y="6816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n1</a:t>
            </a:r>
            <a:endParaRPr sz="1800" baseline="-25000">
              <a:latin typeface="Roboto"/>
              <a:ea typeface="Roboto"/>
              <a:cs typeface="Roboto"/>
              <a:sym typeface="Roboto"/>
            </a:endParaRPr>
          </a:p>
        </p:txBody>
      </p:sp>
      <p:sp>
        <p:nvSpPr>
          <p:cNvPr id="1192" name="Google Shape;1192;p94"/>
          <p:cNvSpPr/>
          <p:nvPr/>
        </p:nvSpPr>
        <p:spPr>
          <a:xfrm>
            <a:off x="4321975" y="18104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n2</a:t>
            </a:r>
            <a:endParaRPr sz="1800" baseline="-25000">
              <a:latin typeface="Roboto"/>
              <a:ea typeface="Roboto"/>
              <a:cs typeface="Roboto"/>
              <a:sym typeface="Roboto"/>
            </a:endParaRPr>
          </a:p>
        </p:txBody>
      </p:sp>
      <p:sp>
        <p:nvSpPr>
          <p:cNvPr id="1190" name="Google Shape;1190;p94"/>
          <p:cNvSpPr/>
          <p:nvPr/>
        </p:nvSpPr>
        <p:spPr>
          <a:xfrm>
            <a:off x="4321975" y="29736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n3</a:t>
            </a:r>
            <a:endParaRPr sz="1800" baseline="-25000">
              <a:latin typeface="Roboto"/>
              <a:ea typeface="Roboto"/>
              <a:cs typeface="Roboto"/>
              <a:sym typeface="Roboto"/>
            </a:endParaRPr>
          </a:p>
        </p:txBody>
      </p:sp>
      <p:sp>
        <p:nvSpPr>
          <p:cNvPr id="1193" name="Google Shape;1193;p94"/>
          <p:cNvSpPr/>
          <p:nvPr/>
        </p:nvSpPr>
        <p:spPr>
          <a:xfrm>
            <a:off x="4321975" y="41369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n4</a:t>
            </a:r>
            <a:endParaRPr sz="1800" baseline="-25000">
              <a:latin typeface="Roboto"/>
              <a:ea typeface="Roboto"/>
              <a:cs typeface="Roboto"/>
              <a:sym typeface="Roboto"/>
            </a:endParaRPr>
          </a:p>
        </p:txBody>
      </p:sp>
      <p:cxnSp>
        <p:nvCxnSpPr>
          <p:cNvPr id="1194" name="Google Shape;1194;p94"/>
          <p:cNvCxnSpPr>
            <a:stCxn id="1179" idx="6"/>
            <a:endCxn id="1191" idx="2"/>
          </p:cNvCxnSpPr>
          <p:nvPr/>
        </p:nvCxnSpPr>
        <p:spPr>
          <a:xfrm rot="10800000" flipH="1">
            <a:off x="3288775" y="1101175"/>
            <a:ext cx="1033200" cy="531000"/>
          </a:xfrm>
          <a:prstGeom prst="straightConnector1">
            <a:avLst/>
          </a:prstGeom>
          <a:noFill/>
          <a:ln w="19050" cap="flat" cmpd="sng">
            <a:solidFill>
              <a:schemeClr val="accent1"/>
            </a:solidFill>
            <a:prstDash val="solid"/>
            <a:round/>
            <a:headEnd type="none" w="med" len="med"/>
            <a:tailEnd type="triangle" w="med" len="med"/>
          </a:ln>
        </p:spPr>
      </p:cxnSp>
      <p:cxnSp>
        <p:nvCxnSpPr>
          <p:cNvPr id="1195" name="Google Shape;1195;p94"/>
          <p:cNvCxnSpPr>
            <a:stCxn id="1179" idx="6"/>
            <a:endCxn id="1192" idx="2"/>
          </p:cNvCxnSpPr>
          <p:nvPr/>
        </p:nvCxnSpPr>
        <p:spPr>
          <a:xfrm>
            <a:off x="3288775" y="1632175"/>
            <a:ext cx="1033200" cy="597600"/>
          </a:xfrm>
          <a:prstGeom prst="straightConnector1">
            <a:avLst/>
          </a:prstGeom>
          <a:noFill/>
          <a:ln w="19050" cap="flat" cmpd="sng">
            <a:solidFill>
              <a:schemeClr val="accent1"/>
            </a:solidFill>
            <a:prstDash val="solid"/>
            <a:round/>
            <a:headEnd type="none" w="med" len="med"/>
            <a:tailEnd type="triangle" w="med" len="med"/>
          </a:ln>
        </p:spPr>
      </p:cxnSp>
      <p:cxnSp>
        <p:nvCxnSpPr>
          <p:cNvPr id="1196" name="Google Shape;1196;p94"/>
          <p:cNvCxnSpPr>
            <a:stCxn id="1179" idx="6"/>
            <a:endCxn id="1193" idx="2"/>
          </p:cNvCxnSpPr>
          <p:nvPr/>
        </p:nvCxnSpPr>
        <p:spPr>
          <a:xfrm>
            <a:off x="3288775" y="1632175"/>
            <a:ext cx="1033200" cy="2924100"/>
          </a:xfrm>
          <a:prstGeom prst="straightConnector1">
            <a:avLst/>
          </a:prstGeom>
          <a:noFill/>
          <a:ln w="19050" cap="flat" cmpd="sng">
            <a:solidFill>
              <a:schemeClr val="accent1"/>
            </a:solidFill>
            <a:prstDash val="solid"/>
            <a:round/>
            <a:headEnd type="none" w="med" len="med"/>
            <a:tailEnd type="triangle" w="med" len="med"/>
          </a:ln>
        </p:spPr>
      </p:cxnSp>
      <p:cxnSp>
        <p:nvCxnSpPr>
          <p:cNvPr id="1197" name="Google Shape;1197;p94"/>
          <p:cNvCxnSpPr>
            <a:stCxn id="1179" idx="6"/>
            <a:endCxn id="1190" idx="2"/>
          </p:cNvCxnSpPr>
          <p:nvPr/>
        </p:nvCxnSpPr>
        <p:spPr>
          <a:xfrm>
            <a:off x="3288775" y="1632175"/>
            <a:ext cx="1033200" cy="1761000"/>
          </a:xfrm>
          <a:prstGeom prst="straightConnector1">
            <a:avLst/>
          </a:prstGeom>
          <a:noFill/>
          <a:ln w="19050" cap="flat" cmpd="sng">
            <a:solidFill>
              <a:schemeClr val="accent1"/>
            </a:solidFill>
            <a:prstDash val="solid"/>
            <a:round/>
            <a:headEnd type="none" w="med" len="med"/>
            <a:tailEnd type="triangle" w="med" len="med"/>
          </a:ln>
        </p:spPr>
      </p:cxnSp>
      <p:cxnSp>
        <p:nvCxnSpPr>
          <p:cNvPr id="1198" name="Google Shape;1198;p94"/>
          <p:cNvCxnSpPr>
            <a:stCxn id="1181" idx="6"/>
            <a:endCxn id="1191" idx="2"/>
          </p:cNvCxnSpPr>
          <p:nvPr/>
        </p:nvCxnSpPr>
        <p:spPr>
          <a:xfrm rot="10800000" flipH="1">
            <a:off x="3312900" y="1101175"/>
            <a:ext cx="1009200" cy="1712700"/>
          </a:xfrm>
          <a:prstGeom prst="straightConnector1">
            <a:avLst/>
          </a:prstGeom>
          <a:noFill/>
          <a:ln w="19050" cap="flat" cmpd="sng">
            <a:solidFill>
              <a:schemeClr val="accent1"/>
            </a:solidFill>
            <a:prstDash val="solid"/>
            <a:round/>
            <a:headEnd type="none" w="med" len="med"/>
            <a:tailEnd type="triangle" w="med" len="med"/>
          </a:ln>
        </p:spPr>
      </p:cxnSp>
      <p:cxnSp>
        <p:nvCxnSpPr>
          <p:cNvPr id="1199" name="Google Shape;1199;p94"/>
          <p:cNvCxnSpPr>
            <a:stCxn id="1181" idx="6"/>
            <a:endCxn id="1192" idx="2"/>
          </p:cNvCxnSpPr>
          <p:nvPr/>
        </p:nvCxnSpPr>
        <p:spPr>
          <a:xfrm rot="10800000" flipH="1">
            <a:off x="3312900" y="2229775"/>
            <a:ext cx="1009200" cy="584100"/>
          </a:xfrm>
          <a:prstGeom prst="straightConnector1">
            <a:avLst/>
          </a:prstGeom>
          <a:noFill/>
          <a:ln w="19050" cap="flat" cmpd="sng">
            <a:solidFill>
              <a:schemeClr val="accent1"/>
            </a:solidFill>
            <a:prstDash val="solid"/>
            <a:round/>
            <a:headEnd type="none" w="med" len="med"/>
            <a:tailEnd type="triangle" w="med" len="med"/>
          </a:ln>
        </p:spPr>
      </p:cxnSp>
      <p:cxnSp>
        <p:nvCxnSpPr>
          <p:cNvPr id="1200" name="Google Shape;1200;p94"/>
          <p:cNvCxnSpPr>
            <a:stCxn id="1181" idx="6"/>
            <a:endCxn id="1190" idx="2"/>
          </p:cNvCxnSpPr>
          <p:nvPr/>
        </p:nvCxnSpPr>
        <p:spPr>
          <a:xfrm>
            <a:off x="3312900" y="2813875"/>
            <a:ext cx="1009200" cy="579300"/>
          </a:xfrm>
          <a:prstGeom prst="straightConnector1">
            <a:avLst/>
          </a:prstGeom>
          <a:noFill/>
          <a:ln w="19050" cap="flat" cmpd="sng">
            <a:solidFill>
              <a:schemeClr val="accent1"/>
            </a:solidFill>
            <a:prstDash val="solid"/>
            <a:round/>
            <a:headEnd type="none" w="med" len="med"/>
            <a:tailEnd type="triangle" w="med" len="med"/>
          </a:ln>
        </p:spPr>
      </p:cxnSp>
      <p:cxnSp>
        <p:nvCxnSpPr>
          <p:cNvPr id="1201" name="Google Shape;1201;p94"/>
          <p:cNvCxnSpPr>
            <a:stCxn id="1181" idx="6"/>
            <a:endCxn id="1193" idx="2"/>
          </p:cNvCxnSpPr>
          <p:nvPr/>
        </p:nvCxnSpPr>
        <p:spPr>
          <a:xfrm>
            <a:off x="3312900" y="2813875"/>
            <a:ext cx="1009200" cy="1742400"/>
          </a:xfrm>
          <a:prstGeom prst="straightConnector1">
            <a:avLst/>
          </a:prstGeom>
          <a:noFill/>
          <a:ln w="19050" cap="flat" cmpd="sng">
            <a:solidFill>
              <a:schemeClr val="accent1"/>
            </a:solidFill>
            <a:prstDash val="solid"/>
            <a:round/>
            <a:headEnd type="none" w="med" len="med"/>
            <a:tailEnd type="triangle" w="med" len="med"/>
          </a:ln>
        </p:spPr>
      </p:cxnSp>
      <p:cxnSp>
        <p:nvCxnSpPr>
          <p:cNvPr id="1202" name="Google Shape;1202;p94"/>
          <p:cNvCxnSpPr>
            <a:stCxn id="1182" idx="6"/>
            <a:endCxn id="1191" idx="2"/>
          </p:cNvCxnSpPr>
          <p:nvPr/>
        </p:nvCxnSpPr>
        <p:spPr>
          <a:xfrm rot="10800000" flipH="1">
            <a:off x="3312900" y="1101100"/>
            <a:ext cx="1009200" cy="2984400"/>
          </a:xfrm>
          <a:prstGeom prst="straightConnector1">
            <a:avLst/>
          </a:prstGeom>
          <a:noFill/>
          <a:ln w="19050" cap="flat" cmpd="sng">
            <a:solidFill>
              <a:schemeClr val="accent1"/>
            </a:solidFill>
            <a:prstDash val="solid"/>
            <a:round/>
            <a:headEnd type="none" w="med" len="med"/>
            <a:tailEnd type="triangle" w="med" len="med"/>
          </a:ln>
        </p:spPr>
      </p:cxnSp>
      <p:cxnSp>
        <p:nvCxnSpPr>
          <p:cNvPr id="1203" name="Google Shape;1203;p94"/>
          <p:cNvCxnSpPr>
            <a:stCxn id="1182" idx="6"/>
            <a:endCxn id="1192" idx="2"/>
          </p:cNvCxnSpPr>
          <p:nvPr/>
        </p:nvCxnSpPr>
        <p:spPr>
          <a:xfrm rot="10800000" flipH="1">
            <a:off x="3312900" y="2230000"/>
            <a:ext cx="1009200" cy="1855500"/>
          </a:xfrm>
          <a:prstGeom prst="straightConnector1">
            <a:avLst/>
          </a:prstGeom>
          <a:noFill/>
          <a:ln w="19050" cap="flat" cmpd="sng">
            <a:solidFill>
              <a:schemeClr val="accent1"/>
            </a:solidFill>
            <a:prstDash val="solid"/>
            <a:round/>
            <a:headEnd type="none" w="med" len="med"/>
            <a:tailEnd type="triangle" w="med" len="med"/>
          </a:ln>
        </p:spPr>
      </p:cxnSp>
      <p:cxnSp>
        <p:nvCxnSpPr>
          <p:cNvPr id="1204" name="Google Shape;1204;p94"/>
          <p:cNvCxnSpPr>
            <a:stCxn id="1182" idx="6"/>
            <a:endCxn id="1190" idx="2"/>
          </p:cNvCxnSpPr>
          <p:nvPr/>
        </p:nvCxnSpPr>
        <p:spPr>
          <a:xfrm rot="10800000" flipH="1">
            <a:off x="3312900" y="3393100"/>
            <a:ext cx="1009200" cy="692400"/>
          </a:xfrm>
          <a:prstGeom prst="straightConnector1">
            <a:avLst/>
          </a:prstGeom>
          <a:noFill/>
          <a:ln w="19050" cap="flat" cmpd="sng">
            <a:solidFill>
              <a:schemeClr val="accent1"/>
            </a:solidFill>
            <a:prstDash val="solid"/>
            <a:round/>
            <a:headEnd type="none" w="med" len="med"/>
            <a:tailEnd type="triangle" w="med" len="med"/>
          </a:ln>
        </p:spPr>
      </p:cxnSp>
      <p:cxnSp>
        <p:nvCxnSpPr>
          <p:cNvPr id="1205" name="Google Shape;1205;p94"/>
          <p:cNvCxnSpPr>
            <a:stCxn id="1182" idx="6"/>
            <a:endCxn id="1193" idx="2"/>
          </p:cNvCxnSpPr>
          <p:nvPr/>
        </p:nvCxnSpPr>
        <p:spPr>
          <a:xfrm>
            <a:off x="3312900" y="4085500"/>
            <a:ext cx="1009200" cy="470700"/>
          </a:xfrm>
          <a:prstGeom prst="straightConnector1">
            <a:avLst/>
          </a:prstGeom>
          <a:noFill/>
          <a:ln w="19050" cap="flat" cmpd="sng">
            <a:solidFill>
              <a:schemeClr val="accent1"/>
            </a:solidFill>
            <a:prstDash val="solid"/>
            <a:round/>
            <a:headEnd type="none" w="med" len="med"/>
            <a:tailEnd type="triangle" w="med" len="med"/>
          </a:ln>
        </p:spPr>
      </p:cxnSp>
      <p:cxnSp>
        <p:nvCxnSpPr>
          <p:cNvPr id="1206" name="Google Shape;1206;p94"/>
          <p:cNvCxnSpPr>
            <a:stCxn id="1193" idx="6"/>
          </p:cNvCxnSpPr>
          <p:nvPr/>
        </p:nvCxnSpPr>
        <p:spPr>
          <a:xfrm rot="10800000" flipH="1">
            <a:off x="5206975" y="4538900"/>
            <a:ext cx="1714500" cy="17400"/>
          </a:xfrm>
          <a:prstGeom prst="straightConnector1">
            <a:avLst/>
          </a:prstGeom>
          <a:noFill/>
          <a:ln w="28575" cap="flat" cmpd="sng">
            <a:solidFill>
              <a:schemeClr val="accent1"/>
            </a:solidFill>
            <a:prstDash val="solid"/>
            <a:round/>
            <a:headEnd type="none" w="med" len="med"/>
            <a:tailEnd type="triangle" w="med" len="med"/>
          </a:ln>
        </p:spPr>
      </p:cxnSp>
      <p:sp>
        <p:nvSpPr>
          <p:cNvPr id="1207" name="Google Shape;1207;p94"/>
          <p:cNvSpPr txBox="1"/>
          <p:nvPr/>
        </p:nvSpPr>
        <p:spPr>
          <a:xfrm>
            <a:off x="6845200" y="430805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P</a:t>
            </a:r>
            <a:r>
              <a:rPr lang="en" sz="1800" b="1" baseline="-25000">
                <a:solidFill>
                  <a:srgbClr val="504087"/>
                </a:solidFill>
                <a:latin typeface="Roboto"/>
                <a:ea typeface="Roboto"/>
                <a:cs typeface="Roboto"/>
                <a:sym typeface="Roboto"/>
              </a:rPr>
              <a:t>4</a:t>
            </a:r>
            <a:r>
              <a:rPr lang="en" sz="1800">
                <a:solidFill>
                  <a:srgbClr val="504087"/>
                </a:solidFill>
                <a:latin typeface="Roboto"/>
                <a:ea typeface="Roboto"/>
                <a:cs typeface="Roboto"/>
                <a:sym typeface="Roboto"/>
              </a:rPr>
              <a:t>	</a:t>
            </a:r>
            <a:endParaRPr sz="1800">
              <a:solidFill>
                <a:srgbClr val="504087"/>
              </a:solidFill>
              <a:latin typeface="Roboto"/>
              <a:ea typeface="Roboto"/>
              <a:cs typeface="Roboto"/>
              <a:sym typeface="Roboto"/>
            </a:endParaRPr>
          </a:p>
        </p:txBody>
      </p:sp>
      <p:pic>
        <p:nvPicPr>
          <p:cNvPr id="1208" name="Google Shape;1208;p94"/>
          <p:cNvPicPr preferRelativeResize="0"/>
          <p:nvPr/>
        </p:nvPicPr>
        <p:blipFill>
          <a:blip r:embed="rId4">
            <a:alphaModFix/>
          </a:blip>
          <a:stretch>
            <a:fillRect/>
          </a:stretch>
        </p:blipFill>
        <p:spPr>
          <a:xfrm>
            <a:off x="2472025" y="909243"/>
            <a:ext cx="867900" cy="255732"/>
          </a:xfrm>
          <a:prstGeom prst="rect">
            <a:avLst/>
          </a:prstGeom>
          <a:noFill/>
          <a:ln>
            <a:noFill/>
          </a:ln>
        </p:spPr>
      </p:pic>
      <p:pic>
        <p:nvPicPr>
          <p:cNvPr id="1209" name="Google Shape;1209;p94"/>
          <p:cNvPicPr preferRelativeResize="0"/>
          <p:nvPr/>
        </p:nvPicPr>
        <p:blipFill>
          <a:blip r:embed="rId5">
            <a:alphaModFix/>
          </a:blip>
          <a:stretch>
            <a:fillRect/>
          </a:stretch>
        </p:blipFill>
        <p:spPr>
          <a:xfrm>
            <a:off x="2472013" y="2115486"/>
            <a:ext cx="867915" cy="255725"/>
          </a:xfrm>
          <a:prstGeom prst="rect">
            <a:avLst/>
          </a:prstGeom>
          <a:noFill/>
          <a:ln>
            <a:noFill/>
          </a:ln>
        </p:spPr>
      </p:pic>
      <p:pic>
        <p:nvPicPr>
          <p:cNvPr id="1210" name="Google Shape;1210;p94"/>
          <p:cNvPicPr preferRelativeResize="0"/>
          <p:nvPr/>
        </p:nvPicPr>
        <p:blipFill>
          <a:blip r:embed="rId6">
            <a:alphaModFix/>
          </a:blip>
          <a:stretch>
            <a:fillRect/>
          </a:stretch>
        </p:blipFill>
        <p:spPr>
          <a:xfrm>
            <a:off x="2412313" y="3393074"/>
            <a:ext cx="867915" cy="255725"/>
          </a:xfrm>
          <a:prstGeom prst="rect">
            <a:avLst/>
          </a:prstGeom>
          <a:noFill/>
          <a:ln>
            <a:noFill/>
          </a:ln>
        </p:spPr>
      </p:pic>
      <p:pic>
        <p:nvPicPr>
          <p:cNvPr id="1211" name="Google Shape;1211;p94"/>
          <p:cNvPicPr preferRelativeResize="0"/>
          <p:nvPr/>
        </p:nvPicPr>
        <p:blipFill>
          <a:blip r:embed="rId7">
            <a:alphaModFix/>
          </a:blip>
          <a:stretch>
            <a:fillRect/>
          </a:stretch>
        </p:blipFill>
        <p:spPr>
          <a:xfrm>
            <a:off x="4388099" y="458242"/>
            <a:ext cx="867900" cy="233058"/>
          </a:xfrm>
          <a:prstGeom prst="rect">
            <a:avLst/>
          </a:prstGeom>
          <a:noFill/>
          <a:ln>
            <a:noFill/>
          </a:ln>
        </p:spPr>
      </p:pic>
      <p:pic>
        <p:nvPicPr>
          <p:cNvPr id="1212" name="Google Shape;1212;p94"/>
          <p:cNvPicPr preferRelativeResize="0"/>
          <p:nvPr/>
        </p:nvPicPr>
        <p:blipFill>
          <a:blip r:embed="rId8">
            <a:alphaModFix/>
          </a:blip>
          <a:stretch>
            <a:fillRect/>
          </a:stretch>
        </p:blipFill>
        <p:spPr>
          <a:xfrm>
            <a:off x="4286850" y="1547825"/>
            <a:ext cx="952350" cy="255725"/>
          </a:xfrm>
          <a:prstGeom prst="rect">
            <a:avLst/>
          </a:prstGeom>
          <a:noFill/>
          <a:ln>
            <a:noFill/>
          </a:ln>
        </p:spPr>
      </p:pic>
      <p:pic>
        <p:nvPicPr>
          <p:cNvPr id="1213" name="Google Shape;1213;p94"/>
          <p:cNvPicPr preferRelativeResize="0"/>
          <p:nvPr/>
        </p:nvPicPr>
        <p:blipFill>
          <a:blip r:embed="rId9">
            <a:alphaModFix/>
          </a:blip>
          <a:stretch>
            <a:fillRect/>
          </a:stretch>
        </p:blipFill>
        <p:spPr>
          <a:xfrm>
            <a:off x="4286850" y="2790951"/>
            <a:ext cx="952350" cy="255724"/>
          </a:xfrm>
          <a:prstGeom prst="rect">
            <a:avLst/>
          </a:prstGeom>
          <a:noFill/>
          <a:ln>
            <a:noFill/>
          </a:ln>
        </p:spPr>
      </p:pic>
      <p:pic>
        <p:nvPicPr>
          <p:cNvPr id="1214" name="Google Shape;1214;p94"/>
          <p:cNvPicPr preferRelativeResize="0"/>
          <p:nvPr/>
        </p:nvPicPr>
        <p:blipFill>
          <a:blip r:embed="rId10">
            <a:alphaModFix/>
          </a:blip>
          <a:stretch>
            <a:fillRect/>
          </a:stretch>
        </p:blipFill>
        <p:spPr>
          <a:xfrm>
            <a:off x="4235700" y="3899260"/>
            <a:ext cx="885000" cy="237639"/>
          </a:xfrm>
          <a:prstGeom prst="rect">
            <a:avLst/>
          </a:prstGeom>
          <a:noFill/>
          <a:ln>
            <a:noFill/>
          </a:ln>
        </p:spPr>
      </p:pic>
      <p:sp>
        <p:nvSpPr>
          <p:cNvPr id="1215" name="Google Shape;1215;p94"/>
          <p:cNvSpPr txBox="1"/>
          <p:nvPr/>
        </p:nvSpPr>
        <p:spPr>
          <a:xfrm>
            <a:off x="5678488" y="328463"/>
            <a:ext cx="1166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504087"/>
                </a:solidFill>
                <a:latin typeface="Roboto"/>
                <a:ea typeface="Roboto"/>
                <a:cs typeface="Roboto"/>
                <a:sym typeface="Roboto"/>
              </a:rPr>
              <a:t>g</a:t>
            </a:r>
            <a:endParaRPr sz="2500" b="1">
              <a:solidFill>
                <a:srgbClr val="504087"/>
              </a:solidFill>
              <a:latin typeface="Roboto"/>
              <a:ea typeface="Roboto"/>
              <a:cs typeface="Roboto"/>
              <a:sym typeface="Roboto"/>
            </a:endParaRPr>
          </a:p>
        </p:txBody>
      </p:sp>
      <p:sp>
        <p:nvSpPr>
          <p:cNvPr id="1216" name="Google Shape;1216;p94"/>
          <p:cNvSpPr txBox="1"/>
          <p:nvPr/>
        </p:nvSpPr>
        <p:spPr>
          <a:xfrm>
            <a:off x="7694425" y="2560000"/>
            <a:ext cx="14691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sum up </a:t>
            </a:r>
            <a:endParaRPr sz="1800" b="1">
              <a:solidFill>
                <a:srgbClr val="504087"/>
              </a:solidFill>
              <a:latin typeface="Roboto"/>
              <a:ea typeface="Roboto"/>
              <a:cs typeface="Roboto"/>
              <a:sym typeface="Roboto"/>
            </a:endParaRPr>
          </a:p>
          <a:p>
            <a:pPr marL="0" lvl="0" indent="0" algn="l" rtl="0">
              <a:spcBef>
                <a:spcPts val="0"/>
              </a:spcBef>
              <a:spcAft>
                <a:spcPts val="0"/>
              </a:spcAft>
              <a:buNone/>
            </a:pPr>
            <a:r>
              <a:rPr lang="en" sz="1800" b="1">
                <a:solidFill>
                  <a:srgbClr val="504087"/>
                </a:solidFill>
                <a:latin typeface="Roboto"/>
                <a:ea typeface="Roboto"/>
                <a:cs typeface="Roboto"/>
                <a:sym typeface="Roboto"/>
              </a:rPr>
              <a:t>to 1</a:t>
            </a:r>
            <a:endParaRPr sz="1800" b="1">
              <a:solidFill>
                <a:srgbClr val="504087"/>
              </a:solidFill>
              <a:latin typeface="Roboto"/>
              <a:ea typeface="Roboto"/>
              <a:cs typeface="Roboto"/>
              <a:sym typeface="Roboto"/>
            </a:endParaRPr>
          </a:p>
        </p:txBody>
      </p:sp>
      <p:cxnSp>
        <p:nvCxnSpPr>
          <p:cNvPr id="1217" name="Google Shape;1217;p94"/>
          <p:cNvCxnSpPr>
            <a:stCxn id="1216" idx="1"/>
            <a:endCxn id="1180" idx="2"/>
          </p:cNvCxnSpPr>
          <p:nvPr/>
        </p:nvCxnSpPr>
        <p:spPr>
          <a:xfrm rot="10800000">
            <a:off x="7235425" y="1331950"/>
            <a:ext cx="459000" cy="1597500"/>
          </a:xfrm>
          <a:prstGeom prst="straightConnector1">
            <a:avLst/>
          </a:prstGeom>
          <a:noFill/>
          <a:ln w="28575" cap="flat" cmpd="sng">
            <a:solidFill>
              <a:schemeClr val="accent1"/>
            </a:solidFill>
            <a:prstDash val="solid"/>
            <a:round/>
            <a:headEnd type="none" w="med" len="med"/>
            <a:tailEnd type="triangle" w="med" len="med"/>
          </a:ln>
        </p:spPr>
      </p:cxnSp>
      <p:cxnSp>
        <p:nvCxnSpPr>
          <p:cNvPr id="1218" name="Google Shape;1218;p94"/>
          <p:cNvCxnSpPr>
            <a:stCxn id="1216" idx="1"/>
            <a:endCxn id="1185" idx="2"/>
          </p:cNvCxnSpPr>
          <p:nvPr/>
        </p:nvCxnSpPr>
        <p:spPr>
          <a:xfrm rot="10800000">
            <a:off x="7195225" y="2460850"/>
            <a:ext cx="499200" cy="468600"/>
          </a:xfrm>
          <a:prstGeom prst="straightConnector1">
            <a:avLst/>
          </a:prstGeom>
          <a:noFill/>
          <a:ln w="28575" cap="flat" cmpd="sng">
            <a:solidFill>
              <a:schemeClr val="accent1"/>
            </a:solidFill>
            <a:prstDash val="solid"/>
            <a:round/>
            <a:headEnd type="none" w="med" len="med"/>
            <a:tailEnd type="triangle" w="med" len="med"/>
          </a:ln>
        </p:spPr>
      </p:cxnSp>
      <p:cxnSp>
        <p:nvCxnSpPr>
          <p:cNvPr id="1219" name="Google Shape;1219;p94"/>
          <p:cNvCxnSpPr>
            <a:stCxn id="1216" idx="1"/>
            <a:endCxn id="1186" idx="0"/>
          </p:cNvCxnSpPr>
          <p:nvPr/>
        </p:nvCxnSpPr>
        <p:spPr>
          <a:xfrm flipH="1">
            <a:off x="7207225" y="2929450"/>
            <a:ext cx="487200" cy="224100"/>
          </a:xfrm>
          <a:prstGeom prst="straightConnector1">
            <a:avLst/>
          </a:prstGeom>
          <a:noFill/>
          <a:ln w="28575" cap="flat" cmpd="sng">
            <a:solidFill>
              <a:schemeClr val="accent1"/>
            </a:solidFill>
            <a:prstDash val="solid"/>
            <a:round/>
            <a:headEnd type="none" w="med" len="med"/>
            <a:tailEnd type="triangle" w="med" len="med"/>
          </a:ln>
        </p:spPr>
      </p:cxnSp>
      <p:cxnSp>
        <p:nvCxnSpPr>
          <p:cNvPr id="1220" name="Google Shape;1220;p94"/>
          <p:cNvCxnSpPr>
            <a:stCxn id="1216" idx="1"/>
            <a:endCxn id="1207" idx="0"/>
          </p:cNvCxnSpPr>
          <p:nvPr/>
        </p:nvCxnSpPr>
        <p:spPr>
          <a:xfrm flipH="1">
            <a:off x="7287625" y="2929450"/>
            <a:ext cx="406800" cy="1378500"/>
          </a:xfrm>
          <a:prstGeom prst="straightConnector1">
            <a:avLst/>
          </a:prstGeom>
          <a:noFill/>
          <a:ln w="28575" cap="flat" cmpd="sng">
            <a:solidFill>
              <a:schemeClr val="accent1"/>
            </a:solidFill>
            <a:prstDash val="solid"/>
            <a:round/>
            <a:headEnd type="none" w="med" len="med"/>
            <a:tailEnd type="triangle" w="med" len="med"/>
          </a:ln>
        </p:spPr>
      </p:cxnSp>
      <p:sp>
        <p:nvSpPr>
          <p:cNvPr id="1221" name="Google Shape;1221;p94"/>
          <p:cNvSpPr txBox="1"/>
          <p:nvPr/>
        </p:nvSpPr>
        <p:spPr>
          <a:xfrm>
            <a:off x="2442125" y="44043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1222" name="Google Shape;1222;p94"/>
          <p:cNvSpPr txBox="1"/>
          <p:nvPr/>
        </p:nvSpPr>
        <p:spPr>
          <a:xfrm>
            <a:off x="4423325" y="47091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1223" name="Google Shape;1223;p94"/>
          <p:cNvSpPr txBox="1"/>
          <p:nvPr/>
        </p:nvSpPr>
        <p:spPr>
          <a:xfrm>
            <a:off x="3633888" y="628988"/>
            <a:ext cx="11667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504087"/>
                </a:solidFill>
                <a:latin typeface="Roboto"/>
                <a:ea typeface="Roboto"/>
                <a:cs typeface="Roboto"/>
                <a:sym typeface="Roboto"/>
              </a:rPr>
              <a:t>f</a:t>
            </a:r>
            <a:endParaRPr sz="2500" b="1">
              <a:solidFill>
                <a:srgbClr val="504087"/>
              </a:solidFill>
              <a:latin typeface="Roboto"/>
              <a:ea typeface="Roboto"/>
              <a:cs typeface="Roboto"/>
              <a:sym typeface="Roboto"/>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227"/>
        <p:cNvGrpSpPr/>
        <p:nvPr/>
      </p:nvGrpSpPr>
      <p:grpSpPr>
        <a:xfrm>
          <a:off x="0" y="0"/>
          <a:ext cx="0" cy="0"/>
          <a:chOff x="0" y="0"/>
          <a:chExt cx="0" cy="0"/>
        </a:xfrm>
      </p:grpSpPr>
      <p:pic>
        <p:nvPicPr>
          <p:cNvPr id="1228" name="Google Shape;1228;p95"/>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1229" name="Google Shape;1229;p95"/>
          <p:cNvSpPr txBox="1"/>
          <p:nvPr/>
        </p:nvSpPr>
        <p:spPr>
          <a:xfrm>
            <a:off x="2266200" y="1934825"/>
            <a:ext cx="5102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000" b="1">
                <a:solidFill>
                  <a:srgbClr val="504087"/>
                </a:solidFill>
                <a:latin typeface="Roboto"/>
                <a:ea typeface="Roboto"/>
                <a:cs typeface="Roboto"/>
                <a:sym typeface="Roboto"/>
              </a:rPr>
              <a:t>Skip-gram is much simpler!</a:t>
            </a:r>
            <a:endParaRPr sz="3000" b="1">
              <a:solidFill>
                <a:srgbClr val="504087"/>
              </a:solidFill>
              <a:latin typeface="Roboto"/>
              <a:ea typeface="Roboto"/>
              <a:cs typeface="Roboto"/>
              <a:sym typeface="Roboto"/>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96"/>
          <p:cNvSpPr txBox="1"/>
          <p:nvPr/>
        </p:nvSpPr>
        <p:spPr>
          <a:xfrm>
            <a:off x="6870197" y="6182"/>
            <a:ext cx="4448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Skip gram</a:t>
            </a:r>
            <a:endParaRPr sz="1100" b="1">
              <a:solidFill>
                <a:srgbClr val="504087"/>
              </a:solidFill>
              <a:latin typeface="IBM Plex Sans"/>
              <a:ea typeface="IBM Plex Sans"/>
              <a:cs typeface="IBM Plex Sans"/>
              <a:sym typeface="IBM Plex Sans"/>
            </a:endParaRPr>
          </a:p>
        </p:txBody>
      </p:sp>
      <p:pic>
        <p:nvPicPr>
          <p:cNvPr id="1235" name="Google Shape;1235;p96"/>
          <p:cNvPicPr preferRelativeResize="0"/>
          <p:nvPr/>
        </p:nvPicPr>
        <p:blipFill>
          <a:blip r:embed="rId3">
            <a:alphaModFix/>
          </a:blip>
          <a:stretch>
            <a:fillRect/>
          </a:stretch>
        </p:blipFill>
        <p:spPr>
          <a:xfrm>
            <a:off x="50200" y="6176"/>
            <a:ext cx="1673964" cy="1090225"/>
          </a:xfrm>
          <a:prstGeom prst="rect">
            <a:avLst/>
          </a:prstGeom>
          <a:noFill/>
          <a:ln>
            <a:noFill/>
          </a:ln>
        </p:spPr>
      </p:pic>
      <p:sp>
        <p:nvSpPr>
          <p:cNvPr id="1236" name="Google Shape;1236;p96"/>
          <p:cNvSpPr txBox="1"/>
          <p:nvPr/>
        </p:nvSpPr>
        <p:spPr>
          <a:xfrm>
            <a:off x="829950" y="1784125"/>
            <a:ext cx="7799700" cy="5232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rgbClr val="504087"/>
              </a:buClr>
              <a:buSzPts val="2200"/>
              <a:buFont typeface="Roboto"/>
              <a:buChar char="●"/>
            </a:pPr>
            <a:r>
              <a:rPr lang="en" sz="2200" b="1">
                <a:solidFill>
                  <a:srgbClr val="504087"/>
                </a:solidFill>
                <a:latin typeface="Roboto"/>
                <a:ea typeface="Roboto"/>
                <a:cs typeface="Roboto"/>
                <a:sym typeface="Roboto"/>
              </a:rPr>
              <a:t>No bias term in either the hidden layer or the output layer</a:t>
            </a:r>
            <a:endParaRPr sz="2200" b="1">
              <a:solidFill>
                <a:srgbClr val="504087"/>
              </a:solidFill>
              <a:latin typeface="Roboto"/>
              <a:ea typeface="Roboto"/>
              <a:cs typeface="Roboto"/>
              <a:sym typeface="Roboto"/>
            </a:endParaRPr>
          </a:p>
        </p:txBody>
      </p:sp>
      <p:sp>
        <p:nvSpPr>
          <p:cNvPr id="1237" name="Google Shape;1237;p96"/>
          <p:cNvSpPr txBox="1"/>
          <p:nvPr/>
        </p:nvSpPr>
        <p:spPr>
          <a:xfrm>
            <a:off x="2049350" y="2571750"/>
            <a:ext cx="6580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000">
              <a:latin typeface="Roboto"/>
              <a:ea typeface="Roboto"/>
              <a:cs typeface="Roboto"/>
              <a:sym typeface="Roboto"/>
            </a:endParaRPr>
          </a:p>
        </p:txBody>
      </p:sp>
      <p:sp>
        <p:nvSpPr>
          <p:cNvPr id="1238" name="Google Shape;1238;p96"/>
          <p:cNvSpPr txBox="1"/>
          <p:nvPr/>
        </p:nvSpPr>
        <p:spPr>
          <a:xfrm>
            <a:off x="855900" y="2422875"/>
            <a:ext cx="7799700" cy="523200"/>
          </a:xfrm>
          <a:prstGeom prst="rect">
            <a:avLst/>
          </a:prstGeom>
          <a:noFill/>
          <a:ln>
            <a:noFill/>
          </a:ln>
        </p:spPr>
        <p:txBody>
          <a:bodyPr spcFirstLastPara="1" wrap="square" lIns="91425" tIns="91425" rIns="91425" bIns="91425" anchor="t" anchorCtr="0">
            <a:spAutoFit/>
          </a:bodyPr>
          <a:lstStyle/>
          <a:p>
            <a:pPr marL="457200" lvl="0" indent="-368300" algn="l" rtl="0">
              <a:spcBef>
                <a:spcPts val="0"/>
              </a:spcBef>
              <a:spcAft>
                <a:spcPts val="0"/>
              </a:spcAft>
              <a:buClr>
                <a:srgbClr val="504087"/>
              </a:buClr>
              <a:buSzPts val="2200"/>
              <a:buFont typeface="Roboto"/>
              <a:buChar char="●"/>
            </a:pPr>
            <a:r>
              <a:rPr lang="en" sz="2200" b="1">
                <a:solidFill>
                  <a:srgbClr val="504087"/>
                </a:solidFill>
                <a:latin typeface="Roboto"/>
                <a:ea typeface="Roboto"/>
                <a:cs typeface="Roboto"/>
                <a:sym typeface="Roboto"/>
              </a:rPr>
              <a:t>No activation function in the hidden layer</a:t>
            </a:r>
            <a:endParaRPr sz="2200" b="1">
              <a:solidFill>
                <a:srgbClr val="504087"/>
              </a:solidFill>
              <a:latin typeface="Roboto"/>
              <a:ea typeface="Roboto"/>
              <a:cs typeface="Roboto"/>
              <a:sym typeface="Roboto"/>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97"/>
          <p:cNvSpPr txBox="1"/>
          <p:nvPr/>
        </p:nvSpPr>
        <p:spPr>
          <a:xfrm>
            <a:off x="6870197" y="6182"/>
            <a:ext cx="4448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Skip gram</a:t>
            </a:r>
            <a:endParaRPr sz="1100" b="1">
              <a:solidFill>
                <a:srgbClr val="504087"/>
              </a:solidFill>
              <a:latin typeface="IBM Plex Sans"/>
              <a:ea typeface="IBM Plex Sans"/>
              <a:cs typeface="IBM Plex Sans"/>
              <a:sym typeface="IBM Plex Sans"/>
            </a:endParaRPr>
          </a:p>
        </p:txBody>
      </p:sp>
      <p:pic>
        <p:nvPicPr>
          <p:cNvPr id="1244" name="Google Shape;1244;p97"/>
          <p:cNvPicPr preferRelativeResize="0"/>
          <p:nvPr/>
        </p:nvPicPr>
        <p:blipFill>
          <a:blip r:embed="rId3">
            <a:alphaModFix/>
          </a:blip>
          <a:stretch>
            <a:fillRect/>
          </a:stretch>
        </p:blipFill>
        <p:spPr>
          <a:xfrm>
            <a:off x="50200" y="6176"/>
            <a:ext cx="1673964" cy="1090225"/>
          </a:xfrm>
          <a:prstGeom prst="rect">
            <a:avLst/>
          </a:prstGeom>
          <a:noFill/>
          <a:ln>
            <a:noFill/>
          </a:ln>
        </p:spPr>
      </p:pic>
      <p:cxnSp>
        <p:nvCxnSpPr>
          <p:cNvPr id="1245" name="Google Shape;1245;p97"/>
          <p:cNvCxnSpPr>
            <a:stCxn id="1246" idx="3"/>
            <a:endCxn id="1247" idx="2"/>
          </p:cNvCxnSpPr>
          <p:nvPr/>
        </p:nvCxnSpPr>
        <p:spPr>
          <a:xfrm rot="10800000" flipH="1">
            <a:off x="1024800" y="1632325"/>
            <a:ext cx="1226700" cy="1183500"/>
          </a:xfrm>
          <a:prstGeom prst="straightConnector1">
            <a:avLst/>
          </a:prstGeom>
          <a:noFill/>
          <a:ln w="28575" cap="flat" cmpd="sng">
            <a:solidFill>
              <a:schemeClr val="accent1"/>
            </a:solidFill>
            <a:prstDash val="solid"/>
            <a:round/>
            <a:headEnd type="none" w="med" len="med"/>
            <a:tailEnd type="triangle" w="med" len="med"/>
          </a:ln>
        </p:spPr>
      </p:cxnSp>
      <p:sp>
        <p:nvSpPr>
          <p:cNvPr id="1246" name="Google Shape;1246;p97"/>
          <p:cNvSpPr txBox="1"/>
          <p:nvPr/>
        </p:nvSpPr>
        <p:spPr>
          <a:xfrm>
            <a:off x="618000" y="2584975"/>
            <a:ext cx="4068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chemeClr val="dk1"/>
                </a:solidFill>
                <a:latin typeface="Roboto"/>
                <a:ea typeface="Roboto"/>
                <a:cs typeface="Roboto"/>
                <a:sym typeface="Roboto"/>
              </a:rPr>
              <a:t>x</a:t>
            </a:r>
            <a:endParaRPr sz="1800" b="1">
              <a:solidFill>
                <a:schemeClr val="dk1"/>
              </a:solidFill>
              <a:latin typeface="Roboto"/>
              <a:ea typeface="Roboto"/>
              <a:cs typeface="Roboto"/>
              <a:sym typeface="Roboto"/>
            </a:endParaRPr>
          </a:p>
        </p:txBody>
      </p:sp>
      <p:sp>
        <p:nvSpPr>
          <p:cNvPr id="1248" name="Google Shape;1248;p97"/>
          <p:cNvSpPr txBox="1"/>
          <p:nvPr/>
        </p:nvSpPr>
        <p:spPr>
          <a:xfrm>
            <a:off x="6335650" y="8702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P</a:t>
            </a:r>
            <a:r>
              <a:rPr lang="en" sz="1800" b="1" baseline="-25000">
                <a:solidFill>
                  <a:srgbClr val="504087"/>
                </a:solidFill>
                <a:latin typeface="Roboto"/>
                <a:ea typeface="Roboto"/>
                <a:cs typeface="Roboto"/>
                <a:sym typeface="Roboto"/>
              </a:rPr>
              <a:t>1</a:t>
            </a:r>
            <a:endParaRPr sz="1800" b="1" baseline="-25000">
              <a:solidFill>
                <a:srgbClr val="504087"/>
              </a:solidFill>
              <a:latin typeface="Roboto"/>
              <a:ea typeface="Roboto"/>
              <a:cs typeface="Roboto"/>
              <a:sym typeface="Roboto"/>
            </a:endParaRPr>
          </a:p>
        </p:txBody>
      </p:sp>
      <p:sp>
        <p:nvSpPr>
          <p:cNvPr id="1247" name="Google Shape;1247;p97"/>
          <p:cNvSpPr/>
          <p:nvPr/>
        </p:nvSpPr>
        <p:spPr>
          <a:xfrm>
            <a:off x="2251375" y="12127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h</a:t>
            </a:r>
            <a:r>
              <a:rPr lang="en" sz="1800" baseline="-25000">
                <a:latin typeface="Roboto"/>
                <a:ea typeface="Roboto"/>
                <a:cs typeface="Roboto"/>
                <a:sym typeface="Roboto"/>
              </a:rPr>
              <a:t>n1</a:t>
            </a:r>
            <a:endParaRPr sz="1800" baseline="-25000">
              <a:latin typeface="Roboto"/>
              <a:ea typeface="Roboto"/>
              <a:cs typeface="Roboto"/>
              <a:sym typeface="Roboto"/>
            </a:endParaRPr>
          </a:p>
        </p:txBody>
      </p:sp>
      <p:sp>
        <p:nvSpPr>
          <p:cNvPr id="1249" name="Google Shape;1249;p97"/>
          <p:cNvSpPr/>
          <p:nvPr/>
        </p:nvSpPr>
        <p:spPr>
          <a:xfrm>
            <a:off x="2275500" y="23944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h</a:t>
            </a:r>
            <a:r>
              <a:rPr lang="en" sz="1800" baseline="-25000">
                <a:latin typeface="Roboto"/>
                <a:ea typeface="Roboto"/>
                <a:cs typeface="Roboto"/>
                <a:sym typeface="Roboto"/>
              </a:rPr>
              <a:t>n2</a:t>
            </a:r>
            <a:endParaRPr sz="1800" baseline="-25000">
              <a:latin typeface="Roboto"/>
              <a:ea typeface="Roboto"/>
              <a:cs typeface="Roboto"/>
              <a:sym typeface="Roboto"/>
            </a:endParaRPr>
          </a:p>
        </p:txBody>
      </p:sp>
      <p:sp>
        <p:nvSpPr>
          <p:cNvPr id="1250" name="Google Shape;1250;p97"/>
          <p:cNvSpPr/>
          <p:nvPr/>
        </p:nvSpPr>
        <p:spPr>
          <a:xfrm>
            <a:off x="2275500" y="36661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h</a:t>
            </a:r>
            <a:r>
              <a:rPr lang="en" sz="1800" baseline="-25000">
                <a:latin typeface="Roboto"/>
                <a:ea typeface="Roboto"/>
                <a:cs typeface="Roboto"/>
                <a:sym typeface="Roboto"/>
              </a:rPr>
              <a:t>n3</a:t>
            </a:r>
            <a:endParaRPr sz="1800" baseline="-25000">
              <a:latin typeface="Roboto"/>
              <a:ea typeface="Roboto"/>
              <a:cs typeface="Roboto"/>
              <a:sym typeface="Roboto"/>
            </a:endParaRPr>
          </a:p>
        </p:txBody>
      </p:sp>
      <p:cxnSp>
        <p:nvCxnSpPr>
          <p:cNvPr id="1251" name="Google Shape;1251;p97"/>
          <p:cNvCxnSpPr>
            <a:stCxn id="1246" idx="3"/>
            <a:endCxn id="1249" idx="2"/>
          </p:cNvCxnSpPr>
          <p:nvPr/>
        </p:nvCxnSpPr>
        <p:spPr>
          <a:xfrm rot="10800000" flipH="1">
            <a:off x="1024800" y="2813725"/>
            <a:ext cx="1250700" cy="2100"/>
          </a:xfrm>
          <a:prstGeom prst="straightConnector1">
            <a:avLst/>
          </a:prstGeom>
          <a:noFill/>
          <a:ln w="28575" cap="flat" cmpd="sng">
            <a:solidFill>
              <a:schemeClr val="accent1"/>
            </a:solidFill>
            <a:prstDash val="solid"/>
            <a:round/>
            <a:headEnd type="none" w="med" len="med"/>
            <a:tailEnd type="triangle" w="med" len="med"/>
          </a:ln>
        </p:spPr>
      </p:cxnSp>
      <p:cxnSp>
        <p:nvCxnSpPr>
          <p:cNvPr id="1252" name="Google Shape;1252;p97"/>
          <p:cNvCxnSpPr>
            <a:stCxn id="1246" idx="3"/>
            <a:endCxn id="1250" idx="2"/>
          </p:cNvCxnSpPr>
          <p:nvPr/>
        </p:nvCxnSpPr>
        <p:spPr>
          <a:xfrm>
            <a:off x="1024800" y="2815825"/>
            <a:ext cx="1250700" cy="1269600"/>
          </a:xfrm>
          <a:prstGeom prst="straightConnector1">
            <a:avLst/>
          </a:prstGeom>
          <a:noFill/>
          <a:ln w="28575" cap="flat" cmpd="sng">
            <a:solidFill>
              <a:schemeClr val="accent1"/>
            </a:solidFill>
            <a:prstDash val="solid"/>
            <a:round/>
            <a:headEnd type="none" w="med" len="med"/>
            <a:tailEnd type="triangle" w="med" len="med"/>
          </a:ln>
        </p:spPr>
      </p:cxnSp>
      <p:sp>
        <p:nvSpPr>
          <p:cNvPr id="1253" name="Google Shape;1253;p97"/>
          <p:cNvSpPr txBox="1"/>
          <p:nvPr/>
        </p:nvSpPr>
        <p:spPr>
          <a:xfrm>
            <a:off x="6371650" y="19990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P</a:t>
            </a:r>
            <a:r>
              <a:rPr lang="en" sz="1800" b="1" baseline="-25000">
                <a:solidFill>
                  <a:srgbClr val="504087"/>
                </a:solidFill>
                <a:latin typeface="Roboto"/>
                <a:ea typeface="Roboto"/>
                <a:cs typeface="Roboto"/>
                <a:sym typeface="Roboto"/>
              </a:rPr>
              <a:t>2</a:t>
            </a:r>
            <a:endParaRPr sz="1800" b="1" baseline="-25000">
              <a:solidFill>
                <a:srgbClr val="504087"/>
              </a:solidFill>
              <a:latin typeface="Roboto"/>
              <a:ea typeface="Roboto"/>
              <a:cs typeface="Roboto"/>
              <a:sym typeface="Roboto"/>
            </a:endParaRPr>
          </a:p>
        </p:txBody>
      </p:sp>
      <p:sp>
        <p:nvSpPr>
          <p:cNvPr id="1254" name="Google Shape;1254;p97"/>
          <p:cNvSpPr txBox="1"/>
          <p:nvPr/>
        </p:nvSpPr>
        <p:spPr>
          <a:xfrm>
            <a:off x="6460050" y="3153513"/>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P</a:t>
            </a:r>
            <a:r>
              <a:rPr lang="en" sz="1800" b="1" baseline="-25000">
                <a:solidFill>
                  <a:srgbClr val="504087"/>
                </a:solidFill>
                <a:latin typeface="Roboto"/>
                <a:ea typeface="Roboto"/>
                <a:cs typeface="Roboto"/>
                <a:sym typeface="Roboto"/>
              </a:rPr>
              <a:t>3</a:t>
            </a:r>
            <a:endParaRPr sz="1800" b="1" baseline="-25000">
              <a:solidFill>
                <a:srgbClr val="504087"/>
              </a:solidFill>
              <a:latin typeface="Roboto"/>
              <a:ea typeface="Roboto"/>
              <a:cs typeface="Roboto"/>
              <a:sym typeface="Roboto"/>
            </a:endParaRPr>
          </a:p>
        </p:txBody>
      </p:sp>
      <p:cxnSp>
        <p:nvCxnSpPr>
          <p:cNvPr id="1255" name="Google Shape;1255;p97"/>
          <p:cNvCxnSpPr>
            <a:endCxn id="1248" idx="1"/>
          </p:cNvCxnSpPr>
          <p:nvPr/>
        </p:nvCxnSpPr>
        <p:spPr>
          <a:xfrm rot="10800000" flipH="1">
            <a:off x="4779250" y="1101050"/>
            <a:ext cx="1556400" cy="4800"/>
          </a:xfrm>
          <a:prstGeom prst="straightConnector1">
            <a:avLst/>
          </a:prstGeom>
          <a:noFill/>
          <a:ln w="28575" cap="flat" cmpd="sng">
            <a:solidFill>
              <a:schemeClr val="accent1"/>
            </a:solidFill>
            <a:prstDash val="solid"/>
            <a:round/>
            <a:headEnd type="none" w="med" len="med"/>
            <a:tailEnd type="triangle" w="med" len="med"/>
          </a:ln>
        </p:spPr>
      </p:cxnSp>
      <p:cxnSp>
        <p:nvCxnSpPr>
          <p:cNvPr id="1256" name="Google Shape;1256;p97"/>
          <p:cNvCxnSpPr>
            <a:endCxn id="1253" idx="1"/>
          </p:cNvCxnSpPr>
          <p:nvPr/>
        </p:nvCxnSpPr>
        <p:spPr>
          <a:xfrm rot="10800000" flipH="1">
            <a:off x="4779250" y="2229850"/>
            <a:ext cx="1592400" cy="4800"/>
          </a:xfrm>
          <a:prstGeom prst="straightConnector1">
            <a:avLst/>
          </a:prstGeom>
          <a:noFill/>
          <a:ln w="28575" cap="flat" cmpd="sng">
            <a:solidFill>
              <a:schemeClr val="accent1"/>
            </a:solidFill>
            <a:prstDash val="solid"/>
            <a:round/>
            <a:headEnd type="none" w="med" len="med"/>
            <a:tailEnd type="triangle" w="med" len="med"/>
          </a:ln>
        </p:spPr>
      </p:cxnSp>
      <p:cxnSp>
        <p:nvCxnSpPr>
          <p:cNvPr id="1257" name="Google Shape;1257;p97"/>
          <p:cNvCxnSpPr>
            <a:endCxn id="1254" idx="1"/>
          </p:cNvCxnSpPr>
          <p:nvPr/>
        </p:nvCxnSpPr>
        <p:spPr>
          <a:xfrm>
            <a:off x="4791150" y="3363363"/>
            <a:ext cx="1668900" cy="21000"/>
          </a:xfrm>
          <a:prstGeom prst="straightConnector1">
            <a:avLst/>
          </a:prstGeom>
          <a:noFill/>
          <a:ln w="28575" cap="flat" cmpd="sng">
            <a:solidFill>
              <a:schemeClr val="accent1"/>
            </a:solidFill>
            <a:prstDash val="solid"/>
            <a:round/>
            <a:headEnd type="none" w="med" len="med"/>
            <a:tailEnd type="triangle" w="med" len="med"/>
          </a:ln>
        </p:spPr>
      </p:cxnSp>
      <p:sp>
        <p:nvSpPr>
          <p:cNvPr id="1258" name="Google Shape;1258;p97"/>
          <p:cNvSpPr/>
          <p:nvPr/>
        </p:nvSpPr>
        <p:spPr>
          <a:xfrm>
            <a:off x="3788575" y="6816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n1</a:t>
            </a:r>
            <a:endParaRPr sz="1800" baseline="-25000">
              <a:latin typeface="Roboto"/>
              <a:ea typeface="Roboto"/>
              <a:cs typeface="Roboto"/>
              <a:sym typeface="Roboto"/>
            </a:endParaRPr>
          </a:p>
        </p:txBody>
      </p:sp>
      <p:sp>
        <p:nvSpPr>
          <p:cNvPr id="1259" name="Google Shape;1259;p97"/>
          <p:cNvSpPr/>
          <p:nvPr/>
        </p:nvSpPr>
        <p:spPr>
          <a:xfrm>
            <a:off x="3788575" y="18104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n2</a:t>
            </a:r>
            <a:endParaRPr sz="1800" baseline="-25000">
              <a:latin typeface="Roboto"/>
              <a:ea typeface="Roboto"/>
              <a:cs typeface="Roboto"/>
              <a:sym typeface="Roboto"/>
            </a:endParaRPr>
          </a:p>
        </p:txBody>
      </p:sp>
      <p:sp>
        <p:nvSpPr>
          <p:cNvPr id="1260" name="Google Shape;1260;p97"/>
          <p:cNvSpPr/>
          <p:nvPr/>
        </p:nvSpPr>
        <p:spPr>
          <a:xfrm>
            <a:off x="3788575" y="29736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n3</a:t>
            </a:r>
            <a:endParaRPr sz="1800" baseline="-25000">
              <a:latin typeface="Roboto"/>
              <a:ea typeface="Roboto"/>
              <a:cs typeface="Roboto"/>
              <a:sym typeface="Roboto"/>
            </a:endParaRPr>
          </a:p>
        </p:txBody>
      </p:sp>
      <p:sp>
        <p:nvSpPr>
          <p:cNvPr id="1261" name="Google Shape;1261;p97"/>
          <p:cNvSpPr/>
          <p:nvPr/>
        </p:nvSpPr>
        <p:spPr>
          <a:xfrm>
            <a:off x="3788575" y="41369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latin typeface="Roboto"/>
                <a:ea typeface="Roboto"/>
                <a:cs typeface="Roboto"/>
                <a:sym typeface="Roboto"/>
              </a:rPr>
              <a:t>o</a:t>
            </a:r>
            <a:r>
              <a:rPr lang="en" sz="1800" baseline="-25000">
                <a:latin typeface="Roboto"/>
                <a:ea typeface="Roboto"/>
                <a:cs typeface="Roboto"/>
                <a:sym typeface="Roboto"/>
              </a:rPr>
              <a:t>n4</a:t>
            </a:r>
            <a:endParaRPr sz="1800" baseline="-25000">
              <a:latin typeface="Roboto"/>
              <a:ea typeface="Roboto"/>
              <a:cs typeface="Roboto"/>
              <a:sym typeface="Roboto"/>
            </a:endParaRPr>
          </a:p>
        </p:txBody>
      </p:sp>
      <p:cxnSp>
        <p:nvCxnSpPr>
          <p:cNvPr id="1262" name="Google Shape;1262;p97"/>
          <p:cNvCxnSpPr>
            <a:stCxn id="1247" idx="6"/>
            <a:endCxn id="1258" idx="2"/>
          </p:cNvCxnSpPr>
          <p:nvPr/>
        </p:nvCxnSpPr>
        <p:spPr>
          <a:xfrm rot="10800000" flipH="1">
            <a:off x="3136375" y="1101175"/>
            <a:ext cx="652200" cy="531000"/>
          </a:xfrm>
          <a:prstGeom prst="straightConnector1">
            <a:avLst/>
          </a:prstGeom>
          <a:noFill/>
          <a:ln w="19050" cap="flat" cmpd="sng">
            <a:solidFill>
              <a:schemeClr val="accent1"/>
            </a:solidFill>
            <a:prstDash val="solid"/>
            <a:round/>
            <a:headEnd type="none" w="med" len="med"/>
            <a:tailEnd type="triangle" w="med" len="med"/>
          </a:ln>
        </p:spPr>
      </p:cxnSp>
      <p:cxnSp>
        <p:nvCxnSpPr>
          <p:cNvPr id="1263" name="Google Shape;1263;p97"/>
          <p:cNvCxnSpPr>
            <a:stCxn id="1247" idx="6"/>
            <a:endCxn id="1259" idx="2"/>
          </p:cNvCxnSpPr>
          <p:nvPr/>
        </p:nvCxnSpPr>
        <p:spPr>
          <a:xfrm>
            <a:off x="3136375" y="1632175"/>
            <a:ext cx="652200" cy="597600"/>
          </a:xfrm>
          <a:prstGeom prst="straightConnector1">
            <a:avLst/>
          </a:prstGeom>
          <a:noFill/>
          <a:ln w="19050" cap="flat" cmpd="sng">
            <a:solidFill>
              <a:schemeClr val="accent1"/>
            </a:solidFill>
            <a:prstDash val="solid"/>
            <a:round/>
            <a:headEnd type="none" w="med" len="med"/>
            <a:tailEnd type="triangle" w="med" len="med"/>
          </a:ln>
        </p:spPr>
      </p:cxnSp>
      <p:cxnSp>
        <p:nvCxnSpPr>
          <p:cNvPr id="1264" name="Google Shape;1264;p97"/>
          <p:cNvCxnSpPr>
            <a:stCxn id="1247" idx="6"/>
            <a:endCxn id="1261" idx="2"/>
          </p:cNvCxnSpPr>
          <p:nvPr/>
        </p:nvCxnSpPr>
        <p:spPr>
          <a:xfrm>
            <a:off x="3136375" y="1632175"/>
            <a:ext cx="652200" cy="2924100"/>
          </a:xfrm>
          <a:prstGeom prst="straightConnector1">
            <a:avLst/>
          </a:prstGeom>
          <a:noFill/>
          <a:ln w="19050" cap="flat" cmpd="sng">
            <a:solidFill>
              <a:schemeClr val="accent1"/>
            </a:solidFill>
            <a:prstDash val="solid"/>
            <a:round/>
            <a:headEnd type="none" w="med" len="med"/>
            <a:tailEnd type="triangle" w="med" len="med"/>
          </a:ln>
        </p:spPr>
      </p:cxnSp>
      <p:cxnSp>
        <p:nvCxnSpPr>
          <p:cNvPr id="1265" name="Google Shape;1265;p97"/>
          <p:cNvCxnSpPr>
            <a:stCxn id="1247" idx="6"/>
            <a:endCxn id="1260" idx="2"/>
          </p:cNvCxnSpPr>
          <p:nvPr/>
        </p:nvCxnSpPr>
        <p:spPr>
          <a:xfrm>
            <a:off x="3136375" y="1632175"/>
            <a:ext cx="652200" cy="1761000"/>
          </a:xfrm>
          <a:prstGeom prst="straightConnector1">
            <a:avLst/>
          </a:prstGeom>
          <a:noFill/>
          <a:ln w="19050" cap="flat" cmpd="sng">
            <a:solidFill>
              <a:schemeClr val="accent1"/>
            </a:solidFill>
            <a:prstDash val="solid"/>
            <a:round/>
            <a:headEnd type="none" w="med" len="med"/>
            <a:tailEnd type="triangle" w="med" len="med"/>
          </a:ln>
        </p:spPr>
      </p:cxnSp>
      <p:cxnSp>
        <p:nvCxnSpPr>
          <p:cNvPr id="1266" name="Google Shape;1266;p97"/>
          <p:cNvCxnSpPr>
            <a:stCxn id="1249" idx="6"/>
          </p:cNvCxnSpPr>
          <p:nvPr/>
        </p:nvCxnSpPr>
        <p:spPr>
          <a:xfrm rot="10800000" flipH="1">
            <a:off x="3160500" y="1185475"/>
            <a:ext cx="596700" cy="1628400"/>
          </a:xfrm>
          <a:prstGeom prst="straightConnector1">
            <a:avLst/>
          </a:prstGeom>
          <a:noFill/>
          <a:ln w="19050" cap="flat" cmpd="sng">
            <a:solidFill>
              <a:schemeClr val="accent1"/>
            </a:solidFill>
            <a:prstDash val="solid"/>
            <a:round/>
            <a:headEnd type="none" w="med" len="med"/>
            <a:tailEnd type="triangle" w="med" len="med"/>
          </a:ln>
        </p:spPr>
      </p:cxnSp>
      <p:cxnSp>
        <p:nvCxnSpPr>
          <p:cNvPr id="1267" name="Google Shape;1267;p97"/>
          <p:cNvCxnSpPr>
            <a:stCxn id="1249" idx="6"/>
            <a:endCxn id="1259" idx="2"/>
          </p:cNvCxnSpPr>
          <p:nvPr/>
        </p:nvCxnSpPr>
        <p:spPr>
          <a:xfrm rot="10800000" flipH="1">
            <a:off x="3160500" y="2229775"/>
            <a:ext cx="628200" cy="584100"/>
          </a:xfrm>
          <a:prstGeom prst="straightConnector1">
            <a:avLst/>
          </a:prstGeom>
          <a:noFill/>
          <a:ln w="19050" cap="flat" cmpd="sng">
            <a:solidFill>
              <a:schemeClr val="accent1"/>
            </a:solidFill>
            <a:prstDash val="solid"/>
            <a:round/>
            <a:headEnd type="none" w="med" len="med"/>
            <a:tailEnd type="triangle" w="med" len="med"/>
          </a:ln>
        </p:spPr>
      </p:cxnSp>
      <p:cxnSp>
        <p:nvCxnSpPr>
          <p:cNvPr id="1268" name="Google Shape;1268;p97"/>
          <p:cNvCxnSpPr>
            <a:stCxn id="1249" idx="6"/>
            <a:endCxn id="1260" idx="2"/>
          </p:cNvCxnSpPr>
          <p:nvPr/>
        </p:nvCxnSpPr>
        <p:spPr>
          <a:xfrm>
            <a:off x="3160500" y="2813875"/>
            <a:ext cx="628200" cy="579300"/>
          </a:xfrm>
          <a:prstGeom prst="straightConnector1">
            <a:avLst/>
          </a:prstGeom>
          <a:noFill/>
          <a:ln w="19050" cap="flat" cmpd="sng">
            <a:solidFill>
              <a:schemeClr val="accent1"/>
            </a:solidFill>
            <a:prstDash val="solid"/>
            <a:round/>
            <a:headEnd type="none" w="med" len="med"/>
            <a:tailEnd type="triangle" w="med" len="med"/>
          </a:ln>
        </p:spPr>
      </p:cxnSp>
      <p:cxnSp>
        <p:nvCxnSpPr>
          <p:cNvPr id="1269" name="Google Shape;1269;p97"/>
          <p:cNvCxnSpPr>
            <a:stCxn id="1249" idx="6"/>
            <a:endCxn id="1261" idx="2"/>
          </p:cNvCxnSpPr>
          <p:nvPr/>
        </p:nvCxnSpPr>
        <p:spPr>
          <a:xfrm>
            <a:off x="3160500" y="2813875"/>
            <a:ext cx="628200" cy="1742400"/>
          </a:xfrm>
          <a:prstGeom prst="straightConnector1">
            <a:avLst/>
          </a:prstGeom>
          <a:noFill/>
          <a:ln w="19050" cap="flat" cmpd="sng">
            <a:solidFill>
              <a:schemeClr val="accent1"/>
            </a:solidFill>
            <a:prstDash val="solid"/>
            <a:round/>
            <a:headEnd type="none" w="med" len="med"/>
            <a:tailEnd type="triangle" w="med" len="med"/>
          </a:ln>
        </p:spPr>
      </p:cxnSp>
      <p:cxnSp>
        <p:nvCxnSpPr>
          <p:cNvPr id="1270" name="Google Shape;1270;p97"/>
          <p:cNvCxnSpPr>
            <a:stCxn id="1250" idx="6"/>
            <a:endCxn id="1258" idx="2"/>
          </p:cNvCxnSpPr>
          <p:nvPr/>
        </p:nvCxnSpPr>
        <p:spPr>
          <a:xfrm rot="10800000" flipH="1">
            <a:off x="3160500" y="1101100"/>
            <a:ext cx="628200" cy="2984400"/>
          </a:xfrm>
          <a:prstGeom prst="straightConnector1">
            <a:avLst/>
          </a:prstGeom>
          <a:noFill/>
          <a:ln w="19050" cap="flat" cmpd="sng">
            <a:solidFill>
              <a:schemeClr val="accent1"/>
            </a:solidFill>
            <a:prstDash val="solid"/>
            <a:round/>
            <a:headEnd type="none" w="med" len="med"/>
            <a:tailEnd type="triangle" w="med" len="med"/>
          </a:ln>
        </p:spPr>
      </p:cxnSp>
      <p:cxnSp>
        <p:nvCxnSpPr>
          <p:cNvPr id="1271" name="Google Shape;1271;p97"/>
          <p:cNvCxnSpPr>
            <a:stCxn id="1250" idx="6"/>
            <a:endCxn id="1259" idx="2"/>
          </p:cNvCxnSpPr>
          <p:nvPr/>
        </p:nvCxnSpPr>
        <p:spPr>
          <a:xfrm rot="10800000" flipH="1">
            <a:off x="3160500" y="2230000"/>
            <a:ext cx="628200" cy="1855500"/>
          </a:xfrm>
          <a:prstGeom prst="straightConnector1">
            <a:avLst/>
          </a:prstGeom>
          <a:noFill/>
          <a:ln w="19050" cap="flat" cmpd="sng">
            <a:solidFill>
              <a:schemeClr val="accent1"/>
            </a:solidFill>
            <a:prstDash val="solid"/>
            <a:round/>
            <a:headEnd type="none" w="med" len="med"/>
            <a:tailEnd type="triangle" w="med" len="med"/>
          </a:ln>
        </p:spPr>
      </p:cxnSp>
      <p:cxnSp>
        <p:nvCxnSpPr>
          <p:cNvPr id="1272" name="Google Shape;1272;p97"/>
          <p:cNvCxnSpPr>
            <a:endCxn id="1260" idx="2"/>
          </p:cNvCxnSpPr>
          <p:nvPr/>
        </p:nvCxnSpPr>
        <p:spPr>
          <a:xfrm rot="10800000" flipH="1">
            <a:off x="3175675" y="3393075"/>
            <a:ext cx="612900" cy="678900"/>
          </a:xfrm>
          <a:prstGeom prst="straightConnector1">
            <a:avLst/>
          </a:prstGeom>
          <a:noFill/>
          <a:ln w="19050" cap="flat" cmpd="sng">
            <a:solidFill>
              <a:schemeClr val="accent1"/>
            </a:solidFill>
            <a:prstDash val="solid"/>
            <a:round/>
            <a:headEnd type="none" w="med" len="med"/>
            <a:tailEnd type="triangle" w="med" len="med"/>
          </a:ln>
        </p:spPr>
      </p:cxnSp>
      <p:cxnSp>
        <p:nvCxnSpPr>
          <p:cNvPr id="1273" name="Google Shape;1273;p97"/>
          <p:cNvCxnSpPr>
            <a:stCxn id="1250" idx="6"/>
            <a:endCxn id="1261" idx="2"/>
          </p:cNvCxnSpPr>
          <p:nvPr/>
        </p:nvCxnSpPr>
        <p:spPr>
          <a:xfrm>
            <a:off x="3160500" y="4085500"/>
            <a:ext cx="628200" cy="470700"/>
          </a:xfrm>
          <a:prstGeom prst="straightConnector1">
            <a:avLst/>
          </a:prstGeom>
          <a:noFill/>
          <a:ln w="19050" cap="flat" cmpd="sng">
            <a:solidFill>
              <a:schemeClr val="accent1"/>
            </a:solidFill>
            <a:prstDash val="solid"/>
            <a:round/>
            <a:headEnd type="none" w="med" len="med"/>
            <a:tailEnd type="triangle" w="med" len="med"/>
          </a:ln>
        </p:spPr>
      </p:cxnSp>
      <p:cxnSp>
        <p:nvCxnSpPr>
          <p:cNvPr id="1274" name="Google Shape;1274;p97"/>
          <p:cNvCxnSpPr>
            <a:endCxn id="1275" idx="1"/>
          </p:cNvCxnSpPr>
          <p:nvPr/>
        </p:nvCxnSpPr>
        <p:spPr>
          <a:xfrm rot="10800000" flipH="1">
            <a:off x="4714900" y="4538900"/>
            <a:ext cx="1749300" cy="4500"/>
          </a:xfrm>
          <a:prstGeom prst="straightConnector1">
            <a:avLst/>
          </a:prstGeom>
          <a:noFill/>
          <a:ln w="28575" cap="flat" cmpd="sng">
            <a:solidFill>
              <a:schemeClr val="accent1"/>
            </a:solidFill>
            <a:prstDash val="solid"/>
            <a:round/>
            <a:headEnd type="none" w="med" len="med"/>
            <a:tailEnd type="triangle" w="med" len="med"/>
          </a:ln>
        </p:spPr>
      </p:cxnSp>
      <p:sp>
        <p:nvSpPr>
          <p:cNvPr id="1275" name="Google Shape;1275;p97"/>
          <p:cNvSpPr txBox="1"/>
          <p:nvPr/>
        </p:nvSpPr>
        <p:spPr>
          <a:xfrm>
            <a:off x="6464200" y="430805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P</a:t>
            </a:r>
            <a:r>
              <a:rPr lang="en" sz="1800" b="1" baseline="-25000">
                <a:solidFill>
                  <a:srgbClr val="504087"/>
                </a:solidFill>
                <a:latin typeface="Roboto"/>
                <a:ea typeface="Roboto"/>
                <a:cs typeface="Roboto"/>
                <a:sym typeface="Roboto"/>
              </a:rPr>
              <a:t>4</a:t>
            </a:r>
            <a:r>
              <a:rPr lang="en" sz="1800">
                <a:solidFill>
                  <a:srgbClr val="504087"/>
                </a:solidFill>
                <a:latin typeface="Roboto"/>
                <a:ea typeface="Roboto"/>
                <a:cs typeface="Roboto"/>
                <a:sym typeface="Roboto"/>
              </a:rPr>
              <a:t>	</a:t>
            </a:r>
            <a:endParaRPr sz="1800">
              <a:solidFill>
                <a:srgbClr val="504087"/>
              </a:solidFill>
              <a:latin typeface="Roboto"/>
              <a:ea typeface="Roboto"/>
              <a:cs typeface="Roboto"/>
              <a:sym typeface="Roboto"/>
            </a:endParaRPr>
          </a:p>
        </p:txBody>
      </p:sp>
      <p:sp>
        <p:nvSpPr>
          <p:cNvPr id="1276" name="Google Shape;1276;p97"/>
          <p:cNvSpPr txBox="1"/>
          <p:nvPr/>
        </p:nvSpPr>
        <p:spPr>
          <a:xfrm>
            <a:off x="4974088" y="304988"/>
            <a:ext cx="1166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rgbClr val="504087"/>
                </a:solidFill>
                <a:latin typeface="Roboto"/>
                <a:ea typeface="Roboto"/>
                <a:cs typeface="Roboto"/>
                <a:sym typeface="Roboto"/>
              </a:rPr>
              <a:t>Softmax</a:t>
            </a:r>
            <a:endParaRPr sz="2000" b="1">
              <a:solidFill>
                <a:srgbClr val="504087"/>
              </a:solidFill>
              <a:latin typeface="Roboto"/>
              <a:ea typeface="Roboto"/>
              <a:cs typeface="Roboto"/>
              <a:sym typeface="Roboto"/>
            </a:endParaRPr>
          </a:p>
        </p:txBody>
      </p:sp>
      <p:sp>
        <p:nvSpPr>
          <p:cNvPr id="1277" name="Google Shape;1277;p97"/>
          <p:cNvSpPr txBox="1"/>
          <p:nvPr/>
        </p:nvSpPr>
        <p:spPr>
          <a:xfrm>
            <a:off x="7542025" y="2560000"/>
            <a:ext cx="1469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04087"/>
                </a:solidFill>
                <a:latin typeface="Roboto"/>
                <a:ea typeface="Roboto"/>
                <a:cs typeface="Roboto"/>
                <a:sym typeface="Roboto"/>
              </a:rPr>
              <a:t>sum up to 1</a:t>
            </a:r>
            <a:endParaRPr sz="1800" b="1">
              <a:solidFill>
                <a:srgbClr val="504087"/>
              </a:solidFill>
              <a:latin typeface="Roboto"/>
              <a:ea typeface="Roboto"/>
              <a:cs typeface="Roboto"/>
              <a:sym typeface="Roboto"/>
            </a:endParaRPr>
          </a:p>
        </p:txBody>
      </p:sp>
      <p:cxnSp>
        <p:nvCxnSpPr>
          <p:cNvPr id="1278" name="Google Shape;1278;p97"/>
          <p:cNvCxnSpPr>
            <a:stCxn id="1277" idx="1"/>
            <a:endCxn id="1248" idx="2"/>
          </p:cNvCxnSpPr>
          <p:nvPr/>
        </p:nvCxnSpPr>
        <p:spPr>
          <a:xfrm rot="10800000">
            <a:off x="6778225" y="1331950"/>
            <a:ext cx="763800" cy="1458900"/>
          </a:xfrm>
          <a:prstGeom prst="straightConnector1">
            <a:avLst/>
          </a:prstGeom>
          <a:noFill/>
          <a:ln w="28575" cap="flat" cmpd="sng">
            <a:solidFill>
              <a:schemeClr val="accent1"/>
            </a:solidFill>
            <a:prstDash val="solid"/>
            <a:round/>
            <a:headEnd type="none" w="med" len="med"/>
            <a:tailEnd type="triangle" w="med" len="med"/>
          </a:ln>
        </p:spPr>
      </p:cxnSp>
      <p:cxnSp>
        <p:nvCxnSpPr>
          <p:cNvPr id="1279" name="Google Shape;1279;p97"/>
          <p:cNvCxnSpPr>
            <a:stCxn id="1277" idx="1"/>
            <a:endCxn id="1253" idx="2"/>
          </p:cNvCxnSpPr>
          <p:nvPr/>
        </p:nvCxnSpPr>
        <p:spPr>
          <a:xfrm rot="10800000">
            <a:off x="6814225" y="2460850"/>
            <a:ext cx="727800" cy="330000"/>
          </a:xfrm>
          <a:prstGeom prst="straightConnector1">
            <a:avLst/>
          </a:prstGeom>
          <a:noFill/>
          <a:ln w="28575" cap="flat" cmpd="sng">
            <a:solidFill>
              <a:schemeClr val="accent1"/>
            </a:solidFill>
            <a:prstDash val="solid"/>
            <a:round/>
            <a:headEnd type="none" w="med" len="med"/>
            <a:tailEnd type="triangle" w="med" len="med"/>
          </a:ln>
        </p:spPr>
      </p:cxnSp>
      <p:cxnSp>
        <p:nvCxnSpPr>
          <p:cNvPr id="1280" name="Google Shape;1280;p97"/>
          <p:cNvCxnSpPr>
            <a:stCxn id="1277" idx="1"/>
            <a:endCxn id="1254" idx="0"/>
          </p:cNvCxnSpPr>
          <p:nvPr/>
        </p:nvCxnSpPr>
        <p:spPr>
          <a:xfrm flipH="1">
            <a:off x="6902425" y="2790850"/>
            <a:ext cx="639600" cy="362700"/>
          </a:xfrm>
          <a:prstGeom prst="straightConnector1">
            <a:avLst/>
          </a:prstGeom>
          <a:noFill/>
          <a:ln w="28575" cap="flat" cmpd="sng">
            <a:solidFill>
              <a:schemeClr val="accent1"/>
            </a:solidFill>
            <a:prstDash val="solid"/>
            <a:round/>
            <a:headEnd type="none" w="med" len="med"/>
            <a:tailEnd type="triangle" w="med" len="med"/>
          </a:ln>
        </p:spPr>
      </p:cxnSp>
      <p:cxnSp>
        <p:nvCxnSpPr>
          <p:cNvPr id="1281" name="Google Shape;1281;p97"/>
          <p:cNvCxnSpPr>
            <a:stCxn id="1277" idx="1"/>
            <a:endCxn id="1275" idx="0"/>
          </p:cNvCxnSpPr>
          <p:nvPr/>
        </p:nvCxnSpPr>
        <p:spPr>
          <a:xfrm flipH="1">
            <a:off x="6906625" y="2790850"/>
            <a:ext cx="635400" cy="1517100"/>
          </a:xfrm>
          <a:prstGeom prst="straightConnector1">
            <a:avLst/>
          </a:prstGeom>
          <a:noFill/>
          <a:ln w="28575" cap="flat" cmpd="sng">
            <a:solidFill>
              <a:schemeClr val="accent1"/>
            </a:solidFill>
            <a:prstDash val="solid"/>
            <a:round/>
            <a:headEnd type="none" w="med" len="med"/>
            <a:tailEnd type="triangle" w="med" len="med"/>
          </a:ln>
        </p:spPr>
      </p:cxnSp>
      <p:pic>
        <p:nvPicPr>
          <p:cNvPr id="1282" name="Google Shape;1282;p97"/>
          <p:cNvPicPr preferRelativeResize="0"/>
          <p:nvPr/>
        </p:nvPicPr>
        <p:blipFill>
          <a:blip r:embed="rId4">
            <a:alphaModFix/>
          </a:blip>
          <a:stretch>
            <a:fillRect/>
          </a:stretch>
        </p:blipFill>
        <p:spPr>
          <a:xfrm>
            <a:off x="2460500" y="946388"/>
            <a:ext cx="466725" cy="276225"/>
          </a:xfrm>
          <a:prstGeom prst="rect">
            <a:avLst/>
          </a:prstGeom>
          <a:noFill/>
          <a:ln>
            <a:noFill/>
          </a:ln>
        </p:spPr>
      </p:pic>
      <p:pic>
        <p:nvPicPr>
          <p:cNvPr id="1283" name="Google Shape;1283;p97"/>
          <p:cNvPicPr preferRelativeResize="0"/>
          <p:nvPr/>
        </p:nvPicPr>
        <p:blipFill>
          <a:blip r:embed="rId5">
            <a:alphaModFix/>
          </a:blip>
          <a:stretch>
            <a:fillRect/>
          </a:stretch>
        </p:blipFill>
        <p:spPr>
          <a:xfrm>
            <a:off x="2460563" y="2161100"/>
            <a:ext cx="466725" cy="276225"/>
          </a:xfrm>
          <a:prstGeom prst="rect">
            <a:avLst/>
          </a:prstGeom>
          <a:noFill/>
          <a:ln>
            <a:noFill/>
          </a:ln>
        </p:spPr>
      </p:pic>
      <p:pic>
        <p:nvPicPr>
          <p:cNvPr id="1284" name="Google Shape;1284;p97"/>
          <p:cNvPicPr preferRelativeResize="0"/>
          <p:nvPr/>
        </p:nvPicPr>
        <p:blipFill>
          <a:blip r:embed="rId6">
            <a:alphaModFix/>
          </a:blip>
          <a:stretch>
            <a:fillRect/>
          </a:stretch>
        </p:blipFill>
        <p:spPr>
          <a:xfrm>
            <a:off x="2472563" y="3439563"/>
            <a:ext cx="466725" cy="276225"/>
          </a:xfrm>
          <a:prstGeom prst="rect">
            <a:avLst/>
          </a:prstGeom>
          <a:noFill/>
          <a:ln>
            <a:noFill/>
          </a:ln>
        </p:spPr>
      </p:pic>
      <p:pic>
        <p:nvPicPr>
          <p:cNvPr id="1285" name="Google Shape;1285;p97"/>
          <p:cNvPicPr preferRelativeResize="0"/>
          <p:nvPr/>
        </p:nvPicPr>
        <p:blipFill>
          <a:blip r:embed="rId7">
            <a:alphaModFix/>
          </a:blip>
          <a:stretch>
            <a:fillRect/>
          </a:stretch>
        </p:blipFill>
        <p:spPr>
          <a:xfrm>
            <a:off x="4018350" y="474750"/>
            <a:ext cx="457200" cy="247650"/>
          </a:xfrm>
          <a:prstGeom prst="rect">
            <a:avLst/>
          </a:prstGeom>
          <a:noFill/>
          <a:ln>
            <a:noFill/>
          </a:ln>
        </p:spPr>
      </p:pic>
      <p:pic>
        <p:nvPicPr>
          <p:cNvPr id="1286" name="Google Shape;1286;p97"/>
          <p:cNvPicPr preferRelativeResize="0"/>
          <p:nvPr/>
        </p:nvPicPr>
        <p:blipFill>
          <a:blip r:embed="rId8">
            <a:alphaModFix/>
          </a:blip>
          <a:stretch>
            <a:fillRect/>
          </a:stretch>
        </p:blipFill>
        <p:spPr>
          <a:xfrm>
            <a:off x="4028400" y="1594025"/>
            <a:ext cx="457200" cy="247650"/>
          </a:xfrm>
          <a:prstGeom prst="rect">
            <a:avLst/>
          </a:prstGeom>
          <a:noFill/>
          <a:ln>
            <a:noFill/>
          </a:ln>
        </p:spPr>
      </p:pic>
      <p:pic>
        <p:nvPicPr>
          <p:cNvPr id="1287" name="Google Shape;1287;p97"/>
          <p:cNvPicPr preferRelativeResize="0"/>
          <p:nvPr/>
        </p:nvPicPr>
        <p:blipFill>
          <a:blip r:embed="rId9">
            <a:alphaModFix/>
          </a:blip>
          <a:stretch>
            <a:fillRect/>
          </a:stretch>
        </p:blipFill>
        <p:spPr>
          <a:xfrm>
            <a:off x="4018350" y="2791200"/>
            <a:ext cx="457200" cy="247650"/>
          </a:xfrm>
          <a:prstGeom prst="rect">
            <a:avLst/>
          </a:prstGeom>
          <a:noFill/>
          <a:ln>
            <a:noFill/>
          </a:ln>
        </p:spPr>
      </p:pic>
      <p:pic>
        <p:nvPicPr>
          <p:cNvPr id="1288" name="Google Shape;1288;p97"/>
          <p:cNvPicPr preferRelativeResize="0"/>
          <p:nvPr/>
        </p:nvPicPr>
        <p:blipFill>
          <a:blip r:embed="rId10">
            <a:alphaModFix/>
          </a:blip>
          <a:stretch>
            <a:fillRect/>
          </a:stretch>
        </p:blipFill>
        <p:spPr>
          <a:xfrm>
            <a:off x="4002425" y="3940600"/>
            <a:ext cx="457200" cy="247650"/>
          </a:xfrm>
          <a:prstGeom prst="rect">
            <a:avLst/>
          </a:prstGeom>
          <a:noFill/>
          <a:ln>
            <a:noFill/>
          </a:ln>
        </p:spPr>
      </p:pic>
      <p:sp>
        <p:nvSpPr>
          <p:cNvPr id="1289" name="Google Shape;1289;p97"/>
          <p:cNvSpPr txBox="1"/>
          <p:nvPr/>
        </p:nvSpPr>
        <p:spPr>
          <a:xfrm>
            <a:off x="2365925" y="42519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00FF00"/>
                </a:solidFill>
                <a:latin typeface="Roboto"/>
                <a:ea typeface="Roboto"/>
                <a:cs typeface="Roboto"/>
                <a:sym typeface="Roboto"/>
              </a:rPr>
              <a:t>… …</a:t>
            </a:r>
            <a:endParaRPr sz="2500">
              <a:solidFill>
                <a:srgbClr val="00FF00"/>
              </a:solidFill>
              <a:latin typeface="Roboto"/>
              <a:ea typeface="Roboto"/>
              <a:cs typeface="Roboto"/>
              <a:sym typeface="Roboto"/>
            </a:endParaRPr>
          </a:p>
        </p:txBody>
      </p:sp>
      <p:sp>
        <p:nvSpPr>
          <p:cNvPr id="1290" name="Google Shape;1290;p97"/>
          <p:cNvSpPr txBox="1"/>
          <p:nvPr/>
        </p:nvSpPr>
        <p:spPr>
          <a:xfrm>
            <a:off x="3889925" y="47091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294"/>
        <p:cNvGrpSpPr/>
        <p:nvPr/>
      </p:nvGrpSpPr>
      <p:grpSpPr>
        <a:xfrm>
          <a:off x="0" y="0"/>
          <a:ext cx="0" cy="0"/>
          <a:chOff x="0" y="0"/>
          <a:chExt cx="0" cy="0"/>
        </a:xfrm>
      </p:grpSpPr>
      <p:sp>
        <p:nvSpPr>
          <p:cNvPr id="1295" name="Google Shape;1295;p98"/>
          <p:cNvSpPr txBox="1"/>
          <p:nvPr/>
        </p:nvSpPr>
        <p:spPr>
          <a:xfrm>
            <a:off x="503575" y="1719750"/>
            <a:ext cx="8693400" cy="46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600" b="1">
                <a:solidFill>
                  <a:srgbClr val="504087"/>
                </a:solidFill>
                <a:latin typeface="IBM Plex Sans"/>
                <a:ea typeface="IBM Plex Sans"/>
                <a:cs typeface="IBM Plex Sans"/>
                <a:sym typeface="IBM Plex Sans"/>
              </a:rPr>
              <a:t>Back to the task of deriving feature vectors of words</a:t>
            </a:r>
            <a:endParaRPr sz="2600" b="1">
              <a:solidFill>
                <a:srgbClr val="504087"/>
              </a:solidFill>
              <a:latin typeface="IBM Plex Sans"/>
              <a:ea typeface="IBM Plex Sans"/>
              <a:cs typeface="IBM Plex Sans"/>
              <a:sym typeface="IBM Plex Sans"/>
            </a:endParaRPr>
          </a:p>
        </p:txBody>
      </p:sp>
      <p:pic>
        <p:nvPicPr>
          <p:cNvPr id="1296" name="Google Shape;1296;p98"/>
          <p:cNvPicPr preferRelativeResize="0"/>
          <p:nvPr/>
        </p:nvPicPr>
        <p:blipFill>
          <a:blip r:embed="rId3">
            <a:alphaModFix/>
          </a:blip>
          <a:stretch>
            <a:fillRect/>
          </a:stretch>
        </p:blipFill>
        <p:spPr>
          <a:xfrm>
            <a:off x="38100" y="-45400"/>
            <a:ext cx="1818550" cy="1184425"/>
          </a:xfrm>
          <a:prstGeom prst="rect">
            <a:avLst/>
          </a:prstGeom>
          <a:noFill/>
          <a:ln>
            <a:noFill/>
          </a:ln>
        </p:spPr>
      </p:pic>
      <p:sp>
        <p:nvSpPr>
          <p:cNvPr id="1297" name="Google Shape;1297;p98"/>
          <p:cNvSpPr txBox="1"/>
          <p:nvPr/>
        </p:nvSpPr>
        <p:spPr>
          <a:xfrm>
            <a:off x="6552148" y="85675"/>
            <a:ext cx="23799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word2vec</a:t>
            </a:r>
            <a:endParaRPr sz="1100" b="1">
              <a:solidFill>
                <a:srgbClr val="504087"/>
              </a:solidFill>
              <a:latin typeface="IBM Plex Sans"/>
              <a:ea typeface="IBM Plex Sans"/>
              <a:cs typeface="IBM Plex Sans"/>
              <a:sym typeface="IBM Plex Sans"/>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301"/>
        <p:cNvGrpSpPr/>
        <p:nvPr/>
      </p:nvGrpSpPr>
      <p:grpSpPr>
        <a:xfrm>
          <a:off x="0" y="0"/>
          <a:ext cx="0" cy="0"/>
          <a:chOff x="0" y="0"/>
          <a:chExt cx="0" cy="0"/>
        </a:xfrm>
      </p:grpSpPr>
      <p:sp>
        <p:nvSpPr>
          <p:cNvPr id="1302" name="Google Shape;1302;p99"/>
          <p:cNvSpPr txBox="1"/>
          <p:nvPr/>
        </p:nvSpPr>
        <p:spPr>
          <a:xfrm>
            <a:off x="2017700" y="1680000"/>
            <a:ext cx="4956300" cy="46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600" b="1">
                <a:solidFill>
                  <a:srgbClr val="504087"/>
                </a:solidFill>
                <a:latin typeface="IBM Plex Sans"/>
                <a:ea typeface="IBM Plex Sans"/>
                <a:cs typeface="IBM Plex Sans"/>
                <a:sym typeface="IBM Plex Sans"/>
              </a:rPr>
              <a:t>How to derive word vectors? </a:t>
            </a:r>
            <a:endParaRPr sz="2600" b="1">
              <a:solidFill>
                <a:srgbClr val="504087"/>
              </a:solidFill>
              <a:latin typeface="IBM Plex Sans"/>
              <a:ea typeface="IBM Plex Sans"/>
              <a:cs typeface="IBM Plex Sans"/>
              <a:sym typeface="IBM Plex Sans"/>
            </a:endParaRPr>
          </a:p>
        </p:txBody>
      </p:sp>
      <p:sp>
        <p:nvSpPr>
          <p:cNvPr id="1303" name="Google Shape;1303;p99"/>
          <p:cNvSpPr txBox="1"/>
          <p:nvPr/>
        </p:nvSpPr>
        <p:spPr>
          <a:xfrm>
            <a:off x="965300" y="2351200"/>
            <a:ext cx="7061100" cy="838800"/>
          </a:xfrm>
          <a:prstGeom prst="rect">
            <a:avLst/>
          </a:prstGeom>
          <a:noFill/>
          <a:ln>
            <a:noFill/>
          </a:ln>
        </p:spPr>
        <p:txBody>
          <a:bodyPr spcFirstLastPara="1" wrap="square" lIns="68575" tIns="34275" rIns="68575" bIns="34275" anchor="t" anchorCtr="0">
            <a:spAutoFit/>
          </a:bodyPr>
          <a:lstStyle/>
          <a:p>
            <a:pPr marL="342900" marR="0" lvl="0" indent="0" algn="l" rtl="0">
              <a:spcBef>
                <a:spcPts val="0"/>
              </a:spcBef>
              <a:spcAft>
                <a:spcPts val="0"/>
              </a:spcAft>
              <a:buNone/>
            </a:pPr>
            <a:r>
              <a:rPr lang="en" sz="2500">
                <a:solidFill>
                  <a:srgbClr val="504087"/>
                </a:solidFill>
                <a:latin typeface="Roboto"/>
                <a:ea typeface="Roboto"/>
                <a:cs typeface="Roboto"/>
                <a:sym typeface="Roboto"/>
              </a:rPr>
              <a:t>The distributional hypothesis: </a:t>
            </a:r>
            <a:r>
              <a:rPr lang="en" sz="2500">
                <a:solidFill>
                  <a:srgbClr val="504087"/>
                </a:solidFill>
                <a:highlight>
                  <a:srgbClr val="FFFFFF"/>
                </a:highlight>
                <a:latin typeface="Roboto"/>
                <a:ea typeface="Roboto"/>
                <a:cs typeface="Roboto"/>
                <a:sym typeface="Roboto"/>
              </a:rPr>
              <a:t>words that have similar context will have similar meanings</a:t>
            </a:r>
            <a:endParaRPr sz="2500">
              <a:solidFill>
                <a:srgbClr val="504087"/>
              </a:solidFill>
              <a:latin typeface="Roboto Medium"/>
              <a:ea typeface="Roboto Medium"/>
              <a:cs typeface="Roboto Medium"/>
              <a:sym typeface="Roboto Medium"/>
            </a:endParaRPr>
          </a:p>
        </p:txBody>
      </p:sp>
      <p:pic>
        <p:nvPicPr>
          <p:cNvPr id="1304" name="Google Shape;1304;p99"/>
          <p:cNvPicPr preferRelativeResize="0"/>
          <p:nvPr/>
        </p:nvPicPr>
        <p:blipFill>
          <a:blip r:embed="rId3">
            <a:alphaModFix/>
          </a:blip>
          <a:stretch>
            <a:fillRect/>
          </a:stretch>
        </p:blipFill>
        <p:spPr>
          <a:xfrm>
            <a:off x="38102" y="-45400"/>
            <a:ext cx="1795800" cy="1169600"/>
          </a:xfrm>
          <a:prstGeom prst="rect">
            <a:avLst/>
          </a:prstGeom>
          <a:noFill/>
          <a:ln>
            <a:noFill/>
          </a:ln>
        </p:spPr>
      </p:pic>
      <p:sp>
        <p:nvSpPr>
          <p:cNvPr id="1305" name="Google Shape;1305;p99"/>
          <p:cNvSpPr txBox="1"/>
          <p:nvPr/>
        </p:nvSpPr>
        <p:spPr>
          <a:xfrm>
            <a:off x="318050" y="3478700"/>
            <a:ext cx="8600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We’ll derive the vector representations of words from their context words!</a:t>
            </a:r>
            <a:endParaRPr sz="2000">
              <a:solidFill>
                <a:srgbClr val="504087"/>
              </a:solidFill>
              <a:latin typeface="Roboto"/>
              <a:ea typeface="Roboto"/>
              <a:cs typeface="Roboto"/>
              <a:sym typeface="Roboto"/>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309"/>
        <p:cNvGrpSpPr/>
        <p:nvPr/>
      </p:nvGrpSpPr>
      <p:grpSpPr>
        <a:xfrm>
          <a:off x="0" y="0"/>
          <a:ext cx="0" cy="0"/>
          <a:chOff x="0" y="0"/>
          <a:chExt cx="0" cy="0"/>
        </a:xfrm>
      </p:grpSpPr>
      <p:pic>
        <p:nvPicPr>
          <p:cNvPr id="1310" name="Google Shape;1310;p100"/>
          <p:cNvPicPr preferRelativeResize="0"/>
          <p:nvPr/>
        </p:nvPicPr>
        <p:blipFill>
          <a:blip r:embed="rId3">
            <a:alphaModFix/>
          </a:blip>
          <a:stretch>
            <a:fillRect/>
          </a:stretch>
        </p:blipFill>
        <p:spPr>
          <a:xfrm>
            <a:off x="50200" y="6176"/>
            <a:ext cx="1673964" cy="1090225"/>
          </a:xfrm>
          <a:prstGeom prst="rect">
            <a:avLst/>
          </a:prstGeom>
          <a:noFill/>
          <a:ln>
            <a:noFill/>
          </a:ln>
        </p:spPr>
      </p:pic>
      <p:sp>
        <p:nvSpPr>
          <p:cNvPr id="1311" name="Google Shape;1311;p100"/>
          <p:cNvSpPr txBox="1"/>
          <p:nvPr/>
        </p:nvSpPr>
        <p:spPr>
          <a:xfrm>
            <a:off x="2239625" y="6175"/>
            <a:ext cx="6716700" cy="6234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3600" b="1">
                <a:solidFill>
                  <a:srgbClr val="504087"/>
                </a:solidFill>
                <a:latin typeface="IBM Plex Sans"/>
                <a:ea typeface="IBM Plex Sans"/>
                <a:cs typeface="IBM Plex Sans"/>
                <a:sym typeface="IBM Plex Sans"/>
              </a:rPr>
              <a:t>What is the context of a word?</a:t>
            </a:r>
            <a:endParaRPr sz="1100" b="1">
              <a:solidFill>
                <a:srgbClr val="504087"/>
              </a:solidFill>
              <a:latin typeface="IBM Plex Sans"/>
              <a:ea typeface="IBM Plex Sans"/>
              <a:cs typeface="IBM Plex Sans"/>
              <a:sym typeface="IBM Plex Sans"/>
            </a:endParaRPr>
          </a:p>
        </p:txBody>
      </p:sp>
      <p:pic>
        <p:nvPicPr>
          <p:cNvPr id="1312" name="Google Shape;1312;p100"/>
          <p:cNvPicPr preferRelativeResize="0"/>
          <p:nvPr/>
        </p:nvPicPr>
        <p:blipFill>
          <a:blip r:embed="rId4">
            <a:alphaModFix/>
          </a:blip>
          <a:stretch>
            <a:fillRect/>
          </a:stretch>
        </p:blipFill>
        <p:spPr>
          <a:xfrm>
            <a:off x="1007175" y="1603525"/>
            <a:ext cx="4668550" cy="3235174"/>
          </a:xfrm>
          <a:prstGeom prst="rect">
            <a:avLst/>
          </a:prstGeom>
          <a:noFill/>
          <a:ln>
            <a:noFill/>
          </a:ln>
        </p:spPr>
      </p:pic>
      <p:sp>
        <p:nvSpPr>
          <p:cNvPr id="1313" name="Google Shape;1313;p100"/>
          <p:cNvSpPr txBox="1"/>
          <p:nvPr/>
        </p:nvSpPr>
        <p:spPr>
          <a:xfrm>
            <a:off x="5754100" y="2571750"/>
            <a:ext cx="32661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context window size = 2</a:t>
            </a:r>
            <a:endParaRPr sz="2000">
              <a:solidFill>
                <a:srgbClr val="504087"/>
              </a:solidFill>
              <a:latin typeface="Roboto"/>
              <a:ea typeface="Roboto"/>
              <a:cs typeface="Roboto"/>
              <a:sym typeface="Roboto"/>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pic>
        <p:nvPicPr>
          <p:cNvPr id="1318" name="Google Shape;1318;p101"/>
          <p:cNvPicPr preferRelativeResize="0"/>
          <p:nvPr/>
        </p:nvPicPr>
        <p:blipFill>
          <a:blip r:embed="rId3">
            <a:alphaModFix/>
          </a:blip>
          <a:stretch>
            <a:fillRect/>
          </a:stretch>
        </p:blipFill>
        <p:spPr>
          <a:xfrm>
            <a:off x="50200" y="6176"/>
            <a:ext cx="1673964" cy="1090225"/>
          </a:xfrm>
          <a:prstGeom prst="rect">
            <a:avLst/>
          </a:prstGeom>
          <a:noFill/>
          <a:ln>
            <a:noFill/>
          </a:ln>
        </p:spPr>
      </p:pic>
      <p:sp>
        <p:nvSpPr>
          <p:cNvPr id="1319" name="Google Shape;1319;p101"/>
          <p:cNvSpPr txBox="1"/>
          <p:nvPr/>
        </p:nvSpPr>
        <p:spPr>
          <a:xfrm>
            <a:off x="3124275" y="6175"/>
            <a:ext cx="5832000" cy="469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2600" b="1">
                <a:solidFill>
                  <a:srgbClr val="504087"/>
                </a:solidFill>
                <a:latin typeface="IBM Plex Sans"/>
                <a:ea typeface="IBM Plex Sans"/>
                <a:cs typeface="IBM Plex Sans"/>
                <a:sym typeface="IBM Plex Sans"/>
              </a:rPr>
              <a:t>(Fake) task of skip gram</a:t>
            </a:r>
            <a:endParaRPr sz="2600" b="1">
              <a:solidFill>
                <a:srgbClr val="504087"/>
              </a:solidFill>
              <a:latin typeface="IBM Plex Sans"/>
              <a:ea typeface="IBM Plex Sans"/>
              <a:cs typeface="IBM Plex Sans"/>
              <a:sym typeface="IBM Plex Sans"/>
            </a:endParaRPr>
          </a:p>
        </p:txBody>
      </p:sp>
      <p:cxnSp>
        <p:nvCxnSpPr>
          <p:cNvPr id="1320" name="Google Shape;1320;p101"/>
          <p:cNvCxnSpPr/>
          <p:nvPr/>
        </p:nvCxnSpPr>
        <p:spPr>
          <a:xfrm rot="10800000" flipH="1">
            <a:off x="801775" y="1816075"/>
            <a:ext cx="864000" cy="652500"/>
          </a:xfrm>
          <a:prstGeom prst="straightConnector1">
            <a:avLst/>
          </a:prstGeom>
          <a:noFill/>
          <a:ln w="28575" cap="flat" cmpd="sng">
            <a:solidFill>
              <a:schemeClr val="accent1"/>
            </a:solidFill>
            <a:prstDash val="solid"/>
            <a:round/>
            <a:headEnd type="none" w="med" len="med"/>
            <a:tailEnd type="triangle" w="med" len="med"/>
          </a:ln>
        </p:spPr>
      </p:cxnSp>
      <p:sp>
        <p:nvSpPr>
          <p:cNvPr id="1321" name="Google Shape;1321;p101"/>
          <p:cNvSpPr txBox="1"/>
          <p:nvPr/>
        </p:nvSpPr>
        <p:spPr>
          <a:xfrm>
            <a:off x="84600" y="2280175"/>
            <a:ext cx="885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Input word</a:t>
            </a:r>
            <a:endParaRPr sz="1800">
              <a:solidFill>
                <a:srgbClr val="504087"/>
              </a:solidFill>
              <a:latin typeface="Roboto"/>
              <a:ea typeface="Roboto"/>
              <a:cs typeface="Roboto"/>
              <a:sym typeface="Roboto"/>
            </a:endParaRPr>
          </a:p>
        </p:txBody>
      </p:sp>
      <p:sp>
        <p:nvSpPr>
          <p:cNvPr id="1322" name="Google Shape;1322;p101"/>
          <p:cNvSpPr/>
          <p:nvPr/>
        </p:nvSpPr>
        <p:spPr>
          <a:xfrm>
            <a:off x="1794175" y="12889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h</a:t>
            </a:r>
            <a:r>
              <a:rPr lang="en" sz="1800" baseline="-25000">
                <a:solidFill>
                  <a:schemeClr val="dk1"/>
                </a:solidFill>
                <a:latin typeface="Roboto"/>
                <a:ea typeface="Roboto"/>
                <a:cs typeface="Roboto"/>
                <a:sym typeface="Roboto"/>
              </a:rPr>
              <a:t>n1</a:t>
            </a:r>
            <a:endParaRPr sz="1800">
              <a:latin typeface="Roboto"/>
              <a:ea typeface="Roboto"/>
              <a:cs typeface="Roboto"/>
              <a:sym typeface="Roboto"/>
            </a:endParaRPr>
          </a:p>
        </p:txBody>
      </p:sp>
      <p:sp>
        <p:nvSpPr>
          <p:cNvPr id="1323" name="Google Shape;1323;p101"/>
          <p:cNvSpPr/>
          <p:nvPr/>
        </p:nvSpPr>
        <p:spPr>
          <a:xfrm>
            <a:off x="1818300" y="23182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h</a:t>
            </a:r>
            <a:r>
              <a:rPr lang="en" sz="1800" baseline="-25000">
                <a:solidFill>
                  <a:schemeClr val="dk1"/>
                </a:solidFill>
                <a:latin typeface="Roboto"/>
                <a:ea typeface="Roboto"/>
                <a:cs typeface="Roboto"/>
                <a:sym typeface="Roboto"/>
              </a:rPr>
              <a:t>n2</a:t>
            </a:r>
            <a:endParaRPr sz="1800">
              <a:latin typeface="Roboto"/>
              <a:ea typeface="Roboto"/>
              <a:cs typeface="Roboto"/>
              <a:sym typeface="Roboto"/>
            </a:endParaRPr>
          </a:p>
        </p:txBody>
      </p:sp>
      <p:sp>
        <p:nvSpPr>
          <p:cNvPr id="1324" name="Google Shape;1324;p101"/>
          <p:cNvSpPr/>
          <p:nvPr/>
        </p:nvSpPr>
        <p:spPr>
          <a:xfrm>
            <a:off x="1818300" y="33613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h</a:t>
            </a:r>
            <a:r>
              <a:rPr lang="en" sz="1800" baseline="-25000">
                <a:solidFill>
                  <a:schemeClr val="dk1"/>
                </a:solidFill>
                <a:latin typeface="Roboto"/>
                <a:ea typeface="Roboto"/>
                <a:cs typeface="Roboto"/>
                <a:sym typeface="Roboto"/>
              </a:rPr>
              <a:t>n3</a:t>
            </a:r>
            <a:endParaRPr sz="1800">
              <a:latin typeface="Roboto"/>
              <a:ea typeface="Roboto"/>
              <a:cs typeface="Roboto"/>
              <a:sym typeface="Roboto"/>
            </a:endParaRPr>
          </a:p>
        </p:txBody>
      </p:sp>
      <p:cxnSp>
        <p:nvCxnSpPr>
          <p:cNvPr id="1325" name="Google Shape;1325;p101"/>
          <p:cNvCxnSpPr/>
          <p:nvPr/>
        </p:nvCxnSpPr>
        <p:spPr>
          <a:xfrm rot="10800000" flipH="1">
            <a:off x="801725" y="2638575"/>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1326" name="Google Shape;1326;p101"/>
          <p:cNvCxnSpPr/>
          <p:nvPr/>
        </p:nvCxnSpPr>
        <p:spPr>
          <a:xfrm>
            <a:off x="801725" y="2818075"/>
            <a:ext cx="833100" cy="768000"/>
          </a:xfrm>
          <a:prstGeom prst="straightConnector1">
            <a:avLst/>
          </a:prstGeom>
          <a:noFill/>
          <a:ln w="28575" cap="flat" cmpd="sng">
            <a:solidFill>
              <a:schemeClr val="accent1"/>
            </a:solidFill>
            <a:prstDash val="solid"/>
            <a:round/>
            <a:headEnd type="none" w="med" len="med"/>
            <a:tailEnd type="triangle" w="med" len="med"/>
          </a:ln>
        </p:spPr>
      </p:cxnSp>
      <p:sp>
        <p:nvSpPr>
          <p:cNvPr id="1327" name="Google Shape;1327;p101"/>
          <p:cNvSpPr/>
          <p:nvPr/>
        </p:nvSpPr>
        <p:spPr>
          <a:xfrm>
            <a:off x="3331375" y="3768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o</a:t>
            </a:r>
            <a:r>
              <a:rPr lang="en" sz="1800" baseline="-25000">
                <a:solidFill>
                  <a:schemeClr val="dk1"/>
                </a:solidFill>
                <a:latin typeface="Roboto"/>
                <a:ea typeface="Roboto"/>
                <a:cs typeface="Roboto"/>
                <a:sym typeface="Roboto"/>
              </a:rPr>
              <a:t>n1</a:t>
            </a:r>
            <a:endParaRPr sz="1800">
              <a:latin typeface="Roboto"/>
              <a:ea typeface="Roboto"/>
              <a:cs typeface="Roboto"/>
              <a:sym typeface="Roboto"/>
            </a:endParaRPr>
          </a:p>
        </p:txBody>
      </p:sp>
      <p:sp>
        <p:nvSpPr>
          <p:cNvPr id="1328" name="Google Shape;1328;p101"/>
          <p:cNvSpPr/>
          <p:nvPr/>
        </p:nvSpPr>
        <p:spPr>
          <a:xfrm>
            <a:off x="3331375" y="15056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o</a:t>
            </a:r>
            <a:r>
              <a:rPr lang="en" sz="1800" baseline="-25000">
                <a:solidFill>
                  <a:schemeClr val="dk1"/>
                </a:solidFill>
                <a:latin typeface="Roboto"/>
                <a:ea typeface="Roboto"/>
                <a:cs typeface="Roboto"/>
                <a:sym typeface="Roboto"/>
              </a:rPr>
              <a:t>n2</a:t>
            </a:r>
            <a:endParaRPr sz="1800">
              <a:latin typeface="Roboto"/>
              <a:ea typeface="Roboto"/>
              <a:cs typeface="Roboto"/>
              <a:sym typeface="Roboto"/>
            </a:endParaRPr>
          </a:p>
        </p:txBody>
      </p:sp>
      <p:sp>
        <p:nvSpPr>
          <p:cNvPr id="1329" name="Google Shape;1329;p101"/>
          <p:cNvSpPr/>
          <p:nvPr/>
        </p:nvSpPr>
        <p:spPr>
          <a:xfrm>
            <a:off x="3331375" y="26688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o</a:t>
            </a:r>
            <a:r>
              <a:rPr lang="en" sz="1800" baseline="-25000">
                <a:solidFill>
                  <a:schemeClr val="dk1"/>
                </a:solidFill>
                <a:latin typeface="Roboto"/>
                <a:ea typeface="Roboto"/>
                <a:cs typeface="Roboto"/>
                <a:sym typeface="Roboto"/>
              </a:rPr>
              <a:t>n3</a:t>
            </a:r>
            <a:endParaRPr sz="1800">
              <a:latin typeface="Roboto"/>
              <a:ea typeface="Roboto"/>
              <a:cs typeface="Roboto"/>
              <a:sym typeface="Roboto"/>
            </a:endParaRPr>
          </a:p>
        </p:txBody>
      </p:sp>
      <p:sp>
        <p:nvSpPr>
          <p:cNvPr id="1330" name="Google Shape;1330;p101"/>
          <p:cNvSpPr/>
          <p:nvPr/>
        </p:nvSpPr>
        <p:spPr>
          <a:xfrm>
            <a:off x="3331375" y="38321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o</a:t>
            </a:r>
            <a:r>
              <a:rPr lang="en" sz="1800" baseline="-25000">
                <a:solidFill>
                  <a:schemeClr val="dk1"/>
                </a:solidFill>
                <a:latin typeface="Roboto"/>
                <a:ea typeface="Roboto"/>
                <a:cs typeface="Roboto"/>
                <a:sym typeface="Roboto"/>
              </a:rPr>
              <a:t>n4</a:t>
            </a:r>
            <a:endParaRPr sz="1800">
              <a:latin typeface="Roboto"/>
              <a:ea typeface="Roboto"/>
              <a:cs typeface="Roboto"/>
              <a:sym typeface="Roboto"/>
            </a:endParaRPr>
          </a:p>
        </p:txBody>
      </p:sp>
      <p:cxnSp>
        <p:nvCxnSpPr>
          <p:cNvPr id="1331" name="Google Shape;1331;p101"/>
          <p:cNvCxnSpPr>
            <a:endCxn id="1327" idx="2"/>
          </p:cNvCxnSpPr>
          <p:nvPr/>
        </p:nvCxnSpPr>
        <p:spPr>
          <a:xfrm rot="10800000" flipH="1">
            <a:off x="2679175" y="796250"/>
            <a:ext cx="652200" cy="912000"/>
          </a:xfrm>
          <a:prstGeom prst="straightConnector1">
            <a:avLst/>
          </a:prstGeom>
          <a:noFill/>
          <a:ln w="19050" cap="flat" cmpd="sng">
            <a:solidFill>
              <a:schemeClr val="accent1"/>
            </a:solidFill>
            <a:prstDash val="solid"/>
            <a:round/>
            <a:headEnd type="none" w="med" len="med"/>
            <a:tailEnd type="triangle" w="med" len="med"/>
          </a:ln>
        </p:spPr>
      </p:cxnSp>
      <p:cxnSp>
        <p:nvCxnSpPr>
          <p:cNvPr id="1332" name="Google Shape;1332;p101"/>
          <p:cNvCxnSpPr>
            <a:endCxn id="1328" idx="2"/>
          </p:cNvCxnSpPr>
          <p:nvPr/>
        </p:nvCxnSpPr>
        <p:spPr>
          <a:xfrm>
            <a:off x="2679175" y="1694050"/>
            <a:ext cx="652200" cy="231000"/>
          </a:xfrm>
          <a:prstGeom prst="straightConnector1">
            <a:avLst/>
          </a:prstGeom>
          <a:noFill/>
          <a:ln w="19050" cap="flat" cmpd="sng">
            <a:solidFill>
              <a:schemeClr val="accent1"/>
            </a:solidFill>
            <a:prstDash val="solid"/>
            <a:round/>
            <a:headEnd type="none" w="med" len="med"/>
            <a:tailEnd type="triangle" w="med" len="med"/>
          </a:ln>
        </p:spPr>
      </p:cxnSp>
      <p:cxnSp>
        <p:nvCxnSpPr>
          <p:cNvPr id="1333" name="Google Shape;1333;p101"/>
          <p:cNvCxnSpPr>
            <a:stCxn id="1322" idx="6"/>
            <a:endCxn id="1330" idx="2"/>
          </p:cNvCxnSpPr>
          <p:nvPr/>
        </p:nvCxnSpPr>
        <p:spPr>
          <a:xfrm>
            <a:off x="2679175" y="1708375"/>
            <a:ext cx="652200" cy="2543100"/>
          </a:xfrm>
          <a:prstGeom prst="straightConnector1">
            <a:avLst/>
          </a:prstGeom>
          <a:noFill/>
          <a:ln w="19050" cap="flat" cmpd="sng">
            <a:solidFill>
              <a:schemeClr val="accent1"/>
            </a:solidFill>
            <a:prstDash val="solid"/>
            <a:round/>
            <a:headEnd type="none" w="med" len="med"/>
            <a:tailEnd type="triangle" w="med" len="med"/>
          </a:ln>
        </p:spPr>
      </p:cxnSp>
      <p:cxnSp>
        <p:nvCxnSpPr>
          <p:cNvPr id="1334" name="Google Shape;1334;p101"/>
          <p:cNvCxnSpPr>
            <a:endCxn id="1329" idx="2"/>
          </p:cNvCxnSpPr>
          <p:nvPr/>
        </p:nvCxnSpPr>
        <p:spPr>
          <a:xfrm>
            <a:off x="2693575" y="1768575"/>
            <a:ext cx="637800" cy="1319700"/>
          </a:xfrm>
          <a:prstGeom prst="straightConnector1">
            <a:avLst/>
          </a:prstGeom>
          <a:noFill/>
          <a:ln w="19050" cap="flat" cmpd="sng">
            <a:solidFill>
              <a:schemeClr val="accent1"/>
            </a:solidFill>
            <a:prstDash val="solid"/>
            <a:round/>
            <a:headEnd type="none" w="med" len="med"/>
            <a:tailEnd type="triangle" w="med" len="med"/>
          </a:ln>
        </p:spPr>
      </p:cxnSp>
      <p:cxnSp>
        <p:nvCxnSpPr>
          <p:cNvPr id="1335" name="Google Shape;1335;p101"/>
          <p:cNvCxnSpPr>
            <a:stCxn id="1323" idx="6"/>
          </p:cNvCxnSpPr>
          <p:nvPr/>
        </p:nvCxnSpPr>
        <p:spPr>
          <a:xfrm rot="10800000" flipH="1">
            <a:off x="2703300" y="734275"/>
            <a:ext cx="646200" cy="2003400"/>
          </a:xfrm>
          <a:prstGeom prst="straightConnector1">
            <a:avLst/>
          </a:prstGeom>
          <a:noFill/>
          <a:ln w="19050" cap="flat" cmpd="sng">
            <a:solidFill>
              <a:schemeClr val="accent1"/>
            </a:solidFill>
            <a:prstDash val="solid"/>
            <a:round/>
            <a:headEnd type="none" w="med" len="med"/>
            <a:tailEnd type="triangle" w="med" len="med"/>
          </a:ln>
        </p:spPr>
      </p:cxnSp>
      <p:cxnSp>
        <p:nvCxnSpPr>
          <p:cNvPr id="1336" name="Google Shape;1336;p101"/>
          <p:cNvCxnSpPr>
            <a:stCxn id="1323" idx="6"/>
            <a:endCxn id="1328" idx="2"/>
          </p:cNvCxnSpPr>
          <p:nvPr/>
        </p:nvCxnSpPr>
        <p:spPr>
          <a:xfrm rot="10800000" flipH="1">
            <a:off x="2703300" y="1924975"/>
            <a:ext cx="628200" cy="812700"/>
          </a:xfrm>
          <a:prstGeom prst="straightConnector1">
            <a:avLst/>
          </a:prstGeom>
          <a:noFill/>
          <a:ln w="19050" cap="flat" cmpd="sng">
            <a:solidFill>
              <a:schemeClr val="accent1"/>
            </a:solidFill>
            <a:prstDash val="solid"/>
            <a:round/>
            <a:headEnd type="none" w="med" len="med"/>
            <a:tailEnd type="triangle" w="med" len="med"/>
          </a:ln>
        </p:spPr>
      </p:cxnSp>
      <p:cxnSp>
        <p:nvCxnSpPr>
          <p:cNvPr id="1337" name="Google Shape;1337;p101"/>
          <p:cNvCxnSpPr>
            <a:stCxn id="1323" idx="6"/>
            <a:endCxn id="1329" idx="2"/>
          </p:cNvCxnSpPr>
          <p:nvPr/>
        </p:nvCxnSpPr>
        <p:spPr>
          <a:xfrm>
            <a:off x="2703300" y="2737675"/>
            <a:ext cx="628200" cy="350700"/>
          </a:xfrm>
          <a:prstGeom prst="straightConnector1">
            <a:avLst/>
          </a:prstGeom>
          <a:noFill/>
          <a:ln w="19050" cap="flat" cmpd="sng">
            <a:solidFill>
              <a:schemeClr val="accent1"/>
            </a:solidFill>
            <a:prstDash val="solid"/>
            <a:round/>
            <a:headEnd type="none" w="med" len="med"/>
            <a:tailEnd type="triangle" w="med" len="med"/>
          </a:ln>
        </p:spPr>
      </p:cxnSp>
      <p:cxnSp>
        <p:nvCxnSpPr>
          <p:cNvPr id="1338" name="Google Shape;1338;p101"/>
          <p:cNvCxnSpPr>
            <a:stCxn id="1323" idx="6"/>
            <a:endCxn id="1330" idx="2"/>
          </p:cNvCxnSpPr>
          <p:nvPr/>
        </p:nvCxnSpPr>
        <p:spPr>
          <a:xfrm>
            <a:off x="2703300" y="2737675"/>
            <a:ext cx="628200" cy="1513800"/>
          </a:xfrm>
          <a:prstGeom prst="straightConnector1">
            <a:avLst/>
          </a:prstGeom>
          <a:noFill/>
          <a:ln w="19050" cap="flat" cmpd="sng">
            <a:solidFill>
              <a:schemeClr val="accent1"/>
            </a:solidFill>
            <a:prstDash val="solid"/>
            <a:round/>
            <a:headEnd type="none" w="med" len="med"/>
            <a:tailEnd type="triangle" w="med" len="med"/>
          </a:ln>
        </p:spPr>
      </p:cxnSp>
      <p:cxnSp>
        <p:nvCxnSpPr>
          <p:cNvPr id="1339" name="Google Shape;1339;p101"/>
          <p:cNvCxnSpPr>
            <a:stCxn id="1324" idx="6"/>
            <a:endCxn id="1327" idx="2"/>
          </p:cNvCxnSpPr>
          <p:nvPr/>
        </p:nvCxnSpPr>
        <p:spPr>
          <a:xfrm rot="10800000" flipH="1">
            <a:off x="2703300" y="796300"/>
            <a:ext cx="628200" cy="2984400"/>
          </a:xfrm>
          <a:prstGeom prst="straightConnector1">
            <a:avLst/>
          </a:prstGeom>
          <a:noFill/>
          <a:ln w="19050" cap="flat" cmpd="sng">
            <a:solidFill>
              <a:schemeClr val="accent1"/>
            </a:solidFill>
            <a:prstDash val="solid"/>
            <a:round/>
            <a:headEnd type="none" w="med" len="med"/>
            <a:tailEnd type="triangle" w="med" len="med"/>
          </a:ln>
        </p:spPr>
      </p:cxnSp>
      <p:cxnSp>
        <p:nvCxnSpPr>
          <p:cNvPr id="1340" name="Google Shape;1340;p101"/>
          <p:cNvCxnSpPr>
            <a:stCxn id="1324" idx="6"/>
            <a:endCxn id="1328" idx="2"/>
          </p:cNvCxnSpPr>
          <p:nvPr/>
        </p:nvCxnSpPr>
        <p:spPr>
          <a:xfrm rot="10800000" flipH="1">
            <a:off x="2703300" y="1925200"/>
            <a:ext cx="628200" cy="1855500"/>
          </a:xfrm>
          <a:prstGeom prst="straightConnector1">
            <a:avLst/>
          </a:prstGeom>
          <a:noFill/>
          <a:ln w="19050" cap="flat" cmpd="sng">
            <a:solidFill>
              <a:schemeClr val="accent1"/>
            </a:solidFill>
            <a:prstDash val="solid"/>
            <a:round/>
            <a:headEnd type="none" w="med" len="med"/>
            <a:tailEnd type="triangle" w="med" len="med"/>
          </a:ln>
        </p:spPr>
      </p:cxnSp>
      <p:cxnSp>
        <p:nvCxnSpPr>
          <p:cNvPr id="1341" name="Google Shape;1341;p101"/>
          <p:cNvCxnSpPr>
            <a:endCxn id="1329" idx="2"/>
          </p:cNvCxnSpPr>
          <p:nvPr/>
        </p:nvCxnSpPr>
        <p:spPr>
          <a:xfrm rot="10800000" flipH="1">
            <a:off x="2718475" y="3088275"/>
            <a:ext cx="612900" cy="678900"/>
          </a:xfrm>
          <a:prstGeom prst="straightConnector1">
            <a:avLst/>
          </a:prstGeom>
          <a:noFill/>
          <a:ln w="19050" cap="flat" cmpd="sng">
            <a:solidFill>
              <a:schemeClr val="accent1"/>
            </a:solidFill>
            <a:prstDash val="solid"/>
            <a:round/>
            <a:headEnd type="none" w="med" len="med"/>
            <a:tailEnd type="triangle" w="med" len="med"/>
          </a:ln>
        </p:spPr>
      </p:cxnSp>
      <p:cxnSp>
        <p:nvCxnSpPr>
          <p:cNvPr id="1342" name="Google Shape;1342;p101"/>
          <p:cNvCxnSpPr>
            <a:stCxn id="1324" idx="6"/>
            <a:endCxn id="1330" idx="2"/>
          </p:cNvCxnSpPr>
          <p:nvPr/>
        </p:nvCxnSpPr>
        <p:spPr>
          <a:xfrm>
            <a:off x="2703300" y="3780700"/>
            <a:ext cx="628200" cy="470700"/>
          </a:xfrm>
          <a:prstGeom prst="straightConnector1">
            <a:avLst/>
          </a:prstGeom>
          <a:noFill/>
          <a:ln w="19050" cap="flat" cmpd="sng">
            <a:solidFill>
              <a:schemeClr val="accent1"/>
            </a:solidFill>
            <a:prstDash val="solid"/>
            <a:round/>
            <a:headEnd type="none" w="med" len="med"/>
            <a:tailEnd type="triangle" w="med" len="med"/>
          </a:ln>
        </p:spPr>
      </p:cxnSp>
      <p:sp>
        <p:nvSpPr>
          <p:cNvPr id="1343" name="Google Shape;1343;p101"/>
          <p:cNvSpPr txBox="1"/>
          <p:nvPr/>
        </p:nvSpPr>
        <p:spPr>
          <a:xfrm>
            <a:off x="4339875" y="4268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word</a:t>
            </a:r>
            <a:r>
              <a:rPr lang="en" sz="1800" baseline="-25000">
                <a:solidFill>
                  <a:srgbClr val="504087"/>
                </a:solidFill>
                <a:latin typeface="Roboto"/>
                <a:ea typeface="Roboto"/>
                <a:cs typeface="Roboto"/>
                <a:sym typeface="Roboto"/>
              </a:rPr>
              <a:t>1</a:t>
            </a:r>
            <a:endParaRPr sz="1800" baseline="-25000">
              <a:solidFill>
                <a:srgbClr val="504087"/>
              </a:solidFill>
              <a:latin typeface="Roboto"/>
              <a:ea typeface="Roboto"/>
              <a:cs typeface="Roboto"/>
              <a:sym typeface="Roboto"/>
            </a:endParaRPr>
          </a:p>
        </p:txBody>
      </p:sp>
      <p:sp>
        <p:nvSpPr>
          <p:cNvPr id="1344" name="Google Shape;1344;p101"/>
          <p:cNvSpPr txBox="1"/>
          <p:nvPr/>
        </p:nvSpPr>
        <p:spPr>
          <a:xfrm>
            <a:off x="4375900" y="16318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word</a:t>
            </a:r>
            <a:r>
              <a:rPr lang="en" sz="1800" baseline="-25000">
                <a:solidFill>
                  <a:srgbClr val="504087"/>
                </a:solidFill>
                <a:latin typeface="Roboto"/>
                <a:ea typeface="Roboto"/>
                <a:cs typeface="Roboto"/>
                <a:sym typeface="Roboto"/>
              </a:rPr>
              <a:t>2</a:t>
            </a:r>
            <a:endParaRPr sz="1800" baseline="-25000">
              <a:solidFill>
                <a:srgbClr val="504087"/>
              </a:solidFill>
              <a:latin typeface="Roboto"/>
              <a:ea typeface="Roboto"/>
              <a:cs typeface="Roboto"/>
              <a:sym typeface="Roboto"/>
            </a:endParaRPr>
          </a:p>
        </p:txBody>
      </p:sp>
      <p:sp>
        <p:nvSpPr>
          <p:cNvPr id="1345" name="Google Shape;1345;p101"/>
          <p:cNvSpPr txBox="1"/>
          <p:nvPr/>
        </p:nvSpPr>
        <p:spPr>
          <a:xfrm>
            <a:off x="4391825" y="28368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word</a:t>
            </a:r>
            <a:r>
              <a:rPr lang="en" sz="1800" baseline="-25000">
                <a:solidFill>
                  <a:srgbClr val="504087"/>
                </a:solidFill>
                <a:latin typeface="Roboto"/>
                <a:ea typeface="Roboto"/>
                <a:cs typeface="Roboto"/>
                <a:sym typeface="Roboto"/>
              </a:rPr>
              <a:t>3</a:t>
            </a:r>
            <a:endParaRPr sz="1800" baseline="-25000">
              <a:solidFill>
                <a:srgbClr val="504087"/>
              </a:solidFill>
              <a:latin typeface="Roboto"/>
              <a:ea typeface="Roboto"/>
              <a:cs typeface="Roboto"/>
              <a:sym typeface="Roboto"/>
            </a:endParaRPr>
          </a:p>
        </p:txBody>
      </p:sp>
      <p:sp>
        <p:nvSpPr>
          <p:cNvPr id="1346" name="Google Shape;1346;p101"/>
          <p:cNvSpPr txBox="1"/>
          <p:nvPr/>
        </p:nvSpPr>
        <p:spPr>
          <a:xfrm>
            <a:off x="4391825" y="403445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word</a:t>
            </a:r>
            <a:r>
              <a:rPr lang="en" sz="1800" baseline="-25000">
                <a:solidFill>
                  <a:srgbClr val="504087"/>
                </a:solidFill>
                <a:latin typeface="Roboto"/>
                <a:ea typeface="Roboto"/>
                <a:cs typeface="Roboto"/>
                <a:sym typeface="Roboto"/>
              </a:rPr>
              <a:t>4</a:t>
            </a:r>
            <a:endParaRPr sz="1800" baseline="-25000">
              <a:solidFill>
                <a:srgbClr val="504087"/>
              </a:solidFill>
              <a:latin typeface="Roboto"/>
              <a:ea typeface="Roboto"/>
              <a:cs typeface="Roboto"/>
              <a:sym typeface="Roboto"/>
            </a:endParaRPr>
          </a:p>
        </p:txBody>
      </p:sp>
      <p:sp>
        <p:nvSpPr>
          <p:cNvPr id="1347" name="Google Shape;1347;p101"/>
          <p:cNvSpPr txBox="1"/>
          <p:nvPr/>
        </p:nvSpPr>
        <p:spPr>
          <a:xfrm>
            <a:off x="1908725" y="44043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1348" name="Google Shape;1348;p101"/>
          <p:cNvSpPr txBox="1"/>
          <p:nvPr/>
        </p:nvSpPr>
        <p:spPr>
          <a:xfrm>
            <a:off x="3425700" y="4627050"/>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1349" name="Google Shape;1349;p101"/>
          <p:cNvSpPr txBox="1"/>
          <p:nvPr/>
        </p:nvSpPr>
        <p:spPr>
          <a:xfrm>
            <a:off x="4462775" y="4627050"/>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504087"/>
                </a:solidFill>
                <a:latin typeface="Roboto"/>
                <a:ea typeface="Roboto"/>
                <a:cs typeface="Roboto"/>
                <a:sym typeface="Roboto"/>
              </a:rPr>
              <a:t>… …</a:t>
            </a:r>
            <a:endParaRPr sz="2500">
              <a:solidFill>
                <a:srgbClr val="504087"/>
              </a:solidFill>
              <a:latin typeface="Roboto"/>
              <a:ea typeface="Roboto"/>
              <a:cs typeface="Roboto"/>
              <a:sym typeface="Roboto"/>
            </a:endParaRPr>
          </a:p>
        </p:txBody>
      </p:sp>
      <p:sp>
        <p:nvSpPr>
          <p:cNvPr id="1350" name="Google Shape;1350;p101"/>
          <p:cNvSpPr txBox="1"/>
          <p:nvPr/>
        </p:nvSpPr>
        <p:spPr>
          <a:xfrm>
            <a:off x="5301075" y="857425"/>
            <a:ext cx="3794700" cy="2532000"/>
          </a:xfrm>
          <a:prstGeom prst="rect">
            <a:avLst/>
          </a:prstGeom>
          <a:noFill/>
          <a:ln>
            <a:noFill/>
          </a:ln>
        </p:spPr>
        <p:txBody>
          <a:bodyPr spcFirstLastPara="1" wrap="square" lIns="68575" tIns="34275" rIns="68575" bIns="34275" anchor="t" anchorCtr="0">
            <a:spAutoFit/>
          </a:bodyPr>
          <a:lstStyle/>
          <a:p>
            <a:pPr marL="342900" marR="0" lvl="0" indent="0" algn="l" rtl="0">
              <a:spcBef>
                <a:spcPts val="0"/>
              </a:spcBef>
              <a:spcAft>
                <a:spcPts val="0"/>
              </a:spcAft>
              <a:buNone/>
            </a:pPr>
            <a:r>
              <a:rPr lang="en" sz="2000">
                <a:solidFill>
                  <a:srgbClr val="504087"/>
                </a:solidFill>
                <a:latin typeface="Roboto"/>
                <a:ea typeface="Roboto"/>
                <a:cs typeface="Roboto"/>
                <a:sym typeface="Roboto"/>
              </a:rPr>
              <a:t>“</a:t>
            </a:r>
            <a:r>
              <a:rPr lang="en" sz="2000">
                <a:solidFill>
                  <a:srgbClr val="504087"/>
                </a:solidFill>
                <a:highlight>
                  <a:srgbClr val="FFFFFF"/>
                </a:highlight>
                <a:latin typeface="Roboto"/>
                <a:ea typeface="Roboto"/>
                <a:cs typeface="Roboto"/>
                <a:sym typeface="Roboto"/>
              </a:rPr>
              <a:t>Given a specific word in the middle of a sentence (the input word), … The network is going to tell us the probability for every word in our vocabulary of being the ‘nearby word’...”</a:t>
            </a:r>
            <a:endParaRPr sz="2000">
              <a:solidFill>
                <a:srgbClr val="504087"/>
              </a:solidFill>
              <a:highlight>
                <a:srgbClr val="FFFFFF"/>
              </a:highlight>
              <a:latin typeface="Roboto"/>
              <a:ea typeface="Roboto"/>
              <a:cs typeface="Roboto"/>
              <a:sym typeface="Roboto"/>
            </a:endParaRPr>
          </a:p>
          <a:p>
            <a:pPr marL="342900" marR="0" lvl="0" indent="0" algn="r" rtl="0">
              <a:spcBef>
                <a:spcPts val="0"/>
              </a:spcBef>
              <a:spcAft>
                <a:spcPts val="0"/>
              </a:spcAft>
              <a:buNone/>
            </a:pPr>
            <a:r>
              <a:rPr lang="en" sz="2000">
                <a:solidFill>
                  <a:srgbClr val="504087"/>
                </a:solidFill>
                <a:highlight>
                  <a:srgbClr val="FFFFFF"/>
                </a:highlight>
                <a:latin typeface="Roboto"/>
                <a:ea typeface="Roboto"/>
                <a:cs typeface="Roboto"/>
                <a:sym typeface="Roboto"/>
              </a:rPr>
              <a:t>— Chris McCormick</a:t>
            </a:r>
            <a:endParaRPr sz="2000">
              <a:solidFill>
                <a:srgbClr val="504087"/>
              </a:solidFill>
              <a:highlight>
                <a:srgbClr val="FFFFFF"/>
              </a:highlight>
              <a:latin typeface="Roboto"/>
              <a:ea typeface="Roboto"/>
              <a:cs typeface="Roboto"/>
              <a:sym typeface="Roboto"/>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354"/>
        <p:cNvGrpSpPr/>
        <p:nvPr/>
      </p:nvGrpSpPr>
      <p:grpSpPr>
        <a:xfrm>
          <a:off x="0" y="0"/>
          <a:ext cx="0" cy="0"/>
          <a:chOff x="0" y="0"/>
          <a:chExt cx="0" cy="0"/>
        </a:xfrm>
      </p:grpSpPr>
      <p:pic>
        <p:nvPicPr>
          <p:cNvPr id="1355" name="Google Shape;1355;p102"/>
          <p:cNvPicPr preferRelativeResize="0"/>
          <p:nvPr/>
        </p:nvPicPr>
        <p:blipFill>
          <a:blip r:embed="rId3">
            <a:alphaModFix/>
          </a:blip>
          <a:stretch>
            <a:fillRect/>
          </a:stretch>
        </p:blipFill>
        <p:spPr>
          <a:xfrm>
            <a:off x="50200" y="82376"/>
            <a:ext cx="1673964" cy="1090225"/>
          </a:xfrm>
          <a:prstGeom prst="rect">
            <a:avLst/>
          </a:prstGeom>
          <a:noFill/>
          <a:ln>
            <a:noFill/>
          </a:ln>
        </p:spPr>
      </p:pic>
      <p:sp>
        <p:nvSpPr>
          <p:cNvPr id="1356" name="Google Shape;1356;p102"/>
          <p:cNvSpPr txBox="1"/>
          <p:nvPr/>
        </p:nvSpPr>
        <p:spPr>
          <a:xfrm>
            <a:off x="3124275" y="6175"/>
            <a:ext cx="5832000" cy="469500"/>
          </a:xfrm>
          <a:prstGeom prst="rect">
            <a:avLst/>
          </a:prstGeom>
          <a:noFill/>
          <a:ln>
            <a:noFill/>
          </a:ln>
        </p:spPr>
        <p:txBody>
          <a:bodyPr spcFirstLastPara="1" wrap="square" lIns="68575" tIns="34275" rIns="68575" bIns="34275" anchor="t" anchorCtr="0">
            <a:spAutoFit/>
          </a:bodyPr>
          <a:lstStyle/>
          <a:p>
            <a:pPr marL="0" marR="0" lvl="0" indent="0" algn="r" rtl="0">
              <a:spcBef>
                <a:spcPts val="0"/>
              </a:spcBef>
              <a:spcAft>
                <a:spcPts val="0"/>
              </a:spcAft>
              <a:buNone/>
            </a:pPr>
            <a:r>
              <a:rPr lang="en" sz="2600" b="1">
                <a:solidFill>
                  <a:srgbClr val="504087"/>
                </a:solidFill>
                <a:latin typeface="IBM Plex Sans"/>
                <a:ea typeface="IBM Plex Sans"/>
                <a:cs typeface="IBM Plex Sans"/>
                <a:sym typeface="IBM Plex Sans"/>
              </a:rPr>
              <a:t>Real task of skip gram</a:t>
            </a:r>
            <a:endParaRPr sz="2600" b="1">
              <a:solidFill>
                <a:srgbClr val="504087"/>
              </a:solidFill>
              <a:latin typeface="IBM Plex Sans"/>
              <a:ea typeface="IBM Plex Sans"/>
              <a:cs typeface="IBM Plex Sans"/>
              <a:sym typeface="IBM Plex Sans"/>
            </a:endParaRPr>
          </a:p>
        </p:txBody>
      </p:sp>
      <p:cxnSp>
        <p:nvCxnSpPr>
          <p:cNvPr id="1357" name="Google Shape;1357;p102"/>
          <p:cNvCxnSpPr/>
          <p:nvPr/>
        </p:nvCxnSpPr>
        <p:spPr>
          <a:xfrm rot="10800000" flipH="1">
            <a:off x="801775" y="1816075"/>
            <a:ext cx="864000" cy="652500"/>
          </a:xfrm>
          <a:prstGeom prst="straightConnector1">
            <a:avLst/>
          </a:prstGeom>
          <a:noFill/>
          <a:ln w="28575" cap="flat" cmpd="sng">
            <a:solidFill>
              <a:schemeClr val="accent1"/>
            </a:solidFill>
            <a:prstDash val="solid"/>
            <a:round/>
            <a:headEnd type="none" w="med" len="med"/>
            <a:tailEnd type="triangle" w="med" len="med"/>
          </a:ln>
        </p:spPr>
      </p:cxnSp>
      <p:sp>
        <p:nvSpPr>
          <p:cNvPr id="1358" name="Google Shape;1358;p102"/>
          <p:cNvSpPr txBox="1"/>
          <p:nvPr/>
        </p:nvSpPr>
        <p:spPr>
          <a:xfrm>
            <a:off x="84600" y="2280175"/>
            <a:ext cx="8850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Input word</a:t>
            </a:r>
            <a:endParaRPr sz="1800">
              <a:solidFill>
                <a:srgbClr val="504087"/>
              </a:solidFill>
              <a:latin typeface="Roboto"/>
              <a:ea typeface="Roboto"/>
              <a:cs typeface="Roboto"/>
              <a:sym typeface="Roboto"/>
            </a:endParaRPr>
          </a:p>
        </p:txBody>
      </p:sp>
      <p:sp>
        <p:nvSpPr>
          <p:cNvPr id="1359" name="Google Shape;1359;p102"/>
          <p:cNvSpPr/>
          <p:nvPr/>
        </p:nvSpPr>
        <p:spPr>
          <a:xfrm>
            <a:off x="1794175" y="12889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h</a:t>
            </a:r>
            <a:r>
              <a:rPr lang="en" sz="1800" baseline="-25000">
                <a:solidFill>
                  <a:schemeClr val="dk1"/>
                </a:solidFill>
                <a:latin typeface="Roboto"/>
                <a:ea typeface="Roboto"/>
                <a:cs typeface="Roboto"/>
                <a:sym typeface="Roboto"/>
              </a:rPr>
              <a:t>n1</a:t>
            </a:r>
            <a:endParaRPr sz="1800">
              <a:latin typeface="Roboto"/>
              <a:ea typeface="Roboto"/>
              <a:cs typeface="Roboto"/>
              <a:sym typeface="Roboto"/>
            </a:endParaRPr>
          </a:p>
        </p:txBody>
      </p:sp>
      <p:sp>
        <p:nvSpPr>
          <p:cNvPr id="1360" name="Google Shape;1360;p102"/>
          <p:cNvSpPr/>
          <p:nvPr/>
        </p:nvSpPr>
        <p:spPr>
          <a:xfrm>
            <a:off x="1818300" y="23182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h</a:t>
            </a:r>
            <a:r>
              <a:rPr lang="en" sz="1800" baseline="-25000">
                <a:solidFill>
                  <a:schemeClr val="dk1"/>
                </a:solidFill>
                <a:latin typeface="Roboto"/>
                <a:ea typeface="Roboto"/>
                <a:cs typeface="Roboto"/>
                <a:sym typeface="Roboto"/>
              </a:rPr>
              <a:t>n2</a:t>
            </a:r>
            <a:endParaRPr sz="1800">
              <a:latin typeface="Roboto"/>
              <a:ea typeface="Roboto"/>
              <a:cs typeface="Roboto"/>
              <a:sym typeface="Roboto"/>
            </a:endParaRPr>
          </a:p>
        </p:txBody>
      </p:sp>
      <p:sp>
        <p:nvSpPr>
          <p:cNvPr id="1361" name="Google Shape;1361;p102"/>
          <p:cNvSpPr/>
          <p:nvPr/>
        </p:nvSpPr>
        <p:spPr>
          <a:xfrm>
            <a:off x="1818300" y="33613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h</a:t>
            </a:r>
            <a:r>
              <a:rPr lang="en" sz="1800" baseline="-25000">
                <a:solidFill>
                  <a:schemeClr val="dk1"/>
                </a:solidFill>
                <a:latin typeface="Roboto"/>
                <a:ea typeface="Roboto"/>
                <a:cs typeface="Roboto"/>
                <a:sym typeface="Roboto"/>
              </a:rPr>
              <a:t>n3</a:t>
            </a:r>
            <a:endParaRPr sz="1800">
              <a:latin typeface="Roboto"/>
              <a:ea typeface="Roboto"/>
              <a:cs typeface="Roboto"/>
              <a:sym typeface="Roboto"/>
            </a:endParaRPr>
          </a:p>
        </p:txBody>
      </p:sp>
      <p:cxnSp>
        <p:nvCxnSpPr>
          <p:cNvPr id="1362" name="Google Shape;1362;p102"/>
          <p:cNvCxnSpPr/>
          <p:nvPr/>
        </p:nvCxnSpPr>
        <p:spPr>
          <a:xfrm rot="10800000" flipH="1">
            <a:off x="801725" y="2638575"/>
            <a:ext cx="895500" cy="4200"/>
          </a:xfrm>
          <a:prstGeom prst="straightConnector1">
            <a:avLst/>
          </a:prstGeom>
          <a:noFill/>
          <a:ln w="28575" cap="flat" cmpd="sng">
            <a:solidFill>
              <a:schemeClr val="accent1"/>
            </a:solidFill>
            <a:prstDash val="solid"/>
            <a:round/>
            <a:headEnd type="none" w="med" len="med"/>
            <a:tailEnd type="triangle" w="med" len="med"/>
          </a:ln>
        </p:spPr>
      </p:cxnSp>
      <p:cxnSp>
        <p:nvCxnSpPr>
          <p:cNvPr id="1363" name="Google Shape;1363;p102"/>
          <p:cNvCxnSpPr/>
          <p:nvPr/>
        </p:nvCxnSpPr>
        <p:spPr>
          <a:xfrm>
            <a:off x="801725" y="2818075"/>
            <a:ext cx="833100" cy="768000"/>
          </a:xfrm>
          <a:prstGeom prst="straightConnector1">
            <a:avLst/>
          </a:prstGeom>
          <a:noFill/>
          <a:ln w="28575" cap="flat" cmpd="sng">
            <a:solidFill>
              <a:schemeClr val="accent1"/>
            </a:solidFill>
            <a:prstDash val="solid"/>
            <a:round/>
            <a:headEnd type="none" w="med" len="med"/>
            <a:tailEnd type="triangle" w="med" len="med"/>
          </a:ln>
        </p:spPr>
      </p:cxnSp>
      <p:sp>
        <p:nvSpPr>
          <p:cNvPr id="1364" name="Google Shape;1364;p102"/>
          <p:cNvSpPr/>
          <p:nvPr/>
        </p:nvSpPr>
        <p:spPr>
          <a:xfrm>
            <a:off x="3331375" y="3768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o</a:t>
            </a:r>
            <a:r>
              <a:rPr lang="en" sz="1800" baseline="-25000">
                <a:solidFill>
                  <a:schemeClr val="dk1"/>
                </a:solidFill>
                <a:latin typeface="Roboto"/>
                <a:ea typeface="Roboto"/>
                <a:cs typeface="Roboto"/>
                <a:sym typeface="Roboto"/>
              </a:rPr>
              <a:t>n1</a:t>
            </a:r>
            <a:endParaRPr sz="1800">
              <a:latin typeface="Roboto"/>
              <a:ea typeface="Roboto"/>
              <a:cs typeface="Roboto"/>
              <a:sym typeface="Roboto"/>
            </a:endParaRPr>
          </a:p>
        </p:txBody>
      </p:sp>
      <p:sp>
        <p:nvSpPr>
          <p:cNvPr id="1365" name="Google Shape;1365;p102"/>
          <p:cNvSpPr/>
          <p:nvPr/>
        </p:nvSpPr>
        <p:spPr>
          <a:xfrm>
            <a:off x="3331375" y="150565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o</a:t>
            </a:r>
            <a:r>
              <a:rPr lang="en" sz="1800" baseline="-25000">
                <a:solidFill>
                  <a:schemeClr val="dk1"/>
                </a:solidFill>
                <a:latin typeface="Roboto"/>
                <a:ea typeface="Roboto"/>
                <a:cs typeface="Roboto"/>
                <a:sym typeface="Roboto"/>
              </a:rPr>
              <a:t>n2</a:t>
            </a:r>
            <a:endParaRPr sz="1800">
              <a:latin typeface="Roboto"/>
              <a:ea typeface="Roboto"/>
              <a:cs typeface="Roboto"/>
              <a:sym typeface="Roboto"/>
            </a:endParaRPr>
          </a:p>
        </p:txBody>
      </p:sp>
      <p:sp>
        <p:nvSpPr>
          <p:cNvPr id="1366" name="Google Shape;1366;p102"/>
          <p:cNvSpPr/>
          <p:nvPr/>
        </p:nvSpPr>
        <p:spPr>
          <a:xfrm>
            <a:off x="3331375" y="2668875"/>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o</a:t>
            </a:r>
            <a:r>
              <a:rPr lang="en" sz="1800" baseline="-25000">
                <a:solidFill>
                  <a:schemeClr val="dk1"/>
                </a:solidFill>
                <a:latin typeface="Roboto"/>
                <a:ea typeface="Roboto"/>
                <a:cs typeface="Roboto"/>
                <a:sym typeface="Roboto"/>
              </a:rPr>
              <a:t>n3</a:t>
            </a:r>
            <a:endParaRPr sz="1800">
              <a:latin typeface="Roboto"/>
              <a:ea typeface="Roboto"/>
              <a:cs typeface="Roboto"/>
              <a:sym typeface="Roboto"/>
            </a:endParaRPr>
          </a:p>
        </p:txBody>
      </p:sp>
      <p:sp>
        <p:nvSpPr>
          <p:cNvPr id="1367" name="Google Shape;1367;p102"/>
          <p:cNvSpPr/>
          <p:nvPr/>
        </p:nvSpPr>
        <p:spPr>
          <a:xfrm>
            <a:off x="3331375" y="3832100"/>
            <a:ext cx="885000" cy="838800"/>
          </a:xfrm>
          <a:prstGeom prst="ellipse">
            <a:avLst/>
          </a:prstGeom>
          <a:solidFill>
            <a:srgbClr val="00FF00"/>
          </a:solid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o</a:t>
            </a:r>
            <a:r>
              <a:rPr lang="en" sz="1800" baseline="-25000">
                <a:solidFill>
                  <a:schemeClr val="dk1"/>
                </a:solidFill>
                <a:latin typeface="Roboto"/>
                <a:ea typeface="Roboto"/>
                <a:cs typeface="Roboto"/>
                <a:sym typeface="Roboto"/>
              </a:rPr>
              <a:t>n4</a:t>
            </a:r>
            <a:endParaRPr sz="1800">
              <a:latin typeface="Roboto"/>
              <a:ea typeface="Roboto"/>
              <a:cs typeface="Roboto"/>
              <a:sym typeface="Roboto"/>
            </a:endParaRPr>
          </a:p>
        </p:txBody>
      </p:sp>
      <p:cxnSp>
        <p:nvCxnSpPr>
          <p:cNvPr id="1368" name="Google Shape;1368;p102"/>
          <p:cNvCxnSpPr>
            <a:endCxn id="1364" idx="2"/>
          </p:cNvCxnSpPr>
          <p:nvPr/>
        </p:nvCxnSpPr>
        <p:spPr>
          <a:xfrm rot="10800000" flipH="1">
            <a:off x="2679175" y="796250"/>
            <a:ext cx="652200" cy="912000"/>
          </a:xfrm>
          <a:prstGeom prst="straightConnector1">
            <a:avLst/>
          </a:prstGeom>
          <a:noFill/>
          <a:ln w="19050" cap="flat" cmpd="sng">
            <a:solidFill>
              <a:schemeClr val="accent1"/>
            </a:solidFill>
            <a:prstDash val="solid"/>
            <a:round/>
            <a:headEnd type="none" w="med" len="med"/>
            <a:tailEnd type="triangle" w="med" len="med"/>
          </a:ln>
        </p:spPr>
      </p:cxnSp>
      <p:cxnSp>
        <p:nvCxnSpPr>
          <p:cNvPr id="1369" name="Google Shape;1369;p102"/>
          <p:cNvCxnSpPr>
            <a:endCxn id="1365" idx="2"/>
          </p:cNvCxnSpPr>
          <p:nvPr/>
        </p:nvCxnSpPr>
        <p:spPr>
          <a:xfrm>
            <a:off x="2679175" y="1694050"/>
            <a:ext cx="652200" cy="231000"/>
          </a:xfrm>
          <a:prstGeom prst="straightConnector1">
            <a:avLst/>
          </a:prstGeom>
          <a:noFill/>
          <a:ln w="19050" cap="flat" cmpd="sng">
            <a:solidFill>
              <a:schemeClr val="accent1"/>
            </a:solidFill>
            <a:prstDash val="solid"/>
            <a:round/>
            <a:headEnd type="none" w="med" len="med"/>
            <a:tailEnd type="triangle" w="med" len="med"/>
          </a:ln>
        </p:spPr>
      </p:cxnSp>
      <p:cxnSp>
        <p:nvCxnSpPr>
          <p:cNvPr id="1370" name="Google Shape;1370;p102"/>
          <p:cNvCxnSpPr>
            <a:stCxn id="1359" idx="6"/>
            <a:endCxn id="1367" idx="2"/>
          </p:cNvCxnSpPr>
          <p:nvPr/>
        </p:nvCxnSpPr>
        <p:spPr>
          <a:xfrm>
            <a:off x="2679175" y="1708375"/>
            <a:ext cx="652200" cy="2543100"/>
          </a:xfrm>
          <a:prstGeom prst="straightConnector1">
            <a:avLst/>
          </a:prstGeom>
          <a:noFill/>
          <a:ln w="19050" cap="flat" cmpd="sng">
            <a:solidFill>
              <a:schemeClr val="accent1"/>
            </a:solidFill>
            <a:prstDash val="solid"/>
            <a:round/>
            <a:headEnd type="none" w="med" len="med"/>
            <a:tailEnd type="triangle" w="med" len="med"/>
          </a:ln>
        </p:spPr>
      </p:cxnSp>
      <p:cxnSp>
        <p:nvCxnSpPr>
          <p:cNvPr id="1371" name="Google Shape;1371;p102"/>
          <p:cNvCxnSpPr>
            <a:endCxn id="1366" idx="2"/>
          </p:cNvCxnSpPr>
          <p:nvPr/>
        </p:nvCxnSpPr>
        <p:spPr>
          <a:xfrm>
            <a:off x="2693575" y="1768575"/>
            <a:ext cx="637800" cy="1319700"/>
          </a:xfrm>
          <a:prstGeom prst="straightConnector1">
            <a:avLst/>
          </a:prstGeom>
          <a:noFill/>
          <a:ln w="19050" cap="flat" cmpd="sng">
            <a:solidFill>
              <a:schemeClr val="accent1"/>
            </a:solidFill>
            <a:prstDash val="solid"/>
            <a:round/>
            <a:headEnd type="none" w="med" len="med"/>
            <a:tailEnd type="triangle" w="med" len="med"/>
          </a:ln>
        </p:spPr>
      </p:cxnSp>
      <p:cxnSp>
        <p:nvCxnSpPr>
          <p:cNvPr id="1372" name="Google Shape;1372;p102"/>
          <p:cNvCxnSpPr>
            <a:stCxn id="1360" idx="6"/>
          </p:cNvCxnSpPr>
          <p:nvPr/>
        </p:nvCxnSpPr>
        <p:spPr>
          <a:xfrm rot="10800000" flipH="1">
            <a:off x="2703300" y="734275"/>
            <a:ext cx="646200" cy="2003400"/>
          </a:xfrm>
          <a:prstGeom prst="straightConnector1">
            <a:avLst/>
          </a:prstGeom>
          <a:noFill/>
          <a:ln w="19050" cap="flat" cmpd="sng">
            <a:solidFill>
              <a:schemeClr val="accent1"/>
            </a:solidFill>
            <a:prstDash val="solid"/>
            <a:round/>
            <a:headEnd type="none" w="med" len="med"/>
            <a:tailEnd type="triangle" w="med" len="med"/>
          </a:ln>
        </p:spPr>
      </p:cxnSp>
      <p:cxnSp>
        <p:nvCxnSpPr>
          <p:cNvPr id="1373" name="Google Shape;1373;p102"/>
          <p:cNvCxnSpPr>
            <a:stCxn id="1360" idx="6"/>
            <a:endCxn id="1365" idx="2"/>
          </p:cNvCxnSpPr>
          <p:nvPr/>
        </p:nvCxnSpPr>
        <p:spPr>
          <a:xfrm rot="10800000" flipH="1">
            <a:off x="2703300" y="1924975"/>
            <a:ext cx="628200" cy="812700"/>
          </a:xfrm>
          <a:prstGeom prst="straightConnector1">
            <a:avLst/>
          </a:prstGeom>
          <a:noFill/>
          <a:ln w="19050" cap="flat" cmpd="sng">
            <a:solidFill>
              <a:schemeClr val="accent1"/>
            </a:solidFill>
            <a:prstDash val="solid"/>
            <a:round/>
            <a:headEnd type="none" w="med" len="med"/>
            <a:tailEnd type="triangle" w="med" len="med"/>
          </a:ln>
        </p:spPr>
      </p:cxnSp>
      <p:cxnSp>
        <p:nvCxnSpPr>
          <p:cNvPr id="1374" name="Google Shape;1374;p102"/>
          <p:cNvCxnSpPr>
            <a:stCxn id="1360" idx="6"/>
            <a:endCxn id="1366" idx="2"/>
          </p:cNvCxnSpPr>
          <p:nvPr/>
        </p:nvCxnSpPr>
        <p:spPr>
          <a:xfrm>
            <a:off x="2703300" y="2737675"/>
            <a:ext cx="628200" cy="350700"/>
          </a:xfrm>
          <a:prstGeom prst="straightConnector1">
            <a:avLst/>
          </a:prstGeom>
          <a:noFill/>
          <a:ln w="19050" cap="flat" cmpd="sng">
            <a:solidFill>
              <a:schemeClr val="accent1"/>
            </a:solidFill>
            <a:prstDash val="solid"/>
            <a:round/>
            <a:headEnd type="none" w="med" len="med"/>
            <a:tailEnd type="triangle" w="med" len="med"/>
          </a:ln>
        </p:spPr>
      </p:cxnSp>
      <p:cxnSp>
        <p:nvCxnSpPr>
          <p:cNvPr id="1375" name="Google Shape;1375;p102"/>
          <p:cNvCxnSpPr>
            <a:stCxn id="1360" idx="6"/>
            <a:endCxn id="1367" idx="2"/>
          </p:cNvCxnSpPr>
          <p:nvPr/>
        </p:nvCxnSpPr>
        <p:spPr>
          <a:xfrm>
            <a:off x="2703300" y="2737675"/>
            <a:ext cx="628200" cy="1513800"/>
          </a:xfrm>
          <a:prstGeom prst="straightConnector1">
            <a:avLst/>
          </a:prstGeom>
          <a:noFill/>
          <a:ln w="19050" cap="flat" cmpd="sng">
            <a:solidFill>
              <a:schemeClr val="accent1"/>
            </a:solidFill>
            <a:prstDash val="solid"/>
            <a:round/>
            <a:headEnd type="none" w="med" len="med"/>
            <a:tailEnd type="triangle" w="med" len="med"/>
          </a:ln>
        </p:spPr>
      </p:cxnSp>
      <p:cxnSp>
        <p:nvCxnSpPr>
          <p:cNvPr id="1376" name="Google Shape;1376;p102"/>
          <p:cNvCxnSpPr>
            <a:stCxn id="1361" idx="6"/>
            <a:endCxn id="1364" idx="2"/>
          </p:cNvCxnSpPr>
          <p:nvPr/>
        </p:nvCxnSpPr>
        <p:spPr>
          <a:xfrm rot="10800000" flipH="1">
            <a:off x="2703300" y="796300"/>
            <a:ext cx="628200" cy="2984400"/>
          </a:xfrm>
          <a:prstGeom prst="straightConnector1">
            <a:avLst/>
          </a:prstGeom>
          <a:noFill/>
          <a:ln w="19050" cap="flat" cmpd="sng">
            <a:solidFill>
              <a:schemeClr val="accent1"/>
            </a:solidFill>
            <a:prstDash val="solid"/>
            <a:round/>
            <a:headEnd type="none" w="med" len="med"/>
            <a:tailEnd type="triangle" w="med" len="med"/>
          </a:ln>
        </p:spPr>
      </p:cxnSp>
      <p:cxnSp>
        <p:nvCxnSpPr>
          <p:cNvPr id="1377" name="Google Shape;1377;p102"/>
          <p:cNvCxnSpPr>
            <a:stCxn id="1361" idx="6"/>
            <a:endCxn id="1365" idx="2"/>
          </p:cNvCxnSpPr>
          <p:nvPr/>
        </p:nvCxnSpPr>
        <p:spPr>
          <a:xfrm rot="10800000" flipH="1">
            <a:off x="2703300" y="1925200"/>
            <a:ext cx="628200" cy="1855500"/>
          </a:xfrm>
          <a:prstGeom prst="straightConnector1">
            <a:avLst/>
          </a:prstGeom>
          <a:noFill/>
          <a:ln w="19050" cap="flat" cmpd="sng">
            <a:solidFill>
              <a:schemeClr val="accent1"/>
            </a:solidFill>
            <a:prstDash val="solid"/>
            <a:round/>
            <a:headEnd type="none" w="med" len="med"/>
            <a:tailEnd type="triangle" w="med" len="med"/>
          </a:ln>
        </p:spPr>
      </p:cxnSp>
      <p:cxnSp>
        <p:nvCxnSpPr>
          <p:cNvPr id="1378" name="Google Shape;1378;p102"/>
          <p:cNvCxnSpPr>
            <a:endCxn id="1366" idx="2"/>
          </p:cNvCxnSpPr>
          <p:nvPr/>
        </p:nvCxnSpPr>
        <p:spPr>
          <a:xfrm rot="10800000" flipH="1">
            <a:off x="2718475" y="3088275"/>
            <a:ext cx="612900" cy="678900"/>
          </a:xfrm>
          <a:prstGeom prst="straightConnector1">
            <a:avLst/>
          </a:prstGeom>
          <a:noFill/>
          <a:ln w="19050" cap="flat" cmpd="sng">
            <a:solidFill>
              <a:schemeClr val="accent1"/>
            </a:solidFill>
            <a:prstDash val="solid"/>
            <a:round/>
            <a:headEnd type="none" w="med" len="med"/>
            <a:tailEnd type="triangle" w="med" len="med"/>
          </a:ln>
        </p:spPr>
      </p:cxnSp>
      <p:cxnSp>
        <p:nvCxnSpPr>
          <p:cNvPr id="1379" name="Google Shape;1379;p102"/>
          <p:cNvCxnSpPr>
            <a:stCxn id="1361" idx="6"/>
            <a:endCxn id="1367" idx="2"/>
          </p:cNvCxnSpPr>
          <p:nvPr/>
        </p:nvCxnSpPr>
        <p:spPr>
          <a:xfrm>
            <a:off x="2703300" y="3780700"/>
            <a:ext cx="628200" cy="470700"/>
          </a:xfrm>
          <a:prstGeom prst="straightConnector1">
            <a:avLst/>
          </a:prstGeom>
          <a:noFill/>
          <a:ln w="19050" cap="flat" cmpd="sng">
            <a:solidFill>
              <a:schemeClr val="accent1"/>
            </a:solidFill>
            <a:prstDash val="solid"/>
            <a:round/>
            <a:headEnd type="none" w="med" len="med"/>
            <a:tailEnd type="triangle" w="med" len="med"/>
          </a:ln>
        </p:spPr>
      </p:cxnSp>
      <p:sp>
        <p:nvSpPr>
          <p:cNvPr id="1380" name="Google Shape;1380;p102"/>
          <p:cNvSpPr txBox="1"/>
          <p:nvPr/>
        </p:nvSpPr>
        <p:spPr>
          <a:xfrm>
            <a:off x="4339875" y="4268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word</a:t>
            </a:r>
            <a:r>
              <a:rPr lang="en" sz="1800" baseline="-25000">
                <a:solidFill>
                  <a:srgbClr val="504087"/>
                </a:solidFill>
                <a:latin typeface="Roboto"/>
                <a:ea typeface="Roboto"/>
                <a:cs typeface="Roboto"/>
                <a:sym typeface="Roboto"/>
              </a:rPr>
              <a:t>1</a:t>
            </a:r>
            <a:endParaRPr sz="1800" baseline="-25000">
              <a:solidFill>
                <a:srgbClr val="504087"/>
              </a:solidFill>
              <a:latin typeface="Roboto"/>
              <a:ea typeface="Roboto"/>
              <a:cs typeface="Roboto"/>
              <a:sym typeface="Roboto"/>
            </a:endParaRPr>
          </a:p>
        </p:txBody>
      </p:sp>
      <p:sp>
        <p:nvSpPr>
          <p:cNvPr id="1381" name="Google Shape;1381;p102"/>
          <p:cNvSpPr txBox="1"/>
          <p:nvPr/>
        </p:nvSpPr>
        <p:spPr>
          <a:xfrm>
            <a:off x="4375900" y="16318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word</a:t>
            </a:r>
            <a:r>
              <a:rPr lang="en" sz="1800" baseline="-25000">
                <a:solidFill>
                  <a:srgbClr val="504087"/>
                </a:solidFill>
                <a:latin typeface="Roboto"/>
                <a:ea typeface="Roboto"/>
                <a:cs typeface="Roboto"/>
                <a:sym typeface="Roboto"/>
              </a:rPr>
              <a:t>2</a:t>
            </a:r>
            <a:endParaRPr sz="1800" baseline="-25000">
              <a:solidFill>
                <a:srgbClr val="504087"/>
              </a:solidFill>
              <a:latin typeface="Roboto"/>
              <a:ea typeface="Roboto"/>
              <a:cs typeface="Roboto"/>
              <a:sym typeface="Roboto"/>
            </a:endParaRPr>
          </a:p>
        </p:txBody>
      </p:sp>
      <p:sp>
        <p:nvSpPr>
          <p:cNvPr id="1382" name="Google Shape;1382;p102"/>
          <p:cNvSpPr txBox="1"/>
          <p:nvPr/>
        </p:nvSpPr>
        <p:spPr>
          <a:xfrm>
            <a:off x="4391825" y="28368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word</a:t>
            </a:r>
            <a:r>
              <a:rPr lang="en" sz="1800" baseline="-25000">
                <a:solidFill>
                  <a:srgbClr val="504087"/>
                </a:solidFill>
                <a:latin typeface="Roboto"/>
                <a:ea typeface="Roboto"/>
                <a:cs typeface="Roboto"/>
                <a:sym typeface="Roboto"/>
              </a:rPr>
              <a:t>3</a:t>
            </a:r>
            <a:endParaRPr sz="1800" baseline="-25000">
              <a:solidFill>
                <a:srgbClr val="504087"/>
              </a:solidFill>
              <a:latin typeface="Roboto"/>
              <a:ea typeface="Roboto"/>
              <a:cs typeface="Roboto"/>
              <a:sym typeface="Roboto"/>
            </a:endParaRPr>
          </a:p>
        </p:txBody>
      </p:sp>
      <p:sp>
        <p:nvSpPr>
          <p:cNvPr id="1383" name="Google Shape;1383;p102"/>
          <p:cNvSpPr txBox="1"/>
          <p:nvPr/>
        </p:nvSpPr>
        <p:spPr>
          <a:xfrm>
            <a:off x="4391825" y="403445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word</a:t>
            </a:r>
            <a:r>
              <a:rPr lang="en" sz="1800" baseline="-25000">
                <a:solidFill>
                  <a:srgbClr val="504087"/>
                </a:solidFill>
                <a:latin typeface="Roboto"/>
                <a:ea typeface="Roboto"/>
                <a:cs typeface="Roboto"/>
                <a:sym typeface="Roboto"/>
              </a:rPr>
              <a:t>4</a:t>
            </a:r>
            <a:endParaRPr sz="1800" baseline="-25000">
              <a:solidFill>
                <a:srgbClr val="504087"/>
              </a:solidFill>
              <a:latin typeface="Roboto"/>
              <a:ea typeface="Roboto"/>
              <a:cs typeface="Roboto"/>
              <a:sym typeface="Roboto"/>
            </a:endParaRPr>
          </a:p>
        </p:txBody>
      </p:sp>
      <p:sp>
        <p:nvSpPr>
          <p:cNvPr id="1384" name="Google Shape;1384;p102"/>
          <p:cNvSpPr txBox="1"/>
          <p:nvPr/>
        </p:nvSpPr>
        <p:spPr>
          <a:xfrm>
            <a:off x="1908725" y="4404325"/>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1385" name="Google Shape;1385;p102"/>
          <p:cNvSpPr txBox="1"/>
          <p:nvPr/>
        </p:nvSpPr>
        <p:spPr>
          <a:xfrm>
            <a:off x="3425700" y="4627050"/>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solidFill>
                  <a:srgbClr val="00FF00"/>
                </a:solidFill>
                <a:latin typeface="Roboto"/>
                <a:ea typeface="Roboto"/>
                <a:cs typeface="Roboto"/>
                <a:sym typeface="Roboto"/>
              </a:rPr>
              <a:t>… …</a:t>
            </a:r>
            <a:endParaRPr sz="2500" b="1">
              <a:solidFill>
                <a:srgbClr val="00FF00"/>
              </a:solidFill>
              <a:latin typeface="Roboto"/>
              <a:ea typeface="Roboto"/>
              <a:cs typeface="Roboto"/>
              <a:sym typeface="Roboto"/>
            </a:endParaRPr>
          </a:p>
        </p:txBody>
      </p:sp>
      <p:sp>
        <p:nvSpPr>
          <p:cNvPr id="1386" name="Google Shape;1386;p102"/>
          <p:cNvSpPr txBox="1"/>
          <p:nvPr/>
        </p:nvSpPr>
        <p:spPr>
          <a:xfrm>
            <a:off x="4462775" y="4627050"/>
            <a:ext cx="8955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a:solidFill>
                  <a:srgbClr val="504087"/>
                </a:solidFill>
                <a:latin typeface="Roboto"/>
                <a:ea typeface="Roboto"/>
                <a:cs typeface="Roboto"/>
                <a:sym typeface="Roboto"/>
              </a:rPr>
              <a:t>… …</a:t>
            </a:r>
            <a:endParaRPr sz="2500">
              <a:solidFill>
                <a:srgbClr val="504087"/>
              </a:solidFill>
              <a:latin typeface="Roboto"/>
              <a:ea typeface="Roboto"/>
              <a:cs typeface="Roboto"/>
              <a:sym typeface="Roboto"/>
            </a:endParaRPr>
          </a:p>
        </p:txBody>
      </p:sp>
      <p:sp>
        <p:nvSpPr>
          <p:cNvPr id="1387" name="Google Shape;1387;p102"/>
          <p:cNvSpPr txBox="1"/>
          <p:nvPr/>
        </p:nvSpPr>
        <p:spPr>
          <a:xfrm>
            <a:off x="5498900" y="1639750"/>
            <a:ext cx="3217800" cy="1916400"/>
          </a:xfrm>
          <a:prstGeom prst="rect">
            <a:avLst/>
          </a:prstGeom>
          <a:noFill/>
          <a:ln>
            <a:noFill/>
          </a:ln>
        </p:spPr>
        <p:txBody>
          <a:bodyPr spcFirstLastPara="1" wrap="square" lIns="68575" tIns="34275" rIns="68575" bIns="34275" anchor="t" anchorCtr="0">
            <a:spAutoFit/>
          </a:bodyPr>
          <a:lstStyle/>
          <a:p>
            <a:pPr marL="342900" marR="0" lvl="0" indent="0" algn="l" rtl="0">
              <a:spcBef>
                <a:spcPts val="0"/>
              </a:spcBef>
              <a:spcAft>
                <a:spcPts val="0"/>
              </a:spcAft>
              <a:buNone/>
            </a:pPr>
            <a:r>
              <a:rPr lang="en" sz="2000">
                <a:solidFill>
                  <a:srgbClr val="504087"/>
                </a:solidFill>
                <a:highlight>
                  <a:srgbClr val="FFFFFF"/>
                </a:highlight>
                <a:latin typeface="Roboto"/>
                <a:ea typeface="Roboto"/>
                <a:cs typeface="Roboto"/>
                <a:sym typeface="Roboto"/>
              </a:rPr>
              <a:t>Learn the weights of the hidden layer, and use these weights as the vector representations of the words in the vocabulary </a:t>
            </a:r>
            <a:endParaRPr sz="2000">
              <a:solidFill>
                <a:srgbClr val="504087"/>
              </a:solidFill>
              <a:highlight>
                <a:srgbClr val="FFFFFF"/>
              </a:highlight>
              <a:latin typeface="Roboto"/>
              <a:ea typeface="Roboto"/>
              <a:cs typeface="Roboto"/>
              <a:sym typeface="Roboto"/>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1391"/>
        <p:cNvGrpSpPr/>
        <p:nvPr/>
      </p:nvGrpSpPr>
      <p:grpSpPr>
        <a:xfrm>
          <a:off x="0" y="0"/>
          <a:ext cx="0" cy="0"/>
          <a:chOff x="0" y="0"/>
          <a:chExt cx="0" cy="0"/>
        </a:xfrm>
      </p:grpSpPr>
      <p:sp>
        <p:nvSpPr>
          <p:cNvPr id="1392" name="Google Shape;1392;p103"/>
          <p:cNvSpPr txBox="1">
            <a:spLocks noGrp="1"/>
          </p:cNvSpPr>
          <p:nvPr>
            <p:ph type="body" idx="1"/>
          </p:nvPr>
        </p:nvSpPr>
        <p:spPr>
          <a:xfrm>
            <a:off x="603950" y="1600750"/>
            <a:ext cx="8172900" cy="3263400"/>
          </a:xfrm>
          <a:prstGeom prst="rect">
            <a:avLst/>
          </a:prstGeom>
        </p:spPr>
        <p:txBody>
          <a:bodyPr spcFirstLastPara="1" wrap="square" lIns="68575" tIns="34275" rIns="68575" bIns="34275" anchor="t" anchorCtr="0">
            <a:normAutofit lnSpcReduction="10000"/>
          </a:bodyPr>
          <a:lstStyle/>
          <a:p>
            <a:pPr marL="457200" lvl="0" indent="-355600" algn="l" rtl="0">
              <a:lnSpc>
                <a:spcPct val="115000"/>
              </a:lnSpc>
              <a:spcBef>
                <a:spcPts val="800"/>
              </a:spcBef>
              <a:spcAft>
                <a:spcPts val="0"/>
              </a:spcAft>
              <a:buClr>
                <a:srgbClr val="504087"/>
              </a:buClr>
              <a:buSzPts val="2000"/>
              <a:buFont typeface="Roboto"/>
              <a:buChar char="●"/>
            </a:pPr>
            <a:r>
              <a:rPr lang="en" sz="2000">
                <a:solidFill>
                  <a:srgbClr val="504087"/>
                </a:solidFill>
                <a:latin typeface="Roboto"/>
                <a:ea typeface="Roboto"/>
                <a:cs typeface="Roboto"/>
                <a:sym typeface="Roboto"/>
              </a:rPr>
              <a:t>Given a target word, say, ‘ants’, we train a classifier. For each word </a:t>
            </a:r>
            <a:r>
              <a:rPr lang="en" sz="2000" i="1">
                <a:solidFill>
                  <a:srgbClr val="504087"/>
                </a:solidFill>
                <a:latin typeface="Roboto"/>
                <a:ea typeface="Roboto"/>
                <a:cs typeface="Roboto"/>
                <a:sym typeface="Roboto"/>
              </a:rPr>
              <a:t>w</a:t>
            </a:r>
            <a:r>
              <a:rPr lang="en" sz="2000">
                <a:solidFill>
                  <a:srgbClr val="504087"/>
                </a:solidFill>
                <a:latin typeface="Roboto"/>
                <a:ea typeface="Roboto"/>
                <a:cs typeface="Roboto"/>
                <a:sym typeface="Roboto"/>
              </a:rPr>
              <a:t> in the vocabulary, is </a:t>
            </a:r>
            <a:r>
              <a:rPr lang="en" sz="2000" i="1">
                <a:solidFill>
                  <a:srgbClr val="504087"/>
                </a:solidFill>
                <a:latin typeface="Roboto"/>
                <a:ea typeface="Roboto"/>
                <a:cs typeface="Roboto"/>
                <a:sym typeface="Roboto"/>
              </a:rPr>
              <a:t>w</a:t>
            </a:r>
            <a:r>
              <a:rPr lang="en" sz="2000">
                <a:solidFill>
                  <a:srgbClr val="504087"/>
                </a:solidFill>
                <a:latin typeface="Roboto"/>
                <a:ea typeface="Roboto"/>
                <a:cs typeface="Roboto"/>
                <a:sym typeface="Roboto"/>
              </a:rPr>
              <a:t> likely to show up near ‘ants’?   </a:t>
            </a:r>
            <a:endParaRPr sz="2000">
              <a:solidFill>
                <a:srgbClr val="504087"/>
              </a:solidFill>
              <a:latin typeface="Roboto"/>
              <a:ea typeface="Roboto"/>
              <a:cs typeface="Roboto"/>
              <a:sym typeface="Roboto"/>
            </a:endParaRPr>
          </a:p>
          <a:p>
            <a:pPr marL="914400" lvl="0" indent="0" algn="l" rtl="0">
              <a:lnSpc>
                <a:spcPct val="115000"/>
              </a:lnSpc>
              <a:spcBef>
                <a:spcPts val="1200"/>
              </a:spcBef>
              <a:spcAft>
                <a:spcPts val="0"/>
              </a:spcAft>
              <a:buNone/>
            </a:pPr>
            <a:endParaRPr sz="2000">
              <a:solidFill>
                <a:srgbClr val="504087"/>
              </a:solidFill>
              <a:latin typeface="Roboto"/>
              <a:ea typeface="Roboto"/>
              <a:cs typeface="Roboto"/>
              <a:sym typeface="Roboto"/>
            </a:endParaRPr>
          </a:p>
          <a:p>
            <a:pPr marL="457200" lvl="0" indent="-355600" algn="l" rtl="0">
              <a:lnSpc>
                <a:spcPct val="115000"/>
              </a:lnSpc>
              <a:spcBef>
                <a:spcPts val="1200"/>
              </a:spcBef>
              <a:spcAft>
                <a:spcPts val="0"/>
              </a:spcAft>
              <a:buClr>
                <a:srgbClr val="504087"/>
              </a:buClr>
              <a:buSzPts val="2000"/>
              <a:buFont typeface="Roboto"/>
              <a:buChar char="●"/>
            </a:pPr>
            <a:r>
              <a:rPr lang="en" sz="2000">
                <a:solidFill>
                  <a:srgbClr val="504087"/>
                </a:solidFill>
                <a:latin typeface="Roboto"/>
                <a:ea typeface="Roboto"/>
                <a:cs typeface="Roboto"/>
                <a:sym typeface="Roboto"/>
              </a:rPr>
              <a:t>At the end, however, we don’t actually care about this prediction task; instead we’ll take the learned classifier </a:t>
            </a:r>
            <a:r>
              <a:rPr lang="en" sz="2000" i="1">
                <a:solidFill>
                  <a:srgbClr val="504087"/>
                </a:solidFill>
                <a:latin typeface="Roboto"/>
                <a:ea typeface="Roboto"/>
                <a:cs typeface="Roboto"/>
                <a:sym typeface="Roboto"/>
              </a:rPr>
              <a:t>weights</a:t>
            </a:r>
            <a:r>
              <a:rPr lang="en" sz="2000">
                <a:solidFill>
                  <a:srgbClr val="504087"/>
                </a:solidFill>
                <a:latin typeface="Roboto"/>
                <a:ea typeface="Roboto"/>
                <a:cs typeface="Roboto"/>
                <a:sym typeface="Roboto"/>
              </a:rPr>
              <a:t> as the word vectors. </a:t>
            </a:r>
            <a:endParaRPr sz="2000">
              <a:solidFill>
                <a:srgbClr val="504087"/>
              </a:solidFill>
              <a:latin typeface="Roboto"/>
              <a:ea typeface="Roboto"/>
              <a:cs typeface="Roboto"/>
              <a:sym typeface="Roboto"/>
            </a:endParaRPr>
          </a:p>
          <a:p>
            <a:pPr marL="457200" lvl="0" indent="0" algn="l" rtl="0">
              <a:lnSpc>
                <a:spcPct val="115000"/>
              </a:lnSpc>
              <a:spcBef>
                <a:spcPts val="1200"/>
              </a:spcBef>
              <a:spcAft>
                <a:spcPts val="0"/>
              </a:spcAft>
              <a:buNone/>
            </a:pPr>
            <a:endParaRPr sz="2000">
              <a:solidFill>
                <a:srgbClr val="504087"/>
              </a:solidFill>
              <a:latin typeface="Roboto"/>
              <a:ea typeface="Roboto"/>
              <a:cs typeface="Roboto"/>
              <a:sym typeface="Roboto"/>
            </a:endParaRPr>
          </a:p>
          <a:p>
            <a:pPr marL="1371600" lvl="0" indent="0" algn="l" rtl="0">
              <a:lnSpc>
                <a:spcPct val="115000"/>
              </a:lnSpc>
              <a:spcBef>
                <a:spcPts val="1200"/>
              </a:spcBef>
              <a:spcAft>
                <a:spcPts val="1200"/>
              </a:spcAft>
              <a:buNone/>
            </a:pPr>
            <a:endParaRPr sz="2000">
              <a:solidFill>
                <a:srgbClr val="504087"/>
              </a:solidFill>
              <a:latin typeface="Roboto"/>
              <a:ea typeface="Roboto"/>
              <a:cs typeface="Roboto"/>
              <a:sym typeface="Roboto"/>
            </a:endParaRPr>
          </a:p>
        </p:txBody>
      </p:sp>
      <p:pic>
        <p:nvPicPr>
          <p:cNvPr id="1393" name="Google Shape;1393;p103"/>
          <p:cNvPicPr preferRelativeResize="0"/>
          <p:nvPr/>
        </p:nvPicPr>
        <p:blipFill>
          <a:blip r:embed="rId3">
            <a:alphaModFix/>
          </a:blip>
          <a:stretch>
            <a:fillRect/>
          </a:stretch>
        </p:blipFill>
        <p:spPr>
          <a:xfrm>
            <a:off x="342912" y="-45400"/>
            <a:ext cx="2144626" cy="1396806"/>
          </a:xfrm>
          <a:prstGeom prst="rect">
            <a:avLst/>
          </a:prstGeom>
          <a:noFill/>
          <a:ln>
            <a:noFill/>
          </a:ln>
        </p:spPr>
      </p:pic>
      <p:sp>
        <p:nvSpPr>
          <p:cNvPr id="1394" name="Google Shape;1394;p103"/>
          <p:cNvSpPr txBox="1"/>
          <p:nvPr/>
        </p:nvSpPr>
        <p:spPr>
          <a:xfrm>
            <a:off x="5776400" y="128475"/>
            <a:ext cx="3000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For example</a:t>
            </a:r>
            <a:endParaRPr sz="1100" b="1">
              <a:solidFill>
                <a:srgbClr val="504087"/>
              </a:solidFill>
              <a:latin typeface="IBM Plex Sans"/>
              <a:ea typeface="IBM Plex Sans"/>
              <a:cs typeface="IBM Plex Sans"/>
              <a:sym typeface="IBM Plex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3"/>
          <p:cNvSpPr txBox="1"/>
          <p:nvPr/>
        </p:nvSpPr>
        <p:spPr>
          <a:xfrm>
            <a:off x="6433822" y="134457"/>
            <a:ext cx="44484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Roadmap</a:t>
            </a:r>
            <a:endParaRPr sz="1100" b="1">
              <a:solidFill>
                <a:srgbClr val="504087"/>
              </a:solidFill>
              <a:latin typeface="IBM Plex Sans"/>
              <a:ea typeface="IBM Plex Sans"/>
              <a:cs typeface="IBM Plex Sans"/>
              <a:sym typeface="IBM Plex Sans"/>
            </a:endParaRPr>
          </a:p>
        </p:txBody>
      </p:sp>
      <p:pic>
        <p:nvPicPr>
          <p:cNvPr id="123" name="Google Shape;123;p23"/>
          <p:cNvPicPr preferRelativeResize="0"/>
          <p:nvPr/>
        </p:nvPicPr>
        <p:blipFill>
          <a:blip r:embed="rId3">
            <a:alphaModFix/>
          </a:blip>
          <a:stretch>
            <a:fillRect/>
          </a:stretch>
        </p:blipFill>
        <p:spPr>
          <a:xfrm>
            <a:off x="12" y="-45400"/>
            <a:ext cx="2144626" cy="1396806"/>
          </a:xfrm>
          <a:prstGeom prst="rect">
            <a:avLst/>
          </a:prstGeom>
          <a:noFill/>
          <a:ln>
            <a:noFill/>
          </a:ln>
        </p:spPr>
      </p:pic>
      <p:cxnSp>
        <p:nvCxnSpPr>
          <p:cNvPr id="124" name="Google Shape;124;p23"/>
          <p:cNvCxnSpPr/>
          <p:nvPr/>
        </p:nvCxnSpPr>
        <p:spPr>
          <a:xfrm rot="10800000" flipH="1">
            <a:off x="1738800" y="1978275"/>
            <a:ext cx="1932900" cy="708000"/>
          </a:xfrm>
          <a:prstGeom prst="straightConnector1">
            <a:avLst/>
          </a:prstGeom>
          <a:noFill/>
          <a:ln w="28575" cap="flat" cmpd="sng">
            <a:solidFill>
              <a:schemeClr val="accent1"/>
            </a:solidFill>
            <a:prstDash val="solid"/>
            <a:round/>
            <a:headEnd type="none" w="med" len="med"/>
            <a:tailEnd type="triangle" w="med" len="med"/>
          </a:ln>
        </p:spPr>
      </p:cxnSp>
      <p:sp>
        <p:nvSpPr>
          <p:cNvPr id="125" name="Google Shape;125;p23"/>
          <p:cNvSpPr txBox="1"/>
          <p:nvPr/>
        </p:nvSpPr>
        <p:spPr>
          <a:xfrm>
            <a:off x="972950" y="27582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input</a:t>
            </a:r>
            <a:endParaRPr sz="1800">
              <a:solidFill>
                <a:srgbClr val="504087"/>
              </a:solidFill>
              <a:latin typeface="Roboto"/>
              <a:ea typeface="Roboto"/>
              <a:cs typeface="Roboto"/>
              <a:sym typeface="Roboto"/>
            </a:endParaRPr>
          </a:p>
        </p:txBody>
      </p:sp>
      <p:sp>
        <p:nvSpPr>
          <p:cNvPr id="126" name="Google Shape;126;p23"/>
          <p:cNvSpPr txBox="1"/>
          <p:nvPr/>
        </p:nvSpPr>
        <p:spPr>
          <a:xfrm>
            <a:off x="5396300" y="173425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sp>
        <p:nvSpPr>
          <p:cNvPr id="127" name="Google Shape;127;p23"/>
          <p:cNvSpPr txBox="1"/>
          <p:nvPr/>
        </p:nvSpPr>
        <p:spPr>
          <a:xfrm>
            <a:off x="6631650" y="2372975"/>
            <a:ext cx="2332200" cy="954300"/>
          </a:xfrm>
          <a:prstGeom prst="rect">
            <a:avLst/>
          </a:prstGeom>
          <a:noFill/>
          <a:ln>
            <a:noFill/>
          </a:ln>
        </p:spPr>
        <p:txBody>
          <a:bodyPr spcFirstLastPara="1" wrap="square" lIns="91425" tIns="91425" rIns="91425" bIns="91425" anchor="t" anchorCtr="0">
            <a:spAutoFit/>
          </a:bodyPr>
          <a:lstStyle/>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many neurons</a:t>
            </a:r>
            <a:endParaRPr sz="2000" b="1">
              <a:solidFill>
                <a:srgbClr val="504087"/>
              </a:solidFill>
              <a:latin typeface="Roboto"/>
              <a:ea typeface="Roboto"/>
              <a:cs typeface="Roboto"/>
              <a:sym typeface="Roboto"/>
            </a:endParaRPr>
          </a:p>
          <a:p>
            <a:pPr marL="0" lvl="0" indent="0" algn="l" rtl="0">
              <a:lnSpc>
                <a:spcPct val="150000"/>
              </a:lnSpc>
              <a:spcBef>
                <a:spcPts val="0"/>
              </a:spcBef>
              <a:spcAft>
                <a:spcPts val="0"/>
              </a:spcAft>
              <a:buNone/>
            </a:pPr>
            <a:r>
              <a:rPr lang="en" sz="2000" b="1">
                <a:solidFill>
                  <a:srgbClr val="504087"/>
                </a:solidFill>
                <a:latin typeface="Roboto"/>
                <a:ea typeface="Roboto"/>
                <a:cs typeface="Roboto"/>
                <a:sym typeface="Roboto"/>
              </a:rPr>
              <a:t>one layer</a:t>
            </a:r>
            <a:endParaRPr sz="2000" b="1">
              <a:solidFill>
                <a:srgbClr val="504087"/>
              </a:solidFill>
              <a:latin typeface="Roboto"/>
              <a:ea typeface="Roboto"/>
              <a:cs typeface="Roboto"/>
              <a:sym typeface="Roboto"/>
            </a:endParaRPr>
          </a:p>
        </p:txBody>
      </p:sp>
      <p:sp>
        <p:nvSpPr>
          <p:cNvPr id="128" name="Google Shape;128;p23"/>
          <p:cNvSpPr/>
          <p:nvPr/>
        </p:nvSpPr>
        <p:spPr>
          <a:xfrm>
            <a:off x="3671625" y="16138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129" name="Google Shape;129;p23"/>
          <p:cNvSpPr/>
          <p:nvPr/>
        </p:nvSpPr>
        <p:spPr>
          <a:xfrm>
            <a:off x="3671625" y="264450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sp>
        <p:nvSpPr>
          <p:cNvPr id="130" name="Google Shape;130;p23"/>
          <p:cNvSpPr/>
          <p:nvPr/>
        </p:nvSpPr>
        <p:spPr>
          <a:xfrm>
            <a:off x="3671625" y="3675150"/>
            <a:ext cx="885000" cy="838800"/>
          </a:xfrm>
          <a:prstGeom prst="ellipse">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800">
              <a:latin typeface="Roboto"/>
              <a:ea typeface="Roboto"/>
              <a:cs typeface="Roboto"/>
              <a:sym typeface="Roboto"/>
            </a:endParaRPr>
          </a:p>
        </p:txBody>
      </p:sp>
      <p:cxnSp>
        <p:nvCxnSpPr>
          <p:cNvPr id="131" name="Google Shape;131;p23"/>
          <p:cNvCxnSpPr>
            <a:endCxn id="129" idx="2"/>
          </p:cNvCxnSpPr>
          <p:nvPr/>
        </p:nvCxnSpPr>
        <p:spPr>
          <a:xfrm>
            <a:off x="1749225" y="3040200"/>
            <a:ext cx="1922400" cy="23700"/>
          </a:xfrm>
          <a:prstGeom prst="straightConnector1">
            <a:avLst/>
          </a:prstGeom>
          <a:noFill/>
          <a:ln w="28575" cap="flat" cmpd="sng">
            <a:solidFill>
              <a:schemeClr val="accent1"/>
            </a:solidFill>
            <a:prstDash val="solid"/>
            <a:round/>
            <a:headEnd type="none" w="med" len="med"/>
            <a:tailEnd type="triangle" w="med" len="med"/>
          </a:ln>
        </p:spPr>
      </p:cxnSp>
      <p:cxnSp>
        <p:nvCxnSpPr>
          <p:cNvPr id="132" name="Google Shape;132;p23"/>
          <p:cNvCxnSpPr>
            <a:endCxn id="130" idx="2"/>
          </p:cNvCxnSpPr>
          <p:nvPr/>
        </p:nvCxnSpPr>
        <p:spPr>
          <a:xfrm>
            <a:off x="1749225" y="3446550"/>
            <a:ext cx="1922400" cy="648000"/>
          </a:xfrm>
          <a:prstGeom prst="straightConnector1">
            <a:avLst/>
          </a:prstGeom>
          <a:noFill/>
          <a:ln w="28575" cap="flat" cmpd="sng">
            <a:solidFill>
              <a:schemeClr val="accent1"/>
            </a:solidFill>
            <a:prstDash val="solid"/>
            <a:round/>
            <a:headEnd type="none" w="med" len="med"/>
            <a:tailEnd type="triangle" w="med" len="med"/>
          </a:ln>
        </p:spPr>
      </p:cxnSp>
      <p:sp>
        <p:nvSpPr>
          <p:cNvPr id="133" name="Google Shape;133;p23"/>
          <p:cNvSpPr txBox="1"/>
          <p:nvPr/>
        </p:nvSpPr>
        <p:spPr>
          <a:xfrm>
            <a:off x="5396300" y="2821275"/>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sp>
        <p:nvSpPr>
          <p:cNvPr id="134" name="Google Shape;134;p23"/>
          <p:cNvSpPr txBox="1"/>
          <p:nvPr/>
        </p:nvSpPr>
        <p:spPr>
          <a:xfrm>
            <a:off x="5396300" y="3908300"/>
            <a:ext cx="8850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a:solidFill>
                  <a:srgbClr val="504087"/>
                </a:solidFill>
                <a:latin typeface="Roboto"/>
                <a:ea typeface="Roboto"/>
                <a:cs typeface="Roboto"/>
                <a:sym typeface="Roboto"/>
              </a:rPr>
              <a:t>output</a:t>
            </a:r>
            <a:endParaRPr sz="1800">
              <a:solidFill>
                <a:srgbClr val="504087"/>
              </a:solidFill>
              <a:latin typeface="Roboto"/>
              <a:ea typeface="Roboto"/>
              <a:cs typeface="Roboto"/>
              <a:sym typeface="Roboto"/>
            </a:endParaRPr>
          </a:p>
        </p:txBody>
      </p:sp>
      <p:cxnSp>
        <p:nvCxnSpPr>
          <p:cNvPr id="135" name="Google Shape;135;p23"/>
          <p:cNvCxnSpPr/>
          <p:nvPr/>
        </p:nvCxnSpPr>
        <p:spPr>
          <a:xfrm rot="10800000" flipH="1">
            <a:off x="4572000" y="1960450"/>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136" name="Google Shape;136;p23"/>
          <p:cNvCxnSpPr/>
          <p:nvPr/>
        </p:nvCxnSpPr>
        <p:spPr>
          <a:xfrm rot="10800000" flipH="1">
            <a:off x="4556650" y="3047475"/>
            <a:ext cx="867900" cy="9300"/>
          </a:xfrm>
          <a:prstGeom prst="straightConnector1">
            <a:avLst/>
          </a:prstGeom>
          <a:noFill/>
          <a:ln w="28575" cap="flat" cmpd="sng">
            <a:solidFill>
              <a:schemeClr val="accent1"/>
            </a:solidFill>
            <a:prstDash val="solid"/>
            <a:round/>
            <a:headEnd type="none" w="med" len="med"/>
            <a:tailEnd type="triangle" w="med" len="med"/>
          </a:ln>
        </p:spPr>
      </p:cxnSp>
      <p:cxnSp>
        <p:nvCxnSpPr>
          <p:cNvPr id="137" name="Google Shape;137;p23"/>
          <p:cNvCxnSpPr/>
          <p:nvPr/>
        </p:nvCxnSpPr>
        <p:spPr>
          <a:xfrm rot="10800000" flipH="1">
            <a:off x="4572000" y="4134500"/>
            <a:ext cx="867900" cy="9300"/>
          </a:xfrm>
          <a:prstGeom prst="straightConnector1">
            <a:avLst/>
          </a:prstGeom>
          <a:noFill/>
          <a:ln w="28575" cap="flat" cmpd="sng">
            <a:solidFill>
              <a:schemeClr val="accent1"/>
            </a:solidFill>
            <a:prstDash val="solid"/>
            <a:round/>
            <a:headEnd type="none" w="med" len="med"/>
            <a:tailEnd type="triangle" w="med" len="med"/>
          </a:ln>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1398"/>
        <p:cNvGrpSpPr/>
        <p:nvPr/>
      </p:nvGrpSpPr>
      <p:grpSpPr>
        <a:xfrm>
          <a:off x="0" y="0"/>
          <a:ext cx="0" cy="0"/>
          <a:chOff x="0" y="0"/>
          <a:chExt cx="0" cy="0"/>
        </a:xfrm>
      </p:grpSpPr>
      <p:pic>
        <p:nvPicPr>
          <p:cNvPr id="1399" name="Google Shape;1399;p104"/>
          <p:cNvPicPr preferRelativeResize="0"/>
          <p:nvPr/>
        </p:nvPicPr>
        <p:blipFill>
          <a:blip r:embed="rId3">
            <a:alphaModFix/>
          </a:blip>
          <a:stretch>
            <a:fillRect/>
          </a:stretch>
        </p:blipFill>
        <p:spPr>
          <a:xfrm>
            <a:off x="342912" y="-45400"/>
            <a:ext cx="2144626" cy="1396806"/>
          </a:xfrm>
          <a:prstGeom prst="rect">
            <a:avLst/>
          </a:prstGeom>
          <a:noFill/>
          <a:ln>
            <a:noFill/>
          </a:ln>
        </p:spPr>
      </p:pic>
      <p:sp>
        <p:nvSpPr>
          <p:cNvPr id="1400" name="Google Shape;1400;p104"/>
          <p:cNvSpPr txBox="1"/>
          <p:nvPr/>
        </p:nvSpPr>
        <p:spPr>
          <a:xfrm>
            <a:off x="6540100" y="128475"/>
            <a:ext cx="31512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Skip gram</a:t>
            </a:r>
            <a:endParaRPr sz="1100" b="1">
              <a:solidFill>
                <a:srgbClr val="504087"/>
              </a:solidFill>
              <a:latin typeface="IBM Plex Sans"/>
              <a:ea typeface="IBM Plex Sans"/>
              <a:cs typeface="IBM Plex Sans"/>
              <a:sym typeface="IBM Plex Sans"/>
            </a:endParaRPr>
          </a:p>
        </p:txBody>
      </p:sp>
      <p:pic>
        <p:nvPicPr>
          <p:cNvPr id="1401" name="Google Shape;1401;p104"/>
          <p:cNvPicPr preferRelativeResize="0"/>
          <p:nvPr/>
        </p:nvPicPr>
        <p:blipFill>
          <a:blip r:embed="rId4">
            <a:alphaModFix/>
          </a:blip>
          <a:stretch>
            <a:fillRect/>
          </a:stretch>
        </p:blipFill>
        <p:spPr>
          <a:xfrm>
            <a:off x="2639949" y="1265725"/>
            <a:ext cx="5834577" cy="3725375"/>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1405"/>
        <p:cNvGrpSpPr/>
        <p:nvPr/>
      </p:nvGrpSpPr>
      <p:grpSpPr>
        <a:xfrm>
          <a:off x="0" y="0"/>
          <a:ext cx="0" cy="0"/>
          <a:chOff x="0" y="0"/>
          <a:chExt cx="0" cy="0"/>
        </a:xfrm>
      </p:grpSpPr>
      <p:pic>
        <p:nvPicPr>
          <p:cNvPr id="1406" name="Google Shape;1406;p105"/>
          <p:cNvPicPr preferRelativeResize="0"/>
          <p:nvPr/>
        </p:nvPicPr>
        <p:blipFill>
          <a:blip r:embed="rId3">
            <a:alphaModFix/>
          </a:blip>
          <a:stretch>
            <a:fillRect/>
          </a:stretch>
        </p:blipFill>
        <p:spPr>
          <a:xfrm>
            <a:off x="2144650" y="644344"/>
            <a:ext cx="6925749" cy="4499156"/>
          </a:xfrm>
          <a:prstGeom prst="rect">
            <a:avLst/>
          </a:prstGeom>
          <a:noFill/>
          <a:ln>
            <a:noFill/>
          </a:ln>
        </p:spPr>
      </p:pic>
      <p:pic>
        <p:nvPicPr>
          <p:cNvPr id="1407" name="Google Shape;1407;p105"/>
          <p:cNvPicPr preferRelativeResize="0"/>
          <p:nvPr/>
        </p:nvPicPr>
        <p:blipFill>
          <a:blip r:embed="rId4">
            <a:alphaModFix/>
          </a:blip>
          <a:stretch>
            <a:fillRect/>
          </a:stretch>
        </p:blipFill>
        <p:spPr>
          <a:xfrm>
            <a:off x="12" y="0"/>
            <a:ext cx="2144626" cy="1396806"/>
          </a:xfrm>
          <a:prstGeom prst="rect">
            <a:avLst/>
          </a:prstGeom>
          <a:noFill/>
          <a:ln>
            <a:noFill/>
          </a:ln>
        </p:spPr>
      </p:pic>
      <p:sp>
        <p:nvSpPr>
          <p:cNvPr id="1408" name="Google Shape;1408;p105"/>
          <p:cNvSpPr txBox="1"/>
          <p:nvPr/>
        </p:nvSpPr>
        <p:spPr>
          <a:xfrm>
            <a:off x="6515100" y="-94550"/>
            <a:ext cx="3045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Skip-gram</a:t>
            </a:r>
            <a:endParaRPr sz="1100" b="1">
              <a:solidFill>
                <a:srgbClr val="504087"/>
              </a:solidFill>
              <a:latin typeface="IBM Plex Sans"/>
              <a:ea typeface="IBM Plex Sans"/>
              <a:cs typeface="IBM Plex Sans"/>
              <a:sym typeface="IBM Plex Sans"/>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1412"/>
        <p:cNvGrpSpPr/>
        <p:nvPr/>
      </p:nvGrpSpPr>
      <p:grpSpPr>
        <a:xfrm>
          <a:off x="0" y="0"/>
          <a:ext cx="0" cy="0"/>
          <a:chOff x="0" y="0"/>
          <a:chExt cx="0" cy="0"/>
        </a:xfrm>
      </p:grpSpPr>
      <p:sp>
        <p:nvSpPr>
          <p:cNvPr id="1413" name="Google Shape;1413;p106"/>
          <p:cNvSpPr txBox="1"/>
          <p:nvPr/>
        </p:nvSpPr>
        <p:spPr>
          <a:xfrm>
            <a:off x="569825" y="1865525"/>
            <a:ext cx="8693400" cy="46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600" b="1">
                <a:solidFill>
                  <a:srgbClr val="504087"/>
                </a:solidFill>
                <a:latin typeface="IBM Plex Sans"/>
                <a:ea typeface="IBM Plex Sans"/>
                <a:cs typeface="IBM Plex Sans"/>
                <a:sym typeface="IBM Plex Sans"/>
              </a:rPr>
              <a:t>A vector with one value equal to 1 and all rest 0</a:t>
            </a:r>
            <a:endParaRPr sz="2600" b="1">
              <a:solidFill>
                <a:srgbClr val="504087"/>
              </a:solidFill>
              <a:latin typeface="IBM Plex Sans"/>
              <a:ea typeface="IBM Plex Sans"/>
              <a:cs typeface="IBM Plex Sans"/>
              <a:sym typeface="IBM Plex Sans"/>
            </a:endParaRPr>
          </a:p>
        </p:txBody>
      </p:sp>
      <p:pic>
        <p:nvPicPr>
          <p:cNvPr id="1414" name="Google Shape;1414;p106"/>
          <p:cNvPicPr preferRelativeResize="0"/>
          <p:nvPr/>
        </p:nvPicPr>
        <p:blipFill>
          <a:blip r:embed="rId3">
            <a:alphaModFix/>
          </a:blip>
          <a:stretch>
            <a:fillRect/>
          </a:stretch>
        </p:blipFill>
        <p:spPr>
          <a:xfrm>
            <a:off x="38112" y="-45400"/>
            <a:ext cx="2144626" cy="1396806"/>
          </a:xfrm>
          <a:prstGeom prst="rect">
            <a:avLst/>
          </a:prstGeom>
          <a:noFill/>
          <a:ln>
            <a:noFill/>
          </a:ln>
        </p:spPr>
      </p:pic>
      <p:sp>
        <p:nvSpPr>
          <p:cNvPr id="1415" name="Google Shape;1415;p106"/>
          <p:cNvSpPr txBox="1"/>
          <p:nvPr/>
        </p:nvSpPr>
        <p:spPr>
          <a:xfrm>
            <a:off x="5665301" y="85675"/>
            <a:ext cx="4028700" cy="623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600" b="1">
                <a:solidFill>
                  <a:srgbClr val="504087"/>
                </a:solidFill>
                <a:latin typeface="IBM Plex Sans"/>
                <a:ea typeface="IBM Plex Sans"/>
                <a:cs typeface="IBM Plex Sans"/>
                <a:sym typeface="IBM Plex Sans"/>
              </a:rPr>
              <a:t>One-hot vector</a:t>
            </a:r>
            <a:endParaRPr sz="1100" b="1">
              <a:solidFill>
                <a:srgbClr val="504087"/>
              </a:solidFill>
              <a:latin typeface="IBM Plex Sans"/>
              <a:ea typeface="IBM Plex Sans"/>
              <a:cs typeface="IBM Plex Sans"/>
              <a:sym typeface="IBM Plex Sans"/>
            </a:endParaRPr>
          </a:p>
        </p:txBody>
      </p:sp>
      <p:sp>
        <p:nvSpPr>
          <p:cNvPr id="1416" name="Google Shape;1416;p106"/>
          <p:cNvSpPr txBox="1"/>
          <p:nvPr/>
        </p:nvSpPr>
        <p:spPr>
          <a:xfrm>
            <a:off x="1431225" y="2809450"/>
            <a:ext cx="180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rgbClr val="504087"/>
                </a:solidFill>
                <a:latin typeface="Roboto"/>
                <a:ea typeface="Roboto"/>
                <a:cs typeface="Roboto"/>
                <a:sym typeface="Roboto"/>
              </a:rPr>
              <a:t>For example, </a:t>
            </a:r>
            <a:endParaRPr sz="2000">
              <a:solidFill>
                <a:srgbClr val="504087"/>
              </a:solidFill>
              <a:latin typeface="Roboto"/>
              <a:ea typeface="Roboto"/>
              <a:cs typeface="Roboto"/>
              <a:sym typeface="Roboto"/>
            </a:endParaRPr>
          </a:p>
        </p:txBody>
      </p:sp>
      <p:pic>
        <p:nvPicPr>
          <p:cNvPr id="1417" name="Google Shape;1417;p106"/>
          <p:cNvPicPr preferRelativeResize="0"/>
          <p:nvPr/>
        </p:nvPicPr>
        <p:blipFill>
          <a:blip r:embed="rId4">
            <a:alphaModFix/>
          </a:blip>
          <a:stretch>
            <a:fillRect/>
          </a:stretch>
        </p:blipFill>
        <p:spPr>
          <a:xfrm>
            <a:off x="3412425" y="2914300"/>
            <a:ext cx="1916825" cy="266225"/>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1421"/>
        <p:cNvGrpSpPr/>
        <p:nvPr/>
      </p:nvGrpSpPr>
      <p:grpSpPr>
        <a:xfrm>
          <a:off x="0" y="0"/>
          <a:ext cx="0" cy="0"/>
          <a:chOff x="0" y="0"/>
          <a:chExt cx="0" cy="0"/>
        </a:xfrm>
      </p:grpSpPr>
      <p:pic>
        <p:nvPicPr>
          <p:cNvPr id="1422" name="Google Shape;1422;p107"/>
          <p:cNvPicPr preferRelativeResize="0"/>
          <p:nvPr/>
        </p:nvPicPr>
        <p:blipFill>
          <a:blip r:embed="rId3">
            <a:alphaModFix/>
          </a:blip>
          <a:stretch>
            <a:fillRect/>
          </a:stretch>
        </p:blipFill>
        <p:spPr>
          <a:xfrm>
            <a:off x="2144650" y="644344"/>
            <a:ext cx="6925749" cy="4499156"/>
          </a:xfrm>
          <a:prstGeom prst="rect">
            <a:avLst/>
          </a:prstGeom>
          <a:noFill/>
          <a:ln>
            <a:noFill/>
          </a:ln>
        </p:spPr>
      </p:pic>
      <p:pic>
        <p:nvPicPr>
          <p:cNvPr id="1423" name="Google Shape;1423;p107"/>
          <p:cNvPicPr preferRelativeResize="0"/>
          <p:nvPr/>
        </p:nvPicPr>
        <p:blipFill>
          <a:blip r:embed="rId4">
            <a:alphaModFix/>
          </a:blip>
          <a:stretch>
            <a:fillRect/>
          </a:stretch>
        </p:blipFill>
        <p:spPr>
          <a:xfrm>
            <a:off x="12" y="0"/>
            <a:ext cx="2144626" cy="1396806"/>
          </a:xfrm>
          <a:prstGeom prst="rect">
            <a:avLst/>
          </a:prstGeom>
          <a:noFill/>
          <a:ln>
            <a:noFill/>
          </a:ln>
        </p:spPr>
      </p:pic>
      <p:sp>
        <p:nvSpPr>
          <p:cNvPr id="1424" name="Google Shape;1424;p107"/>
          <p:cNvSpPr txBox="1"/>
          <p:nvPr/>
        </p:nvSpPr>
        <p:spPr>
          <a:xfrm>
            <a:off x="6515100" y="-94550"/>
            <a:ext cx="3045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Skip-gram</a:t>
            </a:r>
            <a:endParaRPr sz="1100" b="1">
              <a:solidFill>
                <a:srgbClr val="504087"/>
              </a:solidFill>
              <a:latin typeface="IBM Plex Sans"/>
              <a:ea typeface="IBM Plex Sans"/>
              <a:cs typeface="IBM Plex Sans"/>
              <a:sym typeface="IBM Plex Sans"/>
            </a:endParaRPr>
          </a:p>
        </p:txBody>
      </p:sp>
      <p:sp>
        <p:nvSpPr>
          <p:cNvPr id="1425" name="Google Shape;1425;p107"/>
          <p:cNvSpPr/>
          <p:nvPr/>
        </p:nvSpPr>
        <p:spPr>
          <a:xfrm>
            <a:off x="2937550" y="787075"/>
            <a:ext cx="2982000" cy="3802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07"/>
          <p:cNvSpPr txBox="1"/>
          <p:nvPr/>
        </p:nvSpPr>
        <p:spPr>
          <a:xfrm>
            <a:off x="126475" y="1744050"/>
            <a:ext cx="24294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504087"/>
                </a:solidFill>
                <a:latin typeface="Roboto"/>
                <a:ea typeface="Roboto"/>
                <a:cs typeface="Roboto"/>
                <a:sym typeface="Roboto"/>
              </a:rPr>
              <a:t>Vocab size: 10000</a:t>
            </a:r>
            <a:endParaRPr sz="1600">
              <a:solidFill>
                <a:srgbClr val="504087"/>
              </a:solidFill>
              <a:latin typeface="Roboto"/>
              <a:ea typeface="Roboto"/>
              <a:cs typeface="Roboto"/>
              <a:sym typeface="Roboto"/>
            </a:endParaRPr>
          </a:p>
          <a:p>
            <a:pPr marL="0" lvl="0" indent="0" algn="l" rtl="0">
              <a:spcBef>
                <a:spcPts val="0"/>
              </a:spcBef>
              <a:spcAft>
                <a:spcPts val="0"/>
              </a:spcAft>
              <a:buNone/>
            </a:pPr>
            <a:endParaRPr sz="1600">
              <a:solidFill>
                <a:srgbClr val="504087"/>
              </a:solidFill>
              <a:latin typeface="Roboto"/>
              <a:ea typeface="Roboto"/>
              <a:cs typeface="Roboto"/>
              <a:sym typeface="Roboto"/>
            </a:endParaRPr>
          </a:p>
          <a:p>
            <a:pPr marL="0" lvl="0" indent="0" algn="l" rtl="0">
              <a:spcBef>
                <a:spcPts val="0"/>
              </a:spcBef>
              <a:spcAft>
                <a:spcPts val="0"/>
              </a:spcAft>
              <a:buNone/>
            </a:pPr>
            <a:r>
              <a:rPr lang="en" sz="1600">
                <a:solidFill>
                  <a:srgbClr val="504087"/>
                </a:solidFill>
                <a:latin typeface="Roboto"/>
                <a:ea typeface="Roboto"/>
                <a:cs typeface="Roboto"/>
                <a:sym typeface="Roboto"/>
              </a:rPr>
              <a:t>300 neurons in the hidden layer</a:t>
            </a:r>
            <a:endParaRPr sz="1600">
              <a:solidFill>
                <a:srgbClr val="504087"/>
              </a:solidFill>
              <a:latin typeface="Roboto"/>
              <a:ea typeface="Roboto"/>
              <a:cs typeface="Roboto"/>
              <a:sym typeface="Roboto"/>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1430"/>
        <p:cNvGrpSpPr/>
        <p:nvPr/>
      </p:nvGrpSpPr>
      <p:grpSpPr>
        <a:xfrm>
          <a:off x="0" y="0"/>
          <a:ext cx="0" cy="0"/>
          <a:chOff x="0" y="0"/>
          <a:chExt cx="0" cy="0"/>
        </a:xfrm>
      </p:grpSpPr>
      <p:pic>
        <p:nvPicPr>
          <p:cNvPr id="1431" name="Google Shape;1431;p108"/>
          <p:cNvPicPr preferRelativeResize="0"/>
          <p:nvPr/>
        </p:nvPicPr>
        <p:blipFill>
          <a:blip r:embed="rId3">
            <a:alphaModFix/>
          </a:blip>
          <a:stretch>
            <a:fillRect/>
          </a:stretch>
        </p:blipFill>
        <p:spPr>
          <a:xfrm>
            <a:off x="12" y="0"/>
            <a:ext cx="2144626" cy="1396806"/>
          </a:xfrm>
          <a:prstGeom prst="rect">
            <a:avLst/>
          </a:prstGeom>
          <a:noFill/>
          <a:ln>
            <a:noFill/>
          </a:ln>
        </p:spPr>
      </p:pic>
      <p:sp>
        <p:nvSpPr>
          <p:cNvPr id="1432" name="Google Shape;1432;p108"/>
          <p:cNvSpPr txBox="1"/>
          <p:nvPr/>
        </p:nvSpPr>
        <p:spPr>
          <a:xfrm>
            <a:off x="4390050" y="-94550"/>
            <a:ext cx="51708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Given one input word</a:t>
            </a:r>
            <a:endParaRPr sz="1100" b="1">
              <a:solidFill>
                <a:srgbClr val="504087"/>
              </a:solidFill>
              <a:latin typeface="IBM Plex Sans"/>
              <a:ea typeface="IBM Plex Sans"/>
              <a:cs typeface="IBM Plex Sans"/>
              <a:sym typeface="IBM Plex Sans"/>
            </a:endParaRPr>
          </a:p>
        </p:txBody>
      </p:sp>
      <p:pic>
        <p:nvPicPr>
          <p:cNvPr id="1433" name="Google Shape;1433;p108"/>
          <p:cNvPicPr preferRelativeResize="0"/>
          <p:nvPr/>
        </p:nvPicPr>
        <p:blipFill>
          <a:blip r:embed="rId4">
            <a:alphaModFix/>
          </a:blip>
          <a:stretch>
            <a:fillRect/>
          </a:stretch>
        </p:blipFill>
        <p:spPr>
          <a:xfrm>
            <a:off x="2172450" y="4073940"/>
            <a:ext cx="1152525" cy="276225"/>
          </a:xfrm>
          <a:prstGeom prst="rect">
            <a:avLst/>
          </a:prstGeom>
          <a:noFill/>
          <a:ln>
            <a:noFill/>
          </a:ln>
        </p:spPr>
      </p:pic>
      <p:pic>
        <p:nvPicPr>
          <p:cNvPr id="1434" name="Google Shape;1434;p108"/>
          <p:cNvPicPr preferRelativeResize="0"/>
          <p:nvPr/>
        </p:nvPicPr>
        <p:blipFill>
          <a:blip r:embed="rId5">
            <a:alphaModFix/>
          </a:blip>
          <a:stretch>
            <a:fillRect/>
          </a:stretch>
        </p:blipFill>
        <p:spPr>
          <a:xfrm>
            <a:off x="5194675" y="4073940"/>
            <a:ext cx="1419225" cy="276225"/>
          </a:xfrm>
          <a:prstGeom prst="rect">
            <a:avLst/>
          </a:prstGeom>
          <a:noFill/>
          <a:ln>
            <a:noFill/>
          </a:ln>
        </p:spPr>
      </p:pic>
      <p:pic>
        <p:nvPicPr>
          <p:cNvPr id="1435" name="Google Shape;1435;p108"/>
          <p:cNvPicPr preferRelativeResize="0"/>
          <p:nvPr/>
        </p:nvPicPr>
        <p:blipFill>
          <a:blip r:embed="rId6">
            <a:alphaModFix/>
          </a:blip>
          <a:stretch>
            <a:fillRect/>
          </a:stretch>
        </p:blipFill>
        <p:spPr>
          <a:xfrm>
            <a:off x="1848900" y="1549206"/>
            <a:ext cx="5676900" cy="2266950"/>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1439"/>
        <p:cNvGrpSpPr/>
        <p:nvPr/>
      </p:nvGrpSpPr>
      <p:grpSpPr>
        <a:xfrm>
          <a:off x="0" y="0"/>
          <a:ext cx="0" cy="0"/>
          <a:chOff x="0" y="0"/>
          <a:chExt cx="0" cy="0"/>
        </a:xfrm>
      </p:grpSpPr>
      <p:pic>
        <p:nvPicPr>
          <p:cNvPr id="1440" name="Google Shape;1440;p109"/>
          <p:cNvPicPr preferRelativeResize="0"/>
          <p:nvPr/>
        </p:nvPicPr>
        <p:blipFill>
          <a:blip r:embed="rId3">
            <a:alphaModFix/>
          </a:blip>
          <a:stretch>
            <a:fillRect/>
          </a:stretch>
        </p:blipFill>
        <p:spPr>
          <a:xfrm>
            <a:off x="12" y="0"/>
            <a:ext cx="2144626" cy="1396806"/>
          </a:xfrm>
          <a:prstGeom prst="rect">
            <a:avLst/>
          </a:prstGeom>
          <a:noFill/>
          <a:ln>
            <a:noFill/>
          </a:ln>
        </p:spPr>
      </p:pic>
      <p:sp>
        <p:nvSpPr>
          <p:cNvPr id="1441" name="Google Shape;1441;p109"/>
          <p:cNvSpPr txBox="1"/>
          <p:nvPr/>
        </p:nvSpPr>
        <p:spPr>
          <a:xfrm>
            <a:off x="2086125" y="-94550"/>
            <a:ext cx="71697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From input layer to hidden layer</a:t>
            </a:r>
            <a:endParaRPr sz="1100" b="1">
              <a:solidFill>
                <a:srgbClr val="504087"/>
              </a:solidFill>
              <a:latin typeface="IBM Plex Sans"/>
              <a:ea typeface="IBM Plex Sans"/>
              <a:cs typeface="IBM Plex Sans"/>
              <a:sym typeface="IBM Plex Sans"/>
            </a:endParaRPr>
          </a:p>
        </p:txBody>
      </p:sp>
      <p:pic>
        <p:nvPicPr>
          <p:cNvPr id="1442" name="Google Shape;1442;p109"/>
          <p:cNvPicPr preferRelativeResize="0"/>
          <p:nvPr/>
        </p:nvPicPr>
        <p:blipFill>
          <a:blip r:embed="rId4">
            <a:alphaModFix/>
          </a:blip>
          <a:stretch>
            <a:fillRect/>
          </a:stretch>
        </p:blipFill>
        <p:spPr>
          <a:xfrm>
            <a:off x="496050" y="4073940"/>
            <a:ext cx="1152525" cy="276225"/>
          </a:xfrm>
          <a:prstGeom prst="rect">
            <a:avLst/>
          </a:prstGeom>
          <a:noFill/>
          <a:ln>
            <a:noFill/>
          </a:ln>
        </p:spPr>
      </p:pic>
      <p:pic>
        <p:nvPicPr>
          <p:cNvPr id="1443" name="Google Shape;1443;p109"/>
          <p:cNvPicPr preferRelativeResize="0"/>
          <p:nvPr/>
        </p:nvPicPr>
        <p:blipFill>
          <a:blip r:embed="rId5">
            <a:alphaModFix/>
          </a:blip>
          <a:stretch>
            <a:fillRect/>
          </a:stretch>
        </p:blipFill>
        <p:spPr>
          <a:xfrm>
            <a:off x="3518275" y="4073940"/>
            <a:ext cx="1419225" cy="276225"/>
          </a:xfrm>
          <a:prstGeom prst="rect">
            <a:avLst/>
          </a:prstGeom>
          <a:noFill/>
          <a:ln>
            <a:noFill/>
          </a:ln>
        </p:spPr>
      </p:pic>
      <p:pic>
        <p:nvPicPr>
          <p:cNvPr id="1444" name="Google Shape;1444;p109"/>
          <p:cNvPicPr preferRelativeResize="0"/>
          <p:nvPr/>
        </p:nvPicPr>
        <p:blipFill>
          <a:blip r:embed="rId6">
            <a:alphaModFix/>
          </a:blip>
          <a:stretch>
            <a:fillRect/>
          </a:stretch>
        </p:blipFill>
        <p:spPr>
          <a:xfrm>
            <a:off x="6807200" y="4073940"/>
            <a:ext cx="876300" cy="276225"/>
          </a:xfrm>
          <a:prstGeom prst="rect">
            <a:avLst/>
          </a:prstGeom>
          <a:noFill/>
          <a:ln>
            <a:noFill/>
          </a:ln>
        </p:spPr>
      </p:pic>
      <p:sp>
        <p:nvSpPr>
          <p:cNvPr id="1445" name="Google Shape;1445;p109"/>
          <p:cNvSpPr/>
          <p:nvPr/>
        </p:nvSpPr>
        <p:spPr>
          <a:xfrm>
            <a:off x="2926888" y="2792725"/>
            <a:ext cx="2903400" cy="482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46" name="Google Shape;1446;p109"/>
          <p:cNvPicPr preferRelativeResize="0"/>
          <p:nvPr/>
        </p:nvPicPr>
        <p:blipFill>
          <a:blip r:embed="rId7">
            <a:alphaModFix/>
          </a:blip>
          <a:stretch>
            <a:fillRect/>
          </a:stretch>
        </p:blipFill>
        <p:spPr>
          <a:xfrm>
            <a:off x="285850" y="1650425"/>
            <a:ext cx="8667750" cy="2266950"/>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1450"/>
        <p:cNvGrpSpPr/>
        <p:nvPr/>
      </p:nvGrpSpPr>
      <p:grpSpPr>
        <a:xfrm>
          <a:off x="0" y="0"/>
          <a:ext cx="0" cy="0"/>
          <a:chOff x="0" y="0"/>
          <a:chExt cx="0" cy="0"/>
        </a:xfrm>
      </p:grpSpPr>
      <p:pic>
        <p:nvPicPr>
          <p:cNvPr id="1451" name="Google Shape;1451;p110"/>
          <p:cNvPicPr preferRelativeResize="0"/>
          <p:nvPr/>
        </p:nvPicPr>
        <p:blipFill>
          <a:blip r:embed="rId3">
            <a:alphaModFix/>
          </a:blip>
          <a:stretch>
            <a:fillRect/>
          </a:stretch>
        </p:blipFill>
        <p:spPr>
          <a:xfrm>
            <a:off x="12" y="0"/>
            <a:ext cx="2144626" cy="1396806"/>
          </a:xfrm>
          <a:prstGeom prst="rect">
            <a:avLst/>
          </a:prstGeom>
          <a:noFill/>
          <a:ln>
            <a:noFill/>
          </a:ln>
        </p:spPr>
      </p:pic>
      <p:sp>
        <p:nvSpPr>
          <p:cNvPr id="1452" name="Google Shape;1452;p110"/>
          <p:cNvSpPr txBox="1"/>
          <p:nvPr/>
        </p:nvSpPr>
        <p:spPr>
          <a:xfrm>
            <a:off x="6515100" y="-94550"/>
            <a:ext cx="3045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Exercise</a:t>
            </a:r>
            <a:endParaRPr sz="1100" b="1">
              <a:solidFill>
                <a:srgbClr val="504087"/>
              </a:solidFill>
              <a:latin typeface="IBM Plex Sans"/>
              <a:ea typeface="IBM Plex Sans"/>
              <a:cs typeface="IBM Plex Sans"/>
              <a:sym typeface="IBM Plex Sans"/>
            </a:endParaRPr>
          </a:p>
        </p:txBody>
      </p:sp>
      <p:sp>
        <p:nvSpPr>
          <p:cNvPr id="1453" name="Google Shape;1453;p110"/>
          <p:cNvSpPr txBox="1"/>
          <p:nvPr/>
        </p:nvSpPr>
        <p:spPr>
          <a:xfrm>
            <a:off x="2144650" y="1714500"/>
            <a:ext cx="50562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000" b="1">
                <a:solidFill>
                  <a:srgbClr val="504087"/>
                </a:solidFill>
                <a:highlight>
                  <a:srgbClr val="FFFFFF"/>
                </a:highlight>
                <a:latin typeface="IBM Plex Sans"/>
                <a:ea typeface="IBM Plex Sans"/>
                <a:cs typeface="IBM Plex Sans"/>
                <a:sym typeface="IBM Plex Sans"/>
              </a:rPr>
              <a:t>What’s the effect of the one-hot vector?</a:t>
            </a:r>
            <a:endParaRPr sz="2000" b="1">
              <a:solidFill>
                <a:srgbClr val="504087"/>
              </a:solidFill>
              <a:latin typeface="IBM Plex Sans"/>
              <a:ea typeface="IBM Plex Sans"/>
              <a:cs typeface="IBM Plex Sans"/>
              <a:sym typeface="IBM Plex Sans"/>
            </a:endParaRPr>
          </a:p>
        </p:txBody>
      </p:sp>
      <p:sp>
        <p:nvSpPr>
          <p:cNvPr id="1454" name="Google Shape;1454;p110"/>
          <p:cNvSpPr txBox="1"/>
          <p:nvPr/>
        </p:nvSpPr>
        <p:spPr>
          <a:xfrm>
            <a:off x="0" y="2780200"/>
            <a:ext cx="24294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solidFill>
                  <a:srgbClr val="504087"/>
                </a:solidFill>
                <a:latin typeface="Roboto"/>
                <a:ea typeface="Roboto"/>
                <a:cs typeface="Roboto"/>
                <a:sym typeface="Roboto"/>
              </a:rPr>
              <a:t>Vocab size: 5</a:t>
            </a:r>
            <a:endParaRPr sz="1600">
              <a:solidFill>
                <a:srgbClr val="504087"/>
              </a:solidFill>
              <a:latin typeface="Roboto"/>
              <a:ea typeface="Roboto"/>
              <a:cs typeface="Roboto"/>
              <a:sym typeface="Roboto"/>
            </a:endParaRPr>
          </a:p>
          <a:p>
            <a:pPr marL="0" lvl="0" indent="0" algn="l" rtl="0">
              <a:spcBef>
                <a:spcPts val="0"/>
              </a:spcBef>
              <a:spcAft>
                <a:spcPts val="0"/>
              </a:spcAft>
              <a:buNone/>
            </a:pPr>
            <a:endParaRPr sz="1600">
              <a:solidFill>
                <a:srgbClr val="504087"/>
              </a:solidFill>
              <a:latin typeface="Roboto"/>
              <a:ea typeface="Roboto"/>
              <a:cs typeface="Roboto"/>
              <a:sym typeface="Roboto"/>
            </a:endParaRPr>
          </a:p>
          <a:p>
            <a:pPr marL="0" lvl="0" indent="0" algn="l" rtl="0">
              <a:spcBef>
                <a:spcPts val="0"/>
              </a:spcBef>
              <a:spcAft>
                <a:spcPts val="0"/>
              </a:spcAft>
              <a:buNone/>
            </a:pPr>
            <a:r>
              <a:rPr lang="en" sz="1600">
                <a:solidFill>
                  <a:srgbClr val="504087"/>
                </a:solidFill>
                <a:latin typeface="Roboto"/>
                <a:ea typeface="Roboto"/>
                <a:cs typeface="Roboto"/>
                <a:sym typeface="Roboto"/>
              </a:rPr>
              <a:t>3 neurons in the hidden layer</a:t>
            </a:r>
            <a:endParaRPr sz="1600">
              <a:solidFill>
                <a:srgbClr val="504087"/>
              </a:solidFill>
              <a:latin typeface="Roboto"/>
              <a:ea typeface="Roboto"/>
              <a:cs typeface="Roboto"/>
              <a:sym typeface="Roboto"/>
            </a:endParaRPr>
          </a:p>
        </p:txBody>
      </p:sp>
      <p:pic>
        <p:nvPicPr>
          <p:cNvPr id="1455" name="Google Shape;1455;p110"/>
          <p:cNvPicPr preferRelativeResize="0"/>
          <p:nvPr/>
        </p:nvPicPr>
        <p:blipFill>
          <a:blip r:embed="rId4">
            <a:alphaModFix/>
          </a:blip>
          <a:stretch>
            <a:fillRect/>
          </a:stretch>
        </p:blipFill>
        <p:spPr>
          <a:xfrm>
            <a:off x="2261275" y="2289175"/>
            <a:ext cx="4298700" cy="1973175"/>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1459"/>
        <p:cNvGrpSpPr/>
        <p:nvPr/>
      </p:nvGrpSpPr>
      <p:grpSpPr>
        <a:xfrm>
          <a:off x="0" y="0"/>
          <a:ext cx="0" cy="0"/>
          <a:chOff x="0" y="0"/>
          <a:chExt cx="0" cy="0"/>
        </a:xfrm>
      </p:grpSpPr>
      <p:pic>
        <p:nvPicPr>
          <p:cNvPr id="1460" name="Google Shape;1460;p111"/>
          <p:cNvPicPr preferRelativeResize="0"/>
          <p:nvPr/>
        </p:nvPicPr>
        <p:blipFill>
          <a:blip r:embed="rId3">
            <a:alphaModFix/>
          </a:blip>
          <a:stretch>
            <a:fillRect/>
          </a:stretch>
        </p:blipFill>
        <p:spPr>
          <a:xfrm>
            <a:off x="12" y="0"/>
            <a:ext cx="2144626" cy="1396806"/>
          </a:xfrm>
          <a:prstGeom prst="rect">
            <a:avLst/>
          </a:prstGeom>
          <a:noFill/>
          <a:ln>
            <a:noFill/>
          </a:ln>
        </p:spPr>
      </p:pic>
      <p:sp>
        <p:nvSpPr>
          <p:cNvPr id="1461" name="Google Shape;1461;p111"/>
          <p:cNvSpPr txBox="1"/>
          <p:nvPr/>
        </p:nvSpPr>
        <p:spPr>
          <a:xfrm>
            <a:off x="5548775" y="56150"/>
            <a:ext cx="4035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A look-up table</a:t>
            </a:r>
            <a:endParaRPr sz="1100" b="1">
              <a:solidFill>
                <a:srgbClr val="504087"/>
              </a:solidFill>
              <a:latin typeface="IBM Plex Sans"/>
              <a:ea typeface="IBM Plex Sans"/>
              <a:cs typeface="IBM Plex Sans"/>
              <a:sym typeface="IBM Plex Sans"/>
            </a:endParaRPr>
          </a:p>
        </p:txBody>
      </p:sp>
      <p:pic>
        <p:nvPicPr>
          <p:cNvPr id="1462" name="Google Shape;1462;p111"/>
          <p:cNvPicPr preferRelativeResize="0"/>
          <p:nvPr/>
        </p:nvPicPr>
        <p:blipFill>
          <a:blip r:embed="rId4">
            <a:alphaModFix/>
          </a:blip>
          <a:stretch>
            <a:fillRect/>
          </a:stretch>
        </p:blipFill>
        <p:spPr>
          <a:xfrm>
            <a:off x="285850" y="1650425"/>
            <a:ext cx="8667750" cy="2266950"/>
          </a:xfrm>
          <a:prstGeom prst="rect">
            <a:avLst/>
          </a:prstGeom>
          <a:noFill/>
          <a:ln>
            <a:noFill/>
          </a:ln>
        </p:spPr>
      </p:pic>
      <p:sp>
        <p:nvSpPr>
          <p:cNvPr id="1463" name="Google Shape;1463;p111"/>
          <p:cNvSpPr/>
          <p:nvPr/>
        </p:nvSpPr>
        <p:spPr>
          <a:xfrm>
            <a:off x="2963550" y="2782725"/>
            <a:ext cx="2832900" cy="421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1467"/>
        <p:cNvGrpSpPr/>
        <p:nvPr/>
      </p:nvGrpSpPr>
      <p:grpSpPr>
        <a:xfrm>
          <a:off x="0" y="0"/>
          <a:ext cx="0" cy="0"/>
          <a:chOff x="0" y="0"/>
          <a:chExt cx="0" cy="0"/>
        </a:xfrm>
      </p:grpSpPr>
      <p:pic>
        <p:nvPicPr>
          <p:cNvPr id="1468" name="Google Shape;1468;p112"/>
          <p:cNvPicPr preferRelativeResize="0"/>
          <p:nvPr/>
        </p:nvPicPr>
        <p:blipFill>
          <a:blip r:embed="rId3">
            <a:alphaModFix/>
          </a:blip>
          <a:stretch>
            <a:fillRect/>
          </a:stretch>
        </p:blipFill>
        <p:spPr>
          <a:xfrm>
            <a:off x="12" y="0"/>
            <a:ext cx="2144626" cy="1396806"/>
          </a:xfrm>
          <a:prstGeom prst="rect">
            <a:avLst/>
          </a:prstGeom>
          <a:noFill/>
          <a:ln>
            <a:noFill/>
          </a:ln>
        </p:spPr>
      </p:pic>
      <p:sp>
        <p:nvSpPr>
          <p:cNvPr id="1469" name="Google Shape;1469;p112"/>
          <p:cNvSpPr txBox="1"/>
          <p:nvPr/>
        </p:nvSpPr>
        <p:spPr>
          <a:xfrm>
            <a:off x="6080800" y="0"/>
            <a:ext cx="3045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word2vector</a:t>
            </a:r>
            <a:endParaRPr sz="1100" b="1">
              <a:solidFill>
                <a:srgbClr val="504087"/>
              </a:solidFill>
              <a:latin typeface="IBM Plex Sans"/>
              <a:ea typeface="IBM Plex Sans"/>
              <a:cs typeface="IBM Plex Sans"/>
              <a:sym typeface="IBM Plex Sans"/>
            </a:endParaRPr>
          </a:p>
        </p:txBody>
      </p:sp>
      <p:sp>
        <p:nvSpPr>
          <p:cNvPr id="1470" name="Google Shape;1470;p112"/>
          <p:cNvSpPr/>
          <p:nvPr/>
        </p:nvSpPr>
        <p:spPr>
          <a:xfrm>
            <a:off x="2772800" y="2739300"/>
            <a:ext cx="2848200" cy="435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71" name="Google Shape;1471;p112"/>
          <p:cNvPicPr preferRelativeResize="0"/>
          <p:nvPr/>
        </p:nvPicPr>
        <p:blipFill>
          <a:blip r:embed="rId4">
            <a:alphaModFix/>
          </a:blip>
          <a:stretch>
            <a:fillRect/>
          </a:stretch>
        </p:blipFill>
        <p:spPr>
          <a:xfrm>
            <a:off x="133450" y="1574225"/>
            <a:ext cx="8667750" cy="226695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1475"/>
        <p:cNvGrpSpPr/>
        <p:nvPr/>
      </p:nvGrpSpPr>
      <p:grpSpPr>
        <a:xfrm>
          <a:off x="0" y="0"/>
          <a:ext cx="0" cy="0"/>
          <a:chOff x="0" y="0"/>
          <a:chExt cx="0" cy="0"/>
        </a:xfrm>
      </p:grpSpPr>
      <p:pic>
        <p:nvPicPr>
          <p:cNvPr id="1476" name="Google Shape;1476;p113"/>
          <p:cNvPicPr preferRelativeResize="0"/>
          <p:nvPr/>
        </p:nvPicPr>
        <p:blipFill>
          <a:blip r:embed="rId3">
            <a:alphaModFix/>
          </a:blip>
          <a:stretch>
            <a:fillRect/>
          </a:stretch>
        </p:blipFill>
        <p:spPr>
          <a:xfrm>
            <a:off x="2144650" y="644344"/>
            <a:ext cx="6925749" cy="4499156"/>
          </a:xfrm>
          <a:prstGeom prst="rect">
            <a:avLst/>
          </a:prstGeom>
          <a:noFill/>
          <a:ln>
            <a:noFill/>
          </a:ln>
        </p:spPr>
      </p:pic>
      <p:pic>
        <p:nvPicPr>
          <p:cNvPr id="1477" name="Google Shape;1477;p113"/>
          <p:cNvPicPr preferRelativeResize="0"/>
          <p:nvPr/>
        </p:nvPicPr>
        <p:blipFill>
          <a:blip r:embed="rId4">
            <a:alphaModFix/>
          </a:blip>
          <a:stretch>
            <a:fillRect/>
          </a:stretch>
        </p:blipFill>
        <p:spPr>
          <a:xfrm>
            <a:off x="12" y="0"/>
            <a:ext cx="2144626" cy="1396806"/>
          </a:xfrm>
          <a:prstGeom prst="rect">
            <a:avLst/>
          </a:prstGeom>
          <a:noFill/>
          <a:ln>
            <a:noFill/>
          </a:ln>
        </p:spPr>
      </p:pic>
      <p:sp>
        <p:nvSpPr>
          <p:cNvPr id="1478" name="Google Shape;1478;p113"/>
          <p:cNvSpPr txBox="1"/>
          <p:nvPr/>
        </p:nvSpPr>
        <p:spPr>
          <a:xfrm>
            <a:off x="6515100" y="-94550"/>
            <a:ext cx="3045600" cy="738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3600" b="1">
                <a:solidFill>
                  <a:srgbClr val="504087"/>
                </a:solidFill>
                <a:latin typeface="IBM Plex Sans"/>
                <a:ea typeface="IBM Plex Sans"/>
                <a:cs typeface="IBM Plex Sans"/>
                <a:sym typeface="IBM Plex Sans"/>
              </a:rPr>
              <a:t>Skip-gram</a:t>
            </a:r>
            <a:endParaRPr sz="1100" b="1">
              <a:solidFill>
                <a:srgbClr val="504087"/>
              </a:solidFill>
              <a:latin typeface="IBM Plex Sans"/>
              <a:ea typeface="IBM Plex Sans"/>
              <a:cs typeface="IBM Plex Sans"/>
              <a:sym typeface="IBM Plex Sans"/>
            </a:endParaRPr>
          </a:p>
        </p:txBody>
      </p:sp>
      <p:sp>
        <p:nvSpPr>
          <p:cNvPr id="1479" name="Google Shape;1479;p113"/>
          <p:cNvSpPr/>
          <p:nvPr/>
        </p:nvSpPr>
        <p:spPr>
          <a:xfrm>
            <a:off x="4705075" y="644350"/>
            <a:ext cx="4308600" cy="44238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2526</Words>
  <Application>Microsoft Macintosh PowerPoint</Application>
  <PresentationFormat>On-screen Show (16:9)</PresentationFormat>
  <Paragraphs>644</Paragraphs>
  <Slides>109</Slides>
  <Notes>109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109</vt:i4>
      </vt:variant>
    </vt:vector>
  </HeadingPairs>
  <TitlesOfParts>
    <vt:vector size="115" baseType="lpstr">
      <vt:lpstr>Arial</vt:lpstr>
      <vt:lpstr>IBM Plex Sans</vt:lpstr>
      <vt:lpstr>Roboto Light</vt:lpstr>
      <vt:lpstr>Roboto Medium</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Zhuo Chen</cp:lastModifiedBy>
  <cp:revision>1</cp:revision>
  <dcterms:modified xsi:type="dcterms:W3CDTF">2023-06-27T21:50:20Z</dcterms:modified>
</cp:coreProperties>
</file>