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5143500" cx="9144000"/>
  <p:notesSz cx="6858000" cy="9144000"/>
  <p:embeddedFontLst>
    <p:embeddedFont>
      <p:font typeface="IBM Plex Sans"/>
      <p:regular r:id="rId76"/>
      <p:bold r:id="rId77"/>
      <p:italic r:id="rId78"/>
      <p:boldItalic r:id="rId79"/>
    </p:embeddedFont>
    <p:embeddedFont>
      <p:font typeface="Roboto"/>
      <p:regular r:id="rId80"/>
      <p:bold r:id="rId81"/>
      <p:italic r:id="rId82"/>
      <p:boldItalic r:id="rId83"/>
    </p:embeddedFont>
    <p:embeddedFont>
      <p:font typeface="Roboto Medium"/>
      <p:regular r:id="rId84"/>
      <p:bold r:id="rId85"/>
      <p:italic r:id="rId86"/>
      <p:boldItalic r:id="rId87"/>
    </p:embeddedFont>
    <p:embeddedFont>
      <p:font typeface="IBM Plex Sans Medium"/>
      <p:regular r:id="rId88"/>
      <p:bold r:id="rId89"/>
      <p:italic r:id="rId90"/>
      <p:boldItalic r:id="rId91"/>
    </p:embeddedFont>
    <p:embeddedFont>
      <p:font typeface="Roboto Light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Medium-regular.fntdata"/><Relationship Id="rId83" Type="http://schemas.openxmlformats.org/officeDocument/2006/relationships/font" Target="fonts/Roboto-boldItalic.fntdata"/><Relationship Id="rId42" Type="http://schemas.openxmlformats.org/officeDocument/2006/relationships/slide" Target="slides/slide37.xml"/><Relationship Id="rId86" Type="http://schemas.openxmlformats.org/officeDocument/2006/relationships/font" Target="fonts/RobotoMedium-italic.fntdata"/><Relationship Id="rId41" Type="http://schemas.openxmlformats.org/officeDocument/2006/relationships/slide" Target="slides/slide36.xml"/><Relationship Id="rId85" Type="http://schemas.openxmlformats.org/officeDocument/2006/relationships/font" Target="fonts/RobotoMedium-bold.fntdata"/><Relationship Id="rId44" Type="http://schemas.openxmlformats.org/officeDocument/2006/relationships/slide" Target="slides/slide39.xml"/><Relationship Id="rId88" Type="http://schemas.openxmlformats.org/officeDocument/2006/relationships/font" Target="fonts/IBMPlexSansMedium-regular.fntdata"/><Relationship Id="rId43" Type="http://schemas.openxmlformats.org/officeDocument/2006/relationships/slide" Target="slides/slide38.xml"/><Relationship Id="rId87" Type="http://schemas.openxmlformats.org/officeDocument/2006/relationships/font" Target="fonts/RobotoMedium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IBMPlexSansMedium-bold.fntdata"/><Relationship Id="rId80" Type="http://schemas.openxmlformats.org/officeDocument/2006/relationships/font" Target="fonts/Roboto-regular.fntdata"/><Relationship Id="rId82" Type="http://schemas.openxmlformats.org/officeDocument/2006/relationships/font" Target="fonts/Roboto-italic.fntdata"/><Relationship Id="rId81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IBMPlexSans-bold.fntdata"/><Relationship Id="rId32" Type="http://schemas.openxmlformats.org/officeDocument/2006/relationships/slide" Target="slides/slide27.xml"/><Relationship Id="rId76" Type="http://schemas.openxmlformats.org/officeDocument/2006/relationships/font" Target="fonts/IBMPlexSans-regular.fntdata"/><Relationship Id="rId35" Type="http://schemas.openxmlformats.org/officeDocument/2006/relationships/slide" Target="slides/slide30.xml"/><Relationship Id="rId79" Type="http://schemas.openxmlformats.org/officeDocument/2006/relationships/font" Target="fonts/IBMPlexSans-boldItalic.fntdata"/><Relationship Id="rId34" Type="http://schemas.openxmlformats.org/officeDocument/2006/relationships/slide" Target="slides/slide29.xml"/><Relationship Id="rId78" Type="http://schemas.openxmlformats.org/officeDocument/2006/relationships/font" Target="fonts/IBMPlexSans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font" Target="fonts/RobotoLight-boldItalic.fntdata"/><Relationship Id="rId50" Type="http://schemas.openxmlformats.org/officeDocument/2006/relationships/slide" Target="slides/slide45.xml"/><Relationship Id="rId94" Type="http://schemas.openxmlformats.org/officeDocument/2006/relationships/font" Target="fonts/RobotoLight-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IBMPlexSansMedium-boldItalic.fntdata"/><Relationship Id="rId90" Type="http://schemas.openxmlformats.org/officeDocument/2006/relationships/font" Target="fonts/IBMPlexSansMedium-italic.fntdata"/><Relationship Id="rId93" Type="http://schemas.openxmlformats.org/officeDocument/2006/relationships/font" Target="fonts/RobotoLight-bold.fntdata"/><Relationship Id="rId92" Type="http://schemas.openxmlformats.org/officeDocument/2006/relationships/font" Target="fonts/RobotoLight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2dfbe92a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2dfbe92a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63ebe6140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863ebe6140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63ebe6140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863ebe6140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63ebe6140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863ebe6140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63ebe6140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863ebe6140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63ebe614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63ebe614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863ebe6140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863ebe6140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82dfbe92ac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282dfbe92ac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2dfbe92ac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82dfbe92ac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2dfbe92ac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82dfbe92ac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2dfbe92ac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82dfbe92ac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63ebe61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863ebe61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2dfbe92ac_0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82dfbe92ac_0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63ebe6140_0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863ebe6140_0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0c8f054e1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280c8f054e1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0c8f054e1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80c8f054e1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5eae7855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85eae7855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5eae7855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85eae7855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63ebe6140_0_4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863ebe6140_0_4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5eae78559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85eae78559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63ebe6140_0_4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863ebe6140_0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80c8f054e1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80c8f054e1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63ebe614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863ebe614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80c8f054e1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80c8f054e1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863ebe6140_0_4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863ebe6140_0_4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63ebe6140_0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863ebe6140_0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863ebe6140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863ebe6140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80c8f054e1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80c8f054e1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0c8f054e1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80c8f054e1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80c8f054e1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80c8f054e1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0c8f054e1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80c8f054e1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0c8f054e1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80c8f054e1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80c8f054e1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80c8f054e1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63ebe614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863ebe614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80c8f054e1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280c8f054e1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82dfbe92ac_0_5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282dfbe92ac_0_5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2dfbe92a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282dfbe92a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82dfbe92ac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82dfbe92ac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80c8f054e1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80c8f054e1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0c8f054e1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80c8f054e1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82dfbe92ac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282dfbe92ac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80c8f054e1_0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80c8f054e1_0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0c8f054e1_0_3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280c8f054e1_0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80c8f054e1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280c8f054e1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3ebe614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863ebe614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80c8f054e1_0_3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280c8f054e1_0_3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80c8f054e1_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80c8f054e1_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80c8f054e1_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280c8f054e1_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80c8f054e1_0_3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280c8f054e1_0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82dfbe92ac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282dfbe92ac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82dfbe92a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282dfbe92ac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80c8f054e1_0_3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280c8f054e1_0_3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82dfbe92ac_0_4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g282dfbe92ac_0_4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2dfbe92ac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g282dfbe92ac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2dfbe92ac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g282dfbe92ac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63ebe6140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863ebe6140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82dfbe92ac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282dfbe92ac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82dfbe92ac_0_4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282dfbe92ac_0_4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82dfbe92ac_0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282dfbe92ac_0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82dfbe92ac_0_5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g282dfbe92ac_0_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80c8f054e1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280c8f054e1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82dfbe92ac_0_5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282dfbe92ac_0_5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82dfbe92ac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282dfbe92ac_0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82dfbe92ac_0_5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g282dfbe92ac_0_5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86dbd7d63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g286dbd7d63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86dbd7d63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g286dbd7d63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63ebe6140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863ebe6140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522238c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522238c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63ebe614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863ebe614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63ebe6140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863ebe6140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ver (white) 1" showMasterSp="0">
  <p:cSld name="Jstor Cover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37465" y="1339969"/>
            <a:ext cx="62178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 Light"/>
              <a:buNone/>
              <a:defRPr sz="5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057775" y="3856350"/>
            <a:ext cx="3612000" cy="9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041" y="305513"/>
            <a:ext cx="1476918" cy="3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Medium"/>
              <a:buNone/>
              <a:defRPr sz="24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IBM Plex Sans Medium"/>
              <a:buNone/>
              <a:defRPr sz="4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web.stanford.edu/~jurafsky/slp3/ed3book_jan72023.pdf" TargetMode="External"/><Relationship Id="rId4" Type="http://schemas.openxmlformats.org/officeDocument/2006/relationships/hyperlink" Target="https://web.stanford.edu/~jurafsky/slp3/ed3book_jan72023.pdf" TargetMode="External"/><Relationship Id="rId5" Type="http://schemas.openxmlformats.org/officeDocument/2006/relationships/hyperlink" Target="https://github.com/karpathy/nanoGPT" TargetMode="External"/><Relationship Id="rId6" Type="http://schemas.openxmlformats.org/officeDocument/2006/relationships/hyperlink" Target="https://www.youtube.com/watch?v=kCc8FmEb1nY&amp;pp=ygUTYW5kcmVqIGthcnBhdGh5IGdwdA%3D%3D" TargetMode="External"/><Relationship Id="rId7" Type="http://schemas.openxmlformats.org/officeDocument/2006/relationships/hyperlink" Target="https://www.youtube.com/watch?v=kCc8FmEb1nY" TargetMode="External"/><Relationship Id="rId8" Type="http://schemas.openxmlformats.org/officeDocument/2006/relationships/hyperlink" Target="https://arxiv.org/abs/1706.0376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75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96250" y="1718404"/>
            <a:ext cx="5976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does ChatGPT work?</a:t>
            </a:r>
            <a:endParaRPr b="1" sz="5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6870197" y="6182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6176"/>
            <a:ext cx="1673964" cy="109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4"/>
          <p:cNvCxnSpPr>
            <a:stCxn id="133" idx="3"/>
            <a:endCxn id="134" idx="2"/>
          </p:cNvCxnSpPr>
          <p:nvPr/>
        </p:nvCxnSpPr>
        <p:spPr>
          <a:xfrm flipH="1" rot="10800000">
            <a:off x="1024800" y="1632325"/>
            <a:ext cx="1226700" cy="118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24"/>
          <p:cNvSpPr txBox="1"/>
          <p:nvPr/>
        </p:nvSpPr>
        <p:spPr>
          <a:xfrm>
            <a:off x="618000" y="258497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6335650" y="870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2251375" y="12127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2275500" y="23944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2275500" y="3666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24"/>
          <p:cNvCxnSpPr>
            <a:stCxn id="133" idx="3"/>
            <a:endCxn id="136" idx="2"/>
          </p:cNvCxnSpPr>
          <p:nvPr/>
        </p:nvCxnSpPr>
        <p:spPr>
          <a:xfrm flipH="1" rot="10800000">
            <a:off x="1024800" y="2813725"/>
            <a:ext cx="12507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4"/>
          <p:cNvCxnSpPr>
            <a:stCxn id="133" idx="3"/>
            <a:endCxn id="137" idx="2"/>
          </p:cNvCxnSpPr>
          <p:nvPr/>
        </p:nvCxnSpPr>
        <p:spPr>
          <a:xfrm>
            <a:off x="1024800" y="2815825"/>
            <a:ext cx="1250700" cy="126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 txBox="1"/>
          <p:nvPr/>
        </p:nvSpPr>
        <p:spPr>
          <a:xfrm>
            <a:off x="6371650" y="19990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6460050" y="3153513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24"/>
          <p:cNvCxnSpPr>
            <a:endCxn id="135" idx="1"/>
          </p:cNvCxnSpPr>
          <p:nvPr/>
        </p:nvCxnSpPr>
        <p:spPr>
          <a:xfrm flipH="1" rot="10800000">
            <a:off x="4779250" y="1101050"/>
            <a:ext cx="1556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>
            <a:endCxn id="140" idx="1"/>
          </p:cNvCxnSpPr>
          <p:nvPr/>
        </p:nvCxnSpPr>
        <p:spPr>
          <a:xfrm flipH="1" rot="10800000">
            <a:off x="4779250" y="2229850"/>
            <a:ext cx="1592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>
            <a:endCxn id="141" idx="1"/>
          </p:cNvCxnSpPr>
          <p:nvPr/>
        </p:nvCxnSpPr>
        <p:spPr>
          <a:xfrm>
            <a:off x="4791150" y="3363363"/>
            <a:ext cx="1668900" cy="2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4"/>
          <p:cNvSpPr/>
          <p:nvPr/>
        </p:nvSpPr>
        <p:spPr>
          <a:xfrm>
            <a:off x="3788575" y="681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788575" y="18104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788575" y="29736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3788575" y="41369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4"/>
          <p:cNvCxnSpPr>
            <a:stCxn id="134" idx="6"/>
            <a:endCxn id="145" idx="2"/>
          </p:cNvCxnSpPr>
          <p:nvPr/>
        </p:nvCxnSpPr>
        <p:spPr>
          <a:xfrm flipH="1" rot="10800000">
            <a:off x="3136375" y="1101175"/>
            <a:ext cx="652200" cy="53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>
            <a:stCxn id="134" idx="6"/>
            <a:endCxn id="146" idx="2"/>
          </p:cNvCxnSpPr>
          <p:nvPr/>
        </p:nvCxnSpPr>
        <p:spPr>
          <a:xfrm>
            <a:off x="3136375" y="1632175"/>
            <a:ext cx="652200" cy="59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>
            <a:stCxn id="134" idx="6"/>
            <a:endCxn id="148" idx="2"/>
          </p:cNvCxnSpPr>
          <p:nvPr/>
        </p:nvCxnSpPr>
        <p:spPr>
          <a:xfrm>
            <a:off x="3136375" y="1632175"/>
            <a:ext cx="652200" cy="292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34" idx="6"/>
            <a:endCxn id="147" idx="2"/>
          </p:cNvCxnSpPr>
          <p:nvPr/>
        </p:nvCxnSpPr>
        <p:spPr>
          <a:xfrm>
            <a:off x="3136375" y="1632175"/>
            <a:ext cx="652200" cy="176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36" idx="6"/>
          </p:cNvCxnSpPr>
          <p:nvPr/>
        </p:nvCxnSpPr>
        <p:spPr>
          <a:xfrm flipH="1" rot="10800000">
            <a:off x="3160500" y="1185475"/>
            <a:ext cx="596700" cy="162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36" idx="6"/>
            <a:endCxn id="146" idx="2"/>
          </p:cNvCxnSpPr>
          <p:nvPr/>
        </p:nvCxnSpPr>
        <p:spPr>
          <a:xfrm flipH="1" rot="10800000">
            <a:off x="3160500" y="2229775"/>
            <a:ext cx="628200" cy="58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>
            <a:stCxn id="136" idx="6"/>
            <a:endCxn id="147" idx="2"/>
          </p:cNvCxnSpPr>
          <p:nvPr/>
        </p:nvCxnSpPr>
        <p:spPr>
          <a:xfrm>
            <a:off x="3160500" y="2813875"/>
            <a:ext cx="628200" cy="57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4"/>
          <p:cNvCxnSpPr>
            <a:stCxn id="136" idx="6"/>
            <a:endCxn id="148" idx="2"/>
          </p:cNvCxnSpPr>
          <p:nvPr/>
        </p:nvCxnSpPr>
        <p:spPr>
          <a:xfrm>
            <a:off x="3160500" y="2813875"/>
            <a:ext cx="628200" cy="174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4"/>
          <p:cNvCxnSpPr>
            <a:stCxn id="137" idx="6"/>
            <a:endCxn id="145" idx="2"/>
          </p:cNvCxnSpPr>
          <p:nvPr/>
        </p:nvCxnSpPr>
        <p:spPr>
          <a:xfrm flipH="1" rot="10800000">
            <a:off x="3160500" y="11011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4"/>
          <p:cNvCxnSpPr>
            <a:stCxn id="137" idx="6"/>
            <a:endCxn id="146" idx="2"/>
          </p:cNvCxnSpPr>
          <p:nvPr/>
        </p:nvCxnSpPr>
        <p:spPr>
          <a:xfrm flipH="1" rot="10800000">
            <a:off x="3160500" y="22300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4"/>
          <p:cNvCxnSpPr>
            <a:endCxn id="147" idx="2"/>
          </p:cNvCxnSpPr>
          <p:nvPr/>
        </p:nvCxnSpPr>
        <p:spPr>
          <a:xfrm flipH="1" rot="10800000">
            <a:off x="3175675" y="33930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4"/>
          <p:cNvCxnSpPr>
            <a:stCxn id="137" idx="6"/>
            <a:endCxn id="148" idx="2"/>
          </p:cNvCxnSpPr>
          <p:nvPr/>
        </p:nvCxnSpPr>
        <p:spPr>
          <a:xfrm>
            <a:off x="3160500" y="40855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4"/>
          <p:cNvCxnSpPr>
            <a:endCxn id="162" idx="1"/>
          </p:cNvCxnSpPr>
          <p:nvPr/>
        </p:nvCxnSpPr>
        <p:spPr>
          <a:xfrm flipH="1" rot="10800000">
            <a:off x="4714900" y="4538900"/>
            <a:ext cx="1749300" cy="4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4"/>
          <p:cNvSpPr txBox="1"/>
          <p:nvPr/>
        </p:nvSpPr>
        <p:spPr>
          <a:xfrm>
            <a:off x="6464200" y="43080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974088" y="304988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7542025" y="2560000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sum up to 1</a:t>
            </a:r>
            <a:endParaRPr b="1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24"/>
          <p:cNvCxnSpPr>
            <a:stCxn id="164" idx="1"/>
            <a:endCxn id="135" idx="2"/>
          </p:cNvCxnSpPr>
          <p:nvPr/>
        </p:nvCxnSpPr>
        <p:spPr>
          <a:xfrm rot="10800000">
            <a:off x="6778225" y="1331950"/>
            <a:ext cx="763800" cy="145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4"/>
          <p:cNvCxnSpPr>
            <a:stCxn id="164" idx="1"/>
            <a:endCxn id="140" idx="2"/>
          </p:cNvCxnSpPr>
          <p:nvPr/>
        </p:nvCxnSpPr>
        <p:spPr>
          <a:xfrm rot="10800000">
            <a:off x="6814225" y="2460850"/>
            <a:ext cx="727800" cy="330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4"/>
          <p:cNvCxnSpPr>
            <a:stCxn id="164" idx="1"/>
            <a:endCxn id="141" idx="0"/>
          </p:cNvCxnSpPr>
          <p:nvPr/>
        </p:nvCxnSpPr>
        <p:spPr>
          <a:xfrm flipH="1">
            <a:off x="6902425" y="2790850"/>
            <a:ext cx="639600" cy="36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>
            <a:stCxn id="164" idx="1"/>
            <a:endCxn id="162" idx="0"/>
          </p:cNvCxnSpPr>
          <p:nvPr/>
        </p:nvCxnSpPr>
        <p:spPr>
          <a:xfrm flipH="1">
            <a:off x="6906625" y="2790850"/>
            <a:ext cx="635400" cy="151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500" y="946388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563" y="2161100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2563" y="3439563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8350" y="474750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8400" y="1594025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8350" y="2791200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02425" y="3940600"/>
            <a:ext cx="4572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2365925" y="42519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3889925" y="47091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404525" y="46329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125725" y="1921775"/>
            <a:ext cx="8598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Human-engineered features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vs.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machine learning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3821175" y="2220600"/>
            <a:ext cx="1322400" cy="1285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neuron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885025" y="1897825"/>
            <a:ext cx="2270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# of bedrooms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# of bathrooms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… … …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… … …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>
            <a:off x="2717475" y="2103150"/>
            <a:ext cx="1103700" cy="4686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6"/>
          <p:cNvCxnSpPr/>
          <p:nvPr/>
        </p:nvCxnSpPr>
        <p:spPr>
          <a:xfrm flipH="1" rot="10800000">
            <a:off x="2405150" y="3123700"/>
            <a:ext cx="1395300" cy="2706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6"/>
          <p:cNvCxnSpPr/>
          <p:nvPr/>
        </p:nvCxnSpPr>
        <p:spPr>
          <a:xfrm>
            <a:off x="2821625" y="2759175"/>
            <a:ext cx="801600" cy="105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5219775" y="2857953"/>
            <a:ext cx="846600" cy="54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6"/>
          <p:cNvSpPr txBox="1"/>
          <p:nvPr/>
        </p:nvSpPr>
        <p:spPr>
          <a:xfrm>
            <a:off x="680550" y="4362600"/>
            <a:ext cx="26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24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7075" y="2061175"/>
            <a:ext cx="1027379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825" y="3123699"/>
            <a:ext cx="923875" cy="68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6475425" y="2660450"/>
            <a:ext cx="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6870197" y="6182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6176"/>
            <a:ext cx="1673964" cy="109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7"/>
          <p:cNvCxnSpPr>
            <a:stCxn id="207" idx="3"/>
            <a:endCxn id="208" idx="2"/>
          </p:cNvCxnSpPr>
          <p:nvPr/>
        </p:nvCxnSpPr>
        <p:spPr>
          <a:xfrm flipH="1" rot="10800000">
            <a:off x="1024800" y="1632325"/>
            <a:ext cx="1226700" cy="118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7"/>
          <p:cNvSpPr txBox="1"/>
          <p:nvPr/>
        </p:nvSpPr>
        <p:spPr>
          <a:xfrm>
            <a:off x="618000" y="258497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6335650" y="8702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2251375" y="12127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2275500" y="23944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275500" y="3666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7"/>
          <p:cNvCxnSpPr>
            <a:stCxn id="207" idx="3"/>
            <a:endCxn id="210" idx="2"/>
          </p:cNvCxnSpPr>
          <p:nvPr/>
        </p:nvCxnSpPr>
        <p:spPr>
          <a:xfrm flipH="1" rot="10800000">
            <a:off x="1024800" y="2813725"/>
            <a:ext cx="12507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7"/>
          <p:cNvCxnSpPr>
            <a:stCxn id="207" idx="3"/>
            <a:endCxn id="211" idx="2"/>
          </p:cNvCxnSpPr>
          <p:nvPr/>
        </p:nvCxnSpPr>
        <p:spPr>
          <a:xfrm>
            <a:off x="1024800" y="2815825"/>
            <a:ext cx="1250700" cy="126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7"/>
          <p:cNvSpPr txBox="1"/>
          <p:nvPr/>
        </p:nvSpPr>
        <p:spPr>
          <a:xfrm>
            <a:off x="6371650" y="199900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6460050" y="3153513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baseline="-25000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27"/>
          <p:cNvCxnSpPr>
            <a:endCxn id="209" idx="1"/>
          </p:cNvCxnSpPr>
          <p:nvPr/>
        </p:nvCxnSpPr>
        <p:spPr>
          <a:xfrm flipH="1" rot="10800000">
            <a:off x="4779250" y="1101050"/>
            <a:ext cx="1556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7"/>
          <p:cNvCxnSpPr>
            <a:endCxn id="214" idx="1"/>
          </p:cNvCxnSpPr>
          <p:nvPr/>
        </p:nvCxnSpPr>
        <p:spPr>
          <a:xfrm flipH="1" rot="10800000">
            <a:off x="4779250" y="2229850"/>
            <a:ext cx="1592400" cy="4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>
            <a:endCxn id="215" idx="1"/>
          </p:cNvCxnSpPr>
          <p:nvPr/>
        </p:nvCxnSpPr>
        <p:spPr>
          <a:xfrm>
            <a:off x="4791150" y="3363363"/>
            <a:ext cx="1668900" cy="2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7"/>
          <p:cNvSpPr/>
          <p:nvPr/>
        </p:nvSpPr>
        <p:spPr>
          <a:xfrm>
            <a:off x="3788575" y="681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n1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3788575" y="18104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n2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788575" y="29736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n3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3788575" y="41369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aseline="-25000" lang="en" sz="1800">
                <a:latin typeface="Roboto"/>
                <a:ea typeface="Roboto"/>
                <a:cs typeface="Roboto"/>
                <a:sym typeface="Roboto"/>
              </a:rPr>
              <a:t>n4</a:t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27"/>
          <p:cNvCxnSpPr>
            <a:stCxn id="208" idx="6"/>
            <a:endCxn id="219" idx="2"/>
          </p:cNvCxnSpPr>
          <p:nvPr/>
        </p:nvCxnSpPr>
        <p:spPr>
          <a:xfrm flipH="1" rot="10800000">
            <a:off x="3136375" y="1101175"/>
            <a:ext cx="652200" cy="53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7"/>
          <p:cNvCxnSpPr>
            <a:stCxn id="208" idx="6"/>
            <a:endCxn id="220" idx="2"/>
          </p:cNvCxnSpPr>
          <p:nvPr/>
        </p:nvCxnSpPr>
        <p:spPr>
          <a:xfrm>
            <a:off x="3136375" y="1632175"/>
            <a:ext cx="652200" cy="59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7"/>
          <p:cNvCxnSpPr>
            <a:stCxn id="208" idx="6"/>
            <a:endCxn id="222" idx="2"/>
          </p:cNvCxnSpPr>
          <p:nvPr/>
        </p:nvCxnSpPr>
        <p:spPr>
          <a:xfrm>
            <a:off x="3136375" y="1632175"/>
            <a:ext cx="652200" cy="292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7"/>
          <p:cNvCxnSpPr>
            <a:stCxn id="208" idx="6"/>
            <a:endCxn id="221" idx="2"/>
          </p:cNvCxnSpPr>
          <p:nvPr/>
        </p:nvCxnSpPr>
        <p:spPr>
          <a:xfrm>
            <a:off x="3136375" y="1632175"/>
            <a:ext cx="652200" cy="1761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7"/>
          <p:cNvCxnSpPr>
            <a:stCxn id="210" idx="6"/>
          </p:cNvCxnSpPr>
          <p:nvPr/>
        </p:nvCxnSpPr>
        <p:spPr>
          <a:xfrm flipH="1" rot="10800000">
            <a:off x="3160500" y="1185475"/>
            <a:ext cx="596700" cy="1628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7"/>
          <p:cNvCxnSpPr>
            <a:stCxn id="210" idx="6"/>
            <a:endCxn id="220" idx="2"/>
          </p:cNvCxnSpPr>
          <p:nvPr/>
        </p:nvCxnSpPr>
        <p:spPr>
          <a:xfrm flipH="1" rot="10800000">
            <a:off x="3160500" y="2229775"/>
            <a:ext cx="628200" cy="58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7"/>
          <p:cNvCxnSpPr>
            <a:stCxn id="210" idx="6"/>
            <a:endCxn id="221" idx="2"/>
          </p:cNvCxnSpPr>
          <p:nvPr/>
        </p:nvCxnSpPr>
        <p:spPr>
          <a:xfrm>
            <a:off x="3160500" y="2813875"/>
            <a:ext cx="628200" cy="579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7"/>
          <p:cNvCxnSpPr>
            <a:stCxn id="210" idx="6"/>
            <a:endCxn id="222" idx="2"/>
          </p:cNvCxnSpPr>
          <p:nvPr/>
        </p:nvCxnSpPr>
        <p:spPr>
          <a:xfrm>
            <a:off x="3160500" y="2813875"/>
            <a:ext cx="628200" cy="1742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>
            <a:stCxn id="211" idx="6"/>
            <a:endCxn id="219" idx="2"/>
          </p:cNvCxnSpPr>
          <p:nvPr/>
        </p:nvCxnSpPr>
        <p:spPr>
          <a:xfrm flipH="1" rot="10800000">
            <a:off x="3160500" y="11011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>
            <a:stCxn id="211" idx="6"/>
            <a:endCxn id="220" idx="2"/>
          </p:cNvCxnSpPr>
          <p:nvPr/>
        </p:nvCxnSpPr>
        <p:spPr>
          <a:xfrm flipH="1" rot="10800000">
            <a:off x="3160500" y="22300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7"/>
          <p:cNvCxnSpPr>
            <a:endCxn id="221" idx="2"/>
          </p:cNvCxnSpPr>
          <p:nvPr/>
        </p:nvCxnSpPr>
        <p:spPr>
          <a:xfrm flipH="1" rot="10800000">
            <a:off x="3175675" y="33930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7"/>
          <p:cNvCxnSpPr>
            <a:stCxn id="211" idx="6"/>
            <a:endCxn id="222" idx="2"/>
          </p:cNvCxnSpPr>
          <p:nvPr/>
        </p:nvCxnSpPr>
        <p:spPr>
          <a:xfrm>
            <a:off x="3160500" y="40855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7"/>
          <p:cNvCxnSpPr>
            <a:endCxn id="236" idx="1"/>
          </p:cNvCxnSpPr>
          <p:nvPr/>
        </p:nvCxnSpPr>
        <p:spPr>
          <a:xfrm flipH="1" rot="10800000">
            <a:off x="4714900" y="4538900"/>
            <a:ext cx="1749300" cy="4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7"/>
          <p:cNvSpPr txBox="1"/>
          <p:nvPr/>
        </p:nvSpPr>
        <p:spPr>
          <a:xfrm>
            <a:off x="6464200" y="4308050"/>
            <a:ext cx="8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4974088" y="304988"/>
            <a:ext cx="116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7542025" y="2560000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sum up to 1</a:t>
            </a:r>
            <a:endParaRPr b="1" sz="18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7"/>
          <p:cNvCxnSpPr>
            <a:stCxn id="238" idx="1"/>
            <a:endCxn id="209" idx="2"/>
          </p:cNvCxnSpPr>
          <p:nvPr/>
        </p:nvCxnSpPr>
        <p:spPr>
          <a:xfrm rot="10800000">
            <a:off x="6778225" y="1331950"/>
            <a:ext cx="763800" cy="145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7"/>
          <p:cNvCxnSpPr>
            <a:stCxn id="238" idx="1"/>
            <a:endCxn id="214" idx="2"/>
          </p:cNvCxnSpPr>
          <p:nvPr/>
        </p:nvCxnSpPr>
        <p:spPr>
          <a:xfrm rot="10800000">
            <a:off x="6814225" y="2460850"/>
            <a:ext cx="727800" cy="330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7"/>
          <p:cNvCxnSpPr>
            <a:stCxn id="238" idx="1"/>
            <a:endCxn id="215" idx="0"/>
          </p:cNvCxnSpPr>
          <p:nvPr/>
        </p:nvCxnSpPr>
        <p:spPr>
          <a:xfrm flipH="1">
            <a:off x="6902425" y="2790850"/>
            <a:ext cx="639600" cy="362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7"/>
          <p:cNvCxnSpPr>
            <a:stCxn id="238" idx="1"/>
            <a:endCxn id="236" idx="0"/>
          </p:cNvCxnSpPr>
          <p:nvPr/>
        </p:nvCxnSpPr>
        <p:spPr>
          <a:xfrm flipH="1">
            <a:off x="6906625" y="2790850"/>
            <a:ext cx="635400" cy="151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3" name="Google Shape;24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500" y="946388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0563" y="2161100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2563" y="3439563"/>
            <a:ext cx="4667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8350" y="474750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8400" y="1594025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8350" y="2791200"/>
            <a:ext cx="4572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02425" y="3940600"/>
            <a:ext cx="4572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2365925" y="42519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3889925" y="47091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6406600" y="4638100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6540100" y="128475"/>
            <a:ext cx="315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9949" y="1265725"/>
            <a:ext cx="5834577" cy="3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894125" y="2118000"/>
            <a:ext cx="747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sz="4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/>
        </p:nvSpPr>
        <p:spPr>
          <a:xfrm>
            <a:off x="125725" y="1921775"/>
            <a:ext cx="8598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brief review</a:t>
            </a:r>
            <a:endParaRPr sz="4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/>
        </p:nvSpPr>
        <p:spPr>
          <a:xfrm>
            <a:off x="502200" y="1921775"/>
            <a:ext cx="7694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GPT: generative pre-trained transformer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ChatGPT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5751000" y="1903500"/>
            <a:ext cx="2203200" cy="62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526500" y="2571750"/>
            <a:ext cx="7694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multi-layer neural network that relies on the parallel multi-head attention mechanism. 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2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ChatGPT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7" name="Google Shape;287;p32"/>
          <p:cNvSpPr/>
          <p:nvPr/>
        </p:nvSpPr>
        <p:spPr>
          <a:xfrm>
            <a:off x="1020600" y="2616300"/>
            <a:ext cx="4819500" cy="43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3027900" y="3110400"/>
            <a:ext cx="3500700" cy="43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 txBox="1"/>
          <p:nvPr/>
        </p:nvSpPr>
        <p:spPr>
          <a:xfrm>
            <a:off x="2721600" y="1240800"/>
            <a:ext cx="3272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                      </a:t>
            </a:r>
            <a:r>
              <a:rPr lang="en" sz="36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Transformer</a:t>
            </a: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/>
        </p:nvSpPr>
        <p:spPr>
          <a:xfrm>
            <a:off x="52146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 two sessions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724800" y="2036400"/>
            <a:ext cx="799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 1: multi-layer neural network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25725" y="1921775"/>
            <a:ext cx="85989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Some clarifications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735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500"/>
              <a:buFont typeface="Roboto Medium"/>
              <a:buAutoNum type="arabicPeriod"/>
            </a:pPr>
            <a:r>
              <a:rPr lang="en" sz="25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Conceptual questions vs.engineering questions</a:t>
            </a:r>
            <a:endParaRPr sz="2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8735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500"/>
              <a:buFont typeface="Roboto Medium"/>
              <a:buAutoNum type="arabicPeriod"/>
            </a:pPr>
            <a:r>
              <a:rPr lang="en" sz="25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Human-engineered features vs. machine learning</a:t>
            </a:r>
            <a:endParaRPr sz="2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From today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2" name="Google Shape;3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4"/>
          <p:cNvSpPr txBox="1"/>
          <p:nvPr/>
        </p:nvSpPr>
        <p:spPr>
          <a:xfrm>
            <a:off x="724800" y="2036400"/>
            <a:ext cx="799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 2: multi-head attention mechanism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</a:t>
            </a: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today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/>
        </p:nvSpPr>
        <p:spPr>
          <a:xfrm>
            <a:off x="724800" y="2036400"/>
            <a:ext cx="799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single self-attention head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/>
        </p:nvSpPr>
        <p:spPr>
          <a:xfrm>
            <a:off x="2803271" y="1262056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562250" y="1864850"/>
            <a:ext cx="84858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the temporal dimension of language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some basic concepts in attention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■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query, key, value, self-attention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a head as a representation of a certain relationship between words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Computation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the power of matrix multiplication for parallel computation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7" name="Google Shape;3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6"/>
          <p:cNvSpPr txBox="1"/>
          <p:nvPr/>
        </p:nvSpPr>
        <p:spPr>
          <a:xfrm>
            <a:off x="5681374" y="93550"/>
            <a:ext cx="3560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 2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/>
        </p:nvSpPr>
        <p:spPr>
          <a:xfrm>
            <a:off x="46812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Roadmap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2034700" y="1387875"/>
            <a:ext cx="60951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temporal dimension of language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single self-attention head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8"/>
          <p:cNvSpPr txBox="1"/>
          <p:nvPr/>
        </p:nvSpPr>
        <p:spPr>
          <a:xfrm>
            <a:off x="1922551" y="1500450"/>
            <a:ext cx="5298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main task of LM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580575" y="2272900"/>
            <a:ext cx="8485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Given a sequence of words, what is the most likely word that follows the sequence?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The quick brown fox jumps over the lazy dog. </a:t>
            </a:r>
            <a:endParaRPr baseline="-25000" sz="23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9"/>
          <p:cNvSpPr txBox="1"/>
          <p:nvPr/>
        </p:nvSpPr>
        <p:spPr>
          <a:xfrm>
            <a:off x="1922551" y="1500450"/>
            <a:ext cx="5298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main task of LM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540775" y="2272900"/>
            <a:ext cx="8485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Given a sequence of words, what is the most likely word that follows the sequence?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                  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  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 sz="23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40" name="Google Shape;340;p39"/>
          <p:cNvCxnSpPr/>
          <p:nvPr/>
        </p:nvCxnSpPr>
        <p:spPr>
          <a:xfrm>
            <a:off x="4223000" y="3576725"/>
            <a:ext cx="5133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/>
        </p:nvSpPr>
        <p:spPr>
          <a:xfrm>
            <a:off x="4510876" y="79425"/>
            <a:ext cx="560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Temporal dimension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 txBox="1"/>
          <p:nvPr/>
        </p:nvSpPr>
        <p:spPr>
          <a:xfrm>
            <a:off x="1922551" y="1500450"/>
            <a:ext cx="52989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main task of LM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540775" y="2272900"/>
            <a:ext cx="84858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Given a sequence of words, what is the most likely word that follows the sequence?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                  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   </a:t>
            </a:r>
            <a:r>
              <a:rPr lang="en" sz="2300"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 sz="23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49" name="Google Shape;349;p40"/>
          <p:cNvCxnSpPr/>
          <p:nvPr/>
        </p:nvCxnSpPr>
        <p:spPr>
          <a:xfrm>
            <a:off x="4223000" y="3576725"/>
            <a:ext cx="5133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/>
        </p:nvSpPr>
        <p:spPr>
          <a:xfrm>
            <a:off x="4510876" y="79425"/>
            <a:ext cx="560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Temporal dimension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55" name="Google Shape;3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1"/>
          <p:cNvSpPr txBox="1"/>
          <p:nvPr/>
        </p:nvSpPr>
        <p:spPr>
          <a:xfrm>
            <a:off x="1922551" y="1500450"/>
            <a:ext cx="5298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Assumption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7" name="Google Shape;357;p41"/>
          <p:cNvSpPr txBox="1"/>
          <p:nvPr/>
        </p:nvSpPr>
        <p:spPr>
          <a:xfrm>
            <a:off x="580575" y="2272900"/>
            <a:ext cx="84858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Every word in the sequence plays a role in determining what word follows this sequence.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                      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   </a:t>
            </a: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23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 sz="23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8" name="Google Shape;358;p41"/>
          <p:cNvCxnSpPr/>
          <p:nvPr/>
        </p:nvCxnSpPr>
        <p:spPr>
          <a:xfrm>
            <a:off x="4566825" y="3567525"/>
            <a:ext cx="5133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2"/>
          <p:cNvSpPr txBox="1"/>
          <p:nvPr/>
        </p:nvSpPr>
        <p:spPr>
          <a:xfrm>
            <a:off x="1102925" y="2262950"/>
            <a:ext cx="7917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736100" y="2154150"/>
            <a:ext cx="82362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a word sequence, every word is influenced by the past words and itself, but never by the future words. 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1922551" y="1500450"/>
            <a:ext cx="5298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Assumption</a:t>
            </a:r>
            <a:endParaRPr b="1" sz="32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4510876" y="79425"/>
            <a:ext cx="560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Temporal dimension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/>
        </p:nvSpPr>
        <p:spPr>
          <a:xfrm>
            <a:off x="4487700" y="129600"/>
            <a:ext cx="506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Temporal dimension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3" name="Google Shape;3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271" y="2602143"/>
            <a:ext cx="2973354" cy="3294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43"/>
          <p:cNvCxnSpPr/>
          <p:nvPr/>
        </p:nvCxnSpPr>
        <p:spPr>
          <a:xfrm>
            <a:off x="4052406" y="2068549"/>
            <a:ext cx="0" cy="557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43"/>
          <p:cNvSpPr/>
          <p:nvPr/>
        </p:nvSpPr>
        <p:spPr>
          <a:xfrm>
            <a:off x="2381400" y="2582934"/>
            <a:ext cx="1857900" cy="42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25725" y="1921775"/>
            <a:ext cx="8598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Conceptual Questions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vs.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Engineering Questions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473" y="2650789"/>
            <a:ext cx="3214949" cy="41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44"/>
          <p:cNvCxnSpPr/>
          <p:nvPr/>
        </p:nvCxnSpPr>
        <p:spPr>
          <a:xfrm>
            <a:off x="4407256" y="1981975"/>
            <a:ext cx="0" cy="69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44"/>
          <p:cNvSpPr/>
          <p:nvPr/>
        </p:nvSpPr>
        <p:spPr>
          <a:xfrm>
            <a:off x="2600475" y="2626712"/>
            <a:ext cx="2008800" cy="53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4609155" y="2626548"/>
            <a:ext cx="1221300" cy="53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 txBox="1"/>
          <p:nvPr/>
        </p:nvSpPr>
        <p:spPr>
          <a:xfrm>
            <a:off x="4487700" y="129600"/>
            <a:ext cx="506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Temporal dimension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5"/>
          <p:cNvSpPr txBox="1"/>
          <p:nvPr/>
        </p:nvSpPr>
        <p:spPr>
          <a:xfrm>
            <a:off x="5597575" y="129600"/>
            <a:ext cx="3297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		Attention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2200925" y="2243025"/>
            <a:ext cx="533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4   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aseline="-25000"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aseline="-25000" sz="3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45"/>
          <p:cNvCxnSpPr/>
          <p:nvPr/>
        </p:nvCxnSpPr>
        <p:spPr>
          <a:xfrm>
            <a:off x="4675100" y="2643300"/>
            <a:ext cx="5133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6"/>
          <p:cNvSpPr txBox="1"/>
          <p:nvPr/>
        </p:nvSpPr>
        <p:spPr>
          <a:xfrm>
            <a:off x="5415950" y="129600"/>
            <a:ext cx="3478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		Attention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915050" y="1925250"/>
            <a:ext cx="6729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 sz="32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Damian had a secret child, a girl, and had written in his will that his belongings will belong to _____</a:t>
            </a:r>
            <a:endParaRPr baseline="-25000" sz="32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7"/>
          <p:cNvSpPr txBox="1"/>
          <p:nvPr/>
        </p:nvSpPr>
        <p:spPr>
          <a:xfrm>
            <a:off x="3654600" y="129600"/>
            <a:ext cx="5240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		Interim summary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991250" y="1620450"/>
            <a:ext cx="7903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3500"/>
              <a:buFont typeface="Roboto Medium"/>
              <a:buAutoNum type="arabicPeriod"/>
            </a:pPr>
            <a:r>
              <a:rPr baseline="-25000" lang="en" sz="35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Language has a temporal dimension. </a:t>
            </a:r>
            <a:endParaRPr baseline="-25000" sz="3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3500"/>
              <a:buFont typeface="Roboto Medium"/>
              <a:buAutoNum type="arabicPeriod"/>
            </a:pPr>
            <a:r>
              <a:rPr baseline="-25000" lang="en" sz="35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When making predictions about future words, we need to pay more attention to certain words in the given sequence. </a:t>
            </a:r>
            <a:endParaRPr baseline="-25000" sz="3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/>
        </p:nvSpPr>
        <p:spPr>
          <a:xfrm>
            <a:off x="2144650" y="1513475"/>
            <a:ext cx="7917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task of ChatGPT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14" name="Google Shape;4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8"/>
          <p:cNvSpPr txBox="1"/>
          <p:nvPr/>
        </p:nvSpPr>
        <p:spPr>
          <a:xfrm>
            <a:off x="1102925" y="2262950"/>
            <a:ext cx="7917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Given a sequence of words, generate the next word and continue this process.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/>
        </p:nvSpPr>
        <p:spPr>
          <a:xfrm>
            <a:off x="2144650" y="1513475"/>
            <a:ext cx="7917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task of ChatGPT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21" name="Google Shape;4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9"/>
          <p:cNvSpPr txBox="1"/>
          <p:nvPr/>
        </p:nvSpPr>
        <p:spPr>
          <a:xfrm>
            <a:off x="1102925" y="2262950"/>
            <a:ext cx="7917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23" name="Google Shape;42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1325" y="2262950"/>
            <a:ext cx="25527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9"/>
          <p:cNvSpPr txBox="1"/>
          <p:nvPr/>
        </p:nvSpPr>
        <p:spPr>
          <a:xfrm>
            <a:off x="114600" y="3743125"/>
            <a:ext cx="90294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are using the past words to predict the future words. </a:t>
            </a:r>
            <a:endParaRPr b="1" sz="2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5954200" y="2652088"/>
            <a:ext cx="2781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Context</a:t>
            </a:r>
            <a:r>
              <a:rPr b="1" lang="en" sz="2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length:8</a:t>
            </a:r>
            <a:endParaRPr b="1" sz="2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/>
        </p:nvSpPr>
        <p:spPr>
          <a:xfrm>
            <a:off x="875150" y="1639700"/>
            <a:ext cx="81543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question becomes: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How do we </a:t>
            </a:r>
            <a:r>
              <a:rPr lang="en" sz="32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encode the relationship between the words in a given sequence? </a:t>
            </a:r>
            <a:endParaRPr sz="32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31" name="Google Shape;4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1"/>
          <p:cNvSpPr txBox="1"/>
          <p:nvPr/>
        </p:nvSpPr>
        <p:spPr>
          <a:xfrm>
            <a:off x="5951272" y="101732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Recall that…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7" name="Google Shape;437;p51"/>
          <p:cNvSpPr txBox="1"/>
          <p:nvPr/>
        </p:nvSpPr>
        <p:spPr>
          <a:xfrm>
            <a:off x="973300" y="1684500"/>
            <a:ext cx="7181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word is represented by a feature vector 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38" name="Google Shape;4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850" y="2571750"/>
            <a:ext cx="25241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0725" y="3124300"/>
            <a:ext cx="7143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2"/>
          <p:cNvSpPr txBox="1"/>
          <p:nvPr/>
        </p:nvSpPr>
        <p:spPr>
          <a:xfrm>
            <a:off x="1327150" y="1580400"/>
            <a:ext cx="7917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we have a </a:t>
            </a:r>
            <a:r>
              <a:rPr b="1" lang="en" sz="28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word sequence of len 8</a:t>
            </a:r>
            <a:endParaRPr b="1" sz="28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600" y="2298950"/>
            <a:ext cx="2959925" cy="17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8288" y="4241850"/>
            <a:ext cx="7143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/>
        </p:nvSpPr>
        <p:spPr>
          <a:xfrm>
            <a:off x="875150" y="1639700"/>
            <a:ext cx="81543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 we encode the relationship between the words in a given sequence? </a:t>
            </a:r>
            <a:endParaRPr b="1" sz="3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We use attention heads!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54" name="Google Shape;4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125725" y="1921775"/>
            <a:ext cx="8598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Conceptual question: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determines the meaning of a word?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4"/>
          <p:cNvSpPr txBox="1"/>
          <p:nvPr/>
        </p:nvSpPr>
        <p:spPr>
          <a:xfrm>
            <a:off x="4572000" y="129600"/>
            <a:ext cx="4448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Self-attention head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1494950" y="1762375"/>
            <a:ext cx="473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each word token</a:t>
            </a:r>
            <a:endParaRPr b="1" sz="28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2" name="Google Shape;462;p54"/>
          <p:cNvSpPr txBox="1"/>
          <p:nvPr/>
        </p:nvSpPr>
        <p:spPr>
          <a:xfrm>
            <a:off x="80025" y="3190250"/>
            <a:ext cx="1151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3" name="Google Shape;463;p54"/>
          <p:cNvSpPr txBox="1"/>
          <p:nvPr/>
        </p:nvSpPr>
        <p:spPr>
          <a:xfrm>
            <a:off x="2002875" y="2476100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query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64" name="Google Shape;464;p54"/>
          <p:cNvSpPr txBox="1"/>
          <p:nvPr/>
        </p:nvSpPr>
        <p:spPr>
          <a:xfrm>
            <a:off x="2048925" y="3189825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65" name="Google Shape;465;p54"/>
          <p:cNvCxnSpPr>
            <a:stCxn id="462" idx="3"/>
            <a:endCxn id="463" idx="1"/>
          </p:cNvCxnSpPr>
          <p:nvPr/>
        </p:nvCxnSpPr>
        <p:spPr>
          <a:xfrm flipH="1" rot="10800000">
            <a:off x="1231425" y="2757200"/>
            <a:ext cx="771600" cy="7140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54"/>
          <p:cNvCxnSpPr>
            <a:stCxn id="462" idx="3"/>
            <a:endCxn id="464" idx="1"/>
          </p:cNvCxnSpPr>
          <p:nvPr/>
        </p:nvCxnSpPr>
        <p:spPr>
          <a:xfrm flipH="1" rot="10800000">
            <a:off x="1231425" y="3470900"/>
            <a:ext cx="817500" cy="3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54"/>
          <p:cNvCxnSpPr>
            <a:stCxn id="462" idx="3"/>
            <a:endCxn id="468" idx="1"/>
          </p:cNvCxnSpPr>
          <p:nvPr/>
        </p:nvCxnSpPr>
        <p:spPr>
          <a:xfrm>
            <a:off x="1231425" y="3471200"/>
            <a:ext cx="837000" cy="7041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54"/>
          <p:cNvSpPr txBox="1"/>
          <p:nvPr/>
        </p:nvSpPr>
        <p:spPr>
          <a:xfrm>
            <a:off x="2068450" y="3894200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5"/>
          <p:cNvSpPr txBox="1"/>
          <p:nvPr/>
        </p:nvSpPr>
        <p:spPr>
          <a:xfrm>
            <a:off x="4572000" y="129600"/>
            <a:ext cx="4448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Self-attention head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1494950" y="1762375"/>
            <a:ext cx="473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each word token</a:t>
            </a:r>
            <a:endParaRPr b="1" sz="28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80025" y="3190250"/>
            <a:ext cx="1151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7" name="Google Shape;477;p55"/>
          <p:cNvSpPr txBox="1"/>
          <p:nvPr/>
        </p:nvSpPr>
        <p:spPr>
          <a:xfrm>
            <a:off x="2002875" y="2476100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query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8" name="Google Shape;478;p55"/>
          <p:cNvSpPr txBox="1"/>
          <p:nvPr/>
        </p:nvSpPr>
        <p:spPr>
          <a:xfrm>
            <a:off x="2048925" y="3799425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79" name="Google Shape;479;p55"/>
          <p:cNvCxnSpPr>
            <a:stCxn id="476" idx="3"/>
            <a:endCxn id="477" idx="1"/>
          </p:cNvCxnSpPr>
          <p:nvPr/>
        </p:nvCxnSpPr>
        <p:spPr>
          <a:xfrm flipH="1" rot="10800000">
            <a:off x="1231425" y="2757200"/>
            <a:ext cx="771600" cy="7140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0" name="Google Shape;480;p55"/>
          <p:cNvCxnSpPr>
            <a:stCxn id="476" idx="3"/>
            <a:endCxn id="478" idx="1"/>
          </p:cNvCxnSpPr>
          <p:nvPr/>
        </p:nvCxnSpPr>
        <p:spPr>
          <a:xfrm>
            <a:off x="1231425" y="3471200"/>
            <a:ext cx="817500" cy="6093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55"/>
          <p:cNvSpPr txBox="1"/>
          <p:nvPr/>
        </p:nvSpPr>
        <p:spPr>
          <a:xfrm>
            <a:off x="3324850" y="2500150"/>
            <a:ext cx="4448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What is the word looking for?</a:t>
            </a:r>
            <a:endParaRPr sz="2500">
              <a:solidFill>
                <a:srgbClr val="FF0000"/>
              </a:solidFill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3320575" y="3813550"/>
            <a:ext cx="6061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</a:rPr>
              <a:t>What information does the word contain?</a:t>
            </a:r>
            <a:endParaRPr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198" y="24800"/>
            <a:ext cx="1835573" cy="11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6"/>
          <p:cNvSpPr txBox="1"/>
          <p:nvPr/>
        </p:nvSpPr>
        <p:spPr>
          <a:xfrm>
            <a:off x="5945200" y="24800"/>
            <a:ext cx="321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Self-attention head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89" name="Google Shape;489;p56"/>
          <p:cNvCxnSpPr>
            <a:stCxn id="490" idx="3"/>
          </p:cNvCxnSpPr>
          <p:nvPr/>
        </p:nvCxnSpPr>
        <p:spPr>
          <a:xfrm flipH="1" rot="10800000">
            <a:off x="2175650" y="1633500"/>
            <a:ext cx="1508100" cy="990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56"/>
          <p:cNvSpPr/>
          <p:nvPr/>
        </p:nvSpPr>
        <p:spPr>
          <a:xfrm>
            <a:off x="4052625" y="9012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6"/>
          <p:cNvSpPr/>
          <p:nvPr/>
        </p:nvSpPr>
        <p:spPr>
          <a:xfrm>
            <a:off x="4052625" y="14216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56"/>
          <p:cNvSpPr/>
          <p:nvPr/>
        </p:nvSpPr>
        <p:spPr>
          <a:xfrm>
            <a:off x="4052625" y="19286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6"/>
          <p:cNvSpPr txBox="1"/>
          <p:nvPr/>
        </p:nvSpPr>
        <p:spPr>
          <a:xfrm>
            <a:off x="1374050" y="2339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56"/>
          <p:cNvSpPr txBox="1"/>
          <p:nvPr/>
        </p:nvSpPr>
        <p:spPr>
          <a:xfrm>
            <a:off x="4095168" y="2267359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56"/>
          <p:cNvSpPr/>
          <p:nvPr/>
        </p:nvSpPr>
        <p:spPr>
          <a:xfrm>
            <a:off x="3964000" y="817725"/>
            <a:ext cx="637500" cy="19827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6"/>
          <p:cNvSpPr/>
          <p:nvPr/>
        </p:nvSpPr>
        <p:spPr>
          <a:xfrm>
            <a:off x="4052625" y="30348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6"/>
          <p:cNvSpPr/>
          <p:nvPr/>
        </p:nvSpPr>
        <p:spPr>
          <a:xfrm>
            <a:off x="4052625" y="35552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56"/>
          <p:cNvSpPr/>
          <p:nvPr/>
        </p:nvSpPr>
        <p:spPr>
          <a:xfrm>
            <a:off x="4052625" y="40622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4095168" y="4400959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56"/>
          <p:cNvSpPr/>
          <p:nvPr/>
        </p:nvSpPr>
        <p:spPr>
          <a:xfrm>
            <a:off x="3964000" y="2951325"/>
            <a:ext cx="637500" cy="19827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1" name="Google Shape;501;p56"/>
          <p:cNvCxnSpPr>
            <a:stCxn id="490" idx="3"/>
          </p:cNvCxnSpPr>
          <p:nvPr/>
        </p:nvCxnSpPr>
        <p:spPr>
          <a:xfrm>
            <a:off x="2175650" y="2624400"/>
            <a:ext cx="1461000" cy="1159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56"/>
          <p:cNvSpPr/>
          <p:nvPr/>
        </p:nvSpPr>
        <p:spPr>
          <a:xfrm>
            <a:off x="3964000" y="4367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503" name="Google Shape;503;p56"/>
          <p:cNvSpPr txBox="1"/>
          <p:nvPr/>
        </p:nvSpPr>
        <p:spPr>
          <a:xfrm>
            <a:off x="5310450" y="14724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56"/>
          <p:cNvSpPr txBox="1"/>
          <p:nvPr/>
        </p:nvSpPr>
        <p:spPr>
          <a:xfrm>
            <a:off x="5310450" y="34791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4800"/>
            <a:ext cx="1835573" cy="11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7"/>
          <p:cNvSpPr txBox="1"/>
          <p:nvPr/>
        </p:nvSpPr>
        <p:spPr>
          <a:xfrm>
            <a:off x="7164400" y="24800"/>
            <a:ext cx="321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 size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511" name="Google Shape;511;p57"/>
          <p:cNvCxnSpPr>
            <a:stCxn id="512" idx="3"/>
          </p:cNvCxnSpPr>
          <p:nvPr/>
        </p:nvCxnSpPr>
        <p:spPr>
          <a:xfrm flipH="1" rot="10800000">
            <a:off x="2175650" y="1633500"/>
            <a:ext cx="1508100" cy="990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57"/>
          <p:cNvSpPr/>
          <p:nvPr/>
        </p:nvSpPr>
        <p:spPr>
          <a:xfrm>
            <a:off x="4052625" y="9012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57"/>
          <p:cNvSpPr/>
          <p:nvPr/>
        </p:nvSpPr>
        <p:spPr>
          <a:xfrm>
            <a:off x="4052625" y="14216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57"/>
          <p:cNvSpPr/>
          <p:nvPr/>
        </p:nvSpPr>
        <p:spPr>
          <a:xfrm>
            <a:off x="4052625" y="19286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1374050" y="2339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57"/>
          <p:cNvSpPr txBox="1"/>
          <p:nvPr/>
        </p:nvSpPr>
        <p:spPr>
          <a:xfrm>
            <a:off x="4095168" y="2267359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57"/>
          <p:cNvSpPr/>
          <p:nvPr/>
        </p:nvSpPr>
        <p:spPr>
          <a:xfrm>
            <a:off x="3964000" y="817725"/>
            <a:ext cx="637500" cy="19827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7"/>
          <p:cNvSpPr/>
          <p:nvPr/>
        </p:nvSpPr>
        <p:spPr>
          <a:xfrm>
            <a:off x="4052625" y="30348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57"/>
          <p:cNvSpPr/>
          <p:nvPr/>
        </p:nvSpPr>
        <p:spPr>
          <a:xfrm>
            <a:off x="4052625" y="35552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7"/>
          <p:cNvSpPr/>
          <p:nvPr/>
        </p:nvSpPr>
        <p:spPr>
          <a:xfrm>
            <a:off x="4052625" y="40622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57"/>
          <p:cNvSpPr txBox="1"/>
          <p:nvPr/>
        </p:nvSpPr>
        <p:spPr>
          <a:xfrm>
            <a:off x="4095168" y="4400959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57"/>
          <p:cNvSpPr/>
          <p:nvPr/>
        </p:nvSpPr>
        <p:spPr>
          <a:xfrm>
            <a:off x="3964000" y="2951325"/>
            <a:ext cx="637500" cy="19827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3" name="Google Shape;523;p57"/>
          <p:cNvCxnSpPr>
            <a:stCxn id="512" idx="3"/>
          </p:cNvCxnSpPr>
          <p:nvPr/>
        </p:nvCxnSpPr>
        <p:spPr>
          <a:xfrm>
            <a:off x="2175650" y="2624400"/>
            <a:ext cx="1461000" cy="1159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57"/>
          <p:cNvSpPr/>
          <p:nvPr/>
        </p:nvSpPr>
        <p:spPr>
          <a:xfrm>
            <a:off x="3964000" y="4367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525" name="Google Shape;525;p57"/>
          <p:cNvSpPr txBox="1"/>
          <p:nvPr/>
        </p:nvSpPr>
        <p:spPr>
          <a:xfrm>
            <a:off x="6834450" y="15486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6910650" y="36315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57"/>
          <p:cNvSpPr/>
          <p:nvPr/>
        </p:nvSpPr>
        <p:spPr>
          <a:xfrm>
            <a:off x="4735650" y="841475"/>
            <a:ext cx="339900" cy="1882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7"/>
          <p:cNvSpPr/>
          <p:nvPr/>
        </p:nvSpPr>
        <p:spPr>
          <a:xfrm>
            <a:off x="4659450" y="2975075"/>
            <a:ext cx="339900" cy="1882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7"/>
          <p:cNvSpPr txBox="1"/>
          <p:nvPr/>
        </p:nvSpPr>
        <p:spPr>
          <a:xfrm>
            <a:off x="5209700" y="1524375"/>
            <a:ext cx="215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# neurons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= head size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57"/>
          <p:cNvSpPr txBox="1"/>
          <p:nvPr/>
        </p:nvSpPr>
        <p:spPr>
          <a:xfrm>
            <a:off x="5057300" y="3573225"/>
            <a:ext cx="215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# neurons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= head size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8"/>
          <p:cNvSpPr txBox="1"/>
          <p:nvPr/>
        </p:nvSpPr>
        <p:spPr>
          <a:xfrm>
            <a:off x="7369775" y="105050"/>
            <a:ext cx="1479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Query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37" name="Google Shape;53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0" y="2241700"/>
            <a:ext cx="2959925" cy="17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875" y="2199413"/>
            <a:ext cx="30194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8"/>
          <p:cNvSpPr txBox="1"/>
          <p:nvPr/>
        </p:nvSpPr>
        <p:spPr>
          <a:xfrm>
            <a:off x="147225" y="2241700"/>
            <a:ext cx="417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t1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40" name="Google Shape;540;p58"/>
          <p:cNvSpPr txBox="1"/>
          <p:nvPr/>
        </p:nvSpPr>
        <p:spPr>
          <a:xfrm>
            <a:off x="147225" y="276215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t2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41" name="Google Shape;541;p58"/>
          <p:cNvSpPr txBox="1"/>
          <p:nvPr/>
        </p:nvSpPr>
        <p:spPr>
          <a:xfrm>
            <a:off x="147225" y="320640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…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2" name="Google Shape;542;p58"/>
          <p:cNvSpPr txBox="1"/>
          <p:nvPr/>
        </p:nvSpPr>
        <p:spPr>
          <a:xfrm>
            <a:off x="147225" y="365065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t8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43" name="Google Shape;543;p58"/>
          <p:cNvSpPr txBox="1"/>
          <p:nvPr/>
        </p:nvSpPr>
        <p:spPr>
          <a:xfrm>
            <a:off x="1006612" y="421622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Word sequence</a:t>
            </a:r>
            <a:endParaRPr b="1" sz="1600">
              <a:solidFill>
                <a:srgbClr val="504087"/>
              </a:solidFill>
            </a:endParaRPr>
          </a:p>
        </p:txBody>
      </p:sp>
      <p:sp>
        <p:nvSpPr>
          <p:cNvPr id="544" name="Google Shape;544;p58"/>
          <p:cNvSpPr txBox="1"/>
          <p:nvPr/>
        </p:nvSpPr>
        <p:spPr>
          <a:xfrm>
            <a:off x="5759937" y="421622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Query matrix</a:t>
            </a:r>
            <a:endParaRPr b="1" sz="1600">
              <a:solidFill>
                <a:srgbClr val="504087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9"/>
          <p:cNvSpPr txBox="1"/>
          <p:nvPr/>
        </p:nvSpPr>
        <p:spPr>
          <a:xfrm>
            <a:off x="7492450" y="105050"/>
            <a:ext cx="1479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51" name="Google Shape;55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0" y="2308412"/>
            <a:ext cx="2959925" cy="17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9"/>
          <p:cNvSpPr txBox="1"/>
          <p:nvPr/>
        </p:nvSpPr>
        <p:spPr>
          <a:xfrm>
            <a:off x="147225" y="2241700"/>
            <a:ext cx="417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t1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53" name="Google Shape;553;p59"/>
          <p:cNvSpPr txBox="1"/>
          <p:nvPr/>
        </p:nvSpPr>
        <p:spPr>
          <a:xfrm>
            <a:off x="147225" y="276215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t2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54" name="Google Shape;554;p59"/>
          <p:cNvSpPr txBox="1"/>
          <p:nvPr/>
        </p:nvSpPr>
        <p:spPr>
          <a:xfrm>
            <a:off x="147225" y="320640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…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5" name="Google Shape;555;p59"/>
          <p:cNvSpPr txBox="1"/>
          <p:nvPr/>
        </p:nvSpPr>
        <p:spPr>
          <a:xfrm>
            <a:off x="147225" y="365065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t8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56" name="Google Shape;556;p59"/>
          <p:cNvSpPr txBox="1"/>
          <p:nvPr/>
        </p:nvSpPr>
        <p:spPr>
          <a:xfrm>
            <a:off x="907850" y="423667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Word sequence</a:t>
            </a:r>
            <a:endParaRPr b="1" sz="1600">
              <a:solidFill>
                <a:srgbClr val="504087"/>
              </a:solidFill>
            </a:endParaRPr>
          </a:p>
        </p:txBody>
      </p:sp>
      <p:sp>
        <p:nvSpPr>
          <p:cNvPr id="557" name="Google Shape;557;p59"/>
          <p:cNvSpPr txBox="1"/>
          <p:nvPr/>
        </p:nvSpPr>
        <p:spPr>
          <a:xfrm>
            <a:off x="6049350" y="419577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Key</a:t>
            </a:r>
            <a:r>
              <a:rPr b="1" lang="en" sz="1600">
                <a:solidFill>
                  <a:srgbClr val="504087"/>
                </a:solidFill>
              </a:rPr>
              <a:t> matrix</a:t>
            </a:r>
            <a:endParaRPr b="1" sz="1600">
              <a:solidFill>
                <a:srgbClr val="504087"/>
              </a:solidFill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7225" y="2323275"/>
            <a:ext cx="28765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0"/>
          <p:cNvSpPr txBox="1"/>
          <p:nvPr/>
        </p:nvSpPr>
        <p:spPr>
          <a:xfrm>
            <a:off x="7492450" y="105050"/>
            <a:ext cx="1479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r>
              <a:rPr b="1" baseline="30000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endParaRPr b="1" baseline="30000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65" name="Google Shape;56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00" y="2241700"/>
            <a:ext cx="2959925" cy="17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0"/>
          <p:cNvSpPr txBox="1"/>
          <p:nvPr/>
        </p:nvSpPr>
        <p:spPr>
          <a:xfrm>
            <a:off x="147225" y="2241700"/>
            <a:ext cx="4170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t1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67" name="Google Shape;567;p60"/>
          <p:cNvSpPr txBox="1"/>
          <p:nvPr/>
        </p:nvSpPr>
        <p:spPr>
          <a:xfrm>
            <a:off x="147225" y="276215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t2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68" name="Google Shape;568;p60"/>
          <p:cNvSpPr txBox="1"/>
          <p:nvPr/>
        </p:nvSpPr>
        <p:spPr>
          <a:xfrm>
            <a:off x="147225" y="320640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…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69" name="Google Shape;569;p60"/>
          <p:cNvSpPr txBox="1"/>
          <p:nvPr/>
        </p:nvSpPr>
        <p:spPr>
          <a:xfrm>
            <a:off x="147225" y="3650650"/>
            <a:ext cx="4170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t8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570" name="Google Shape;570;p60"/>
          <p:cNvSpPr txBox="1"/>
          <p:nvPr/>
        </p:nvSpPr>
        <p:spPr>
          <a:xfrm>
            <a:off x="907850" y="423667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Word sequence</a:t>
            </a:r>
            <a:endParaRPr b="1" sz="1600">
              <a:solidFill>
                <a:srgbClr val="504087"/>
              </a:solidFill>
            </a:endParaRPr>
          </a:p>
        </p:txBody>
      </p:sp>
      <p:sp>
        <p:nvSpPr>
          <p:cNvPr id="571" name="Google Shape;571;p60"/>
          <p:cNvSpPr txBox="1"/>
          <p:nvPr/>
        </p:nvSpPr>
        <p:spPr>
          <a:xfrm>
            <a:off x="6049350" y="419577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Key matrix</a:t>
            </a:r>
            <a:endParaRPr b="1" sz="1600">
              <a:solidFill>
                <a:srgbClr val="504087"/>
              </a:solidFill>
            </a:endParaRPr>
          </a:p>
        </p:txBody>
      </p:sp>
      <p:pic>
        <p:nvPicPr>
          <p:cNvPr id="572" name="Google Shape;57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8125" y="2199400"/>
            <a:ext cx="31146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1"/>
          <p:cNvSpPr txBox="1"/>
          <p:nvPr/>
        </p:nvSpPr>
        <p:spPr>
          <a:xfrm>
            <a:off x="6012425" y="48350"/>
            <a:ext cx="29598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Query </a:t>
            </a:r>
            <a:r>
              <a:rPr b="1" lang="en" sz="4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Key</a:t>
            </a:r>
            <a:r>
              <a:rPr b="1" baseline="30000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T</a:t>
            </a:r>
            <a:endParaRPr b="1" baseline="30000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9" name="Google Shape;579;p61"/>
          <p:cNvSpPr txBox="1"/>
          <p:nvPr/>
        </p:nvSpPr>
        <p:spPr>
          <a:xfrm>
            <a:off x="6049350" y="411957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Key matrix</a:t>
            </a:r>
            <a:endParaRPr b="1" sz="1600">
              <a:solidFill>
                <a:srgbClr val="504087"/>
              </a:solidFill>
            </a:endParaRPr>
          </a:p>
        </p:txBody>
      </p:sp>
      <p:pic>
        <p:nvPicPr>
          <p:cNvPr id="580" name="Google Shape;58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800" y="1970813"/>
            <a:ext cx="31146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775" y="1970813"/>
            <a:ext cx="30194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1"/>
          <p:cNvSpPr txBox="1"/>
          <p:nvPr/>
        </p:nvSpPr>
        <p:spPr>
          <a:xfrm>
            <a:off x="1673850" y="4113275"/>
            <a:ext cx="1791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04087"/>
                </a:solidFill>
              </a:rPr>
              <a:t>Query</a:t>
            </a:r>
            <a:r>
              <a:rPr b="1" lang="en" sz="1600">
                <a:solidFill>
                  <a:srgbClr val="504087"/>
                </a:solidFill>
              </a:rPr>
              <a:t> matrix</a:t>
            </a:r>
            <a:endParaRPr b="1" sz="1600">
              <a:solidFill>
                <a:srgbClr val="504087"/>
              </a:solidFill>
            </a:endParaRPr>
          </a:p>
        </p:txBody>
      </p:sp>
      <p:pic>
        <p:nvPicPr>
          <p:cNvPr id="583" name="Google Shape;58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1963" y="2547088"/>
            <a:ext cx="200025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61"/>
          <p:cNvSpPr txBox="1"/>
          <p:nvPr/>
        </p:nvSpPr>
        <p:spPr>
          <a:xfrm>
            <a:off x="305025" y="1846213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baseline="30000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baseline="30000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61"/>
          <p:cNvSpPr txBox="1"/>
          <p:nvPr/>
        </p:nvSpPr>
        <p:spPr>
          <a:xfrm>
            <a:off x="305025" y="250230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baseline="30000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t2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61"/>
          <p:cNvSpPr txBox="1"/>
          <p:nvPr/>
        </p:nvSpPr>
        <p:spPr>
          <a:xfrm>
            <a:off x="305025" y="335130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b="1" baseline="30000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t8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61"/>
          <p:cNvSpPr txBox="1"/>
          <p:nvPr/>
        </p:nvSpPr>
        <p:spPr>
          <a:xfrm>
            <a:off x="376425" y="2857200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61"/>
          <p:cNvSpPr txBox="1"/>
          <p:nvPr/>
        </p:nvSpPr>
        <p:spPr>
          <a:xfrm>
            <a:off x="5268825" y="1351388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t1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61"/>
          <p:cNvSpPr txBox="1"/>
          <p:nvPr/>
        </p:nvSpPr>
        <p:spPr>
          <a:xfrm>
            <a:off x="6088625" y="1325213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t2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61"/>
          <p:cNvSpPr txBox="1"/>
          <p:nvPr/>
        </p:nvSpPr>
        <p:spPr>
          <a:xfrm>
            <a:off x="7562925" y="1325213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t8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61"/>
          <p:cNvSpPr txBox="1"/>
          <p:nvPr/>
        </p:nvSpPr>
        <p:spPr>
          <a:xfrm>
            <a:off x="6829025" y="1249025"/>
            <a:ext cx="66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baseline="30000" sz="25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2"/>
          <p:cNvSpPr txBox="1"/>
          <p:nvPr/>
        </p:nvSpPr>
        <p:spPr>
          <a:xfrm>
            <a:off x="5556300" y="48350"/>
            <a:ext cx="353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</a:t>
            </a:r>
            <a:endParaRPr b="1" baseline="30000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8" name="Google Shape;59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325" y="1851856"/>
            <a:ext cx="60864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63"/>
          <p:cNvSpPr txBox="1"/>
          <p:nvPr/>
        </p:nvSpPr>
        <p:spPr>
          <a:xfrm>
            <a:off x="1596775" y="1871050"/>
            <a:ext cx="83244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But, what about the temporal dimension of language? 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25725" y="1921775"/>
            <a:ext cx="8598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Conceptual question: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determines the meaning of a word?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21650" y="3385475"/>
            <a:ext cx="8598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The distributional hypothesis: </a:t>
            </a:r>
            <a:endParaRPr b="1" sz="25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504087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words that are surrounded by similar words have similar meanings</a:t>
            </a:r>
            <a:endParaRPr sz="22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325" y="1851856"/>
            <a:ext cx="60864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4"/>
          <p:cNvSpPr txBox="1"/>
          <p:nvPr/>
        </p:nvSpPr>
        <p:spPr>
          <a:xfrm>
            <a:off x="5556300" y="48350"/>
            <a:ext cx="353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</a:t>
            </a:r>
            <a:endParaRPr b="1" baseline="30000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325" y="1851856"/>
            <a:ext cx="6086475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5"/>
          <p:cNvSpPr/>
          <p:nvPr/>
        </p:nvSpPr>
        <p:spPr>
          <a:xfrm>
            <a:off x="1599683" y="1708250"/>
            <a:ext cx="6067950" cy="2672975"/>
          </a:xfrm>
          <a:custGeom>
            <a:rect b="b" l="l" r="r" t="t"/>
            <a:pathLst>
              <a:path extrusionOk="0" h="106919" w="242718">
                <a:moveTo>
                  <a:pt x="17108" y="0"/>
                </a:moveTo>
                <a:cubicBezTo>
                  <a:pt x="34773" y="0"/>
                  <a:pt x="52909" y="1179"/>
                  <a:pt x="69669" y="6758"/>
                </a:cubicBezTo>
                <a:cubicBezTo>
                  <a:pt x="73231" y="7944"/>
                  <a:pt x="77493" y="9953"/>
                  <a:pt x="78679" y="13515"/>
                </a:cubicBezTo>
                <a:cubicBezTo>
                  <a:pt x="80415" y="18729"/>
                  <a:pt x="81551" y="26704"/>
                  <a:pt x="86939" y="27782"/>
                </a:cubicBezTo>
                <a:cubicBezTo>
                  <a:pt x="101683" y="30731"/>
                  <a:pt x="117728" y="20772"/>
                  <a:pt x="131992" y="25529"/>
                </a:cubicBezTo>
                <a:cubicBezTo>
                  <a:pt x="135886" y="26828"/>
                  <a:pt x="140455" y="29144"/>
                  <a:pt x="141753" y="33038"/>
                </a:cubicBezTo>
                <a:cubicBezTo>
                  <a:pt x="143101" y="37082"/>
                  <a:pt x="141156" y="41759"/>
                  <a:pt x="142504" y="45803"/>
                </a:cubicBezTo>
                <a:cubicBezTo>
                  <a:pt x="143251" y="48043"/>
                  <a:pt x="146271" y="48811"/>
                  <a:pt x="148511" y="49558"/>
                </a:cubicBezTo>
                <a:cubicBezTo>
                  <a:pt x="154490" y="51551"/>
                  <a:pt x="161304" y="49817"/>
                  <a:pt x="167283" y="51810"/>
                </a:cubicBezTo>
                <a:cubicBezTo>
                  <a:pt x="174462" y="54203"/>
                  <a:pt x="178877" y="62181"/>
                  <a:pt x="186055" y="64575"/>
                </a:cubicBezTo>
                <a:cubicBezTo>
                  <a:pt x="191327" y="66333"/>
                  <a:pt x="197183" y="65480"/>
                  <a:pt x="202574" y="66828"/>
                </a:cubicBezTo>
                <a:cubicBezTo>
                  <a:pt x="213503" y="69560"/>
                  <a:pt x="225433" y="64849"/>
                  <a:pt x="236363" y="67579"/>
                </a:cubicBezTo>
                <a:cubicBezTo>
                  <a:pt x="240278" y="68557"/>
                  <a:pt x="243646" y="74262"/>
                  <a:pt x="242370" y="78091"/>
                </a:cubicBezTo>
                <a:cubicBezTo>
                  <a:pt x="231824" y="109729"/>
                  <a:pt x="179538" y="108020"/>
                  <a:pt x="146258" y="105873"/>
                </a:cubicBezTo>
                <a:cubicBezTo>
                  <a:pt x="126220" y="104580"/>
                  <a:pt x="106223" y="102704"/>
                  <a:pt x="86188" y="101368"/>
                </a:cubicBezTo>
                <a:cubicBezTo>
                  <a:pt x="63792" y="99875"/>
                  <a:pt x="40654" y="100206"/>
                  <a:pt x="19360" y="93108"/>
                </a:cubicBezTo>
                <a:cubicBezTo>
                  <a:pt x="12237" y="90734"/>
                  <a:pt x="9202" y="81803"/>
                  <a:pt x="5844" y="75087"/>
                </a:cubicBezTo>
                <a:cubicBezTo>
                  <a:pt x="-1676" y="60046"/>
                  <a:pt x="-533" y="41389"/>
                  <a:pt x="2090" y="24779"/>
                </a:cubicBezTo>
                <a:cubicBezTo>
                  <a:pt x="3584" y="15316"/>
                  <a:pt x="8278" y="751"/>
                  <a:pt x="17858" y="751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9" name="Google Shape;619;p65"/>
          <p:cNvSpPr txBox="1"/>
          <p:nvPr/>
        </p:nvSpPr>
        <p:spPr>
          <a:xfrm>
            <a:off x="5556300" y="48350"/>
            <a:ext cx="353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</a:t>
            </a:r>
            <a:endParaRPr b="1" baseline="30000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6875" y="2006400"/>
            <a:ext cx="7379675" cy="251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66"/>
          <p:cNvCxnSpPr/>
          <p:nvPr/>
        </p:nvCxnSpPr>
        <p:spPr>
          <a:xfrm flipH="1" rot="10800000">
            <a:off x="3566650" y="2308975"/>
            <a:ext cx="4824300" cy="3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66"/>
          <p:cNvCxnSpPr/>
          <p:nvPr/>
        </p:nvCxnSpPr>
        <p:spPr>
          <a:xfrm flipH="1" rot="10800000">
            <a:off x="5446050" y="2947175"/>
            <a:ext cx="2926200" cy="2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66"/>
          <p:cNvCxnSpPr/>
          <p:nvPr/>
        </p:nvCxnSpPr>
        <p:spPr>
          <a:xfrm>
            <a:off x="7168650" y="3716825"/>
            <a:ext cx="1034700" cy="18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66"/>
          <p:cNvSpPr txBox="1"/>
          <p:nvPr/>
        </p:nvSpPr>
        <p:spPr>
          <a:xfrm>
            <a:off x="3409200" y="1122800"/>
            <a:ext cx="127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-inf</a:t>
            </a:r>
            <a:endParaRPr sz="3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6"/>
          <p:cNvSpPr txBox="1"/>
          <p:nvPr/>
        </p:nvSpPr>
        <p:spPr>
          <a:xfrm>
            <a:off x="5556300" y="48350"/>
            <a:ext cx="353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</a:t>
            </a:r>
            <a:endParaRPr b="1" baseline="30000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868650"/>
            <a:ext cx="8636476" cy="28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67"/>
          <p:cNvSpPr txBox="1"/>
          <p:nvPr/>
        </p:nvSpPr>
        <p:spPr>
          <a:xfrm>
            <a:off x="5556300" y="48350"/>
            <a:ext cx="3533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</a:t>
            </a:r>
            <a:endParaRPr b="1" baseline="30000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8"/>
          <p:cNvSpPr txBox="1"/>
          <p:nvPr/>
        </p:nvSpPr>
        <p:spPr>
          <a:xfrm>
            <a:off x="2856575" y="48350"/>
            <a:ext cx="6115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scores</a:t>
            </a:r>
            <a:r>
              <a:rPr b="1" baseline="30000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3600">
                <a:solidFill>
                  <a:srgbClr val="504087"/>
                </a:solidFill>
              </a:rPr>
              <a:t>to weights</a:t>
            </a:r>
            <a:endParaRPr b="1" baseline="30000" sz="3600">
              <a:solidFill>
                <a:srgbClr val="504087"/>
              </a:solidFill>
            </a:endParaRPr>
          </a:p>
        </p:txBody>
      </p:sp>
      <p:pic>
        <p:nvPicPr>
          <p:cNvPr id="644" name="Google Shape;64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5" y="1993475"/>
            <a:ext cx="6813876" cy="217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8"/>
          <p:cNvSpPr txBox="1"/>
          <p:nvPr/>
        </p:nvSpPr>
        <p:spPr>
          <a:xfrm>
            <a:off x="6612025" y="1852200"/>
            <a:ext cx="195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sz="3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68"/>
          <p:cNvSpPr txBox="1"/>
          <p:nvPr/>
        </p:nvSpPr>
        <p:spPr>
          <a:xfrm>
            <a:off x="6612025" y="2459500"/>
            <a:ext cx="195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sz="3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68"/>
          <p:cNvSpPr txBox="1"/>
          <p:nvPr/>
        </p:nvSpPr>
        <p:spPr>
          <a:xfrm>
            <a:off x="6612025" y="3526300"/>
            <a:ext cx="195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sz="3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68"/>
          <p:cNvSpPr txBox="1"/>
          <p:nvPr/>
        </p:nvSpPr>
        <p:spPr>
          <a:xfrm>
            <a:off x="6612025" y="2992900"/>
            <a:ext cx="1952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softmax</a:t>
            </a:r>
            <a:endParaRPr sz="3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7200"/>
            <a:ext cx="7011615" cy="22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9"/>
          <p:cNvSpPr txBox="1"/>
          <p:nvPr/>
        </p:nvSpPr>
        <p:spPr>
          <a:xfrm>
            <a:off x="7237237" y="18974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56" name="Google Shape;656;p69"/>
          <p:cNvSpPr txBox="1"/>
          <p:nvPr/>
        </p:nvSpPr>
        <p:spPr>
          <a:xfrm>
            <a:off x="7237237" y="2499425"/>
            <a:ext cx="19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57" name="Google Shape;657;p69"/>
          <p:cNvSpPr txBox="1"/>
          <p:nvPr/>
        </p:nvSpPr>
        <p:spPr>
          <a:xfrm>
            <a:off x="7237237" y="31348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58" name="Google Shape;658;p69"/>
          <p:cNvSpPr txBox="1"/>
          <p:nvPr/>
        </p:nvSpPr>
        <p:spPr>
          <a:xfrm>
            <a:off x="7237237" y="38206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59" name="Google Shape;659;p69"/>
          <p:cNvSpPr txBox="1"/>
          <p:nvPr/>
        </p:nvSpPr>
        <p:spPr>
          <a:xfrm>
            <a:off x="2856575" y="48350"/>
            <a:ext cx="6115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scores</a:t>
            </a:r>
            <a:r>
              <a:rPr b="1" baseline="30000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3600">
                <a:solidFill>
                  <a:srgbClr val="504087"/>
                </a:solidFill>
              </a:rPr>
              <a:t>to weights</a:t>
            </a:r>
            <a:endParaRPr b="1" baseline="30000" sz="3600">
              <a:solidFill>
                <a:srgbClr val="504087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75" y="1915929"/>
            <a:ext cx="5493194" cy="201231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0"/>
          <p:cNvSpPr txBox="1"/>
          <p:nvPr/>
        </p:nvSpPr>
        <p:spPr>
          <a:xfrm>
            <a:off x="6449803" y="18212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67" name="Google Shape;667;p70"/>
          <p:cNvSpPr txBox="1"/>
          <p:nvPr/>
        </p:nvSpPr>
        <p:spPr>
          <a:xfrm>
            <a:off x="6449803" y="2347025"/>
            <a:ext cx="198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68" name="Google Shape;668;p70"/>
          <p:cNvSpPr txBox="1"/>
          <p:nvPr/>
        </p:nvSpPr>
        <p:spPr>
          <a:xfrm>
            <a:off x="6449803" y="29824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69" name="Google Shape;669;p70"/>
          <p:cNvSpPr txBox="1"/>
          <p:nvPr/>
        </p:nvSpPr>
        <p:spPr>
          <a:xfrm>
            <a:off x="2364222" y="3922924"/>
            <a:ext cx="28755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</a:rPr>
              <a:t>weight</a:t>
            </a:r>
            <a:r>
              <a:rPr lang="en" sz="2500"/>
              <a:t> </a:t>
            </a:r>
            <a:r>
              <a:rPr b="1" lang="en" sz="2500">
                <a:solidFill>
                  <a:srgbClr val="504087"/>
                </a:solidFill>
              </a:rPr>
              <a:t>matrix</a:t>
            </a:r>
            <a:endParaRPr b="1" sz="2500">
              <a:solidFill>
                <a:srgbClr val="504087"/>
              </a:solidFill>
            </a:endParaRPr>
          </a:p>
        </p:txBody>
      </p:sp>
      <p:sp>
        <p:nvSpPr>
          <p:cNvPr id="670" name="Google Shape;670;p70"/>
          <p:cNvSpPr txBox="1"/>
          <p:nvPr/>
        </p:nvSpPr>
        <p:spPr>
          <a:xfrm>
            <a:off x="6449803" y="35158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sum up to 1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71" name="Google Shape;671;p70"/>
          <p:cNvSpPr txBox="1"/>
          <p:nvPr/>
        </p:nvSpPr>
        <p:spPr>
          <a:xfrm>
            <a:off x="2856575" y="48350"/>
            <a:ext cx="6115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scores</a:t>
            </a:r>
            <a:r>
              <a:rPr b="1" baseline="30000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3600">
                <a:solidFill>
                  <a:srgbClr val="504087"/>
                </a:solidFill>
              </a:rPr>
              <a:t>to weights</a:t>
            </a:r>
            <a:endParaRPr b="1" baseline="30000" sz="3600">
              <a:solidFill>
                <a:srgbClr val="504087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" y="-27850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1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678" name="Google Shape;678;p71"/>
          <p:cNvCxnSpPr>
            <a:stCxn id="679" idx="3"/>
          </p:cNvCxnSpPr>
          <p:nvPr/>
        </p:nvCxnSpPr>
        <p:spPr>
          <a:xfrm flipH="1" rot="10800000">
            <a:off x="880250" y="2241900"/>
            <a:ext cx="1515300" cy="687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71"/>
          <p:cNvSpPr/>
          <p:nvPr/>
        </p:nvSpPr>
        <p:spPr>
          <a:xfrm>
            <a:off x="2757225" y="12060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71"/>
          <p:cNvSpPr/>
          <p:nvPr/>
        </p:nvSpPr>
        <p:spPr>
          <a:xfrm>
            <a:off x="2757225" y="17264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71"/>
          <p:cNvSpPr/>
          <p:nvPr/>
        </p:nvSpPr>
        <p:spPr>
          <a:xfrm>
            <a:off x="2757225" y="22334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71"/>
          <p:cNvSpPr txBox="1"/>
          <p:nvPr/>
        </p:nvSpPr>
        <p:spPr>
          <a:xfrm>
            <a:off x="78650" y="26445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71"/>
          <p:cNvSpPr txBox="1"/>
          <p:nvPr/>
        </p:nvSpPr>
        <p:spPr>
          <a:xfrm>
            <a:off x="2799768" y="2435651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71"/>
          <p:cNvSpPr/>
          <p:nvPr/>
        </p:nvSpPr>
        <p:spPr>
          <a:xfrm>
            <a:off x="2668600" y="1122525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1"/>
          <p:cNvSpPr/>
          <p:nvPr/>
        </p:nvSpPr>
        <p:spPr>
          <a:xfrm>
            <a:off x="2757225" y="3438495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71"/>
          <p:cNvSpPr/>
          <p:nvPr/>
        </p:nvSpPr>
        <p:spPr>
          <a:xfrm>
            <a:off x="2757225" y="391180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71"/>
          <p:cNvSpPr/>
          <p:nvPr/>
        </p:nvSpPr>
        <p:spPr>
          <a:xfrm>
            <a:off x="2757225" y="437295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71"/>
          <p:cNvSpPr txBox="1"/>
          <p:nvPr/>
        </p:nvSpPr>
        <p:spPr>
          <a:xfrm>
            <a:off x="2799768" y="4528656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71"/>
          <p:cNvSpPr/>
          <p:nvPr/>
        </p:nvSpPr>
        <p:spPr>
          <a:xfrm>
            <a:off x="2668600" y="3210148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0" name="Google Shape;690;p71"/>
          <p:cNvCxnSpPr>
            <a:stCxn id="679" idx="3"/>
          </p:cNvCxnSpPr>
          <p:nvPr/>
        </p:nvCxnSpPr>
        <p:spPr>
          <a:xfrm>
            <a:off x="880250" y="2929200"/>
            <a:ext cx="1525200" cy="1005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71"/>
          <p:cNvSpPr/>
          <p:nvPr/>
        </p:nvSpPr>
        <p:spPr>
          <a:xfrm>
            <a:off x="2668600" y="7415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692" name="Google Shape;692;p71"/>
          <p:cNvSpPr txBox="1"/>
          <p:nvPr/>
        </p:nvSpPr>
        <p:spPr>
          <a:xfrm>
            <a:off x="4015050" y="17772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71"/>
          <p:cNvSpPr txBox="1"/>
          <p:nvPr/>
        </p:nvSpPr>
        <p:spPr>
          <a:xfrm>
            <a:off x="4305250" y="37131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" name="Google Shape;6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" y="-27850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2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700" name="Google Shape;700;p72"/>
          <p:cNvCxnSpPr>
            <a:stCxn id="701" idx="3"/>
          </p:cNvCxnSpPr>
          <p:nvPr/>
        </p:nvCxnSpPr>
        <p:spPr>
          <a:xfrm flipH="1" rot="10800000">
            <a:off x="880250" y="2241900"/>
            <a:ext cx="1515300" cy="687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72"/>
          <p:cNvSpPr/>
          <p:nvPr/>
        </p:nvSpPr>
        <p:spPr>
          <a:xfrm>
            <a:off x="2757225" y="12060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72"/>
          <p:cNvSpPr/>
          <p:nvPr/>
        </p:nvSpPr>
        <p:spPr>
          <a:xfrm>
            <a:off x="2757225" y="17264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72"/>
          <p:cNvSpPr/>
          <p:nvPr/>
        </p:nvSpPr>
        <p:spPr>
          <a:xfrm>
            <a:off x="2757225" y="22334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72"/>
          <p:cNvSpPr txBox="1"/>
          <p:nvPr/>
        </p:nvSpPr>
        <p:spPr>
          <a:xfrm>
            <a:off x="78650" y="26445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72"/>
          <p:cNvSpPr txBox="1"/>
          <p:nvPr/>
        </p:nvSpPr>
        <p:spPr>
          <a:xfrm>
            <a:off x="2799768" y="2435651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72"/>
          <p:cNvSpPr/>
          <p:nvPr/>
        </p:nvSpPr>
        <p:spPr>
          <a:xfrm>
            <a:off x="2668600" y="1122525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2"/>
          <p:cNvSpPr/>
          <p:nvPr/>
        </p:nvSpPr>
        <p:spPr>
          <a:xfrm>
            <a:off x="2757225" y="3438495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72"/>
          <p:cNvSpPr/>
          <p:nvPr/>
        </p:nvSpPr>
        <p:spPr>
          <a:xfrm>
            <a:off x="2757225" y="391180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72"/>
          <p:cNvSpPr/>
          <p:nvPr/>
        </p:nvSpPr>
        <p:spPr>
          <a:xfrm>
            <a:off x="2757225" y="437295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72"/>
          <p:cNvSpPr txBox="1"/>
          <p:nvPr/>
        </p:nvSpPr>
        <p:spPr>
          <a:xfrm>
            <a:off x="2799768" y="4528656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72"/>
          <p:cNvSpPr/>
          <p:nvPr/>
        </p:nvSpPr>
        <p:spPr>
          <a:xfrm>
            <a:off x="2668600" y="3210148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72"/>
          <p:cNvCxnSpPr>
            <a:stCxn id="701" idx="3"/>
          </p:cNvCxnSpPr>
          <p:nvPr/>
        </p:nvCxnSpPr>
        <p:spPr>
          <a:xfrm>
            <a:off x="880250" y="2929200"/>
            <a:ext cx="1525200" cy="1005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72"/>
          <p:cNvSpPr/>
          <p:nvPr/>
        </p:nvSpPr>
        <p:spPr>
          <a:xfrm>
            <a:off x="2668600" y="7415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714" name="Google Shape;714;p72"/>
          <p:cNvSpPr txBox="1"/>
          <p:nvPr/>
        </p:nvSpPr>
        <p:spPr>
          <a:xfrm>
            <a:off x="4015050" y="17772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72"/>
          <p:cNvSpPr txBox="1"/>
          <p:nvPr/>
        </p:nvSpPr>
        <p:spPr>
          <a:xfrm>
            <a:off x="4305250" y="37131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Google Shape;72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" y="-27850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722" name="Google Shape;722;p73"/>
          <p:cNvCxnSpPr>
            <a:stCxn id="723" idx="3"/>
          </p:cNvCxnSpPr>
          <p:nvPr/>
        </p:nvCxnSpPr>
        <p:spPr>
          <a:xfrm flipH="1" rot="10800000">
            <a:off x="880250" y="2241900"/>
            <a:ext cx="1515300" cy="687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4" name="Google Shape;724;p73"/>
          <p:cNvSpPr/>
          <p:nvPr/>
        </p:nvSpPr>
        <p:spPr>
          <a:xfrm>
            <a:off x="2757225" y="12060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73"/>
          <p:cNvSpPr/>
          <p:nvPr/>
        </p:nvSpPr>
        <p:spPr>
          <a:xfrm>
            <a:off x="2757225" y="17264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73"/>
          <p:cNvSpPr/>
          <p:nvPr/>
        </p:nvSpPr>
        <p:spPr>
          <a:xfrm>
            <a:off x="2757225" y="22334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73"/>
          <p:cNvSpPr txBox="1"/>
          <p:nvPr/>
        </p:nvSpPr>
        <p:spPr>
          <a:xfrm>
            <a:off x="78650" y="26445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73"/>
          <p:cNvSpPr txBox="1"/>
          <p:nvPr/>
        </p:nvSpPr>
        <p:spPr>
          <a:xfrm>
            <a:off x="2799768" y="2435651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73"/>
          <p:cNvSpPr/>
          <p:nvPr/>
        </p:nvSpPr>
        <p:spPr>
          <a:xfrm>
            <a:off x="2668600" y="1122525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3"/>
          <p:cNvSpPr/>
          <p:nvPr/>
        </p:nvSpPr>
        <p:spPr>
          <a:xfrm>
            <a:off x="2757225" y="3438495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73"/>
          <p:cNvSpPr/>
          <p:nvPr/>
        </p:nvSpPr>
        <p:spPr>
          <a:xfrm>
            <a:off x="2757225" y="391180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73"/>
          <p:cNvSpPr/>
          <p:nvPr/>
        </p:nvSpPr>
        <p:spPr>
          <a:xfrm>
            <a:off x="2757225" y="437295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73"/>
          <p:cNvSpPr txBox="1"/>
          <p:nvPr/>
        </p:nvSpPr>
        <p:spPr>
          <a:xfrm>
            <a:off x="2799768" y="4528656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73"/>
          <p:cNvSpPr/>
          <p:nvPr/>
        </p:nvSpPr>
        <p:spPr>
          <a:xfrm>
            <a:off x="2668600" y="3210148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4" name="Google Shape;734;p73"/>
          <p:cNvCxnSpPr>
            <a:stCxn id="723" idx="3"/>
          </p:cNvCxnSpPr>
          <p:nvPr/>
        </p:nvCxnSpPr>
        <p:spPr>
          <a:xfrm>
            <a:off x="880250" y="2929200"/>
            <a:ext cx="1525200" cy="1005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5" name="Google Shape;735;p73"/>
          <p:cNvSpPr/>
          <p:nvPr/>
        </p:nvSpPr>
        <p:spPr>
          <a:xfrm>
            <a:off x="2668600" y="7415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736" name="Google Shape;736;p73"/>
          <p:cNvSpPr txBox="1"/>
          <p:nvPr/>
        </p:nvSpPr>
        <p:spPr>
          <a:xfrm>
            <a:off x="4015050" y="17772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73"/>
          <p:cNvSpPr txBox="1"/>
          <p:nvPr/>
        </p:nvSpPr>
        <p:spPr>
          <a:xfrm>
            <a:off x="4305250" y="37131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73"/>
          <p:cNvSpPr txBox="1"/>
          <p:nvPr/>
        </p:nvSpPr>
        <p:spPr>
          <a:xfrm>
            <a:off x="4425750" y="2624050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125725" y="2152350"/>
            <a:ext cx="85989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Sentence 1: I have to make sure that the cat gets fed. </a:t>
            </a:r>
            <a:endParaRPr sz="2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6609450" y="2203150"/>
            <a:ext cx="5676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6609375" y="2851050"/>
            <a:ext cx="5676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125725" y="2711575"/>
            <a:ext cx="8500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Sentence 2: I forgot to make sure that the dog gets fed. </a:t>
            </a:r>
            <a:endParaRPr sz="2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" y="-27850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74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745" name="Google Shape;745;p74"/>
          <p:cNvCxnSpPr>
            <a:stCxn id="746" idx="3"/>
          </p:cNvCxnSpPr>
          <p:nvPr/>
        </p:nvCxnSpPr>
        <p:spPr>
          <a:xfrm flipH="1" rot="10800000">
            <a:off x="880250" y="2241900"/>
            <a:ext cx="1515300" cy="687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7" name="Google Shape;747;p74"/>
          <p:cNvSpPr/>
          <p:nvPr/>
        </p:nvSpPr>
        <p:spPr>
          <a:xfrm>
            <a:off x="2757225" y="12060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74"/>
          <p:cNvSpPr/>
          <p:nvPr/>
        </p:nvSpPr>
        <p:spPr>
          <a:xfrm>
            <a:off x="2757225" y="17264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74"/>
          <p:cNvSpPr/>
          <p:nvPr/>
        </p:nvSpPr>
        <p:spPr>
          <a:xfrm>
            <a:off x="2757225" y="22334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74"/>
          <p:cNvSpPr txBox="1"/>
          <p:nvPr/>
        </p:nvSpPr>
        <p:spPr>
          <a:xfrm>
            <a:off x="78650" y="26445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0" name="Google Shape;750;p74"/>
          <p:cNvSpPr txBox="1"/>
          <p:nvPr/>
        </p:nvSpPr>
        <p:spPr>
          <a:xfrm>
            <a:off x="2799768" y="2435651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74"/>
          <p:cNvSpPr/>
          <p:nvPr/>
        </p:nvSpPr>
        <p:spPr>
          <a:xfrm>
            <a:off x="2668600" y="1122525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4"/>
          <p:cNvSpPr/>
          <p:nvPr/>
        </p:nvSpPr>
        <p:spPr>
          <a:xfrm>
            <a:off x="2757225" y="3438495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74"/>
          <p:cNvSpPr/>
          <p:nvPr/>
        </p:nvSpPr>
        <p:spPr>
          <a:xfrm>
            <a:off x="2757225" y="391180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74"/>
          <p:cNvSpPr/>
          <p:nvPr/>
        </p:nvSpPr>
        <p:spPr>
          <a:xfrm>
            <a:off x="2757225" y="437295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74"/>
          <p:cNvSpPr txBox="1"/>
          <p:nvPr/>
        </p:nvSpPr>
        <p:spPr>
          <a:xfrm>
            <a:off x="2799768" y="4528656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74"/>
          <p:cNvSpPr/>
          <p:nvPr/>
        </p:nvSpPr>
        <p:spPr>
          <a:xfrm>
            <a:off x="2668600" y="3210148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74"/>
          <p:cNvCxnSpPr>
            <a:stCxn id="746" idx="3"/>
          </p:cNvCxnSpPr>
          <p:nvPr/>
        </p:nvCxnSpPr>
        <p:spPr>
          <a:xfrm>
            <a:off x="880250" y="2929200"/>
            <a:ext cx="1525200" cy="1005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8" name="Google Shape;758;p74"/>
          <p:cNvSpPr/>
          <p:nvPr/>
        </p:nvSpPr>
        <p:spPr>
          <a:xfrm>
            <a:off x="2668600" y="7415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759" name="Google Shape;759;p74"/>
          <p:cNvSpPr txBox="1"/>
          <p:nvPr/>
        </p:nvSpPr>
        <p:spPr>
          <a:xfrm>
            <a:off x="4015050" y="17772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74"/>
          <p:cNvSpPr txBox="1"/>
          <p:nvPr/>
        </p:nvSpPr>
        <p:spPr>
          <a:xfrm>
            <a:off x="4141675" y="37474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74"/>
          <p:cNvSpPr txBox="1"/>
          <p:nvPr/>
        </p:nvSpPr>
        <p:spPr>
          <a:xfrm>
            <a:off x="4426500" y="2656225"/>
            <a:ext cx="585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2" name="Google Shape;762;p74"/>
          <p:cNvSpPr/>
          <p:nvPr/>
        </p:nvSpPr>
        <p:spPr>
          <a:xfrm>
            <a:off x="4374000" y="1726400"/>
            <a:ext cx="637500" cy="26466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763" name="Google Shape;763;p74"/>
          <p:cNvSpPr txBox="1"/>
          <p:nvPr/>
        </p:nvSpPr>
        <p:spPr>
          <a:xfrm>
            <a:off x="4041572" y="11225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" y="-27850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5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770" name="Google Shape;770;p75"/>
          <p:cNvCxnSpPr>
            <a:stCxn id="771" idx="3"/>
          </p:cNvCxnSpPr>
          <p:nvPr/>
        </p:nvCxnSpPr>
        <p:spPr>
          <a:xfrm flipH="1" rot="10800000">
            <a:off x="880250" y="2241900"/>
            <a:ext cx="1515300" cy="687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2" name="Google Shape;772;p75"/>
          <p:cNvSpPr/>
          <p:nvPr/>
        </p:nvSpPr>
        <p:spPr>
          <a:xfrm>
            <a:off x="2757225" y="12060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75"/>
          <p:cNvSpPr/>
          <p:nvPr/>
        </p:nvSpPr>
        <p:spPr>
          <a:xfrm>
            <a:off x="2757225" y="17264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75"/>
          <p:cNvSpPr/>
          <p:nvPr/>
        </p:nvSpPr>
        <p:spPr>
          <a:xfrm>
            <a:off x="2757225" y="22334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75"/>
          <p:cNvSpPr txBox="1"/>
          <p:nvPr/>
        </p:nvSpPr>
        <p:spPr>
          <a:xfrm>
            <a:off x="78650" y="26445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75"/>
          <p:cNvSpPr txBox="1"/>
          <p:nvPr/>
        </p:nvSpPr>
        <p:spPr>
          <a:xfrm>
            <a:off x="2799768" y="2435651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75"/>
          <p:cNvSpPr/>
          <p:nvPr/>
        </p:nvSpPr>
        <p:spPr>
          <a:xfrm>
            <a:off x="2668600" y="1122525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75"/>
          <p:cNvSpPr/>
          <p:nvPr/>
        </p:nvSpPr>
        <p:spPr>
          <a:xfrm>
            <a:off x="2757225" y="3438495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75"/>
          <p:cNvSpPr/>
          <p:nvPr/>
        </p:nvSpPr>
        <p:spPr>
          <a:xfrm>
            <a:off x="2757225" y="391180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75"/>
          <p:cNvSpPr/>
          <p:nvPr/>
        </p:nvSpPr>
        <p:spPr>
          <a:xfrm>
            <a:off x="2757225" y="437295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75"/>
          <p:cNvSpPr txBox="1"/>
          <p:nvPr/>
        </p:nvSpPr>
        <p:spPr>
          <a:xfrm>
            <a:off x="2799768" y="4528656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75"/>
          <p:cNvSpPr/>
          <p:nvPr/>
        </p:nvSpPr>
        <p:spPr>
          <a:xfrm>
            <a:off x="2668600" y="3210148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2" name="Google Shape;782;p75"/>
          <p:cNvCxnSpPr>
            <a:stCxn id="771" idx="3"/>
          </p:cNvCxnSpPr>
          <p:nvPr/>
        </p:nvCxnSpPr>
        <p:spPr>
          <a:xfrm>
            <a:off x="880250" y="2929200"/>
            <a:ext cx="1525200" cy="1005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" name="Google Shape;783;p75"/>
          <p:cNvSpPr/>
          <p:nvPr/>
        </p:nvSpPr>
        <p:spPr>
          <a:xfrm>
            <a:off x="2668600" y="7415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784" name="Google Shape;784;p75"/>
          <p:cNvSpPr txBox="1"/>
          <p:nvPr/>
        </p:nvSpPr>
        <p:spPr>
          <a:xfrm>
            <a:off x="4015050" y="17772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75"/>
          <p:cNvSpPr txBox="1"/>
          <p:nvPr/>
        </p:nvSpPr>
        <p:spPr>
          <a:xfrm>
            <a:off x="4141675" y="37474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75"/>
          <p:cNvSpPr txBox="1"/>
          <p:nvPr/>
        </p:nvSpPr>
        <p:spPr>
          <a:xfrm>
            <a:off x="4426500" y="2656225"/>
            <a:ext cx="585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7" name="Google Shape;787;p75"/>
          <p:cNvSpPr/>
          <p:nvPr/>
        </p:nvSpPr>
        <p:spPr>
          <a:xfrm>
            <a:off x="4374000" y="1726400"/>
            <a:ext cx="637500" cy="26466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788" name="Google Shape;788;p75"/>
          <p:cNvSpPr txBox="1"/>
          <p:nvPr/>
        </p:nvSpPr>
        <p:spPr>
          <a:xfrm>
            <a:off x="4041572" y="11225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789" name="Google Shape;789;p75"/>
          <p:cNvSpPr txBox="1"/>
          <p:nvPr/>
        </p:nvSpPr>
        <p:spPr>
          <a:xfrm>
            <a:off x="5907325" y="2803400"/>
            <a:ext cx="278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</a:t>
            </a:r>
            <a:r>
              <a:rPr b="1" lang="en" sz="2000">
                <a:solidFill>
                  <a:srgbClr val="FF0000"/>
                </a:solidFill>
              </a:rPr>
              <a:t>oftmax to each row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790" name="Google Shape;790;p75"/>
          <p:cNvCxnSpPr>
            <a:stCxn id="787" idx="3"/>
            <a:endCxn id="789" idx="1"/>
          </p:cNvCxnSpPr>
          <p:nvPr/>
        </p:nvCxnSpPr>
        <p:spPr>
          <a:xfrm>
            <a:off x="5011500" y="3049700"/>
            <a:ext cx="89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" y="-27850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6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797" name="Google Shape;797;p76"/>
          <p:cNvCxnSpPr>
            <a:stCxn id="798" idx="3"/>
          </p:cNvCxnSpPr>
          <p:nvPr/>
        </p:nvCxnSpPr>
        <p:spPr>
          <a:xfrm flipH="1" rot="10800000">
            <a:off x="880250" y="2241900"/>
            <a:ext cx="1515300" cy="6873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" name="Google Shape;799;p76"/>
          <p:cNvSpPr/>
          <p:nvPr/>
        </p:nvSpPr>
        <p:spPr>
          <a:xfrm>
            <a:off x="2757225" y="1206025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76"/>
          <p:cNvSpPr/>
          <p:nvPr/>
        </p:nvSpPr>
        <p:spPr>
          <a:xfrm>
            <a:off x="2757225" y="1726408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76"/>
          <p:cNvSpPr/>
          <p:nvPr/>
        </p:nvSpPr>
        <p:spPr>
          <a:xfrm>
            <a:off x="2757225" y="2233420"/>
            <a:ext cx="422100" cy="44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76"/>
          <p:cNvSpPr txBox="1"/>
          <p:nvPr/>
        </p:nvSpPr>
        <p:spPr>
          <a:xfrm>
            <a:off x="78650" y="26445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76"/>
          <p:cNvSpPr txBox="1"/>
          <p:nvPr/>
        </p:nvSpPr>
        <p:spPr>
          <a:xfrm>
            <a:off x="2799768" y="2435651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76"/>
          <p:cNvSpPr/>
          <p:nvPr/>
        </p:nvSpPr>
        <p:spPr>
          <a:xfrm>
            <a:off x="2668600" y="1122525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76"/>
          <p:cNvSpPr/>
          <p:nvPr/>
        </p:nvSpPr>
        <p:spPr>
          <a:xfrm>
            <a:off x="2757225" y="3438495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76"/>
          <p:cNvSpPr/>
          <p:nvPr/>
        </p:nvSpPr>
        <p:spPr>
          <a:xfrm>
            <a:off x="2757225" y="391180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76"/>
          <p:cNvSpPr/>
          <p:nvPr/>
        </p:nvSpPr>
        <p:spPr>
          <a:xfrm>
            <a:off x="2757225" y="4372957"/>
            <a:ext cx="422100" cy="405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6"/>
          <p:cNvSpPr txBox="1"/>
          <p:nvPr/>
        </p:nvSpPr>
        <p:spPr>
          <a:xfrm>
            <a:off x="2799768" y="4528656"/>
            <a:ext cx="42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6"/>
          <p:cNvSpPr/>
          <p:nvPr/>
        </p:nvSpPr>
        <p:spPr>
          <a:xfrm>
            <a:off x="2668600" y="3210148"/>
            <a:ext cx="637500" cy="18033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9" name="Google Shape;809;p76"/>
          <p:cNvCxnSpPr>
            <a:stCxn id="798" idx="3"/>
          </p:cNvCxnSpPr>
          <p:nvPr/>
        </p:nvCxnSpPr>
        <p:spPr>
          <a:xfrm>
            <a:off x="880250" y="2929200"/>
            <a:ext cx="1525200" cy="1005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76"/>
          <p:cNvSpPr/>
          <p:nvPr/>
        </p:nvSpPr>
        <p:spPr>
          <a:xfrm>
            <a:off x="2668600" y="741525"/>
            <a:ext cx="691500" cy="28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811" name="Google Shape;811;p76"/>
          <p:cNvSpPr txBox="1"/>
          <p:nvPr/>
        </p:nvSpPr>
        <p:spPr>
          <a:xfrm>
            <a:off x="4015050" y="177725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6"/>
          <p:cNvSpPr txBox="1"/>
          <p:nvPr/>
        </p:nvSpPr>
        <p:spPr>
          <a:xfrm>
            <a:off x="4141675" y="37474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6"/>
          <p:cNvSpPr txBox="1"/>
          <p:nvPr/>
        </p:nvSpPr>
        <p:spPr>
          <a:xfrm>
            <a:off x="4426500" y="2656225"/>
            <a:ext cx="585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4" name="Google Shape;814;p76"/>
          <p:cNvSpPr/>
          <p:nvPr/>
        </p:nvSpPr>
        <p:spPr>
          <a:xfrm>
            <a:off x="4374000" y="1726400"/>
            <a:ext cx="637500" cy="26466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815" name="Google Shape;815;p76"/>
          <p:cNvSpPr txBox="1"/>
          <p:nvPr/>
        </p:nvSpPr>
        <p:spPr>
          <a:xfrm>
            <a:off x="4041572" y="1122525"/>
            <a:ext cx="187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816" name="Google Shape;816;p76"/>
          <p:cNvSpPr txBox="1"/>
          <p:nvPr/>
        </p:nvSpPr>
        <p:spPr>
          <a:xfrm>
            <a:off x="5907325" y="2803400"/>
            <a:ext cx="169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</a:t>
            </a:r>
            <a:r>
              <a:rPr b="1" lang="en" sz="2000">
                <a:solidFill>
                  <a:srgbClr val="FF0000"/>
                </a:solidFill>
              </a:rPr>
              <a:t>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817" name="Google Shape;817;p76"/>
          <p:cNvSpPr txBox="1"/>
          <p:nvPr/>
        </p:nvSpPr>
        <p:spPr>
          <a:xfrm>
            <a:off x="8475025" y="2853000"/>
            <a:ext cx="120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</a:t>
            </a:r>
            <a:endParaRPr b="1" sz="2000"/>
          </a:p>
        </p:txBody>
      </p:sp>
      <p:cxnSp>
        <p:nvCxnSpPr>
          <p:cNvPr id="818" name="Google Shape;818;p76"/>
          <p:cNvCxnSpPr/>
          <p:nvPr/>
        </p:nvCxnSpPr>
        <p:spPr>
          <a:xfrm>
            <a:off x="5011500" y="3125900"/>
            <a:ext cx="89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76"/>
          <p:cNvCxnSpPr/>
          <p:nvPr/>
        </p:nvCxnSpPr>
        <p:spPr>
          <a:xfrm>
            <a:off x="7413550" y="3125900"/>
            <a:ext cx="89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77"/>
          <p:cNvSpPr txBox="1"/>
          <p:nvPr/>
        </p:nvSpPr>
        <p:spPr>
          <a:xfrm>
            <a:off x="4572000" y="129600"/>
            <a:ext cx="4448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Self-attention head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6" name="Google Shape;826;p77"/>
          <p:cNvSpPr txBox="1"/>
          <p:nvPr/>
        </p:nvSpPr>
        <p:spPr>
          <a:xfrm>
            <a:off x="1494950" y="1762375"/>
            <a:ext cx="473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each word token</a:t>
            </a:r>
            <a:endParaRPr b="1" sz="28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7" name="Google Shape;827;p77"/>
          <p:cNvSpPr txBox="1"/>
          <p:nvPr/>
        </p:nvSpPr>
        <p:spPr>
          <a:xfrm>
            <a:off x="80025" y="3190250"/>
            <a:ext cx="1151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head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8" name="Google Shape;828;p77"/>
          <p:cNvSpPr txBox="1"/>
          <p:nvPr/>
        </p:nvSpPr>
        <p:spPr>
          <a:xfrm>
            <a:off x="2002875" y="2476100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query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9" name="Google Shape;829;p77"/>
          <p:cNvSpPr txBox="1"/>
          <p:nvPr/>
        </p:nvSpPr>
        <p:spPr>
          <a:xfrm>
            <a:off x="2048925" y="3189825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830" name="Google Shape;830;p77"/>
          <p:cNvCxnSpPr>
            <a:stCxn id="827" idx="3"/>
            <a:endCxn id="828" idx="1"/>
          </p:cNvCxnSpPr>
          <p:nvPr/>
        </p:nvCxnSpPr>
        <p:spPr>
          <a:xfrm flipH="1" rot="10800000">
            <a:off x="1231425" y="2757200"/>
            <a:ext cx="771600" cy="7140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1" name="Google Shape;831;p77"/>
          <p:cNvCxnSpPr>
            <a:stCxn id="827" idx="3"/>
            <a:endCxn id="829" idx="1"/>
          </p:cNvCxnSpPr>
          <p:nvPr/>
        </p:nvCxnSpPr>
        <p:spPr>
          <a:xfrm flipH="1" rot="10800000">
            <a:off x="1231425" y="3470900"/>
            <a:ext cx="817500" cy="3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77"/>
          <p:cNvCxnSpPr>
            <a:stCxn id="827" idx="3"/>
            <a:endCxn id="833" idx="1"/>
          </p:cNvCxnSpPr>
          <p:nvPr/>
        </p:nvCxnSpPr>
        <p:spPr>
          <a:xfrm>
            <a:off x="1231425" y="3471200"/>
            <a:ext cx="837000" cy="704100"/>
          </a:xfrm>
          <a:prstGeom prst="straightConnector1">
            <a:avLst/>
          </a:prstGeom>
          <a:noFill/>
          <a:ln cap="flat" cmpd="sng" w="28575">
            <a:solidFill>
              <a:srgbClr val="50408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77"/>
          <p:cNvSpPr txBox="1"/>
          <p:nvPr/>
        </p:nvSpPr>
        <p:spPr>
          <a:xfrm>
            <a:off x="2068450" y="3894200"/>
            <a:ext cx="1701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78"/>
          <p:cNvSpPr txBox="1"/>
          <p:nvPr/>
        </p:nvSpPr>
        <p:spPr>
          <a:xfrm>
            <a:off x="6074450" y="106350"/>
            <a:ext cx="3227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 matrix</a:t>
            </a: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40" name="Google Shape;84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050" y="1898274"/>
            <a:ext cx="3682275" cy="20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79"/>
          <p:cNvSpPr txBox="1"/>
          <p:nvPr/>
        </p:nvSpPr>
        <p:spPr>
          <a:xfrm>
            <a:off x="5977475" y="106350"/>
            <a:ext cx="3114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weight</a:t>
            </a: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· value</a:t>
            </a: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47" name="Google Shape;84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7523"/>
            <a:ext cx="5040250" cy="16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63" y="2470888"/>
            <a:ext cx="2000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188" y="1963650"/>
            <a:ext cx="28098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80"/>
          <p:cNvSpPr txBox="1"/>
          <p:nvPr/>
        </p:nvSpPr>
        <p:spPr>
          <a:xfrm>
            <a:off x="5977475" y="106350"/>
            <a:ext cx="3114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weight · value 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56" name="Google Shape;85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7523"/>
            <a:ext cx="5040250" cy="16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63" y="2470888"/>
            <a:ext cx="2000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188" y="1963650"/>
            <a:ext cx="28098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80"/>
          <p:cNvSpPr/>
          <p:nvPr/>
        </p:nvSpPr>
        <p:spPr>
          <a:xfrm>
            <a:off x="173175" y="2472650"/>
            <a:ext cx="44448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4" name="Google Shape;86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81"/>
          <p:cNvSpPr txBox="1"/>
          <p:nvPr/>
        </p:nvSpPr>
        <p:spPr>
          <a:xfrm>
            <a:off x="5977475" y="106350"/>
            <a:ext cx="3114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weight · value 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66" name="Google Shape;86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67523"/>
            <a:ext cx="5040250" cy="163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7763" y="2470888"/>
            <a:ext cx="2000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0188" y="1963650"/>
            <a:ext cx="28098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81"/>
          <p:cNvSpPr/>
          <p:nvPr/>
        </p:nvSpPr>
        <p:spPr>
          <a:xfrm>
            <a:off x="173175" y="2472650"/>
            <a:ext cx="4444800" cy="461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1"/>
          <p:cNvSpPr/>
          <p:nvPr/>
        </p:nvSpPr>
        <p:spPr>
          <a:xfrm>
            <a:off x="5609175" y="1933875"/>
            <a:ext cx="2424600" cy="95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1" name="Google Shape;871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4021050"/>
            <a:ext cx="9144001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7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" y="-27850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82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878" name="Google Shape;878;p82"/>
          <p:cNvCxnSpPr>
            <a:stCxn id="879" idx="3"/>
            <a:endCxn id="880" idx="1"/>
          </p:cNvCxnSpPr>
          <p:nvPr/>
        </p:nvCxnSpPr>
        <p:spPr>
          <a:xfrm flipH="1" rot="10800000">
            <a:off x="880250" y="1147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82"/>
          <p:cNvSpPr/>
          <p:nvPr/>
        </p:nvSpPr>
        <p:spPr>
          <a:xfrm>
            <a:off x="2722836" y="696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82"/>
          <p:cNvSpPr/>
          <p:nvPr/>
        </p:nvSpPr>
        <p:spPr>
          <a:xfrm>
            <a:off x="2722836" y="989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82"/>
          <p:cNvSpPr/>
          <p:nvPr/>
        </p:nvSpPr>
        <p:spPr>
          <a:xfrm>
            <a:off x="2722836" y="1274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82"/>
          <p:cNvSpPr txBox="1"/>
          <p:nvPr/>
        </p:nvSpPr>
        <p:spPr>
          <a:xfrm>
            <a:off x="78650" y="2339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82"/>
          <p:cNvSpPr txBox="1"/>
          <p:nvPr/>
        </p:nvSpPr>
        <p:spPr>
          <a:xfrm>
            <a:off x="2662125" y="1388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82"/>
          <p:cNvSpPr/>
          <p:nvPr/>
        </p:nvSpPr>
        <p:spPr>
          <a:xfrm>
            <a:off x="2673975" y="639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2"/>
          <p:cNvSpPr/>
          <p:nvPr/>
        </p:nvSpPr>
        <p:spPr>
          <a:xfrm>
            <a:off x="2722836" y="2791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82"/>
          <p:cNvSpPr/>
          <p:nvPr/>
        </p:nvSpPr>
        <p:spPr>
          <a:xfrm>
            <a:off x="2722836" y="2220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82"/>
          <p:cNvSpPr/>
          <p:nvPr/>
        </p:nvSpPr>
        <p:spPr>
          <a:xfrm>
            <a:off x="2722836" y="2479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82"/>
          <p:cNvSpPr txBox="1"/>
          <p:nvPr/>
        </p:nvSpPr>
        <p:spPr>
          <a:xfrm>
            <a:off x="2662125" y="2872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82"/>
          <p:cNvSpPr/>
          <p:nvPr/>
        </p:nvSpPr>
        <p:spPr>
          <a:xfrm>
            <a:off x="2673975" y="2129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82"/>
          <p:cNvCxnSpPr>
            <a:stCxn id="879" idx="3"/>
            <a:endCxn id="889" idx="1"/>
          </p:cNvCxnSpPr>
          <p:nvPr/>
        </p:nvCxnSpPr>
        <p:spPr>
          <a:xfrm>
            <a:off x="880250" y="2624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1" name="Google Shape;891;p82"/>
          <p:cNvSpPr/>
          <p:nvPr/>
        </p:nvSpPr>
        <p:spPr>
          <a:xfrm>
            <a:off x="2576475" y="434700"/>
            <a:ext cx="585000" cy="159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</a:t>
            </a:r>
            <a:endParaRPr sz="1100"/>
          </a:p>
        </p:txBody>
      </p:sp>
      <p:sp>
        <p:nvSpPr>
          <p:cNvPr id="892" name="Google Shape;892;p82"/>
          <p:cNvSpPr txBox="1"/>
          <p:nvPr/>
        </p:nvSpPr>
        <p:spPr>
          <a:xfrm>
            <a:off x="3405450" y="848484"/>
            <a:ext cx="6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82"/>
          <p:cNvSpPr txBox="1"/>
          <p:nvPr/>
        </p:nvSpPr>
        <p:spPr>
          <a:xfrm>
            <a:off x="3505530" y="2087517"/>
            <a:ext cx="6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82"/>
          <p:cNvSpPr txBox="1"/>
          <p:nvPr/>
        </p:nvSpPr>
        <p:spPr>
          <a:xfrm>
            <a:off x="3730647" y="1401274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5" name="Google Shape;895;p82"/>
          <p:cNvSpPr/>
          <p:nvPr/>
        </p:nvSpPr>
        <p:spPr>
          <a:xfrm>
            <a:off x="3689150" y="816500"/>
            <a:ext cx="504000" cy="18279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896" name="Google Shape;896;p82"/>
          <p:cNvSpPr txBox="1"/>
          <p:nvPr/>
        </p:nvSpPr>
        <p:spPr>
          <a:xfrm>
            <a:off x="3426412" y="436725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897" name="Google Shape;897;p82"/>
          <p:cNvSpPr txBox="1"/>
          <p:nvPr/>
        </p:nvSpPr>
        <p:spPr>
          <a:xfrm>
            <a:off x="4748644" y="1112833"/>
            <a:ext cx="13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898" name="Google Shape;898;p82"/>
          <p:cNvSpPr txBox="1"/>
          <p:nvPr/>
        </p:nvSpPr>
        <p:spPr>
          <a:xfrm>
            <a:off x="6947248" y="1320276"/>
            <a:ext cx="9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9" name="Google Shape;899;p82"/>
          <p:cNvCxnSpPr/>
          <p:nvPr/>
        </p:nvCxnSpPr>
        <p:spPr>
          <a:xfrm>
            <a:off x="4193013" y="16966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82"/>
          <p:cNvCxnSpPr/>
          <p:nvPr/>
        </p:nvCxnSpPr>
        <p:spPr>
          <a:xfrm>
            <a:off x="6091517" y="16966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1" name="Google Shape;901;p82"/>
          <p:cNvSpPr txBox="1"/>
          <p:nvPr/>
        </p:nvSpPr>
        <p:spPr>
          <a:xfrm>
            <a:off x="2662125" y="4320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82"/>
          <p:cNvSpPr/>
          <p:nvPr/>
        </p:nvSpPr>
        <p:spPr>
          <a:xfrm>
            <a:off x="2673975" y="3577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2"/>
          <p:cNvSpPr/>
          <p:nvPr/>
        </p:nvSpPr>
        <p:spPr>
          <a:xfrm>
            <a:off x="2738325" y="3662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82"/>
          <p:cNvSpPr/>
          <p:nvPr/>
        </p:nvSpPr>
        <p:spPr>
          <a:xfrm>
            <a:off x="2738325" y="3966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82"/>
          <p:cNvSpPr/>
          <p:nvPr/>
        </p:nvSpPr>
        <p:spPr>
          <a:xfrm>
            <a:off x="2738325" y="4271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6" name="Google Shape;906;p82"/>
          <p:cNvCxnSpPr>
            <a:stCxn id="879" idx="3"/>
            <a:endCxn id="902" idx="1"/>
          </p:cNvCxnSpPr>
          <p:nvPr/>
        </p:nvCxnSpPr>
        <p:spPr>
          <a:xfrm>
            <a:off x="880250" y="2624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7" name="Google Shape;907;p82"/>
          <p:cNvSpPr txBox="1"/>
          <p:nvPr/>
        </p:nvSpPr>
        <p:spPr>
          <a:xfrm>
            <a:off x="3690248" y="3815126"/>
            <a:ext cx="9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2" name="Google Shape;91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83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914" name="Google Shape;914;p83"/>
          <p:cNvCxnSpPr>
            <a:stCxn id="915" idx="3"/>
            <a:endCxn id="916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83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83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83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83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83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83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83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83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83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83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83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6" name="Google Shape;926;p83"/>
          <p:cNvCxnSpPr>
            <a:stCxn id="915" idx="3"/>
            <a:endCxn id="925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83"/>
          <p:cNvSpPr/>
          <p:nvPr/>
        </p:nvSpPr>
        <p:spPr>
          <a:xfrm>
            <a:off x="2576475" y="815700"/>
            <a:ext cx="585000" cy="159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HEAD</a:t>
            </a:r>
            <a:endParaRPr sz="1100"/>
          </a:p>
        </p:txBody>
      </p:sp>
      <p:sp>
        <p:nvSpPr>
          <p:cNvPr id="928" name="Google Shape;928;p83"/>
          <p:cNvSpPr txBox="1"/>
          <p:nvPr/>
        </p:nvSpPr>
        <p:spPr>
          <a:xfrm>
            <a:off x="3405450" y="1229484"/>
            <a:ext cx="6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83"/>
          <p:cNvSpPr txBox="1"/>
          <p:nvPr/>
        </p:nvSpPr>
        <p:spPr>
          <a:xfrm>
            <a:off x="3505530" y="2468517"/>
            <a:ext cx="63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3"/>
          <p:cNvSpPr txBox="1"/>
          <p:nvPr/>
        </p:nvSpPr>
        <p:spPr>
          <a:xfrm>
            <a:off x="3730647" y="1782274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1" name="Google Shape;931;p83"/>
          <p:cNvSpPr/>
          <p:nvPr/>
        </p:nvSpPr>
        <p:spPr>
          <a:xfrm>
            <a:off x="3689150" y="1197500"/>
            <a:ext cx="504000" cy="18279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932" name="Google Shape;932;p83"/>
          <p:cNvSpPr txBox="1"/>
          <p:nvPr/>
        </p:nvSpPr>
        <p:spPr>
          <a:xfrm>
            <a:off x="3426412" y="817725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933" name="Google Shape;933;p83"/>
          <p:cNvSpPr txBox="1"/>
          <p:nvPr/>
        </p:nvSpPr>
        <p:spPr>
          <a:xfrm>
            <a:off x="4748644" y="1493833"/>
            <a:ext cx="13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934" name="Google Shape;934;p83"/>
          <p:cNvSpPr txBox="1"/>
          <p:nvPr/>
        </p:nvSpPr>
        <p:spPr>
          <a:xfrm>
            <a:off x="6947248" y="1701276"/>
            <a:ext cx="9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5" name="Google Shape;935;p83"/>
          <p:cNvCxnSpPr/>
          <p:nvPr/>
        </p:nvCxnSpPr>
        <p:spPr>
          <a:xfrm>
            <a:off x="4193013" y="20776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6" name="Google Shape;936;p83"/>
          <p:cNvCxnSpPr/>
          <p:nvPr/>
        </p:nvCxnSpPr>
        <p:spPr>
          <a:xfrm>
            <a:off x="6091517" y="20776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83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83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3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3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p83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2" name="Google Shape;942;p83"/>
          <p:cNvCxnSpPr>
            <a:stCxn id="915" idx="3"/>
            <a:endCxn id="938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83"/>
          <p:cNvSpPr txBox="1"/>
          <p:nvPr/>
        </p:nvSpPr>
        <p:spPr>
          <a:xfrm>
            <a:off x="7028123" y="4158551"/>
            <a:ext cx="95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83"/>
          <p:cNvSpPr/>
          <p:nvPr/>
        </p:nvSpPr>
        <p:spPr>
          <a:xfrm>
            <a:off x="6947250" y="1801225"/>
            <a:ext cx="504000" cy="29730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945" name="Google Shape;945;p83"/>
          <p:cNvSpPr txBox="1"/>
          <p:nvPr/>
        </p:nvSpPr>
        <p:spPr>
          <a:xfrm>
            <a:off x="7002050" y="2791300"/>
            <a:ext cx="300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25725" y="1921775"/>
            <a:ext cx="85989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Engineering</a:t>
            </a: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 question: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Why the hidden layer has 300 neurons, not 200, not 500?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4"/>
          <p:cNvSpPr txBox="1"/>
          <p:nvPr>
            <p:ph type="title"/>
          </p:nvPr>
        </p:nvSpPr>
        <p:spPr>
          <a:xfrm>
            <a:off x="221725" y="-25501"/>
            <a:ext cx="5373300" cy="83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4"/>
          <p:cNvSpPr txBox="1"/>
          <p:nvPr>
            <p:ph idx="1" type="body"/>
          </p:nvPr>
        </p:nvSpPr>
        <p:spPr>
          <a:xfrm>
            <a:off x="278275" y="787651"/>
            <a:ext cx="7886700" cy="388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Jurafsky, Daniel, and James H. Martin. (2023). </a:t>
            </a:r>
            <a:r>
              <a:rPr i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Speech and language processing: An introduction to natural language processing, computational linguistics, and speech recognition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Karpathy, Andrej. (2023), GitHub repository,</a:t>
            </a:r>
            <a:r>
              <a:rPr lang="en" sz="1600">
                <a:solidFill>
                  <a:srgbClr val="52596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https://github.com/karpathy/nanoGPT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Karpathy Andrej. (2023).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Let's build GPT: from scratch, in code, spelled out.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[Andrej Karpathy]. YouTube. Retrieved September 5, 2023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https://www.youtube.com/watch?v=kCc8FmEb1nY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Vaswani, Ashish et al. (2017).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Attention is all you need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In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Advances in Neural Information Processing Systems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5998–6008.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238" y="910256"/>
            <a:ext cx="6121265" cy="408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6433822" y="134457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Skip gram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0338" y="893331"/>
            <a:ext cx="6121265" cy="408084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5007875" y="2770875"/>
            <a:ext cx="237300" cy="250200"/>
          </a:xfrm>
          <a:prstGeom prst="smileyFace">
            <a:avLst>
              <a:gd fmla="val 4653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