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62" r:id="rId3"/>
    <p:sldId id="261" r:id="rId4"/>
    <p:sldId id="284" r:id="rId5"/>
    <p:sldId id="285" r:id="rId6"/>
  </p:sldIdLst>
  <p:sldSz cx="9144000" cy="6858000" type="screen4x3"/>
  <p:notesSz cx="6858000" cy="9144000"/>
  <p:embeddedFontLst>
    <p:embeddedFont>
      <p:font typeface="Raleway" panose="02020500000000000000" charset="0"/>
      <p:regular r:id="rId8"/>
      <p:bold r:id="rId9"/>
      <p:italic r:id="rId10"/>
      <p:boldItalic r:id="rId11"/>
    </p:embeddedFont>
    <p:embeddedFont>
      <p:font typeface="微軟正黑體" panose="020B0604030504040204" pitchFamily="34" charset="-120"/>
      <p:regular r:id="rId12"/>
      <p:bold r:id="rId13"/>
    </p:embeddedFont>
    <p:embeddedFont>
      <p:font typeface="Merriweather" panose="02020500000000000000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1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BC9094-CD7E-4D0B-A284-681590937CF4}">
  <a:tblStyle styleId="{8BBC9094-CD7E-4D0B-A284-681590937CF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61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69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F1E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880400" y="2382450"/>
            <a:ext cx="5383199" cy="2093100"/>
          </a:xfrm>
          <a:prstGeom prst="rect">
            <a:avLst/>
          </a:prstGeom>
          <a:noFill/>
          <a:ln w="19050" cap="flat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light">
    <p:bg>
      <p:bgPr>
        <a:solidFill>
          <a:srgbClr val="F5F1E0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0900" y="438000"/>
            <a:ext cx="8242200" cy="5981999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w="28575" cap="flat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22222"/>
              </a:buClr>
              <a:buSzPct val="100000"/>
              <a:buFont typeface="Raleway"/>
              <a:buChar char="◉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222222"/>
              </a:buClr>
              <a:buSzPct val="100000"/>
              <a:buFont typeface="Raleway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222222"/>
              </a:buClr>
              <a:buSzPct val="100000"/>
              <a:buFont typeface="Raleway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MyBatis</a:t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another ORM Framework</a:t>
            </a:r>
            <a:endParaRPr lang="e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3125100" y="259400"/>
            <a:ext cx="2893800" cy="2893800"/>
          </a:xfrm>
          <a:prstGeom prst="diamond">
            <a:avLst/>
          </a:prstGeom>
          <a:solidFill>
            <a:srgbClr val="222222"/>
          </a:solidFill>
          <a:ln w="38100" cap="flat" cmpd="sng">
            <a:solidFill>
              <a:srgbClr val="F5F1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3" name="Shape 103"/>
          <p:cNvGrpSpPr/>
          <p:nvPr/>
        </p:nvGrpSpPr>
        <p:grpSpPr>
          <a:xfrm>
            <a:off x="4128475" y="1233754"/>
            <a:ext cx="887048" cy="945101"/>
            <a:chOff x="5970800" y="1619250"/>
            <a:chExt cx="428650" cy="456725"/>
          </a:xfrm>
        </p:grpSpPr>
        <p:sp>
          <p:nvSpPr>
            <p:cNvPr id="104" name="Shape 10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Shape 201"/>
          <p:cNvSpPr txBox="1">
            <a:spLocks/>
          </p:cNvSpPr>
          <p:nvPr/>
        </p:nvSpPr>
        <p:spPr>
          <a:xfrm>
            <a:off x="629265" y="4419175"/>
            <a:ext cx="26319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5400" b="1" dirty="0">
                <a:solidFill>
                  <a:srgbClr val="A8122A"/>
                </a:solidFill>
              </a:rPr>
              <a:t>簡介</a:t>
            </a:r>
            <a:endParaRPr lang="en" sz="5400" b="1" dirty="0">
              <a:solidFill>
                <a:srgbClr val="A8122A"/>
              </a:solidFill>
            </a:endParaRPr>
          </a:p>
        </p:txBody>
      </p:sp>
      <p:sp>
        <p:nvSpPr>
          <p:cNvPr id="12" name="Shape 202"/>
          <p:cNvSpPr txBox="1">
            <a:spLocks/>
          </p:cNvSpPr>
          <p:nvPr/>
        </p:nvSpPr>
        <p:spPr>
          <a:xfrm>
            <a:off x="3270632" y="4410295"/>
            <a:ext cx="26319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5400" b="1" dirty="0">
                <a:solidFill>
                  <a:srgbClr val="A8122A"/>
                </a:solidFill>
              </a:rPr>
              <a:t>概念</a:t>
            </a:r>
            <a:endParaRPr lang="en" sz="5400" dirty="0"/>
          </a:p>
        </p:txBody>
      </p:sp>
      <p:sp>
        <p:nvSpPr>
          <p:cNvPr id="13" name="Shape 203"/>
          <p:cNvSpPr txBox="1">
            <a:spLocks/>
          </p:cNvSpPr>
          <p:nvPr/>
        </p:nvSpPr>
        <p:spPr>
          <a:xfrm>
            <a:off x="5902679" y="4398364"/>
            <a:ext cx="26319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5400" b="1" dirty="0">
                <a:solidFill>
                  <a:srgbClr val="A8122A"/>
                </a:solidFill>
              </a:rPr>
              <a:t>實作</a:t>
            </a:r>
            <a:endParaRPr lang="en-US" sz="5400" b="1" dirty="0">
              <a:solidFill>
                <a:srgbClr val="A8122A"/>
              </a:solidFill>
            </a:endParaRPr>
          </a:p>
        </p:txBody>
      </p:sp>
      <p:sp>
        <p:nvSpPr>
          <p:cNvPr id="18" name="Shape 212"/>
          <p:cNvSpPr>
            <a:spLocks noChangeAspect="1"/>
          </p:cNvSpPr>
          <p:nvPr/>
        </p:nvSpPr>
        <p:spPr>
          <a:xfrm>
            <a:off x="4368447" y="3671664"/>
            <a:ext cx="644441" cy="644400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8122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92"/>
          <p:cNvGrpSpPr/>
          <p:nvPr/>
        </p:nvGrpSpPr>
        <p:grpSpPr>
          <a:xfrm>
            <a:off x="1647343" y="3641563"/>
            <a:ext cx="509760" cy="644690"/>
            <a:chOff x="584925" y="238125"/>
            <a:chExt cx="415200" cy="525100"/>
          </a:xfrm>
          <a:solidFill>
            <a:srgbClr val="A8122A"/>
          </a:solidFill>
        </p:grpSpPr>
        <p:sp>
          <p:nvSpPr>
            <p:cNvPr id="26" name="Shape 293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94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95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6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9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9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" name="Shape 375"/>
          <p:cNvGrpSpPr>
            <a:grpSpLocks noChangeAspect="1"/>
          </p:cNvGrpSpPr>
          <p:nvPr/>
        </p:nvGrpSpPr>
        <p:grpSpPr>
          <a:xfrm>
            <a:off x="7010657" y="3716517"/>
            <a:ext cx="644400" cy="644400"/>
            <a:chOff x="1922075" y="1629000"/>
            <a:chExt cx="437200" cy="437200"/>
          </a:xfrm>
          <a:solidFill>
            <a:srgbClr val="A8122A"/>
          </a:solidFill>
        </p:grpSpPr>
        <p:sp>
          <p:nvSpPr>
            <p:cNvPr id="33" name="Shape 37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7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zh-TW" altLang="en-US" sz="2800" b="1" dirty="0">
                <a:latin typeface="Raleway" panose="02020500000000000000" charset="0"/>
                <a:ea typeface="微軟正黑體" panose="020B0604030504040204" pitchFamily="34" charset="-120"/>
              </a:rPr>
              <a:t>簡介</a:t>
            </a:r>
            <a:endParaRPr lang="en" sz="2800" b="1" dirty="0">
              <a:latin typeface="Raleway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90524" y="1813925"/>
            <a:ext cx="836295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>
              <a:spcBef>
                <a:spcPts val="1800"/>
              </a:spcBef>
              <a:buFont typeface="+mj-lt"/>
              <a:buAutoNum type="arabicPeriod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角色：</a:t>
            </a:r>
            <a:r>
              <a:rPr lang="en-US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MyBatis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在專案裡就是</a:t>
            </a:r>
            <a:r>
              <a:rPr 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的角色，所以一般來說，一個專案只會使用</a:t>
            </a:r>
            <a:r>
              <a:rPr 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Mybatis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，不會同時使用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0" indent="-457200">
              <a:spcBef>
                <a:spcPts val="1800"/>
              </a:spcBef>
              <a:buFont typeface="+mj-lt"/>
              <a:buAutoNum type="arabicPeriod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觀念：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持久層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Persistence Layer)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，實作</a:t>
            </a:r>
            <a:r>
              <a:rPr lang="en-US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ORM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-1428750" y="639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				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圖 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專家對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Web Application System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分層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kumimoji="0" lang="en-US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3743325" y="3569200"/>
            <a:ext cx="1790700" cy="2593475"/>
            <a:chOff x="3743325" y="3359650"/>
            <a:chExt cx="1790700" cy="2593475"/>
          </a:xfrm>
        </p:grpSpPr>
        <p:sp>
          <p:nvSpPr>
            <p:cNvPr id="2" name="矩形 1"/>
            <p:cNvSpPr>
              <a:spLocks noChangeArrowheads="1"/>
            </p:cNvSpPr>
            <p:nvPr/>
          </p:nvSpPr>
          <p:spPr bwMode="auto">
            <a:xfrm>
              <a:off x="3743325" y="3359650"/>
              <a:ext cx="1790700" cy="571500"/>
            </a:xfrm>
            <a:prstGeom prst="rect">
              <a:avLst/>
            </a:prstGeom>
            <a:noFill/>
            <a:ln w="25400">
              <a:solidFill>
                <a:srgbClr val="A8122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DAO</a:t>
              </a:r>
              <a:r>
                <a:rPr kumimoji="0" lang="zh-TW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層</a:t>
              </a: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矩形 2"/>
            <p:cNvSpPr>
              <a:spLocks noChangeArrowheads="1"/>
            </p:cNvSpPr>
            <p:nvPr/>
          </p:nvSpPr>
          <p:spPr bwMode="auto">
            <a:xfrm>
              <a:off x="3743325" y="4370638"/>
              <a:ext cx="1790700" cy="571500"/>
            </a:xfrm>
            <a:prstGeom prst="rect">
              <a:avLst/>
            </a:prstGeom>
            <a:noFill/>
            <a:ln w="25400">
              <a:solidFill>
                <a:srgbClr val="A8122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持久層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3743325" y="5381625"/>
              <a:ext cx="1790700" cy="571500"/>
            </a:xfrm>
            <a:prstGeom prst="rect">
              <a:avLst/>
            </a:prstGeom>
            <a:noFill/>
            <a:ln w="25400">
              <a:solidFill>
                <a:srgbClr val="A8122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DataBase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上-下雙向箭號 6"/>
            <p:cNvSpPr/>
            <p:nvPr/>
          </p:nvSpPr>
          <p:spPr>
            <a:xfrm>
              <a:off x="4521993" y="3943894"/>
              <a:ext cx="233363" cy="414000"/>
            </a:xfrm>
            <a:prstGeom prst="upDownArrow">
              <a:avLst/>
            </a:prstGeom>
            <a:noFill/>
            <a:ln>
              <a:solidFill>
                <a:srgbClr val="A812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" name="上-下雙向箭號 10"/>
            <p:cNvSpPr/>
            <p:nvPr/>
          </p:nvSpPr>
          <p:spPr>
            <a:xfrm>
              <a:off x="4524372" y="4948832"/>
              <a:ext cx="233363" cy="414000"/>
            </a:xfrm>
            <a:prstGeom prst="upDownArrow">
              <a:avLst/>
            </a:prstGeom>
            <a:noFill/>
            <a:ln>
              <a:solidFill>
                <a:srgbClr val="A812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Shape 95"/>
          <p:cNvSpPr txBox="1">
            <a:spLocks noGrp="1"/>
          </p:cNvSpPr>
          <p:nvPr>
            <p:ph type="body" idx="1"/>
          </p:nvPr>
        </p:nvSpPr>
        <p:spPr>
          <a:xfrm>
            <a:off x="390524" y="1380550"/>
            <a:ext cx="8362950" cy="53934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>
              <a:spcBef>
                <a:spcPts val="1800"/>
              </a:spcBef>
              <a:buFont typeface="+mj-lt"/>
              <a:buAutoNum type="arabicPeriod" startAt="3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ORM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0" indent="-457200">
              <a:spcBef>
                <a:spcPts val="1800"/>
              </a:spcBef>
              <a:buFont typeface="+mj-lt"/>
              <a:buAutoNum type="arabicPeriod" startAt="3"/>
            </a:pP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MyBatis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zh-TW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效率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228600" lvl="1">
              <a:spcBef>
                <a:spcPts val="1800"/>
              </a:spcBef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但業界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用的較多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三大框架之一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學會了再學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MyBatis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0" indent="-457200">
              <a:spcBef>
                <a:spcPts val="1800"/>
              </a:spcBef>
              <a:buFont typeface="+mj-lt"/>
              <a:buAutoNum type="arabicPeriod" startAt="3"/>
            </a:pP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MyBatis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(Method)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200" b="1" dirty="0">
                <a:solidFill>
                  <a:srgbClr val="A812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語句關聯</a:t>
            </a: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上-下雙向箭號 19"/>
          <p:cNvSpPr/>
          <p:nvPr/>
        </p:nvSpPr>
        <p:spPr>
          <a:xfrm rot="16200000">
            <a:off x="3966750" y="2366638"/>
            <a:ext cx="247650" cy="504000"/>
          </a:xfrm>
          <a:prstGeom prst="up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29379"/>
              </p:ext>
            </p:extLst>
          </p:nvPr>
        </p:nvGraphicFramePr>
        <p:xfrm>
          <a:off x="2429324" y="1856638"/>
          <a:ext cx="1409251" cy="1524000"/>
        </p:xfrm>
        <a:graphic>
          <a:graphicData uri="http://schemas.openxmlformats.org/drawingml/2006/table">
            <a:tbl>
              <a:tblPr firstRow="1" bandRow="1">
                <a:tableStyleId>{8BBC9094-CD7E-4D0B-A284-681590937CF4}</a:tableStyleId>
              </a:tblPr>
              <a:tblGrid>
                <a:gridCol w="1409251">
                  <a:extLst>
                    <a:ext uri="{9D8B030D-6E8A-4147-A177-3AD203B41FA5}">
                      <a16:colId xmlns:a16="http://schemas.microsoft.com/office/drawing/2014/main" val="800870580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Java</a:t>
                      </a:r>
                      <a:endParaRPr lang="zh-TW" altLang="en-US" sz="2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157653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r>
                        <a:rPr lang="zh-TW" altLang="en-US" sz="2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  <a:endParaRPr lang="en-US" altLang="zh-TW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zh-TW" sz="2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性質</a:t>
                      </a:r>
                    </a:p>
                    <a:p>
                      <a:r>
                        <a:rPr lang="zh-TW" altLang="zh-TW" sz="2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物件實例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7365326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01957"/>
              </p:ext>
            </p:extLst>
          </p:nvPr>
        </p:nvGraphicFramePr>
        <p:xfrm>
          <a:off x="4342575" y="1856637"/>
          <a:ext cx="1629600" cy="1524000"/>
        </p:xfrm>
        <a:graphic>
          <a:graphicData uri="http://schemas.openxmlformats.org/drawingml/2006/table">
            <a:tbl>
              <a:tblPr firstRow="1" bandRow="1">
                <a:tableStyleId>{8BBC9094-CD7E-4D0B-A284-681590937CF4}</a:tableStyleId>
              </a:tblPr>
              <a:tblGrid>
                <a:gridCol w="1629600">
                  <a:extLst>
                    <a:ext uri="{9D8B030D-6E8A-4147-A177-3AD203B41FA5}">
                      <a16:colId xmlns:a16="http://schemas.microsoft.com/office/drawing/2014/main" val="800870580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altLang="zh-TW" sz="2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DB</a:t>
                      </a:r>
                      <a:endParaRPr lang="zh-TW" altLang="en-US" sz="2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157653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r>
                        <a:rPr lang="en-US" altLang="zh-TW" sz="2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TABLE</a:t>
                      </a:r>
                      <a:endParaRPr lang="zh-TW" altLang="zh-TW" sz="2200" b="0" i="0" u="none" strike="noStrike" cap="non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  <a:p>
                      <a:r>
                        <a:rPr lang="en-US" altLang="zh-TW" sz="2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COLUMN</a:t>
                      </a:r>
                      <a:endParaRPr lang="zh-TW" altLang="zh-TW" sz="2200" b="0" i="0" u="none" strike="noStrike" cap="non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  <a:p>
                      <a:r>
                        <a:rPr lang="en-US" altLang="zh-TW" sz="2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RECORD</a:t>
                      </a:r>
                      <a:endParaRPr lang="zh-TW" altLang="zh-TW" sz="2200" b="0" i="0" u="none" strike="noStrike" cap="non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7365326"/>
                  </a:ext>
                </a:extLst>
              </a:tr>
            </a:tbl>
          </a:graphicData>
        </a:graphic>
      </p:graphicFrame>
      <p:sp>
        <p:nvSpPr>
          <p:cNvPr id="8" name="上-下雙向箭號 7"/>
          <p:cNvSpPr/>
          <p:nvPr/>
        </p:nvSpPr>
        <p:spPr>
          <a:xfrm rot="16200000">
            <a:off x="3966750" y="5644793"/>
            <a:ext cx="247650" cy="504000"/>
          </a:xfrm>
          <a:prstGeom prst="up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8092"/>
              </p:ext>
            </p:extLst>
          </p:nvPr>
        </p:nvGraphicFramePr>
        <p:xfrm>
          <a:off x="2429324" y="5134793"/>
          <a:ext cx="1409251" cy="1524000"/>
        </p:xfrm>
        <a:graphic>
          <a:graphicData uri="http://schemas.openxmlformats.org/drawingml/2006/table">
            <a:tbl>
              <a:tblPr firstRow="1" bandRow="1">
                <a:tableStyleId>{8BBC9094-CD7E-4D0B-A284-681590937CF4}</a:tableStyleId>
              </a:tblPr>
              <a:tblGrid>
                <a:gridCol w="1409251">
                  <a:extLst>
                    <a:ext uri="{9D8B030D-6E8A-4147-A177-3AD203B41FA5}">
                      <a16:colId xmlns:a16="http://schemas.microsoft.com/office/drawing/2014/main" val="800870580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Java</a:t>
                      </a:r>
                      <a:endParaRPr lang="zh-TW" altLang="en-US" sz="2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157653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r>
                        <a:rPr lang="zh-TW" altLang="en-US" sz="2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  <a:endParaRPr lang="en-US" altLang="zh-TW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zh-TW" sz="2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性質</a:t>
                      </a:r>
                    </a:p>
                    <a:p>
                      <a:r>
                        <a:rPr lang="zh-TW" altLang="zh-TW" sz="2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物件實例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736532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29989"/>
              </p:ext>
            </p:extLst>
          </p:nvPr>
        </p:nvGraphicFramePr>
        <p:xfrm>
          <a:off x="4342575" y="5134792"/>
          <a:ext cx="1433074" cy="1524001"/>
        </p:xfrm>
        <a:graphic>
          <a:graphicData uri="http://schemas.openxmlformats.org/drawingml/2006/table">
            <a:tbl>
              <a:tblPr firstRow="1" bandRow="1">
                <a:tableStyleId>{8BBC9094-CD7E-4D0B-A284-681590937CF4}</a:tableStyleId>
              </a:tblPr>
              <a:tblGrid>
                <a:gridCol w="1433074">
                  <a:extLst>
                    <a:ext uri="{9D8B030D-6E8A-4147-A177-3AD203B41FA5}">
                      <a16:colId xmlns:a16="http://schemas.microsoft.com/office/drawing/2014/main" val="800870580"/>
                    </a:ext>
                  </a:extLst>
                </a:gridCol>
              </a:tblGrid>
              <a:tr h="472602">
                <a:tc>
                  <a:txBody>
                    <a:bodyPr/>
                    <a:lstStyle/>
                    <a:p>
                      <a:r>
                        <a:rPr lang="en-US" altLang="zh-TW" sz="2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DB</a:t>
                      </a:r>
                      <a:endParaRPr lang="zh-TW" altLang="en-US" sz="2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157653"/>
                  </a:ext>
                </a:extLst>
              </a:tr>
              <a:tr h="1051399">
                <a:tc>
                  <a:txBody>
                    <a:bodyPr/>
                    <a:lstStyle/>
                    <a:p>
                      <a:endParaRPr lang="en-US" altLang="zh-TW" sz="2200" b="0" i="0" u="none" strike="noStrike" cap="none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  <a:p>
                      <a:pPr algn="ctr"/>
                      <a:r>
                        <a:rPr lang="en-US" altLang="zh-TW" sz="2200" b="1" i="0" u="none" strike="noStrike" cap="none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SQL</a:t>
                      </a:r>
                      <a:endParaRPr lang="zh-TW" altLang="zh-TW" sz="2200" b="1" i="0" u="none" strike="noStrike" cap="none" dirty="0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736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A8122A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Shape 95"/>
          <p:cNvSpPr txBox="1">
            <a:spLocks noGrp="1"/>
          </p:cNvSpPr>
          <p:nvPr>
            <p:ph type="body" idx="1"/>
          </p:nvPr>
        </p:nvSpPr>
        <p:spPr>
          <a:xfrm>
            <a:off x="209549" y="1813925"/>
            <a:ext cx="8753476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概念圖</a:t>
            </a: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0" indent="-4572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比較：</a:t>
            </a: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組態檔：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hibernate.cfg.xml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mybatis-config.</a:t>
            </a:r>
            <a:r>
              <a:rPr lang="en-US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映射檔：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xxxBean.hbm.xml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xxxMapper.</a:t>
            </a:r>
            <a:r>
              <a:rPr lang="en-US" altLang="zh-TW" sz="2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DAO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xxxDAO.java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xxxMapper</a:t>
            </a:r>
            <a:r>
              <a:rPr lang="en-US" altLang="zh-TW" sz="2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.java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MyBatis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-Spring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376238" y="2265158"/>
            <a:ext cx="8374334" cy="2255041"/>
            <a:chOff x="385763" y="2208008"/>
            <a:chExt cx="8374334" cy="2255041"/>
          </a:xfrm>
        </p:grpSpPr>
        <p:sp>
          <p:nvSpPr>
            <p:cNvPr id="21" name="矩形 20"/>
            <p:cNvSpPr/>
            <p:nvPr/>
          </p:nvSpPr>
          <p:spPr>
            <a:xfrm>
              <a:off x="385763" y="3084512"/>
              <a:ext cx="1790700" cy="571500"/>
            </a:xfrm>
            <a:prstGeom prst="rect">
              <a:avLst/>
            </a:prstGeom>
            <a:noFill/>
            <a:ln>
              <a:solidFill>
                <a:srgbClr val="A812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 kern="100" dirty="0" err="1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新細明體" panose="02020500000000000000" pitchFamily="18" charset="-120"/>
                  <a:cs typeface="Times New Roman" panose="02020603050405020304" pitchFamily="18" charset="0"/>
                </a:rPr>
                <a:t>MyBatis</a:t>
              </a:r>
              <a:endParaRPr lang="zh-TW" sz="1600" kern="100" dirty="0">
                <a:solidFill>
                  <a:schemeClr val="tx1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619058" y="2871787"/>
              <a:ext cx="1753870" cy="971550"/>
            </a:xfrm>
            <a:prstGeom prst="rect">
              <a:avLst/>
            </a:prstGeom>
            <a:noFill/>
            <a:ln>
              <a:solidFill>
                <a:srgbClr val="A812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600" b="1" kern="100" dirty="0">
                  <a:solidFill>
                    <a:schemeClr val="tx1"/>
                  </a:solidFill>
                  <a:effectLst/>
                  <a:ea typeface="微軟正黑體" panose="020B0604030504040204" pitchFamily="34" charset="-120"/>
                  <a:cs typeface="Times New Roman" panose="02020603050405020304" pitchFamily="18" charset="0"/>
                </a:rPr>
                <a:t>核心組態檔</a:t>
              </a:r>
              <a:endParaRPr lang="zh-TW" sz="1600" kern="100" dirty="0">
                <a:solidFill>
                  <a:schemeClr val="tx1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b="1" kern="100" dirty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新細明體" panose="02020500000000000000" pitchFamily="18" charset="-120"/>
                  <a:cs typeface="Times New Roman" panose="02020603050405020304" pitchFamily="18" charset="0"/>
                </a:rPr>
                <a:t>(mybatis-config.xml)</a:t>
              </a:r>
              <a:endParaRPr lang="zh-TW" sz="1200" kern="100" dirty="0">
                <a:solidFill>
                  <a:schemeClr val="tx1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821873" y="2845752"/>
              <a:ext cx="1753870" cy="971550"/>
            </a:xfrm>
            <a:prstGeom prst="rect">
              <a:avLst/>
            </a:prstGeom>
            <a:noFill/>
            <a:ln>
              <a:solidFill>
                <a:srgbClr val="A812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600" b="1" kern="100" dirty="0">
                  <a:solidFill>
                    <a:schemeClr val="tx1"/>
                  </a:solidFill>
                  <a:effectLst/>
                  <a:ea typeface="微軟正黑體" panose="020B0604030504040204" pitchFamily="34" charset="-120"/>
                  <a:cs typeface="Times New Roman" panose="02020603050405020304" pitchFamily="18" charset="0"/>
                </a:rPr>
                <a:t>映射檔</a:t>
              </a:r>
              <a:endParaRPr lang="zh-TW" sz="1600" kern="100" dirty="0">
                <a:solidFill>
                  <a:schemeClr val="tx1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b="1" kern="100" dirty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新細明體" panose="02020500000000000000" pitchFamily="18" charset="-120"/>
                  <a:cs typeface="Times New Roman" panose="02020603050405020304" pitchFamily="18" charset="0"/>
                </a:rPr>
                <a:t>(xxxMapper.</a:t>
              </a:r>
              <a:r>
                <a:rPr lang="en-US" sz="1200" b="1" kern="100" dirty="0"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新細明體" panose="02020500000000000000" pitchFamily="18" charset="-120"/>
                  <a:cs typeface="Times New Roman" panose="02020603050405020304" pitchFamily="18" charset="0"/>
                </a:rPr>
                <a:t>xml</a:t>
              </a:r>
              <a:r>
                <a:rPr lang="en-US" sz="1200" b="1" kern="100" dirty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新細明體" panose="02020500000000000000" pitchFamily="18" charset="-120"/>
                  <a:cs typeface="Times New Roman" panose="02020603050405020304" pitchFamily="18" charset="0"/>
                </a:rPr>
                <a:t>)</a:t>
              </a:r>
              <a:endParaRPr lang="zh-TW" sz="1200" kern="100" dirty="0">
                <a:solidFill>
                  <a:schemeClr val="tx1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006227" y="2208008"/>
              <a:ext cx="1753870" cy="971550"/>
            </a:xfrm>
            <a:prstGeom prst="rect">
              <a:avLst/>
            </a:prstGeom>
            <a:noFill/>
            <a:ln>
              <a:solidFill>
                <a:srgbClr val="A812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600" b="1" kern="100" dirty="0">
                  <a:solidFill>
                    <a:schemeClr val="tx1"/>
                  </a:solidFill>
                  <a:effectLst/>
                  <a:ea typeface="微軟正黑體" panose="020B0604030504040204" pitchFamily="34" charset="-120"/>
                  <a:cs typeface="Times New Roman" panose="02020603050405020304" pitchFamily="18" charset="0"/>
                </a:rPr>
                <a:t>映射</a:t>
              </a:r>
              <a:r>
                <a:rPr lang="zh-TW" altLang="en-US" sz="1600" b="1" kern="100" dirty="0">
                  <a:solidFill>
                    <a:schemeClr val="tx1"/>
                  </a:solidFill>
                  <a:ea typeface="微軟正黑體" panose="020B0604030504040204" pitchFamily="34" charset="-120"/>
                  <a:cs typeface="Times New Roman" panose="02020603050405020304" pitchFamily="18" charset="0"/>
                </a:rPr>
                <a:t>器</a:t>
              </a:r>
              <a:r>
                <a:rPr lang="zh-TW" sz="1600" b="1" kern="100" dirty="0">
                  <a:solidFill>
                    <a:schemeClr val="tx1"/>
                  </a:solidFill>
                  <a:effectLst/>
                  <a:ea typeface="微軟正黑體" panose="020B0604030504040204" pitchFamily="34" charset="-120"/>
                  <a:cs typeface="Times New Roman" panose="02020603050405020304" pitchFamily="18" charset="0"/>
                </a:rPr>
                <a:t>介面</a:t>
              </a:r>
              <a:endParaRPr lang="zh-TW" sz="1600" kern="100" dirty="0">
                <a:solidFill>
                  <a:schemeClr val="tx1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b="1" kern="100" dirty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新細明體" panose="02020500000000000000" pitchFamily="18" charset="-120"/>
                  <a:cs typeface="Times New Roman" panose="02020603050405020304" pitchFamily="18" charset="0"/>
                </a:rPr>
                <a:t>(xxxMapper.</a:t>
              </a:r>
              <a:r>
                <a:rPr lang="en-US" sz="1200" b="1" kern="100" dirty="0"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新細明體" panose="02020500000000000000" pitchFamily="18" charset="-120"/>
                  <a:cs typeface="Times New Roman" panose="02020603050405020304" pitchFamily="18" charset="0"/>
                </a:rPr>
                <a:t>java</a:t>
              </a:r>
              <a:r>
                <a:rPr lang="en-US" sz="1200" b="1" kern="100" dirty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新細明體" panose="02020500000000000000" pitchFamily="18" charset="-120"/>
                  <a:cs typeface="Times New Roman" panose="02020603050405020304" pitchFamily="18" charset="0"/>
                </a:rPr>
                <a:t>) </a:t>
              </a:r>
              <a:endParaRPr lang="zh-TW" sz="1200" kern="100" dirty="0">
                <a:solidFill>
                  <a:schemeClr val="tx1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006227" y="3491499"/>
              <a:ext cx="1753870" cy="971550"/>
            </a:xfrm>
            <a:prstGeom prst="rect">
              <a:avLst/>
            </a:prstGeom>
            <a:noFill/>
            <a:ln>
              <a:solidFill>
                <a:srgbClr val="A812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 kern="100" dirty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新細明體" panose="02020500000000000000" pitchFamily="18" charset="-120"/>
                  <a:cs typeface="Times New Roman" panose="02020603050405020304" pitchFamily="18" charset="0"/>
                </a:rPr>
                <a:t>JavaBean</a:t>
              </a:r>
              <a:endParaRPr lang="zh-TW" sz="1600" kern="100" dirty="0">
                <a:solidFill>
                  <a:schemeClr val="tx1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b="1" kern="100" dirty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新細明體" panose="02020500000000000000" pitchFamily="18" charset="-120"/>
                  <a:cs typeface="Times New Roman" panose="02020603050405020304" pitchFamily="18" charset="0"/>
                </a:rPr>
                <a:t>(xxxBean.java)</a:t>
              </a:r>
              <a:endParaRPr lang="zh-TW" sz="1200" kern="100" dirty="0">
                <a:solidFill>
                  <a:schemeClr val="tx1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向右箭號 11"/>
            <p:cNvSpPr/>
            <p:nvPr/>
          </p:nvSpPr>
          <p:spPr>
            <a:xfrm>
              <a:off x="2176463" y="3231562"/>
              <a:ext cx="414000" cy="252000"/>
            </a:xfrm>
            <a:prstGeom prst="rightArrow">
              <a:avLst/>
            </a:prstGeom>
            <a:noFill/>
            <a:ln>
              <a:solidFill>
                <a:srgbClr val="A812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向右箭號 26"/>
            <p:cNvSpPr/>
            <p:nvPr/>
          </p:nvSpPr>
          <p:spPr>
            <a:xfrm>
              <a:off x="4377372" y="3248024"/>
              <a:ext cx="414000" cy="252000"/>
            </a:xfrm>
            <a:prstGeom prst="rightArrow">
              <a:avLst/>
            </a:prstGeom>
            <a:noFill/>
            <a:ln>
              <a:solidFill>
                <a:srgbClr val="A812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向右箭號 27"/>
            <p:cNvSpPr/>
            <p:nvPr/>
          </p:nvSpPr>
          <p:spPr>
            <a:xfrm rot="21059401">
              <a:off x="6583985" y="2903247"/>
              <a:ext cx="414000" cy="252000"/>
            </a:xfrm>
            <a:prstGeom prst="rightArrow">
              <a:avLst/>
            </a:prstGeom>
            <a:noFill/>
            <a:ln>
              <a:solidFill>
                <a:srgbClr val="A812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向右箭號 28"/>
            <p:cNvSpPr/>
            <p:nvPr/>
          </p:nvSpPr>
          <p:spPr>
            <a:xfrm rot="540599" flipV="1">
              <a:off x="6583988" y="3530887"/>
              <a:ext cx="414000" cy="252000"/>
            </a:xfrm>
            <a:prstGeom prst="rightArrow">
              <a:avLst/>
            </a:prstGeom>
            <a:noFill/>
            <a:ln>
              <a:solidFill>
                <a:srgbClr val="A812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6886128"/>
      </p:ext>
    </p:extLst>
  </p:cSld>
  <p:clrMapOvr>
    <a:masterClrMapping/>
  </p:clrMapOvr>
</p:sld>
</file>

<file path=ppt/theme/theme1.xml><?xml version="1.0" encoding="utf-8"?>
<a:theme xmlns:a="http://schemas.openxmlformats.org/drawingml/2006/main" name="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99</Words>
  <Application>Microsoft Office PowerPoint</Application>
  <PresentationFormat>如螢幕大小 (4:3)</PresentationFormat>
  <Paragraphs>44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Raleway</vt:lpstr>
      <vt:lpstr>Times New Roman</vt:lpstr>
      <vt:lpstr>微軟正黑體</vt:lpstr>
      <vt:lpstr>Arial</vt:lpstr>
      <vt:lpstr>新細明體</vt:lpstr>
      <vt:lpstr>Merriweather</vt:lpstr>
      <vt:lpstr>Othello template</vt:lpstr>
      <vt:lpstr>MyBatis another ORM Framework</vt:lpstr>
      <vt:lpstr>PowerPoint 簡報</vt:lpstr>
      <vt:lpstr>簡介</vt:lpstr>
      <vt:lpstr>簡介</vt:lpstr>
      <vt:lpstr>概念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finsage05</cp:lastModifiedBy>
  <cp:revision>29</cp:revision>
  <dcterms:modified xsi:type="dcterms:W3CDTF">2017-03-11T18:15:07Z</dcterms:modified>
</cp:coreProperties>
</file>