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63" r:id="rId24"/>
    <p:sldId id="270" r:id="rId25"/>
    <p:sldId id="271" r:id="rId26"/>
    <p:sldId id="272" r:id="rId27"/>
    <p:sldId id="264" r:id="rId28"/>
    <p:sldId id="273" r:id="rId29"/>
    <p:sldId id="274" r:id="rId30"/>
    <p:sldId id="275" r:id="rId31"/>
    <p:sldId id="265" r:id="rId32"/>
    <p:sldId id="331" r:id="rId33"/>
    <p:sldId id="332" r:id="rId34"/>
    <p:sldId id="333" r:id="rId35"/>
    <p:sldId id="334" r:id="rId36"/>
    <p:sldId id="335" r:id="rId37"/>
    <p:sldId id="336" r:id="rId38"/>
    <p:sldId id="266" r:id="rId39"/>
    <p:sldId id="276" r:id="rId40"/>
    <p:sldId id="280" r:id="rId41"/>
    <p:sldId id="286" r:id="rId42"/>
    <p:sldId id="287" r:id="rId43"/>
    <p:sldId id="281" r:id="rId44"/>
    <p:sldId id="328" r:id="rId45"/>
    <p:sldId id="329" r:id="rId46"/>
    <p:sldId id="330" r:id="rId47"/>
    <p:sldId id="284" r:id="rId48"/>
    <p:sldId id="285" r:id="rId49"/>
    <p:sldId id="267" r:id="rId50"/>
    <p:sldId id="277" r:id="rId51"/>
    <p:sldId id="268" r:id="rId52"/>
    <p:sldId id="278" r:id="rId53"/>
    <p:sldId id="282" r:id="rId54"/>
    <p:sldId id="283" r:id="rId55"/>
    <p:sldId id="269" r:id="rId56"/>
    <p:sldId id="279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yun Lee" initials="DL" lastIdx="1" clrIdx="0">
    <p:extLst>
      <p:ext uri="{19B8F6BF-5375-455C-9EA6-DF929625EA0E}">
        <p15:presenceInfo xmlns:p15="http://schemas.microsoft.com/office/powerpoint/2012/main" userId="Doyun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D4B38-37FF-445F-943A-9F5DD89DD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9B39FE-9C6D-483A-89D8-ED6DA7824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A6A7A-46A4-4550-BC4D-36F16BE3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912-D473-41E7-B092-C308D50587C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A9E2F-5CA0-4D50-AAF2-F47E90C2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EB017-C033-49A2-BA77-9EBEDC7E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9BFD-28F5-4DE2-BB23-F1161E728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00460-7684-4BB4-8FAF-7CDAAEBB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63B21B-4CD8-4304-A29E-A7BC4A8BC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A5046-A7D9-4771-B94E-BBDC3001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912-D473-41E7-B092-C308D50587C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703F9-D5E7-4B76-8ACB-0B5774EA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8D60B-3048-47E3-A3C0-5C990C23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9BFD-28F5-4DE2-BB23-F1161E728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0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203538-FEF3-42C3-80A7-9358BC6B7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77B9F9-3361-4E61-BE7A-E688F59FA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55FD2-9B4D-4390-918D-1A5E4C93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912-D473-41E7-B092-C308D50587C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7ABED-3311-4843-8E38-C4B69677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7B57A-B0C4-4BB4-BAD2-40212460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9BFD-28F5-4DE2-BB23-F1161E728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4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13906-DA9B-410C-963E-28A00CA8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B88DD-CEAB-4AB1-ABFF-66F472E6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8A808-0DC0-455A-8E69-9DECA04D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912-D473-41E7-B092-C308D50587C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3FE44-EA1A-4968-9531-44291C04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50CF0-36D5-41AB-A73E-0A06F677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9BFD-28F5-4DE2-BB23-F1161E728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86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BE7F9-A4AF-4B3E-8C1C-8903DDC6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DEEE5-3902-4AF5-84F4-03E23A8A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024DA-004A-4930-825B-3846BC0C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912-D473-41E7-B092-C308D50587C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E7051-A9DC-46E6-B641-9D792C84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A0767-8B55-4BA7-8CDD-FD1F9773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9BFD-28F5-4DE2-BB23-F1161E728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7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A0D30-B23D-4CC2-B329-1C9EE95C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4DB56-2A21-46E9-B5B7-2889F8A8E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E3B22-0BD3-4492-8F07-D2E103C57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2C617-5230-4A9D-A285-EA4781EF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912-D473-41E7-B092-C308D50587C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AAE223-0E36-4AF3-AE4D-BBF63391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00B0DE-684F-4FCD-A2F5-345A0DD5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9BFD-28F5-4DE2-BB23-F1161E728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6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A442-C31A-4BC0-BC5C-40421649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A5074-CCC2-42D4-BA41-DF24840D0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573B45-B996-4F1D-A55F-277ADFB19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84D5D6-7485-4B10-B64C-453E38D23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00AAC1-02E6-4AFC-A81E-F1B258F20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5FEE3D-48A5-401C-8FF0-051EB698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912-D473-41E7-B092-C308D50587C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6F2391-9B54-40FF-B130-893F99CF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0616C7-9DB4-4072-8A3F-75A877EF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9BFD-28F5-4DE2-BB23-F1161E728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E26BD-7902-47A1-BA5C-4D343C8B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CDFB3-2ABC-4ECF-98AD-C1B2514A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912-D473-41E7-B092-C308D50587C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1602A5-6C2D-46C1-9836-523CE835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7220EA-0747-4790-9B3E-5921B3DA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9BFD-28F5-4DE2-BB23-F1161E728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97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F5F1B8-4570-4CCB-9977-E882161A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912-D473-41E7-B092-C308D50587C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4CA393-6681-4BE1-B0B8-51A65315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EC4329-74FF-41FB-BF28-337081DB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9BFD-28F5-4DE2-BB23-F1161E728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2098E-E0C5-4F6E-B553-15F687EC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1DE28-A520-4A2E-88EC-368F6C86C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36E09-73FA-4196-8F3D-CF781751E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BC823-F903-410D-BC10-2A71D575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912-D473-41E7-B092-C308D50587C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F4A033-5ACB-4B8C-BB77-8F72DBC4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1878F4-10DB-4207-8718-B904AC08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9BFD-28F5-4DE2-BB23-F1161E728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0F9CC-4122-4551-A50E-369C69FC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5987C3-3796-419B-AAC7-ED0421360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0C8B7E-0AD7-41E4-A052-54373CC2B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3D057-11C5-47E3-915A-0B800817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912-D473-41E7-B092-C308D50587C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D27FB-71C7-4699-9B8F-D6DCA0CE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F6D264-EFCD-4BD8-8DCA-F6147B11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9BFD-28F5-4DE2-BB23-F1161E728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6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AE913E-51AD-438F-99AA-55144BD8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6E34C-8A7C-4A65-BD9D-69C9F36C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54BA0-6A20-42F2-B528-2597893BD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29912-D473-41E7-B092-C308D50587C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C0BE8-E235-4D95-A795-907383534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A5900-2CE7-4736-A007-2ECCDD08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9BFD-28F5-4DE2-BB23-F1161E728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6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A762A-CC7C-4D3E-96B4-2658CA43170A}"/>
              </a:ext>
            </a:extLst>
          </p:cNvPr>
          <p:cNvSpPr txBox="1"/>
          <p:nvPr/>
        </p:nvSpPr>
        <p:spPr>
          <a:xfrm>
            <a:off x="2024743" y="259415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02536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DEB75A-6111-4F8B-865F-33C189476C37}"/>
              </a:ext>
            </a:extLst>
          </p:cNvPr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 조회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과목명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특수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공통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과목명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특수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공통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과목명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특수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공통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과목명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특수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공통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43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D7E260-A381-47F8-A384-87FC9E087E15}"/>
              </a:ext>
            </a:extLst>
          </p:cNvPr>
          <p:cNvSpPr/>
          <p:nvPr/>
        </p:nvSpPr>
        <p:spPr>
          <a:xfrm>
            <a:off x="3048000" y="2413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과목 추가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과목명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dirty="0">
                <a:solidFill>
                  <a:srgbClr val="00C8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 구분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공통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특수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r>
              <a:rPr lang="ko-KR" altLang="en-US" dirty="0">
                <a:solidFill>
                  <a:srgbClr val="00C8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공통</a:t>
            </a:r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/>
              <a:t>과목 추가가 완료되었습니다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엔터를</a:t>
            </a:r>
            <a:r>
              <a:rPr lang="ko-KR" altLang="en-US" dirty="0"/>
              <a:t> 입력하시면 이전 페이지로 돌아갑니다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91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35DF49-E66C-4293-BC2D-1BF0077BE570}"/>
              </a:ext>
            </a:extLst>
          </p:cNvPr>
          <p:cNvSpPr/>
          <p:nvPr/>
        </p:nvSpPr>
        <p:spPr>
          <a:xfrm>
            <a:off x="2825932" y="116684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과목명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특수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공통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과목명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특수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공통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과목명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특수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공통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과목명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특수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공통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  <a:endParaRPr lang="ko-KR" altLang="en-US" dirty="0"/>
          </a:p>
          <a:p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 정보 수정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과목명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 구분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공통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특수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endParaRPr lang="ko-KR" altLang="en-US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수정할 과목 번호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/>
              <a:t>과목 수정이 완료되었습니다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엔터를</a:t>
            </a:r>
            <a:r>
              <a:rPr lang="ko-KR" altLang="en-US" dirty="0"/>
              <a:t> 입력하시면 이전 페이지로 돌아갑니다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94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4C49C9-FDD0-43E3-A94B-266292C9EFEC}"/>
              </a:ext>
            </a:extLst>
          </p:cNvPr>
          <p:cNvSpPr/>
          <p:nvPr/>
        </p:nvSpPr>
        <p:spPr>
          <a:xfrm>
            <a:off x="2277292" y="121423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과목명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특수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공통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과목명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특수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공통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과목명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특수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공통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과목명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특수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공통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  <a:endParaRPr lang="ko-KR" altLang="en-US" dirty="0"/>
          </a:p>
          <a:p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 정보 삭제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삭제할 과목 번호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dirty="0">
                <a:solidFill>
                  <a:srgbClr val="00C8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</a:p>
          <a:p>
            <a:r>
              <a:rPr lang="ko-KR" altLang="en-US" dirty="0"/>
              <a:t>과목 삭제가 완료되었습니다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엔터를</a:t>
            </a:r>
            <a:r>
              <a:rPr lang="ko-KR" altLang="en-US" dirty="0"/>
              <a:t> 입력하시면 이전 페이지로 돌아갑니다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97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AD0BB1-CD07-4370-9D14-A638BA032833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관리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조회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추가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수정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삭제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 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뒤로가기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▷입력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21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AF4C15-12AB-4C10-9ADD-6DE9B47B3FF8}"/>
              </a:ext>
            </a:extLst>
          </p:cNvPr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조회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1                1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2                2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3                3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4                4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26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5                5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26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6                6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26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30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9C25760-C4D8-4DC0-98D1-8AA32A3EFF30}"/>
              </a:ext>
            </a:extLst>
          </p:cNvPr>
          <p:cNvSpPr/>
          <p:nvPr/>
        </p:nvSpPr>
        <p:spPr>
          <a:xfrm>
            <a:off x="3048000" y="2413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추가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강의실명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정원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ko-KR" altLang="en-US" dirty="0"/>
              <a:t>강의실 추가가 완료되었습니다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엔터를</a:t>
            </a:r>
            <a:r>
              <a:rPr lang="ko-KR" altLang="en-US" dirty="0"/>
              <a:t> 입력하시면 이전 페이지로 돌아갑니다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3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611146D-71F5-466E-9130-E0E5B9C2780E}"/>
              </a:ext>
            </a:extLst>
          </p:cNvPr>
          <p:cNvSpPr/>
          <p:nvPr/>
        </p:nvSpPr>
        <p:spPr>
          <a:xfrm>
            <a:off x="3139440" y="72035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조회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1                1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2                2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3                3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4                4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26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5                5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26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6                6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26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  <a:endParaRPr lang="ko-KR" altLang="en-US" dirty="0"/>
          </a:p>
          <a:p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정보 수정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강의실명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dirty="0">
                <a:solidFill>
                  <a:srgbClr val="00C8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정원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dirty="0">
                <a:solidFill>
                  <a:srgbClr val="00C8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변경할 강의실 번호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dirty="0">
                <a:solidFill>
                  <a:srgbClr val="00C8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</a:p>
          <a:p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/>
              <a:t>강의실 정보 수정이 완료되었습니다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엔터를</a:t>
            </a:r>
            <a:r>
              <a:rPr lang="ko-KR" altLang="en-US" dirty="0"/>
              <a:t> 입력하시면 이전 페이지로 돌아갑니다</a:t>
            </a:r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233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70ADF7-38DD-4D6D-990D-DFCE735E26A4}"/>
              </a:ext>
            </a:extLst>
          </p:cNvPr>
          <p:cNvSpPr/>
          <p:nvPr/>
        </p:nvSpPr>
        <p:spPr>
          <a:xfrm>
            <a:off x="2760617" y="966039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조회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1                1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2                2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3                3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4                4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26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5                5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26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6                6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26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  <a:endParaRPr lang="ko-KR" altLang="en-US" dirty="0"/>
          </a:p>
          <a:p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 정보 삭제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삭제할 강의실 번호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/>
              <a:t>강의실 정보 삭제가 완료되었습니다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엔터를</a:t>
            </a:r>
            <a:r>
              <a:rPr lang="ko-KR" altLang="en-US" dirty="0"/>
              <a:t> 입력하시면 이전 페이지로 돌아갑니다</a:t>
            </a:r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29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60A549-69AE-4269-B239-F4F087AFCA4C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교재 관리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 조회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 추가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 수정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 삭제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 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뒤로가기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▷입력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65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24483B-230E-42A0-A792-6970BA818D92}"/>
              </a:ext>
            </a:extLst>
          </p:cNvPr>
          <p:cNvSpPr txBox="1"/>
          <p:nvPr/>
        </p:nvSpPr>
        <p:spPr>
          <a:xfrm>
            <a:off x="3673406" y="1874728"/>
            <a:ext cx="48451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 M E N U =============== 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기초 정보 관리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교사 계정 관리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개설 과정 관리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개설 과목 관리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교육생 관리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시험 관리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출결 관리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기자재 관리</a:t>
            </a:r>
            <a:endParaRPr lang="en-US" altLang="ko-KR" sz="1400" dirty="0"/>
          </a:p>
          <a:p>
            <a:r>
              <a:rPr lang="en-US" altLang="ko-KR" sz="1400" dirty="0"/>
              <a:t>0.   </a:t>
            </a:r>
            <a:r>
              <a:rPr lang="ko-KR" altLang="en-US" sz="1400" dirty="0"/>
              <a:t>로그아웃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r>
              <a:rPr lang="ko-KR" altLang="en-US" sz="1400" dirty="0"/>
              <a:t>▷입력</a:t>
            </a:r>
            <a:r>
              <a:rPr lang="en-US" altLang="ko-KR" sz="1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89504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C0AB17-21C9-43D3-9A10-9FD858DE8B10}"/>
              </a:ext>
            </a:extLst>
          </p:cNvPr>
          <p:cNvSpPr/>
          <p:nvPr/>
        </p:nvSpPr>
        <p:spPr>
          <a:xfrm>
            <a:off x="3048000" y="24133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교재번호 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교재번호 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교재번호 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교재번호 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DAAB2E-E8B5-4E4F-8AEE-7B74013FB489}"/>
              </a:ext>
            </a:extLst>
          </p:cNvPr>
          <p:cNvSpPr/>
          <p:nvPr/>
        </p:nvSpPr>
        <p:spPr>
          <a:xfrm>
            <a:off x="2538549" y="47467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교재번호 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교재번호 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교재번호 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교재번호 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 정보 수정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과목번호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dirty="0">
                <a:solidFill>
                  <a:srgbClr val="00C8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</a:p>
          <a:p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교재명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dirty="0">
                <a:solidFill>
                  <a:srgbClr val="00C8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저자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dirty="0">
                <a:solidFill>
                  <a:srgbClr val="00C8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출판사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dirty="0">
                <a:solidFill>
                  <a:srgbClr val="00C8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수정할 교재 번호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dirty="0">
                <a:solidFill>
                  <a:srgbClr val="00C87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/>
              <a:t>교재 정보 수정이 완료되었습니다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엔터를</a:t>
            </a:r>
            <a:r>
              <a:rPr lang="ko-KR" altLang="en-US" dirty="0"/>
              <a:t> 입력하시면 이전 페이지로 돌아갑니다</a:t>
            </a:r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273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C3CFC7-6F42-47D9-B295-4ABB7CF9C53C}"/>
              </a:ext>
            </a:extLst>
          </p:cNvPr>
          <p:cNvSpPr/>
          <p:nvPr/>
        </p:nvSpPr>
        <p:spPr>
          <a:xfrm>
            <a:off x="3048000" y="12795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교재 삭제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삭제할 교재 번호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/>
              <a:t>교재 정보 삭제가 완료되었습니다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엔터를</a:t>
            </a:r>
            <a:r>
              <a:rPr lang="ko-KR" altLang="en-US" dirty="0"/>
              <a:t> 입력하시면 이전 페이지로 돌아갑니다</a:t>
            </a:r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646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A762A-CC7C-4D3E-96B4-2658CA43170A}"/>
              </a:ext>
            </a:extLst>
          </p:cNvPr>
          <p:cNvSpPr txBox="1"/>
          <p:nvPr/>
        </p:nvSpPr>
        <p:spPr>
          <a:xfrm>
            <a:off x="2024743" y="259415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교사 계정 관리</a:t>
            </a:r>
          </a:p>
        </p:txBody>
      </p:sp>
    </p:spTree>
    <p:extLst>
      <p:ext uri="{BB962C8B-B14F-4D97-AF65-F5344CB8AC3E}">
        <p14:creationId xmlns:p14="http://schemas.microsoft.com/office/powerpoint/2010/main" val="3619178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1874728"/>
            <a:ext cx="48451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교사 계정 관리</a:t>
            </a:r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교사 신규 등록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교사 정보 수정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교사 계정 삭제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강의가능 과목 추가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전체 교사 정보 조회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교사별</a:t>
            </a:r>
            <a:r>
              <a:rPr lang="ko-KR" altLang="en-US" sz="1400" dirty="0"/>
              <a:t> 강의 내역 조회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교사평가 결과 조회</a:t>
            </a:r>
            <a:endParaRPr lang="en-US" altLang="ko-KR" sz="1400" dirty="0"/>
          </a:p>
          <a:p>
            <a:r>
              <a:rPr lang="en-US" altLang="ko-KR" sz="1400" dirty="0"/>
              <a:t>0.   </a:t>
            </a:r>
            <a:r>
              <a:rPr lang="ko-KR" altLang="en-US" sz="1400" dirty="0" err="1"/>
              <a:t>뒤로가기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r>
              <a:rPr lang="ko-KR" altLang="en-US" sz="1400" dirty="0"/>
              <a:t>▷입력</a:t>
            </a:r>
            <a:r>
              <a:rPr lang="en-US" altLang="ko-KR" sz="1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123910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1874728"/>
            <a:ext cx="4845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교사 신규 등록</a:t>
            </a:r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▷ 이름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▷ 연락처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▷ 주민번호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r>
              <a:rPr lang="ko-KR" altLang="en-US" sz="1400" dirty="0"/>
              <a:t>교사 추가가 완료되었습니다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 err="1"/>
              <a:t>엔터를</a:t>
            </a:r>
            <a:r>
              <a:rPr lang="ko-KR" altLang="en-US" sz="1400" dirty="0"/>
              <a:t> 입력하시면 이전 페이지로 돌아갑니다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814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1874728"/>
            <a:ext cx="48451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교사평가 점수 조회</a:t>
            </a:r>
            <a:endParaRPr lang="en-US" altLang="ko-KR" sz="1400" dirty="0"/>
          </a:p>
          <a:p>
            <a:pPr algn="ctr"/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번호</a:t>
            </a:r>
            <a:r>
              <a:rPr lang="en-US" altLang="ko-KR" sz="1400" dirty="0"/>
              <a:t>]         [</a:t>
            </a:r>
            <a:r>
              <a:rPr lang="ko-KR" altLang="en-US" sz="1400" dirty="0"/>
              <a:t>이름</a:t>
            </a:r>
            <a:r>
              <a:rPr lang="en-US" altLang="ko-KR" sz="1400" dirty="0"/>
              <a:t>]         [</a:t>
            </a:r>
            <a:r>
              <a:rPr lang="ko-KR" altLang="en-US" sz="1400" dirty="0"/>
              <a:t>과정번호</a:t>
            </a:r>
            <a:r>
              <a:rPr lang="en-US" altLang="ko-KR" sz="1400" dirty="0"/>
              <a:t>]        [</a:t>
            </a:r>
            <a:r>
              <a:rPr lang="ko-KR" altLang="en-US" sz="1400" dirty="0"/>
              <a:t>종합평균점수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---------------------------------------------------------------</a:t>
            </a:r>
          </a:p>
          <a:p>
            <a:r>
              <a:rPr lang="en-US" altLang="ko-KR" sz="1400" dirty="0"/>
              <a:t>   1            </a:t>
            </a:r>
            <a:r>
              <a:rPr lang="ko-KR" altLang="en-US" sz="1400" dirty="0" err="1"/>
              <a:t>곽우신</a:t>
            </a:r>
            <a:r>
              <a:rPr lang="ko-KR" altLang="en-US" sz="1400" dirty="0"/>
              <a:t>              </a:t>
            </a:r>
            <a:r>
              <a:rPr lang="en-US" altLang="ko-KR" sz="1400" dirty="0"/>
              <a:t>7                    3.4</a:t>
            </a:r>
            <a:r>
              <a:rPr lang="ko-KR" altLang="en-US" sz="1400" dirty="0"/>
              <a:t>점</a:t>
            </a:r>
            <a:endParaRPr lang="en-US" altLang="ko-KR" sz="1400" dirty="0"/>
          </a:p>
          <a:p>
            <a:r>
              <a:rPr lang="en-US" altLang="ko-KR" sz="1400" dirty="0"/>
              <a:t>   2            </a:t>
            </a:r>
            <a:r>
              <a:rPr lang="ko-KR" altLang="en-US" sz="1400" dirty="0" err="1"/>
              <a:t>곽우신</a:t>
            </a:r>
            <a:r>
              <a:rPr lang="ko-KR" altLang="en-US" sz="1400" dirty="0"/>
              <a:t>             </a:t>
            </a:r>
            <a:r>
              <a:rPr lang="en-US" altLang="ko-KR" sz="1400" dirty="0"/>
              <a:t>13                     3</a:t>
            </a:r>
            <a:r>
              <a:rPr lang="ko-KR" altLang="en-US" sz="1400" dirty="0"/>
              <a:t>점</a:t>
            </a:r>
            <a:endParaRPr lang="en-US" altLang="ko-KR" sz="1400" dirty="0"/>
          </a:p>
          <a:p>
            <a:r>
              <a:rPr lang="en-US" altLang="ko-KR" sz="1400" dirty="0"/>
              <a:t>   3            </a:t>
            </a:r>
            <a:r>
              <a:rPr lang="ko-KR" altLang="en-US" sz="1400" dirty="0" err="1"/>
              <a:t>이규미</a:t>
            </a:r>
            <a:r>
              <a:rPr lang="ko-KR" altLang="en-US" sz="1400" dirty="0"/>
              <a:t>              </a:t>
            </a:r>
            <a:r>
              <a:rPr lang="en-US" altLang="ko-KR" sz="1400" dirty="0"/>
              <a:t>6                    3.4</a:t>
            </a:r>
            <a:r>
              <a:rPr lang="ko-KR" altLang="en-US" sz="1400" dirty="0"/>
              <a:t>점</a:t>
            </a:r>
            <a:endParaRPr lang="en-US" altLang="ko-KR" sz="1400" dirty="0"/>
          </a:p>
          <a:p>
            <a:r>
              <a:rPr lang="en-US" altLang="ko-KR" sz="1400" dirty="0"/>
              <a:t>   4            </a:t>
            </a:r>
            <a:r>
              <a:rPr lang="ko-KR" altLang="en-US" sz="1400" dirty="0" err="1"/>
              <a:t>이창익</a:t>
            </a:r>
            <a:r>
              <a:rPr lang="en-US" altLang="ko-KR" sz="1400" dirty="0"/>
              <a:t>	          4                    2.8</a:t>
            </a:r>
            <a:r>
              <a:rPr lang="ko-KR" altLang="en-US" sz="1400" dirty="0"/>
              <a:t>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엔터를</a:t>
            </a:r>
            <a:r>
              <a:rPr lang="ko-KR" altLang="en-US" sz="1400" dirty="0"/>
              <a:t> 입력하시면 이전 페이지로 돌아갑니다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687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A762A-CC7C-4D3E-96B4-2658CA43170A}"/>
              </a:ext>
            </a:extLst>
          </p:cNvPr>
          <p:cNvSpPr txBox="1"/>
          <p:nvPr/>
        </p:nvSpPr>
        <p:spPr>
          <a:xfrm>
            <a:off x="2024743" y="259415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개설 과정 관리</a:t>
            </a:r>
          </a:p>
        </p:txBody>
      </p:sp>
    </p:spTree>
    <p:extLst>
      <p:ext uri="{BB962C8B-B14F-4D97-AF65-F5344CB8AC3E}">
        <p14:creationId xmlns:p14="http://schemas.microsoft.com/office/powerpoint/2010/main" val="3608104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1874728"/>
            <a:ext cx="48451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개설 과정 관리</a:t>
            </a:r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신규 과정 등록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개설 과정 조회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수료 날짜 지정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개설 과정 수정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개설 과정 삭제</a:t>
            </a:r>
            <a:endParaRPr lang="en-US" altLang="ko-KR" sz="1400" dirty="0"/>
          </a:p>
          <a:p>
            <a:r>
              <a:rPr lang="en-US" altLang="ko-KR" sz="1400" dirty="0"/>
              <a:t>0.   </a:t>
            </a:r>
            <a:r>
              <a:rPr lang="ko-KR" altLang="en-US" sz="1400" dirty="0" err="1"/>
              <a:t>뒤로가기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r>
              <a:rPr lang="ko-KR" altLang="en-US" sz="1400" dirty="0"/>
              <a:t>▷입력</a:t>
            </a:r>
            <a:r>
              <a:rPr lang="en-US" altLang="ko-KR" sz="1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91080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1874728"/>
            <a:ext cx="48451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개설 과정 조회</a:t>
            </a:r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개설 과정 정보 출력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개설 과정 선택 출력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개설 과정 조회</a:t>
            </a:r>
            <a:endParaRPr lang="en-US" altLang="ko-KR" sz="1400" dirty="0"/>
          </a:p>
          <a:p>
            <a:r>
              <a:rPr lang="en-US" altLang="ko-KR" sz="1400" dirty="0"/>
              <a:t>0.   </a:t>
            </a:r>
            <a:r>
              <a:rPr lang="ko-KR" altLang="en-US" sz="1400" dirty="0" err="1"/>
              <a:t>뒤로가기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r>
              <a:rPr lang="ko-KR" altLang="en-US" sz="1400" dirty="0"/>
              <a:t>▷입력</a:t>
            </a:r>
            <a:r>
              <a:rPr lang="en-US" altLang="ko-KR" sz="1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50378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A762A-CC7C-4D3E-96B4-2658CA43170A}"/>
              </a:ext>
            </a:extLst>
          </p:cNvPr>
          <p:cNvSpPr txBox="1"/>
          <p:nvPr/>
        </p:nvSpPr>
        <p:spPr>
          <a:xfrm>
            <a:off x="2024743" y="259415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기초 정보 관리</a:t>
            </a:r>
          </a:p>
        </p:txBody>
      </p:sp>
    </p:spTree>
    <p:extLst>
      <p:ext uri="{BB962C8B-B14F-4D97-AF65-F5344CB8AC3E}">
        <p14:creationId xmlns:p14="http://schemas.microsoft.com/office/powerpoint/2010/main" val="1618166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1666181"/>
            <a:ext cx="48451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개설 과정 수정</a:t>
            </a:r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▷시행 과정 번호 </a:t>
            </a:r>
            <a:r>
              <a:rPr lang="en-US" altLang="ko-KR" sz="1400" dirty="0"/>
              <a:t>: </a:t>
            </a:r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과정 시작 날짜 수정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과정 종료 날짜 수정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과정 강의실 번호 수정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교사 번호 수정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과정 번호 수정</a:t>
            </a:r>
            <a:endParaRPr lang="en-US" altLang="ko-KR" sz="1400" dirty="0"/>
          </a:p>
          <a:p>
            <a:r>
              <a:rPr lang="en-US" altLang="ko-KR" sz="1400" dirty="0"/>
              <a:t>0.   </a:t>
            </a:r>
            <a:r>
              <a:rPr lang="ko-KR" altLang="en-US" sz="1400" dirty="0" err="1"/>
              <a:t>뒤로가기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r>
              <a:rPr lang="ko-KR" altLang="en-US" sz="1400" dirty="0"/>
              <a:t>▷입력</a:t>
            </a:r>
            <a:r>
              <a:rPr lang="en-US" altLang="ko-KR" sz="1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696619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A762A-CC7C-4D3E-96B4-2658CA43170A}"/>
              </a:ext>
            </a:extLst>
          </p:cNvPr>
          <p:cNvSpPr txBox="1"/>
          <p:nvPr/>
        </p:nvSpPr>
        <p:spPr>
          <a:xfrm>
            <a:off x="2024743" y="259415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개설 과목 관리</a:t>
            </a:r>
          </a:p>
        </p:txBody>
      </p:sp>
    </p:spTree>
    <p:extLst>
      <p:ext uri="{BB962C8B-B14F-4D97-AF65-F5344CB8AC3E}">
        <p14:creationId xmlns:p14="http://schemas.microsoft.com/office/powerpoint/2010/main" val="4022649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1666181"/>
            <a:ext cx="48451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개설 과정별 과목 관리</a:t>
            </a:r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조회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과목별 기간 등록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수정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삭제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교재 배부</a:t>
            </a:r>
            <a:endParaRPr lang="en-US" altLang="ko-KR" sz="1400" dirty="0"/>
          </a:p>
          <a:p>
            <a:r>
              <a:rPr lang="en-US" altLang="ko-KR" sz="1400" dirty="0"/>
              <a:t>0.   </a:t>
            </a:r>
            <a:r>
              <a:rPr lang="ko-KR" altLang="en-US" sz="1400" dirty="0" err="1"/>
              <a:t>뒤로가기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r>
              <a:rPr lang="ko-KR" altLang="en-US" sz="1400" dirty="0"/>
              <a:t>▷입력</a:t>
            </a:r>
            <a:r>
              <a:rPr lang="en-US" altLang="ko-KR" sz="1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268404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F2CB47-C19B-4712-A595-B034609544D0}"/>
              </a:ext>
            </a:extLst>
          </p:cNvPr>
          <p:cNvSpPr txBox="1"/>
          <p:nvPr/>
        </p:nvSpPr>
        <p:spPr>
          <a:xfrm>
            <a:off x="951722" y="475861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조회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0D843-E358-48BB-9FF9-8497C759A2D6}"/>
              </a:ext>
            </a:extLst>
          </p:cNvPr>
          <p:cNvSpPr txBox="1"/>
          <p:nvPr/>
        </p:nvSpPr>
        <p:spPr>
          <a:xfrm>
            <a:off x="2499048" y="1757675"/>
            <a:ext cx="72794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=========================================================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과정번호</a:t>
            </a:r>
            <a:r>
              <a:rPr lang="en-US" altLang="ko-KR" sz="1400" dirty="0"/>
              <a:t>]                 [</a:t>
            </a:r>
            <a:r>
              <a:rPr lang="ko-KR" altLang="en-US" sz="1400" dirty="0"/>
              <a:t>기간</a:t>
            </a:r>
            <a:r>
              <a:rPr lang="en-US" altLang="ko-KR" sz="1400" dirty="0"/>
              <a:t>]                      [</a:t>
            </a:r>
            <a:r>
              <a:rPr lang="ko-KR" altLang="en-US" sz="1400" dirty="0"/>
              <a:t>강의실</a:t>
            </a:r>
            <a:r>
              <a:rPr lang="en-US" altLang="ko-KR" sz="1400" dirty="0"/>
              <a:t>] 	          [</a:t>
            </a:r>
            <a:r>
              <a:rPr lang="ko-KR" altLang="en-US" sz="1400" dirty="0" err="1"/>
              <a:t>과정명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     1          2020/06/19 ~ 2021/02/01 	1 </a:t>
            </a:r>
            <a:r>
              <a:rPr lang="ko-KR" altLang="en-US" sz="1400" dirty="0"/>
              <a:t>강의실 </a:t>
            </a:r>
            <a:r>
              <a:rPr lang="en-US" altLang="ko-KR" sz="1400" dirty="0"/>
              <a:t>	</a:t>
            </a:r>
            <a:r>
              <a:rPr lang="ko-KR" altLang="en-US" sz="1400" dirty="0"/>
              <a:t>자바 응용 </a:t>
            </a:r>
            <a:r>
              <a:rPr lang="en-US" altLang="ko-KR" sz="1400" dirty="0"/>
              <a:t>SW </a:t>
            </a:r>
            <a:r>
              <a:rPr lang="ko-KR" altLang="en-US" sz="1400" dirty="0"/>
              <a:t>개발자 양성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========================================================</a:t>
            </a:r>
          </a:p>
          <a:p>
            <a:r>
              <a:rPr lang="ko-KR" altLang="en-US" sz="1400" dirty="0"/>
              <a:t>과정번호</a:t>
            </a:r>
            <a:r>
              <a:rPr lang="en-US" altLang="ko-KR" sz="1400" dirty="0"/>
              <a:t>: 1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구성 과목 리스트</a:t>
            </a:r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과목번호</a:t>
            </a:r>
            <a:r>
              <a:rPr lang="en-US" altLang="ko-KR" sz="1400" dirty="0"/>
              <a:t>]                 [</a:t>
            </a:r>
            <a:r>
              <a:rPr lang="ko-KR" altLang="en-US" sz="1400" dirty="0"/>
              <a:t>기간</a:t>
            </a:r>
            <a:r>
              <a:rPr lang="en-US" altLang="ko-KR" sz="1400" dirty="0"/>
              <a:t>]                      [</a:t>
            </a:r>
            <a:r>
              <a:rPr lang="ko-KR" altLang="en-US" sz="1400" dirty="0"/>
              <a:t>과목명</a:t>
            </a:r>
            <a:r>
              <a:rPr lang="en-US" altLang="ko-KR" sz="1400" dirty="0"/>
              <a:t>] 	          [</a:t>
            </a:r>
            <a:r>
              <a:rPr lang="ko-KR" altLang="en-US" sz="1400" dirty="0" err="1"/>
              <a:t>교재명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     1          2020/06/19 ~ 2020/07/19       JAVA </a:t>
            </a:r>
            <a:r>
              <a:rPr lang="ko-KR" altLang="en-US" sz="1400" dirty="0"/>
              <a:t>기초</a:t>
            </a:r>
            <a:r>
              <a:rPr lang="en-US" altLang="ko-KR" sz="1400" dirty="0"/>
              <a:t>        </a:t>
            </a:r>
            <a:r>
              <a:rPr lang="ko-KR" altLang="en-US" sz="1400" dirty="0"/>
              <a:t>이것이 자바다</a:t>
            </a:r>
            <a:endParaRPr lang="en-US" altLang="ko-KR" sz="1400" dirty="0"/>
          </a:p>
          <a:p>
            <a:r>
              <a:rPr lang="en-US" altLang="ko-KR" sz="1400" dirty="0"/>
              <a:t>      2          2020/07/19 ~ 2020/08/19       ORACLE </a:t>
            </a:r>
            <a:r>
              <a:rPr lang="ko-KR" altLang="en-US" sz="1400" dirty="0"/>
              <a:t>기초</a:t>
            </a:r>
            <a:r>
              <a:rPr lang="en-US" altLang="ko-KR" sz="1400" dirty="0"/>
              <a:t>    </a:t>
            </a:r>
            <a:r>
              <a:rPr lang="ko-KR" altLang="en-US" sz="1400" dirty="0"/>
              <a:t>이것이 오라클이다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752697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2456283" y="927250"/>
            <a:ext cx="72794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=========================================================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과정번호</a:t>
            </a:r>
            <a:r>
              <a:rPr lang="en-US" altLang="ko-KR" sz="1400" dirty="0"/>
              <a:t>]                 [</a:t>
            </a:r>
            <a:r>
              <a:rPr lang="ko-KR" altLang="en-US" sz="1400" dirty="0"/>
              <a:t>기간</a:t>
            </a:r>
            <a:r>
              <a:rPr lang="en-US" altLang="ko-KR" sz="1400" dirty="0"/>
              <a:t>]                      [</a:t>
            </a:r>
            <a:r>
              <a:rPr lang="ko-KR" altLang="en-US" sz="1400" dirty="0"/>
              <a:t>강의실</a:t>
            </a:r>
            <a:r>
              <a:rPr lang="en-US" altLang="ko-KR" sz="1400" dirty="0"/>
              <a:t>] 	          [</a:t>
            </a:r>
            <a:r>
              <a:rPr lang="ko-KR" altLang="en-US" sz="1400" dirty="0" err="1"/>
              <a:t>과정명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     1          2020/06/19 ~ 2021/02/01 	1 </a:t>
            </a:r>
            <a:r>
              <a:rPr lang="ko-KR" altLang="en-US" sz="1400" dirty="0"/>
              <a:t>강의실 </a:t>
            </a:r>
            <a:r>
              <a:rPr lang="en-US" altLang="ko-KR" sz="1400" dirty="0"/>
              <a:t>	</a:t>
            </a:r>
            <a:r>
              <a:rPr lang="ko-KR" altLang="en-US" sz="1400" dirty="0"/>
              <a:t>자바 응용 </a:t>
            </a:r>
            <a:r>
              <a:rPr lang="en-US" altLang="ko-KR" sz="1400" dirty="0"/>
              <a:t>SW </a:t>
            </a:r>
            <a:r>
              <a:rPr lang="ko-KR" altLang="en-US" sz="1400" dirty="0"/>
              <a:t>개발자 양성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과정번호</a:t>
            </a:r>
            <a:r>
              <a:rPr lang="en-US" altLang="ko-KR" sz="1400" dirty="0"/>
              <a:t>: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========================================================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구성 과목 리스트</a:t>
            </a:r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과목번호</a:t>
            </a:r>
            <a:r>
              <a:rPr lang="en-US" altLang="ko-KR" sz="1400" dirty="0"/>
              <a:t>]          [</a:t>
            </a:r>
            <a:r>
              <a:rPr lang="ko-KR" altLang="en-US" sz="1400" dirty="0"/>
              <a:t>과목명</a:t>
            </a:r>
            <a:r>
              <a:rPr lang="en-US" altLang="ko-KR" sz="1400" dirty="0"/>
              <a:t>]            [</a:t>
            </a:r>
            <a:r>
              <a:rPr lang="ko-KR" altLang="en-US" sz="1400" dirty="0"/>
              <a:t>구분</a:t>
            </a:r>
            <a:r>
              <a:rPr lang="en-US" altLang="ko-KR" sz="1400" dirty="0"/>
              <a:t>]   [</a:t>
            </a:r>
            <a:r>
              <a:rPr lang="ko-KR" altLang="en-US" sz="1400" dirty="0"/>
              <a:t>순서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     1              JAVA </a:t>
            </a:r>
            <a:r>
              <a:rPr lang="ko-KR" altLang="en-US" sz="1400" dirty="0"/>
              <a:t>기초</a:t>
            </a:r>
            <a:r>
              <a:rPr lang="en-US" altLang="ko-KR" sz="1400" dirty="0"/>
              <a:t>	 </a:t>
            </a:r>
            <a:r>
              <a:rPr lang="ko-KR" altLang="en-US" sz="1400" dirty="0"/>
              <a:t>공 통</a:t>
            </a:r>
            <a:r>
              <a:rPr lang="en-US" altLang="ko-KR" sz="1400" dirty="0"/>
              <a:t>	1</a:t>
            </a:r>
          </a:p>
          <a:p>
            <a:r>
              <a:rPr lang="en-US" altLang="ko-KR" sz="1400" dirty="0"/>
              <a:t>      2              ORACLE </a:t>
            </a:r>
            <a:r>
              <a:rPr lang="ko-KR" altLang="en-US" sz="1400" dirty="0"/>
              <a:t>기초</a:t>
            </a:r>
            <a:r>
              <a:rPr lang="en-US" altLang="ko-KR" sz="1400" dirty="0"/>
              <a:t>       </a:t>
            </a:r>
            <a:r>
              <a:rPr lang="ko-KR" altLang="en-US" sz="1400" dirty="0"/>
              <a:t>공 통 </a:t>
            </a:r>
            <a:r>
              <a:rPr lang="en-US" altLang="ko-KR" sz="1400" dirty="0"/>
              <a:t>	2 </a:t>
            </a:r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========================================================</a:t>
            </a:r>
          </a:p>
          <a:p>
            <a:endParaRPr lang="en-US" altLang="ko-KR" sz="1400" dirty="0"/>
          </a:p>
          <a:p>
            <a:r>
              <a:rPr lang="ko-KR" altLang="en-US" sz="1400" dirty="0"/>
              <a:t>과목번호</a:t>
            </a:r>
            <a:r>
              <a:rPr lang="en-US" altLang="ko-KR" sz="1400" dirty="0"/>
              <a:t>: 1</a:t>
            </a:r>
          </a:p>
          <a:p>
            <a:r>
              <a:rPr lang="ko-KR" altLang="en-US" sz="1400" dirty="0" err="1"/>
              <a:t>시작년월일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20200619</a:t>
            </a:r>
          </a:p>
          <a:p>
            <a:r>
              <a:rPr lang="ko-KR" altLang="en-US" sz="1400" dirty="0" err="1"/>
              <a:t>종료년월일</a:t>
            </a:r>
            <a:r>
              <a:rPr lang="en-US" altLang="ko-KR" sz="1400" dirty="0"/>
              <a:t>: 20200719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2CB47-C19B-4712-A595-B034609544D0}"/>
              </a:ext>
            </a:extLst>
          </p:cNvPr>
          <p:cNvSpPr txBox="1"/>
          <p:nvPr/>
        </p:nvSpPr>
        <p:spPr>
          <a:xfrm>
            <a:off x="951722" y="475861"/>
            <a:ext cx="221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과목별 기간 등록</a:t>
            </a:r>
          </a:p>
        </p:txBody>
      </p:sp>
    </p:spTree>
    <p:extLst>
      <p:ext uri="{BB962C8B-B14F-4D97-AF65-F5344CB8AC3E}">
        <p14:creationId xmlns:p14="http://schemas.microsoft.com/office/powerpoint/2010/main" val="3473589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2456283" y="660527"/>
            <a:ext cx="727943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=========================================================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과정번호</a:t>
            </a:r>
            <a:r>
              <a:rPr lang="en-US" altLang="ko-KR" sz="1400" dirty="0"/>
              <a:t>]                 [</a:t>
            </a:r>
            <a:r>
              <a:rPr lang="ko-KR" altLang="en-US" sz="1400" dirty="0"/>
              <a:t>기간</a:t>
            </a:r>
            <a:r>
              <a:rPr lang="en-US" altLang="ko-KR" sz="1400" dirty="0"/>
              <a:t>]                      [</a:t>
            </a:r>
            <a:r>
              <a:rPr lang="ko-KR" altLang="en-US" sz="1400" dirty="0"/>
              <a:t>강의실</a:t>
            </a:r>
            <a:r>
              <a:rPr lang="en-US" altLang="ko-KR" sz="1400" dirty="0"/>
              <a:t>] 	          [</a:t>
            </a:r>
            <a:r>
              <a:rPr lang="ko-KR" altLang="en-US" sz="1400" dirty="0" err="1"/>
              <a:t>과정명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     1          2020/06/19 ~ 2021/02/01 	1 </a:t>
            </a:r>
            <a:r>
              <a:rPr lang="ko-KR" altLang="en-US" sz="1400" dirty="0"/>
              <a:t>강의실 </a:t>
            </a:r>
            <a:r>
              <a:rPr lang="en-US" altLang="ko-KR" sz="1400" dirty="0"/>
              <a:t>	</a:t>
            </a:r>
            <a:r>
              <a:rPr lang="ko-KR" altLang="en-US" sz="1400" dirty="0"/>
              <a:t>자바 응용 </a:t>
            </a:r>
            <a:r>
              <a:rPr lang="en-US" altLang="ko-KR" sz="1400" dirty="0"/>
              <a:t>SW </a:t>
            </a:r>
            <a:r>
              <a:rPr lang="ko-KR" altLang="en-US" sz="1400" dirty="0"/>
              <a:t>개발자 양성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========================================================</a:t>
            </a:r>
          </a:p>
          <a:p>
            <a:r>
              <a:rPr lang="ko-KR" altLang="en-US" sz="1400" dirty="0"/>
              <a:t>과정번호</a:t>
            </a:r>
            <a:r>
              <a:rPr lang="en-US" altLang="ko-KR" sz="1400" dirty="0"/>
              <a:t>: 1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구성 과목 리스트</a:t>
            </a:r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과목번호</a:t>
            </a:r>
            <a:r>
              <a:rPr lang="en-US" altLang="ko-KR" sz="1400" dirty="0"/>
              <a:t>]                 [</a:t>
            </a:r>
            <a:r>
              <a:rPr lang="ko-KR" altLang="en-US" sz="1400" dirty="0"/>
              <a:t>기간</a:t>
            </a:r>
            <a:r>
              <a:rPr lang="en-US" altLang="ko-KR" sz="1400" dirty="0"/>
              <a:t>]                      [</a:t>
            </a:r>
            <a:r>
              <a:rPr lang="ko-KR" altLang="en-US" sz="1400" dirty="0"/>
              <a:t>과목명</a:t>
            </a:r>
            <a:r>
              <a:rPr lang="en-US" altLang="ko-KR" sz="1400" dirty="0"/>
              <a:t>] 	          [</a:t>
            </a:r>
            <a:r>
              <a:rPr lang="ko-KR" altLang="en-US" sz="1400" dirty="0" err="1"/>
              <a:t>교재명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     1          2020/06/19 ~ 2020/07/19       JAVA </a:t>
            </a:r>
            <a:r>
              <a:rPr lang="ko-KR" altLang="en-US" sz="1400" dirty="0"/>
              <a:t>기초</a:t>
            </a:r>
            <a:r>
              <a:rPr lang="en-US" altLang="ko-KR" sz="1400" dirty="0"/>
              <a:t>        </a:t>
            </a:r>
            <a:r>
              <a:rPr lang="ko-KR" altLang="en-US" sz="1400" dirty="0"/>
              <a:t>이것이 자바다</a:t>
            </a:r>
            <a:endParaRPr lang="en-US" altLang="ko-KR" sz="1400" dirty="0"/>
          </a:p>
          <a:p>
            <a:r>
              <a:rPr lang="en-US" altLang="ko-KR" sz="1400" dirty="0"/>
              <a:t>      2          2020/07/19 ~ 2020/08/19       ORACLE </a:t>
            </a:r>
            <a:r>
              <a:rPr lang="ko-KR" altLang="en-US" sz="1400" dirty="0"/>
              <a:t>기초</a:t>
            </a:r>
            <a:r>
              <a:rPr lang="en-US" altLang="ko-KR" sz="1400" dirty="0"/>
              <a:t>    </a:t>
            </a:r>
            <a:r>
              <a:rPr lang="ko-KR" altLang="en-US" sz="1400" dirty="0"/>
              <a:t>이것이 오라클이다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========================================================</a:t>
            </a:r>
          </a:p>
          <a:p>
            <a:r>
              <a:rPr lang="ko-KR" altLang="en-US" sz="1400" dirty="0"/>
              <a:t>과목번호</a:t>
            </a:r>
            <a:r>
              <a:rPr lang="en-US" altLang="ko-KR" sz="1400" dirty="0"/>
              <a:t>: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 err="1"/>
              <a:t>시작년월일</a:t>
            </a:r>
            <a:r>
              <a:rPr lang="en-US" altLang="ko-KR" sz="1400" dirty="0"/>
              <a:t>]</a:t>
            </a:r>
          </a:p>
          <a:p>
            <a:r>
              <a:rPr lang="ko-KR" altLang="en-US" sz="1400" dirty="0"/>
              <a:t>날짜입력</a:t>
            </a:r>
            <a:r>
              <a:rPr lang="en-US" altLang="ko-KR" sz="1400" dirty="0"/>
              <a:t>(YY): 20</a:t>
            </a:r>
          </a:p>
          <a:p>
            <a:r>
              <a:rPr lang="ko-KR" altLang="en-US" sz="1400" dirty="0"/>
              <a:t>날짜입력</a:t>
            </a:r>
            <a:r>
              <a:rPr lang="en-US" altLang="ko-KR" sz="1400" dirty="0"/>
              <a:t>(MM): 06</a:t>
            </a:r>
          </a:p>
          <a:p>
            <a:r>
              <a:rPr lang="ko-KR" altLang="en-US" sz="1400" dirty="0"/>
              <a:t>날짜입력</a:t>
            </a:r>
            <a:r>
              <a:rPr lang="en-US" altLang="ko-KR" sz="1400" dirty="0"/>
              <a:t>(DD): 20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[</a:t>
            </a:r>
            <a:r>
              <a:rPr lang="ko-KR" altLang="en-US" sz="1400" dirty="0" err="1"/>
              <a:t>종료년월일</a:t>
            </a:r>
            <a:r>
              <a:rPr lang="en-US" altLang="ko-KR" sz="1400" dirty="0"/>
              <a:t>]</a:t>
            </a:r>
          </a:p>
          <a:p>
            <a:r>
              <a:rPr lang="ko-KR" altLang="en-US" sz="1400" dirty="0"/>
              <a:t>날짜입력</a:t>
            </a:r>
            <a:r>
              <a:rPr lang="en-US" altLang="ko-KR" sz="1400" dirty="0"/>
              <a:t>(YY): 20</a:t>
            </a:r>
          </a:p>
          <a:p>
            <a:r>
              <a:rPr lang="ko-KR" altLang="en-US" sz="1400" dirty="0"/>
              <a:t>날짜입력</a:t>
            </a:r>
            <a:r>
              <a:rPr lang="en-US" altLang="ko-KR" sz="1400" dirty="0"/>
              <a:t>(MM): 07</a:t>
            </a:r>
          </a:p>
          <a:p>
            <a:r>
              <a:rPr lang="ko-KR" altLang="en-US" sz="1400" dirty="0"/>
              <a:t>날짜입력</a:t>
            </a:r>
            <a:r>
              <a:rPr lang="en-US" altLang="ko-KR" sz="1400" dirty="0"/>
              <a:t>(DD): 20</a:t>
            </a:r>
          </a:p>
          <a:p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2CB47-C19B-4712-A595-B034609544D0}"/>
              </a:ext>
            </a:extLst>
          </p:cNvPr>
          <p:cNvSpPr txBox="1"/>
          <p:nvPr/>
        </p:nvSpPr>
        <p:spPr>
          <a:xfrm>
            <a:off x="951722" y="475861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135315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2456283" y="660527"/>
            <a:ext cx="72794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=========================================================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과정번호</a:t>
            </a:r>
            <a:r>
              <a:rPr lang="en-US" altLang="ko-KR" sz="1400" dirty="0"/>
              <a:t>]                 [</a:t>
            </a:r>
            <a:r>
              <a:rPr lang="ko-KR" altLang="en-US" sz="1400" dirty="0"/>
              <a:t>기간</a:t>
            </a:r>
            <a:r>
              <a:rPr lang="en-US" altLang="ko-KR" sz="1400" dirty="0"/>
              <a:t>]                      [</a:t>
            </a:r>
            <a:r>
              <a:rPr lang="ko-KR" altLang="en-US" sz="1400" dirty="0"/>
              <a:t>강의실</a:t>
            </a:r>
            <a:r>
              <a:rPr lang="en-US" altLang="ko-KR" sz="1400" dirty="0"/>
              <a:t>] 	          [</a:t>
            </a:r>
            <a:r>
              <a:rPr lang="ko-KR" altLang="en-US" sz="1400" dirty="0" err="1"/>
              <a:t>과정명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     1          2020/06/19 ~ 2021/02/01 	1 </a:t>
            </a:r>
            <a:r>
              <a:rPr lang="ko-KR" altLang="en-US" sz="1400" dirty="0"/>
              <a:t>강의실 </a:t>
            </a:r>
            <a:r>
              <a:rPr lang="en-US" altLang="ko-KR" sz="1400" dirty="0"/>
              <a:t>	</a:t>
            </a:r>
            <a:r>
              <a:rPr lang="ko-KR" altLang="en-US" sz="1400" dirty="0"/>
              <a:t>자바 응용 </a:t>
            </a:r>
            <a:r>
              <a:rPr lang="en-US" altLang="ko-KR" sz="1400" dirty="0"/>
              <a:t>SW </a:t>
            </a:r>
            <a:r>
              <a:rPr lang="ko-KR" altLang="en-US" sz="1400" dirty="0"/>
              <a:t>개발자 양성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========================================================</a:t>
            </a:r>
          </a:p>
          <a:p>
            <a:r>
              <a:rPr lang="ko-KR" altLang="en-US" sz="1400" dirty="0"/>
              <a:t>과정번호</a:t>
            </a:r>
            <a:r>
              <a:rPr lang="en-US" altLang="ko-KR" sz="1400" dirty="0"/>
              <a:t>: 1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구성 과목 리스트</a:t>
            </a:r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과목번호</a:t>
            </a:r>
            <a:r>
              <a:rPr lang="en-US" altLang="ko-KR" sz="1400" dirty="0"/>
              <a:t>]                 [</a:t>
            </a:r>
            <a:r>
              <a:rPr lang="ko-KR" altLang="en-US" sz="1400" dirty="0"/>
              <a:t>기간</a:t>
            </a:r>
            <a:r>
              <a:rPr lang="en-US" altLang="ko-KR" sz="1400" dirty="0"/>
              <a:t>]                      [</a:t>
            </a:r>
            <a:r>
              <a:rPr lang="ko-KR" altLang="en-US" sz="1400" dirty="0"/>
              <a:t>과목명</a:t>
            </a:r>
            <a:r>
              <a:rPr lang="en-US" altLang="ko-KR" sz="1400" dirty="0"/>
              <a:t>] 	          [</a:t>
            </a:r>
            <a:r>
              <a:rPr lang="ko-KR" altLang="en-US" sz="1400" dirty="0" err="1"/>
              <a:t>교재명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     1          2020/06/19 ~ 2020/07/19       JAVA </a:t>
            </a:r>
            <a:r>
              <a:rPr lang="ko-KR" altLang="en-US" sz="1400" dirty="0"/>
              <a:t>기초</a:t>
            </a:r>
            <a:r>
              <a:rPr lang="en-US" altLang="ko-KR" sz="1400" dirty="0"/>
              <a:t>        </a:t>
            </a:r>
            <a:r>
              <a:rPr lang="ko-KR" altLang="en-US" sz="1400" dirty="0"/>
              <a:t>이것이 자바다</a:t>
            </a:r>
            <a:endParaRPr lang="en-US" altLang="ko-KR" sz="1400" dirty="0"/>
          </a:p>
          <a:p>
            <a:r>
              <a:rPr lang="en-US" altLang="ko-KR" sz="1400" dirty="0"/>
              <a:t>      2          2020/07/19 ~ 2020/08/19       ORACLE </a:t>
            </a:r>
            <a:r>
              <a:rPr lang="ko-KR" altLang="en-US" sz="1400" dirty="0"/>
              <a:t>기초</a:t>
            </a:r>
            <a:r>
              <a:rPr lang="en-US" altLang="ko-KR" sz="1400" dirty="0"/>
              <a:t>    </a:t>
            </a:r>
            <a:r>
              <a:rPr lang="ko-KR" altLang="en-US" sz="1400" dirty="0"/>
              <a:t>이것이 오라클이다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========================================================</a:t>
            </a:r>
          </a:p>
          <a:p>
            <a:r>
              <a:rPr lang="ko-KR" altLang="en-US" sz="1400" dirty="0"/>
              <a:t>과목번호</a:t>
            </a:r>
            <a:r>
              <a:rPr lang="en-US" altLang="ko-KR" sz="1400" dirty="0"/>
              <a:t>: 1</a:t>
            </a:r>
          </a:p>
          <a:p>
            <a:endParaRPr lang="en-US" altLang="ko-KR" sz="1400" dirty="0"/>
          </a:p>
          <a:p>
            <a:r>
              <a:rPr lang="ko-KR" altLang="en-US" sz="1400" dirty="0"/>
              <a:t>삭제가 완료되었습니다</a:t>
            </a:r>
            <a:r>
              <a:rPr lang="en-US" altLang="ko-KR" sz="14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2CB47-C19B-4712-A595-B034609544D0}"/>
              </a:ext>
            </a:extLst>
          </p:cNvPr>
          <p:cNvSpPr txBox="1"/>
          <p:nvPr/>
        </p:nvSpPr>
        <p:spPr>
          <a:xfrm>
            <a:off x="951722" y="475861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361070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1666181"/>
            <a:ext cx="4845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교재 배부 관리</a:t>
            </a:r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과정별 배부 내역 조회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미배부</a:t>
            </a:r>
            <a:r>
              <a:rPr lang="ko-KR" altLang="en-US" sz="1400" dirty="0"/>
              <a:t> 학생 내역 조회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과목별 배부 내역 수정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학생별</a:t>
            </a:r>
            <a:r>
              <a:rPr lang="ko-KR" altLang="en-US" sz="1400" dirty="0"/>
              <a:t> 배부 내역 수정</a:t>
            </a:r>
            <a:endParaRPr lang="en-US" altLang="ko-KR" sz="1400" dirty="0"/>
          </a:p>
          <a:p>
            <a:r>
              <a:rPr lang="en-US" altLang="ko-KR" sz="1400" dirty="0"/>
              <a:t>0.   </a:t>
            </a:r>
            <a:r>
              <a:rPr lang="ko-KR" altLang="en-US" sz="1400" dirty="0" err="1"/>
              <a:t>뒤로가기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r>
              <a:rPr lang="ko-KR" altLang="en-US" sz="1400" dirty="0"/>
              <a:t>▷입력</a:t>
            </a:r>
            <a:r>
              <a:rPr lang="en-US" altLang="ko-KR" sz="1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120053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A762A-CC7C-4D3E-96B4-2658CA43170A}"/>
              </a:ext>
            </a:extLst>
          </p:cNvPr>
          <p:cNvSpPr txBox="1"/>
          <p:nvPr/>
        </p:nvSpPr>
        <p:spPr>
          <a:xfrm>
            <a:off x="2024743" y="259415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교육생 관리</a:t>
            </a:r>
          </a:p>
        </p:txBody>
      </p:sp>
    </p:spTree>
    <p:extLst>
      <p:ext uri="{BB962C8B-B14F-4D97-AF65-F5344CB8AC3E}">
        <p14:creationId xmlns:p14="http://schemas.microsoft.com/office/powerpoint/2010/main" val="703782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1874728"/>
            <a:ext cx="4845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교육생 관리</a:t>
            </a:r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수료생 관리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상담 관리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성적 우수자 관리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보강 수업 관리</a:t>
            </a:r>
            <a:endParaRPr lang="en-US" altLang="ko-KR" sz="1400" dirty="0"/>
          </a:p>
          <a:p>
            <a:r>
              <a:rPr lang="en-US" altLang="ko-KR" sz="1400" dirty="0"/>
              <a:t>0.   </a:t>
            </a:r>
            <a:r>
              <a:rPr lang="ko-KR" altLang="en-US" sz="1400" dirty="0" err="1"/>
              <a:t>뒤로가기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r>
              <a:rPr lang="ko-KR" altLang="en-US" sz="1400" dirty="0"/>
              <a:t>▷입력</a:t>
            </a:r>
            <a:r>
              <a:rPr lang="en-US" altLang="ko-KR" sz="1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31057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DE6E07C-01AF-44B5-B61F-24B6EFBFBFA7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pPr algn="ctr"/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기초데이터 관리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 관리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과목 관리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강의실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교재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교육생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 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뒤로가기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▷입력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408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1874728"/>
            <a:ext cx="48451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수료생 관리</a:t>
            </a:r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고용보험 여부 수정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고용보험 여부 조회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취업완료 수료생 관리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취업활동 내역 관리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연봉별</a:t>
            </a:r>
            <a:r>
              <a:rPr lang="ko-KR" altLang="en-US" sz="1400" dirty="0"/>
              <a:t> 검색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회사별 검색</a:t>
            </a:r>
            <a:endParaRPr lang="en-US" altLang="ko-KR" sz="1400" dirty="0"/>
          </a:p>
          <a:p>
            <a:r>
              <a:rPr lang="en-US" altLang="ko-KR" sz="1400" dirty="0"/>
              <a:t>0.   </a:t>
            </a:r>
            <a:r>
              <a:rPr lang="ko-KR" altLang="en-US" sz="1400" dirty="0" err="1"/>
              <a:t>뒤로가기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r>
              <a:rPr lang="ko-KR" altLang="en-US" sz="1400" dirty="0"/>
              <a:t>▷입력</a:t>
            </a:r>
            <a:r>
              <a:rPr lang="en-US" altLang="ko-KR" sz="1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873753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1874728"/>
            <a:ext cx="4845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취업 활동 내역 관리</a:t>
            </a:r>
            <a:endParaRPr lang="en-US" altLang="ko-KR" sz="1400" dirty="0"/>
          </a:p>
          <a:p>
            <a:pPr algn="ctr"/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전체 취업활동 조회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학생별</a:t>
            </a:r>
            <a:r>
              <a:rPr lang="ko-KR" altLang="en-US" sz="1400" dirty="0"/>
              <a:t> 취업활동 조회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강의별</a:t>
            </a:r>
            <a:r>
              <a:rPr lang="ko-KR" altLang="en-US" sz="1400" dirty="0"/>
              <a:t> 취업활동 조회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취업지원 내역 </a:t>
            </a:r>
            <a:endParaRPr lang="en-US" altLang="ko-KR" sz="1400" dirty="0"/>
          </a:p>
          <a:p>
            <a:r>
              <a:rPr lang="en-US" altLang="ko-KR" sz="1400" dirty="0"/>
              <a:t>0.   </a:t>
            </a:r>
            <a:r>
              <a:rPr lang="ko-KR" altLang="en-US" sz="1400" dirty="0" err="1"/>
              <a:t>뒤로가기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r>
              <a:rPr lang="ko-KR" altLang="en-US" sz="1400" dirty="0"/>
              <a:t>▷입력</a:t>
            </a:r>
            <a:r>
              <a:rPr lang="en-US" altLang="ko-KR" sz="1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283313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1874728"/>
            <a:ext cx="48451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 err="1"/>
              <a:t>학생별</a:t>
            </a:r>
            <a:r>
              <a:rPr lang="ko-KR" altLang="en-US" sz="1400" dirty="0"/>
              <a:t> 취업 활동 조회</a:t>
            </a:r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▷학생 번호 입력</a:t>
            </a:r>
            <a:r>
              <a:rPr lang="en-US" altLang="ko-KR" sz="1400" dirty="0"/>
              <a:t>: </a:t>
            </a:r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강의번호</a:t>
            </a:r>
            <a:r>
              <a:rPr lang="en-US" altLang="ko-KR" sz="1400" dirty="0"/>
              <a:t>]	[</a:t>
            </a:r>
            <a:r>
              <a:rPr lang="ko-KR" altLang="en-US" sz="1400" dirty="0" err="1"/>
              <a:t>학생명</a:t>
            </a:r>
            <a:r>
              <a:rPr lang="en-US" altLang="ko-KR" sz="1400" dirty="0"/>
              <a:t>]  [</a:t>
            </a:r>
            <a:r>
              <a:rPr lang="ko-KR" altLang="en-US" sz="1400" dirty="0"/>
              <a:t>활동내역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333	 </a:t>
            </a:r>
            <a:r>
              <a:rPr lang="ko-KR" altLang="en-US" sz="1400" dirty="0" err="1"/>
              <a:t>이채영</a:t>
            </a:r>
            <a:r>
              <a:rPr lang="en-US" altLang="ko-KR" sz="1400" dirty="0"/>
              <a:t>   </a:t>
            </a:r>
            <a:r>
              <a:rPr lang="ko-KR" altLang="en-US" sz="1400" dirty="0" err="1"/>
              <a:t>코웨이에</a:t>
            </a:r>
            <a:r>
              <a:rPr lang="ko-KR" altLang="en-US" sz="1400" dirty="0"/>
              <a:t> 이력서 제출</a:t>
            </a:r>
            <a:endParaRPr lang="en-US" altLang="ko-KR" sz="1400" dirty="0"/>
          </a:p>
          <a:p>
            <a:r>
              <a:rPr lang="en-US" altLang="ko-KR" sz="1400" dirty="0"/>
              <a:t> 333	 </a:t>
            </a:r>
            <a:r>
              <a:rPr lang="ko-KR" altLang="en-US" sz="1400" dirty="0" err="1"/>
              <a:t>이채영</a:t>
            </a:r>
            <a:r>
              <a:rPr lang="en-US" altLang="ko-KR" sz="1400" dirty="0"/>
              <a:t>   </a:t>
            </a:r>
            <a:r>
              <a:rPr lang="ko-KR" altLang="en-US" sz="1400" dirty="0" err="1"/>
              <a:t>티맥스에</a:t>
            </a:r>
            <a:r>
              <a:rPr lang="ko-KR" altLang="en-US" sz="1400" dirty="0"/>
              <a:t> 이력서 제출</a:t>
            </a:r>
            <a:endParaRPr lang="en-US" altLang="ko-KR" sz="1400" dirty="0"/>
          </a:p>
          <a:p>
            <a:r>
              <a:rPr lang="en-US" altLang="ko-KR" sz="1400" dirty="0"/>
              <a:t> 333	 </a:t>
            </a:r>
            <a:r>
              <a:rPr lang="ko-KR" altLang="en-US" sz="1400" dirty="0" err="1"/>
              <a:t>이채영</a:t>
            </a:r>
            <a:r>
              <a:rPr lang="en-US" altLang="ko-KR" sz="1400" dirty="0"/>
              <a:t>   </a:t>
            </a:r>
            <a:r>
              <a:rPr lang="ko-KR" altLang="en-US" sz="1400" dirty="0"/>
              <a:t>삼성전자에 이력서 제출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76009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1874728"/>
            <a:ext cx="4845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상담 관리</a:t>
            </a:r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과정별 조회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이름별</a:t>
            </a:r>
            <a:r>
              <a:rPr lang="ko-KR" altLang="en-US" sz="1400" dirty="0"/>
              <a:t> 조회</a:t>
            </a:r>
            <a:endParaRPr lang="en-US" altLang="ko-KR" sz="1400" dirty="0"/>
          </a:p>
          <a:p>
            <a:r>
              <a:rPr lang="en-US" altLang="ko-KR" sz="1400" dirty="0"/>
              <a:t>0.   </a:t>
            </a:r>
            <a:r>
              <a:rPr lang="ko-KR" altLang="en-US" sz="1400" dirty="0" err="1"/>
              <a:t>뒤로가기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r>
              <a:rPr lang="ko-KR" altLang="en-US" sz="1400" dirty="0"/>
              <a:t>▷입력</a:t>
            </a:r>
            <a:r>
              <a:rPr lang="en-US" altLang="ko-KR" sz="1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14738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10B5C2-0C1E-432E-9AA7-76E7CFDDF57D}"/>
              </a:ext>
            </a:extLst>
          </p:cNvPr>
          <p:cNvSpPr txBox="1"/>
          <p:nvPr/>
        </p:nvSpPr>
        <p:spPr>
          <a:xfrm>
            <a:off x="1577787" y="1023080"/>
            <a:ext cx="93860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과정별 조회</a:t>
            </a:r>
            <a:endParaRPr lang="en-US" altLang="ko-KR" sz="1400" dirty="0"/>
          </a:p>
          <a:p>
            <a:pPr algn="ctr"/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과정번호</a:t>
            </a:r>
            <a:r>
              <a:rPr lang="en-US" altLang="ko-KR" sz="1200" dirty="0"/>
              <a:t>] 	[</a:t>
            </a:r>
            <a:r>
              <a:rPr lang="ko-KR" altLang="en-US" sz="1200" dirty="0" err="1"/>
              <a:t>과정명</a:t>
            </a:r>
            <a:r>
              <a:rPr lang="en-US" altLang="ko-KR" sz="1200" dirty="0"/>
              <a:t>]							[</a:t>
            </a:r>
            <a:r>
              <a:rPr lang="ko-KR" altLang="en-US" sz="1200" dirty="0"/>
              <a:t>기간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1	</a:t>
            </a:r>
            <a:r>
              <a:rPr lang="en-US" altLang="ko-KR" sz="1200" dirty="0" err="1"/>
              <a:t>JaVa</a:t>
            </a:r>
            <a:r>
              <a:rPr lang="en-US" altLang="ko-KR" sz="1200" dirty="0"/>
              <a:t> &amp; JavaScript library</a:t>
            </a:r>
            <a:r>
              <a:rPr lang="ko-KR" altLang="en-US" sz="1200" dirty="0"/>
              <a:t>을 활용한 반응형 웹 개발자 양성 과정</a:t>
            </a:r>
            <a:r>
              <a:rPr lang="en-US" altLang="ko-KR" sz="1200" dirty="0"/>
              <a:t>			2019-05-01 ~ 2019-12-06</a:t>
            </a:r>
          </a:p>
          <a:p>
            <a:r>
              <a:rPr lang="en-US" altLang="ko-KR" sz="1200" dirty="0"/>
              <a:t>13	</a:t>
            </a:r>
            <a:r>
              <a:rPr lang="en-US" altLang="ko-KR" sz="1200" dirty="0" err="1"/>
              <a:t>JaVa</a:t>
            </a:r>
            <a:r>
              <a:rPr lang="en-US" altLang="ko-KR" sz="1200" dirty="0"/>
              <a:t> &amp; JavaScript library</a:t>
            </a:r>
            <a:r>
              <a:rPr lang="ko-KR" altLang="en-US" sz="1200" dirty="0"/>
              <a:t>을 활용한 반응형 웹 개발자 양성 과정</a:t>
            </a:r>
            <a:r>
              <a:rPr lang="en-US" altLang="ko-KR" sz="1200" dirty="0"/>
              <a:t>			2020-06-16 ~ 2021-02-16</a:t>
            </a:r>
          </a:p>
          <a:p>
            <a:r>
              <a:rPr lang="en-US" altLang="ko-KR" sz="1200" dirty="0"/>
              <a:t>2	</a:t>
            </a:r>
            <a:r>
              <a:rPr lang="ko-KR" altLang="en-US" sz="1200" dirty="0"/>
              <a:t>자바</a:t>
            </a:r>
            <a:r>
              <a:rPr lang="en-US" altLang="ko-KR" sz="1200" dirty="0"/>
              <a:t>(JAVA)</a:t>
            </a:r>
            <a:r>
              <a:rPr lang="ko-KR" altLang="en-US" sz="1200" dirty="0"/>
              <a:t>를 활용한 </a:t>
            </a:r>
            <a:r>
              <a:rPr lang="en-US" altLang="ko-KR" sz="1200" dirty="0"/>
              <a:t>SW</a:t>
            </a:r>
            <a:r>
              <a:rPr lang="ko-KR" altLang="en-US" sz="1200" dirty="0"/>
              <a:t>개발자 양성과정</a:t>
            </a:r>
            <a:r>
              <a:rPr lang="en-US" altLang="ko-KR" sz="1200" dirty="0"/>
              <a:t>				2019-06-03 ~ 2019-12-11</a:t>
            </a:r>
          </a:p>
          <a:p>
            <a:r>
              <a:rPr lang="en-US" altLang="ko-KR" sz="1200" dirty="0"/>
              <a:t>3	</a:t>
            </a:r>
            <a:r>
              <a:rPr lang="ko-KR" altLang="en-US" sz="1200" dirty="0"/>
              <a:t>자바</a:t>
            </a:r>
            <a:r>
              <a:rPr lang="en-US" altLang="ko-KR" sz="1200" dirty="0"/>
              <a:t>, </a:t>
            </a:r>
            <a:r>
              <a:rPr lang="ko-KR" altLang="en-US" sz="1200" dirty="0"/>
              <a:t>파이썬 기반 멀티 웹 개발자 양성과정</a:t>
            </a:r>
            <a:r>
              <a:rPr lang="en-US" altLang="ko-KR" sz="1200" dirty="0"/>
              <a:t>				2019-07-01 ~ 2020-02-04</a:t>
            </a:r>
          </a:p>
          <a:p>
            <a:r>
              <a:rPr lang="en-US" altLang="ko-KR" sz="1200" dirty="0"/>
              <a:t>4	JAVA</a:t>
            </a:r>
            <a:r>
              <a:rPr lang="ko-KR" altLang="en-US" sz="1200" dirty="0"/>
              <a:t>기반의 스마트 웹 </a:t>
            </a:r>
            <a:r>
              <a:rPr lang="ko-KR" altLang="en-US" sz="1200" dirty="0" err="1"/>
              <a:t>앱콘텐츠</a:t>
            </a:r>
            <a:r>
              <a:rPr lang="ko-KR" altLang="en-US" sz="1200" dirty="0"/>
              <a:t> 양성과정</a:t>
            </a:r>
            <a:r>
              <a:rPr lang="en-US" altLang="ko-KR" sz="1200" dirty="0"/>
              <a:t>				2019-08-05 ~ 2020-01-23</a:t>
            </a:r>
          </a:p>
          <a:p>
            <a:r>
              <a:rPr lang="en-US" altLang="ko-KR" sz="1200" dirty="0"/>
              <a:t>5	Java / Python</a:t>
            </a:r>
            <a:r>
              <a:rPr lang="ko-KR" altLang="en-US" sz="1200" dirty="0"/>
              <a:t>을 활용한 웹 애플리케이션 개발자 양성과정</a:t>
            </a:r>
            <a:r>
              <a:rPr lang="en-US" altLang="ko-KR" sz="1200" dirty="0"/>
              <a:t>			2020-05-04 ~ 2020-12-25</a:t>
            </a:r>
          </a:p>
          <a:p>
            <a:r>
              <a:rPr lang="en-US" altLang="ko-KR" sz="1200" dirty="0"/>
              <a:t>6	</a:t>
            </a:r>
            <a:r>
              <a:rPr lang="ko-KR" altLang="en-US" sz="1200" dirty="0"/>
              <a:t>자바 기반 모바일 융합 </a:t>
            </a:r>
            <a:r>
              <a:rPr lang="en-US" altLang="ko-KR" sz="1200" dirty="0"/>
              <a:t>SW </a:t>
            </a:r>
            <a:r>
              <a:rPr lang="ko-KR" altLang="en-US" sz="1200" dirty="0"/>
              <a:t>개발자 양성 과정</a:t>
            </a:r>
            <a:r>
              <a:rPr lang="en-US" altLang="ko-KR" sz="1200" dirty="0"/>
              <a:t>				2019-10-01 ~ 2020-03-27</a:t>
            </a:r>
          </a:p>
          <a:p>
            <a:r>
              <a:rPr lang="en-US" altLang="ko-KR" sz="1200" dirty="0"/>
              <a:t>7	</a:t>
            </a:r>
            <a:r>
              <a:rPr lang="ko-KR" altLang="en-US" sz="1200" dirty="0"/>
              <a:t>자바</a:t>
            </a:r>
            <a:r>
              <a:rPr lang="en-US" altLang="ko-KR" sz="1200" dirty="0"/>
              <a:t>(JAVA) </a:t>
            </a:r>
            <a:r>
              <a:rPr lang="ko-KR" altLang="en-US" sz="1200" dirty="0"/>
              <a:t>기반 데이터베이스 응용 </a:t>
            </a:r>
            <a:r>
              <a:rPr lang="en-US" altLang="ko-KR" sz="1200" dirty="0"/>
              <a:t>SW </a:t>
            </a:r>
            <a:r>
              <a:rPr lang="ko-KR" altLang="en-US" sz="1200" dirty="0"/>
              <a:t>개발자 양성과정</a:t>
            </a:r>
            <a:r>
              <a:rPr lang="en-US" altLang="ko-KR" sz="1200" dirty="0"/>
              <a:t>			2019-12-09 ~ 2020-05-09</a:t>
            </a:r>
          </a:p>
          <a:p>
            <a:r>
              <a:rPr lang="en-US" altLang="ko-KR" sz="1200" dirty="0"/>
              <a:t>8	</a:t>
            </a:r>
            <a:r>
              <a:rPr lang="ko-KR" altLang="en-US" sz="1200" dirty="0"/>
              <a:t>웹 프로그래밍 개발자 과정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프론트엔드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백엔드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데이터베이스 활용</a:t>
            </a:r>
            <a:r>
              <a:rPr lang="en-US" altLang="ko-KR" sz="1200" dirty="0"/>
              <a:t>)		2019-12-18 ~ 2020-06-18</a:t>
            </a:r>
          </a:p>
          <a:p>
            <a:r>
              <a:rPr lang="en-US" altLang="ko-KR" sz="1200" dirty="0"/>
              <a:t>9	</a:t>
            </a:r>
            <a:r>
              <a:rPr lang="ko-KR" altLang="en-US" sz="1200" dirty="0"/>
              <a:t>자바 스프링 </a:t>
            </a:r>
            <a:r>
              <a:rPr lang="ko-KR" altLang="en-US" sz="1200" dirty="0" err="1"/>
              <a:t>백엔드</a:t>
            </a:r>
            <a:r>
              <a:rPr lang="ko-KR" altLang="en-US" sz="1200" dirty="0"/>
              <a:t> 개발자 양성 과정</a:t>
            </a:r>
            <a:r>
              <a:rPr lang="en-US" altLang="ko-KR" sz="1200" dirty="0"/>
              <a:t>					2020-01-27 ~ 2020-06-20</a:t>
            </a:r>
          </a:p>
          <a:p>
            <a:r>
              <a:rPr lang="en-US" altLang="ko-KR" sz="1200" dirty="0"/>
              <a:t>10	</a:t>
            </a:r>
            <a:r>
              <a:rPr lang="ko-KR" altLang="en-US" sz="1200" dirty="0" err="1"/>
              <a:t>디지털컨버전스</a:t>
            </a:r>
            <a:r>
              <a:rPr lang="ko-KR" altLang="en-US" sz="1200" dirty="0"/>
              <a:t> 기반 자바 </a:t>
            </a:r>
            <a:r>
              <a:rPr lang="en-US" altLang="ko-KR" sz="1200" dirty="0"/>
              <a:t>Open Source Web application </a:t>
            </a:r>
            <a:r>
              <a:rPr lang="ko-KR" altLang="en-US" sz="1200" dirty="0"/>
              <a:t>전문 개발자 양성과정</a:t>
            </a:r>
            <a:r>
              <a:rPr lang="en-US" altLang="ko-KR" sz="1200" dirty="0"/>
              <a:t>		2020-04-02 ~ 2020-08-11</a:t>
            </a:r>
          </a:p>
          <a:p>
            <a:r>
              <a:rPr lang="en-US" altLang="ko-KR" sz="1200" dirty="0"/>
              <a:t>11	</a:t>
            </a:r>
            <a:r>
              <a:rPr lang="ko-KR" altLang="en-US" sz="1200" dirty="0"/>
              <a:t>자바</a:t>
            </a:r>
            <a:r>
              <a:rPr lang="en-US" altLang="ko-KR" sz="1200" dirty="0"/>
              <a:t>(JAVA)</a:t>
            </a:r>
            <a:r>
              <a:rPr lang="ko-KR" altLang="en-US" sz="1200" dirty="0"/>
              <a:t>기반 빅데이터 시스템구축 전문가 양성과정</a:t>
            </a:r>
            <a:r>
              <a:rPr lang="en-US" altLang="ko-KR" sz="1200" dirty="0"/>
              <a:t>			2020-03-30 ~ 2020-11-02 12	</a:t>
            </a:r>
            <a:r>
              <a:rPr lang="ko-KR" altLang="en-US" sz="1200" dirty="0"/>
              <a:t>자바</a:t>
            </a:r>
            <a:r>
              <a:rPr lang="en-US" altLang="ko-KR" sz="1200" dirty="0"/>
              <a:t>(JAVA) </a:t>
            </a:r>
            <a:r>
              <a:rPr lang="ko-KR" altLang="en-US" sz="1200" dirty="0"/>
              <a:t>안드로이드 웹</a:t>
            </a:r>
            <a:r>
              <a:rPr lang="en-US" altLang="ko-KR" sz="1200" dirty="0"/>
              <a:t>/</a:t>
            </a:r>
            <a:r>
              <a:rPr lang="ko-KR" altLang="en-US" sz="1200" dirty="0"/>
              <a:t>앱 개발자</a:t>
            </a:r>
            <a:r>
              <a:rPr lang="en-US" altLang="ko-KR" sz="1200" dirty="0"/>
              <a:t>					2020-04-23 ~ 2020-10-15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			</a:t>
            </a:r>
            <a:r>
              <a:rPr lang="ko-KR" altLang="en-US" sz="1400" dirty="0"/>
              <a:t>▷과정 번호</a:t>
            </a:r>
            <a:r>
              <a:rPr lang="en-US" altLang="ko-KR" sz="1400" dirty="0"/>
              <a:t>: </a:t>
            </a:r>
            <a:r>
              <a:rPr lang="en-US" altLang="ko-KR" sz="1400" dirty="0">
                <a:solidFill>
                  <a:srgbClr val="00B050"/>
                </a:solidFill>
              </a:rPr>
              <a:t>1</a:t>
            </a:r>
          </a:p>
          <a:p>
            <a:endParaRPr lang="en-US" altLang="ko-KR" sz="1400" dirty="0"/>
          </a:p>
          <a:p>
            <a:pPr algn="ctr"/>
            <a:r>
              <a:rPr lang="en-US" altLang="ko-KR" sz="1400" dirty="0"/>
              <a:t>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092247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BE03A-617F-47BE-9319-EBB46D289E14}"/>
              </a:ext>
            </a:extLst>
          </p:cNvPr>
          <p:cNvSpPr txBox="1"/>
          <p:nvPr/>
        </p:nvSpPr>
        <p:spPr>
          <a:xfrm>
            <a:off x="3442447" y="1012954"/>
            <a:ext cx="48678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과정별 조회</a:t>
            </a:r>
            <a:endParaRPr lang="en-US" altLang="ko-KR" sz="1400" dirty="0"/>
          </a:p>
          <a:p>
            <a:pPr algn="ctr"/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[</a:t>
            </a:r>
            <a:r>
              <a:rPr lang="ko-KR" altLang="en-US" sz="1400" dirty="0"/>
              <a:t>상담요청번호</a:t>
            </a:r>
            <a:r>
              <a:rPr lang="en-US" altLang="ko-KR" sz="1400" dirty="0"/>
              <a:t>] [</a:t>
            </a:r>
            <a:r>
              <a:rPr lang="ko-KR" altLang="en-US" sz="1400" dirty="0"/>
              <a:t>학생번호</a:t>
            </a:r>
            <a:r>
              <a:rPr lang="en-US" altLang="ko-KR" sz="1400" dirty="0"/>
              <a:t>]    [</a:t>
            </a:r>
            <a:r>
              <a:rPr lang="ko-KR" altLang="en-US" sz="1400" dirty="0"/>
              <a:t>학생이름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	1	1	</a:t>
            </a:r>
            <a:r>
              <a:rPr lang="ko-KR" altLang="en-US" sz="1400" dirty="0" err="1"/>
              <a:t>이채영</a:t>
            </a:r>
            <a:endParaRPr lang="ko-KR" altLang="en-US" sz="1400" dirty="0"/>
          </a:p>
          <a:p>
            <a:r>
              <a:rPr lang="en-US" altLang="ko-KR" sz="1400" dirty="0"/>
              <a:t>	2	6	</a:t>
            </a:r>
            <a:r>
              <a:rPr lang="ko-KR" altLang="en-US" sz="1400" dirty="0" err="1"/>
              <a:t>정식로</a:t>
            </a:r>
            <a:endParaRPr lang="ko-KR" altLang="en-US" sz="1400" dirty="0"/>
          </a:p>
          <a:p>
            <a:r>
              <a:rPr lang="en-US" altLang="ko-KR" sz="1400" dirty="0"/>
              <a:t>	3	14	</a:t>
            </a:r>
            <a:r>
              <a:rPr lang="ko-KR" altLang="en-US" sz="1400" dirty="0" err="1"/>
              <a:t>한진예</a:t>
            </a:r>
            <a:endParaRPr lang="ko-KR" altLang="en-US" sz="1400" dirty="0"/>
          </a:p>
          <a:p>
            <a:r>
              <a:rPr lang="en-US" altLang="ko-KR" sz="1400" dirty="0"/>
              <a:t>	4	20	</a:t>
            </a:r>
            <a:r>
              <a:rPr lang="ko-KR" altLang="en-US" sz="1400" dirty="0" err="1"/>
              <a:t>장균승</a:t>
            </a:r>
            <a:endParaRPr lang="ko-KR" altLang="en-US" sz="1400" dirty="0"/>
          </a:p>
          <a:p>
            <a:r>
              <a:rPr lang="en-US" altLang="ko-KR" sz="1400" dirty="0"/>
              <a:t>	5	22	</a:t>
            </a:r>
            <a:r>
              <a:rPr lang="ko-KR" altLang="en-US" sz="1400" dirty="0" err="1"/>
              <a:t>윤학장</a:t>
            </a:r>
            <a:endParaRPr lang="ko-KR" altLang="en-US" sz="1400" dirty="0"/>
          </a:p>
          <a:p>
            <a:r>
              <a:rPr lang="en-US" altLang="ko-KR" sz="1400" dirty="0"/>
              <a:t>	6	25	</a:t>
            </a:r>
            <a:r>
              <a:rPr lang="ko-KR" altLang="en-US" sz="1400" dirty="0" err="1"/>
              <a:t>이재승</a:t>
            </a:r>
            <a:endParaRPr lang="ko-KR" altLang="en-US" sz="1400" dirty="0"/>
          </a:p>
          <a:p>
            <a:r>
              <a:rPr lang="en-US" altLang="ko-KR" sz="1400" dirty="0"/>
              <a:t>	7	27	</a:t>
            </a:r>
            <a:r>
              <a:rPr lang="ko-KR" altLang="en-US" sz="1400" dirty="0" err="1"/>
              <a:t>장로예</a:t>
            </a:r>
            <a:endParaRPr lang="ko-KR" altLang="en-US" sz="1400" dirty="0"/>
          </a:p>
          <a:p>
            <a:r>
              <a:rPr lang="en-US" altLang="ko-KR" sz="1400" dirty="0"/>
              <a:t>	8	36	</a:t>
            </a:r>
            <a:r>
              <a:rPr lang="ko-KR" altLang="en-US" sz="1400" dirty="0"/>
              <a:t>서현주</a:t>
            </a:r>
          </a:p>
          <a:p>
            <a:r>
              <a:rPr lang="en-US" altLang="ko-KR" sz="1400" dirty="0"/>
              <a:t>	9	39	</a:t>
            </a:r>
            <a:r>
              <a:rPr lang="ko-KR" altLang="en-US" sz="1400" dirty="0"/>
              <a:t>김주호</a:t>
            </a:r>
          </a:p>
          <a:p>
            <a:r>
              <a:rPr lang="en-US" altLang="ko-KR" sz="1400" dirty="0"/>
              <a:t>	10	41	</a:t>
            </a:r>
            <a:r>
              <a:rPr lang="ko-KR" altLang="en-US" sz="1400" dirty="0" err="1"/>
              <a:t>김은장</a:t>
            </a:r>
            <a:endParaRPr lang="ko-KR" altLang="en-US" sz="1400" dirty="0"/>
          </a:p>
          <a:p>
            <a:r>
              <a:rPr lang="en-US" altLang="ko-KR" sz="1400" dirty="0"/>
              <a:t>	11	47	</a:t>
            </a:r>
            <a:r>
              <a:rPr lang="ko-KR" altLang="en-US" sz="1400" dirty="0" err="1"/>
              <a:t>원희장</a:t>
            </a:r>
            <a:endParaRPr lang="ko-KR" altLang="en-US" sz="1400" dirty="0"/>
          </a:p>
          <a:p>
            <a:r>
              <a:rPr lang="en-US" altLang="ko-KR" sz="1400" dirty="0"/>
              <a:t>	12	48	</a:t>
            </a:r>
            <a:r>
              <a:rPr lang="ko-KR" altLang="en-US" sz="1400" dirty="0" err="1"/>
              <a:t>강시수</a:t>
            </a:r>
            <a:endParaRPr lang="ko-KR" altLang="en-US" sz="1400" dirty="0"/>
          </a:p>
          <a:p>
            <a:r>
              <a:rPr lang="en-US" altLang="ko-KR" sz="1400" dirty="0"/>
              <a:t>	13	52	</a:t>
            </a:r>
            <a:r>
              <a:rPr lang="ko-KR" altLang="en-US" sz="1400" dirty="0" err="1"/>
              <a:t>강훈진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▷상담 번호</a:t>
            </a:r>
            <a:r>
              <a:rPr lang="en-US" altLang="ko-KR" sz="1400" dirty="0"/>
              <a:t>: </a:t>
            </a:r>
            <a:r>
              <a:rPr lang="en-US" altLang="ko-KR" sz="1400" dirty="0">
                <a:solidFill>
                  <a:srgbClr val="00B050"/>
                </a:solidFill>
              </a:rPr>
              <a:t>1</a:t>
            </a:r>
          </a:p>
          <a:p>
            <a:endParaRPr lang="en-US" altLang="ko-KR" sz="1400" dirty="0"/>
          </a:p>
          <a:p>
            <a:pPr algn="ctr"/>
            <a:r>
              <a:rPr lang="en-US" altLang="ko-KR" sz="1400" dirty="0"/>
              <a:t>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4191756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E5ECF-E880-435C-8B2A-ADC40577D6FF}"/>
              </a:ext>
            </a:extLst>
          </p:cNvPr>
          <p:cNvSpPr txBox="1"/>
          <p:nvPr/>
        </p:nvSpPr>
        <p:spPr>
          <a:xfrm>
            <a:off x="3433482" y="1855636"/>
            <a:ext cx="4867834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과정별 조회</a:t>
            </a:r>
            <a:endParaRPr lang="en-US" altLang="ko-KR" sz="1400" dirty="0"/>
          </a:p>
          <a:p>
            <a:pPr algn="ctr"/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상담날짜</a:t>
            </a:r>
            <a:r>
              <a:rPr lang="en-US" altLang="ko-KR" sz="1400" dirty="0"/>
              <a:t>]		[</a:t>
            </a:r>
            <a:r>
              <a:rPr lang="ko-KR" altLang="en-US" sz="1400" dirty="0"/>
              <a:t>상담내용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2019-05-09	</a:t>
            </a:r>
            <a:r>
              <a:rPr lang="ko-KR" altLang="en-US" sz="1400" dirty="0"/>
              <a:t>희망 진로 구체화 탐색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계속 하시려면 </a:t>
            </a:r>
            <a:r>
              <a:rPr lang="ko-KR" altLang="en-US" sz="1400" dirty="0" err="1"/>
              <a:t>엔터를</a:t>
            </a:r>
            <a:r>
              <a:rPr lang="ko-KR" altLang="en-US" sz="1400" dirty="0"/>
              <a:t> 입력해주세요</a:t>
            </a:r>
            <a:r>
              <a:rPr lang="en-US" altLang="ko-KR" sz="1400" dirty="0"/>
              <a:t>.</a:t>
            </a:r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51730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2404117"/>
            <a:ext cx="48451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성적 우수자 관리</a:t>
            </a:r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▷과목 번호 입력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135959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9A05B50-6C65-480F-85AD-1310AAE60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1271"/>
              </p:ext>
            </p:extLst>
          </p:nvPr>
        </p:nvGraphicFramePr>
        <p:xfrm>
          <a:off x="1922375" y="1283367"/>
          <a:ext cx="807185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46">
                  <a:extLst>
                    <a:ext uri="{9D8B030D-6E8A-4147-A177-3AD203B41FA5}">
                      <a16:colId xmlns:a16="http://schemas.microsoft.com/office/drawing/2014/main" val="3882625759"/>
                    </a:ext>
                  </a:extLst>
                </a:gridCol>
                <a:gridCol w="1256541">
                  <a:extLst>
                    <a:ext uri="{9D8B030D-6E8A-4147-A177-3AD203B41FA5}">
                      <a16:colId xmlns:a16="http://schemas.microsoft.com/office/drawing/2014/main" val="3066671941"/>
                    </a:ext>
                  </a:extLst>
                </a:gridCol>
                <a:gridCol w="1303079">
                  <a:extLst>
                    <a:ext uri="{9D8B030D-6E8A-4147-A177-3AD203B41FA5}">
                      <a16:colId xmlns:a16="http://schemas.microsoft.com/office/drawing/2014/main" val="1080127569"/>
                    </a:ext>
                  </a:extLst>
                </a:gridCol>
                <a:gridCol w="864842">
                  <a:extLst>
                    <a:ext uri="{9D8B030D-6E8A-4147-A177-3AD203B41FA5}">
                      <a16:colId xmlns:a16="http://schemas.microsoft.com/office/drawing/2014/main" val="3758204432"/>
                    </a:ext>
                  </a:extLst>
                </a:gridCol>
                <a:gridCol w="864842">
                  <a:extLst>
                    <a:ext uri="{9D8B030D-6E8A-4147-A177-3AD203B41FA5}">
                      <a16:colId xmlns:a16="http://schemas.microsoft.com/office/drawing/2014/main" val="3133650298"/>
                    </a:ext>
                  </a:extLst>
                </a:gridCol>
                <a:gridCol w="864842">
                  <a:extLst>
                    <a:ext uri="{9D8B030D-6E8A-4147-A177-3AD203B41FA5}">
                      <a16:colId xmlns:a16="http://schemas.microsoft.com/office/drawing/2014/main" val="187512582"/>
                    </a:ext>
                  </a:extLst>
                </a:gridCol>
                <a:gridCol w="1144069">
                  <a:extLst>
                    <a:ext uri="{9D8B030D-6E8A-4147-A177-3AD203B41FA5}">
                      <a16:colId xmlns:a16="http://schemas.microsoft.com/office/drawing/2014/main" val="2065473877"/>
                    </a:ext>
                  </a:extLst>
                </a:gridCol>
                <a:gridCol w="873895">
                  <a:extLst>
                    <a:ext uri="{9D8B030D-6E8A-4147-A177-3AD203B41FA5}">
                      <a16:colId xmlns:a16="http://schemas.microsoft.com/office/drawing/2014/main" val="315002237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필기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출결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지급여부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번호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4298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한강학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1732673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개발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미지급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66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이경병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1612685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개발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미지급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339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36567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배태지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1321521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개발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05466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조진의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2654121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개발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768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F68CDB-264F-4A18-8297-B49AA2E53C56}"/>
              </a:ext>
            </a:extLst>
          </p:cNvPr>
          <p:cNvSpPr txBox="1"/>
          <p:nvPr/>
        </p:nvSpPr>
        <p:spPr>
          <a:xfrm>
            <a:off x="1697785" y="4098757"/>
            <a:ext cx="8521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===================================================================</a:t>
            </a:r>
          </a:p>
          <a:p>
            <a:endParaRPr lang="en-US" altLang="ko-KR" sz="1400" dirty="0"/>
          </a:p>
          <a:p>
            <a:r>
              <a:rPr lang="ko-KR" altLang="en-US" sz="1400" dirty="0"/>
              <a:t>지급여부를 변경할 성적 번호를 입력하세요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▷성적 번호 입력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===================================================================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해당 내역의 지급 여부가 변경되었습니다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721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A762A-CC7C-4D3E-96B4-2658CA43170A}"/>
              </a:ext>
            </a:extLst>
          </p:cNvPr>
          <p:cNvSpPr txBox="1"/>
          <p:nvPr/>
        </p:nvSpPr>
        <p:spPr>
          <a:xfrm>
            <a:off x="2024743" y="259415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시험 관리</a:t>
            </a:r>
          </a:p>
        </p:txBody>
      </p:sp>
    </p:spTree>
    <p:extLst>
      <p:ext uri="{BB962C8B-B14F-4D97-AF65-F5344CB8AC3E}">
        <p14:creationId xmlns:p14="http://schemas.microsoft.com/office/powerpoint/2010/main" val="428347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54DBBF-08FF-4D17-8D07-9C249AB5B3B0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pPr algn="ctr"/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과정 관리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 조회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 추가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 수정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 삭제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 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뒤로가기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▷입력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150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1874728"/>
            <a:ext cx="48451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시험 관리 및 성적 조회</a:t>
            </a:r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시험 성적 등록 내역 조회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시험 문제 등록 내역 조회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교육생 개인별 성적 조회</a:t>
            </a:r>
            <a:endParaRPr lang="en-US" altLang="ko-KR" sz="1400" dirty="0"/>
          </a:p>
          <a:p>
            <a:r>
              <a:rPr lang="en-US" altLang="ko-KR" sz="1400" dirty="0"/>
              <a:t>0.   </a:t>
            </a:r>
            <a:r>
              <a:rPr lang="ko-KR" altLang="en-US" sz="1400" dirty="0" err="1"/>
              <a:t>뒤로가기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r>
              <a:rPr lang="ko-KR" altLang="en-US" sz="1400" dirty="0"/>
              <a:t>▷입력</a:t>
            </a:r>
            <a:r>
              <a:rPr lang="en-US" altLang="ko-KR" sz="1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832257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A762A-CC7C-4D3E-96B4-2658CA43170A}"/>
              </a:ext>
            </a:extLst>
          </p:cNvPr>
          <p:cNvSpPr txBox="1"/>
          <p:nvPr/>
        </p:nvSpPr>
        <p:spPr>
          <a:xfrm>
            <a:off x="2024743" y="259415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출결 관리</a:t>
            </a:r>
          </a:p>
        </p:txBody>
      </p:sp>
    </p:spTree>
    <p:extLst>
      <p:ext uri="{BB962C8B-B14F-4D97-AF65-F5344CB8AC3E}">
        <p14:creationId xmlns:p14="http://schemas.microsoft.com/office/powerpoint/2010/main" val="1754495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1874728"/>
            <a:ext cx="4845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출결 관리</a:t>
            </a:r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학생별</a:t>
            </a:r>
            <a:r>
              <a:rPr lang="ko-KR" altLang="en-US" sz="1400" dirty="0"/>
              <a:t> 출결 조회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날짜별</a:t>
            </a:r>
            <a:r>
              <a:rPr lang="ko-KR" altLang="en-US" sz="1400" dirty="0"/>
              <a:t> 출결 조회</a:t>
            </a:r>
            <a:endParaRPr lang="en-US" altLang="ko-KR" sz="1400" dirty="0"/>
          </a:p>
          <a:p>
            <a:r>
              <a:rPr lang="en-US" altLang="ko-KR" sz="1400" dirty="0"/>
              <a:t>0.   </a:t>
            </a:r>
            <a:r>
              <a:rPr lang="ko-KR" altLang="en-US" sz="1400" dirty="0" err="1"/>
              <a:t>뒤로가기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r>
              <a:rPr lang="ko-KR" altLang="en-US" sz="1400" dirty="0"/>
              <a:t>▷입력</a:t>
            </a:r>
            <a:r>
              <a:rPr lang="en-US" altLang="ko-KR" sz="1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4823898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2259739"/>
            <a:ext cx="4845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 err="1"/>
              <a:t>학생별</a:t>
            </a:r>
            <a:r>
              <a:rPr lang="ko-KR" altLang="en-US" sz="1400" dirty="0"/>
              <a:t> 출결 조회</a:t>
            </a:r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▷학생번호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▷과정번호</a:t>
            </a:r>
            <a:r>
              <a:rPr lang="en-US" altLang="ko-KR" sz="1400" dirty="0"/>
              <a:t>: </a:t>
            </a:r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9836001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2903385" y="3167390"/>
            <a:ext cx="6802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이름</a:t>
            </a:r>
            <a:r>
              <a:rPr lang="en-US" altLang="ko-KR" sz="1400" dirty="0"/>
              <a:t>] </a:t>
            </a:r>
            <a:r>
              <a:rPr lang="ko-KR" altLang="en-US" sz="1400" dirty="0" err="1"/>
              <a:t>강시수</a:t>
            </a:r>
            <a:r>
              <a:rPr lang="en-US" altLang="ko-KR" sz="1400" dirty="0"/>
              <a:t>  [</a:t>
            </a:r>
            <a:r>
              <a:rPr lang="ko-KR" altLang="en-US" sz="1400" dirty="0" err="1"/>
              <a:t>총일수</a:t>
            </a:r>
            <a:r>
              <a:rPr lang="en-US" altLang="ko-KR" sz="1400" dirty="0"/>
              <a:t>] 96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정상</a:t>
            </a:r>
            <a:r>
              <a:rPr lang="en-US" altLang="ko-KR" sz="1400" dirty="0"/>
              <a:t>] 80</a:t>
            </a:r>
            <a:r>
              <a:rPr lang="ko-KR" altLang="en-US" sz="1400" dirty="0"/>
              <a:t>회 </a:t>
            </a:r>
            <a:r>
              <a:rPr lang="en-US" altLang="ko-KR" sz="1400" dirty="0"/>
              <a:t>[</a:t>
            </a:r>
            <a:r>
              <a:rPr lang="ko-KR" altLang="en-US" sz="1400" dirty="0"/>
              <a:t>지각</a:t>
            </a:r>
            <a:r>
              <a:rPr lang="en-US" altLang="ko-KR" sz="1400" dirty="0"/>
              <a:t>]  5</a:t>
            </a:r>
            <a:r>
              <a:rPr lang="ko-KR" altLang="en-US" sz="1400" dirty="0"/>
              <a:t>회 </a:t>
            </a:r>
            <a:r>
              <a:rPr lang="en-US" altLang="ko-KR" sz="1400" dirty="0"/>
              <a:t>[</a:t>
            </a:r>
            <a:r>
              <a:rPr lang="ko-KR" altLang="en-US" sz="1400" dirty="0"/>
              <a:t>조퇴</a:t>
            </a:r>
            <a:r>
              <a:rPr lang="en-US" altLang="ko-KR" sz="1400" dirty="0"/>
              <a:t>]  5</a:t>
            </a:r>
            <a:r>
              <a:rPr lang="ko-KR" altLang="en-US" sz="1400" dirty="0"/>
              <a:t>회</a:t>
            </a:r>
            <a:r>
              <a:rPr lang="en-US" altLang="ko-KR" sz="1400" dirty="0"/>
              <a:t> [</a:t>
            </a:r>
            <a:r>
              <a:rPr lang="ko-KR" altLang="en-US" sz="1400" dirty="0"/>
              <a:t>결석</a:t>
            </a:r>
            <a:r>
              <a:rPr lang="en-US" altLang="ko-KR" sz="1400" dirty="0"/>
              <a:t>]  1</a:t>
            </a:r>
            <a:r>
              <a:rPr lang="ko-KR" altLang="en-US" sz="1400" dirty="0"/>
              <a:t>회</a:t>
            </a:r>
            <a:r>
              <a:rPr lang="en-US" altLang="ko-KR" sz="1400" dirty="0"/>
              <a:t> [</a:t>
            </a:r>
            <a:r>
              <a:rPr lang="ko-KR" altLang="en-US" sz="1400" dirty="0"/>
              <a:t>외출</a:t>
            </a:r>
            <a:r>
              <a:rPr lang="en-US" altLang="ko-KR" sz="1400" dirty="0"/>
              <a:t>]  5</a:t>
            </a:r>
            <a:r>
              <a:rPr lang="ko-KR" altLang="en-US" sz="1400" dirty="0"/>
              <a:t>회</a:t>
            </a:r>
            <a:r>
              <a:rPr lang="en-US" altLang="ko-KR" sz="1400" dirty="0"/>
              <a:t> [</a:t>
            </a:r>
            <a:r>
              <a:rPr lang="ko-KR" altLang="en-US" sz="1400" dirty="0"/>
              <a:t>병가</a:t>
            </a:r>
            <a:r>
              <a:rPr lang="en-US" altLang="ko-KR" sz="1400" dirty="0"/>
              <a:t>]  0</a:t>
            </a:r>
            <a:r>
              <a:rPr lang="ko-KR" altLang="en-US" sz="1400" dirty="0"/>
              <a:t>회</a:t>
            </a:r>
            <a:r>
              <a:rPr lang="en-US" altLang="ko-KR" sz="1400" dirty="0"/>
              <a:t> [</a:t>
            </a:r>
            <a:r>
              <a:rPr lang="ko-KR" altLang="en-US" sz="1400" dirty="0"/>
              <a:t>기타</a:t>
            </a:r>
            <a:r>
              <a:rPr lang="en-US" altLang="ko-KR" sz="1400" dirty="0"/>
              <a:t>]</a:t>
            </a:r>
            <a:r>
              <a:rPr lang="ko-KR" altLang="en-US" sz="1400" dirty="0"/>
              <a:t>  </a:t>
            </a:r>
            <a:r>
              <a:rPr lang="en-US" altLang="ko-KR" sz="1400" dirty="0"/>
              <a:t>0</a:t>
            </a:r>
            <a:r>
              <a:rPr lang="ko-KR" altLang="en-US" sz="1400" dirty="0"/>
              <a:t>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86110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A762A-CC7C-4D3E-96B4-2658CA43170A}"/>
              </a:ext>
            </a:extLst>
          </p:cNvPr>
          <p:cNvSpPr txBox="1"/>
          <p:nvPr/>
        </p:nvSpPr>
        <p:spPr>
          <a:xfrm>
            <a:off x="2024743" y="259415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기자재 관리</a:t>
            </a:r>
          </a:p>
        </p:txBody>
      </p:sp>
    </p:spTree>
    <p:extLst>
      <p:ext uri="{BB962C8B-B14F-4D97-AF65-F5344CB8AC3E}">
        <p14:creationId xmlns:p14="http://schemas.microsoft.com/office/powerpoint/2010/main" val="36237046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C89F1-50A2-4A0B-AD58-9798E45EBA30}"/>
              </a:ext>
            </a:extLst>
          </p:cNvPr>
          <p:cNvSpPr txBox="1"/>
          <p:nvPr/>
        </p:nvSpPr>
        <p:spPr>
          <a:xfrm>
            <a:off x="3673406" y="1874728"/>
            <a:ext cx="4845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=====================================</a:t>
            </a:r>
          </a:p>
          <a:p>
            <a:pPr algn="ctr"/>
            <a:r>
              <a:rPr lang="ko-KR" altLang="en-US" sz="1400" dirty="0"/>
              <a:t>기자재 관리</a:t>
            </a:r>
            <a:r>
              <a:rPr lang="en-US" altLang="ko-KR" sz="1400" dirty="0"/>
              <a:t>=====================================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구입날짜별</a:t>
            </a:r>
            <a:r>
              <a:rPr lang="ko-KR" altLang="en-US" sz="1400" dirty="0"/>
              <a:t> 조회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강의실별 조회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기자재 내역 추가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기자재 수량 수정</a:t>
            </a:r>
            <a:endParaRPr lang="en-US" altLang="ko-KR" sz="1400" dirty="0"/>
          </a:p>
          <a:p>
            <a:r>
              <a:rPr lang="en-US" altLang="ko-KR" sz="1400" dirty="0"/>
              <a:t>0.   </a:t>
            </a:r>
            <a:r>
              <a:rPr lang="ko-KR" altLang="en-US" sz="1400" dirty="0" err="1"/>
              <a:t>뒤로가기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=====================================</a:t>
            </a:r>
          </a:p>
          <a:p>
            <a:r>
              <a:rPr lang="ko-KR" altLang="en-US" sz="1400" dirty="0"/>
              <a:t>▷입력</a:t>
            </a:r>
            <a:r>
              <a:rPr lang="en-US" altLang="ko-KR" sz="1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1247019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0FA117-DB28-474F-B20C-0A1F1613AEF0}"/>
              </a:ext>
            </a:extLst>
          </p:cNvPr>
          <p:cNvSpPr txBox="1"/>
          <p:nvPr/>
        </p:nvSpPr>
        <p:spPr>
          <a:xfrm>
            <a:off x="1752600" y="264417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교사 </a:t>
            </a:r>
          </a:p>
        </p:txBody>
      </p:sp>
    </p:spTree>
    <p:extLst>
      <p:ext uri="{BB962C8B-B14F-4D97-AF65-F5344CB8AC3E}">
        <p14:creationId xmlns:p14="http://schemas.microsoft.com/office/powerpoint/2010/main" val="1225732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8B28698-B545-4BA1-A1A3-D3AA327F0E47}"/>
              </a:ext>
            </a:extLst>
          </p:cNvPr>
          <p:cNvSpPr/>
          <p:nvPr/>
        </p:nvSpPr>
        <p:spPr>
          <a:xfrm>
            <a:off x="2712440" y="213633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j-lt"/>
              </a:rPr>
              <a:t>〓〓〓〓〓〓〓〓〓〓〓 M E N U 〓〓〓〓〓〓〓〓〓</a:t>
            </a:r>
          </a:p>
          <a:p>
            <a:endParaRPr lang="ko-KR" altLang="en-US" dirty="0">
              <a:solidFill>
                <a:srgbClr val="000000"/>
              </a:solidFill>
              <a:latin typeface="+mj-lt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j-lt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강의 스케줄 조회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j-lt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배점 입출력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j-lt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성적 입출력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j-lt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출결 관리 및 출결 조회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j-lt"/>
              </a:rPr>
              <a:t>5. 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교사 평가 조회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j-lt"/>
              </a:rPr>
              <a:t>6. 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상담 내역 관리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j-lt"/>
              </a:rPr>
              <a:t>0. 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로그아웃</a:t>
            </a:r>
          </a:p>
          <a:p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j-lt"/>
              </a:rPr>
              <a:t>〓〓〓〓〓〓〓〓〓〓〓〓〓〓〓〓〓〓〓〓〓〓〓〓〓</a:t>
            </a:r>
            <a:endParaRPr lang="ko-KR" altLang="en-US" dirty="0">
              <a:latin typeface="+mj-lt"/>
            </a:endParaRPr>
          </a:p>
          <a:p>
            <a:endParaRPr lang="ko-KR" altLang="en-US" dirty="0">
              <a:latin typeface="+mj-lt"/>
            </a:endParaRPr>
          </a:p>
          <a:p>
            <a:endParaRPr lang="ko-KR" altLang="en-US" dirty="0">
              <a:solidFill>
                <a:srgbClr val="000000"/>
              </a:solidFill>
              <a:latin typeface="+mj-lt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32748-4B32-4D37-B3C9-5DF1A23A73A1}"/>
              </a:ext>
            </a:extLst>
          </p:cNvPr>
          <p:cNvSpPr txBox="1"/>
          <p:nvPr/>
        </p:nvSpPr>
        <p:spPr>
          <a:xfrm>
            <a:off x="301493" y="241133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교사 메뉴 </a:t>
            </a:r>
          </a:p>
        </p:txBody>
      </p:sp>
    </p:spTree>
    <p:extLst>
      <p:ext uri="{BB962C8B-B14F-4D97-AF65-F5344CB8AC3E}">
        <p14:creationId xmlns:p14="http://schemas.microsoft.com/office/powerpoint/2010/main" val="547748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99FE-BD42-4CEF-BCCC-01D34FDCFC40}"/>
              </a:ext>
            </a:extLst>
          </p:cNvPr>
          <p:cNvSpPr txBox="1"/>
          <p:nvPr/>
        </p:nvSpPr>
        <p:spPr>
          <a:xfrm>
            <a:off x="306727" y="175110"/>
            <a:ext cx="367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강의 스케줄 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88A31-6A59-4FC2-91A7-2099FE63F190}"/>
              </a:ext>
            </a:extLst>
          </p:cNvPr>
          <p:cNvSpPr txBox="1"/>
          <p:nvPr/>
        </p:nvSpPr>
        <p:spPr>
          <a:xfrm>
            <a:off x="234401" y="939351"/>
            <a:ext cx="11490476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000000"/>
                </a:solidFill>
              </a:rPr>
              <a:t>〓〓〓〓〓〓〓〓〓〓〓〓〓〓〓〓〓〓〓〓〓〓〓〓〓</a:t>
            </a:r>
            <a:endParaRPr lang="en-US" altLang="ko-KR" sz="1500" dirty="0">
              <a:solidFill>
                <a:srgbClr val="000000"/>
              </a:solidFill>
            </a:endParaRPr>
          </a:p>
          <a:p>
            <a:r>
              <a:rPr lang="en-US" altLang="ko-KR" sz="1500" dirty="0">
                <a:solidFill>
                  <a:srgbClr val="000000"/>
                </a:solidFill>
              </a:rPr>
              <a:t>		</a:t>
            </a:r>
            <a:r>
              <a:rPr lang="ko-KR" altLang="en-US" sz="1500" dirty="0">
                <a:solidFill>
                  <a:srgbClr val="000000"/>
                </a:solidFill>
              </a:rPr>
              <a:t>강의 스케줄 조회 </a:t>
            </a:r>
          </a:p>
          <a:p>
            <a:r>
              <a:rPr lang="ko-KR" altLang="en-US" sz="1500" dirty="0">
                <a:solidFill>
                  <a:srgbClr val="000000"/>
                </a:solidFill>
              </a:rPr>
              <a:t>〓〓〓〓〓〓〓〓〓〓〓〓〓〓〓〓〓〓〓〓〓〓〓〓〓</a:t>
            </a:r>
            <a:endParaRPr lang="en-US" altLang="ko-KR" sz="1500" dirty="0">
              <a:solidFill>
                <a:srgbClr val="000000"/>
              </a:solidFill>
            </a:endParaRPr>
          </a:p>
          <a:p>
            <a:endParaRPr lang="ko-KR" altLang="en-US" sz="1500" dirty="0"/>
          </a:p>
          <a:p>
            <a:r>
              <a:rPr lang="en-US" altLang="ko-KR" sz="1500" dirty="0"/>
              <a:t>[</a:t>
            </a:r>
            <a:r>
              <a:rPr lang="ko-KR" altLang="en-US" sz="1500" dirty="0"/>
              <a:t>과정번호</a:t>
            </a:r>
            <a:r>
              <a:rPr lang="en-US" altLang="ko-KR" sz="1500" dirty="0"/>
              <a:t>]        [</a:t>
            </a:r>
            <a:r>
              <a:rPr lang="ko-KR" altLang="en-US" sz="1500" dirty="0"/>
              <a:t>기간</a:t>
            </a:r>
            <a:r>
              <a:rPr lang="en-US" altLang="ko-KR" sz="1500" dirty="0"/>
              <a:t>]                        [</a:t>
            </a:r>
            <a:r>
              <a:rPr lang="ko-KR" altLang="en-US" sz="1500" dirty="0"/>
              <a:t>강의실</a:t>
            </a:r>
            <a:r>
              <a:rPr lang="en-US" altLang="ko-KR" sz="1500" dirty="0"/>
              <a:t>]     [</a:t>
            </a:r>
            <a:r>
              <a:rPr lang="ko-KR" altLang="en-US" sz="1500" dirty="0"/>
              <a:t>정원</a:t>
            </a:r>
            <a:r>
              <a:rPr lang="en-US" altLang="ko-KR" sz="1500" dirty="0"/>
              <a:t>]  [</a:t>
            </a:r>
            <a:r>
              <a:rPr lang="ko-KR" altLang="en-US" sz="1500" dirty="0"/>
              <a:t>상태</a:t>
            </a:r>
            <a:r>
              <a:rPr lang="en-US" altLang="ko-KR" sz="1500" dirty="0"/>
              <a:t>]      [</a:t>
            </a:r>
            <a:r>
              <a:rPr lang="ko-KR" altLang="en-US" sz="1500" dirty="0" err="1"/>
              <a:t>과정명</a:t>
            </a:r>
            <a:r>
              <a:rPr lang="en-US" altLang="ko-KR" sz="1500" dirty="0"/>
              <a:t>]</a:t>
            </a:r>
          </a:p>
          <a:p>
            <a:r>
              <a:rPr lang="en-US" altLang="ko-KR" sz="1500" dirty="0"/>
              <a:t>      1            2020-04-04~2020-10-25      1          30      </a:t>
            </a:r>
            <a:r>
              <a:rPr lang="ko-KR" altLang="en-US" sz="1500" dirty="0"/>
              <a:t>강의중     </a:t>
            </a:r>
            <a:r>
              <a:rPr lang="en-US" altLang="ko-KR" sz="1500" dirty="0"/>
              <a:t>Java / Python</a:t>
            </a:r>
            <a:r>
              <a:rPr lang="ko-KR" altLang="en-US" sz="1500" dirty="0"/>
              <a:t>을 활용한 웹 어플리케이션 개발자 양성과정</a:t>
            </a:r>
          </a:p>
          <a:p>
            <a:r>
              <a:rPr lang="ko-KR" altLang="en-US" sz="1500" dirty="0">
                <a:solidFill>
                  <a:srgbClr val="000000"/>
                </a:solidFill>
                <a:ea typeface="D2Coding" panose="020B0609020101020101" pitchFamily="49" charset="-127"/>
              </a:rPr>
              <a:t>     </a:t>
            </a:r>
            <a:r>
              <a:rPr lang="en-US" altLang="ko-KR" sz="1500" dirty="0"/>
              <a:t> 2            2020-04-04~2020-10-25      2          26      </a:t>
            </a:r>
            <a:r>
              <a:rPr lang="ko-KR" altLang="en-US" sz="1500" dirty="0"/>
              <a:t>강의중     자바</a:t>
            </a:r>
            <a:r>
              <a:rPr lang="en-US" altLang="ko-KR" sz="1500" dirty="0"/>
              <a:t>(JAVA) </a:t>
            </a:r>
            <a:r>
              <a:rPr lang="ko-KR" altLang="en-US" sz="1500" dirty="0"/>
              <a:t>안드로이드 웹</a:t>
            </a:r>
            <a:r>
              <a:rPr lang="en-US" altLang="ko-KR" sz="1500" dirty="0"/>
              <a:t>/</a:t>
            </a:r>
            <a:r>
              <a:rPr lang="ko-KR" altLang="en-US" sz="1500" dirty="0"/>
              <a:t>앱 개발자</a:t>
            </a:r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>
                <a:solidFill>
                  <a:srgbClr val="000000"/>
                </a:solidFill>
              </a:rPr>
              <a:t>〓〓〓〓〓〓〓〓〓〓〓〓〓〓〓〓〓〓〓〓〓〓〓〓〓</a:t>
            </a:r>
            <a:endParaRPr lang="en-US" altLang="ko-KR" sz="1500" dirty="0">
              <a:solidFill>
                <a:srgbClr val="000000"/>
              </a:solidFill>
            </a:endParaRPr>
          </a:p>
          <a:p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ko-KR" altLang="en-US" sz="1500" dirty="0">
                <a:solidFill>
                  <a:srgbClr val="000000"/>
                </a:solidFill>
              </a:rPr>
              <a:t>과정 번호</a:t>
            </a:r>
            <a:endParaRPr lang="en-US" altLang="ko-KR" sz="1500" dirty="0">
              <a:solidFill>
                <a:srgbClr val="000000"/>
              </a:solidFill>
            </a:endParaRPr>
          </a:p>
          <a:p>
            <a:r>
              <a:rPr lang="en-US" altLang="ko-KR" sz="1500" dirty="0">
                <a:solidFill>
                  <a:srgbClr val="000000"/>
                </a:solidFill>
              </a:rPr>
              <a:t>              0. </a:t>
            </a:r>
            <a:r>
              <a:rPr lang="ko-KR" altLang="en-US" sz="1500" dirty="0" err="1">
                <a:solidFill>
                  <a:srgbClr val="000000"/>
                </a:solidFill>
              </a:rPr>
              <a:t>뒤로가기</a:t>
            </a:r>
            <a:endParaRPr lang="en-US" altLang="ko-KR" sz="1500" dirty="0">
              <a:solidFill>
                <a:srgbClr val="000000"/>
              </a:solidFill>
            </a:endParaRPr>
          </a:p>
          <a:p>
            <a:r>
              <a:rPr lang="ko-KR" altLang="en-US" sz="1500" dirty="0">
                <a:solidFill>
                  <a:srgbClr val="000000"/>
                </a:solidFill>
              </a:rPr>
              <a:t>〓〓〓〓〓〓〓〓〓〓〓〓〓〓〓〓〓〓〓〓〓〓〓〓〓</a:t>
            </a:r>
            <a:endParaRPr lang="ko-KR" altLang="en-US" sz="1500" dirty="0"/>
          </a:p>
          <a:p>
            <a:endParaRPr lang="en-US" altLang="ko-KR" sz="1500" dirty="0"/>
          </a:p>
          <a:p>
            <a:r>
              <a:rPr lang="en-US" altLang="ko-KR" sz="1500" dirty="0"/>
              <a:t>[</a:t>
            </a:r>
            <a:r>
              <a:rPr lang="ko-KR" altLang="en-US" sz="1500" dirty="0"/>
              <a:t>과목번호</a:t>
            </a:r>
            <a:r>
              <a:rPr lang="en-US" altLang="ko-KR" sz="1500" dirty="0"/>
              <a:t>]        [</a:t>
            </a:r>
            <a:r>
              <a:rPr lang="ko-KR" altLang="en-US" sz="1500" dirty="0"/>
              <a:t>기간</a:t>
            </a:r>
            <a:r>
              <a:rPr lang="en-US" altLang="ko-KR" sz="1500" dirty="0"/>
              <a:t>]                              [</a:t>
            </a:r>
            <a:r>
              <a:rPr lang="ko-KR" altLang="en-US" sz="1500" dirty="0" err="1"/>
              <a:t>과정명</a:t>
            </a:r>
            <a:r>
              <a:rPr lang="en-US" altLang="ko-KR" sz="1500" dirty="0"/>
              <a:t>]                    [</a:t>
            </a:r>
            <a:r>
              <a:rPr lang="ko-KR" altLang="en-US" sz="1500" dirty="0" err="1"/>
              <a:t>교재명</a:t>
            </a:r>
            <a:r>
              <a:rPr lang="en-US" altLang="ko-KR" sz="1500" dirty="0"/>
              <a:t>]</a:t>
            </a:r>
          </a:p>
          <a:p>
            <a:r>
              <a:rPr lang="en-US" altLang="ko-KR" sz="1500" dirty="0"/>
              <a:t>     1               2020-04-04~2020-05-12    JAVA</a:t>
            </a:r>
            <a:r>
              <a:rPr lang="ko-KR" altLang="en-US" sz="1500" dirty="0"/>
              <a:t>개발                   </a:t>
            </a:r>
            <a:r>
              <a:rPr lang="en-US" altLang="ko-KR" sz="1500" dirty="0"/>
              <a:t>JAVA</a:t>
            </a:r>
            <a:r>
              <a:rPr lang="ko-KR" altLang="en-US" sz="1500" dirty="0"/>
              <a:t>의 정석</a:t>
            </a:r>
            <a:endParaRPr lang="en-US" altLang="ko-KR" sz="1500" dirty="0"/>
          </a:p>
          <a:p>
            <a:r>
              <a:rPr lang="en-US" altLang="ko-KR" sz="1500" dirty="0"/>
              <a:t>     2               2020-05-12~2020-06-13    </a:t>
            </a:r>
            <a:r>
              <a:rPr lang="ko-KR" altLang="en-US" sz="1500" dirty="0"/>
              <a:t>데이터 베이스 구현      오라클 </a:t>
            </a:r>
            <a:r>
              <a:rPr lang="en-US" altLang="ko-KR" sz="1500" dirty="0"/>
              <a:t>DB</a:t>
            </a:r>
            <a:r>
              <a:rPr lang="ko-KR" altLang="en-US" sz="1500" dirty="0"/>
              <a:t>입문</a:t>
            </a:r>
            <a:r>
              <a:rPr lang="en-US" altLang="ko-KR" sz="1500" dirty="0"/>
              <a:t>  </a:t>
            </a:r>
          </a:p>
          <a:p>
            <a:r>
              <a:rPr lang="en-US" altLang="ko-KR" sz="1500" dirty="0"/>
              <a:t>     3               2020-06~13~2020-07-15    UNIX                       </a:t>
            </a:r>
            <a:r>
              <a:rPr lang="en-US" altLang="ko-KR" sz="1500" dirty="0" err="1"/>
              <a:t>UNIX</a:t>
            </a:r>
            <a:r>
              <a:rPr lang="en-US" altLang="ko-KR" sz="1500" dirty="0"/>
              <a:t> </a:t>
            </a:r>
            <a:r>
              <a:rPr lang="ko-KR" altLang="en-US" sz="1500" dirty="0"/>
              <a:t>고급 프로그래밍</a:t>
            </a:r>
            <a:endParaRPr lang="en-US" altLang="ko-KR" sz="1500" dirty="0"/>
          </a:p>
          <a:p>
            <a:r>
              <a:rPr lang="en-US" altLang="ko-KR" sz="1500" dirty="0"/>
              <a:t>     7               2020-07-15~2020-09-15     Web                        Do it! Web</a:t>
            </a:r>
            <a:r>
              <a:rPr lang="ko-KR" altLang="en-US" sz="1500" dirty="0"/>
              <a:t>개발</a:t>
            </a:r>
            <a:endParaRPr lang="en-US" altLang="ko-KR" sz="1500" dirty="0"/>
          </a:p>
          <a:p>
            <a:r>
              <a:rPr lang="en-US" altLang="ko-KR" sz="1500" dirty="0"/>
              <a:t>     9               2020-09-15~2020-10-25     C#                          C# </a:t>
            </a:r>
            <a:r>
              <a:rPr lang="ko-KR" altLang="en-US" sz="1500" dirty="0"/>
              <a:t>교과서</a:t>
            </a:r>
            <a:r>
              <a:rPr lang="en-US" altLang="ko-KR" sz="1500" dirty="0"/>
              <a:t>  </a:t>
            </a:r>
          </a:p>
          <a:p>
            <a:endParaRPr lang="en-US" altLang="ko-KR" sz="1500" dirty="0"/>
          </a:p>
          <a:p>
            <a:r>
              <a:rPr lang="en-US" altLang="ko-KR" sz="1500" dirty="0"/>
              <a:t>[</a:t>
            </a:r>
            <a:r>
              <a:rPr lang="ko-KR" altLang="en-US" sz="1500" dirty="0"/>
              <a:t>구분</a:t>
            </a:r>
            <a:r>
              <a:rPr lang="en-US" altLang="ko-KR" sz="1500" dirty="0"/>
              <a:t>]            [</a:t>
            </a:r>
            <a:r>
              <a:rPr lang="ko-KR" altLang="en-US" sz="1500" dirty="0"/>
              <a:t>학생</a:t>
            </a:r>
            <a:r>
              <a:rPr lang="en-US" altLang="ko-KR" sz="1500" dirty="0"/>
              <a:t>]               [</a:t>
            </a:r>
            <a:r>
              <a:rPr lang="ko-KR" altLang="en-US" sz="1500" dirty="0"/>
              <a:t>전화번호</a:t>
            </a:r>
            <a:r>
              <a:rPr lang="en-US" altLang="ko-KR" sz="1500" dirty="0"/>
              <a:t>]                [</a:t>
            </a:r>
            <a:r>
              <a:rPr lang="ko-KR" altLang="en-US" sz="1500" dirty="0"/>
              <a:t>최초등록일</a:t>
            </a:r>
            <a:r>
              <a:rPr lang="en-US" altLang="ko-KR" sz="1500" dirty="0"/>
              <a:t>]     [</a:t>
            </a:r>
            <a:r>
              <a:rPr lang="ko-KR" altLang="en-US" sz="1500" dirty="0"/>
              <a:t>수료구분</a:t>
            </a:r>
            <a:r>
              <a:rPr lang="en-US" altLang="ko-KR" sz="1500" dirty="0"/>
              <a:t>]</a:t>
            </a:r>
          </a:p>
          <a:p>
            <a:pPr marL="342900" indent="-342900">
              <a:buAutoNum type="arabicPlain"/>
            </a:pPr>
            <a:r>
              <a:rPr lang="ko-KR" altLang="en-US" sz="1500" dirty="0"/>
              <a:t>              </a:t>
            </a:r>
            <a:r>
              <a:rPr lang="ko-KR" altLang="en-US" sz="1500" dirty="0" err="1"/>
              <a:t>이성재</a:t>
            </a:r>
            <a:r>
              <a:rPr lang="ko-KR" altLang="en-US" sz="1500" dirty="0"/>
              <a:t>              </a:t>
            </a:r>
            <a:r>
              <a:rPr lang="en-US" altLang="ko-KR" sz="1500" dirty="0"/>
              <a:t>010-1234-1234          2020-03-15       </a:t>
            </a:r>
            <a:r>
              <a:rPr lang="ko-KR" altLang="en-US" sz="1500" dirty="0" err="1"/>
              <a:t>수강중</a:t>
            </a:r>
            <a:r>
              <a:rPr lang="en-US" altLang="ko-KR" sz="1500" dirty="0"/>
              <a:t> </a:t>
            </a:r>
          </a:p>
          <a:p>
            <a:pPr marL="342900" indent="-342900">
              <a:buAutoNum type="arabicPlain"/>
            </a:pPr>
            <a:endParaRPr lang="en-US" altLang="ko-KR" sz="1500" dirty="0"/>
          </a:p>
          <a:p>
            <a:r>
              <a:rPr lang="ko-KR" altLang="en-US" sz="1500" dirty="0" err="1"/>
              <a:t>엔터를</a:t>
            </a:r>
            <a:r>
              <a:rPr lang="ko-KR" altLang="en-US" sz="1500" dirty="0"/>
              <a:t> 입력하시면 이전 페이지로 돌아갑니다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r>
              <a:rPr lang="ko-KR" altLang="en-US" sz="1500" dirty="0">
                <a:solidFill>
                  <a:srgbClr val="000000"/>
                </a:solidFill>
                <a:ea typeface="D2Coding" panose="020B0609020101020101" pitchFamily="49" charset="-127"/>
              </a:rPr>
              <a:t> 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7296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8AD257-47D0-4C35-9776-C22054A8D311}"/>
              </a:ext>
            </a:extLst>
          </p:cNvPr>
          <p:cNvSpPr/>
          <p:nvPr/>
        </p:nvSpPr>
        <p:spPr>
          <a:xfrm>
            <a:off x="3078479" y="1120676"/>
            <a:ext cx="60350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 조회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582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BF0494-1E81-4A18-87FC-57ABEFA806B6}"/>
              </a:ext>
            </a:extLst>
          </p:cNvPr>
          <p:cNvSpPr txBox="1"/>
          <p:nvPr/>
        </p:nvSpPr>
        <p:spPr>
          <a:xfrm>
            <a:off x="71510" y="135475"/>
            <a:ext cx="31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배점 입출력 메뉴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EF745A-620C-4196-A69A-BC22304B6ECF}"/>
              </a:ext>
            </a:extLst>
          </p:cNvPr>
          <p:cNvSpPr/>
          <p:nvPr/>
        </p:nvSpPr>
        <p:spPr>
          <a:xfrm>
            <a:off x="2880220" y="16703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latin typeface="+mj-lt"/>
                <a:ea typeface="D2Coding" panose="020B0609020101020101" pitchFamily="49" charset="-127"/>
              </a:rPr>
              <a:t>시험 과목 관리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1.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과목 별 배점확인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2.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과목 별 배점입력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3.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과정</a:t>
            </a:r>
            <a:r>
              <a:rPr lang="en-US" altLang="ko-KR" dirty="0">
                <a:latin typeface="+mj-lt"/>
                <a:ea typeface="D2Coding" panose="020B0609020101020101" pitchFamily="49" charset="-127"/>
              </a:rPr>
              <a:t>,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과목 목록 조회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4.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시험 날짜 입력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5.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시험 문제 입력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0. </a:t>
            </a:r>
            <a:r>
              <a:rPr lang="ko-KR" altLang="en-US" dirty="0" err="1">
                <a:latin typeface="+mj-lt"/>
                <a:ea typeface="D2Coding" panose="020B0609020101020101" pitchFamily="49" charset="-127"/>
              </a:rPr>
              <a:t>뒤로가기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▷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입력</a:t>
            </a:r>
            <a:r>
              <a:rPr lang="en-US" altLang="ko-KR" dirty="0">
                <a:latin typeface="+mj-lt"/>
                <a:ea typeface="D2Coding" panose="020B0609020101020101" pitchFamily="49" charset="-127"/>
              </a:rPr>
              <a:t>: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57610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029D62-BF4C-43A2-BE16-64A63A8820EE}"/>
              </a:ext>
            </a:extLst>
          </p:cNvPr>
          <p:cNvSpPr txBox="1"/>
          <p:nvPr/>
        </p:nvSpPr>
        <p:spPr>
          <a:xfrm>
            <a:off x="100484" y="190919"/>
            <a:ext cx="220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성적 입출력 메뉴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17F449-88A1-4757-973D-985C53C1277F}"/>
              </a:ext>
            </a:extLst>
          </p:cNvPr>
          <p:cNvSpPr/>
          <p:nvPr/>
        </p:nvSpPr>
        <p:spPr>
          <a:xfrm>
            <a:off x="3620756" y="225474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〓〓〓〓〓〓〓〓〓〓〓〓</a:t>
            </a: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1.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목록 조회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2.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성적 입력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0. </a:t>
            </a:r>
            <a:r>
              <a:rPr lang="ko-KR" altLang="en-US" dirty="0" err="1">
                <a:latin typeface="+mj-lt"/>
                <a:ea typeface="D2Coding" panose="020B0609020101020101" pitchFamily="49" charset="-127"/>
              </a:rPr>
              <a:t>뒤로가기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〓〓〓〓〓〓〓〓〓〓〓〓</a:t>
            </a: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▷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입력</a:t>
            </a:r>
            <a:r>
              <a:rPr lang="en-US" altLang="ko-KR" dirty="0">
                <a:latin typeface="+mj-lt"/>
                <a:ea typeface="D2Coding" panose="020B0609020101020101" pitchFamily="49" charset="-127"/>
              </a:rPr>
              <a:t>: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53909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0CA5C-C032-419F-AF7B-8F6168DC8A90}"/>
              </a:ext>
            </a:extLst>
          </p:cNvPr>
          <p:cNvSpPr txBox="1"/>
          <p:nvPr/>
        </p:nvSpPr>
        <p:spPr>
          <a:xfrm>
            <a:off x="103341" y="100299"/>
            <a:ext cx="342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출결 관리 및 출결 조회 메뉴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6408F1-8132-485B-990F-A4D7F5C46513}"/>
              </a:ext>
            </a:extLst>
          </p:cNvPr>
          <p:cNvSpPr/>
          <p:nvPr/>
        </p:nvSpPr>
        <p:spPr>
          <a:xfrm>
            <a:off x="3235569" y="223196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〓〓〓〓〓〓〓〓   M E N U 〓〓〓〓〓〓〓〓</a:t>
            </a:r>
          </a:p>
          <a:p>
            <a:r>
              <a:rPr lang="ko-KR" altLang="en-US" dirty="0">
                <a:latin typeface="+mj-lt"/>
                <a:ea typeface="D2Coding" panose="020B0609020101020101" pitchFamily="49" charset="-127"/>
              </a:rPr>
              <a:t>출결 관리 및 출결 조회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〓〓〓〓〓〓〓〓〓〓〓〓〓〓〓〓〓〓〓〓〓</a:t>
            </a:r>
            <a:r>
              <a:rPr lang="en-US" altLang="ko-KR" dirty="0">
                <a:ea typeface="D2Coding" panose="020B0609020101020101" pitchFamily="49" charset="-127"/>
              </a:rPr>
              <a:t>〓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1.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출결 조회</a:t>
            </a:r>
            <a:r>
              <a:rPr lang="en-US" altLang="ko-KR" dirty="0">
                <a:latin typeface="+mj-lt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2.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출결 현황</a:t>
            </a:r>
            <a:r>
              <a:rPr lang="en-US" altLang="ko-KR" dirty="0">
                <a:latin typeface="+mj-lt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년</a:t>
            </a:r>
            <a:r>
              <a:rPr lang="en-US" altLang="ko-KR" dirty="0">
                <a:latin typeface="+mj-lt"/>
                <a:ea typeface="D2Coding" panose="020B0609020101020101" pitchFamily="49" charset="-127"/>
              </a:rPr>
              <a:t>,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월</a:t>
            </a:r>
            <a:r>
              <a:rPr lang="en-US" altLang="ko-KR" dirty="0">
                <a:latin typeface="+mj-lt"/>
                <a:ea typeface="D2Coding" panose="020B0609020101020101" pitchFamily="49" charset="-127"/>
              </a:rPr>
              <a:t>,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일</a:t>
            </a:r>
            <a:r>
              <a:rPr lang="en-US" altLang="ko-KR" dirty="0">
                <a:latin typeface="+mj-lt"/>
                <a:ea typeface="D2Coding" panose="020B0609020101020101" pitchFamily="49" charset="-127"/>
              </a:rPr>
              <a:t>)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조회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3.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특정</a:t>
            </a:r>
            <a:r>
              <a:rPr lang="en-US" altLang="ko-KR" dirty="0">
                <a:latin typeface="+mj-lt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특정 과정</a:t>
            </a:r>
            <a:r>
              <a:rPr lang="en-US" altLang="ko-KR" dirty="0">
                <a:latin typeface="+mj-lt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특정 인원</a:t>
            </a:r>
            <a:r>
              <a:rPr lang="en-US" altLang="ko-KR" dirty="0">
                <a:latin typeface="+mj-lt"/>
                <a:ea typeface="D2Coding" panose="020B0609020101020101" pitchFamily="49" charset="-127"/>
              </a:rPr>
              <a:t>)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출결 현황 조회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4.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년</a:t>
            </a:r>
            <a:r>
              <a:rPr lang="en-US" altLang="ko-KR" dirty="0">
                <a:latin typeface="+mj-lt"/>
                <a:ea typeface="D2Coding" panose="020B0609020101020101" pitchFamily="49" charset="-127"/>
              </a:rPr>
              <a:t>,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월 별로 출결 조회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0. </a:t>
            </a:r>
            <a:r>
              <a:rPr lang="ko-KR" altLang="en-US" dirty="0" err="1">
                <a:latin typeface="+mj-lt"/>
                <a:ea typeface="D2Coding" panose="020B0609020101020101" pitchFamily="49" charset="-127"/>
              </a:rPr>
              <a:t>뒤로가기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〓〓〓〓〓〓〓〓〓〓〓〓〓〓〓〓〓〓〓〓〓〓</a:t>
            </a: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▷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입력</a:t>
            </a:r>
            <a:r>
              <a:rPr lang="en-US" altLang="ko-KR" dirty="0">
                <a:latin typeface="+mj-lt"/>
                <a:ea typeface="D2Coding" panose="020B0609020101020101" pitchFamily="49" charset="-127"/>
              </a:rPr>
              <a:t>: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73982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7744013E-1A9C-4708-B196-000D2A9E3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76" y="1043732"/>
            <a:ext cx="1050954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300" i="0" u="none" strike="noStrike" cap="none" normalizeH="0" baseline="0" dirty="0">
              <a:ln>
                <a:noFill/>
              </a:ln>
              <a:solidFill>
                <a:srgbClr val="3C1F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+mj-lt"/>
              </a:rPr>
              <a:t>〓〓〓〓〓〓〓〓〓〓〓 M E N U 〓〓〓〓〓〓〓〓〓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300" i="0" u="none" strike="noStrike" cap="none" normalizeH="0" baseline="0" dirty="0">
              <a:ln>
                <a:noFill/>
              </a:ln>
              <a:solidFill>
                <a:srgbClr val="3C1F00"/>
              </a:solidFill>
              <a:effectLst/>
              <a:latin typeface="+mj-lt"/>
              <a:ea typeface="D2Coding" panose="020B0609020101020101" pitchFamily="49" charset="-127"/>
              <a:cs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500" dirty="0">
              <a:solidFill>
                <a:srgbClr val="000000"/>
              </a:solidFill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1. </a:t>
            </a:r>
            <a:r>
              <a:rPr lang="ko-KR" altLang="en-US" sz="1500" dirty="0">
                <a:solidFill>
                  <a:srgbClr val="000000"/>
                </a:solidFill>
              </a:rPr>
              <a:t>강의 스케줄 조회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2. </a:t>
            </a:r>
            <a:r>
              <a:rPr lang="ko-KR" altLang="en-US" sz="1500" dirty="0">
                <a:solidFill>
                  <a:srgbClr val="000000"/>
                </a:solidFill>
              </a:rPr>
              <a:t>배점 입출력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3. </a:t>
            </a:r>
            <a:r>
              <a:rPr lang="ko-KR" altLang="en-US" sz="1500" dirty="0">
                <a:solidFill>
                  <a:srgbClr val="000000"/>
                </a:solidFill>
              </a:rPr>
              <a:t>성적 입출력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4. </a:t>
            </a:r>
            <a:r>
              <a:rPr lang="ko-KR" altLang="en-US" sz="1500" dirty="0">
                <a:solidFill>
                  <a:srgbClr val="000000"/>
                </a:solidFill>
              </a:rPr>
              <a:t>출결 관리 및 출결 조회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5. </a:t>
            </a:r>
            <a:r>
              <a:rPr lang="ko-KR" altLang="en-US" sz="1500" dirty="0">
                <a:solidFill>
                  <a:srgbClr val="000000"/>
                </a:solidFill>
              </a:rPr>
              <a:t>교사 평가 조회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6. </a:t>
            </a:r>
            <a:r>
              <a:rPr lang="ko-KR" altLang="en-US" sz="1500" dirty="0">
                <a:solidFill>
                  <a:srgbClr val="000000"/>
                </a:solidFill>
              </a:rPr>
              <a:t>상담 내역 관리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0. </a:t>
            </a:r>
            <a:r>
              <a:rPr lang="ko-KR" altLang="en-US" sz="1500" dirty="0">
                <a:solidFill>
                  <a:srgbClr val="000000"/>
                </a:solidFill>
              </a:rPr>
              <a:t>로그아웃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500" dirty="0">
                <a:solidFill>
                  <a:srgbClr val="000000"/>
                </a:solidFill>
              </a:rPr>
              <a:t>▷입력</a:t>
            </a:r>
            <a:r>
              <a:rPr lang="en-US" altLang="ko-KR" sz="1500" dirty="0">
                <a:solidFill>
                  <a:srgbClr val="000000"/>
                </a:solidFill>
              </a:rPr>
              <a:t>: </a:t>
            </a:r>
            <a:r>
              <a:rPr lang="en-US" altLang="ko-KR" sz="1500">
                <a:solidFill>
                  <a:srgbClr val="000000"/>
                </a:solidFill>
              </a:rPr>
              <a:t>5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500" dirty="0">
              <a:solidFill>
                <a:srgbClr val="000000"/>
              </a:solidFill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[</a:t>
            </a:r>
            <a:r>
              <a:rPr lang="ko-KR" altLang="en-US" sz="1500" dirty="0">
                <a:solidFill>
                  <a:srgbClr val="000000"/>
                </a:solidFill>
              </a:rPr>
              <a:t>시행과정명</a:t>
            </a:r>
            <a:r>
              <a:rPr lang="en-US" altLang="ko-KR" sz="1500" dirty="0">
                <a:solidFill>
                  <a:srgbClr val="000000"/>
                </a:solidFill>
              </a:rPr>
              <a:t>] 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Java &amp; </a:t>
            </a:r>
            <a:r>
              <a:rPr lang="en-US" altLang="ko-KR" sz="1500" dirty="0" err="1">
                <a:solidFill>
                  <a:srgbClr val="000000"/>
                </a:solidFill>
              </a:rPr>
              <a:t>Javascript</a:t>
            </a:r>
            <a:r>
              <a:rPr lang="en-US" altLang="ko-KR" sz="1500" dirty="0">
                <a:solidFill>
                  <a:srgbClr val="000000"/>
                </a:solidFill>
              </a:rPr>
              <a:t> library</a:t>
            </a:r>
            <a:r>
              <a:rPr lang="ko-KR" altLang="en-US" sz="1500" dirty="0">
                <a:solidFill>
                  <a:srgbClr val="000000"/>
                </a:solidFill>
              </a:rPr>
              <a:t>을 활용한 반응형 웹 개발자 양성 과정 자바</a:t>
            </a:r>
            <a:r>
              <a:rPr lang="en-US" altLang="ko-KR" sz="1500" dirty="0">
                <a:solidFill>
                  <a:srgbClr val="000000"/>
                </a:solidFill>
              </a:rPr>
              <a:t>(JAVA) </a:t>
            </a:r>
            <a:r>
              <a:rPr lang="ko-KR" altLang="en-US" sz="1500" dirty="0">
                <a:solidFill>
                  <a:srgbClr val="000000"/>
                </a:solidFill>
              </a:rPr>
              <a:t>기반 데이터베이스 응용 </a:t>
            </a:r>
            <a:r>
              <a:rPr lang="en-US" altLang="ko-KR" sz="1500" dirty="0">
                <a:solidFill>
                  <a:srgbClr val="000000"/>
                </a:solidFill>
              </a:rPr>
              <a:t>SW </a:t>
            </a:r>
            <a:r>
              <a:rPr lang="ko-KR" altLang="en-US" sz="1500" dirty="0">
                <a:solidFill>
                  <a:srgbClr val="000000"/>
                </a:solidFill>
              </a:rPr>
              <a:t>개발자 양성과정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[</a:t>
            </a:r>
            <a:r>
              <a:rPr lang="ko-KR" altLang="en-US" sz="1500" dirty="0">
                <a:solidFill>
                  <a:srgbClr val="000000"/>
                </a:solidFill>
              </a:rPr>
              <a:t>점수</a:t>
            </a:r>
            <a:r>
              <a:rPr lang="en-US" altLang="ko-KR" sz="1500" dirty="0">
                <a:solidFill>
                  <a:srgbClr val="000000"/>
                </a:solidFill>
              </a:rPr>
              <a:t>] 3.4</a:t>
            </a:r>
            <a:r>
              <a:rPr lang="ko-KR" altLang="en-US" sz="1500" dirty="0">
                <a:solidFill>
                  <a:srgbClr val="000000"/>
                </a:solidFill>
              </a:rPr>
              <a:t>점 </a:t>
            </a:r>
            <a:r>
              <a:rPr lang="en-US" altLang="ko-KR" sz="1500" dirty="0">
                <a:solidFill>
                  <a:srgbClr val="000000"/>
                </a:solidFill>
              </a:rPr>
              <a:t>3 </a:t>
            </a:r>
            <a:r>
              <a:rPr lang="ko-KR" altLang="en-US" sz="1500" dirty="0">
                <a:solidFill>
                  <a:srgbClr val="000000"/>
                </a:solidFill>
              </a:rPr>
              <a:t>점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500" dirty="0" err="1">
                <a:solidFill>
                  <a:srgbClr val="000000"/>
                </a:solidFill>
              </a:rPr>
              <a:t>엔터를</a:t>
            </a:r>
            <a:r>
              <a:rPr lang="ko-KR" altLang="en-US" sz="1500" dirty="0">
                <a:solidFill>
                  <a:srgbClr val="000000"/>
                </a:solidFill>
              </a:rPr>
              <a:t> 입력하시면 이전 페이지로 돌아갑니다</a:t>
            </a:r>
            <a:r>
              <a:rPr lang="en-US" altLang="ko-KR" sz="1500" dirty="0">
                <a:solidFill>
                  <a:srgbClr val="000000"/>
                </a:solidFill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  <a:latin typeface="+mj-lt"/>
              </a:rPr>
              <a:t>〓〓〓〓〓〓〓〓〓〓〓〓〓〓〓〓〓〓〓〓</a:t>
            </a:r>
            <a:endParaRPr lang="ko-KR" altLang="en-US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C294B-28DC-44D1-96DD-C53B44B94092}"/>
              </a:ext>
            </a:extLst>
          </p:cNvPr>
          <p:cNvSpPr txBox="1"/>
          <p:nvPr/>
        </p:nvSpPr>
        <p:spPr>
          <a:xfrm>
            <a:off x="138622" y="135475"/>
            <a:ext cx="31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교사 평가 조회 메뉴</a:t>
            </a:r>
          </a:p>
        </p:txBody>
      </p:sp>
    </p:spTree>
    <p:extLst>
      <p:ext uri="{BB962C8B-B14F-4D97-AF65-F5344CB8AC3E}">
        <p14:creationId xmlns:p14="http://schemas.microsoft.com/office/powerpoint/2010/main" val="9584897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FAE55C-EBDA-4567-A267-5D3864D4FC9C}"/>
              </a:ext>
            </a:extLst>
          </p:cNvPr>
          <p:cNvSpPr/>
          <p:nvPr/>
        </p:nvSpPr>
        <p:spPr>
          <a:xfrm>
            <a:off x="107596" y="25179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상담 관리 메뉴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18065C-C6DB-469B-9B7C-433AC6435939}"/>
              </a:ext>
            </a:extLst>
          </p:cNvPr>
          <p:cNvSpPr/>
          <p:nvPr/>
        </p:nvSpPr>
        <p:spPr>
          <a:xfrm>
            <a:off x="3048000" y="234537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solidFill>
                <a:srgbClr val="3C1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〓〓〓〓〓〓〓〓〓〓〓 </a:t>
            </a:r>
            <a:r>
              <a:rPr lang="ko-KR" altLang="en-US" dirty="0">
                <a:solidFill>
                  <a:srgbClr val="000000"/>
                </a:solidFill>
              </a:rPr>
              <a:t>상담관리 </a:t>
            </a:r>
            <a:r>
              <a:rPr lang="en-US" altLang="ko-KR" dirty="0">
                <a:solidFill>
                  <a:srgbClr val="000000"/>
                </a:solidFill>
              </a:rPr>
              <a:t>〓〓〓〓〓〓〓〓〓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상담신청 내역 조회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상담일지 입력</a:t>
            </a:r>
          </a:p>
          <a:p>
            <a:r>
              <a:rPr lang="en-US" altLang="ko-KR" dirty="0"/>
              <a:t>0.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r>
              <a:rPr lang="ko-KR" altLang="en-US" dirty="0">
                <a:solidFill>
                  <a:srgbClr val="000000"/>
                </a:solidFill>
              </a:rPr>
              <a:t>〓〓〓〓〓〓〓〓〓〓〓〓〓〓〓〓〓〓〓〓〓〓〓〓〓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▷입력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119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F84AE-9E7A-4348-A4E6-8AA547C7D027}"/>
              </a:ext>
            </a:extLst>
          </p:cNvPr>
          <p:cNvSpPr txBox="1"/>
          <p:nvPr/>
        </p:nvSpPr>
        <p:spPr>
          <a:xfrm>
            <a:off x="194890" y="226305"/>
            <a:ext cx="29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6-1. </a:t>
            </a:r>
            <a:r>
              <a:rPr lang="ko-KR" altLang="en-US" dirty="0"/>
              <a:t>상담 신청 내역 조회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6A38C-6AB6-4865-8BC1-B4314B4C7C57}"/>
              </a:ext>
            </a:extLst>
          </p:cNvPr>
          <p:cNvSpPr txBox="1"/>
          <p:nvPr/>
        </p:nvSpPr>
        <p:spPr>
          <a:xfrm>
            <a:off x="2711350" y="2690336"/>
            <a:ext cx="7337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상담요청번호</a:t>
            </a:r>
            <a:r>
              <a:rPr lang="en-US" altLang="ko-KR" dirty="0"/>
              <a:t>]       [</a:t>
            </a:r>
            <a:r>
              <a:rPr lang="ko-KR" altLang="en-US" dirty="0"/>
              <a:t>신청날짜</a:t>
            </a:r>
            <a:r>
              <a:rPr lang="en-US" altLang="ko-KR" dirty="0"/>
              <a:t>]        [</a:t>
            </a:r>
            <a:r>
              <a:rPr lang="ko-KR" altLang="en-US" dirty="0"/>
              <a:t>이름</a:t>
            </a:r>
            <a:r>
              <a:rPr lang="en-US" altLang="ko-KR" dirty="0"/>
              <a:t>]        [</a:t>
            </a:r>
            <a:r>
              <a:rPr lang="ko-KR" altLang="en-US" dirty="0"/>
              <a:t>수강상태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1                       2020-04-06       </a:t>
            </a:r>
            <a:r>
              <a:rPr lang="ko-KR" altLang="en-US" dirty="0"/>
              <a:t>이지영          </a:t>
            </a:r>
            <a:r>
              <a:rPr lang="ko-KR" altLang="en-US" dirty="0" err="1"/>
              <a:t>수강중</a:t>
            </a:r>
            <a:endParaRPr lang="en-US" altLang="ko-KR" dirty="0"/>
          </a:p>
          <a:p>
            <a:r>
              <a:rPr lang="en-US" altLang="ko-KR" dirty="0"/>
              <a:t>2                       2020-05-03       </a:t>
            </a:r>
            <a:r>
              <a:rPr lang="ko-KR" altLang="en-US" dirty="0"/>
              <a:t>성유리          </a:t>
            </a:r>
            <a:r>
              <a:rPr lang="ko-KR" altLang="en-US" dirty="0" err="1"/>
              <a:t>수강중</a:t>
            </a:r>
            <a:endParaRPr lang="en-US" altLang="ko-KR" dirty="0"/>
          </a:p>
          <a:p>
            <a:r>
              <a:rPr lang="en-US" altLang="ko-KR" dirty="0"/>
              <a:t>3                       2020-08-06       </a:t>
            </a:r>
            <a:r>
              <a:rPr lang="ko-KR" altLang="en-US" dirty="0"/>
              <a:t>김태희          </a:t>
            </a:r>
            <a:r>
              <a:rPr lang="ko-KR" altLang="en-US" dirty="0" err="1"/>
              <a:t>수강중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6011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AEBEF0-B0CF-4328-A6A0-B6B6560F3138}"/>
              </a:ext>
            </a:extLst>
          </p:cNvPr>
          <p:cNvSpPr txBox="1"/>
          <p:nvPr/>
        </p:nvSpPr>
        <p:spPr>
          <a:xfrm>
            <a:off x="2427249" y="1720840"/>
            <a:ext cx="73375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상담요청번호</a:t>
            </a:r>
            <a:r>
              <a:rPr lang="en-US" altLang="ko-KR" dirty="0"/>
              <a:t>]       [</a:t>
            </a:r>
            <a:r>
              <a:rPr lang="ko-KR" altLang="en-US" dirty="0"/>
              <a:t>신청날짜</a:t>
            </a:r>
            <a:r>
              <a:rPr lang="en-US" altLang="ko-KR" dirty="0"/>
              <a:t>]        [</a:t>
            </a:r>
            <a:r>
              <a:rPr lang="ko-KR" altLang="en-US" dirty="0"/>
              <a:t>이름</a:t>
            </a:r>
            <a:r>
              <a:rPr lang="en-US" altLang="ko-KR" dirty="0"/>
              <a:t>]        [</a:t>
            </a:r>
            <a:r>
              <a:rPr lang="ko-KR" altLang="en-US" dirty="0"/>
              <a:t>수강상태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                       2020-04-06       </a:t>
            </a:r>
            <a:r>
              <a:rPr lang="ko-KR" altLang="en-US" dirty="0"/>
              <a:t>이지영          </a:t>
            </a:r>
            <a:r>
              <a:rPr lang="ko-KR" altLang="en-US" dirty="0" err="1"/>
              <a:t>수강중</a:t>
            </a:r>
            <a:endParaRPr lang="en-US" altLang="ko-KR" dirty="0"/>
          </a:p>
          <a:p>
            <a:r>
              <a:rPr lang="en-US" altLang="ko-KR" dirty="0"/>
              <a:t>2                       2020-05-03       </a:t>
            </a:r>
            <a:r>
              <a:rPr lang="ko-KR" altLang="en-US" dirty="0"/>
              <a:t>성유리          </a:t>
            </a:r>
            <a:r>
              <a:rPr lang="ko-KR" altLang="en-US" dirty="0" err="1"/>
              <a:t>수강중</a:t>
            </a:r>
            <a:endParaRPr lang="en-US" altLang="ko-KR" dirty="0"/>
          </a:p>
          <a:p>
            <a:pPr marL="342900" indent="-342900">
              <a:buAutoNum type="arabicPlain" startAt="3"/>
            </a:pPr>
            <a:r>
              <a:rPr lang="en-US" altLang="ko-KR" dirty="0"/>
              <a:t>                     2020-08-06       </a:t>
            </a:r>
            <a:r>
              <a:rPr lang="ko-KR" altLang="en-US" dirty="0"/>
              <a:t>김태희         </a:t>
            </a:r>
            <a:r>
              <a:rPr lang="ko-KR" altLang="en-US" dirty="0" err="1"/>
              <a:t>수강중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lain" startAt="3"/>
            </a:pP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상담요청번호</a:t>
            </a:r>
            <a:r>
              <a:rPr lang="en-US" altLang="ko-KR" dirty="0"/>
              <a:t>]       [</a:t>
            </a:r>
            <a:r>
              <a:rPr lang="ko-KR" altLang="en-US" dirty="0"/>
              <a:t>신청날짜</a:t>
            </a:r>
            <a:r>
              <a:rPr lang="en-US" altLang="ko-KR" dirty="0"/>
              <a:t>]          [</a:t>
            </a:r>
            <a:r>
              <a:rPr lang="ko-KR" altLang="en-US" dirty="0"/>
              <a:t>이름</a:t>
            </a:r>
            <a:r>
              <a:rPr lang="en-US" altLang="ko-KR" dirty="0"/>
              <a:t>]      [</a:t>
            </a:r>
            <a:r>
              <a:rPr lang="ko-KR" altLang="en-US" dirty="0"/>
              <a:t>수강상태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4                        2020-04-11       </a:t>
            </a:r>
            <a:r>
              <a:rPr lang="ko-KR" altLang="en-US" dirty="0"/>
              <a:t> 김수현        </a:t>
            </a:r>
            <a:r>
              <a:rPr lang="ko-KR" altLang="en-US" dirty="0" err="1"/>
              <a:t>수강중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상담번호 </a:t>
            </a:r>
            <a:r>
              <a:rPr lang="en-US" altLang="ko-KR" dirty="0"/>
              <a:t>:4</a:t>
            </a:r>
          </a:p>
          <a:p>
            <a:r>
              <a:rPr lang="ko-KR" altLang="en-US" dirty="0"/>
              <a:t>상담날짜</a:t>
            </a:r>
            <a:r>
              <a:rPr lang="en-US" altLang="ko-KR" dirty="0"/>
              <a:t>: 20200411</a:t>
            </a:r>
          </a:p>
          <a:p>
            <a:r>
              <a:rPr lang="ko-KR" altLang="en-US" dirty="0"/>
              <a:t>상담내용</a:t>
            </a:r>
            <a:r>
              <a:rPr lang="en-US" altLang="ko-KR" dirty="0"/>
              <a:t>: </a:t>
            </a:r>
            <a:r>
              <a:rPr lang="ko-KR" altLang="en-US" dirty="0"/>
              <a:t>진로 상담 및 희망 직군 구체화</a:t>
            </a:r>
            <a:endParaRPr lang="en-US" altLang="ko-KR" dirty="0"/>
          </a:p>
          <a:p>
            <a:r>
              <a:rPr lang="ko-KR" altLang="en-US" dirty="0"/>
              <a:t>등록이 완료되었습니다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39CDC-A359-4CB9-B78B-711D2F2B56AB}"/>
              </a:ext>
            </a:extLst>
          </p:cNvPr>
          <p:cNvSpPr txBox="1"/>
          <p:nvPr/>
        </p:nvSpPr>
        <p:spPr>
          <a:xfrm>
            <a:off x="222665" y="212045"/>
            <a:ext cx="27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6-2. </a:t>
            </a:r>
            <a:r>
              <a:rPr lang="ko-KR" altLang="en-US" dirty="0"/>
              <a:t>상담 일지 입력 </a:t>
            </a:r>
          </a:p>
        </p:txBody>
      </p:sp>
    </p:spTree>
    <p:extLst>
      <p:ext uri="{BB962C8B-B14F-4D97-AF65-F5344CB8AC3E}">
        <p14:creationId xmlns:p14="http://schemas.microsoft.com/office/powerpoint/2010/main" val="31951883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06FEB3-A5A8-45D9-A196-18CD3A4EDC39}"/>
              </a:ext>
            </a:extLst>
          </p:cNvPr>
          <p:cNvSpPr txBox="1"/>
          <p:nvPr/>
        </p:nvSpPr>
        <p:spPr>
          <a:xfrm>
            <a:off x="177566" y="234893"/>
            <a:ext cx="25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6-5</a:t>
            </a:r>
            <a:r>
              <a:rPr lang="en-US" altLang="ko-KR" dirty="0"/>
              <a:t>. </a:t>
            </a:r>
            <a:r>
              <a:rPr lang="ko-KR" altLang="en-US" dirty="0"/>
              <a:t>교사 평가 조회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2EC46-585D-4CD8-BA98-75D15A2FC8FB}"/>
              </a:ext>
            </a:extLst>
          </p:cNvPr>
          <p:cNvSpPr txBox="1"/>
          <p:nvPr/>
        </p:nvSpPr>
        <p:spPr>
          <a:xfrm>
            <a:off x="2140589" y="2668079"/>
            <a:ext cx="8414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▷ 입력</a:t>
            </a:r>
            <a:r>
              <a:rPr lang="en-US" altLang="ko-KR" dirty="0"/>
              <a:t>: 5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시행과정명</a:t>
            </a:r>
            <a:r>
              <a:rPr lang="en-US" altLang="ko-KR" dirty="0"/>
              <a:t>]                                                                       [</a:t>
            </a:r>
            <a:r>
              <a:rPr lang="ko-KR" altLang="en-US" dirty="0"/>
              <a:t>점수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Java &amp; JavaScript library</a:t>
            </a:r>
            <a:r>
              <a:rPr lang="ko-KR" altLang="en-US" dirty="0"/>
              <a:t>을 활용한 반응형 웹 개발자 양성 과정        </a:t>
            </a:r>
            <a:r>
              <a:rPr lang="en-US" altLang="ko-KR" dirty="0"/>
              <a:t>3.4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ko-KR" altLang="en-US" dirty="0"/>
              <a:t>자바</a:t>
            </a:r>
            <a:r>
              <a:rPr lang="en-US" altLang="ko-KR" dirty="0"/>
              <a:t>(JAVA) </a:t>
            </a:r>
            <a:r>
              <a:rPr lang="ko-KR" altLang="en-US" dirty="0"/>
              <a:t>기반 데이터베이스 응용 </a:t>
            </a:r>
            <a:r>
              <a:rPr lang="en-US" altLang="ko-KR" dirty="0"/>
              <a:t>SW </a:t>
            </a:r>
            <a:r>
              <a:rPr lang="ko-KR" altLang="en-US" dirty="0"/>
              <a:t>개발자 양성과정                </a:t>
            </a:r>
            <a:r>
              <a:rPr lang="en-US" altLang="ko-KR" dirty="0"/>
              <a:t>3</a:t>
            </a:r>
            <a:r>
              <a:rPr lang="ko-KR" altLang="en-US" dirty="0"/>
              <a:t>점 </a:t>
            </a:r>
          </a:p>
        </p:txBody>
      </p:sp>
    </p:spTree>
    <p:extLst>
      <p:ext uri="{BB962C8B-B14F-4D97-AF65-F5344CB8AC3E}">
        <p14:creationId xmlns:p14="http://schemas.microsoft.com/office/powerpoint/2010/main" val="33027946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313443-2E3D-4E5D-8ECA-460374099510}"/>
              </a:ext>
            </a:extLst>
          </p:cNvPr>
          <p:cNvSpPr txBox="1"/>
          <p:nvPr/>
        </p:nvSpPr>
        <p:spPr>
          <a:xfrm>
            <a:off x="1073091" y="2367333"/>
            <a:ext cx="9840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/>
              <a:t>수강중인 교육생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407638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4131C7-826F-4D65-B07D-E257ADB30F67}"/>
              </a:ext>
            </a:extLst>
          </p:cNvPr>
          <p:cNvSpPr/>
          <p:nvPr/>
        </p:nvSpPr>
        <p:spPr>
          <a:xfrm>
            <a:off x="3032342" y="1845677"/>
            <a:ext cx="572464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  M E N U 〓〓〓〓〓〓〓〓〓〓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성적 조회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출결 관리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상담신청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교사평가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취업활동</a:t>
            </a:r>
            <a:endParaRPr lang="en-US" altLang="ko-KR" dirty="0"/>
          </a:p>
          <a:p>
            <a:r>
              <a:rPr lang="en-US" altLang="ko-KR" dirty="0"/>
              <a:t>0. </a:t>
            </a:r>
            <a:r>
              <a:rPr lang="ko-KR" altLang="en-US" dirty="0"/>
              <a:t>로그아웃</a:t>
            </a:r>
            <a:endParaRPr lang="en-US" altLang="ko-KR" dirty="0"/>
          </a:p>
          <a:p>
            <a:r>
              <a:rPr lang="ko-KR" altLang="en-US" dirty="0"/>
              <a:t>〓〓〓〓〓〓〓〓〓〓〓〓〓〓〓〓〓〓〓〓〓〓〓〓</a:t>
            </a:r>
            <a:endParaRPr lang="en-US" altLang="ko-KR" dirty="0"/>
          </a:p>
          <a:p>
            <a:r>
              <a:rPr lang="ko-KR" altLang="en-US" dirty="0"/>
              <a:t>▷입력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9F09A-CE80-4DA9-9F6D-DE5ECA9A2937}"/>
              </a:ext>
            </a:extLst>
          </p:cNvPr>
          <p:cNvSpPr txBox="1"/>
          <p:nvPr/>
        </p:nvSpPr>
        <p:spPr>
          <a:xfrm>
            <a:off x="252222" y="287149"/>
            <a:ext cx="204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교육생 메뉴</a:t>
            </a:r>
          </a:p>
        </p:txBody>
      </p:sp>
    </p:spTree>
    <p:extLst>
      <p:ext uri="{BB962C8B-B14F-4D97-AF65-F5344CB8AC3E}">
        <p14:creationId xmlns:p14="http://schemas.microsoft.com/office/powerpoint/2010/main" val="40236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558058-DA92-49E4-B84F-EDBD6ABA103D}"/>
              </a:ext>
            </a:extLst>
          </p:cNvPr>
          <p:cNvSpPr/>
          <p:nvPr/>
        </p:nvSpPr>
        <p:spPr>
          <a:xfrm>
            <a:off x="3139440" y="901337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2.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5. 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과정 추가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과정명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 목표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개설 정원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 기간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과정 추가가 완료되었습니다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엔터를</a:t>
            </a:r>
            <a:r>
              <a:rPr lang="ko-KR" altLang="en-US" dirty="0"/>
              <a:t> 입력하시면 이전 페이지로 돌아갑니다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702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AD6E25-5E5A-4767-B5CF-5C66FF142183}"/>
              </a:ext>
            </a:extLst>
          </p:cNvPr>
          <p:cNvSpPr/>
          <p:nvPr/>
        </p:nvSpPr>
        <p:spPr>
          <a:xfrm>
            <a:off x="3048000" y="14438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lt"/>
              </a:rPr>
              <a:t>〓〓〓〓〓〓〓〓〓〓〓〓〓〓〓〓〓〓〓〓〓〓〓〓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+mj-lt"/>
                <a:ea typeface="D2Coding" panose="020B0609020101020101" pitchFamily="49" charset="-127"/>
              </a:rPr>
              <a:t>성적 조회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1.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성적 조회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2.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시험 정보 조회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3. 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시험 문제 확인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0. </a:t>
            </a:r>
            <a:r>
              <a:rPr lang="ko-KR" altLang="en-US" dirty="0" err="1">
                <a:latin typeface="+mj-lt"/>
                <a:ea typeface="D2Coding" panose="020B0609020101020101" pitchFamily="49" charset="-127"/>
              </a:rPr>
              <a:t>뒤로가기</a:t>
            </a:r>
            <a:endParaRPr lang="en-US" altLang="ko-KR" dirty="0">
              <a:latin typeface="+mj-lt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▷</a:t>
            </a:r>
            <a:r>
              <a:rPr lang="ko-KR" altLang="en-US" dirty="0">
                <a:latin typeface="+mj-lt"/>
                <a:ea typeface="D2Coding" panose="020B0609020101020101" pitchFamily="49" charset="-127"/>
              </a:rPr>
              <a:t>입력</a:t>
            </a:r>
            <a:r>
              <a:rPr lang="en-US" altLang="ko-KR" dirty="0">
                <a:latin typeface="+mj-lt"/>
                <a:ea typeface="D2Coding" panose="020B0609020101020101" pitchFamily="49" charset="-127"/>
              </a:rPr>
              <a:t>: </a:t>
            </a:r>
          </a:p>
          <a:p>
            <a:r>
              <a:rPr lang="en-US" altLang="ko-KR" dirty="0">
                <a:latin typeface="+mj-lt"/>
                <a:ea typeface="D2Coding" panose="020B0609020101020101" pitchFamily="49" charset="-127"/>
              </a:rPr>
              <a:t>〓〓〓〓〓〓〓〓〓〓〓〓〓〓〓〓〓〓〓〓〓〓〓〓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1196A-4CD7-464D-8CC5-02C1B5CBD7C5}"/>
              </a:ext>
            </a:extLst>
          </p:cNvPr>
          <p:cNvSpPr txBox="1"/>
          <p:nvPr/>
        </p:nvSpPr>
        <p:spPr>
          <a:xfrm>
            <a:off x="110531" y="180870"/>
            <a:ext cx="215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성적 조회 메뉴</a:t>
            </a:r>
          </a:p>
        </p:txBody>
      </p:sp>
    </p:spTree>
    <p:extLst>
      <p:ext uri="{BB962C8B-B14F-4D97-AF65-F5344CB8AC3E}">
        <p14:creationId xmlns:p14="http://schemas.microsoft.com/office/powerpoint/2010/main" val="12287059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90FD93-9C88-42C0-A7F4-702F67B3B855}"/>
              </a:ext>
            </a:extLst>
          </p:cNvPr>
          <p:cNvSpPr txBox="1"/>
          <p:nvPr/>
        </p:nvSpPr>
        <p:spPr>
          <a:xfrm>
            <a:off x="3116595" y="1637881"/>
            <a:ext cx="62199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〓〓〓〓〓〓〓〓〓〓〓〓〓〓〓〓〓〓〓〓〓〓〓〓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〓〓〓〓〓〓〓〓〓〓〓〓〓〓〓〓〓〓〓〓〓〓〓〓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입실 기록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퇴실 기록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근태 신청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출결현황</a:t>
            </a:r>
            <a:r>
              <a:rPr lang="ko-KR" altLang="en-US" dirty="0"/>
              <a:t> 조회</a:t>
            </a:r>
            <a:endParaRPr lang="en-US" altLang="ko-KR" dirty="0"/>
          </a:p>
          <a:p>
            <a:r>
              <a:rPr lang="en-US" altLang="ko-KR" dirty="0"/>
              <a:t>0. </a:t>
            </a:r>
            <a:r>
              <a:rPr lang="ko-KR" altLang="en-US" dirty="0" err="1"/>
              <a:t>뒤로가기</a:t>
            </a:r>
            <a:endParaRPr lang="en-US" altLang="ko-KR" dirty="0"/>
          </a:p>
          <a:p>
            <a:r>
              <a:rPr lang="ko-KR" altLang="en-US" dirty="0"/>
              <a:t>〓〓〓〓〓〓〓〓〓〓〓〓〓〓〓〓〓〓〓〓〓〓〓〓</a:t>
            </a:r>
            <a:endParaRPr lang="en-US" altLang="ko-KR" dirty="0"/>
          </a:p>
          <a:p>
            <a:r>
              <a:rPr lang="ko-KR" altLang="en-US" dirty="0"/>
              <a:t>▷입력</a:t>
            </a:r>
            <a:r>
              <a:rPr lang="en-US" altLang="ko-KR" dirty="0"/>
              <a:t>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5F1D7-ECDC-4D47-999D-55DC41B51183}"/>
              </a:ext>
            </a:extLst>
          </p:cNvPr>
          <p:cNvSpPr txBox="1"/>
          <p:nvPr/>
        </p:nvSpPr>
        <p:spPr>
          <a:xfrm>
            <a:off x="150509" y="221341"/>
            <a:ext cx="283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교육생 출결 관리 메뉴</a:t>
            </a:r>
          </a:p>
        </p:txBody>
      </p:sp>
    </p:spTree>
    <p:extLst>
      <p:ext uri="{BB962C8B-B14F-4D97-AF65-F5344CB8AC3E}">
        <p14:creationId xmlns:p14="http://schemas.microsoft.com/office/powerpoint/2010/main" val="15541960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E97794-1436-4B3F-9F6F-0A268416B645}"/>
              </a:ext>
            </a:extLst>
          </p:cNvPr>
          <p:cNvSpPr txBox="1"/>
          <p:nvPr/>
        </p:nvSpPr>
        <p:spPr>
          <a:xfrm flipH="1">
            <a:off x="183999" y="195805"/>
            <a:ext cx="28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교육생 입실 기록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4307C-3143-4003-A4F0-BF01A22E86CE}"/>
              </a:ext>
            </a:extLst>
          </p:cNvPr>
          <p:cNvSpPr txBox="1"/>
          <p:nvPr/>
        </p:nvSpPr>
        <p:spPr>
          <a:xfrm>
            <a:off x="3368960" y="2160395"/>
            <a:ext cx="60792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〓〓〓〓〓〓〓〓〓〓〓〓〓〓〓〓〓〓〓〓〓〓〓〓</a:t>
            </a:r>
            <a:endParaRPr lang="en-US" altLang="ko-KR" dirty="0"/>
          </a:p>
          <a:p>
            <a:r>
              <a:rPr lang="en-US" altLang="ko-KR" dirty="0"/>
              <a:t>	          </a:t>
            </a:r>
            <a:r>
              <a:rPr lang="ko-KR" altLang="en-US" dirty="0"/>
              <a:t>교육생 입실 기록</a:t>
            </a:r>
            <a:endParaRPr lang="en-US" altLang="ko-KR" dirty="0"/>
          </a:p>
          <a:p>
            <a:r>
              <a:rPr lang="ko-KR" altLang="en-US" dirty="0"/>
              <a:t>〓〓〓〓〓〓〓〓〓〓〓〓〓〓〓〓〓〓〓〓〓〓〓〓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〓〓〓〓〓〓〓〓〓〓〓〓〓〓〓〓〓〓〓〓〓〓〓〓</a:t>
            </a:r>
          </a:p>
          <a:p>
            <a:endParaRPr lang="en-US" altLang="ko-KR" dirty="0"/>
          </a:p>
          <a:p>
            <a:r>
              <a:rPr lang="ko-KR" altLang="en-US" dirty="0"/>
              <a:t>현재 시각으로 입실 기록이 완료되었습니다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엔터를</a:t>
            </a:r>
            <a:r>
              <a:rPr lang="ko-KR" altLang="en-US" dirty="0"/>
              <a:t> 입력하시면 이전 페이지로 돌아갑니다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4624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CFF2E-46E2-46B4-9C46-AEE6ADA5EC3B}"/>
              </a:ext>
            </a:extLst>
          </p:cNvPr>
          <p:cNvSpPr txBox="1"/>
          <p:nvPr/>
        </p:nvSpPr>
        <p:spPr>
          <a:xfrm>
            <a:off x="5447881" y="1195754"/>
            <a:ext cx="129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상담신청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5D1D45-A947-4021-9ADF-BA05CD5C1C89}"/>
              </a:ext>
            </a:extLst>
          </p:cNvPr>
          <p:cNvSpPr/>
          <p:nvPr/>
        </p:nvSpPr>
        <p:spPr>
          <a:xfrm>
            <a:off x="3554853" y="1929291"/>
            <a:ext cx="52629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/>
              <a:t>          상담 신청이 완료 되었습니다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94646-4C9E-44C9-9199-DF4B840AEEFD}"/>
              </a:ext>
            </a:extLst>
          </p:cNvPr>
          <p:cNvSpPr txBox="1"/>
          <p:nvPr/>
        </p:nvSpPr>
        <p:spPr>
          <a:xfrm>
            <a:off x="204760" y="222631"/>
            <a:ext cx="162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상담신청</a:t>
            </a:r>
          </a:p>
        </p:txBody>
      </p:sp>
    </p:spTree>
    <p:extLst>
      <p:ext uri="{BB962C8B-B14F-4D97-AF65-F5344CB8AC3E}">
        <p14:creationId xmlns:p14="http://schemas.microsoft.com/office/powerpoint/2010/main" val="5131711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35148-6B9E-4787-982E-916EF63B2BE0}"/>
              </a:ext>
            </a:extLst>
          </p:cNvPr>
          <p:cNvSpPr txBox="1"/>
          <p:nvPr/>
        </p:nvSpPr>
        <p:spPr>
          <a:xfrm>
            <a:off x="1752600" y="264417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수료생 </a:t>
            </a:r>
          </a:p>
        </p:txBody>
      </p:sp>
    </p:spTree>
    <p:extLst>
      <p:ext uri="{BB962C8B-B14F-4D97-AF65-F5344CB8AC3E}">
        <p14:creationId xmlns:p14="http://schemas.microsoft.com/office/powerpoint/2010/main" val="14399237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22982-0BCE-41B7-93D7-450AB12786B3}"/>
              </a:ext>
            </a:extLst>
          </p:cNvPr>
          <p:cNvSpPr txBox="1"/>
          <p:nvPr/>
        </p:nvSpPr>
        <p:spPr>
          <a:xfrm>
            <a:off x="190918" y="251208"/>
            <a:ext cx="28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교육생 교사 평가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43C63B-5D2C-4A8D-9638-65FB7A3888D0}"/>
              </a:ext>
            </a:extLst>
          </p:cNvPr>
          <p:cNvSpPr/>
          <p:nvPr/>
        </p:nvSpPr>
        <p:spPr>
          <a:xfrm>
            <a:off x="3746144" y="620540"/>
            <a:ext cx="5724644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교사평가</a:t>
            </a:r>
            <a:endParaRPr lang="en-US" altLang="ko-KR" dirty="0"/>
          </a:p>
          <a:p>
            <a:r>
              <a:rPr lang="ko-KR" altLang="en-US" dirty="0"/>
              <a:t>〓〓〓〓〓〓〓〓〓〓〓〓〓〓〓〓〓〓〓〓〓〓〓〓</a:t>
            </a:r>
            <a:endParaRPr lang="en-US" altLang="ko-KR" dirty="0"/>
          </a:p>
          <a:p>
            <a:r>
              <a:rPr lang="ko-KR" altLang="en-US" dirty="0"/>
              <a:t>▷입력</a:t>
            </a:r>
            <a:r>
              <a:rPr lang="en-US" altLang="ko-KR" dirty="0"/>
              <a:t>: 4</a:t>
            </a:r>
          </a:p>
          <a:p>
            <a:r>
              <a:rPr lang="ko-KR" altLang="en-US" dirty="0"/>
              <a:t>〓〓〓〓〓〓〓〓〓〓〓〓〓〓〓〓〓〓〓〓〓〓〓〓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〓〓〓〓〓〓〓〓〓〓〓〓〓〓〓〓〓〓〓〓〓〓〓〓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과정명</a:t>
            </a:r>
            <a:r>
              <a:rPr lang="en-US" altLang="ko-KR" dirty="0"/>
              <a:t>]: JAVA</a:t>
            </a:r>
            <a:r>
              <a:rPr lang="ko-KR" altLang="en-US" dirty="0"/>
              <a:t>기반의 스마트 웹 콘텐츠 양성과정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교사명</a:t>
            </a:r>
            <a:r>
              <a:rPr lang="en-US" altLang="ko-KR" dirty="0"/>
              <a:t>]: </a:t>
            </a:r>
            <a:r>
              <a:rPr lang="ko-KR" altLang="en-US" dirty="0"/>
              <a:t>이창우</a:t>
            </a:r>
            <a:endParaRPr lang="en-US" altLang="ko-KR" dirty="0"/>
          </a:p>
          <a:p>
            <a:r>
              <a:rPr lang="ko-KR" altLang="en-US" dirty="0"/>
              <a:t>〓〓〓〓〓〓〓〓〓〓〓〓〓〓〓〓〓〓〓〓〓〓〓〓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항목</a:t>
            </a:r>
            <a:r>
              <a:rPr lang="en-US" altLang="ko-KR" dirty="0"/>
              <a:t>1]. </a:t>
            </a:r>
            <a:r>
              <a:rPr lang="ko-KR" altLang="en-US" dirty="0"/>
              <a:t>강의는 계획적이고 체계적이었다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점수</a:t>
            </a:r>
            <a:r>
              <a:rPr lang="en-US" altLang="ko-KR" dirty="0"/>
              <a:t>: 3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항목</a:t>
            </a:r>
            <a:r>
              <a:rPr lang="en-US" altLang="ko-KR" dirty="0"/>
              <a:t>2]. </a:t>
            </a:r>
            <a:r>
              <a:rPr lang="ko-KR" altLang="en-US" dirty="0"/>
              <a:t>필요한 지식과 경험을 갖추고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점수</a:t>
            </a:r>
            <a:r>
              <a:rPr lang="en-US" altLang="ko-KR" dirty="0"/>
              <a:t>: 2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항목</a:t>
            </a:r>
            <a:r>
              <a:rPr lang="en-US" altLang="ko-KR" dirty="0"/>
              <a:t>3]. </a:t>
            </a:r>
            <a:r>
              <a:rPr lang="ko-KR" altLang="en-US" dirty="0"/>
              <a:t>강의의 전체적인 난이도는 적절하였다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점수</a:t>
            </a:r>
            <a:r>
              <a:rPr lang="en-US" altLang="ko-KR" dirty="0"/>
              <a:t>: 5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항목</a:t>
            </a:r>
            <a:r>
              <a:rPr lang="en-US" altLang="ko-KR" dirty="0"/>
              <a:t>4].</a:t>
            </a:r>
            <a:r>
              <a:rPr lang="ko-KR" altLang="en-US" dirty="0" err="1"/>
              <a:t>학생들과의</a:t>
            </a:r>
            <a:r>
              <a:rPr lang="ko-KR" altLang="en-US" dirty="0"/>
              <a:t> 상호작용에 적극적이었다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점수</a:t>
            </a:r>
            <a:r>
              <a:rPr lang="en-US" altLang="ko-KR" dirty="0"/>
              <a:t>: 5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항목</a:t>
            </a:r>
            <a:r>
              <a:rPr lang="en-US" altLang="ko-KR" dirty="0"/>
              <a:t>5].</a:t>
            </a:r>
            <a:r>
              <a:rPr lang="ko-KR" altLang="en-US" dirty="0"/>
              <a:t>부과된 과제는 학습에 도움이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점수</a:t>
            </a:r>
            <a:r>
              <a:rPr lang="en-US" altLang="ko-KR" dirty="0"/>
              <a:t>: 4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항목</a:t>
            </a:r>
            <a:r>
              <a:rPr lang="en-US" altLang="ko-KR" dirty="0"/>
              <a:t>6]. </a:t>
            </a:r>
            <a:r>
              <a:rPr lang="ko-KR" altLang="en-US" dirty="0"/>
              <a:t>해당 분야의 지식과 능력이 발전하였다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점수</a:t>
            </a:r>
            <a:r>
              <a:rPr lang="en-US" altLang="ko-KR" dirty="0"/>
              <a:t>: 5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3303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C83FF29-039A-4E1B-9B58-14A48F41F462}"/>
              </a:ext>
            </a:extLst>
          </p:cNvPr>
          <p:cNvSpPr/>
          <p:nvPr/>
        </p:nvSpPr>
        <p:spPr>
          <a:xfrm>
            <a:off x="2938943" y="195178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취업활동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1.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내 취업활동 내역 확인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취업 활동 내역 입력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0.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뒤로가기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/>
              <a:t>▷입력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6A91D-CC50-4239-9F40-102EC5F3EC82}"/>
              </a:ext>
            </a:extLst>
          </p:cNvPr>
          <p:cNvSpPr txBox="1"/>
          <p:nvPr/>
        </p:nvSpPr>
        <p:spPr>
          <a:xfrm>
            <a:off x="167779" y="226503"/>
            <a:ext cx="336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교육생 </a:t>
            </a:r>
            <a:r>
              <a:rPr lang="en-US" altLang="ko-KR" dirty="0"/>
              <a:t> </a:t>
            </a:r>
            <a:r>
              <a:rPr lang="ko-KR" altLang="en-US" dirty="0"/>
              <a:t>취업활동 활동 메뉴 </a:t>
            </a:r>
          </a:p>
        </p:txBody>
      </p:sp>
    </p:spTree>
    <p:extLst>
      <p:ext uri="{BB962C8B-B14F-4D97-AF65-F5344CB8AC3E}">
        <p14:creationId xmlns:p14="http://schemas.microsoft.com/office/powerpoint/2010/main" val="12340405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96D0F8C-20B3-462B-A2FB-ACDA65C76DD6}"/>
              </a:ext>
            </a:extLst>
          </p:cNvPr>
          <p:cNvSpPr/>
          <p:nvPr/>
        </p:nvSpPr>
        <p:spPr>
          <a:xfrm>
            <a:off x="3157057" y="19815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취업 활동 내역 입력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/>
              <a:t>▷입력</a:t>
            </a:r>
            <a:r>
              <a:rPr lang="en-US" altLang="ko-KR" dirty="0"/>
              <a:t>:2</a:t>
            </a:r>
          </a:p>
          <a:p>
            <a:r>
              <a:rPr lang="ko-KR" altLang="en-US" dirty="0"/>
              <a:t>취업활동 내용 입력</a:t>
            </a:r>
            <a:r>
              <a:rPr lang="en-US" altLang="ko-KR" dirty="0"/>
              <a:t>: </a:t>
            </a:r>
            <a:r>
              <a:rPr lang="ko-KR" altLang="en-US" dirty="0"/>
              <a:t>코레일에 이력서 제출했음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취업활동 등록 완료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0A002-CED7-424E-AF86-5F5AA1238128}"/>
              </a:ext>
            </a:extLst>
          </p:cNvPr>
          <p:cNvSpPr txBox="1"/>
          <p:nvPr/>
        </p:nvSpPr>
        <p:spPr>
          <a:xfrm>
            <a:off x="226503" y="243281"/>
            <a:ext cx="327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5-2. </a:t>
            </a:r>
            <a:r>
              <a:rPr lang="ko-KR" altLang="en-US" dirty="0"/>
              <a:t>학생</a:t>
            </a:r>
            <a:r>
              <a:rPr lang="en-US" altLang="ko-KR" dirty="0"/>
              <a:t> </a:t>
            </a:r>
            <a:r>
              <a:rPr lang="ko-KR" altLang="en-US" dirty="0"/>
              <a:t>취업 활동 내역 입력</a:t>
            </a:r>
          </a:p>
        </p:txBody>
      </p:sp>
    </p:spTree>
    <p:extLst>
      <p:ext uri="{BB962C8B-B14F-4D97-AF65-F5344CB8AC3E}">
        <p14:creationId xmlns:p14="http://schemas.microsoft.com/office/powerpoint/2010/main" val="315327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5A68F1-636E-49DF-9E85-2FFDD497FEE7}"/>
              </a:ext>
            </a:extLst>
          </p:cNvPr>
          <p:cNvSpPr/>
          <p:nvPr/>
        </p:nvSpPr>
        <p:spPr>
          <a:xfrm>
            <a:off x="2081349" y="123234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2.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</a:t>
            </a:r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과정명</a:t>
            </a:r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5.</a:t>
            </a:r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―――――――――――――――――――――――――――――――――――――――――――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 정보 수정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과정명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과정목적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 정원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 기간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수정할 과정번호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/>
              <a:t>과정 수정이 완료되었습니다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엔터를</a:t>
            </a:r>
            <a:r>
              <a:rPr lang="ko-KR" altLang="en-US" dirty="0"/>
              <a:t> 입력하시면 이전 페이지로 돌아갑니다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59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5F1246-5F9F-44E3-AC69-AD5F2E00FD9E}"/>
              </a:ext>
            </a:extLst>
          </p:cNvPr>
          <p:cNvSpPr/>
          <p:nvPr/>
        </p:nvSpPr>
        <p:spPr>
          <a:xfrm>
            <a:off x="3048000" y="25518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과정 삭제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〓〓〓〓〓〓〓〓〓〓〓〓〓〓〓〓〓〓〓〓〓〓〓〓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삭제할 과정 번호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endParaRPr lang="en-US" altLang="ko-KR" dirty="0">
              <a:solidFill>
                <a:srgbClr val="00C87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/>
              <a:t>과정 삭제가 완료되었습니다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엔터를</a:t>
            </a:r>
            <a:r>
              <a:rPr lang="ko-KR" altLang="en-US" dirty="0"/>
              <a:t> 입력하시면 이전 페이지로 돌아갑니다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9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2851</Words>
  <Application>Microsoft Office PowerPoint</Application>
  <PresentationFormat>와이드스크린</PresentationFormat>
  <Paragraphs>860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1" baseType="lpstr">
      <vt:lpstr>D2Coding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Doyun Lee</dc:creator>
  <cp:lastModifiedBy>Doyun Lee</cp:lastModifiedBy>
  <cp:revision>20</cp:revision>
  <dcterms:created xsi:type="dcterms:W3CDTF">2020-06-19T08:24:31Z</dcterms:created>
  <dcterms:modified xsi:type="dcterms:W3CDTF">2020-06-22T23:55:28Z</dcterms:modified>
</cp:coreProperties>
</file>