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70" r:id="rId6"/>
    <p:sldId id="269" r:id="rId7"/>
    <p:sldId id="267" r:id="rId8"/>
    <p:sldId id="264" r:id="rId9"/>
    <p:sldId id="259" r:id="rId10"/>
    <p:sldId id="260" r:id="rId11"/>
    <p:sldId id="261" r:id="rId12"/>
    <p:sldId id="268" r:id="rId13"/>
    <p:sldId id="263" r:id="rId14"/>
    <p:sldId id="265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0" y="-4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A806-3F44-407D-973A-E56DC582B9D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CE9FE-7ECE-4A5B-B634-AF3655940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5588" y="2788920"/>
            <a:ext cx="1010412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305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338" y="0"/>
            <a:ext cx="1852422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33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76" y="3118105"/>
            <a:ext cx="8430006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5588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33416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4653" y="2274570"/>
            <a:ext cx="6519672" cy="1961388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099300" y="6135624"/>
            <a:ext cx="1069848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3363" y="1379355"/>
            <a:ext cx="584454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1546" y="0"/>
            <a:ext cx="584454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8748" y="274637"/>
            <a:ext cx="1812798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85495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476672"/>
            <a:ext cx="8915400" cy="9601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3904" y="3044952"/>
            <a:ext cx="5081778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895588" y="2788920"/>
            <a:ext cx="1010412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305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338" y="0"/>
            <a:ext cx="1852422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33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00" y="3813048"/>
            <a:ext cx="84201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802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802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627632"/>
            <a:ext cx="4376870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6000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032111" y="1627632"/>
            <a:ext cx="4378590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286000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6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6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4996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336" y="0"/>
            <a:ext cx="1703832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6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6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898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4996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336" y="0"/>
            <a:ext cx="1703832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79102" y="0"/>
            <a:ext cx="326898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48640"/>
            <a:ext cx="8340852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5198" y="1645920"/>
            <a:ext cx="3051048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00" y="1645920"/>
            <a:ext cx="520065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482" y="658368"/>
            <a:ext cx="59436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576" y="1618488"/>
            <a:ext cx="59436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76" y="5413248"/>
            <a:ext cx="59436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94107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6058" y="996696"/>
            <a:ext cx="105994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931670" y="0"/>
            <a:ext cx="2109978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4996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9496"/>
            <a:ext cx="89154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537960"/>
            <a:ext cx="23114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CFA8-3F44-442D-8AE2-A0A5E4FF312F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652" y="6537960"/>
            <a:ext cx="31369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3998" y="6537960"/>
            <a:ext cx="23114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618D-ACB6-4505-AE0F-9061A14DAB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st.naver.com/viewer/postView.nhn?volumeNo=1014197&amp;memberNo=340764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.kr/url?sa=i&amp;rct=j&amp;q=&amp;esrc=s&amp;source=images&amp;cd=&amp;cad=rja&amp;uact=8&amp;ved=0ahUKEwiuw73YhN7ZAhWGTbwKHSdLD2YQjRwIBg&amp;url=https://en.wikipedia.org/wiki/Bombe&amp;psig=AOvVaw0ivGRcI5iznpQyxQ0UXXH7&amp;ust=152064351764469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google.co.kr/url?sa=i&amp;rct=j&amp;q=&amp;esrc=s&amp;source=images&amp;cd=&amp;cad=rja&amp;uact=8&amp;ved=0ahUKEwj92Lv4hN7ZAhVIXLwKHRV1Ck4QjRwIBg&amp;url=https://en.wikipedia.org/wiki/Bombe&amp;psig=AOvVaw0ivGRcI5iznpQyxQ0UXXH7&amp;ust=152064351764469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k0dbjwkwiedd/enigma/" TargetMode="External"/><Relationship Id="rId2" Type="http://schemas.openxmlformats.org/officeDocument/2006/relationships/hyperlink" Target="https://blog.naver.com/no9_reindeer/220278146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unch.co.kr/@robintoto/6" TargetMode="External"/><Relationship Id="rId4" Type="http://schemas.openxmlformats.org/officeDocument/2006/relationships/hyperlink" Target="https://ko.wikipedia.org/wiki/%EC%97%90%EB%8B%88%EA%B7%B8%EB%A7%88%EC%9D%98_%ED%95%B4%EB%8F%8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lcRC9bCf3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2ahUKEwiQlpqfr_3ZAhUK2LwKHaN3C3sQjRx6BAgAEAU&amp;url=https%3A%2F%2Fko.wikipedia.org%2Fwiki%2F%25EC%2597%2590%25EB%258B%2588%25EA%25B7%25B8%25EB%25A7%2588&amp;psig=AOvVaw0M3FprNOotE0KBNx7t-XNU&amp;ust=1521720086427920" TargetMode="External"/><Relationship Id="rId2" Type="http://schemas.openxmlformats.org/officeDocument/2006/relationships/hyperlink" Target="https://www.google.co.kr/url?sa=i&amp;rct=j&amp;q=&amp;esrc=s&amp;source=images&amp;cd=&amp;ved=2ahUKEwiQlpqfr_3ZAhUK2LwKHaN3C3sQjRx6BAgAEAU&amp;url=https%3A%2F%2Fko.wikipedia.org%2Fwiki%2F%25EC%2597%2590%25EB%258B%2588%25EA%25B7%25B8%25EB%25A7%2588&amp;psig=AOvVaw0M3FprNOotE0KBNx7t-XNU&amp;ust=15217200864279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.kr/url?sa=i&amp;rct=j&amp;q=&amp;esrc=s&amp;source=images&amp;cd=&amp;cad=rja&amp;uact=8&amp;ved=2ahUKEwjRn_S43NnZAhUBppQKHa8gC8IQjRx6BAgAEAU&amp;url=https://ko.wikipedia.org/wiki/%EC%97%90%EB%8B%88%EA%B7%B8%EB%A7%88%EC%9D%98_%ED%95%B4%EB%8F%85&amp;psig=AOvVaw3rvWqzbuD6R7MObRpkeY2S&amp;ust=15204950420208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.kr/url?sa=i&amp;rct=j&amp;q=&amp;esrc=s&amp;source=images&amp;cd=&amp;ved=2ahUKEwikqeLn39nZAhWJoZQKHUJqAcYQjRx6BAgAEAU&amp;url=http://ryan-sangpom-lee.tumblr.com/post/112402964080/%EC%9D%B8%EA%B3%B5%EC%A7%80%EB%8A%A5-%EC%9D%B4%EB%AF%B8%ED%85%8C%EC%9D%B4%EC%85%98-%EA%B2%8C%EC%9E%84%EC%97%90-%EB%82%98%EC%98%A8-%EC%97%90%EB%8B%88%EA%B7%B8%EB%A7%88%EC%99%80-%ED%81%AC%EB%A6%AC%EC%8A%A4%ED%86%A0%ED%8D%BC%EB%9D%BC%EB%8A%94-%EA%B8%B0%EA%B3%84&amp;psig=AOvVaw2heu8yh2bgdTeyMgjCcE8S&amp;ust=15204961294278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.kr/url?sa=i&amp;rct=j&amp;q=&amp;esrc=s&amp;source=images&amp;cd=&amp;cad=rja&amp;uact=8&amp;ved=0ahUKEwjnkrmYhN7ZAhULyrwKHe9VBywQjRwIBg&amp;url=http://m.blog.daum.net/robin0924/171&amp;psig=AOvVaw24SfwUZLBTMFfueDon_feK&amp;ust=15206433765838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2480" y="1916832"/>
            <a:ext cx="8430006" cy="1470025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 smtClean="0"/>
              <a:t>이미테이션 영화 속의 </a:t>
            </a:r>
            <a:r>
              <a:rPr lang="ko-KR" altLang="en-US" dirty="0" err="1" smtClean="0"/>
              <a:t>에니그마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536" y="5805264"/>
            <a:ext cx="8895588" cy="6858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한시연</a:t>
            </a:r>
            <a:endParaRPr lang="en-US" altLang="ko-KR" dirty="0" smtClean="0"/>
          </a:p>
          <a:p>
            <a:r>
              <a:rPr lang="ko-KR" altLang="en-US" dirty="0" smtClean="0"/>
              <a:t>정보통신전자공학부</a:t>
            </a:r>
            <a:endParaRPr lang="en-US" altLang="ko-KR" dirty="0" smtClean="0"/>
          </a:p>
          <a:p>
            <a:r>
              <a:rPr lang="en-US" altLang="ko-KR" dirty="0" smtClean="0"/>
              <a:t>201621570</a:t>
            </a:r>
            <a:endParaRPr lang="ko-KR" altLang="en-US" dirty="0"/>
          </a:p>
        </p:txBody>
      </p:sp>
      <p:pic>
        <p:nvPicPr>
          <p:cNvPr id="4" name="Picture 2" descr="https://img1.daumcdn.net/thumb/C216x312/?fname=http://cfile16.uf.daum.net/image/262C844E54BCA75E34A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3338437"/>
            <a:ext cx="223761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주관적이지만 솔직한 영화리뷰 PART 02. 이미테이션 게임">
            <a:hlinkClick r:id="rId3" tooltip="주관적이지만 솔직한 영화리뷰 PART 02. 이미테이션 게임 포스트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3338437"/>
            <a:ext cx="273630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취약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ko-KR" sz="2800" dirty="0" err="1"/>
              <a:t>반사판의</a:t>
            </a:r>
            <a:r>
              <a:rPr lang="ko-KR" altLang="ko-KR" sz="2800" dirty="0"/>
              <a:t> 존재로 인해, </a:t>
            </a:r>
            <a:r>
              <a:rPr lang="ko-KR" altLang="ko-KR" sz="2800" dirty="0" err="1"/>
              <a:t>평문의</a:t>
            </a:r>
            <a:r>
              <a:rPr lang="ko-KR" altLang="ko-KR" sz="2800" dirty="0"/>
              <a:t> 어떤 </a:t>
            </a:r>
            <a:r>
              <a:rPr lang="ko-KR" altLang="ko-KR" sz="2800" b="1" dirty="0"/>
              <a:t>글자는 똑같은 글자로 치환될 수 </a:t>
            </a:r>
            <a:r>
              <a:rPr lang="ko-KR" altLang="ko-KR" sz="2800" b="1" dirty="0" smtClean="0"/>
              <a:t>없</a:t>
            </a:r>
            <a:r>
              <a:rPr lang="ko-KR" altLang="en-US" sz="2800" b="1" dirty="0" smtClean="0"/>
              <a:t>습니다</a:t>
            </a:r>
            <a:r>
              <a:rPr lang="en-US" altLang="ko-KR" sz="2800" dirty="0" smtClean="0"/>
              <a:t>.</a:t>
            </a:r>
            <a:endParaRPr lang="ko-KR" altLang="ko-KR" sz="2800" dirty="0"/>
          </a:p>
          <a:p>
            <a:pPr marL="514350" indent="-514350">
              <a:buFont typeface="+mj-ea"/>
              <a:buAutoNum type="circleNumDbPlain"/>
            </a:pPr>
            <a:r>
              <a:rPr lang="ko-KR" altLang="ko-KR" sz="2800" dirty="0"/>
              <a:t>플러그보드는 </a:t>
            </a:r>
            <a:r>
              <a:rPr lang="ko-KR" altLang="ko-KR" sz="2800" b="1" dirty="0"/>
              <a:t>대칭적인 성격</a:t>
            </a:r>
            <a:r>
              <a:rPr lang="ko-KR" altLang="ko-KR" sz="2800" dirty="0"/>
              <a:t>을 갖고 </a:t>
            </a:r>
            <a:r>
              <a:rPr lang="ko-KR" altLang="ko-KR" sz="2800" dirty="0" smtClean="0"/>
              <a:t>있</a:t>
            </a:r>
            <a:r>
              <a:rPr lang="ko-KR" altLang="en-US" sz="2800" dirty="0" smtClean="0"/>
              <a:t>습니다</a:t>
            </a:r>
            <a:r>
              <a:rPr lang="ko-KR" altLang="ko-KR" sz="2800" dirty="0" smtClean="0"/>
              <a:t>. </a:t>
            </a:r>
            <a:endParaRPr lang="en-US" altLang="ko-KR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ko-KR" sz="2800" dirty="0" smtClean="0"/>
              <a:t>회전판의 </a:t>
            </a:r>
            <a:r>
              <a:rPr lang="ko-KR" altLang="ko-KR" sz="2800" dirty="0"/>
              <a:t>눈금은 </a:t>
            </a:r>
            <a:r>
              <a:rPr lang="ko-KR" altLang="ko-KR" sz="2800" b="1" dirty="0"/>
              <a:t>회전판마다 서로 다른 위치</a:t>
            </a:r>
            <a:r>
              <a:rPr lang="ko-KR" altLang="ko-KR" sz="2800" dirty="0"/>
              <a:t>에 </a:t>
            </a:r>
            <a:r>
              <a:rPr lang="ko-KR" altLang="en-US" sz="2800" dirty="0" smtClean="0"/>
              <a:t>있습니다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에니그마의</a:t>
            </a:r>
            <a:r>
              <a:rPr lang="ko-KR" altLang="en-US" dirty="0" smtClean="0"/>
              <a:t> 해독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94204" cy="449309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ko-KR" sz="2800" dirty="0" smtClean="0"/>
              <a:t>당시의 </a:t>
            </a:r>
            <a:r>
              <a:rPr lang="ko-KR" altLang="ko-KR" sz="2800" dirty="0"/>
              <a:t>암호 해독은 </a:t>
            </a:r>
            <a:r>
              <a:rPr lang="ko-KR" altLang="ko-KR" sz="2800" b="1" dirty="0"/>
              <a:t>보통 3 단계</a:t>
            </a:r>
            <a:r>
              <a:rPr lang="ko-KR" altLang="ko-KR" sz="2800" dirty="0"/>
              <a:t>로</a:t>
            </a:r>
            <a:r>
              <a:rPr lang="ko-KR" altLang="ko-KR" sz="2800" b="1" dirty="0"/>
              <a:t> </a:t>
            </a:r>
            <a:r>
              <a:rPr lang="ko-KR" altLang="ko-KR" sz="2800" dirty="0" smtClean="0"/>
              <a:t>이루어</a:t>
            </a:r>
            <a:r>
              <a:rPr lang="ko-KR" altLang="en-US" sz="2800" dirty="0" smtClean="0"/>
              <a:t>져있습니다</a:t>
            </a:r>
            <a:r>
              <a:rPr lang="ko-KR" altLang="ko-KR" sz="2800" dirty="0" smtClean="0"/>
              <a:t>.</a:t>
            </a:r>
            <a:endParaRPr lang="ko-KR" altLang="ko-KR" sz="2800" dirty="0"/>
          </a:p>
          <a:p>
            <a:pPr marL="514350" indent="-514350">
              <a:buFont typeface="+mj-lt"/>
              <a:buAutoNum type="arabicParenR"/>
            </a:pPr>
            <a:r>
              <a:rPr lang="ko-KR" altLang="ko-KR" sz="2800" b="1" dirty="0"/>
              <a:t>어떤 암호 체계</a:t>
            </a:r>
            <a:r>
              <a:rPr lang="ko-KR" altLang="ko-KR" sz="2800" dirty="0"/>
              <a:t>를 사용하는지 알아냄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ko-KR" sz="2800" dirty="0"/>
              <a:t>암호 체계가 </a:t>
            </a:r>
            <a:r>
              <a:rPr lang="ko-KR" altLang="ko-KR" sz="2800" dirty="0" err="1"/>
              <a:t>평문을</a:t>
            </a:r>
            <a:r>
              <a:rPr lang="ko-KR" altLang="ko-KR" sz="2800" dirty="0"/>
              <a:t> </a:t>
            </a:r>
            <a:r>
              <a:rPr lang="ko-KR" altLang="ko-KR" sz="2800" b="1" dirty="0"/>
              <a:t>암호화하는 방식</a:t>
            </a:r>
            <a:r>
              <a:rPr lang="ko-KR" altLang="ko-KR" sz="2800" dirty="0"/>
              <a:t>을 알아냄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ko-KR" sz="2800" dirty="0"/>
              <a:t>암호화에 사용되는 </a:t>
            </a:r>
            <a:r>
              <a:rPr lang="ko-KR" altLang="ko-KR" sz="2800" b="1" dirty="0"/>
              <a:t>비밀 키</a:t>
            </a:r>
            <a:r>
              <a:rPr lang="ko-KR" altLang="ko-KR" sz="2800" dirty="0"/>
              <a:t>를 </a:t>
            </a:r>
            <a:r>
              <a:rPr lang="ko-KR" altLang="ko-KR" sz="2800" dirty="0" smtClean="0"/>
              <a:t>알아</a:t>
            </a:r>
            <a:r>
              <a:rPr lang="ko-KR" altLang="en-US" sz="2800" dirty="0" smtClean="0"/>
              <a:t>냄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17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mbe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28800"/>
            <a:ext cx="324036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72880" y="184482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암호 해독을 위한 </a:t>
            </a:r>
            <a:r>
              <a:rPr lang="en-US" altLang="ko-KR" dirty="0" smtClean="0"/>
              <a:t>Bombe</a:t>
            </a:r>
            <a:r>
              <a:rPr lang="ko-KR" altLang="en-US" dirty="0" smtClean="0"/>
              <a:t>라는 기계입니다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 descr="Bombe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2260568"/>
            <a:ext cx="3528392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377301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blog.naver.com/no9_reindeer/220278146139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https://prezi.com/k0dbjwkwiedd/enigma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https://ko.wikipedia.org/wiki/%EC%97%90%EB%8B%88%EA%B7%B8%EB%A7%88%EC%9D%98_%</a:t>
            </a:r>
            <a:r>
              <a:rPr lang="en-US" altLang="ko-KR" dirty="0" smtClean="0">
                <a:hlinkClick r:id="rId4"/>
              </a:rPr>
              <a:t>ED%95%B4%EB%8F%85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https://brunch.co.kr/@</a:t>
            </a:r>
            <a:r>
              <a:rPr lang="en-US" altLang="ko-KR" dirty="0" smtClean="0">
                <a:hlinkClick r:id="rId5"/>
              </a:rPr>
              <a:t>robintoto/6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99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8744" y="3065184"/>
            <a:ext cx="41764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b="1" dirty="0" smtClean="0"/>
              <a:t>감사합니다</a:t>
            </a:r>
            <a:r>
              <a:rPr lang="en-US" altLang="ko-KR" sz="6000" b="1" dirty="0" smtClean="0"/>
              <a:t>.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643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이미테이션 영화 예고편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www.youtube.com/watch?v=LlcRC9bCf3g</a:t>
            </a:r>
            <a:endParaRPr lang="en-US" altLang="ko-KR" dirty="0" smtClean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7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2060848"/>
            <a:ext cx="6336704" cy="3384376"/>
          </a:xfrm>
        </p:spPr>
        <p:txBody>
          <a:bodyPr>
            <a:no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ko-KR" altLang="en-US" sz="3600" dirty="0" err="1" smtClean="0"/>
              <a:t>에니그마</a:t>
            </a:r>
            <a:r>
              <a:rPr lang="ko-KR" altLang="en-US" sz="3600" dirty="0" smtClean="0"/>
              <a:t> 소개</a:t>
            </a:r>
            <a:r>
              <a:rPr lang="en-US" altLang="ko-KR" sz="3600" dirty="0" smtClean="0"/>
              <a:t>&amp;</a:t>
            </a:r>
            <a:r>
              <a:rPr lang="ko-KR" altLang="en-US" sz="3600" dirty="0" smtClean="0"/>
              <a:t>설</a:t>
            </a:r>
            <a:r>
              <a:rPr lang="ko-KR" altLang="en-US" sz="3600" dirty="0"/>
              <a:t>명</a:t>
            </a:r>
            <a:endParaRPr lang="en-US" altLang="ko-KR" sz="3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3600" dirty="0" err="1" smtClean="0"/>
              <a:t>에니그마의</a:t>
            </a:r>
            <a:r>
              <a:rPr lang="ko-KR" altLang="en-US" sz="3600" dirty="0" smtClean="0"/>
              <a:t> 계산복잡</a:t>
            </a:r>
            <a:r>
              <a:rPr lang="ko-KR" altLang="en-US" sz="3600" dirty="0"/>
              <a:t>성</a:t>
            </a:r>
            <a:endParaRPr lang="en-US" altLang="ko-KR" sz="3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3600" dirty="0" err="1" smtClean="0"/>
              <a:t>에니그마의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보안</a:t>
            </a:r>
            <a:r>
              <a:rPr lang="ko-KR" altLang="en-US" sz="3600" dirty="0" err="1"/>
              <a:t>성</a:t>
            </a:r>
            <a:endParaRPr lang="en-US" altLang="ko-KR" sz="3600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3600" dirty="0" err="1" smtClean="0"/>
              <a:t>에니그마의</a:t>
            </a:r>
            <a:r>
              <a:rPr lang="ko-KR" altLang="en-US" sz="3600" dirty="0" smtClean="0"/>
              <a:t> 취약</a:t>
            </a:r>
            <a:r>
              <a:rPr lang="ko-KR" altLang="en-US" sz="3600" dirty="0"/>
              <a:t>점</a:t>
            </a:r>
            <a:endParaRPr lang="en-US" altLang="ko-KR" sz="3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3600" dirty="0" err="1" smtClean="0"/>
              <a:t>에니그마의</a:t>
            </a:r>
            <a:r>
              <a:rPr lang="ko-KR" altLang="en-US" sz="3600" dirty="0" smtClean="0"/>
              <a:t> 해독원리</a:t>
            </a:r>
            <a:endParaRPr lang="en-US" altLang="ko-KR" sz="36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sz="36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5508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에니그</a:t>
            </a:r>
            <a:r>
              <a:rPr lang="ko-KR" altLang="en-US" dirty="0" err="1"/>
              <a:t>마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87504" y="1721296"/>
            <a:ext cx="2160240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에니그마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232920" y="1916832"/>
            <a:ext cx="648072" cy="7200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포인트가 8개인 별 6"/>
          <p:cNvSpPr/>
          <p:nvPr/>
        </p:nvSpPr>
        <p:spPr>
          <a:xfrm>
            <a:off x="5074623" y="1513631"/>
            <a:ext cx="2160240" cy="1512168"/>
          </a:xfrm>
          <a:prstGeom prst="star8">
            <a:avLst>
              <a:gd name="adj" fmla="val 3255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독일어로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수수께끼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AutoShape 2" descr="에니그마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5400" y="-2262188"/>
            <a:ext cx="69246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에니그마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99" y="3212976"/>
            <a:ext cx="69246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에니그마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121390"/>
            <a:ext cx="5688632" cy="33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7689304" y="3212976"/>
            <a:ext cx="2160240" cy="792088"/>
          </a:xfrm>
          <a:prstGeom prst="wedgeRectCallout">
            <a:avLst>
              <a:gd name="adj1" fmla="val -61676"/>
              <a:gd name="adj2" fmla="val 847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B0F0"/>
                </a:solidFill>
              </a:rPr>
              <a:t>키보드</a:t>
            </a:r>
            <a:r>
              <a:rPr lang="en-US" altLang="ko-KR" b="1" dirty="0">
                <a:solidFill>
                  <a:srgbClr val="00B0F0"/>
                </a:solidFill>
              </a:rPr>
              <a:t>:</a:t>
            </a:r>
            <a:r>
              <a:rPr lang="ko-KR" altLang="en-US" b="1" dirty="0">
                <a:solidFill>
                  <a:srgbClr val="00B0F0"/>
                </a:solidFill>
              </a:rPr>
              <a:t> 암호화 할 원문을 입력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7473280" y="5373216"/>
            <a:ext cx="2160240" cy="900100"/>
          </a:xfrm>
          <a:prstGeom prst="wedgeRectCallout">
            <a:avLst>
              <a:gd name="adj1" fmla="val -69598"/>
              <a:gd name="adj2" fmla="val -50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B0F0"/>
                </a:solidFill>
              </a:rPr>
              <a:t>플러그 보드</a:t>
            </a:r>
            <a:r>
              <a:rPr lang="en-US" altLang="ko-KR" b="1" dirty="0">
                <a:solidFill>
                  <a:srgbClr val="00B0F0"/>
                </a:solidFill>
              </a:rPr>
              <a:t>:</a:t>
            </a:r>
            <a:r>
              <a:rPr lang="ko-KR" altLang="en-US" b="1" dirty="0">
                <a:solidFill>
                  <a:srgbClr val="00B0F0"/>
                </a:solidFill>
              </a:rPr>
              <a:t> 사용자의 </a:t>
            </a:r>
            <a:r>
              <a:rPr lang="ko-KR" altLang="en-US" b="1" dirty="0" err="1">
                <a:solidFill>
                  <a:srgbClr val="00B0F0"/>
                </a:solidFill>
              </a:rPr>
              <a:t>세팅에</a:t>
            </a:r>
            <a:r>
              <a:rPr lang="ko-KR" altLang="en-US" b="1" dirty="0">
                <a:solidFill>
                  <a:srgbClr val="00B0F0"/>
                </a:solidFill>
              </a:rPr>
              <a:t> 따라 알파벳을 변환함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650800" y="1484784"/>
            <a:ext cx="2232248" cy="913741"/>
          </a:xfrm>
          <a:prstGeom prst="wedgeRectCallout">
            <a:avLst>
              <a:gd name="adj1" fmla="val 43479"/>
              <a:gd name="adj2" fmla="val 1606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로터</a:t>
            </a:r>
            <a:r>
              <a:rPr lang="en-US" altLang="ko-KR" b="1" dirty="0">
                <a:solidFill>
                  <a:srgbClr val="00B0F0"/>
                </a:solidFill>
              </a:rPr>
              <a:t>: </a:t>
            </a:r>
            <a:r>
              <a:rPr lang="en-US" altLang="ko-KR" b="1" dirty="0" err="1">
                <a:solidFill>
                  <a:srgbClr val="00B0F0"/>
                </a:solidFill>
              </a:rPr>
              <a:t>알파벳</a:t>
            </a:r>
            <a:r>
              <a:rPr lang="en-US" altLang="ko-KR" b="1" dirty="0">
                <a:solidFill>
                  <a:srgbClr val="00B0F0"/>
                </a:solidFill>
              </a:rPr>
              <a:t> 26개로 </a:t>
            </a:r>
            <a:r>
              <a:rPr lang="en-US" altLang="ko-KR" b="1" dirty="0" err="1">
                <a:solidFill>
                  <a:srgbClr val="00B0F0"/>
                </a:solidFill>
              </a:rPr>
              <a:t>연결는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</a:rPr>
              <a:t>톱니로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en-US" altLang="ko-KR" b="1" dirty="0" err="1">
                <a:solidFill>
                  <a:srgbClr val="00B0F0"/>
                </a:solidFill>
              </a:rPr>
              <a:t>구성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200472" y="4065536"/>
            <a:ext cx="2232248" cy="913741"/>
          </a:xfrm>
          <a:prstGeom prst="wedgeRectCallout">
            <a:avLst>
              <a:gd name="adj1" fmla="val 60966"/>
              <a:gd name="adj2" fmla="val -50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B0F0"/>
                </a:solidFill>
              </a:rPr>
              <a:t>전구판</a:t>
            </a:r>
            <a:r>
              <a:rPr lang="en-US" altLang="ko-KR" b="1" dirty="0">
                <a:solidFill>
                  <a:srgbClr val="00B0F0"/>
                </a:solidFill>
              </a:rPr>
              <a:t>:</a:t>
            </a:r>
            <a:r>
              <a:rPr lang="ko-KR" altLang="en-US" b="1" dirty="0">
                <a:solidFill>
                  <a:srgbClr val="00B0F0"/>
                </a:solidFill>
              </a:rPr>
              <a:t> 임의의 </a:t>
            </a:r>
            <a:r>
              <a:rPr lang="ko-KR" altLang="en-US" b="1" dirty="0" err="1">
                <a:solidFill>
                  <a:srgbClr val="00B0F0"/>
                </a:solidFill>
              </a:rPr>
              <a:t>두글자를</a:t>
            </a:r>
            <a:r>
              <a:rPr lang="ko-KR" altLang="en-US" b="1" dirty="0">
                <a:solidFill>
                  <a:srgbClr val="00B0F0"/>
                </a:solidFill>
              </a:rPr>
              <a:t> 교환함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에니그마의 반사체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68" y="2060848"/>
            <a:ext cx="626740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488" y="4767087"/>
            <a:ext cx="29367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1.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키보드에 원하는 절차를 입력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36" y="3789040"/>
            <a:ext cx="36724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2.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임의의로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배열한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플러그선으로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인해 철자가 바뀜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151" y="2492896"/>
            <a:ext cx="32403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3.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여러 개의 회전체에 의해 철자가 다시 바뀜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928" y="4652558"/>
            <a:ext cx="443693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4.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최종적으로 바뀐 철자가 불에 들어오며 암호가 입력됩니다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2776463">
            <a:off x="2155871" y="5001752"/>
            <a:ext cx="288032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2776463">
            <a:off x="2276298" y="4125642"/>
            <a:ext cx="288032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니그마 로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2132855"/>
            <a:ext cx="6279317" cy="337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5168" y="4581128"/>
            <a:ext cx="20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에니그마의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에니그마의</a:t>
            </a:r>
            <a:r>
              <a:rPr lang="ko-KR" altLang="en-US" dirty="0" smtClean="0"/>
              <a:t> 계산 복잡성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8744" y="2348880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</a:rPr>
              <a:t>*6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416" y="4221088"/>
            <a:ext cx="522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가지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회전자의 위치선정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26</a:t>
            </a:r>
            <a:r>
              <a:rPr lang="ko-KR" altLang="en-US" sz="2000" dirty="0" smtClean="0"/>
              <a:t>가지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회전자의 임의 변경을 통한 가짓수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25</a:t>
            </a:r>
            <a:r>
              <a:rPr lang="ko-KR" altLang="en-US" sz="2000" dirty="0" smtClean="0"/>
              <a:t>가지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가능한 회전자의 </a:t>
            </a:r>
            <a:r>
              <a:rPr lang="ko-KR" altLang="en-US" sz="2000" dirty="0" err="1" smtClean="0"/>
              <a:t>조합수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234888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</a:rPr>
              <a:t>26*26*26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2800" y="2348880"/>
            <a:ext cx="224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</a:rPr>
              <a:t>*25*25*25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016" y="2348880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</a:rPr>
              <a:t>=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약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19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억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보안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6" y="1628800"/>
            <a:ext cx="9705528" cy="4525963"/>
          </a:xfrm>
        </p:spPr>
        <p:txBody>
          <a:bodyPr anchor="ctr"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ko-KR" sz="2800" dirty="0" smtClean="0"/>
              <a:t>치환 </a:t>
            </a:r>
            <a:r>
              <a:rPr lang="ko-KR" altLang="ko-KR" sz="2800" dirty="0"/>
              <a:t>주기가 </a:t>
            </a:r>
            <a:r>
              <a:rPr lang="ko-KR" altLang="ko-KR" sz="2800" b="1" dirty="0"/>
              <a:t>16,900</a:t>
            </a:r>
            <a:r>
              <a:rPr lang="ko-KR" altLang="ko-KR" sz="2800" dirty="0"/>
              <a:t>글자에 </a:t>
            </a:r>
            <a:r>
              <a:rPr lang="ko-KR" altLang="ko-KR" sz="2800" dirty="0" smtClean="0"/>
              <a:t>달했</a:t>
            </a:r>
            <a:r>
              <a:rPr lang="ko-KR" altLang="en-US" sz="2800" dirty="0" smtClean="0"/>
              <a:t>습니다</a:t>
            </a:r>
            <a:r>
              <a:rPr lang="ko-KR" altLang="ko-KR" sz="2800" dirty="0" smtClean="0"/>
              <a:t>. </a:t>
            </a:r>
            <a:endParaRPr lang="en-US" altLang="ko-KR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ko-KR" sz="2800" dirty="0" smtClean="0"/>
              <a:t>3</a:t>
            </a:r>
            <a:r>
              <a:rPr lang="ko-KR" altLang="ko-KR" sz="2800" dirty="0"/>
              <a:t>개의 회전판은 </a:t>
            </a:r>
            <a:r>
              <a:rPr lang="ko-KR" altLang="en-US" sz="2800" b="1" dirty="0" smtClean="0"/>
              <a:t>약 </a:t>
            </a:r>
            <a:r>
              <a:rPr lang="en-US" altLang="ko-KR" sz="2800" b="1" dirty="0" smtClean="0"/>
              <a:t>18</a:t>
            </a:r>
            <a:r>
              <a:rPr lang="ko-KR" altLang="en-US" sz="2800" b="1" dirty="0" smtClean="0"/>
              <a:t>만</a:t>
            </a:r>
            <a:r>
              <a:rPr lang="en-US" altLang="ko-KR" sz="2800" b="1" dirty="0" smtClean="0"/>
              <a:t>(</a:t>
            </a:r>
            <a:r>
              <a:rPr lang="ko-KR" altLang="ko-KR" sz="2800" dirty="0"/>
              <a:t>26 × 26 × 26 </a:t>
            </a:r>
            <a:r>
              <a:rPr lang="en-US" altLang="ko-KR" sz="2800" b="1" dirty="0" smtClean="0"/>
              <a:t>)</a:t>
            </a:r>
            <a:r>
              <a:rPr lang="ko-KR" altLang="ko-KR" sz="2800" dirty="0" smtClean="0"/>
              <a:t> </a:t>
            </a:r>
            <a:r>
              <a:rPr lang="ko-KR" altLang="ko-KR" sz="2800" dirty="0"/>
              <a:t>가지의 서로 다른 </a:t>
            </a:r>
            <a:r>
              <a:rPr lang="ko-KR" altLang="ko-KR" sz="2800" dirty="0" smtClean="0"/>
              <a:t>설정</a:t>
            </a:r>
            <a:endParaRPr lang="en-US" altLang="ko-KR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ko-KR" sz="2800" dirty="0" smtClean="0"/>
              <a:t>플러그보드에 </a:t>
            </a:r>
            <a:r>
              <a:rPr lang="ko-KR" altLang="ko-KR" sz="2800" dirty="0"/>
              <a:t>6개의 쌍이 치환되면, 경우의 수는 </a:t>
            </a:r>
            <a:r>
              <a:rPr lang="ko-KR" altLang="ko-KR" sz="2800" b="1" dirty="0" err="1" smtClean="0"/>
              <a:t>천억가지</a:t>
            </a:r>
            <a:r>
              <a:rPr lang="ko-KR" altLang="ko-KR" sz="2800" b="1" dirty="0" smtClean="0"/>
              <a:t>,</a:t>
            </a:r>
            <a:r>
              <a:rPr lang="ko-KR" altLang="ko-KR" sz="2800" dirty="0" smtClean="0"/>
              <a:t> </a:t>
            </a:r>
            <a:r>
              <a:rPr lang="ko-KR" altLang="ko-KR" sz="2800" dirty="0"/>
              <a:t>10개의 쌍이 치환되면 </a:t>
            </a:r>
            <a:r>
              <a:rPr lang="ko-KR" altLang="ko-KR" sz="2800" b="1" dirty="0"/>
              <a:t>150조</a:t>
            </a:r>
            <a:r>
              <a:rPr lang="ko-KR" altLang="ko-KR" sz="2800" dirty="0"/>
              <a:t>가지의 경우의 </a:t>
            </a:r>
            <a:r>
              <a:rPr lang="ko-KR" altLang="ko-KR" sz="2800" dirty="0" smtClean="0"/>
              <a:t>수</a:t>
            </a:r>
            <a:endParaRPr lang="ko-KR" altLang="ko-KR" sz="2800" dirty="0"/>
          </a:p>
          <a:p>
            <a:pPr marL="514350" indent="-514350">
              <a:buFont typeface="+mj-ea"/>
              <a:buAutoNum type="circleNumDbPlain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04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236</TotalTime>
  <Words>249</Words>
  <Application>Microsoft Office PowerPoint</Application>
  <PresentationFormat>A4 용지(210x297mm)</PresentationFormat>
  <Paragraphs>53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New_Simple01</vt:lpstr>
      <vt:lpstr>이미테이션 영화 속의 에니그마</vt:lpstr>
      <vt:lpstr>이미테이션 영화 예고편</vt:lpstr>
      <vt:lpstr>목차</vt:lpstr>
      <vt:lpstr>에니그마</vt:lpstr>
      <vt:lpstr>PowerPoint 프레젠테이션</vt:lpstr>
      <vt:lpstr>PowerPoint 프레젠테이션</vt:lpstr>
      <vt:lpstr>PowerPoint 프레젠테이션</vt:lpstr>
      <vt:lpstr>에니그마의 계산 복잡성</vt:lpstr>
      <vt:lpstr>보안성</vt:lpstr>
      <vt:lpstr>취약점</vt:lpstr>
      <vt:lpstr>에니그마의 해독 원리</vt:lpstr>
      <vt:lpstr>PowerPoint 프레젠테이션</vt:lpstr>
      <vt:lpstr>출처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이미테이션 영화 속의 에니그마</dc:title>
  <dc:creator>owner</dc:creator>
  <cp:lastModifiedBy>owner</cp:lastModifiedBy>
  <cp:revision>28</cp:revision>
  <dcterms:created xsi:type="dcterms:W3CDTF">2018-03-07T07:10:24Z</dcterms:created>
  <dcterms:modified xsi:type="dcterms:W3CDTF">2018-03-21T12:19:50Z</dcterms:modified>
</cp:coreProperties>
</file>