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 id="2147483907" r:id="rId2"/>
  </p:sldMasterIdLst>
  <p:sldIdLst>
    <p:sldId id="256" r:id="rId3"/>
    <p:sldId id="280" r:id="rId4"/>
    <p:sldId id="286" r:id="rId5"/>
    <p:sldId id="283" r:id="rId6"/>
    <p:sldId id="284" r:id="rId7"/>
    <p:sldId id="257" r:id="rId8"/>
    <p:sldId id="265" r:id="rId9"/>
    <p:sldId id="271" r:id="rId10"/>
    <p:sldId id="292" r:id="rId11"/>
    <p:sldId id="293" r:id="rId12"/>
    <p:sldId id="290" r:id="rId13"/>
    <p:sldId id="291" r:id="rId14"/>
    <p:sldId id="276" r:id="rId15"/>
    <p:sldId id="289"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5165"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2.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36090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429291589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65181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1"/>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1" y="4282258"/>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1"/>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2"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3" y="3505210"/>
            <a:ext cx="9755187" cy="550333"/>
          </a:xfrm>
        </p:spPr>
        <p:txBody>
          <a:bodyPr anchor="t">
            <a:noAutofit/>
          </a:bodyPr>
          <a:lstStyle>
            <a:lvl1pPr marL="0" indent="0" algn="r">
              <a:buNone/>
              <a:defRPr sz="2800">
                <a:solidFill>
                  <a:schemeClr val="bg1">
                    <a:lumMod val="50000"/>
                  </a:schemeClr>
                </a:solidFill>
              </a:defRPr>
            </a:lvl1pPr>
            <a:lvl2pPr marL="457185" indent="0" algn="ctr">
              <a:buNone/>
              <a:defRPr sz="2000"/>
            </a:lvl2pPr>
            <a:lvl3pPr marL="914372" indent="0" algn="ctr">
              <a:buNone/>
              <a:defRPr sz="1800"/>
            </a:lvl3pPr>
            <a:lvl4pPr marL="1371557" indent="0" algn="ctr">
              <a:buNone/>
              <a:defRPr sz="1600"/>
            </a:lvl4pPr>
            <a:lvl5pPr marL="1828743" indent="0" algn="ctr">
              <a:buNone/>
              <a:defRPr sz="1600"/>
            </a:lvl5pPr>
            <a:lvl6pPr marL="2285928" indent="0" algn="ctr">
              <a:buNone/>
              <a:defRPr sz="1600"/>
            </a:lvl6pPr>
            <a:lvl7pPr marL="2743114" indent="0" algn="ctr">
              <a:buNone/>
              <a:defRPr sz="1600"/>
            </a:lvl7pPr>
            <a:lvl8pPr marL="3200300" indent="0" algn="ctr">
              <a:buNone/>
              <a:defRPr sz="1600"/>
            </a:lvl8pPr>
            <a:lvl9pPr marL="3657485"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2" y="4578463"/>
            <a:ext cx="6143653" cy="1163112"/>
          </a:xfrm>
        </p:spPr>
        <p:txBody>
          <a:bodyPr/>
          <a:lstStyle>
            <a:lvl1pPr algn="ctr">
              <a:defRPr sz="5400">
                <a:solidFill>
                  <a:schemeClr val="accent1">
                    <a:lumMod val="50000"/>
                  </a:schemeClr>
                </a:solidFill>
              </a:defRPr>
            </a:lvl1p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a:xfrm rot="21420000">
            <a:off x="-5559" y="4883025"/>
            <a:ext cx="4047239" cy="1195538"/>
          </a:xfrm>
        </p:spPr>
        <p:txBody>
          <a:bodyPr vert="horz" lIns="91440" tIns="45720" rIns="91440" bIns="45720" rtlCol="0" anchor="ctr"/>
          <a:lstStyle>
            <a:lvl1pPr algn="r">
              <a:defRPr lang="en-US" sz="5400" dirty="0"/>
            </a:lvl1pPr>
          </a:lstStyle>
          <a:p>
            <a:endParaRPr lang="en-GB"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14DABA7-CC28-4283-9D7B-B97CB1B5984E}" type="slidenum">
              <a:rPr lang="en-GB" smtClean="0"/>
              <a:t>‹#›</a:t>
            </a:fld>
            <a:endParaRPr lang="en-GB"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13042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4"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1"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025380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2" y="685801"/>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2" y="3742267"/>
            <a:ext cx="10394707" cy="1639614"/>
          </a:xfrm>
        </p:spPr>
        <p:txBody>
          <a:bodyPr anchor="t">
            <a:normAutofit/>
          </a:bodyPr>
          <a:lstStyle>
            <a:lvl1pPr marL="0" indent="0" algn="l">
              <a:buNone/>
              <a:defRPr sz="2000">
                <a:solidFill>
                  <a:schemeClr val="bg1">
                    <a:lumMod val="50000"/>
                  </a:schemeClr>
                </a:solidFill>
              </a:defRPr>
            </a:lvl1pPr>
            <a:lvl2pPr marL="457185" indent="0">
              <a:buNone/>
              <a:defRPr sz="2000">
                <a:solidFill>
                  <a:schemeClr val="tx1">
                    <a:tint val="75000"/>
                  </a:schemeClr>
                </a:solidFill>
              </a:defRPr>
            </a:lvl2pPr>
            <a:lvl3pPr marL="914372" indent="0">
              <a:buNone/>
              <a:defRPr sz="1800">
                <a:solidFill>
                  <a:schemeClr val="tx1">
                    <a:tint val="75000"/>
                  </a:schemeClr>
                </a:solidFill>
              </a:defRPr>
            </a:lvl3pPr>
            <a:lvl4pPr marL="1371557" indent="0">
              <a:buNone/>
              <a:defRPr sz="1600">
                <a:solidFill>
                  <a:schemeClr val="tx1">
                    <a:tint val="75000"/>
                  </a:schemeClr>
                </a:solidFill>
              </a:defRPr>
            </a:lvl4pPr>
            <a:lvl5pPr marL="1828743" indent="0">
              <a:buNone/>
              <a:defRPr sz="1600">
                <a:solidFill>
                  <a:schemeClr val="tx1">
                    <a:tint val="75000"/>
                  </a:schemeClr>
                </a:solidFill>
              </a:defRPr>
            </a:lvl5pPr>
            <a:lvl6pPr marL="2285928" indent="0">
              <a:buNone/>
              <a:defRPr sz="1600">
                <a:solidFill>
                  <a:schemeClr val="tx1">
                    <a:tint val="75000"/>
                  </a:schemeClr>
                </a:solidFill>
              </a:defRPr>
            </a:lvl6pPr>
            <a:lvl7pPr marL="2743114" indent="0">
              <a:buNone/>
              <a:defRPr sz="1600">
                <a:solidFill>
                  <a:schemeClr val="tx1">
                    <a:tint val="75000"/>
                  </a:schemeClr>
                </a:solidFill>
              </a:defRPr>
            </a:lvl7pPr>
            <a:lvl8pPr marL="3200300" indent="0">
              <a:buNone/>
              <a:defRPr sz="1600">
                <a:solidFill>
                  <a:schemeClr val="tx1">
                    <a:tint val="75000"/>
                  </a:schemeClr>
                </a:solidFill>
              </a:defRPr>
            </a:lvl8pPr>
            <a:lvl9pPr marL="365748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2506800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1"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252231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2"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2" y="2063396"/>
            <a:ext cx="4864491" cy="679994"/>
          </a:xfrm>
        </p:spPr>
        <p:txBody>
          <a:bodyPr anchor="b">
            <a:noAutofit/>
          </a:bodyPr>
          <a:lstStyle>
            <a:lvl1pPr marL="0" indent="0">
              <a:lnSpc>
                <a:spcPct val="90000"/>
              </a:lnSpc>
              <a:buNone/>
              <a:defRPr sz="26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70"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570510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967136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561647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4"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3"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08701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78702427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1"/>
            <a:ext cx="3598146" cy="5071533"/>
          </a:xfrm>
          <a:ln w="57150" cmpd="thinThick">
            <a:solidFill>
              <a:schemeClr val="bg1">
                <a:lumMod val="50000"/>
              </a:schemeClr>
            </a:solidFill>
            <a:miter lim="800000"/>
          </a:ln>
        </p:spPr>
        <p:txBody>
          <a:bodyPr anchor="t"/>
          <a:lstStyle>
            <a:lvl1pPr marL="0" indent="0" algn="ctr">
              <a:buNone/>
              <a:defRPr sz="3200"/>
            </a:lvl1pPr>
            <a:lvl2pPr marL="457185" indent="0">
              <a:buNone/>
              <a:defRPr sz="2800"/>
            </a:lvl2pPr>
            <a:lvl3pPr marL="914372" indent="0">
              <a:buNone/>
              <a:defRPr sz="2400"/>
            </a:lvl3pPr>
            <a:lvl4pPr marL="1371557" indent="0">
              <a:buNone/>
              <a:defRPr sz="2000"/>
            </a:lvl4pPr>
            <a:lvl5pPr marL="1828743" indent="0">
              <a:buNone/>
              <a:defRPr sz="2000"/>
            </a:lvl5pPr>
            <a:lvl6pPr marL="2285928" indent="0">
              <a:buNone/>
              <a:defRPr sz="2000"/>
            </a:lvl6pPr>
            <a:lvl7pPr marL="2743114" indent="0">
              <a:buNone/>
              <a:defRPr sz="2000"/>
            </a:lvl7pPr>
            <a:lvl8pPr marL="3200300" indent="0">
              <a:buNone/>
              <a:defRPr sz="2000"/>
            </a:lvl8pPr>
            <a:lvl9pPr marL="3657485" indent="0">
              <a:buNone/>
              <a:defRPr sz="2000"/>
            </a:lvl9pPr>
          </a:lstStyle>
          <a:p>
            <a:r>
              <a:rPr lang="en-US" dirty="0"/>
              <a:t>Click icon to add picture</a:t>
            </a:r>
          </a:p>
        </p:txBody>
      </p:sp>
      <p:sp>
        <p:nvSpPr>
          <p:cNvPr id="4" name="Text Placeholder 3"/>
          <p:cNvSpPr>
            <a:spLocks noGrp="1"/>
          </p:cNvSpPr>
          <p:nvPr>
            <p:ph type="body" sz="half" idx="2"/>
          </p:nvPr>
        </p:nvSpPr>
        <p:spPr>
          <a:xfrm>
            <a:off x="685802" y="2709053"/>
            <a:ext cx="6345301" cy="2362481"/>
          </a:xfrm>
        </p:spPr>
        <p:txBody>
          <a:bodyPr anchor="t">
            <a:normAutofit/>
          </a:bodyPr>
          <a:lstStyle>
            <a:lvl1pPr marL="0" indent="0" algn="ctr">
              <a:buNone/>
              <a:defRPr sz="18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193713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4"/>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2" y="685799"/>
            <a:ext cx="10392513" cy="3194903"/>
          </a:xfrm>
          <a:ln w="57150" cmpd="thinThick">
            <a:solidFill>
              <a:schemeClr val="bg1">
                <a:lumMod val="50000"/>
              </a:schemeClr>
            </a:solidFill>
            <a:miter lim="800000"/>
          </a:ln>
        </p:spPr>
        <p:txBody>
          <a:bodyPr anchor="t"/>
          <a:lstStyle>
            <a:lvl1pPr marL="0" indent="0" algn="ctr">
              <a:buNone/>
              <a:defRPr sz="3200"/>
            </a:lvl1pPr>
            <a:lvl2pPr marL="457185" indent="0">
              <a:buNone/>
              <a:defRPr sz="2800"/>
            </a:lvl2pPr>
            <a:lvl3pPr marL="914372" indent="0">
              <a:buNone/>
              <a:defRPr sz="2400"/>
            </a:lvl3pPr>
            <a:lvl4pPr marL="1371557" indent="0">
              <a:buNone/>
              <a:defRPr sz="2000"/>
            </a:lvl4pPr>
            <a:lvl5pPr marL="1828743" indent="0">
              <a:buNone/>
              <a:defRPr sz="2000"/>
            </a:lvl5pPr>
            <a:lvl6pPr marL="2285928" indent="0">
              <a:buNone/>
              <a:defRPr sz="2000"/>
            </a:lvl6pPr>
            <a:lvl7pPr marL="2743114" indent="0">
              <a:buNone/>
              <a:defRPr sz="2000"/>
            </a:lvl7pPr>
            <a:lvl8pPr marL="3200300" indent="0">
              <a:buNone/>
              <a:defRPr sz="2000"/>
            </a:lvl8pPr>
            <a:lvl9pPr marL="3657485" indent="0">
              <a:buNone/>
              <a:defRPr sz="2000"/>
            </a:lvl9pPr>
          </a:lstStyle>
          <a:p>
            <a:r>
              <a:rPr lang="en-US" dirty="0"/>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780943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21493765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
        <p:nvSpPr>
          <p:cNvPr id="13" name="TextBox 12"/>
          <p:cNvSpPr txBox="1"/>
          <p:nvPr/>
        </p:nvSpPr>
        <p:spPr>
          <a:xfrm>
            <a:off x="685801" y="892629"/>
            <a:ext cx="609600" cy="584776"/>
          </a:xfrm>
          <a:prstGeom prst="rect">
            <a:avLst/>
          </a:prstGeom>
        </p:spPr>
        <p:txBody>
          <a:bodyPr vert="horz" lIns="91439" tIns="45720" rIns="91439"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39" tIns="45720" rIns="91439"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9696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1" y="1723855"/>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1" y="4247468"/>
            <a:ext cx="10394707" cy="1140644"/>
          </a:xfrm>
        </p:spPr>
        <p:txBody>
          <a:bodyPr anchor="t">
            <a:normAutofit/>
          </a:bodyPr>
          <a:lstStyle>
            <a:lvl1pPr marL="0" indent="0" algn="l">
              <a:buNone/>
              <a:defRPr sz="1800"/>
            </a:lvl1pPr>
            <a:lvl2pPr marL="457185" indent="0">
              <a:buNone/>
              <a:defRPr sz="1400"/>
            </a:lvl2pPr>
            <a:lvl3pPr marL="914372" indent="0">
              <a:buNone/>
              <a:defRPr sz="1200"/>
            </a:lvl3pPr>
            <a:lvl4pPr marL="1371557" indent="0">
              <a:buNone/>
              <a:defRPr sz="1000"/>
            </a:lvl4pPr>
            <a:lvl5pPr marL="1828743" indent="0">
              <a:buNone/>
              <a:defRPr sz="1000"/>
            </a:lvl5pPr>
            <a:lvl6pPr marL="2285928" indent="0">
              <a:buNone/>
              <a:defRPr sz="1000"/>
            </a:lvl6pPr>
            <a:lvl7pPr marL="2743114" indent="0">
              <a:buNone/>
              <a:defRPr sz="1000"/>
            </a:lvl7pPr>
            <a:lvl8pPr marL="3200300" indent="0">
              <a:buNone/>
              <a:defRPr sz="1000"/>
            </a:lvl8pPr>
            <a:lvl9pPr marL="365748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2209199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1"/>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733559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1"/>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1" y="3813026"/>
            <a:ext cx="3310128" cy="576262"/>
          </a:xfrm>
        </p:spPr>
        <p:txBody>
          <a:bodyPr anchor="b">
            <a:noAutofit/>
          </a:bodyPr>
          <a:lstStyle>
            <a:lvl1pPr marL="0" indent="0" algn="ctr">
              <a:lnSpc>
                <a:spcPct val="90000"/>
              </a:lnSpc>
              <a:buNone/>
              <a:defRPr sz="22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1" y="2063396"/>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185" indent="0">
              <a:buNone/>
              <a:defRPr sz="1600"/>
            </a:lvl2pPr>
            <a:lvl3pPr marL="914372" indent="0">
              <a:buNone/>
              <a:defRPr sz="1600"/>
            </a:lvl3pPr>
            <a:lvl4pPr marL="1371557" indent="0">
              <a:buNone/>
              <a:defRPr sz="1600"/>
            </a:lvl4pPr>
            <a:lvl5pPr marL="1828743" indent="0">
              <a:buNone/>
              <a:defRPr sz="1600"/>
            </a:lvl5pPr>
            <a:lvl6pPr marL="2285928" indent="0">
              <a:buNone/>
              <a:defRPr sz="1600"/>
            </a:lvl6pPr>
            <a:lvl7pPr marL="2743114" indent="0">
              <a:buNone/>
              <a:defRPr sz="1600"/>
            </a:lvl7pPr>
            <a:lvl8pPr marL="3200300" indent="0">
              <a:buNone/>
              <a:defRPr sz="1600"/>
            </a:lvl8pPr>
            <a:lvl9pPr marL="3657485" indent="0">
              <a:buNone/>
              <a:defRPr sz="1600"/>
            </a:lvl9pPr>
          </a:lstStyle>
          <a:p>
            <a:r>
              <a:rPr lang="en-US" dirty="0"/>
              <a:t>Click icon to add picture</a:t>
            </a:r>
          </a:p>
        </p:txBody>
      </p:sp>
      <p:sp>
        <p:nvSpPr>
          <p:cNvPr id="21" name="Text Placeholder 3"/>
          <p:cNvSpPr>
            <a:spLocks noGrp="1"/>
          </p:cNvSpPr>
          <p:nvPr>
            <p:ph type="body" sz="half" idx="18"/>
          </p:nvPr>
        </p:nvSpPr>
        <p:spPr>
          <a:xfrm>
            <a:off x="691841" y="4389288"/>
            <a:ext cx="3310128" cy="985299"/>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1" y="3813026"/>
            <a:ext cx="3310128" cy="576262"/>
          </a:xfrm>
        </p:spPr>
        <p:txBody>
          <a:bodyPr anchor="b">
            <a:noAutofit/>
          </a:bodyPr>
          <a:lstStyle>
            <a:lvl1pPr marL="0" indent="0" algn="ctr">
              <a:lnSpc>
                <a:spcPct val="90000"/>
              </a:lnSpc>
              <a:buNone/>
              <a:defRPr sz="22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6"/>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185" indent="0">
              <a:buNone/>
              <a:defRPr sz="1600"/>
            </a:lvl2pPr>
            <a:lvl3pPr marL="914372" indent="0">
              <a:buNone/>
              <a:defRPr sz="1600"/>
            </a:lvl3pPr>
            <a:lvl4pPr marL="1371557" indent="0">
              <a:buNone/>
              <a:defRPr sz="1600"/>
            </a:lvl4pPr>
            <a:lvl5pPr marL="1828743" indent="0">
              <a:buNone/>
              <a:defRPr sz="1600"/>
            </a:lvl5pPr>
            <a:lvl6pPr marL="2285928" indent="0">
              <a:buNone/>
              <a:defRPr sz="1600"/>
            </a:lvl6pPr>
            <a:lvl7pPr marL="2743114" indent="0">
              <a:buNone/>
              <a:defRPr sz="1600"/>
            </a:lvl7pPr>
            <a:lvl8pPr marL="3200300" indent="0">
              <a:buNone/>
              <a:defRPr sz="1600"/>
            </a:lvl8pPr>
            <a:lvl9pPr marL="3657485" indent="0">
              <a:buNone/>
              <a:defRPr sz="1600"/>
            </a:lvl9pPr>
          </a:lstStyle>
          <a:p>
            <a:r>
              <a:rPr lang="en-US" dirty="0"/>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6"/>
            <a:ext cx="3310128" cy="576262"/>
          </a:xfrm>
        </p:spPr>
        <p:txBody>
          <a:bodyPr anchor="b">
            <a:noAutofit/>
          </a:bodyPr>
          <a:lstStyle>
            <a:lvl1pPr marL="0" indent="0" algn="ctr">
              <a:lnSpc>
                <a:spcPct val="90000"/>
              </a:lnSpc>
              <a:buNone/>
              <a:defRPr sz="2200" b="0">
                <a:solidFill>
                  <a:schemeClr val="accent1"/>
                </a:solidFill>
              </a:defRPr>
            </a:lvl1pPr>
            <a:lvl2pPr marL="457185" indent="0">
              <a:buNone/>
              <a:defRPr sz="2000" b="1"/>
            </a:lvl2pPr>
            <a:lvl3pPr marL="914372" indent="0">
              <a:buNone/>
              <a:defRPr sz="1800" b="1"/>
            </a:lvl3pPr>
            <a:lvl4pPr marL="1371557" indent="0">
              <a:buNone/>
              <a:defRPr sz="1600" b="1"/>
            </a:lvl4pPr>
            <a:lvl5pPr marL="1828743" indent="0">
              <a:buNone/>
              <a:defRPr sz="1600" b="1"/>
            </a:lvl5pPr>
            <a:lvl6pPr marL="2285928" indent="0">
              <a:buNone/>
              <a:defRPr sz="1600" b="1"/>
            </a:lvl6pPr>
            <a:lvl7pPr marL="2743114" indent="0">
              <a:buNone/>
              <a:defRPr sz="1600" b="1"/>
            </a:lvl7pPr>
            <a:lvl8pPr marL="3200300" indent="0">
              <a:buNone/>
              <a:defRPr sz="1600" b="1"/>
            </a:lvl8pPr>
            <a:lvl9pPr marL="3657485"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185" indent="0">
              <a:buNone/>
              <a:defRPr sz="1600"/>
            </a:lvl2pPr>
            <a:lvl3pPr marL="914372" indent="0">
              <a:buNone/>
              <a:defRPr sz="1600"/>
            </a:lvl3pPr>
            <a:lvl4pPr marL="1371557" indent="0">
              <a:buNone/>
              <a:defRPr sz="1600"/>
            </a:lvl4pPr>
            <a:lvl5pPr marL="1828743" indent="0">
              <a:buNone/>
              <a:defRPr sz="1600"/>
            </a:lvl5pPr>
            <a:lvl6pPr marL="2285928" indent="0">
              <a:buNone/>
              <a:defRPr sz="1600"/>
            </a:lvl6pPr>
            <a:lvl7pPr marL="2743114" indent="0">
              <a:buNone/>
              <a:defRPr sz="1600"/>
            </a:lvl7pPr>
            <a:lvl8pPr marL="3200300" indent="0">
              <a:buNone/>
              <a:defRPr sz="1600"/>
            </a:lvl8pPr>
            <a:lvl9pPr marL="3657485" indent="0">
              <a:buNone/>
              <a:defRPr sz="1600"/>
            </a:lvl9pPr>
          </a:lstStyle>
          <a:p>
            <a:r>
              <a:rPr lang="en-US" dirty="0"/>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185" indent="0">
              <a:buNone/>
              <a:defRPr sz="1200"/>
            </a:lvl2pPr>
            <a:lvl3pPr marL="914372" indent="0">
              <a:buNone/>
              <a:defRPr sz="1000"/>
            </a:lvl3pPr>
            <a:lvl4pPr marL="1371557" indent="0">
              <a:buNone/>
              <a:defRPr sz="900"/>
            </a:lvl4pPr>
            <a:lvl5pPr marL="1828743" indent="0">
              <a:buNone/>
              <a:defRPr sz="900"/>
            </a:lvl5pPr>
            <a:lvl6pPr marL="2285928" indent="0">
              <a:buNone/>
              <a:defRPr sz="900"/>
            </a:lvl6pPr>
            <a:lvl7pPr marL="2743114" indent="0">
              <a:buNone/>
              <a:defRPr sz="900"/>
            </a:lvl7pPr>
            <a:lvl8pPr marL="3200300" indent="0">
              <a:buNone/>
              <a:defRPr sz="900"/>
            </a:lvl8pPr>
            <a:lvl9pPr marL="3657485"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031006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1" y="2063397"/>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2638633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1"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58569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10951857" y="5867132"/>
            <a:ext cx="551167" cy="365125"/>
          </a:xfrm>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82234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4DABA7-CC28-4283-9D7B-B97CB1B5984E}"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555037"/>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242922166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428395519"/>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59299534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385540336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spTree>
    <p:extLst>
      <p:ext uri="{BB962C8B-B14F-4D97-AF65-F5344CB8AC3E}">
        <p14:creationId xmlns:p14="http://schemas.microsoft.com/office/powerpoint/2010/main" val="150449632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644A9D-1342-42DF-868F-8CD7E475758F}" type="datetimeFigureOut">
              <a:rPr lang="en-GB" smtClean="0"/>
              <a:t>02/05/2023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4DABA7-CC28-4283-9D7B-B97CB1B5984E}"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628400"/>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5.jp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audio" Target="../media/audio1.wav"/><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audio" Target="../media/audio1.wav"/><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644A9D-1342-42DF-868F-8CD7E475758F}" type="datetimeFigureOut">
              <a:rPr lang="en-GB" smtClean="0"/>
              <a:t>02/05/2023</a:t>
            </a:fld>
            <a:endParaRPr lang="en-GB"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14DABA7-CC28-4283-9D7B-B97CB1B5984E}" type="slidenum">
              <a:rPr lang="en-GB" smtClean="0"/>
              <a:t>‹#›</a:t>
            </a:fld>
            <a:endParaRPr lang="en-GB"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134653"/>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1"/>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1"/>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2644A9D-1342-42DF-868F-8CD7E475758F}" type="datetimeFigureOut">
              <a:rPr lang="en-GB" smtClean="0"/>
              <a:t>02/05/2023</a:t>
            </a:fld>
            <a:endParaRPr lang="en-GB" dirty="0"/>
          </a:p>
        </p:txBody>
      </p:sp>
      <p:sp>
        <p:nvSpPr>
          <p:cNvPr id="5" name="Footer Placeholder 4"/>
          <p:cNvSpPr>
            <a:spLocks noGrp="1"/>
          </p:cNvSpPr>
          <p:nvPr>
            <p:ph type="ftr" sz="quarter" idx="3"/>
          </p:nvPr>
        </p:nvSpPr>
        <p:spPr>
          <a:xfrm>
            <a:off x="685802"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14DABA7-CC28-4283-9D7B-B97CB1B5984E}" type="slidenum">
              <a:rPr lang="en-GB" smtClean="0"/>
              <a:t>‹#›</a:t>
            </a:fld>
            <a:endParaRPr lang="en-GB" dirty="0"/>
          </a:p>
        </p:txBody>
      </p:sp>
    </p:spTree>
    <p:extLst>
      <p:ext uri="{BB962C8B-B14F-4D97-AF65-F5344CB8AC3E}">
        <p14:creationId xmlns:p14="http://schemas.microsoft.com/office/powerpoint/2010/main" val="189344848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0" name="click.wav"/>
          </p:stSnd>
        </p:sndAc>
      </p:transition>
    </mc:Choice>
    <mc:Fallback xmlns="">
      <p:transition spd="slow">
        <p:fade/>
        <p:sndAc>
          <p:stSnd>
            <p:snd r:embed="rId23" name="click.wav"/>
          </p:stSnd>
        </p:sndAc>
      </p:transition>
    </mc:Fallback>
  </mc:AlternateContent>
  <p:txStyles>
    <p:titleStyle>
      <a:lvl1pPr algn="l" defTabSz="914372"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593" indent="-228593" algn="l" defTabSz="914372"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779"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2964"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149"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336"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521"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707"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8893"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078" indent="-228593" algn="l" defTabSz="914372"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372" rtl="0" eaLnBrk="1" latinLnBrk="0" hangingPunct="1">
        <a:defRPr sz="1800" kern="1200">
          <a:solidFill>
            <a:schemeClr val="tx1"/>
          </a:solidFill>
          <a:latin typeface="+mn-lt"/>
          <a:ea typeface="+mn-ea"/>
          <a:cs typeface="+mn-cs"/>
        </a:defRPr>
      </a:lvl1pPr>
      <a:lvl2pPr marL="457185" algn="l" defTabSz="914372" rtl="0" eaLnBrk="1" latinLnBrk="0" hangingPunct="1">
        <a:defRPr sz="1800" kern="1200">
          <a:solidFill>
            <a:schemeClr val="tx1"/>
          </a:solidFill>
          <a:latin typeface="+mn-lt"/>
          <a:ea typeface="+mn-ea"/>
          <a:cs typeface="+mn-cs"/>
        </a:defRPr>
      </a:lvl2pPr>
      <a:lvl3pPr marL="914372" algn="l" defTabSz="914372" rtl="0" eaLnBrk="1" latinLnBrk="0" hangingPunct="1">
        <a:defRPr sz="1800" kern="1200">
          <a:solidFill>
            <a:schemeClr val="tx1"/>
          </a:solidFill>
          <a:latin typeface="+mn-lt"/>
          <a:ea typeface="+mn-ea"/>
          <a:cs typeface="+mn-cs"/>
        </a:defRPr>
      </a:lvl3pPr>
      <a:lvl4pPr marL="1371557" algn="l" defTabSz="914372" rtl="0" eaLnBrk="1" latinLnBrk="0" hangingPunct="1">
        <a:defRPr sz="1800" kern="1200">
          <a:solidFill>
            <a:schemeClr val="tx1"/>
          </a:solidFill>
          <a:latin typeface="+mn-lt"/>
          <a:ea typeface="+mn-ea"/>
          <a:cs typeface="+mn-cs"/>
        </a:defRPr>
      </a:lvl4pPr>
      <a:lvl5pPr marL="1828743" algn="l" defTabSz="914372" rtl="0" eaLnBrk="1" latinLnBrk="0" hangingPunct="1">
        <a:defRPr sz="1800" kern="1200">
          <a:solidFill>
            <a:schemeClr val="tx1"/>
          </a:solidFill>
          <a:latin typeface="+mn-lt"/>
          <a:ea typeface="+mn-ea"/>
          <a:cs typeface="+mn-cs"/>
        </a:defRPr>
      </a:lvl5pPr>
      <a:lvl6pPr marL="2285928" algn="l" defTabSz="914372" rtl="0" eaLnBrk="1" latinLnBrk="0" hangingPunct="1">
        <a:defRPr sz="1800" kern="1200">
          <a:solidFill>
            <a:schemeClr val="tx1"/>
          </a:solidFill>
          <a:latin typeface="+mn-lt"/>
          <a:ea typeface="+mn-ea"/>
          <a:cs typeface="+mn-cs"/>
        </a:defRPr>
      </a:lvl6pPr>
      <a:lvl7pPr marL="2743114" algn="l" defTabSz="914372" rtl="0" eaLnBrk="1" latinLnBrk="0" hangingPunct="1">
        <a:defRPr sz="1800" kern="1200">
          <a:solidFill>
            <a:schemeClr val="tx1"/>
          </a:solidFill>
          <a:latin typeface="+mn-lt"/>
          <a:ea typeface="+mn-ea"/>
          <a:cs typeface="+mn-cs"/>
        </a:defRPr>
      </a:lvl7pPr>
      <a:lvl8pPr marL="3200300" algn="l" defTabSz="914372" rtl="0" eaLnBrk="1" latinLnBrk="0" hangingPunct="1">
        <a:defRPr sz="1800" kern="1200">
          <a:solidFill>
            <a:schemeClr val="tx1"/>
          </a:solidFill>
          <a:latin typeface="+mn-lt"/>
          <a:ea typeface="+mn-ea"/>
          <a:cs typeface="+mn-cs"/>
        </a:defRPr>
      </a:lvl8pPr>
      <a:lvl9pPr marL="3657485" algn="l" defTabSz="91437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29.xml"/><Relationship Id="rId5" Type="http://schemas.openxmlformats.org/officeDocument/2006/relationships/audio" Target="../media/audio1.wav"/><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308305" cy="1463040"/>
          </a:xfrm>
        </p:spPr>
        <p:txBody>
          <a:bodyPr/>
          <a:lstStyle/>
          <a:p>
            <a:pPr algn="ctr"/>
            <a:r>
              <a:rPr lang="en-US" sz="6600" u="sng" dirty="0"/>
              <a:t>Gift- thrift shop   </a:t>
            </a:r>
            <a:endParaRPr lang="en-GB" sz="6600" u="sng" dirty="0"/>
          </a:p>
        </p:txBody>
      </p:sp>
      <p:sp>
        <p:nvSpPr>
          <p:cNvPr id="3" name="Subtitle 2"/>
          <p:cNvSpPr>
            <a:spLocks noGrp="1"/>
          </p:cNvSpPr>
          <p:nvPr>
            <p:ph type="subTitle" idx="1"/>
          </p:nvPr>
        </p:nvSpPr>
        <p:spPr>
          <a:xfrm>
            <a:off x="3164307" y="2067745"/>
            <a:ext cx="6966284" cy="3164305"/>
          </a:xfrm>
        </p:spPr>
        <p:txBody>
          <a:bodyPr>
            <a:normAutofit/>
          </a:bodyPr>
          <a:lstStyle/>
          <a:p>
            <a:r>
              <a:rPr lang="en-US" sz="2800" dirty="0">
                <a:solidFill>
                  <a:schemeClr val="tx1"/>
                </a:solidFill>
              </a:rPr>
              <a:t>BOSCO ITHAU MUSAU	COM/056/19</a:t>
            </a:r>
          </a:p>
          <a:p>
            <a:r>
              <a:rPr lang="en-US" sz="2800" dirty="0">
                <a:solidFill>
                  <a:schemeClr val="tx1"/>
                </a:solidFill>
              </a:rPr>
              <a:t>CALEB VINCENT KIPTOO 	COM/023/19</a:t>
            </a:r>
          </a:p>
          <a:p>
            <a:r>
              <a:rPr lang="en-US" sz="2800" dirty="0">
                <a:solidFill>
                  <a:schemeClr val="tx1"/>
                </a:solidFill>
              </a:rPr>
              <a:t>ANTHONY MAIYO 	COM/1005/18</a:t>
            </a:r>
          </a:p>
          <a:p>
            <a:r>
              <a:rPr lang="en-US" sz="2800" dirty="0">
                <a:solidFill>
                  <a:schemeClr val="tx1"/>
                </a:solidFill>
              </a:rPr>
              <a:t>EVANS WANYAMA 	COM/036/19</a:t>
            </a:r>
          </a:p>
          <a:p>
            <a:r>
              <a:rPr lang="en-GB" sz="2800" dirty="0">
                <a:solidFill>
                  <a:schemeClr val="tx1"/>
                </a:solidFill>
              </a:rPr>
              <a:t>MICHAEL AHAYA 		COM/001/19 </a:t>
            </a:r>
          </a:p>
        </p:txBody>
      </p:sp>
      <p:sp>
        <p:nvSpPr>
          <p:cNvPr id="4" name="TextBox 3">
            <a:extLst>
              <a:ext uri="{FF2B5EF4-FFF2-40B4-BE49-F238E27FC236}">
                <a16:creationId xmlns:a16="http://schemas.microsoft.com/office/drawing/2014/main" id="{5A21C70C-1F56-B345-ACBF-5AF67085719D}"/>
              </a:ext>
            </a:extLst>
          </p:cNvPr>
          <p:cNvSpPr txBox="1"/>
          <p:nvPr/>
        </p:nvSpPr>
        <p:spPr>
          <a:xfrm>
            <a:off x="1" y="1239253"/>
            <a:ext cx="12191999" cy="584775"/>
          </a:xfrm>
          <a:prstGeom prst="rect">
            <a:avLst/>
          </a:prstGeom>
          <a:noFill/>
        </p:spPr>
        <p:txBody>
          <a:bodyPr wrap="square" rtlCol="0">
            <a:spAutoFit/>
          </a:bodyPr>
          <a:lstStyle/>
          <a:p>
            <a:pPr algn="ctr"/>
            <a:r>
              <a:rPr lang="en-US" sz="3200" dirty="0"/>
              <a:t>Customer needs, our concern</a:t>
            </a:r>
          </a:p>
        </p:txBody>
      </p:sp>
    </p:spTree>
    <p:extLst>
      <p:ext uri="{BB962C8B-B14F-4D97-AF65-F5344CB8AC3E}">
        <p14:creationId xmlns:p14="http://schemas.microsoft.com/office/powerpoint/2010/main" val="617276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7EBA2-E2A2-40B3-14E7-7D0F3E75970C}"/>
              </a:ext>
            </a:extLst>
          </p:cNvPr>
          <p:cNvPicPr>
            <a:picLocks noChangeAspect="1"/>
          </p:cNvPicPr>
          <p:nvPr/>
        </p:nvPicPr>
        <p:blipFill>
          <a:blip r:embed="rId2">
            <a:grayscl/>
          </a:blip>
          <a:stretch>
            <a:fillRect/>
          </a:stretch>
        </p:blipFill>
        <p:spPr>
          <a:xfrm>
            <a:off x="1682028" y="677573"/>
            <a:ext cx="8835681" cy="5072063"/>
          </a:xfrm>
          <a:prstGeom prst="rect">
            <a:avLst/>
          </a:prstGeom>
          <a:noFill/>
          <a:ln>
            <a:noFill/>
          </a:ln>
        </p:spPr>
      </p:pic>
    </p:spTree>
    <p:extLst>
      <p:ext uri="{BB962C8B-B14F-4D97-AF65-F5344CB8AC3E}">
        <p14:creationId xmlns:p14="http://schemas.microsoft.com/office/powerpoint/2010/main" val="4004701219"/>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E0CA52-5B12-8C0B-8F00-8E5489921C81}"/>
              </a:ext>
            </a:extLst>
          </p:cNvPr>
          <p:cNvSpPr txBox="1"/>
          <p:nvPr/>
        </p:nvSpPr>
        <p:spPr>
          <a:xfrm>
            <a:off x="1812146" y="110064"/>
            <a:ext cx="9603998" cy="861774"/>
          </a:xfrm>
          <a:prstGeom prst="rect">
            <a:avLst/>
          </a:prstGeom>
          <a:noFill/>
        </p:spPr>
        <p:txBody>
          <a:bodyPr wrap="square" rtlCol="0">
            <a:spAutoFit/>
          </a:bodyPr>
          <a:lstStyle/>
          <a:p>
            <a:r>
              <a:rPr lang="en-US" sz="5000" cap="all" spc="100" dirty="0">
                <a:solidFill>
                  <a:schemeClr val="tx1">
                    <a:lumMod val="95000"/>
                    <a:lumOff val="5000"/>
                  </a:schemeClr>
                </a:solidFill>
                <a:latin typeface="+mj-lt"/>
                <a:ea typeface="+mj-ea"/>
                <a:cs typeface="+mj-cs"/>
              </a:rPr>
              <a:t>Discussion and results</a:t>
            </a:r>
            <a:endParaRPr lang="en-KE" sz="5000" cap="all" spc="100" dirty="0">
              <a:solidFill>
                <a:schemeClr val="tx1">
                  <a:lumMod val="95000"/>
                  <a:lumOff val="5000"/>
                </a:schemeClr>
              </a:solidFill>
              <a:latin typeface="+mj-lt"/>
              <a:ea typeface="+mj-ea"/>
              <a:cs typeface="+mj-cs"/>
            </a:endParaRPr>
          </a:p>
        </p:txBody>
      </p:sp>
      <p:pic>
        <p:nvPicPr>
          <p:cNvPr id="2" name="Picture 1">
            <a:extLst>
              <a:ext uri="{FF2B5EF4-FFF2-40B4-BE49-F238E27FC236}">
                <a16:creationId xmlns:a16="http://schemas.microsoft.com/office/drawing/2014/main" id="{60BB8073-F132-5E36-78B9-A16006F263C6}"/>
              </a:ext>
            </a:extLst>
          </p:cNvPr>
          <p:cNvPicPr>
            <a:picLocks noChangeAspect="1"/>
          </p:cNvPicPr>
          <p:nvPr/>
        </p:nvPicPr>
        <p:blipFill>
          <a:blip r:embed="rId2"/>
          <a:stretch>
            <a:fillRect/>
          </a:stretch>
        </p:blipFill>
        <p:spPr>
          <a:xfrm>
            <a:off x="836351" y="971838"/>
            <a:ext cx="9603998" cy="5786781"/>
          </a:xfrm>
          <a:prstGeom prst="rect">
            <a:avLst/>
          </a:prstGeom>
        </p:spPr>
      </p:pic>
    </p:spTree>
    <p:extLst>
      <p:ext uri="{BB962C8B-B14F-4D97-AF65-F5344CB8AC3E}">
        <p14:creationId xmlns:p14="http://schemas.microsoft.com/office/powerpoint/2010/main" val="83632864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a:extLst>
              <a:ext uri="{FF2B5EF4-FFF2-40B4-BE49-F238E27FC236}">
                <a16:creationId xmlns:a16="http://schemas.microsoft.com/office/drawing/2014/main" id="{BB8F24AD-6B6A-C65B-E486-9D4F55CDB937}"/>
              </a:ext>
            </a:extLst>
          </p:cNvPr>
          <p:cNvPicPr>
            <a:picLocks noGrp="1" noChangeAspect="1"/>
          </p:cNvPicPr>
          <p:nvPr>
            <p:ph idx="1"/>
          </p:nvPr>
        </p:nvPicPr>
        <p:blipFill>
          <a:blip r:embed="rId2"/>
          <a:stretch>
            <a:fillRect/>
          </a:stretch>
        </p:blipFill>
        <p:spPr>
          <a:xfrm>
            <a:off x="708709" y="415636"/>
            <a:ext cx="11139422" cy="6206837"/>
          </a:xfrm>
          <a:prstGeom prst="rect">
            <a:avLst/>
          </a:prstGeom>
        </p:spPr>
      </p:pic>
    </p:spTree>
    <p:extLst>
      <p:ext uri="{BB962C8B-B14F-4D97-AF65-F5344CB8AC3E}">
        <p14:creationId xmlns:p14="http://schemas.microsoft.com/office/powerpoint/2010/main" val="2478073590"/>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44891"/>
            <a:ext cx="9720072" cy="850117"/>
          </a:xfrm>
        </p:spPr>
        <p:txBody>
          <a:bodyPr/>
          <a:lstStyle/>
          <a:p>
            <a:pPr lvl="0"/>
            <a:r>
              <a:rPr lang="en-US" dirty="0"/>
              <a:t>IMPLEMENTATION</a:t>
            </a:r>
            <a:endParaRPr lang="en-GB" dirty="0"/>
          </a:p>
        </p:txBody>
      </p:sp>
      <p:sp>
        <p:nvSpPr>
          <p:cNvPr id="5" name="Content Placeholder 4"/>
          <p:cNvSpPr>
            <a:spLocks noGrp="1"/>
          </p:cNvSpPr>
          <p:nvPr>
            <p:ph idx="1"/>
          </p:nvPr>
        </p:nvSpPr>
        <p:spPr>
          <a:xfrm>
            <a:off x="1024128" y="775851"/>
            <a:ext cx="9720073" cy="5583385"/>
          </a:xfrm>
        </p:spPr>
        <p:txBody>
          <a:bodyPr>
            <a:normAutofit fontScale="25000" lnSpcReduction="20000"/>
          </a:bodyPr>
          <a:lstStyle/>
          <a:p>
            <a:pPr lvl="0"/>
            <a:r>
              <a:rPr lang="en-US" sz="14400" dirty="0"/>
              <a:t>The system was implemented by using:</a:t>
            </a:r>
            <a:br>
              <a:rPr lang="en-US" sz="14400" dirty="0"/>
            </a:br>
            <a:r>
              <a:rPr lang="en-US" sz="14400" b="1" u="sng" dirty="0"/>
              <a:t>Development tools</a:t>
            </a:r>
          </a:p>
          <a:p>
            <a:pPr lvl="1"/>
            <a:r>
              <a:rPr lang="en-US" sz="14400" dirty="0"/>
              <a:t>Wix for the design of the Gift-Thrift logo</a:t>
            </a:r>
            <a:endParaRPr lang="en-GB" sz="12800" dirty="0"/>
          </a:p>
          <a:p>
            <a:pPr lvl="1"/>
            <a:r>
              <a:rPr lang="en-US" sz="14400" dirty="0"/>
              <a:t>Paint app for designing  the various pictures used in the Project</a:t>
            </a:r>
          </a:p>
          <a:p>
            <a:pPr lvl="1"/>
            <a:r>
              <a:rPr lang="en-US" sz="14400" dirty="0"/>
              <a:t>Microsoft Publisher for drawing different diagrams</a:t>
            </a:r>
            <a:endParaRPr lang="en-GB" sz="12800" dirty="0"/>
          </a:p>
          <a:p>
            <a:pPr lvl="1"/>
            <a:r>
              <a:rPr lang="en-US" sz="14400" dirty="0"/>
              <a:t>Visual Studio Code for writing and running the Gift-Thrift code</a:t>
            </a:r>
            <a:endParaRPr lang="en-GB" sz="12800" dirty="0"/>
          </a:p>
          <a:p>
            <a:pPr lvl="0"/>
            <a:r>
              <a:rPr lang="en-US" sz="14400" b="1" u="sng" dirty="0"/>
              <a:t>Technology</a:t>
            </a:r>
          </a:p>
          <a:p>
            <a:pPr lvl="1"/>
            <a:r>
              <a:rPr lang="en-US" sz="14400" dirty="0"/>
              <a:t>Html,Javascript,Css for frontend development</a:t>
            </a:r>
            <a:endParaRPr lang="en-GB" sz="12800" dirty="0"/>
          </a:p>
          <a:p>
            <a:pPr lvl="1"/>
            <a:r>
              <a:rPr lang="en-US" sz="14400" dirty="0"/>
              <a:t>Django for the backend development</a:t>
            </a:r>
            <a:endParaRPr lang="en-GB" sz="12800" dirty="0"/>
          </a:p>
          <a:p>
            <a:endParaRPr lang="en-GB" dirty="0"/>
          </a:p>
          <a:p>
            <a:endParaRPr lang="en-GB" sz="2800" dirty="0"/>
          </a:p>
        </p:txBody>
      </p:sp>
    </p:spTree>
    <p:extLst>
      <p:ext uri="{BB962C8B-B14F-4D97-AF65-F5344CB8AC3E}">
        <p14:creationId xmlns:p14="http://schemas.microsoft.com/office/powerpoint/2010/main" val="23380425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A44AF-8BE3-3109-5075-02703FF45E78}"/>
              </a:ext>
            </a:extLst>
          </p:cNvPr>
          <p:cNvSpPr>
            <a:spLocks noGrp="1"/>
          </p:cNvSpPr>
          <p:nvPr>
            <p:ph idx="1"/>
          </p:nvPr>
        </p:nvSpPr>
        <p:spPr>
          <a:xfrm>
            <a:off x="443346" y="-748146"/>
            <a:ext cx="10522528" cy="7606145"/>
          </a:xfrm>
        </p:spPr>
        <p:txBody>
          <a:bodyPr>
            <a:normAutofit fontScale="77500" lnSpcReduction="20000"/>
          </a:bodyPr>
          <a:lstStyle/>
          <a:p>
            <a:pPr algn="just">
              <a:lnSpc>
                <a:spcPct val="150000"/>
              </a:lnSpc>
            </a:pPr>
            <a:r>
              <a:rPr lang="en-US" sz="1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pPr>
            <a:r>
              <a:rPr lang="en-US" sz="1800" b="1" dirty="0">
                <a:solidFill>
                  <a:srgbClr val="3C3C3B"/>
                </a:solidFill>
                <a:effectLst/>
                <a:latin typeface="Book Antiqua" panose="02040602050305030304" pitchFamily="18" charset="0"/>
                <a:ea typeface=""/>
                <a:cs typeface="Book Antiqua" panose="02040602050305030304" pitchFamily="18" charset="0"/>
              </a:rPr>
              <a:t>	</a:t>
            </a:r>
            <a:r>
              <a:rPr lang="en-US" sz="5400" cap="all" spc="100" dirty="0">
                <a:solidFill>
                  <a:schemeClr val="tx1">
                    <a:lumMod val="95000"/>
                    <a:lumOff val="5000"/>
                  </a:schemeClr>
                </a:solidFill>
                <a:latin typeface="+mj-lt"/>
                <a:ea typeface="+mj-ea"/>
                <a:cs typeface="+mj-cs"/>
              </a:rPr>
              <a:t>CONCLUSION</a:t>
            </a:r>
            <a:endParaRPr lang="en-KE" sz="5400" cap="all" spc="100" dirty="0">
              <a:solidFill>
                <a:schemeClr val="tx1">
                  <a:lumMod val="95000"/>
                  <a:lumOff val="5000"/>
                </a:schemeClr>
              </a:solidFill>
              <a:latin typeface="+mj-lt"/>
              <a:ea typeface="+mj-ea"/>
              <a:cs typeface="+mj-cs"/>
            </a:endParaRPr>
          </a:p>
          <a:p>
            <a:pPr algn="just"/>
            <a:r>
              <a:rPr lang="en-US" sz="3900" dirty="0"/>
              <a:t>In carrying out this project, we were able to develop a second hand market system that is easy to use and monitor selling of your items. We were able to finish these project with knowledge gotten from class </a:t>
            </a:r>
            <a:r>
              <a:rPr lang="en-US" sz="3900" dirty="0" err="1"/>
              <a:t>work.the</a:t>
            </a:r>
            <a:r>
              <a:rPr lang="en-US" sz="3900" dirty="0"/>
              <a:t> project was successful and can even be improved further to cater for users changing needs. We have also been able to acquire necessary skills such as researching skills, project management and programming in different languages example python, HTML, CSS and MYSQL.</a:t>
            </a:r>
            <a:endParaRPr lang="en-KE" sz="3900" dirty="0"/>
          </a:p>
          <a:p>
            <a:pPr algn="just"/>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KE" sz="1800" dirty="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150000"/>
              </a:lnSpc>
            </a:pPr>
            <a:r>
              <a:rPr lang="en-US" sz="5400" cap="all" spc="100" dirty="0" err="1">
                <a:solidFill>
                  <a:schemeClr val="tx1">
                    <a:lumMod val="95000"/>
                    <a:lumOff val="5000"/>
                  </a:schemeClr>
                </a:solidFill>
                <a:latin typeface="+mj-lt"/>
                <a:ea typeface="+mj-ea"/>
                <a:cs typeface="+mj-cs"/>
              </a:rPr>
              <a:t>RECOMENDATION</a:t>
            </a:r>
            <a:endParaRPr lang="en-KE" sz="5400" cap="all" spc="100" dirty="0">
              <a:solidFill>
                <a:schemeClr val="tx1">
                  <a:lumMod val="95000"/>
                  <a:lumOff val="5000"/>
                </a:schemeClr>
              </a:solidFill>
              <a:latin typeface="+mj-lt"/>
              <a:ea typeface="+mj-ea"/>
              <a:cs typeface="+mj-cs"/>
            </a:endParaRPr>
          </a:p>
          <a:p>
            <a:pPr algn="just"/>
            <a:r>
              <a:rPr lang="en-US" sz="3900" dirty="0"/>
              <a:t>As technology grows, the need to keep track of user requirements grow daily and thus improving the system is a requirement. Project can be improved by adding levels of administrators, adopting payment technology such as </a:t>
            </a:r>
            <a:r>
              <a:rPr lang="en-US" sz="3900" dirty="0" err="1"/>
              <a:t>MPESA</a:t>
            </a:r>
            <a:r>
              <a:rPr lang="en-US" sz="3900" dirty="0"/>
              <a:t>, VISA, PAYPAL. We can encourage students and people at large to adopt to e-commerce as a way to do business.</a:t>
            </a:r>
            <a:endParaRPr lang="en-KE" sz="3900" dirty="0"/>
          </a:p>
          <a:p>
            <a:endParaRPr lang="en-KE" dirty="0"/>
          </a:p>
        </p:txBody>
      </p:sp>
    </p:spTree>
    <p:extLst>
      <p:ext uri="{BB962C8B-B14F-4D97-AF65-F5344CB8AC3E}">
        <p14:creationId xmlns:p14="http://schemas.microsoft.com/office/powerpoint/2010/main" val="261911737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855972-844C-7DEA-6815-88BBCADA8FE9}"/>
              </a:ext>
            </a:extLst>
          </p:cNvPr>
          <p:cNvSpPr txBox="1"/>
          <p:nvPr/>
        </p:nvSpPr>
        <p:spPr>
          <a:xfrm>
            <a:off x="5023184" y="-478589"/>
            <a:ext cx="9625263" cy="8758989"/>
          </a:xfrm>
          <a:prstGeom prst="rect">
            <a:avLst/>
          </a:prstGeom>
          <a:solidFill>
            <a:schemeClr val="bg2">
              <a:lumMod val="75000"/>
            </a:schemeClr>
          </a:solidFill>
          <a:ln>
            <a:noFill/>
          </a:ln>
        </p:spPr>
        <p:txBody>
          <a:bodyPr wrap="square" rtlCol="0">
            <a:spAutoFit/>
          </a:bodyPr>
          <a:lstStyle/>
          <a:p>
            <a:endParaRPr lang="en-KE" dirty="0"/>
          </a:p>
        </p:txBody>
      </p:sp>
      <p:sp>
        <p:nvSpPr>
          <p:cNvPr id="3" name="Flowchart: Connector 2">
            <a:extLst>
              <a:ext uri="{FF2B5EF4-FFF2-40B4-BE49-F238E27FC236}">
                <a16:creationId xmlns:a16="http://schemas.microsoft.com/office/drawing/2014/main" id="{46E9CA22-D5F8-833D-CF1B-BA41AB68155D}"/>
              </a:ext>
            </a:extLst>
          </p:cNvPr>
          <p:cNvSpPr/>
          <p:nvPr/>
        </p:nvSpPr>
        <p:spPr>
          <a:xfrm>
            <a:off x="-4727120" y="-3001211"/>
            <a:ext cx="12141832" cy="12860421"/>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dirty="0"/>
          </a:p>
        </p:txBody>
      </p:sp>
      <p:pic>
        <p:nvPicPr>
          <p:cNvPr id="4" name="Picture 3">
            <a:extLst>
              <a:ext uri="{FF2B5EF4-FFF2-40B4-BE49-F238E27FC236}">
                <a16:creationId xmlns:a16="http://schemas.microsoft.com/office/drawing/2014/main" id="{D3100A32-52D4-0391-42FF-354BB13075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43" y="2117558"/>
            <a:ext cx="5664615" cy="4061241"/>
          </a:xfrm>
          <a:prstGeom prst="rect">
            <a:avLst/>
          </a:prstGeom>
        </p:spPr>
      </p:pic>
      <p:sp>
        <p:nvSpPr>
          <p:cNvPr id="5" name="TextBox 4">
            <a:extLst>
              <a:ext uri="{FF2B5EF4-FFF2-40B4-BE49-F238E27FC236}">
                <a16:creationId xmlns:a16="http://schemas.microsoft.com/office/drawing/2014/main" id="{2BD2AD0C-1E9D-5A77-6ED6-C60DE722AFB7}"/>
              </a:ext>
            </a:extLst>
          </p:cNvPr>
          <p:cNvSpPr txBox="1"/>
          <p:nvPr/>
        </p:nvSpPr>
        <p:spPr>
          <a:xfrm>
            <a:off x="7414712" y="4148178"/>
            <a:ext cx="6082214" cy="1569660"/>
          </a:xfrm>
          <a:prstGeom prst="rect">
            <a:avLst/>
          </a:prstGeom>
          <a:noFill/>
        </p:spPr>
        <p:txBody>
          <a:bodyPr wrap="square" rtlCol="0">
            <a:spAutoFit/>
          </a:bodyPr>
          <a:lstStyle/>
          <a:p>
            <a:r>
              <a:rPr lang="en-US" sz="9600" b="1" dirty="0">
                <a:solidFill>
                  <a:srgbClr val="0070C0"/>
                </a:solidFill>
                <a:latin typeface="Bahnschrift Light Condensed" panose="020B0502040204020203" pitchFamily="34" charset="0"/>
                <a:cs typeface="Times New Roman" panose="02020603050405020304" pitchFamily="18" charset="0"/>
              </a:rPr>
              <a:t>Thank you</a:t>
            </a:r>
            <a:endParaRPr lang="en-KE" sz="9600" b="1" dirty="0">
              <a:solidFill>
                <a:srgbClr val="0070C0"/>
              </a:solidFill>
              <a:latin typeface="Bahnschrift Light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23813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click.wav"/>
          </p:stSnd>
        </p:sndAc>
      </p:transition>
    </mc:Choice>
    <mc:Fallback xmlns="">
      <p:transition spd="slow">
        <p:fade/>
        <p:sndAc>
          <p:stSnd>
            <p:snd r:embed="rId5"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0"/>
            <a:ext cx="9720072" cy="1260764"/>
          </a:xfrm>
        </p:spPr>
        <p:txBody>
          <a:bodyPr/>
          <a:lstStyle/>
          <a:p>
            <a:r>
              <a:rPr lang="en-US" dirty="0"/>
              <a:t>INTRODUCTION</a:t>
            </a:r>
            <a:endParaRPr lang="en-GB" dirty="0"/>
          </a:p>
        </p:txBody>
      </p:sp>
      <p:sp>
        <p:nvSpPr>
          <p:cNvPr id="3" name="Content Placeholder 2"/>
          <p:cNvSpPr>
            <a:spLocks noGrp="1"/>
          </p:cNvSpPr>
          <p:nvPr>
            <p:ph idx="1"/>
          </p:nvPr>
        </p:nvSpPr>
        <p:spPr>
          <a:xfrm>
            <a:off x="1024128" y="948259"/>
            <a:ext cx="10523438" cy="5743486"/>
          </a:xfrm>
        </p:spPr>
        <p:txBody>
          <a:bodyPr>
            <a:normAutofit fontScale="92500" lnSpcReduction="20000"/>
          </a:bodyPr>
          <a:lstStyle/>
          <a:p>
            <a:pPr marL="0" marR="0" algn="just">
              <a:lnSpc>
                <a:spcPct val="150000"/>
              </a:lnSpc>
              <a:spcBef>
                <a:spcPts val="0"/>
              </a:spcBef>
              <a:spcAft>
                <a:spcPts val="0"/>
              </a:spcAft>
            </a:pP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People usually have second hand items which can be sold second time at cheaper price as compared to when buying it new</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just">
              <a:lnSpc>
                <a:spcPct val="150000"/>
              </a:lnSpc>
              <a:spcBef>
                <a:spcPts val="0"/>
              </a:spcBef>
              <a:spcAft>
                <a:spcPts val="0"/>
              </a:spcAft>
            </a:pP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In our daily life, it is difficult to find those second hand items as it needs movement which is costly and time consuming.</a:t>
            </a:r>
          </a:p>
          <a:p>
            <a:pPr marL="0" marR="0" algn="just">
              <a:lnSpc>
                <a:spcPct val="150000"/>
              </a:lnSpc>
              <a:spcBef>
                <a:spcPts val="0"/>
              </a:spcBef>
              <a:spcAft>
                <a:spcPts val="0"/>
              </a:spcAft>
            </a:pP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Let us also consider scenario where first year students have reported and need to have outside residence ,how will you get cheaper items ? To answer this questions we decided to come up with a website  that can provide these services to the users. </a:t>
            </a:r>
          </a:p>
          <a:p>
            <a:pPr marL="0" marR="0" algn="just">
              <a:lnSpc>
                <a:spcPct val="150000"/>
              </a:lnSpc>
              <a:spcBef>
                <a:spcPts val="0"/>
              </a:spcBef>
              <a:spcAft>
                <a:spcPts val="0"/>
              </a:spcAft>
            </a:pPr>
            <a:r>
              <a:rPr lang="en-GB"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Currently there is no website that fully offers online services such as selling and buying of second hand items. Most websites offers selling of new items. Therefore, we saw that there is a niche and it needs to be bridged. </a:t>
            </a:r>
            <a:endParaRPr lang="en-US"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61905968"/>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00301"/>
            <a:ext cx="9720072" cy="738259"/>
          </a:xfrm>
        </p:spPr>
        <p:txBody>
          <a:bodyPr/>
          <a:lstStyle/>
          <a:p>
            <a:r>
              <a:rPr lang="en-US" dirty="0"/>
              <a:t>General objective</a:t>
            </a:r>
            <a:endParaRPr lang="en-GB" dirty="0"/>
          </a:p>
        </p:txBody>
      </p:sp>
      <p:sp>
        <p:nvSpPr>
          <p:cNvPr id="3" name="Content Placeholder 2"/>
          <p:cNvSpPr>
            <a:spLocks noGrp="1"/>
          </p:cNvSpPr>
          <p:nvPr>
            <p:ph idx="1"/>
          </p:nvPr>
        </p:nvSpPr>
        <p:spPr>
          <a:xfrm>
            <a:off x="677334" y="589177"/>
            <a:ext cx="11417684" cy="1295853"/>
          </a:xfrm>
        </p:spPr>
        <p:txBody>
          <a:bodyPr>
            <a:normAutofit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project aims to design a cross platform website that will offer Second Hand order services to the users</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4" name="Title 1">
            <a:extLst>
              <a:ext uri="{FF2B5EF4-FFF2-40B4-BE49-F238E27FC236}">
                <a16:creationId xmlns:a16="http://schemas.microsoft.com/office/drawing/2014/main" id="{66D23BEF-6384-4050-C1E7-61156E9D2F22}"/>
              </a:ext>
            </a:extLst>
          </p:cNvPr>
          <p:cNvSpPr txBox="1">
            <a:spLocks/>
          </p:cNvSpPr>
          <p:nvPr/>
        </p:nvSpPr>
        <p:spPr>
          <a:xfrm>
            <a:off x="1024127" y="1884350"/>
            <a:ext cx="9720072" cy="544979"/>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Specific Objectives</a:t>
            </a:r>
            <a:endParaRPr lang="en-GB" dirty="0"/>
          </a:p>
        </p:txBody>
      </p:sp>
      <p:sp>
        <p:nvSpPr>
          <p:cNvPr id="5" name="Content Placeholder 2">
            <a:extLst>
              <a:ext uri="{FF2B5EF4-FFF2-40B4-BE49-F238E27FC236}">
                <a16:creationId xmlns:a16="http://schemas.microsoft.com/office/drawing/2014/main" id="{5FCA09A6-E1B3-C2C8-8081-F88355AEF514}"/>
              </a:ext>
            </a:extLst>
          </p:cNvPr>
          <p:cNvSpPr txBox="1">
            <a:spLocks/>
          </p:cNvSpPr>
          <p:nvPr/>
        </p:nvSpPr>
        <p:spPr>
          <a:xfrm>
            <a:off x="1024127" y="2285998"/>
            <a:ext cx="11167873" cy="232026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indent="-342900" algn="just">
              <a:lnSpc>
                <a:spcPct val="150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To investigate the problems of the existing online shop websites.</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To investigate the problems faced by individuals to look for a products service .</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To analyze the problems of current systems and problems faced by clients and second hand shop owners, thus come up with possible solutions</a:t>
            </a:r>
            <a:endParaRPr lang="en-US" sz="2800" dirty="0">
              <a:latin typeface="Calibri" panose="020F0502020204030204" pitchFamily="34" charset="0"/>
              <a:ea typeface="SimSun" panose="02010600030101010101" pitchFamily="2" charset="-122"/>
              <a:cs typeface="Times New Roman" panose="02020603050405020304" pitchFamily="18" charset="0"/>
            </a:endParaRPr>
          </a:p>
          <a:p>
            <a:pPr marL="342900" indent="-342900" algn="just">
              <a:lnSpc>
                <a:spcPct val="150000"/>
              </a:lnSpc>
              <a:spcBef>
                <a:spcPts val="0"/>
              </a:spcBef>
              <a:spcAft>
                <a:spcPts val="0"/>
              </a:spcAft>
              <a:buFont typeface="Symbol" panose="05050102010706020507" pitchFamily="18" charset="2"/>
              <a:buChar char=""/>
            </a:pPr>
            <a:r>
              <a:rPr lang="en-US" sz="2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To design and implement a cross platform website that will give best solution after analysis</a:t>
            </a:r>
            <a:endParaRPr lang="en-US" sz="28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93027506"/>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endParaRPr lang="en-GB" dirty="0"/>
          </a:p>
        </p:txBody>
      </p:sp>
      <p:sp>
        <p:nvSpPr>
          <p:cNvPr id="3" name="Content Placeholder 2"/>
          <p:cNvSpPr>
            <a:spLocks noGrp="1"/>
          </p:cNvSpPr>
          <p:nvPr>
            <p:ph idx="1"/>
          </p:nvPr>
        </p:nvSpPr>
        <p:spPr>
          <a:xfrm>
            <a:off x="866274" y="1708483"/>
            <a:ext cx="9877927" cy="5065295"/>
          </a:xfrm>
        </p:spPr>
        <p:txBody>
          <a:bodyPr>
            <a:noAutofit/>
          </a:bodyPr>
          <a:lstStyle/>
          <a:p>
            <a:pPr algn="just">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entrepreneur  and client must own a smart phone/Laptop/desktop computer in order to access Gift-Thrift Shop.</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algn="just">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Lack of shopping experience .</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algn="just" fontAlgn="base">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Lack of interactivity in online shopping.</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algn="just" fontAlgn="base">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shoppers do not have the ability to physically inspect or try on the item being considered for purchase.</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algn="just" fontAlgn="base">
              <a:lnSpc>
                <a:spcPct val="150000"/>
              </a:lnSpc>
              <a:spcBef>
                <a:spcPts val="0"/>
              </a:spcBef>
              <a:spcAft>
                <a:spcPts val="0"/>
              </a:spcAft>
              <a:buFont typeface="Arial" panose="020B0604020202020204" pitchFamily="34" charset="0"/>
              <a:buChar char="•"/>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shoppers often do not have a person to talk to directly  when dealing with a problem.</a:t>
            </a: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gn="just" fontAlgn="base">
              <a:lnSpc>
                <a:spcPct val="150000"/>
              </a:lnSpc>
              <a:spcBef>
                <a:spcPts val="0"/>
              </a:spcBef>
              <a:spcAft>
                <a:spcPts val="0"/>
              </a:spcAft>
              <a:buNone/>
            </a:pPr>
            <a:endParaRPr lang="en-US" sz="2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3195672"/>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542"/>
            <a:ext cx="9720072" cy="1003069"/>
          </a:xfrm>
        </p:spPr>
        <p:txBody>
          <a:bodyPr/>
          <a:lstStyle/>
          <a:p>
            <a:r>
              <a:rPr lang="en-US" dirty="0"/>
              <a:t>Literature review</a:t>
            </a:r>
            <a:endParaRPr lang="en-GB" dirty="0"/>
          </a:p>
        </p:txBody>
      </p:sp>
      <p:sp>
        <p:nvSpPr>
          <p:cNvPr id="3" name="Content Placeholder 2"/>
          <p:cNvSpPr>
            <a:spLocks noGrp="1"/>
          </p:cNvSpPr>
          <p:nvPr>
            <p:ph idx="1"/>
          </p:nvPr>
        </p:nvSpPr>
        <p:spPr>
          <a:xfrm>
            <a:off x="1024128" y="581890"/>
            <a:ext cx="10918490" cy="6276109"/>
          </a:xfrm>
        </p:spPr>
        <p:txBody>
          <a:bodyPr>
            <a:normAutofit fontScale="25000" lnSpcReduction="20000"/>
          </a:bodyPr>
          <a:lstStyle/>
          <a:p>
            <a:br>
              <a:rPr lang="en-US" sz="12000" dirty="0"/>
            </a:br>
            <a:r>
              <a:rPr lang="en-US" sz="12000" b="1" u="sng" dirty="0"/>
              <a:t>PRIOR RELATED STUDIES</a:t>
            </a:r>
          </a:p>
          <a:p>
            <a:pPr marL="0" indent="0">
              <a:buNone/>
            </a:pPr>
            <a:r>
              <a:rPr lang="en-US" sz="11200" b="1" dirty="0"/>
              <a:t>Jumia App</a:t>
            </a:r>
            <a:br>
              <a:rPr lang="en-US" sz="11200" b="1" dirty="0"/>
            </a:br>
            <a:r>
              <a:rPr lang="en-US" sz="11200" dirty="0"/>
              <a:t>Jumia is an app that gives you access to an African shopping portal where</a:t>
            </a:r>
            <a:br>
              <a:rPr lang="en-US" sz="11200" dirty="0"/>
            </a:br>
            <a:r>
              <a:rPr lang="en-US" sz="11200" dirty="0"/>
              <a:t>you can get all sorts of products at a great price. </a:t>
            </a:r>
            <a:br>
              <a:rPr lang="en-US" sz="11200" dirty="0"/>
            </a:br>
            <a:r>
              <a:rPr lang="en-US" sz="11200" b="1" dirty="0"/>
              <a:t>E-Commerce</a:t>
            </a:r>
            <a:br>
              <a:rPr lang="en-US" sz="11200" b="1" dirty="0"/>
            </a:br>
            <a:r>
              <a:rPr lang="en-US" sz="11200" dirty="0"/>
              <a:t>With the growth of e-commerce, a lot of benefits come in hand to the business</a:t>
            </a:r>
            <a:br>
              <a:rPr lang="en-US" sz="11200" dirty="0"/>
            </a:br>
            <a:r>
              <a:rPr lang="en-US" sz="11200" dirty="0"/>
              <a:t>owners and consumers.</a:t>
            </a:r>
            <a:endParaRPr lang="en-GB" sz="11200" dirty="0"/>
          </a:p>
          <a:p>
            <a:pPr marL="0" indent="0">
              <a:buNone/>
            </a:pPr>
            <a:r>
              <a:rPr lang="en-US" sz="11200" b="1" dirty="0">
                <a:solidFill>
                  <a:srgbClr val="000000"/>
                </a:solidFill>
                <a:latin typeface="Times New Roman" panose="02020603050405020304" pitchFamily="18" charset="0"/>
                <a:ea typeface="SimSun" panose="02010600030101010101" pitchFamily="2" charset="-122"/>
              </a:rPr>
              <a:t>Jiji</a:t>
            </a:r>
          </a:p>
          <a:p>
            <a:pPr marL="0" lvl="1" indent="0">
              <a:spcBef>
                <a:spcPts val="1200"/>
              </a:spcBef>
              <a:spcAft>
                <a:spcPts val="200"/>
              </a:spcAft>
              <a:buSzPct val="100000"/>
              <a:buNone/>
            </a:pPr>
            <a:r>
              <a:rPr lang="en-US" sz="11200" dirty="0"/>
              <a:t>Jiji is an app that gives you access to an African shopping portal where you can get all sorts of products at a good price</a:t>
            </a:r>
          </a:p>
          <a:p>
            <a:r>
              <a:rPr lang="en-US" sz="11200" b="1" u="sng" dirty="0"/>
              <a:t>FRAMEWORK</a:t>
            </a:r>
          </a:p>
          <a:p>
            <a:pPr marL="0" indent="0">
              <a:buNone/>
            </a:pPr>
            <a:r>
              <a:rPr lang="en-US" sz="11200" b="1" dirty="0">
                <a:solidFill>
                  <a:srgbClr val="000000"/>
                </a:solidFill>
                <a:latin typeface="Times New Roman" panose="02020603050405020304" pitchFamily="18" charset="0"/>
                <a:ea typeface="SimSun" panose="02010600030101010101" pitchFamily="2" charset="-122"/>
              </a:rPr>
              <a:t>Django framework</a:t>
            </a:r>
            <a:br>
              <a:rPr lang="en-US" sz="11200" dirty="0"/>
            </a:br>
            <a:r>
              <a:rPr lang="en-US" sz="11200" dirty="0"/>
              <a:t>Django is the latest framework of python . This is another</a:t>
            </a:r>
            <a:br>
              <a:rPr lang="en-US" sz="11200" dirty="0"/>
            </a:br>
            <a:r>
              <a:rPr lang="en-US" sz="11200" dirty="0"/>
              <a:t>open-source, cross-platform framework that seamlessly creates websites backend.</a:t>
            </a:r>
            <a:br>
              <a:rPr lang="en-US" sz="9600" dirty="0"/>
            </a:br>
            <a:endParaRPr lang="en-US" sz="9600" dirty="0"/>
          </a:p>
          <a:p>
            <a:endParaRPr lang="en-US" sz="11200" dirty="0"/>
          </a:p>
          <a:p>
            <a:br>
              <a:rPr lang="en-US" dirty="0"/>
            </a:br>
            <a:endParaRPr lang="en-GB" dirty="0"/>
          </a:p>
        </p:txBody>
      </p:sp>
    </p:spTree>
    <p:extLst>
      <p:ext uri="{BB962C8B-B14F-4D97-AF65-F5344CB8AC3E}">
        <p14:creationId xmlns:p14="http://schemas.microsoft.com/office/powerpoint/2010/main" val="1880940883"/>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27146" y="22167"/>
            <a:ext cx="9720072" cy="1499616"/>
          </a:xfrm>
        </p:spPr>
        <p:txBody>
          <a:bodyPr>
            <a:normAutofit/>
          </a:bodyPr>
          <a:lstStyle/>
          <a:p>
            <a:r>
              <a:rPr lang="en-US" dirty="0"/>
              <a:t>CHAPTER 3: SYSTEM ANALYSIS AND DESIGN</a:t>
            </a:r>
            <a:endParaRPr lang="en-GB" dirty="0"/>
          </a:p>
        </p:txBody>
      </p:sp>
      <p:sp>
        <p:nvSpPr>
          <p:cNvPr id="3" name="Content Placeholder 2"/>
          <p:cNvSpPr>
            <a:spLocks noGrp="1"/>
          </p:cNvSpPr>
          <p:nvPr>
            <p:ph idx="1"/>
          </p:nvPr>
        </p:nvSpPr>
        <p:spPr>
          <a:xfrm>
            <a:off x="1024128" y="1052946"/>
            <a:ext cx="9720073" cy="4023360"/>
          </a:xfrm>
        </p:spPr>
        <p:txBody>
          <a:bodyPr>
            <a:normAutofit/>
          </a:bodyPr>
          <a:lstStyle/>
          <a:p>
            <a:r>
              <a:rPr lang="en-US" sz="3200" dirty="0"/>
              <a:t>Analysis is defined as the process of carefully studying an object or something that can be studied either carefully or with the use of statistical methods with an aim of understanding it and maybe explaining it in a better way.</a:t>
            </a:r>
          </a:p>
          <a:p>
            <a:r>
              <a:rPr lang="en-US" sz="3200" dirty="0"/>
              <a:t>It involves:</a:t>
            </a:r>
            <a:endParaRPr lang="en-GB" sz="3200" dirty="0"/>
          </a:p>
          <a:p>
            <a:pPr lvl="1"/>
            <a:r>
              <a:rPr lang="en-US" sz="2800" dirty="0"/>
              <a:t>Fact-finding</a:t>
            </a:r>
            <a:endParaRPr lang="en-GB" sz="2800" dirty="0"/>
          </a:p>
          <a:p>
            <a:pPr lvl="1"/>
            <a:r>
              <a:rPr lang="en-US" sz="2800" dirty="0"/>
              <a:t>Feasibility study and report</a:t>
            </a:r>
            <a:endParaRPr lang="en-GB" sz="2800" dirty="0"/>
          </a:p>
          <a:p>
            <a:pPr lvl="1"/>
            <a:r>
              <a:rPr lang="en-US" sz="2800" dirty="0"/>
              <a:t>Requirements specification</a:t>
            </a:r>
            <a:endParaRPr lang="en-GB" sz="2800" dirty="0"/>
          </a:p>
          <a:p>
            <a:endParaRPr lang="en-GB" dirty="0"/>
          </a:p>
        </p:txBody>
      </p:sp>
    </p:spTree>
    <p:extLst>
      <p:ext uri="{BB962C8B-B14F-4D97-AF65-F5344CB8AC3E}">
        <p14:creationId xmlns:p14="http://schemas.microsoft.com/office/powerpoint/2010/main" val="431303091"/>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72590"/>
            <a:ext cx="9720072" cy="1021911"/>
          </a:xfrm>
        </p:spPr>
        <p:txBody>
          <a:bodyPr/>
          <a:lstStyle/>
          <a:p>
            <a:r>
              <a:rPr lang="en-US" dirty="0"/>
              <a:t>Requirement analysis</a:t>
            </a:r>
            <a:endParaRPr lang="en-GB" dirty="0"/>
          </a:p>
        </p:txBody>
      </p:sp>
      <p:sp>
        <p:nvSpPr>
          <p:cNvPr id="3" name="Content Placeholder 2"/>
          <p:cNvSpPr>
            <a:spLocks noGrp="1"/>
          </p:cNvSpPr>
          <p:nvPr>
            <p:ph idx="1"/>
          </p:nvPr>
        </p:nvSpPr>
        <p:spPr>
          <a:xfrm>
            <a:off x="1024128" y="845127"/>
            <a:ext cx="11015472" cy="5940283"/>
          </a:xfrm>
        </p:spPr>
        <p:txBody>
          <a:bodyPr>
            <a:normAutofit fontScale="62500" lnSpcReduction="20000"/>
          </a:bodyPr>
          <a:lstStyle/>
          <a:p>
            <a:r>
              <a:rPr lang="en-US" sz="3600" u="sng" dirty="0"/>
              <a:t>Functional requirements;</a:t>
            </a:r>
            <a:r>
              <a:rPr lang="en-US" sz="3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US" sz="36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User’s details including username, email, and password</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Seller can add products and delete them.</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Store this information</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Accept orders as input and enable clients to track their orders</a:t>
            </a:r>
          </a:p>
          <a:p>
            <a:pPr marL="342900" indent="-342900" algn="just">
              <a:lnSpc>
                <a:spcPct val="150000"/>
              </a:lnSpc>
              <a:spcBef>
                <a:spcPts val="0"/>
              </a:spcBef>
              <a:spcAft>
                <a:spcPts val="0"/>
              </a:spcAft>
              <a:buFont typeface="Symbol" panose="05050102010706020507" pitchFamily="18" charset="2"/>
              <a:buChar char=""/>
            </a:pPr>
            <a:r>
              <a:rPr lang="en-US" sz="4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Authentication to ensure safe usage of the application</a:t>
            </a:r>
            <a:endPar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3600" u="sng" dirty="0"/>
              <a:t>Non-functional requirements;</a:t>
            </a: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Easy to use interface</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Portability to enable the system to be used in various devices</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Continuous access to the services</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4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system should be able to handle 20 million users without performance deterioration</a:t>
            </a: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40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256812972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D4534A47-1E0D-EFF5-44D3-A283711753C6}"/>
              </a:ext>
            </a:extLst>
          </p:cNvPr>
          <p:cNvGrpSpPr>
            <a:grpSpLocks/>
          </p:cNvGrpSpPr>
          <p:nvPr/>
        </p:nvGrpSpPr>
        <p:grpSpPr bwMode="auto">
          <a:xfrm>
            <a:off x="1582189" y="1260367"/>
            <a:ext cx="9390611" cy="5417524"/>
            <a:chOff x="1064292" y="1067920"/>
            <a:chExt cx="64991" cy="64092"/>
          </a:xfrm>
        </p:grpSpPr>
        <p:sp>
          <p:nvSpPr>
            <p:cNvPr id="33" name="Oval 32">
              <a:extLst>
                <a:ext uri="{FF2B5EF4-FFF2-40B4-BE49-F238E27FC236}">
                  <a16:creationId xmlns:a16="http://schemas.microsoft.com/office/drawing/2014/main" id="{2C57E619-ABAA-603A-9F71-7F7311877D78}"/>
                </a:ext>
              </a:extLst>
            </p:cNvPr>
            <p:cNvSpPr>
              <a:spLocks noChangeArrowheads="1"/>
            </p:cNvSpPr>
            <p:nvPr/>
          </p:nvSpPr>
          <p:spPr bwMode="auto">
            <a:xfrm>
              <a:off x="1097991" y="1067920"/>
              <a:ext cx="9499" cy="3201"/>
            </a:xfrm>
            <a:prstGeom prst="ellipse">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100" dirty="0">
                  <a:effectLst/>
                  <a:latin typeface="Calibri" panose="020F0502020204030204" pitchFamily="34" charset="0"/>
                  <a:ea typeface="SimSun" panose="02010600030101010101" pitchFamily="2" charset="-122"/>
                  <a:cs typeface="Times New Roman" panose="02020603050405020304" pitchFamily="18" charset="0"/>
                </a:rPr>
                <a:t>Start</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34" name="AutoShape 357">
              <a:extLst>
                <a:ext uri="{FF2B5EF4-FFF2-40B4-BE49-F238E27FC236}">
                  <a16:creationId xmlns:a16="http://schemas.microsoft.com/office/drawing/2014/main" id="{C28619A4-F285-FF33-7B89-B9BAFAEA71D2}"/>
                </a:ext>
              </a:extLst>
            </p:cNvPr>
            <p:cNvCxnSpPr>
              <a:cxnSpLocks noChangeShapeType="1"/>
            </p:cNvCxnSpPr>
            <p:nvPr/>
          </p:nvCxnSpPr>
          <p:spPr bwMode="auto">
            <a:xfrm>
              <a:off x="1067880" y="1073899"/>
              <a:ext cx="34724" cy="115"/>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35" name="Rectangle 34">
              <a:extLst>
                <a:ext uri="{FF2B5EF4-FFF2-40B4-BE49-F238E27FC236}">
                  <a16:creationId xmlns:a16="http://schemas.microsoft.com/office/drawing/2014/main" id="{07B281E2-579B-1D5C-5584-344CD819DFC7}"/>
                </a:ext>
              </a:extLst>
            </p:cNvPr>
            <p:cNvSpPr>
              <a:spLocks noChangeArrowheads="1"/>
            </p:cNvSpPr>
            <p:nvPr/>
          </p:nvSpPr>
          <p:spPr bwMode="auto">
            <a:xfrm>
              <a:off x="1065102" y="1076792"/>
              <a:ext cx="7176" cy="2894"/>
            </a:xfrm>
            <a:prstGeom prst="rect">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customer</a:t>
              </a:r>
            </a:p>
          </p:txBody>
        </p:sp>
        <p:sp>
          <p:nvSpPr>
            <p:cNvPr id="36" name="Rectangle 35">
              <a:extLst>
                <a:ext uri="{FF2B5EF4-FFF2-40B4-BE49-F238E27FC236}">
                  <a16:creationId xmlns:a16="http://schemas.microsoft.com/office/drawing/2014/main" id="{8F5762FE-1F59-B5F9-CE43-A2020FCB3A2E}"/>
                </a:ext>
              </a:extLst>
            </p:cNvPr>
            <p:cNvSpPr>
              <a:spLocks noChangeArrowheads="1"/>
            </p:cNvSpPr>
            <p:nvPr/>
          </p:nvSpPr>
          <p:spPr bwMode="auto">
            <a:xfrm>
              <a:off x="1098968" y="1076836"/>
              <a:ext cx="7555" cy="2893"/>
            </a:xfrm>
            <a:prstGeom prst="rect">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Shop Admin</a:t>
              </a:r>
            </a:p>
          </p:txBody>
        </p:sp>
        <p:cxnSp>
          <p:nvCxnSpPr>
            <p:cNvPr id="37" name="AutoShape 360">
              <a:extLst>
                <a:ext uri="{FF2B5EF4-FFF2-40B4-BE49-F238E27FC236}">
                  <a16:creationId xmlns:a16="http://schemas.microsoft.com/office/drawing/2014/main" id="{B7D28EF3-ED0C-25AD-CF1F-1E9F5DAC21B8}"/>
                </a:ext>
              </a:extLst>
            </p:cNvPr>
            <p:cNvCxnSpPr>
              <a:cxnSpLocks noChangeShapeType="1"/>
            </p:cNvCxnSpPr>
            <p:nvPr/>
          </p:nvCxnSpPr>
          <p:spPr bwMode="auto">
            <a:xfrm>
              <a:off x="1102604" y="1071236"/>
              <a:ext cx="116" cy="5441"/>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38" name="AutoShape 361">
              <a:extLst>
                <a:ext uri="{FF2B5EF4-FFF2-40B4-BE49-F238E27FC236}">
                  <a16:creationId xmlns:a16="http://schemas.microsoft.com/office/drawing/2014/main" id="{E5A8F28A-5E63-32C9-0ABD-C539CE234730}"/>
                </a:ext>
              </a:extLst>
            </p:cNvPr>
            <p:cNvCxnSpPr>
              <a:cxnSpLocks noChangeShapeType="1"/>
            </p:cNvCxnSpPr>
            <p:nvPr/>
          </p:nvCxnSpPr>
          <p:spPr bwMode="auto">
            <a:xfrm>
              <a:off x="1067996" y="1073783"/>
              <a:ext cx="0" cy="2894"/>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39" name="AutoShape 362">
              <a:extLst>
                <a:ext uri="{FF2B5EF4-FFF2-40B4-BE49-F238E27FC236}">
                  <a16:creationId xmlns:a16="http://schemas.microsoft.com/office/drawing/2014/main" id="{6160B6C7-A36E-2C6A-AD06-5C7EC871237D}"/>
                </a:ext>
              </a:extLst>
            </p:cNvPr>
            <p:cNvCxnSpPr>
              <a:cxnSpLocks noChangeShapeType="1"/>
            </p:cNvCxnSpPr>
            <p:nvPr/>
          </p:nvCxnSpPr>
          <p:spPr bwMode="auto">
            <a:xfrm>
              <a:off x="1067996" y="1079729"/>
              <a:ext cx="0" cy="2894"/>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40" name="AutoShape 363">
              <a:extLst>
                <a:ext uri="{FF2B5EF4-FFF2-40B4-BE49-F238E27FC236}">
                  <a16:creationId xmlns:a16="http://schemas.microsoft.com/office/drawing/2014/main" id="{34338FBC-53C9-D664-7C50-C43268642525}"/>
                </a:ext>
              </a:extLst>
            </p:cNvPr>
            <p:cNvSpPr>
              <a:spLocks noChangeArrowheads="1"/>
            </p:cNvSpPr>
            <p:nvPr/>
          </p:nvSpPr>
          <p:spPr bwMode="auto">
            <a:xfrm>
              <a:off x="1064292" y="1082580"/>
              <a:ext cx="7407" cy="4977"/>
            </a:xfrm>
            <a:prstGeom prst="diamond">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login</a:t>
              </a:r>
            </a:p>
          </p:txBody>
        </p:sp>
        <p:sp>
          <p:nvSpPr>
            <p:cNvPr id="41" name="AutoShape 364">
              <a:extLst>
                <a:ext uri="{FF2B5EF4-FFF2-40B4-BE49-F238E27FC236}">
                  <a16:creationId xmlns:a16="http://schemas.microsoft.com/office/drawing/2014/main" id="{2F928F04-F002-FCD1-0A09-688C630F57BF}"/>
                </a:ext>
              </a:extLst>
            </p:cNvPr>
            <p:cNvSpPr>
              <a:spLocks noChangeArrowheads="1"/>
            </p:cNvSpPr>
            <p:nvPr/>
          </p:nvSpPr>
          <p:spPr bwMode="auto">
            <a:xfrm>
              <a:off x="1074099" y="1082623"/>
              <a:ext cx="10649" cy="4977"/>
            </a:xfrm>
            <a:prstGeom prst="diamond">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register</a:t>
              </a:r>
            </a:p>
          </p:txBody>
        </p:sp>
        <p:cxnSp>
          <p:nvCxnSpPr>
            <p:cNvPr id="42" name="AutoShape 365">
              <a:extLst>
                <a:ext uri="{FF2B5EF4-FFF2-40B4-BE49-F238E27FC236}">
                  <a16:creationId xmlns:a16="http://schemas.microsoft.com/office/drawing/2014/main" id="{E3B5C54B-A4F6-AA0A-B316-7A391BD28CC1}"/>
                </a:ext>
              </a:extLst>
            </p:cNvPr>
            <p:cNvCxnSpPr>
              <a:cxnSpLocks noChangeShapeType="1"/>
            </p:cNvCxnSpPr>
            <p:nvPr/>
          </p:nvCxnSpPr>
          <p:spPr bwMode="auto">
            <a:xfrm flipH="1" flipV="1">
              <a:off x="1068111" y="1080612"/>
              <a:ext cx="11228" cy="116"/>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43" name="AutoShape 366">
              <a:extLst>
                <a:ext uri="{FF2B5EF4-FFF2-40B4-BE49-F238E27FC236}">
                  <a16:creationId xmlns:a16="http://schemas.microsoft.com/office/drawing/2014/main" id="{FC4A0FF1-E03E-C0A5-ABB4-5854ACE5F757}"/>
                </a:ext>
              </a:extLst>
            </p:cNvPr>
            <p:cNvCxnSpPr>
              <a:cxnSpLocks noChangeShapeType="1"/>
            </p:cNvCxnSpPr>
            <p:nvPr/>
          </p:nvCxnSpPr>
          <p:spPr bwMode="auto">
            <a:xfrm>
              <a:off x="1079454" y="1080612"/>
              <a:ext cx="0" cy="1968"/>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44" name="AutoShape 367">
              <a:extLst>
                <a:ext uri="{FF2B5EF4-FFF2-40B4-BE49-F238E27FC236}">
                  <a16:creationId xmlns:a16="http://schemas.microsoft.com/office/drawing/2014/main" id="{58074EE8-39D7-C247-1C3E-48B7BAA91C3C}"/>
                </a:ext>
              </a:extLst>
            </p:cNvPr>
            <p:cNvCxnSpPr>
              <a:cxnSpLocks noChangeShapeType="1"/>
            </p:cNvCxnSpPr>
            <p:nvPr/>
          </p:nvCxnSpPr>
          <p:spPr bwMode="auto">
            <a:xfrm>
              <a:off x="1071584" y="1085126"/>
              <a:ext cx="2778"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45" name="Text Box 368">
              <a:extLst>
                <a:ext uri="{FF2B5EF4-FFF2-40B4-BE49-F238E27FC236}">
                  <a16:creationId xmlns:a16="http://schemas.microsoft.com/office/drawing/2014/main" id="{5432C475-106D-F41B-C05F-8E8C2377078E}"/>
                </a:ext>
              </a:extLst>
            </p:cNvPr>
            <p:cNvSpPr txBox="1">
              <a:spLocks noChangeArrowheads="1"/>
            </p:cNvSpPr>
            <p:nvPr/>
          </p:nvSpPr>
          <p:spPr bwMode="auto">
            <a:xfrm>
              <a:off x="1071584" y="1082927"/>
              <a:ext cx="2978" cy="21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No</a:t>
              </a:r>
            </a:p>
          </p:txBody>
        </p:sp>
        <p:sp>
          <p:nvSpPr>
            <p:cNvPr id="46" name="Text Box 369">
              <a:extLst>
                <a:ext uri="{FF2B5EF4-FFF2-40B4-BE49-F238E27FC236}">
                  <a16:creationId xmlns:a16="http://schemas.microsoft.com/office/drawing/2014/main" id="{1E331E74-3DDD-3A88-472F-3322009C202B}"/>
                </a:ext>
              </a:extLst>
            </p:cNvPr>
            <p:cNvSpPr txBox="1">
              <a:spLocks noChangeArrowheads="1"/>
            </p:cNvSpPr>
            <p:nvPr/>
          </p:nvSpPr>
          <p:spPr bwMode="auto">
            <a:xfrm>
              <a:off x="1068721" y="1088280"/>
              <a:ext cx="2978" cy="21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Yes</a:t>
              </a:r>
            </a:p>
          </p:txBody>
        </p:sp>
        <p:cxnSp>
          <p:nvCxnSpPr>
            <p:cNvPr id="47" name="AutoShape 370">
              <a:extLst>
                <a:ext uri="{FF2B5EF4-FFF2-40B4-BE49-F238E27FC236}">
                  <a16:creationId xmlns:a16="http://schemas.microsoft.com/office/drawing/2014/main" id="{F1C9C881-414F-ECDA-2AC4-C3E23EC0240D}"/>
                </a:ext>
              </a:extLst>
            </p:cNvPr>
            <p:cNvCxnSpPr>
              <a:cxnSpLocks noChangeShapeType="1"/>
            </p:cNvCxnSpPr>
            <p:nvPr/>
          </p:nvCxnSpPr>
          <p:spPr bwMode="auto">
            <a:xfrm>
              <a:off x="1067996" y="1087557"/>
              <a:ext cx="115" cy="37502"/>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48" name="AutoShape 371">
              <a:extLst>
                <a:ext uri="{FF2B5EF4-FFF2-40B4-BE49-F238E27FC236}">
                  <a16:creationId xmlns:a16="http://schemas.microsoft.com/office/drawing/2014/main" id="{8624E50A-93A7-D6B4-1736-36AAC6610588}"/>
                </a:ext>
              </a:extLst>
            </p:cNvPr>
            <p:cNvSpPr>
              <a:spLocks noChangeArrowheads="1"/>
            </p:cNvSpPr>
            <p:nvPr/>
          </p:nvSpPr>
          <p:spPr bwMode="auto">
            <a:xfrm>
              <a:off x="1074362" y="1091608"/>
              <a:ext cx="10386" cy="2662"/>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Search Product</a:t>
              </a:r>
            </a:p>
          </p:txBody>
        </p:sp>
        <p:sp>
          <p:nvSpPr>
            <p:cNvPr id="49" name="AutoShape 372">
              <a:extLst>
                <a:ext uri="{FF2B5EF4-FFF2-40B4-BE49-F238E27FC236}">
                  <a16:creationId xmlns:a16="http://schemas.microsoft.com/office/drawing/2014/main" id="{F835F8E4-3B3E-20D5-3757-FF8519B59A3A}"/>
                </a:ext>
              </a:extLst>
            </p:cNvPr>
            <p:cNvSpPr>
              <a:spLocks noChangeArrowheads="1"/>
            </p:cNvSpPr>
            <p:nvPr/>
          </p:nvSpPr>
          <p:spPr bwMode="auto">
            <a:xfrm>
              <a:off x="1074562" y="1096108"/>
              <a:ext cx="10387" cy="2662"/>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View Product</a:t>
              </a:r>
            </a:p>
          </p:txBody>
        </p:sp>
        <p:sp>
          <p:nvSpPr>
            <p:cNvPr id="50" name="AutoShape 373">
              <a:extLst>
                <a:ext uri="{FF2B5EF4-FFF2-40B4-BE49-F238E27FC236}">
                  <a16:creationId xmlns:a16="http://schemas.microsoft.com/office/drawing/2014/main" id="{F8B2F0B0-3148-A49F-2537-26904A0F7EB3}"/>
                </a:ext>
              </a:extLst>
            </p:cNvPr>
            <p:cNvSpPr>
              <a:spLocks noChangeArrowheads="1"/>
            </p:cNvSpPr>
            <p:nvPr/>
          </p:nvSpPr>
          <p:spPr bwMode="auto">
            <a:xfrm>
              <a:off x="1074396" y="1101070"/>
              <a:ext cx="10387" cy="5209"/>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Buy Product and add to cart</a:t>
              </a:r>
            </a:p>
          </p:txBody>
        </p:sp>
        <p:sp>
          <p:nvSpPr>
            <p:cNvPr id="51" name="AutoShape 374">
              <a:extLst>
                <a:ext uri="{FF2B5EF4-FFF2-40B4-BE49-F238E27FC236}">
                  <a16:creationId xmlns:a16="http://schemas.microsoft.com/office/drawing/2014/main" id="{F8DD9F7A-1247-851E-3316-4D9FE8B38E65}"/>
                </a:ext>
              </a:extLst>
            </p:cNvPr>
            <p:cNvSpPr>
              <a:spLocks noChangeArrowheads="1"/>
            </p:cNvSpPr>
            <p:nvPr/>
          </p:nvSpPr>
          <p:spPr bwMode="auto">
            <a:xfrm>
              <a:off x="1073704" y="1108275"/>
              <a:ext cx="11738" cy="7524"/>
            </a:xfrm>
            <a:prstGeom prst="diamond">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Payment</a:t>
              </a:r>
            </a:p>
          </p:txBody>
        </p:sp>
        <p:sp>
          <p:nvSpPr>
            <p:cNvPr id="52" name="AutoShape 375">
              <a:extLst>
                <a:ext uri="{FF2B5EF4-FFF2-40B4-BE49-F238E27FC236}">
                  <a16:creationId xmlns:a16="http://schemas.microsoft.com/office/drawing/2014/main" id="{EBC8B764-DF9D-09C8-5642-FD1A1E4B56F4}"/>
                </a:ext>
              </a:extLst>
            </p:cNvPr>
            <p:cNvSpPr>
              <a:spLocks noChangeArrowheads="1"/>
            </p:cNvSpPr>
            <p:nvPr/>
          </p:nvSpPr>
          <p:spPr bwMode="auto">
            <a:xfrm>
              <a:off x="1074318" y="1118114"/>
              <a:ext cx="10386" cy="2662"/>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Order Placed</a:t>
              </a:r>
            </a:p>
          </p:txBody>
        </p:sp>
        <p:sp>
          <p:nvSpPr>
            <p:cNvPr id="53" name="AutoShape 376">
              <a:extLst>
                <a:ext uri="{FF2B5EF4-FFF2-40B4-BE49-F238E27FC236}">
                  <a16:creationId xmlns:a16="http://schemas.microsoft.com/office/drawing/2014/main" id="{EBD0F81F-EF08-295F-5F5D-B71463E4E815}"/>
                </a:ext>
              </a:extLst>
            </p:cNvPr>
            <p:cNvSpPr>
              <a:spLocks noChangeArrowheads="1"/>
            </p:cNvSpPr>
            <p:nvPr/>
          </p:nvSpPr>
          <p:spPr bwMode="auto">
            <a:xfrm>
              <a:off x="1074396" y="1123511"/>
              <a:ext cx="10387" cy="2662"/>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Logout</a:t>
              </a:r>
            </a:p>
          </p:txBody>
        </p:sp>
        <p:cxnSp>
          <p:nvCxnSpPr>
            <p:cNvPr id="54" name="AutoShape 377">
              <a:extLst>
                <a:ext uri="{FF2B5EF4-FFF2-40B4-BE49-F238E27FC236}">
                  <a16:creationId xmlns:a16="http://schemas.microsoft.com/office/drawing/2014/main" id="{976CCC6B-9C4E-FF46-145C-E284101506D2}"/>
                </a:ext>
              </a:extLst>
            </p:cNvPr>
            <p:cNvCxnSpPr>
              <a:cxnSpLocks noChangeShapeType="1"/>
            </p:cNvCxnSpPr>
            <p:nvPr/>
          </p:nvCxnSpPr>
          <p:spPr bwMode="auto">
            <a:xfrm>
              <a:off x="1067996" y="1092997"/>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55" name="AutoShape 378">
              <a:extLst>
                <a:ext uri="{FF2B5EF4-FFF2-40B4-BE49-F238E27FC236}">
                  <a16:creationId xmlns:a16="http://schemas.microsoft.com/office/drawing/2014/main" id="{C3DBDB4A-2675-0D11-A19F-91BB36A5AA4C}"/>
                </a:ext>
              </a:extLst>
            </p:cNvPr>
            <p:cNvCxnSpPr>
              <a:cxnSpLocks noChangeShapeType="1"/>
            </p:cNvCxnSpPr>
            <p:nvPr/>
          </p:nvCxnSpPr>
          <p:spPr bwMode="auto">
            <a:xfrm>
              <a:off x="1068097" y="1097381"/>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56" name="AutoShape 379">
              <a:extLst>
                <a:ext uri="{FF2B5EF4-FFF2-40B4-BE49-F238E27FC236}">
                  <a16:creationId xmlns:a16="http://schemas.microsoft.com/office/drawing/2014/main" id="{FDF1B7A8-F86C-7EB3-36B5-574ED53DCFC3}"/>
                </a:ext>
              </a:extLst>
            </p:cNvPr>
            <p:cNvCxnSpPr>
              <a:cxnSpLocks noChangeShapeType="1"/>
            </p:cNvCxnSpPr>
            <p:nvPr/>
          </p:nvCxnSpPr>
          <p:spPr bwMode="auto">
            <a:xfrm>
              <a:off x="1068082" y="1103617"/>
              <a:ext cx="6251"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57" name="AutoShape 380">
              <a:extLst>
                <a:ext uri="{FF2B5EF4-FFF2-40B4-BE49-F238E27FC236}">
                  <a16:creationId xmlns:a16="http://schemas.microsoft.com/office/drawing/2014/main" id="{38C3B3E8-1F93-AC67-7E2E-2E61FCFBF52E}"/>
                </a:ext>
              </a:extLst>
            </p:cNvPr>
            <p:cNvCxnSpPr>
              <a:cxnSpLocks noChangeShapeType="1"/>
            </p:cNvCxnSpPr>
            <p:nvPr/>
          </p:nvCxnSpPr>
          <p:spPr bwMode="auto">
            <a:xfrm>
              <a:off x="1067915" y="1112095"/>
              <a:ext cx="5903"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58" name="AutoShape 381">
              <a:extLst>
                <a:ext uri="{FF2B5EF4-FFF2-40B4-BE49-F238E27FC236}">
                  <a16:creationId xmlns:a16="http://schemas.microsoft.com/office/drawing/2014/main" id="{098AB0D9-800C-4C32-711E-6AE46B7D0A71}"/>
                </a:ext>
              </a:extLst>
            </p:cNvPr>
            <p:cNvCxnSpPr>
              <a:cxnSpLocks noChangeShapeType="1"/>
            </p:cNvCxnSpPr>
            <p:nvPr/>
          </p:nvCxnSpPr>
          <p:spPr bwMode="auto">
            <a:xfrm>
              <a:off x="1068068" y="1119561"/>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59" name="AutoShape 382">
              <a:extLst>
                <a:ext uri="{FF2B5EF4-FFF2-40B4-BE49-F238E27FC236}">
                  <a16:creationId xmlns:a16="http://schemas.microsoft.com/office/drawing/2014/main" id="{616BAF2D-7B53-BC89-12B1-E37D778B5054}"/>
                </a:ext>
              </a:extLst>
            </p:cNvPr>
            <p:cNvCxnSpPr>
              <a:cxnSpLocks noChangeShapeType="1"/>
            </p:cNvCxnSpPr>
            <p:nvPr/>
          </p:nvCxnSpPr>
          <p:spPr bwMode="auto">
            <a:xfrm>
              <a:off x="1068111" y="1125117"/>
              <a:ext cx="6251"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60" name="AutoShape 383">
              <a:extLst>
                <a:ext uri="{FF2B5EF4-FFF2-40B4-BE49-F238E27FC236}">
                  <a16:creationId xmlns:a16="http://schemas.microsoft.com/office/drawing/2014/main" id="{0003882A-2F54-6024-1B0B-812162A878CA}"/>
                </a:ext>
              </a:extLst>
            </p:cNvPr>
            <p:cNvCxnSpPr>
              <a:cxnSpLocks noChangeShapeType="1"/>
            </p:cNvCxnSpPr>
            <p:nvPr/>
          </p:nvCxnSpPr>
          <p:spPr bwMode="auto">
            <a:xfrm>
              <a:off x="1079570" y="1115683"/>
              <a:ext cx="0" cy="2431"/>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61" name="AutoShape 384">
              <a:extLst>
                <a:ext uri="{FF2B5EF4-FFF2-40B4-BE49-F238E27FC236}">
                  <a16:creationId xmlns:a16="http://schemas.microsoft.com/office/drawing/2014/main" id="{863F9C8B-1195-DEAC-F3E0-DFD3A42933E8}"/>
                </a:ext>
              </a:extLst>
            </p:cNvPr>
            <p:cNvCxnSpPr>
              <a:cxnSpLocks noChangeShapeType="1"/>
            </p:cNvCxnSpPr>
            <p:nvPr/>
          </p:nvCxnSpPr>
          <p:spPr bwMode="auto">
            <a:xfrm flipH="1">
              <a:off x="1084895" y="1103761"/>
              <a:ext cx="2546"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62" name="AutoShape 385">
              <a:extLst>
                <a:ext uri="{FF2B5EF4-FFF2-40B4-BE49-F238E27FC236}">
                  <a16:creationId xmlns:a16="http://schemas.microsoft.com/office/drawing/2014/main" id="{F29893B3-D981-55F3-5CEC-0F6D68A93835}"/>
                </a:ext>
              </a:extLst>
            </p:cNvPr>
            <p:cNvCxnSpPr>
              <a:cxnSpLocks noChangeShapeType="1"/>
            </p:cNvCxnSpPr>
            <p:nvPr/>
          </p:nvCxnSpPr>
          <p:spPr bwMode="auto">
            <a:xfrm>
              <a:off x="1085473" y="1111979"/>
              <a:ext cx="2084" cy="0"/>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63" name="AutoShape 386">
              <a:extLst>
                <a:ext uri="{FF2B5EF4-FFF2-40B4-BE49-F238E27FC236}">
                  <a16:creationId xmlns:a16="http://schemas.microsoft.com/office/drawing/2014/main" id="{65702BB2-8D2D-4302-52E1-899B52BFC1BA}"/>
                </a:ext>
              </a:extLst>
            </p:cNvPr>
            <p:cNvCxnSpPr>
              <a:cxnSpLocks noChangeShapeType="1"/>
            </p:cNvCxnSpPr>
            <p:nvPr/>
          </p:nvCxnSpPr>
          <p:spPr bwMode="auto">
            <a:xfrm>
              <a:off x="1087325" y="1103646"/>
              <a:ext cx="116" cy="8333"/>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64" name="Text Box 387">
              <a:extLst>
                <a:ext uri="{FF2B5EF4-FFF2-40B4-BE49-F238E27FC236}">
                  <a16:creationId xmlns:a16="http://schemas.microsoft.com/office/drawing/2014/main" id="{C868D43A-44CB-0AFC-8113-2D12F1BFDC5A}"/>
                </a:ext>
              </a:extLst>
            </p:cNvPr>
            <p:cNvSpPr txBox="1">
              <a:spLocks noChangeArrowheads="1"/>
            </p:cNvSpPr>
            <p:nvPr/>
          </p:nvSpPr>
          <p:spPr bwMode="auto">
            <a:xfrm>
              <a:off x="1079818" y="1115683"/>
              <a:ext cx="2979" cy="21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Yes</a:t>
              </a:r>
            </a:p>
          </p:txBody>
        </p:sp>
        <p:sp>
          <p:nvSpPr>
            <p:cNvPr id="65" name="Text Box 388">
              <a:extLst>
                <a:ext uri="{FF2B5EF4-FFF2-40B4-BE49-F238E27FC236}">
                  <a16:creationId xmlns:a16="http://schemas.microsoft.com/office/drawing/2014/main" id="{706F0473-0D6F-AF29-28FA-BAD8FC69953F}"/>
                </a:ext>
              </a:extLst>
            </p:cNvPr>
            <p:cNvSpPr txBox="1">
              <a:spLocks noChangeArrowheads="1"/>
            </p:cNvSpPr>
            <p:nvPr/>
          </p:nvSpPr>
          <p:spPr bwMode="auto">
            <a:xfrm>
              <a:off x="1084914" y="1106756"/>
              <a:ext cx="2978" cy="219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No</a:t>
              </a:r>
            </a:p>
          </p:txBody>
        </p:sp>
        <p:sp>
          <p:nvSpPr>
            <p:cNvPr id="66" name="Oval 65">
              <a:extLst>
                <a:ext uri="{FF2B5EF4-FFF2-40B4-BE49-F238E27FC236}">
                  <a16:creationId xmlns:a16="http://schemas.microsoft.com/office/drawing/2014/main" id="{C7A93563-7C6B-0FDE-FF2D-F3053FB2B11F}"/>
                </a:ext>
              </a:extLst>
            </p:cNvPr>
            <p:cNvSpPr>
              <a:spLocks noChangeArrowheads="1"/>
            </p:cNvSpPr>
            <p:nvPr/>
          </p:nvSpPr>
          <p:spPr bwMode="auto">
            <a:xfrm>
              <a:off x="1075047" y="1128668"/>
              <a:ext cx="9499" cy="3344"/>
            </a:xfrm>
            <a:prstGeom prst="ellipse">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100" dirty="0">
                  <a:effectLst/>
                  <a:latin typeface="Calibri" panose="020F0502020204030204" pitchFamily="34" charset="0"/>
                  <a:ea typeface="SimSun" panose="02010600030101010101" pitchFamily="2" charset="-122"/>
                  <a:cs typeface="Times New Roman" panose="02020603050405020304" pitchFamily="18" charset="0"/>
                </a:rPr>
                <a:t>Stop</a:t>
              </a:r>
              <a:endParaRPr lang="en-US" sz="1000" dirty="0">
                <a:effectLst/>
                <a:latin typeface="Calibri" panose="020F0502020204030204" pitchFamily="34" charset="0"/>
                <a:ea typeface="SimSun" panose="02010600030101010101" pitchFamily="2" charset="-122"/>
                <a:cs typeface="Times New Roman" panose="02020603050405020304" pitchFamily="18" charset="0"/>
              </a:endParaRPr>
            </a:p>
          </p:txBody>
        </p:sp>
        <p:cxnSp>
          <p:nvCxnSpPr>
            <p:cNvPr id="67" name="AutoShape 390">
              <a:extLst>
                <a:ext uri="{FF2B5EF4-FFF2-40B4-BE49-F238E27FC236}">
                  <a16:creationId xmlns:a16="http://schemas.microsoft.com/office/drawing/2014/main" id="{9F1FACAB-9441-DA4D-0151-DFDA5B7A4869}"/>
                </a:ext>
              </a:extLst>
            </p:cNvPr>
            <p:cNvCxnSpPr>
              <a:cxnSpLocks noChangeShapeType="1"/>
            </p:cNvCxnSpPr>
            <p:nvPr/>
          </p:nvCxnSpPr>
          <p:spPr bwMode="auto">
            <a:xfrm>
              <a:off x="1079818" y="1126173"/>
              <a:ext cx="0" cy="243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68" name="AutoShape 391">
              <a:extLst>
                <a:ext uri="{FF2B5EF4-FFF2-40B4-BE49-F238E27FC236}">
                  <a16:creationId xmlns:a16="http://schemas.microsoft.com/office/drawing/2014/main" id="{A142D3AE-0FE6-1AE0-494A-4E3695CA1305}"/>
                </a:ext>
              </a:extLst>
            </p:cNvPr>
            <p:cNvCxnSpPr>
              <a:cxnSpLocks noChangeShapeType="1"/>
            </p:cNvCxnSpPr>
            <p:nvPr/>
          </p:nvCxnSpPr>
          <p:spPr bwMode="auto">
            <a:xfrm>
              <a:off x="1102668" y="1079614"/>
              <a:ext cx="0" cy="2893"/>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69" name="AutoShape 392">
              <a:extLst>
                <a:ext uri="{FF2B5EF4-FFF2-40B4-BE49-F238E27FC236}">
                  <a16:creationId xmlns:a16="http://schemas.microsoft.com/office/drawing/2014/main" id="{716568ED-420E-0983-B75B-DCBABDC0C4E4}"/>
                </a:ext>
              </a:extLst>
            </p:cNvPr>
            <p:cNvSpPr>
              <a:spLocks noChangeArrowheads="1"/>
            </p:cNvSpPr>
            <p:nvPr/>
          </p:nvSpPr>
          <p:spPr bwMode="auto">
            <a:xfrm>
              <a:off x="1098964" y="1082464"/>
              <a:ext cx="7408" cy="4977"/>
            </a:xfrm>
            <a:prstGeom prst="diamond">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login</a:t>
              </a:r>
            </a:p>
          </p:txBody>
        </p:sp>
        <p:cxnSp>
          <p:nvCxnSpPr>
            <p:cNvPr id="70" name="AutoShape 393">
              <a:extLst>
                <a:ext uri="{FF2B5EF4-FFF2-40B4-BE49-F238E27FC236}">
                  <a16:creationId xmlns:a16="http://schemas.microsoft.com/office/drawing/2014/main" id="{447CEFEB-2295-D4CD-5DE5-8C3769B1F898}"/>
                </a:ext>
              </a:extLst>
            </p:cNvPr>
            <p:cNvCxnSpPr>
              <a:cxnSpLocks noChangeShapeType="1"/>
            </p:cNvCxnSpPr>
            <p:nvPr/>
          </p:nvCxnSpPr>
          <p:spPr bwMode="auto">
            <a:xfrm flipH="1">
              <a:off x="1106539" y="1078167"/>
              <a:ext cx="2547"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71" name="AutoShape 394">
              <a:extLst>
                <a:ext uri="{FF2B5EF4-FFF2-40B4-BE49-F238E27FC236}">
                  <a16:creationId xmlns:a16="http://schemas.microsoft.com/office/drawing/2014/main" id="{0BF6BFC4-8901-04DF-ED8F-DB05C490D7E6}"/>
                </a:ext>
              </a:extLst>
            </p:cNvPr>
            <p:cNvCxnSpPr>
              <a:cxnSpLocks noChangeShapeType="1"/>
            </p:cNvCxnSpPr>
            <p:nvPr/>
          </p:nvCxnSpPr>
          <p:spPr bwMode="auto">
            <a:xfrm>
              <a:off x="1106539" y="1084996"/>
              <a:ext cx="2662"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72" name="AutoShape 395">
              <a:extLst>
                <a:ext uri="{FF2B5EF4-FFF2-40B4-BE49-F238E27FC236}">
                  <a16:creationId xmlns:a16="http://schemas.microsoft.com/office/drawing/2014/main" id="{280CD17B-9BB1-FC22-ADCC-8DDA39AEFA04}"/>
                </a:ext>
              </a:extLst>
            </p:cNvPr>
            <p:cNvCxnSpPr>
              <a:cxnSpLocks noChangeShapeType="1"/>
            </p:cNvCxnSpPr>
            <p:nvPr/>
          </p:nvCxnSpPr>
          <p:spPr bwMode="auto">
            <a:xfrm>
              <a:off x="1109086" y="1078051"/>
              <a:ext cx="115" cy="7061"/>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73" name="Text Box 396">
              <a:extLst>
                <a:ext uri="{FF2B5EF4-FFF2-40B4-BE49-F238E27FC236}">
                  <a16:creationId xmlns:a16="http://schemas.microsoft.com/office/drawing/2014/main" id="{49B7FC5F-923B-EA28-29C5-E7D9307C0A2E}"/>
                </a:ext>
              </a:extLst>
            </p:cNvPr>
            <p:cNvSpPr txBox="1">
              <a:spLocks noChangeArrowheads="1"/>
            </p:cNvSpPr>
            <p:nvPr/>
          </p:nvSpPr>
          <p:spPr bwMode="auto">
            <a:xfrm>
              <a:off x="1106776" y="1080655"/>
              <a:ext cx="2978" cy="2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No</a:t>
              </a:r>
            </a:p>
          </p:txBody>
        </p:sp>
        <p:cxnSp>
          <p:nvCxnSpPr>
            <p:cNvPr id="74" name="AutoShape 397">
              <a:extLst>
                <a:ext uri="{FF2B5EF4-FFF2-40B4-BE49-F238E27FC236}">
                  <a16:creationId xmlns:a16="http://schemas.microsoft.com/office/drawing/2014/main" id="{D616BAEE-9875-93B5-BADB-95A66390420D}"/>
                </a:ext>
              </a:extLst>
            </p:cNvPr>
            <p:cNvCxnSpPr>
              <a:cxnSpLocks noChangeShapeType="1"/>
            </p:cNvCxnSpPr>
            <p:nvPr/>
          </p:nvCxnSpPr>
          <p:spPr bwMode="auto">
            <a:xfrm>
              <a:off x="1102662" y="1087137"/>
              <a:ext cx="115" cy="37734"/>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75" name="AutoShape 398">
              <a:extLst>
                <a:ext uri="{FF2B5EF4-FFF2-40B4-BE49-F238E27FC236}">
                  <a16:creationId xmlns:a16="http://schemas.microsoft.com/office/drawing/2014/main" id="{38D5B1ED-AF71-8135-4B4F-556E2D60A405}"/>
                </a:ext>
              </a:extLst>
            </p:cNvPr>
            <p:cNvSpPr>
              <a:spLocks noChangeArrowheads="1"/>
            </p:cNvSpPr>
            <p:nvPr/>
          </p:nvSpPr>
          <p:spPr bwMode="auto">
            <a:xfrm>
              <a:off x="1109028" y="1091304"/>
              <a:ext cx="14454" cy="2662"/>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Add /Update Category</a:t>
              </a:r>
            </a:p>
          </p:txBody>
        </p:sp>
        <p:sp>
          <p:nvSpPr>
            <p:cNvPr id="76" name="AutoShape 399">
              <a:extLst>
                <a:ext uri="{FF2B5EF4-FFF2-40B4-BE49-F238E27FC236}">
                  <a16:creationId xmlns:a16="http://schemas.microsoft.com/office/drawing/2014/main" id="{44ADB07A-4E80-8515-59DA-C7D2EA916134}"/>
                </a:ext>
              </a:extLst>
            </p:cNvPr>
            <p:cNvSpPr>
              <a:spLocks noChangeArrowheads="1"/>
            </p:cNvSpPr>
            <p:nvPr/>
          </p:nvSpPr>
          <p:spPr bwMode="auto">
            <a:xfrm>
              <a:off x="1109113" y="1095804"/>
              <a:ext cx="14784" cy="2966"/>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Add /Update Product</a:t>
              </a:r>
            </a:p>
          </p:txBody>
        </p:sp>
        <p:cxnSp>
          <p:nvCxnSpPr>
            <p:cNvPr id="77" name="AutoShape 400">
              <a:extLst>
                <a:ext uri="{FF2B5EF4-FFF2-40B4-BE49-F238E27FC236}">
                  <a16:creationId xmlns:a16="http://schemas.microsoft.com/office/drawing/2014/main" id="{8E69EC63-0CB6-C493-3F68-33D8805ABAF3}"/>
                </a:ext>
              </a:extLst>
            </p:cNvPr>
            <p:cNvCxnSpPr>
              <a:cxnSpLocks noChangeShapeType="1"/>
            </p:cNvCxnSpPr>
            <p:nvPr/>
          </p:nvCxnSpPr>
          <p:spPr bwMode="auto">
            <a:xfrm>
              <a:off x="1102662" y="1092693"/>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78" name="AutoShape 401">
              <a:extLst>
                <a:ext uri="{FF2B5EF4-FFF2-40B4-BE49-F238E27FC236}">
                  <a16:creationId xmlns:a16="http://schemas.microsoft.com/office/drawing/2014/main" id="{3FEC304E-E9F1-F44F-FA98-1BE3BBA6232D}"/>
                </a:ext>
              </a:extLst>
            </p:cNvPr>
            <p:cNvCxnSpPr>
              <a:cxnSpLocks noChangeShapeType="1"/>
            </p:cNvCxnSpPr>
            <p:nvPr/>
          </p:nvCxnSpPr>
          <p:spPr bwMode="auto">
            <a:xfrm>
              <a:off x="1102763" y="1097077"/>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79" name="Text Box 402">
              <a:extLst>
                <a:ext uri="{FF2B5EF4-FFF2-40B4-BE49-F238E27FC236}">
                  <a16:creationId xmlns:a16="http://schemas.microsoft.com/office/drawing/2014/main" id="{49EE04EE-A864-2B9A-F602-580A5E7AEAAB}"/>
                </a:ext>
              </a:extLst>
            </p:cNvPr>
            <p:cNvSpPr txBox="1">
              <a:spLocks noChangeArrowheads="1"/>
            </p:cNvSpPr>
            <p:nvPr/>
          </p:nvSpPr>
          <p:spPr bwMode="auto">
            <a:xfrm>
              <a:off x="1102965" y="1088627"/>
              <a:ext cx="2979" cy="2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solidFill>
                    <a:schemeClr val="dk1">
                      <a:lumMod val="0"/>
                      <a:lumOff val="0"/>
                    </a:schemeClr>
                  </a:solidFill>
                  <a:miter lim="800000"/>
                  <a:headEnd/>
                  <a:tailEnd/>
                </a14:hiddenLine>
              </a:ext>
              <a:ext uri="{AF507438-7753-43E0-B8FC-AC1667EBCBE1}">
                <a14:hiddenEffects xmlns:a14="http://schemas.microsoft.com/office/drawing/2010/main">
                  <a:effectLst/>
                </a14:hiddenEffects>
              </a:ext>
            </a:extLst>
          </p:spPr>
          <p:txBody>
            <a:bodyPr rot="0" vert="horz" wrap="square" lIns="36576" tIns="36576" rIns="36576" bIns="36576" anchor="t" anchorCtr="0" upright="1">
              <a:noAutofit/>
            </a:bodyPr>
            <a:lstStyle/>
            <a:p>
              <a:pPr marL="0" marR="0">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Yes</a:t>
              </a:r>
            </a:p>
          </p:txBody>
        </p:sp>
        <p:sp>
          <p:nvSpPr>
            <p:cNvPr id="80" name="AutoShape 403">
              <a:extLst>
                <a:ext uri="{FF2B5EF4-FFF2-40B4-BE49-F238E27FC236}">
                  <a16:creationId xmlns:a16="http://schemas.microsoft.com/office/drawing/2014/main" id="{FA65A4FE-1BD9-747A-618C-4BE0F87A674B}"/>
                </a:ext>
              </a:extLst>
            </p:cNvPr>
            <p:cNvSpPr>
              <a:spLocks noChangeArrowheads="1"/>
            </p:cNvSpPr>
            <p:nvPr/>
          </p:nvSpPr>
          <p:spPr bwMode="auto">
            <a:xfrm>
              <a:off x="1108867" y="1100303"/>
              <a:ext cx="15365" cy="2663"/>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Manage Product Attributes</a:t>
              </a:r>
            </a:p>
          </p:txBody>
        </p:sp>
        <p:cxnSp>
          <p:nvCxnSpPr>
            <p:cNvPr id="81" name="AutoShape 404">
              <a:extLst>
                <a:ext uri="{FF2B5EF4-FFF2-40B4-BE49-F238E27FC236}">
                  <a16:creationId xmlns:a16="http://schemas.microsoft.com/office/drawing/2014/main" id="{8DC81A60-6F32-8E67-9BFA-C53BD6EABACE}"/>
                </a:ext>
              </a:extLst>
            </p:cNvPr>
            <p:cNvCxnSpPr>
              <a:cxnSpLocks noChangeShapeType="1"/>
            </p:cNvCxnSpPr>
            <p:nvPr/>
          </p:nvCxnSpPr>
          <p:spPr bwMode="auto">
            <a:xfrm>
              <a:off x="1102517" y="1101577"/>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82" name="AutoShape 405">
              <a:extLst>
                <a:ext uri="{FF2B5EF4-FFF2-40B4-BE49-F238E27FC236}">
                  <a16:creationId xmlns:a16="http://schemas.microsoft.com/office/drawing/2014/main" id="{FB1F4F75-233F-1FEA-8516-79B864E7013C}"/>
                </a:ext>
              </a:extLst>
            </p:cNvPr>
            <p:cNvSpPr>
              <a:spLocks noChangeArrowheads="1"/>
            </p:cNvSpPr>
            <p:nvPr/>
          </p:nvSpPr>
          <p:spPr bwMode="auto">
            <a:xfrm>
              <a:off x="1108968" y="1104427"/>
              <a:ext cx="15264" cy="3140"/>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Manage Order</a:t>
              </a:r>
            </a:p>
          </p:txBody>
        </p:sp>
        <p:cxnSp>
          <p:nvCxnSpPr>
            <p:cNvPr id="83" name="AutoShape 406">
              <a:extLst>
                <a:ext uri="{FF2B5EF4-FFF2-40B4-BE49-F238E27FC236}">
                  <a16:creationId xmlns:a16="http://schemas.microsoft.com/office/drawing/2014/main" id="{AA34714B-6A54-0BBE-A71E-9E82BB6EE9A3}"/>
                </a:ext>
              </a:extLst>
            </p:cNvPr>
            <p:cNvCxnSpPr>
              <a:cxnSpLocks noChangeShapeType="1"/>
            </p:cNvCxnSpPr>
            <p:nvPr/>
          </p:nvCxnSpPr>
          <p:spPr bwMode="auto">
            <a:xfrm>
              <a:off x="1102618" y="1106047"/>
              <a:ext cx="6251"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84" name="AutoShape 407">
              <a:extLst>
                <a:ext uri="{FF2B5EF4-FFF2-40B4-BE49-F238E27FC236}">
                  <a16:creationId xmlns:a16="http://schemas.microsoft.com/office/drawing/2014/main" id="{C94598FF-8587-A66F-3238-31E2B789BE71}"/>
                </a:ext>
              </a:extLst>
            </p:cNvPr>
            <p:cNvSpPr>
              <a:spLocks noChangeArrowheads="1"/>
            </p:cNvSpPr>
            <p:nvPr/>
          </p:nvSpPr>
          <p:spPr bwMode="auto">
            <a:xfrm>
              <a:off x="1109069" y="1108927"/>
              <a:ext cx="15264" cy="3139"/>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Manage Payment</a:t>
              </a:r>
            </a:p>
          </p:txBody>
        </p:sp>
        <p:cxnSp>
          <p:nvCxnSpPr>
            <p:cNvPr id="85" name="AutoShape 408">
              <a:extLst>
                <a:ext uri="{FF2B5EF4-FFF2-40B4-BE49-F238E27FC236}">
                  <a16:creationId xmlns:a16="http://schemas.microsoft.com/office/drawing/2014/main" id="{59BE8D1E-D344-B993-79C7-34BE48C2F8F8}"/>
                </a:ext>
              </a:extLst>
            </p:cNvPr>
            <p:cNvCxnSpPr>
              <a:cxnSpLocks noChangeShapeType="1"/>
            </p:cNvCxnSpPr>
            <p:nvPr/>
          </p:nvCxnSpPr>
          <p:spPr bwMode="auto">
            <a:xfrm>
              <a:off x="1102720" y="1110547"/>
              <a:ext cx="6250"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sp>
          <p:nvSpPr>
            <p:cNvPr id="86" name="AutoShape 409">
              <a:extLst>
                <a:ext uri="{FF2B5EF4-FFF2-40B4-BE49-F238E27FC236}">
                  <a16:creationId xmlns:a16="http://schemas.microsoft.com/office/drawing/2014/main" id="{3839A0A0-CA2E-3EAA-B9AF-25F5C1DFFDE4}"/>
                </a:ext>
              </a:extLst>
            </p:cNvPr>
            <p:cNvSpPr>
              <a:spLocks noChangeArrowheads="1"/>
            </p:cNvSpPr>
            <p:nvPr/>
          </p:nvSpPr>
          <p:spPr bwMode="auto">
            <a:xfrm>
              <a:off x="1108939" y="1113238"/>
              <a:ext cx="15264" cy="3140"/>
            </a:xfrm>
            <a:prstGeom prst="roundRect">
              <a:avLst>
                <a:gd name="adj" fmla="val 16667"/>
              </a:avLst>
            </a:prstGeom>
            <a:noFill/>
            <a:ln w="25400">
              <a:solidFill>
                <a:schemeClr val="dk1">
                  <a:lumMod val="0"/>
                  <a:lumOff val="0"/>
                </a:schemeClr>
              </a:solidFill>
              <a:round/>
              <a:headEnd/>
              <a:tailEnd/>
            </a:ln>
            <a:effectLst/>
            <a:extLst>
              <a:ext uri="{909E8E84-426E-40DD-AFC4-6F175D3DCCD1}">
                <a14:hiddenFill xmlns:a14="http://schemas.microsoft.com/office/drawing/2010/main">
                  <a:solidFill>
                    <a:srgbClr val="5B9BD5"/>
                  </a:solid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txBody>
            <a:bodyPr rot="0" vert="horz" wrap="square" lIns="36576" tIns="36576" rIns="36576" bIns="36576" anchor="t" anchorCtr="0" upright="1">
              <a:noAutofit/>
            </a:bodyPr>
            <a:lstStyle/>
            <a:p>
              <a:pPr marL="0" marR="0" algn="ctr">
                <a:spcBef>
                  <a:spcPts val="0"/>
                </a:spcBef>
                <a:spcAft>
                  <a:spcPts val="0"/>
                </a:spcAft>
              </a:pPr>
              <a:r>
                <a:rPr lang="en-US" sz="1000" dirty="0">
                  <a:effectLst/>
                  <a:latin typeface="Calibri" panose="020F0502020204030204" pitchFamily="34" charset="0"/>
                  <a:ea typeface="SimSun" panose="02010600030101010101" pitchFamily="2" charset="-122"/>
                  <a:cs typeface="Times New Roman" panose="02020603050405020304" pitchFamily="18" charset="0"/>
                </a:rPr>
                <a:t>Check Feedback</a:t>
              </a:r>
            </a:p>
          </p:txBody>
        </p:sp>
        <p:cxnSp>
          <p:nvCxnSpPr>
            <p:cNvPr id="87" name="AutoShape 410">
              <a:extLst>
                <a:ext uri="{FF2B5EF4-FFF2-40B4-BE49-F238E27FC236}">
                  <a16:creationId xmlns:a16="http://schemas.microsoft.com/office/drawing/2014/main" id="{7805C5AB-9210-81AF-0C1B-F6C2E6891669}"/>
                </a:ext>
              </a:extLst>
            </p:cNvPr>
            <p:cNvCxnSpPr>
              <a:cxnSpLocks noChangeShapeType="1"/>
            </p:cNvCxnSpPr>
            <p:nvPr/>
          </p:nvCxnSpPr>
          <p:spPr bwMode="auto">
            <a:xfrm>
              <a:off x="1102589" y="1114859"/>
              <a:ext cx="6251"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88" name="AutoShape 411">
              <a:extLst>
                <a:ext uri="{FF2B5EF4-FFF2-40B4-BE49-F238E27FC236}">
                  <a16:creationId xmlns:a16="http://schemas.microsoft.com/office/drawing/2014/main" id="{F40B5EDD-EDA4-5EE8-7E15-F1FCB58DB81E}"/>
                </a:ext>
              </a:extLst>
            </p:cNvPr>
            <p:cNvCxnSpPr>
              <a:cxnSpLocks noChangeShapeType="1"/>
            </p:cNvCxnSpPr>
            <p:nvPr/>
          </p:nvCxnSpPr>
          <p:spPr bwMode="auto">
            <a:xfrm>
              <a:off x="1129038" y="1092331"/>
              <a:ext cx="115" cy="22571"/>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89" name="AutoShape 412">
              <a:extLst>
                <a:ext uri="{FF2B5EF4-FFF2-40B4-BE49-F238E27FC236}">
                  <a16:creationId xmlns:a16="http://schemas.microsoft.com/office/drawing/2014/main" id="{DDF48EF2-3069-9B02-68D4-1715C63A7C19}"/>
                </a:ext>
              </a:extLst>
            </p:cNvPr>
            <p:cNvCxnSpPr>
              <a:cxnSpLocks noChangeShapeType="1"/>
            </p:cNvCxnSpPr>
            <p:nvPr/>
          </p:nvCxnSpPr>
          <p:spPr bwMode="auto">
            <a:xfrm flipV="1">
              <a:off x="1123554" y="1092534"/>
              <a:ext cx="5556"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0" name="AutoShape 413">
              <a:extLst>
                <a:ext uri="{FF2B5EF4-FFF2-40B4-BE49-F238E27FC236}">
                  <a16:creationId xmlns:a16="http://schemas.microsoft.com/office/drawing/2014/main" id="{BDEB0D01-B5E5-53CF-758B-0A7C402B4F4C}"/>
                </a:ext>
              </a:extLst>
            </p:cNvPr>
            <p:cNvCxnSpPr>
              <a:cxnSpLocks noChangeShapeType="1"/>
            </p:cNvCxnSpPr>
            <p:nvPr/>
          </p:nvCxnSpPr>
          <p:spPr bwMode="auto">
            <a:xfrm flipV="1">
              <a:off x="1123887" y="1097265"/>
              <a:ext cx="5324"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1" name="AutoShape 414">
              <a:extLst>
                <a:ext uri="{FF2B5EF4-FFF2-40B4-BE49-F238E27FC236}">
                  <a16:creationId xmlns:a16="http://schemas.microsoft.com/office/drawing/2014/main" id="{7059ED74-1C84-AAB8-E2C2-3A7CED423BC3}"/>
                </a:ext>
              </a:extLst>
            </p:cNvPr>
            <p:cNvCxnSpPr>
              <a:cxnSpLocks noChangeShapeType="1"/>
            </p:cNvCxnSpPr>
            <p:nvPr/>
          </p:nvCxnSpPr>
          <p:spPr bwMode="auto">
            <a:xfrm flipV="1">
              <a:off x="1124220" y="1101649"/>
              <a:ext cx="4861"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2" name="AutoShape 415">
              <a:extLst>
                <a:ext uri="{FF2B5EF4-FFF2-40B4-BE49-F238E27FC236}">
                  <a16:creationId xmlns:a16="http://schemas.microsoft.com/office/drawing/2014/main" id="{33254294-C234-E930-69A1-00ABBE8A3D38}"/>
                </a:ext>
              </a:extLst>
            </p:cNvPr>
            <p:cNvCxnSpPr>
              <a:cxnSpLocks noChangeShapeType="1"/>
            </p:cNvCxnSpPr>
            <p:nvPr/>
          </p:nvCxnSpPr>
          <p:spPr bwMode="auto">
            <a:xfrm flipV="1">
              <a:off x="1124205" y="1105917"/>
              <a:ext cx="4861"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3" name="AutoShape 416">
              <a:extLst>
                <a:ext uri="{FF2B5EF4-FFF2-40B4-BE49-F238E27FC236}">
                  <a16:creationId xmlns:a16="http://schemas.microsoft.com/office/drawing/2014/main" id="{0407375F-0DCF-E40C-FA2A-3045F8B8E818}"/>
                </a:ext>
              </a:extLst>
            </p:cNvPr>
            <p:cNvCxnSpPr>
              <a:cxnSpLocks noChangeShapeType="1"/>
            </p:cNvCxnSpPr>
            <p:nvPr/>
          </p:nvCxnSpPr>
          <p:spPr bwMode="auto">
            <a:xfrm flipV="1">
              <a:off x="1124422" y="1110417"/>
              <a:ext cx="4861"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4" name="AutoShape 417">
              <a:extLst>
                <a:ext uri="{FF2B5EF4-FFF2-40B4-BE49-F238E27FC236}">
                  <a16:creationId xmlns:a16="http://schemas.microsoft.com/office/drawing/2014/main" id="{ACD6A1FB-4E2E-745F-B252-FCB1946F29EF}"/>
                </a:ext>
              </a:extLst>
            </p:cNvPr>
            <p:cNvCxnSpPr>
              <a:cxnSpLocks noChangeShapeType="1"/>
            </p:cNvCxnSpPr>
            <p:nvPr/>
          </p:nvCxnSpPr>
          <p:spPr bwMode="auto">
            <a:xfrm flipV="1">
              <a:off x="1124176" y="1114801"/>
              <a:ext cx="4861" cy="116"/>
            </a:xfrm>
            <a:prstGeom prst="straightConnector1">
              <a:avLst/>
            </a:prstGeom>
            <a:noFill/>
            <a:ln w="25400">
              <a:solidFill>
                <a:schemeClr val="dk1">
                  <a:lumMod val="0"/>
                  <a:lumOff val="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cxnSp>
          <p:nvCxnSpPr>
            <p:cNvPr id="95" name="AutoShape 418">
              <a:extLst>
                <a:ext uri="{FF2B5EF4-FFF2-40B4-BE49-F238E27FC236}">
                  <a16:creationId xmlns:a16="http://schemas.microsoft.com/office/drawing/2014/main" id="{824127B9-0297-A45E-ABBA-1A5534BA85E6}"/>
                </a:ext>
              </a:extLst>
            </p:cNvPr>
            <p:cNvCxnSpPr>
              <a:cxnSpLocks noChangeShapeType="1"/>
            </p:cNvCxnSpPr>
            <p:nvPr/>
          </p:nvCxnSpPr>
          <p:spPr bwMode="auto">
            <a:xfrm flipH="1">
              <a:off x="1084895" y="1124712"/>
              <a:ext cx="17825" cy="0"/>
            </a:xfrm>
            <a:prstGeom prst="straightConnector1">
              <a:avLst/>
            </a:prstGeom>
            <a:noFill/>
            <a:ln w="25400">
              <a:solidFill>
                <a:schemeClr val="dk1">
                  <a:lumMod val="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dk1">
                        <a:lumMod val="0"/>
                        <a:lumOff val="0"/>
                      </a:schemeClr>
                    </a:outerShdw>
                  </a:effectLst>
                </a14:hiddenEffects>
              </a:ext>
            </a:extLst>
          </p:spPr>
        </p:cxnSp>
      </p:grpSp>
      <p:sp>
        <p:nvSpPr>
          <p:cNvPr id="8" name="TextBox 7">
            <a:extLst>
              <a:ext uri="{FF2B5EF4-FFF2-40B4-BE49-F238E27FC236}">
                <a16:creationId xmlns:a16="http://schemas.microsoft.com/office/drawing/2014/main" id="{06E0CA52-5B12-8C0B-8F00-8E5489921C81}"/>
              </a:ext>
            </a:extLst>
          </p:cNvPr>
          <p:cNvSpPr txBox="1"/>
          <p:nvPr/>
        </p:nvSpPr>
        <p:spPr>
          <a:xfrm>
            <a:off x="1812146" y="110064"/>
            <a:ext cx="9603998" cy="861774"/>
          </a:xfrm>
          <a:prstGeom prst="rect">
            <a:avLst/>
          </a:prstGeom>
          <a:noFill/>
        </p:spPr>
        <p:txBody>
          <a:bodyPr wrap="square" rtlCol="0">
            <a:spAutoFit/>
          </a:bodyPr>
          <a:lstStyle/>
          <a:p>
            <a:r>
              <a:rPr lang="en-US" sz="5000" cap="all" spc="100" dirty="0">
                <a:solidFill>
                  <a:schemeClr val="tx1">
                    <a:lumMod val="95000"/>
                    <a:lumOff val="5000"/>
                  </a:schemeClr>
                </a:solidFill>
                <a:latin typeface="+mj-lt"/>
                <a:ea typeface="+mj-ea"/>
                <a:cs typeface="+mj-cs"/>
              </a:rPr>
              <a:t>GIFT-THRIFT FLOWCHART</a:t>
            </a:r>
            <a:endParaRPr lang="en-KE" sz="5000" cap="all" spc="100" dirty="0">
              <a:solidFill>
                <a:schemeClr val="tx1">
                  <a:lumMod val="95000"/>
                  <a:lumOff val="5000"/>
                </a:schemeClr>
              </a:solidFill>
              <a:latin typeface="+mj-lt"/>
              <a:ea typeface="+mj-ea"/>
              <a:cs typeface="+mj-cs"/>
            </a:endParaRPr>
          </a:p>
        </p:txBody>
      </p:sp>
    </p:spTree>
    <p:extLst>
      <p:ext uri="{BB962C8B-B14F-4D97-AF65-F5344CB8AC3E}">
        <p14:creationId xmlns:p14="http://schemas.microsoft.com/office/powerpoint/2010/main" val="3764395965"/>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06F76E-7B37-0196-6B4F-345A08DF4101}"/>
              </a:ext>
            </a:extLst>
          </p:cNvPr>
          <p:cNvSpPr>
            <a:spLocks noGrp="1"/>
          </p:cNvSpPr>
          <p:nvPr>
            <p:ph type="title"/>
          </p:nvPr>
        </p:nvSpPr>
        <p:spPr>
          <a:xfrm>
            <a:off x="1024128" y="585216"/>
            <a:ext cx="9720072" cy="1499616"/>
          </a:xfrm>
        </p:spPr>
        <p:txBody>
          <a:bodyPr/>
          <a:lstStyle/>
          <a:p>
            <a:r>
              <a:rPr lang="en-US" dirty="0"/>
              <a:t>METHODOLOGY</a:t>
            </a:r>
            <a:endParaRPr lang="en-GB" dirty="0"/>
          </a:p>
        </p:txBody>
      </p:sp>
      <p:sp>
        <p:nvSpPr>
          <p:cNvPr id="7" name="Content Placeholder 4">
            <a:extLst>
              <a:ext uri="{FF2B5EF4-FFF2-40B4-BE49-F238E27FC236}">
                <a16:creationId xmlns:a16="http://schemas.microsoft.com/office/drawing/2014/main" id="{D2C6C4A8-703B-11CF-5407-FA4C565A6037}"/>
              </a:ext>
            </a:extLst>
          </p:cNvPr>
          <p:cNvSpPr>
            <a:spLocks noGrp="1"/>
          </p:cNvSpPr>
          <p:nvPr>
            <p:ph idx="1"/>
          </p:nvPr>
        </p:nvSpPr>
        <p:spPr>
          <a:xfrm>
            <a:off x="1024128" y="1612233"/>
            <a:ext cx="9720073" cy="5342020"/>
          </a:xfrm>
        </p:spPr>
        <p:txBody>
          <a:bodyPr>
            <a:normAutofit lnSpcReduction="10000"/>
          </a:bodyPr>
          <a:lstStyle/>
          <a:p>
            <a:r>
              <a:rPr lang="en-US" sz="3200" dirty="0"/>
              <a:t>We chose the Iterative waterfall model for the project</a:t>
            </a:r>
          </a:p>
          <a:p>
            <a:r>
              <a:rPr lang="en-US" sz="3200" dirty="0"/>
              <a:t>With an iterative, it is an improvement to traditional waterfall in that unlike with tradition, the iterative waterfall allows the developer to go back to another process thus ensuring that requirements are addressed fully. </a:t>
            </a:r>
          </a:p>
          <a:p>
            <a:r>
              <a:rPr lang="en-US" sz="3200" dirty="0"/>
              <a:t>With the waterfall model, we went through a series of steps as defined by the model including;</a:t>
            </a:r>
            <a:endParaRPr lang="en-GB" sz="3200" dirty="0"/>
          </a:p>
          <a:p>
            <a:pPr lvl="1"/>
            <a:r>
              <a:rPr lang="en-US" sz="2800" dirty="0"/>
              <a:t>Requirement definition</a:t>
            </a:r>
            <a:endParaRPr lang="en-GB" sz="2800" dirty="0"/>
          </a:p>
          <a:p>
            <a:pPr lvl="1"/>
            <a:r>
              <a:rPr lang="en-US" sz="2800" dirty="0"/>
              <a:t>System and software design</a:t>
            </a:r>
            <a:endParaRPr lang="en-GB" sz="2800" dirty="0"/>
          </a:p>
          <a:p>
            <a:pPr lvl="1"/>
            <a:r>
              <a:rPr lang="en-US" sz="2800" dirty="0"/>
              <a:t>Implementation and unit testing</a:t>
            </a:r>
            <a:endParaRPr lang="en-GB" sz="2800" dirty="0"/>
          </a:p>
          <a:p>
            <a:pPr lvl="1"/>
            <a:r>
              <a:rPr lang="en-US" sz="2800" dirty="0"/>
              <a:t>Integration and system testing</a:t>
            </a:r>
            <a:endParaRPr lang="en-GB" sz="2800" dirty="0"/>
          </a:p>
          <a:p>
            <a:pPr lvl="1"/>
            <a:r>
              <a:rPr lang="en-US" sz="2800" dirty="0"/>
              <a:t>Operation and maintenance</a:t>
            </a:r>
            <a:endParaRPr lang="en-GB" sz="2800" dirty="0"/>
          </a:p>
          <a:p>
            <a:endParaRPr lang="en-GB" sz="3200" dirty="0"/>
          </a:p>
        </p:txBody>
      </p:sp>
    </p:spTree>
    <p:extLst>
      <p:ext uri="{BB962C8B-B14F-4D97-AF65-F5344CB8AC3E}">
        <p14:creationId xmlns:p14="http://schemas.microsoft.com/office/powerpoint/2010/main" val="1082265294"/>
      </p:ext>
    </p:extLst>
  </p:cSld>
  <p:clrMapOvr>
    <a:masterClrMapping/>
  </p:clrMapOvr>
  <mc:AlternateContent xmlns:mc="http://schemas.openxmlformats.org/markup-compatibility/2006" xmlns:p14="http://schemas.microsoft.com/office/powerpoint/2010/main">
    <mc:Choice Requires="p14">
      <p:transition spd="slow" p14:dur="125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449</TotalTime>
  <Words>941</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Bahnschrift Light Condensed</vt:lpstr>
      <vt:lpstr>Book Antiqua</vt:lpstr>
      <vt:lpstr>Calibri</vt:lpstr>
      <vt:lpstr>Impact</vt:lpstr>
      <vt:lpstr>Symbol</vt:lpstr>
      <vt:lpstr>Times New Roman</vt:lpstr>
      <vt:lpstr>Tw Cen MT</vt:lpstr>
      <vt:lpstr>Tw Cen MT Condensed</vt:lpstr>
      <vt:lpstr>Wingdings 3</vt:lpstr>
      <vt:lpstr>Integral</vt:lpstr>
      <vt:lpstr>Main Event</vt:lpstr>
      <vt:lpstr>Gift- thrift shop   </vt:lpstr>
      <vt:lpstr>INTRODUCTION</vt:lpstr>
      <vt:lpstr>General objective</vt:lpstr>
      <vt:lpstr>limitations</vt:lpstr>
      <vt:lpstr>Literature review</vt:lpstr>
      <vt:lpstr>CHAPTER 3: SYSTEM ANALYSIS AND DESIGN</vt:lpstr>
      <vt:lpstr>Requirement analysis</vt:lpstr>
      <vt:lpstr>PowerPoint Presentation</vt:lpstr>
      <vt:lpstr>METHODOLOGY</vt:lpstr>
      <vt:lpstr>PowerPoint Presentation</vt:lpstr>
      <vt:lpstr>PowerPoint Presentation</vt:lpstr>
      <vt:lpstr>PowerPoint Presentation</vt:lpstr>
      <vt:lpstr>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ithau musau</cp:lastModifiedBy>
  <cp:revision>41</cp:revision>
  <dcterms:created xsi:type="dcterms:W3CDTF">2022-04-26T01:59:25Z</dcterms:created>
  <dcterms:modified xsi:type="dcterms:W3CDTF">2023-05-02T06:36:38Z</dcterms:modified>
</cp:coreProperties>
</file>