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8" r:id="rId5"/>
    <p:sldId id="283" r:id="rId6"/>
    <p:sldId id="278" r:id="rId7"/>
    <p:sldId id="264" r:id="rId8"/>
    <p:sldId id="282" r:id="rId9"/>
    <p:sldId id="285" r:id="rId10"/>
    <p:sldId id="286" r:id="rId11"/>
    <p:sldId id="279" r:id="rId12"/>
    <p:sldId id="274" r:id="rId13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  <p15:guide id="7" pos="2405" userDrawn="1">
          <p15:clr>
            <a:srgbClr val="A4A3A4"/>
          </p15:clr>
        </p15:guide>
        <p15:guide id="8" pos="39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8355" autoAdjust="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>
        <p:guide orient="horz" pos="2184"/>
        <p:guide pos="456"/>
        <p:guide pos="3840"/>
        <p:guide pos="7224"/>
        <p:guide orient="horz" pos="408"/>
        <p:guide orient="horz" pos="1392"/>
        <p:guide pos="2405"/>
        <p:guide pos="3940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75127BB8-36A9-6BFA-7007-D84F31270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l-PL"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355923C2-8767-F856-585C-DC1948C11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l-PL" sz="1200"/>
            </a:lvl1pPr>
          </a:lstStyle>
          <a:p>
            <a:pPr rtl="0"/>
            <a:fld id="{DAB64803-BE99-4D11-92FE-DB0D80E992EC}" type="datetime1">
              <a:rPr lang="pl-PL" smtClean="0"/>
              <a:t>12.03.2024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BA68407F-B311-7FF6-2ACB-3FAF0BF3A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l-PL"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C7B6A444-69DF-AE10-DCD7-A23AEE20C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l-PL" sz="1200"/>
            </a:lvl1pPr>
          </a:lstStyle>
          <a:p>
            <a:pPr rtl="0"/>
            <a:fld id="{B3BF5047-6CED-44CC-A86C-D48A653D0A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7391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l-PL"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l-PL" sz="1200"/>
            </a:lvl1pPr>
          </a:lstStyle>
          <a:p>
            <a:fld id="{DB090C74-F23A-4A01-B61B-B7FE422EF232}" type="datetime1">
              <a:rPr lang="pl-PL" smtClean="0"/>
              <a:pPr/>
              <a:t>12.03.2024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l-PL"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l-PL" sz="1200"/>
            </a:lvl1pPr>
          </a:lstStyle>
          <a:p>
            <a:pPr rtl="0"/>
            <a:fld id="{339D21CC-DD94-204E-93C8-E1AAF3084C8D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sz="10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59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684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8274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7395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9994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8587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8690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868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Grafika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Grafika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Grafika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Grafika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wal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pl-PL" sz="59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pl-PL" sz="2400"/>
            </a:lvl1pPr>
            <a:lvl2pPr marL="457200" indent="0" algn="ctr">
              <a:buNone/>
              <a:defRPr lang="pl-PL" sz="2000"/>
            </a:lvl2pPr>
            <a:lvl3pPr marL="914400" indent="0" algn="ctr">
              <a:buNone/>
              <a:defRPr lang="pl-PL" sz="1800"/>
            </a:lvl3pPr>
            <a:lvl4pPr marL="1371600" indent="0" algn="ctr">
              <a:buNone/>
              <a:defRPr lang="pl-PL" sz="1600"/>
            </a:lvl4pPr>
            <a:lvl5pPr marL="1828800" indent="0" algn="ctr">
              <a:buNone/>
              <a:defRPr lang="pl-PL" sz="1600"/>
            </a:lvl5pPr>
            <a:lvl6pPr marL="2286000" indent="0" algn="ctr">
              <a:buNone/>
              <a:defRPr lang="pl-PL" sz="1600"/>
            </a:lvl6pPr>
            <a:lvl7pPr marL="2743200" indent="0" algn="ctr">
              <a:buNone/>
              <a:defRPr lang="pl-PL" sz="1600"/>
            </a:lvl7pPr>
            <a:lvl8pPr marL="3200400" indent="0" algn="ctr">
              <a:buNone/>
              <a:defRPr lang="pl-PL" sz="1600"/>
            </a:lvl8pPr>
            <a:lvl9pPr marL="3657600" indent="0" algn="ctr">
              <a:buNone/>
              <a:defRPr lang="pl-PL"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pic>
        <p:nvPicPr>
          <p:cNvPr id="26" name="Grafika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 — symbol zastępczy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ś cza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kst — symbol zastępczy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3" name="Tekst — symbol zastępczy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4" name="Tekst — symbol zastępczy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5" name="Tekst — symbol zastępczy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19" name="Tekst — symbol zastępczy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1" name="Tekst — symbol zastępczy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3" name="Tekst — symbol zastępczy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5" name="Tekst — symbol zastępczy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6" name="Tekst — symbol zastępczy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7" name="Tekst — symbol zastępczy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8" name="Tekst — symbol zastępczy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6" name="Stopka — symbol zastępczy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" name="Tekst — symbol zastępczy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" name="Numer slajdu — symbol zastępczy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a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Grafika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Prostokąt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8" name="Dowolny kształt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9" name="Tekst — symbol zastępczy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1" name="Stopka — symbol zastępczy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3" name="Numer slajdu — symbol zastępczy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9" name="Tekst — symbol zastępczy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1" name="Stopka — symbol zastępczy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3" name="Numer slajdu — symbol zastępczy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  <p:pic>
        <p:nvPicPr>
          <p:cNvPr id="2" name="Grafika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wal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8" name="Tekst — symbol zastępczy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9" name="Zawartość — symbol zastępczy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rafika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pl-PL" sz="1800"/>
            </a:lvl1pPr>
            <a:lvl2pPr marL="283464">
              <a:defRPr lang="pl-PL" sz="1800"/>
            </a:lvl2pPr>
            <a:lvl3pPr marL="566928">
              <a:defRPr lang="pl-PL" sz="1600"/>
            </a:lvl3pPr>
            <a:lvl4pPr marL="758952">
              <a:defRPr lang="pl-PL" sz="1400"/>
            </a:lvl4pPr>
            <a:lvl5pPr marL="1042416">
              <a:defRPr lang="pl-PL" sz="14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5" name="Grafika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9" name="Owal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pic>
        <p:nvPicPr>
          <p:cNvPr id="34" name="Grafika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wal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46" name="Stopka — symbol zastępczy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47" name="Numer slajdu — symbol zastępczy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ziękujem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a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wal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52" name="Owal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pic>
        <p:nvPicPr>
          <p:cNvPr id="72" name="Grafika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Grafika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Grafika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wal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26" name="Grafika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ytuł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pl-PL" sz="6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pl-PL" sz="1800">
                <a:solidFill>
                  <a:schemeClr val="tx1"/>
                </a:solidFill>
              </a:defRPr>
            </a:lvl1pPr>
            <a:lvl2pPr marL="457200" indent="0">
              <a:buNone/>
              <a:defRPr lang="pl-PL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l-PL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kst — symbol zastępczy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22" name="Stopka — symbol zastępczy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3" name="Numer slajdu — symbol zastępczy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 — symbol zastępczy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pl-PL" sz="3200"/>
            </a:lvl1pPr>
            <a:lvl2pPr>
              <a:defRPr lang="pl-PL" sz="2800"/>
            </a:lvl2pPr>
            <a:lvl3pPr>
              <a:defRPr lang="pl-PL" sz="2400"/>
            </a:lvl3pPr>
            <a:lvl4pPr>
              <a:defRPr lang="pl-PL" sz="2000"/>
            </a:lvl4pPr>
            <a:lvl5pPr>
              <a:defRPr lang="pl-PL" sz="2000"/>
            </a:lvl5pPr>
            <a:lvl6pPr>
              <a:defRPr lang="pl-PL" sz="2000"/>
            </a:lvl6pPr>
            <a:lvl7pPr>
              <a:defRPr lang="pl-PL" sz="2000"/>
            </a:lvl7pPr>
            <a:lvl8pPr>
              <a:defRPr lang="pl-PL" sz="2000"/>
            </a:lvl8pPr>
            <a:lvl9pPr>
              <a:defRPr lang="pl-PL"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pl-PL" sz="1600"/>
            </a:lvl1pPr>
            <a:lvl2pPr marL="457200" indent="0">
              <a:buNone/>
              <a:defRPr lang="pl-PL" sz="1400"/>
            </a:lvl2pPr>
            <a:lvl3pPr marL="914400" indent="0">
              <a:buNone/>
              <a:defRPr lang="pl-PL" sz="1200"/>
            </a:lvl3pPr>
            <a:lvl4pPr marL="1371600" indent="0">
              <a:buNone/>
              <a:defRPr lang="pl-PL" sz="1000"/>
            </a:lvl4pPr>
            <a:lvl5pPr marL="1828800" indent="0">
              <a:buNone/>
              <a:defRPr lang="pl-PL" sz="1000"/>
            </a:lvl5pPr>
            <a:lvl6pPr marL="2286000" indent="0">
              <a:buNone/>
              <a:defRPr lang="pl-PL" sz="1000"/>
            </a:lvl6pPr>
            <a:lvl7pPr marL="2743200" indent="0">
              <a:buNone/>
              <a:defRPr lang="pl-PL" sz="1000"/>
            </a:lvl7pPr>
            <a:lvl8pPr marL="3200400" indent="0">
              <a:buNone/>
              <a:defRPr lang="pl-PL" sz="1000"/>
            </a:lvl8pPr>
            <a:lvl9pPr marL="3657600" indent="0">
              <a:buNone/>
              <a:defRPr lang="pl-PL"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a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Dowolny kształt: Kształt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pl-PL"/>
              </a:defPPr>
            </a:lstStyle>
            <a:p>
              <a:pPr rtl="0"/>
              <a:endParaRPr lang="pl-PL" noProof="0"/>
            </a:p>
          </p:txBody>
        </p:sp>
        <p:pic>
          <p:nvPicPr>
            <p:cNvPr id="55" name="Grafika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pl-PL" sz="1800"/>
            </a:lvl1pPr>
            <a:lvl2pPr marL="283464">
              <a:defRPr lang="pl-PL" sz="1800"/>
            </a:lvl2pPr>
            <a:lvl3pPr marL="566928">
              <a:defRPr lang="pl-PL" sz="1600"/>
            </a:lvl3pPr>
            <a:lvl4pPr marL="758952">
              <a:defRPr lang="pl-PL" sz="1400"/>
            </a:lvl4pPr>
            <a:lvl5pPr marL="1042416">
              <a:defRPr lang="pl-PL" sz="14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11" name="Dowolny kształt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60" name="Stopka — symbol zastępczy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61" name="Numer slajdu — symbol zastępczy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 — symbol zastępczy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3" name="Obraz — symbol zastępczy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pl-PL" sz="3200"/>
            </a:lvl1pPr>
            <a:lvl2pPr marL="457200" indent="0">
              <a:buNone/>
              <a:defRPr lang="pl-PL" sz="2800"/>
            </a:lvl2pPr>
            <a:lvl3pPr marL="914400" indent="0">
              <a:buNone/>
              <a:defRPr lang="pl-PL" sz="2400"/>
            </a:lvl3pPr>
            <a:lvl4pPr marL="1371600" indent="0">
              <a:buNone/>
              <a:defRPr lang="pl-PL" sz="2000"/>
            </a:lvl4pPr>
            <a:lvl5pPr marL="1828800" indent="0">
              <a:buNone/>
              <a:defRPr lang="pl-PL" sz="2000"/>
            </a:lvl5pPr>
            <a:lvl6pPr marL="2286000" indent="0">
              <a:buNone/>
              <a:defRPr lang="pl-PL" sz="2000"/>
            </a:lvl6pPr>
            <a:lvl7pPr marL="2743200" indent="0">
              <a:buNone/>
              <a:defRPr lang="pl-PL" sz="2000"/>
            </a:lvl7pPr>
            <a:lvl8pPr marL="3200400" indent="0">
              <a:buNone/>
              <a:defRPr lang="pl-PL" sz="2000"/>
            </a:lvl8pPr>
            <a:lvl9pPr marL="3657600" indent="0">
              <a:buNone/>
              <a:defRPr lang="pl-PL"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pl-PL" sz="1600"/>
            </a:lvl1pPr>
            <a:lvl2pPr marL="457200" indent="0">
              <a:buNone/>
              <a:defRPr lang="pl-PL" sz="1400"/>
            </a:lvl2pPr>
            <a:lvl3pPr marL="914400" indent="0">
              <a:buNone/>
              <a:defRPr lang="pl-PL" sz="1200"/>
            </a:lvl3pPr>
            <a:lvl4pPr marL="1371600" indent="0">
              <a:buNone/>
              <a:defRPr lang="pl-PL" sz="1000"/>
            </a:lvl4pPr>
            <a:lvl5pPr marL="1828800" indent="0">
              <a:buNone/>
              <a:defRPr lang="pl-PL" sz="1000"/>
            </a:lvl5pPr>
            <a:lvl6pPr marL="2286000" indent="0">
              <a:buNone/>
              <a:defRPr lang="pl-PL" sz="1000"/>
            </a:lvl6pPr>
            <a:lvl7pPr marL="2743200" indent="0">
              <a:buNone/>
              <a:defRPr lang="pl-PL" sz="1000"/>
            </a:lvl7pPr>
            <a:lvl8pPr marL="3200400" indent="0">
              <a:buNone/>
              <a:defRPr lang="pl-PL" sz="1000"/>
            </a:lvl8pPr>
            <a:lvl9pPr marL="3657600" indent="0">
              <a:buNone/>
              <a:defRPr lang="pl-PL"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pl-PL" sz="6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4" name="Tekst — symbol zastępczy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9" name="Tekst — symbol zastępczy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5" name="Tekst — symbol zastępczy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10" name="Tekst — symbol zastępczy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6" name="Tekst — symbol zastępczy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11" name="Tekst — symbol zastępczy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7" name="Tekst — symbol zastępczy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12" name="Tekst — symbol zastępczy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8" name="Tekst — symbol zastępczy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wal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pic>
        <p:nvPicPr>
          <p:cNvPr id="10" name="Grafika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wal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16" name="Grafika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pl-PL" sz="6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pl-PL" sz="2400">
                <a:solidFill>
                  <a:schemeClr val="tx1"/>
                </a:solidFill>
              </a:defRPr>
            </a:lvl1pPr>
            <a:lvl2pPr marL="457200" indent="0">
              <a:buNone/>
              <a:defRPr lang="pl-PL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l-PL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wyk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11" name="Stopka — symbol zastępczy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12" name="Numer slajdu — symbol zastępczy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a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Prostokąt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40" name="Stopka — symbol zastępczy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41" name="Numer slajdu — symbol zastępczy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z cyta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fika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ytuł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lang="pl-PL" sz="55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67" name="Grafika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59" name="Grafika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9" name="Dowolny kształt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26" name="Grafika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lang="pl-PL" sz="1800">
                <a:solidFill>
                  <a:schemeClr val="tx1"/>
                </a:solidFill>
              </a:defRPr>
            </a:lvl1pPr>
            <a:lvl2pPr marL="457200" indent="0">
              <a:buNone/>
              <a:defRPr lang="pl-PL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l-PL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9" name="Owal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espół —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Prostokąt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75" name="Tytuł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79" name="Prostokąt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cxnSp>
        <p:nvCxnSpPr>
          <p:cNvPr id="81" name="Łącznik prosty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fika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Łącznik prosty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a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Grafika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wal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9" name="Owal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3" name="Dowolny kształt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5" name="Dowolny kształt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7" name="Dowolny kształt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29" name="Grafika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5" name="Obraz — symbol zastępczy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6" name="Obraz — symbol zastępczy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0" name="Tekst — symbol zastępczy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1" name="Tekst — symbol zastępczy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7" name="Tekst — symbol zastępczy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8" name="Tekst — symbol zastępczy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9" name="Tekst — symbol zastępczy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4" name="Tekst — symbol zastępczy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2" name="Obraz — symbol zastępczy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73" name="Obraz — symbol zastępczy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6" name="Tekst — symbol zastępczy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4" name="Tekst — symbol zastępczy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espół —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wal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77" name="Prostokąt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79" name="Prostokąt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cxnSp>
        <p:nvCxnSpPr>
          <p:cNvPr id="81" name="Łącznik prosty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fika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Łącznik prosty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5" name="Obraz — symbol zastępczy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6" name="Obraz — symbol zastępczy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0" name="Tekst — symbol zastępczy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1" name="Tekst — symbol zastępczy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7" name="Tekst — symbol zastępczy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8" name="Tekst — symbol zastępczy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9" name="Tekst — symbol zastępczy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4" name="Tekst — symbol zastępczy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2" name="Obraz — symbol zastępczy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73" name="Obraz — symbol zastępczy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6" name="Tekst — symbol zastępczy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4" name="Tekst — symbol zastępczy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5" name="Tytuł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6" name="Owal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8" name="Owal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30" name="Owal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31" name="Obraz — symbol zastępczy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2" name="Obraz — symbol zastępczy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3" name="Tekst — symbol zastępczy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4" name="Tekst — symbol zastępczy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5" name="Tekst — symbol zastępczy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6" name="Tekst — symbol zastępczy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7" name="Tekst — symbol zastępczy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8" name="Tekst — symbol zastępczy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9" name="Obraz — symbol zastępczy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0" name="Obraz — symbol zastępczy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1" name="Tekst — symbol zastępczy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2" name="Tekst — symbol zastępczy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l-PL"/>
            </a:defPPr>
          </a:lstStyle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l-PL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l-PL" sz="3200">
                <a:solidFill>
                  <a:schemeClr val="bg2"/>
                </a:solidFill>
              </a:defRPr>
            </a:lvl1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6" name="Prostokąt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cxnSp>
        <p:nvCxnSpPr>
          <p:cNvPr id="28" name="Łącznik prosty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a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Łącznik prosty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l-PL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pl-PL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2032" y="2999232"/>
            <a:ext cx="6528816" cy="1883664"/>
          </a:xfrm>
        </p:spPr>
        <p:txBody>
          <a:bodyPr rtlCol="0"/>
          <a:lstStyle>
            <a:defPPr>
              <a:defRPr lang="pl-PL"/>
            </a:defPPr>
          </a:lstStyle>
          <a:p>
            <a:pPr algn="ctr" rtl="0"/>
            <a:r>
              <a:rPr lang="pl-PL" sz="2000" dirty="0"/>
              <a:t>Strategia rozwoju, utrzymania istniejących oraz wdrażanie nowych usługi dla mieszkańców i pracowników </a:t>
            </a:r>
            <a:br>
              <a:rPr lang="pl-PL" sz="2000" dirty="0"/>
            </a:br>
            <a:r>
              <a:rPr lang="pl-PL" sz="2000" dirty="0"/>
              <a:t>Spółdzielni Mieszkaniowej „Budowlani” </a:t>
            </a:r>
            <a:br>
              <a:rPr lang="pl-PL" sz="2000" dirty="0"/>
            </a:br>
            <a:r>
              <a:rPr lang="pl-PL" sz="2000" dirty="0"/>
              <a:t>w sektorze IT.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57451B7-2A25-8813-BC77-07DE3529F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6832" y="1419352"/>
            <a:ext cx="5943600" cy="411480"/>
          </a:xfrm>
        </p:spPr>
        <p:txBody>
          <a:bodyPr rtlCol="0">
            <a:normAutofit fontScale="92500" lnSpcReduction="10000"/>
          </a:bodyPr>
          <a:lstStyle>
            <a:defPPr>
              <a:defRPr lang="pl-PL"/>
            </a:defPPr>
          </a:lstStyle>
          <a:p>
            <a:pPr rtl="0"/>
            <a:r>
              <a:rPr lang="pl-PL" dirty="0"/>
              <a:t>Artur Gołata</a:t>
            </a:r>
          </a:p>
        </p:txBody>
      </p: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FD6DF6-5B25-79AF-09F2-0008B7DD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Plan spotkania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0FA49DED-F98B-AA29-6402-0A09C4EFE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751002" cy="737906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Wstęp</a:t>
            </a:r>
            <a:endParaRPr lang="pl-PL" dirty="0"/>
          </a:p>
        </p:txBody>
      </p:sp>
      <p:sp>
        <p:nvSpPr>
          <p:cNvPr id="48" name="Tekst — symbol zastępczy 47">
            <a:extLst>
              <a:ext uri="{FF2B5EF4-FFF2-40B4-BE49-F238E27FC236}">
                <a16:creationId xmlns:a16="http://schemas.microsoft.com/office/drawing/2014/main" id="{B79EAB77-EA1B-845C-B39D-F4147B3C0E4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83880" y="1792224"/>
            <a:ext cx="970280" cy="944880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1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EBBAF7CB-A8CE-582C-C1DB-E6D72AC69A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751002" cy="737906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e-faktury</a:t>
            </a:r>
          </a:p>
        </p:txBody>
      </p:sp>
      <p:sp>
        <p:nvSpPr>
          <p:cNvPr id="49" name="Tekst — symbol zastępczy 48">
            <a:extLst>
              <a:ext uri="{FF2B5EF4-FFF2-40B4-BE49-F238E27FC236}">
                <a16:creationId xmlns:a16="http://schemas.microsoft.com/office/drawing/2014/main" id="{9AD6ED5E-6255-A10D-1B61-1C38A65A01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83880" y="2784348"/>
            <a:ext cx="970280" cy="944880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2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21C403DC-3521-3A53-9255-0D192EBD4F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751002" cy="737906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strona www, panel SM</a:t>
            </a:r>
          </a:p>
        </p:txBody>
      </p:sp>
      <p:sp>
        <p:nvSpPr>
          <p:cNvPr id="50" name="Tekst — symbol zastępczy 49">
            <a:extLst>
              <a:ext uri="{FF2B5EF4-FFF2-40B4-BE49-F238E27FC236}">
                <a16:creationId xmlns:a16="http://schemas.microsoft.com/office/drawing/2014/main" id="{725D92A4-EE14-BE47-EFF6-F0FD3F4AE6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83880" y="3776472"/>
            <a:ext cx="970280" cy="944880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3</a:t>
            </a:r>
          </a:p>
        </p:txBody>
      </p:sp>
      <p:sp>
        <p:nvSpPr>
          <p:cNvPr id="6" name="Tekst — symbol zastępczy 5">
            <a:extLst>
              <a:ext uri="{FF2B5EF4-FFF2-40B4-BE49-F238E27FC236}">
                <a16:creationId xmlns:a16="http://schemas.microsoft.com/office/drawing/2014/main" id="{01F6EA68-2AA8-DF86-685C-EC38431277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751002" cy="737906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 err="1"/>
              <a:t>eBOK</a:t>
            </a:r>
            <a:endParaRPr lang="pl-PL" dirty="0"/>
          </a:p>
        </p:txBody>
      </p:sp>
      <p:sp>
        <p:nvSpPr>
          <p:cNvPr id="51" name="Tekst — symbol zastępczy 50">
            <a:extLst>
              <a:ext uri="{FF2B5EF4-FFF2-40B4-BE49-F238E27FC236}">
                <a16:creationId xmlns:a16="http://schemas.microsoft.com/office/drawing/2014/main" id="{7FFFF704-D039-7DC7-A34E-489FEE26CD8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83880" y="4768596"/>
            <a:ext cx="970280" cy="944880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4</a:t>
            </a:r>
          </a:p>
        </p:txBody>
      </p:sp>
      <p:sp>
        <p:nvSpPr>
          <p:cNvPr id="7" name="Tekst — symbol zastępczy 6">
            <a:extLst>
              <a:ext uri="{FF2B5EF4-FFF2-40B4-BE49-F238E27FC236}">
                <a16:creationId xmlns:a16="http://schemas.microsoft.com/office/drawing/2014/main" id="{A2545FBC-2F5C-8772-F385-63E1035583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751002" cy="737906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Podsumowanie</a:t>
            </a:r>
            <a:endParaRPr lang="pl-PL" dirty="0"/>
          </a:p>
        </p:txBody>
      </p:sp>
      <p:sp>
        <p:nvSpPr>
          <p:cNvPr id="52" name="Tekst — symbol zastępczy 51">
            <a:extLst>
              <a:ext uri="{FF2B5EF4-FFF2-40B4-BE49-F238E27FC236}">
                <a16:creationId xmlns:a16="http://schemas.microsoft.com/office/drawing/2014/main" id="{B834A08F-B9C1-B3EF-25F5-A69D401C8B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83880" y="5760720"/>
            <a:ext cx="970280" cy="944880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5285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ytuł 11">
            <a:extLst>
              <a:ext uri="{FF2B5EF4-FFF2-40B4-BE49-F238E27FC236}">
                <a16:creationId xmlns:a16="http://schemas.microsoft.com/office/drawing/2014/main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Wstęp</a:t>
            </a:r>
          </a:p>
        </p:txBody>
      </p:sp>
      <p:sp>
        <p:nvSpPr>
          <p:cNvPr id="2" name="Zawartość — symbol zastępczy 1">
            <a:extLst>
              <a:ext uri="{FF2B5EF4-FFF2-40B4-BE49-F238E27FC236}">
                <a16:creationId xmlns:a16="http://schemas.microsoft.com/office/drawing/2014/main" id="{2BA91497-60EB-6CC6-BE1A-11323E8A9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1645920"/>
            <a:ext cx="8514080" cy="4206240"/>
          </a:xfrm>
        </p:spPr>
        <p:txBody>
          <a:bodyPr rtlCol="0">
            <a:normAutofit/>
          </a:bodyPr>
          <a:lstStyle>
            <a:defPPr>
              <a:defRPr lang="pl-PL"/>
            </a:defPPr>
          </a:lstStyle>
          <a:p>
            <a:pPr algn="just" rtl="0"/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Strategia rozwoju Spółdzielni Mieszkaniowej „Budowlani” w sektorze IT skupia się na dwóch głównych obszarach: utrzymaniu istniejących usług oraz wprowadzaniu nowych rozwiązań, które mają sprostać rosnącym potrzebom mieszkańców, kontrahentów i pracowników. W ramach strategii utrzymania istniejących usług spółdzielni kontynuuję wsparcie dla istniejących systemów informatycznych, zapewniając ich niezawodność i dostępność. Jednocześnie rozwijam wachlarz nowych usług IT, które mają poprawić efektywność zarządzania nieruchomościami oraz komunikację z mieszkańcami. Nowe usługi obejmować będą m.in. platformę do zarządzania zgłoszeniami awarii, system do zamieszczania dokumentów w portalu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eBOK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elektroniczny obiekt faktur, strona www, panel mieszkańca oraz panel SM. Dbam o ciągłe doskonalenie swoich rozwiązań informatycznych, dostosowując je do zmieniających się potrzeb i trendów na rynku. Dzięki temu mieszkańcy i pracownicy mają dostęp do nowoczesnych narzędzi, które ułatwiają codzienne funkcjonowanie oraz podnoszą jakość współpracy.</a:t>
            </a:r>
          </a:p>
        </p:txBody>
      </p:sp>
      <p:sp>
        <p:nvSpPr>
          <p:cNvPr id="25" name="Tekst — symbol zastępczy 24">
            <a:extLst>
              <a:ext uri="{FF2B5EF4-FFF2-40B4-BE49-F238E27FC236}">
                <a16:creationId xmlns:a16="http://schemas.microsoft.com/office/drawing/2014/main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3</a:t>
            </a:r>
          </a:p>
        </p:txBody>
      </p:sp>
      <p:sp>
        <p:nvSpPr>
          <p:cNvPr id="27" name="Numer slajdu — symbol zastępczy 26">
            <a:extLst>
              <a:ext uri="{FF2B5EF4-FFF2-40B4-BE49-F238E27FC236}">
                <a16:creationId xmlns:a16="http://schemas.microsoft.com/office/drawing/2014/main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4322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9D881F-CA86-A4F1-802F-E64731BD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Główne cele</a:t>
            </a:r>
          </a:p>
        </p:txBody>
      </p:sp>
    </p:spTree>
    <p:extLst>
      <p:ext uri="{BB962C8B-B14F-4D97-AF65-F5344CB8AC3E}">
        <p14:creationId xmlns:p14="http://schemas.microsoft.com/office/powerpoint/2010/main" val="416335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9B8D1C32-CEDB-F6E2-A01E-72AE1A1D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e-faktury</a:t>
            </a:r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517F181E-B3F5-EEEB-086C-37ADB36790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2</a:t>
            </a:r>
          </a:p>
        </p:txBody>
      </p:sp>
      <p:sp>
        <p:nvSpPr>
          <p:cNvPr id="2" name="Tekst — symbol zastępczy 1">
            <a:extLst>
              <a:ext uri="{FF2B5EF4-FFF2-40B4-BE49-F238E27FC236}">
                <a16:creationId xmlns:a16="http://schemas.microsoft.com/office/drawing/2014/main" id="{E19E3B76-8ECB-55B1-220A-C239EEC5A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Wprowadzenie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5648B9B-6F61-26FD-880B-5CFAA0499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19"/>
            <a:ext cx="9166352" cy="2297985"/>
          </a:xfrm>
        </p:spPr>
        <p:txBody>
          <a:bodyPr rtlCol="0">
            <a:noAutofit/>
          </a:bodyPr>
          <a:lstStyle>
            <a:defPPr>
              <a:defRPr lang="pl-PL"/>
            </a:def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l-P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Elektroniczne faktury to cyfrowe odpowiedniki tradycyjnych dokumentów papierowych. Stanowią one elektroniczne reprezentacje transakcji handlowych pomiędzy dostawcą a odbiorcą. W odróżnieniu od tradycyjnych faktur papierowych, e-faktury są generowane, przesyłane i przechowywane w formie elektronicznej.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C6EC30C-2226-6163-F5C7-C181799E6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810" y="731520"/>
            <a:ext cx="756017" cy="81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0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9B8D1C32-CEDB-F6E2-A01E-72AE1A1D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strona www, panel SM</a:t>
            </a:r>
          </a:p>
        </p:txBody>
      </p:sp>
      <p:sp>
        <p:nvSpPr>
          <p:cNvPr id="2" name="Tekst — symbol zastępczy 1">
            <a:extLst>
              <a:ext uri="{FF2B5EF4-FFF2-40B4-BE49-F238E27FC236}">
                <a16:creationId xmlns:a16="http://schemas.microsoft.com/office/drawing/2014/main" id="{E19E3B76-8ECB-55B1-220A-C239EEC5A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b="1"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Wprowadzenie</a:t>
            </a:r>
            <a:endParaRPr lang="pl-PL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5648B9B-6F61-26FD-880B-5CFAA0499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514600"/>
            <a:ext cx="10639552" cy="3566160"/>
          </a:xfrm>
        </p:spPr>
        <p:txBody>
          <a:bodyPr rtlCol="0">
            <a:normAutofit lnSpcReduction="10000"/>
          </a:bodyPr>
          <a:lstStyle>
            <a:defPPr>
              <a:defRPr lang="pl-PL"/>
            </a:def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l-PL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Nowoczesna strona internetowa spółdzielni mieszkaniowej nie tylko informuje, ale także integruje społeczność poprzez ułatwienie komunikacji, zarządzania i budowania więzi online. Zapewnia interaktywne funkcje, dostęp do wydarzeń społecznościowych, zgłaszanie problemów, śledzenie postępów oraz narzędzia do wspólnego podejmowania decyzji.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l-PL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Panel SM to kompleksowe narzędzie zarządzania dla spółdzielni. Zawiera aplikacje umożliwiające skuteczne zarządzanie różnymi obszarami działalności. Baza telefonów ułatwia szybkie odnajdywanie kontaktów. Moduł do wysyłki SMS-ów umożliwia szybkie informowanie mieszkańców o istotnych sprawach. Zarządzanie zgłoszeniami domofonów usprawnia kontrolę nad dostępem do budynków. Rejestr spraw sądowych pozwala na efektywne monitorowanie postępów w sprawach prawnych. Zasoby IT umożliwiają gromadzenie i zarządzanie dokumentacją techniczną. Wykaz umów ułatwia śledzenie ważnych umów i terminów ich realizacji. To kompleksowe rozwiązanie zapewniające efektywne funkcjonowanie Spółdzielni Mieszkaniowej „Budowlani”.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l-PL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1917D6C-FF81-429B-FE8E-522BA80C1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683" y="731520"/>
            <a:ext cx="755731" cy="81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3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9B8D1C32-CEDB-F6E2-A01E-72AE1A1D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 err="1"/>
              <a:t>eBOK</a:t>
            </a:r>
            <a:endParaRPr lang="pl-PL" dirty="0"/>
          </a:p>
        </p:txBody>
      </p:sp>
      <p:sp>
        <p:nvSpPr>
          <p:cNvPr id="2" name="Tekst — symbol zastępczy 1">
            <a:extLst>
              <a:ext uri="{FF2B5EF4-FFF2-40B4-BE49-F238E27FC236}">
                <a16:creationId xmlns:a16="http://schemas.microsoft.com/office/drawing/2014/main" id="{E19E3B76-8ECB-55B1-220A-C239EEC5A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b="1"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Wprowadzenie</a:t>
            </a:r>
            <a:endParaRPr lang="pl-PL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5648B9B-6F61-26FD-880B-5CFAA0499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514600"/>
            <a:ext cx="10639552" cy="3566160"/>
          </a:xfrm>
        </p:spPr>
        <p:txBody>
          <a:bodyPr rtlCol="0">
            <a:normAutofit/>
          </a:bodyPr>
          <a:lstStyle>
            <a:defPPr>
              <a:defRPr lang="pl-PL"/>
            </a:def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l-PL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Platforma </a:t>
            </a:r>
            <a:r>
              <a:rPr lang="pl-PL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eBOK</a:t>
            </a:r>
            <a:r>
              <a:rPr lang="pl-PL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wszechstronne narzędzie, umożliwiające zarządzanie fakturami, rozliczeniem kosztów, kontrolą sald oraz kartami opłat. Dodatkowo, umożliwia </a:t>
            </a:r>
            <a:r>
              <a:rPr lang="pl-PL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</a:t>
            </a:r>
            <a:r>
              <a:rPr lang="pl-PL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certyfikatów energetycznych. Dzięki funkcjonalnościom </a:t>
            </a:r>
            <a:r>
              <a:rPr lang="pl-PL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eBOK</a:t>
            </a:r>
            <a:r>
              <a:rPr lang="pl-PL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użytkownicy mogą efektywnie monitorować i zarządzać finansami, dostępem do danych oraz dokumentacją związaną z ich nieruchomościami, co przyczynia się do usprawnienia procesów administracyjnych i poprawy jakości obsługi klienta.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1CBEBFE-9494-5AD9-1568-3A45EA857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363" y="765153"/>
            <a:ext cx="748837" cy="81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79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>
            <a:extLst>
              <a:ext uri="{FF2B5EF4-FFF2-40B4-BE49-F238E27FC236}">
                <a16:creationId xmlns:a16="http://schemas.microsoft.com/office/drawing/2014/main" id="{E729A509-992F-8C10-902D-182448B5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Podsumowanie</a:t>
            </a:r>
          </a:p>
        </p:txBody>
      </p:sp>
      <p:sp>
        <p:nvSpPr>
          <p:cNvPr id="12" name="Zawartość — symbol zastępczy 11">
            <a:extLst>
              <a:ext uri="{FF2B5EF4-FFF2-40B4-BE49-F238E27FC236}">
                <a16:creationId xmlns:a16="http://schemas.microsoft.com/office/drawing/2014/main" id="{84FA0F1E-A920-0194-981E-4B573643B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720" y="2121408"/>
            <a:ext cx="7430008" cy="3578352"/>
          </a:xfrm>
        </p:spPr>
        <p:txBody>
          <a:bodyPr rtlCol="0"/>
          <a:lstStyle>
            <a:defPPr>
              <a:defRPr lang="pl-PL"/>
            </a:defPPr>
          </a:lstStyle>
          <a:p>
            <a:pPr algn="just" rtl="0" fontAlgn="base"/>
            <a:r>
              <a:rPr lang="pl-PL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Strona www oraz panel SM to dynamiczne narzędzia integrujące społeczność, ułatwiające komunikację i zarządzanie. 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eFaktury</a:t>
            </a:r>
            <a:r>
              <a:rPr lang="pl-PL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zapewniają wygodną obsługę finansów poprzez elektroniczne fakturowanie. Platforma 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eBOK</a:t>
            </a:r>
            <a:r>
              <a:rPr lang="pl-PL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kompleksowe rozwiązanie umożliwiające zarządzanie dokumentacją i komunikacją dla spółdzielni mieszkaniowych, zapewniając dostęp do faktur, rozliczeń kosztów, sald, kart opłat i certyfikatów energetycznych. Te narzędzia poprawiają efektywność, zwiększają satysfakcję klientów i ułatwiają codzienne operacje administracyjne.​</a:t>
            </a:r>
          </a:p>
          <a:p>
            <a:pPr rtl="0"/>
            <a:endParaRPr lang="pl-PL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kst — symbol zastępczy 18">
            <a:extLst>
              <a:ext uri="{FF2B5EF4-FFF2-40B4-BE49-F238E27FC236}">
                <a16:creationId xmlns:a16="http://schemas.microsoft.com/office/drawing/2014/main" id="{1A502D19-C614-886C-4945-5880F36E09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9310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1945C2F8-2E24-F46B-AC7B-3070B38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840" y="2194503"/>
            <a:ext cx="5699759" cy="1975104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Dziękuję</a:t>
            </a:r>
          </a:p>
        </p:txBody>
      </p:sp>
      <p:sp>
        <p:nvSpPr>
          <p:cNvPr id="6" name="Tekst — symbol zastępczy 5">
            <a:extLst>
              <a:ext uri="{FF2B5EF4-FFF2-40B4-BE49-F238E27FC236}">
                <a16:creationId xmlns:a16="http://schemas.microsoft.com/office/drawing/2014/main" id="{7DA212DC-D3DD-DD6B-D644-0F7B9BA98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Artur Gołata</a:t>
            </a:r>
          </a:p>
        </p:txBody>
      </p:sp>
    </p:spTree>
    <p:extLst>
      <p:ext uri="{BB962C8B-B14F-4D97-AF65-F5344CB8AC3E}">
        <p14:creationId xmlns:p14="http://schemas.microsoft.com/office/powerpoint/2010/main" val="316121993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4352_TF22529792_Win32" id="{1326C3BB-235E-420E-98F4-37F71293871D}" vid="{B1DA7861-E414-494B-9D2A-2CF8F9D1EECF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B9CED55E8F8543BEFD54205924B97E" ma:contentTypeVersion="15" ma:contentTypeDescription="Create a new document." ma:contentTypeScope="" ma:versionID="7934cfc98febfa177962bc8a36be076c">
  <xsd:schema xmlns:xsd="http://www.w3.org/2001/XMLSchema" xmlns:xs="http://www.w3.org/2001/XMLSchema" xmlns:p="http://schemas.microsoft.com/office/2006/metadata/properties" xmlns:ns2="4f0d45a2-344c-4fe0-9811-4277bf2c2e17" xmlns:ns3="bb13cd20-357b-48a5-aff4-3bb4b52aae3e" targetNamespace="http://schemas.microsoft.com/office/2006/metadata/properties" ma:root="true" ma:fieldsID="aa190bc864bcebc737c679dbb323a16d" ns2:_="" ns3:_="">
    <xsd:import namespace="4f0d45a2-344c-4fe0-9811-4277bf2c2e17"/>
    <xsd:import namespace="bb13cd20-357b-48a5-aff4-3bb4b52aae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0d45a2-344c-4fe0-9811-4277bf2c2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42cf434-6fa7-423d-b9b2-a30b23ae4b8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3cd20-357b-48a5-aff4-3bb4b52aae3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8435a69-c5f6-4b2d-823a-b7e1eae613dc}" ma:internalName="TaxCatchAll" ma:showField="CatchAllData" ma:web="bb13cd20-357b-48a5-aff4-3bb4b52aae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b13cd20-357b-48a5-aff4-3bb4b52aae3e" xsi:nil="true"/>
    <MediaServiceKeyPoints xmlns="4f0d45a2-344c-4fe0-9811-4277bf2c2e17" xsi:nil="true"/>
    <lcf76f155ced4ddcb4097134ff3c332f xmlns="4f0d45a2-344c-4fe0-9811-4277bf2c2e1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0F892F8-B153-4A37-BD5F-A2BAB73750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0d45a2-344c-4fe0-9811-4277bf2c2e17"/>
    <ds:schemaRef ds:uri="bb13cd20-357b-48a5-aff4-3bb4b52aae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65A588-1D2A-427C-AA32-A236D95C8F8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bb13cd20-357b-48a5-aff4-3bb4b52aae3e"/>
    <ds:schemaRef ds:uri="4f0d45a2-344c-4fe0-9811-4277bf2c2e17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Projekt metropolitalny</Template>
  <TotalTime>1693</TotalTime>
  <Words>522</Words>
  <Application>Microsoft Office PowerPoint</Application>
  <PresentationFormat>Panoramiczny</PresentationFormat>
  <Paragraphs>43</Paragraphs>
  <Slides>9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Calibri</vt:lpstr>
      <vt:lpstr>Motyw pakietu Office</vt:lpstr>
      <vt:lpstr>Strategia rozwoju, utrzymania istniejących oraz wdrażanie nowych usługi dla mieszkańców i pracowników  Spółdzielni Mieszkaniowej „Budowlani”  w sektorze IT.</vt:lpstr>
      <vt:lpstr>Plan spotkania</vt:lpstr>
      <vt:lpstr>Wstęp</vt:lpstr>
      <vt:lpstr>Główne cele</vt:lpstr>
      <vt:lpstr>e-faktury</vt:lpstr>
      <vt:lpstr>strona www, panel SM</vt:lpstr>
      <vt:lpstr>eBOK</vt:lpstr>
      <vt:lpstr>Podsumowanie</vt:lpstr>
      <vt:lpstr>Dziękuję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Strategia rozwoju, utrzymania istniejących oraz nowe usługi dla mieszkańców i pracowników Spółdzielni Mieszkaniowej Budowlani w sektorze IT.</dc:title>
  <dc:creator>Artur Golata</dc:creator>
  <cp:lastModifiedBy>Artur Golata</cp:lastModifiedBy>
  <cp:revision>24</cp:revision>
  <dcterms:created xsi:type="dcterms:W3CDTF">2024-03-10T06:44:16Z</dcterms:created>
  <dcterms:modified xsi:type="dcterms:W3CDTF">2024-03-12T12:08:23Z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0x0101003AB9CED55E8F8543BEFD54205924B97E</vt:lpwstr>
  </property>
  <property fmtid="{D5CDD505-2E9C-101B-9397-08002B2CF9AE}" pid="3" name="MediaServiceImageTags">
    <vt:lpwstr/>
  </property>
</Properties>
</file>