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 Envy 13" initials="HE1" lastIdx="1" clrIdx="0">
    <p:extLst>
      <p:ext uri="{19B8F6BF-5375-455C-9EA6-DF929625EA0E}">
        <p15:presenceInfo xmlns:p15="http://schemas.microsoft.com/office/powerpoint/2012/main" userId="HP Envy 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1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2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5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5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E73-796F-4DF4-A5A2-C7216652B81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ithgnm/AI-Ca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A772B0-8B23-4688-9581-0803E1C69B40}"/>
              </a:ext>
            </a:extLst>
          </p:cNvPr>
          <p:cNvSpPr/>
          <p:nvPr/>
        </p:nvSpPr>
        <p:spPr>
          <a:xfrm>
            <a:off x="4052191" y="2612971"/>
            <a:ext cx="4087617" cy="1624999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A0B88-6D73-44A0-AB67-808D3C781653}"/>
              </a:ext>
            </a:extLst>
          </p:cNvPr>
          <p:cNvSpPr txBox="1"/>
          <p:nvPr/>
        </p:nvSpPr>
        <p:spPr>
          <a:xfrm>
            <a:off x="8096232" y="5596350"/>
            <a:ext cx="3834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>
                <a:latin typeface="SVN-Servetica Medium" panose="020B0604020202020204" pitchFamily="34" charset="0"/>
              </a:rPr>
              <a:t>TRÍ TUỆ NHÂN TẠO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692F3-0A43-4B07-BAE4-3550F0FEC886}"/>
              </a:ext>
            </a:extLst>
          </p:cNvPr>
          <p:cNvSpPr txBox="1"/>
          <p:nvPr/>
        </p:nvSpPr>
        <p:spPr>
          <a:xfrm>
            <a:off x="7644715" y="6200507"/>
            <a:ext cx="42011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i="1">
                <a:solidFill>
                  <a:schemeClr val="bg1">
                    <a:lumMod val="50000"/>
                  </a:schemeClr>
                </a:solidFill>
                <a:latin typeface="SVN-Servetica Thin" panose="020B0403020202020204" pitchFamily="34" charset="0"/>
                <a:cs typeface="Arial" panose="020B0604020202020204" pitchFamily="34" charset="0"/>
              </a:rPr>
              <a:t>175050002 </a:t>
            </a:r>
            <a:r>
              <a:rPr lang="en-US" sz="1500" i="1">
                <a:solidFill>
                  <a:schemeClr val="bg1">
                    <a:lumMod val="50000"/>
                  </a:schemeClr>
                </a:solidFill>
                <a:latin typeface="SVN-Servetica Medium" panose="020B0604020202020204" pitchFamily="34" charset="0"/>
                <a:cs typeface="Arial" panose="020B0604020202020204" pitchFamily="34" charset="0"/>
              </a:rPr>
              <a:t>NGUYỄN MINH HUY</a:t>
            </a:r>
            <a:endParaRPr lang="en-US" sz="1500" i="1">
              <a:solidFill>
                <a:schemeClr val="bg1">
                  <a:lumMod val="50000"/>
                </a:schemeClr>
              </a:solidFill>
              <a:latin typeface="SVN-Servetica Thin" panose="020B04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8AB4AD-A57E-4C85-A7D6-AD7682C619EE}"/>
              </a:ext>
            </a:extLst>
          </p:cNvPr>
          <p:cNvCxnSpPr>
            <a:cxnSpLocks/>
          </p:cNvCxnSpPr>
          <p:nvPr/>
        </p:nvCxnSpPr>
        <p:spPr>
          <a:xfrm>
            <a:off x="8740346" y="6139544"/>
            <a:ext cx="31901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B12F6B-2216-43FC-85FC-AA088111E9BB}"/>
              </a:ext>
            </a:extLst>
          </p:cNvPr>
          <p:cNvSpPr txBox="1"/>
          <p:nvPr/>
        </p:nvSpPr>
        <p:spPr>
          <a:xfrm>
            <a:off x="424539" y="5590970"/>
            <a:ext cx="429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SVN-Servetica Medium" panose="020B0604020202020204" pitchFamily="34" charset="0"/>
                <a:cs typeface="Arial" panose="020B0604020202020204" pitchFamily="34" charset="0"/>
              </a:rPr>
              <a:t>TS. NGUYỄN HÀ GIANG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C7F56-0063-4945-B053-98174BCC3C1C}"/>
              </a:ext>
            </a:extLst>
          </p:cNvPr>
          <p:cNvSpPr txBox="1"/>
          <p:nvPr/>
        </p:nvSpPr>
        <p:spPr>
          <a:xfrm>
            <a:off x="424539" y="6200507"/>
            <a:ext cx="38342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>
                <a:solidFill>
                  <a:schemeClr val="bg1">
                    <a:lumMod val="50000"/>
                  </a:schemeClr>
                </a:solidFill>
                <a:latin typeface="SVN-Servetica Medium" panose="020B0604020202020204" pitchFamily="34" charset="0"/>
                <a:cs typeface="Arial" panose="020B0604020202020204" pitchFamily="34" charset="0"/>
              </a:rPr>
              <a:t>08.04.2019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E020DE-1240-4E3B-897F-5C471A5FA483}"/>
              </a:ext>
            </a:extLst>
          </p:cNvPr>
          <p:cNvCxnSpPr>
            <a:cxnSpLocks/>
          </p:cNvCxnSpPr>
          <p:nvPr/>
        </p:nvCxnSpPr>
        <p:spPr>
          <a:xfrm>
            <a:off x="424539" y="6150137"/>
            <a:ext cx="39579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4B50F3-4512-40E2-A162-01906545BF78}"/>
              </a:ext>
            </a:extLst>
          </p:cNvPr>
          <p:cNvSpPr txBox="1"/>
          <p:nvPr/>
        </p:nvSpPr>
        <p:spPr>
          <a:xfrm>
            <a:off x="3950129" y="2917638"/>
            <a:ext cx="4291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latin typeface="SVN-Servetica Medium" panose="020B0604020202020204" pitchFamily="34" charset="0"/>
                <a:cs typeface="Arial" panose="020B0604020202020204" pitchFamily="34" charset="0"/>
              </a:rPr>
              <a:t>AI CARO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5F659A4-609F-476B-970E-73282405F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88" y="334328"/>
            <a:ext cx="3259651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37FEB1-8A05-404F-AD29-C0DA01E459D2}"/>
              </a:ext>
            </a:extLst>
          </p:cNvPr>
          <p:cNvGrpSpPr/>
          <p:nvPr/>
        </p:nvGrpSpPr>
        <p:grpSpPr>
          <a:xfrm>
            <a:off x="432777" y="591220"/>
            <a:ext cx="11326446" cy="5654384"/>
            <a:chOff x="432777" y="454060"/>
            <a:chExt cx="11326446" cy="565438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5E61E9-4FB2-4AFD-B01E-545C1483496E}"/>
                </a:ext>
              </a:extLst>
            </p:cNvPr>
            <p:cNvSpPr txBox="1"/>
            <p:nvPr/>
          </p:nvSpPr>
          <p:spPr>
            <a:xfrm>
              <a:off x="5200280" y="454060"/>
              <a:ext cx="17914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>
                  <a:latin typeface="SVN-Servetica Medium" panose="020B0604020202020204" pitchFamily="34" charset="0"/>
                  <a:cs typeface="Arial" panose="020B0604020202020204" pitchFamily="34" charset="0"/>
                </a:rPr>
                <a:t>Giao diện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C79407-CB71-4722-B21A-DB6B9CC4E86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77" y="1154747"/>
              <a:ext cx="5943600" cy="45485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C370A4-6672-49AC-8645-31E3169AB50B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241"/>
            <a:stretch/>
          </p:blipFill>
          <p:spPr>
            <a:xfrm>
              <a:off x="6557938" y="1154747"/>
              <a:ext cx="5201285" cy="160492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B21BA2-9193-4C94-8D38-561AAA5BA6B7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6" t="10031" b="1"/>
            <a:stretch/>
          </p:blipFill>
          <p:spPr>
            <a:xfrm>
              <a:off x="6557938" y="3253946"/>
              <a:ext cx="5201285" cy="24251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3ABD48-AB9B-4655-BC72-A96613FC97B3}"/>
                </a:ext>
              </a:extLst>
            </p:cNvPr>
            <p:cNvSpPr txBox="1"/>
            <p:nvPr/>
          </p:nvSpPr>
          <p:spPr>
            <a:xfrm>
              <a:off x="1487468" y="5785279"/>
              <a:ext cx="383421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1">
                  <a:solidFill>
                    <a:schemeClr val="bg1">
                      <a:lumMod val="50000"/>
                    </a:schemeClr>
                  </a:solidFill>
                  <a:latin typeface="SVN-Servetica Medium" panose="020B0604020202020204" pitchFamily="34" charset="0"/>
                  <a:cs typeface="Arial" panose="020B0604020202020204" pitchFamily="34" charset="0"/>
                </a:rPr>
                <a:t>Giao diện chính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72DFAB-2841-4F7D-AE94-5DD9F94B53CE}"/>
                </a:ext>
              </a:extLst>
            </p:cNvPr>
            <p:cNvSpPr txBox="1"/>
            <p:nvPr/>
          </p:nvSpPr>
          <p:spPr>
            <a:xfrm>
              <a:off x="7241471" y="5785278"/>
              <a:ext cx="383421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1">
                  <a:solidFill>
                    <a:schemeClr val="bg1">
                      <a:lumMod val="50000"/>
                    </a:schemeClr>
                  </a:solidFill>
                  <a:latin typeface="SVN-Servetica Medium" panose="020B0604020202020204" pitchFamily="34" charset="0"/>
                  <a:cs typeface="Arial" panose="020B0604020202020204" pitchFamily="34" charset="0"/>
                </a:rPr>
                <a:t>Xử lý thắng thua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17D0C9-30C4-4378-B74E-B861EF71AF7E}"/>
                </a:ext>
              </a:extLst>
            </p:cNvPr>
            <p:cNvSpPr txBox="1"/>
            <p:nvPr/>
          </p:nvSpPr>
          <p:spPr>
            <a:xfrm>
              <a:off x="7241471" y="2845228"/>
              <a:ext cx="383421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1">
                  <a:solidFill>
                    <a:schemeClr val="bg1">
                      <a:lumMod val="50000"/>
                    </a:schemeClr>
                  </a:solidFill>
                  <a:latin typeface="SVN-Servetica Medium" panose="020B0604020202020204" pitchFamily="34" charset="0"/>
                  <a:cs typeface="Arial" panose="020B0604020202020204" pitchFamily="34" charset="0"/>
                </a:rPr>
                <a:t>Các chức năng của trò ch</a:t>
              </a:r>
              <a:r>
                <a:rPr lang="vi-VN" sz="1500" i="1">
                  <a:solidFill>
                    <a:schemeClr val="bg1">
                      <a:lumMod val="50000"/>
                    </a:schemeClr>
                  </a:solidFill>
                  <a:latin typeface="SVN-Servetica Medium" panose="020B0604020202020204" pitchFamily="34" charset="0"/>
                  <a:cs typeface="Arial" panose="020B0604020202020204" pitchFamily="34" charset="0"/>
                </a:rPr>
                <a:t>ơ</a:t>
              </a:r>
              <a:r>
                <a:rPr lang="en-US" sz="1500" i="1">
                  <a:solidFill>
                    <a:schemeClr val="bg1">
                      <a:lumMod val="50000"/>
                    </a:schemeClr>
                  </a:solidFill>
                  <a:latin typeface="SVN-Servetica Medium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66742C1-7B7F-4D71-B50E-9F522D46C4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88" y="334328"/>
            <a:ext cx="3259651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2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163551-8493-446B-86AC-1F00DFCD5273}"/>
              </a:ext>
            </a:extLst>
          </p:cNvPr>
          <p:cNvGrpSpPr/>
          <p:nvPr/>
        </p:nvGrpSpPr>
        <p:grpSpPr>
          <a:xfrm>
            <a:off x="1971341" y="1969099"/>
            <a:ext cx="8255271" cy="2919802"/>
            <a:chOff x="1971341" y="1550475"/>
            <a:chExt cx="8255271" cy="291980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5E61E9-4FB2-4AFD-B01E-545C1483496E}"/>
                </a:ext>
              </a:extLst>
            </p:cNvPr>
            <p:cNvSpPr txBox="1"/>
            <p:nvPr/>
          </p:nvSpPr>
          <p:spPr>
            <a:xfrm>
              <a:off x="5027286" y="1550475"/>
              <a:ext cx="21374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>
                  <a:latin typeface="SVN-Servetica Medium" panose="020B0604020202020204" pitchFamily="34" charset="0"/>
                  <a:cs typeface="Arial" panose="020B0604020202020204" pitchFamily="34" charset="0"/>
                </a:rPr>
                <a:t>Chức năng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649F4C-0D5A-4D0A-8329-43F7B2BFFBC2}"/>
                </a:ext>
              </a:extLst>
            </p:cNvPr>
            <p:cNvSpPr txBox="1"/>
            <p:nvPr/>
          </p:nvSpPr>
          <p:spPr>
            <a:xfrm>
              <a:off x="2124405" y="2238106"/>
              <a:ext cx="7943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>
                  <a:latin typeface="SVN-Servetica Medium" panose="020B0604020202020204" pitchFamily="34" charset="0"/>
                </a:rPr>
                <a:t>New Game: </a:t>
              </a:r>
              <a:r>
                <a:rPr lang="en-US" sz="2000">
                  <a:latin typeface="SVN-Servetica Thin" panose="020B0403020202020204" pitchFamily="34" charset="0"/>
                </a:rPr>
                <a:t>Xóa và tạo lại bàn cờ, lựa chọn chức năng để bắt đầu chơi.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D7BEA8-F798-4E75-B1D8-3FF294028ED1}"/>
                </a:ext>
              </a:extLst>
            </p:cNvPr>
            <p:cNvSpPr txBox="1"/>
            <p:nvPr/>
          </p:nvSpPr>
          <p:spPr>
            <a:xfrm>
              <a:off x="1971341" y="2848793"/>
              <a:ext cx="8255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>
                  <a:latin typeface="SVN-Servetica Medium" panose="020B0604020202020204" pitchFamily="34" charset="0"/>
                </a:rPr>
                <a:t>Hint Move:</a:t>
              </a:r>
              <a:r>
                <a:rPr lang="en-US" sz="2000">
                  <a:latin typeface="SVN-Servetica Thin" panose="020B0403020202020204" pitchFamily="34" charset="0"/>
                </a:rPr>
                <a:t> Gợi ý nước đi tốt cho người chơi, sử dụng thuật toán của máy.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1C8586-8603-4481-9C3A-75981ADF9CB6}"/>
                </a:ext>
              </a:extLst>
            </p:cNvPr>
            <p:cNvSpPr txBox="1"/>
            <p:nvPr/>
          </p:nvSpPr>
          <p:spPr>
            <a:xfrm>
              <a:off x="2124405" y="3459480"/>
              <a:ext cx="7943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>
                  <a:latin typeface="SVN-Servetica Medium" panose="020B0604020202020204" pitchFamily="34" charset="0"/>
                </a:rPr>
                <a:t>Undo: </a:t>
              </a:r>
              <a:r>
                <a:rPr lang="en-US" sz="2000">
                  <a:latin typeface="SVN-Servetica Thin" panose="020B0403020202020204" pitchFamily="34" charset="0"/>
                </a:rPr>
                <a:t>Hồi lại một nước đã đi.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BCB2C4-C569-4AE8-8082-A45C7068D4F0}"/>
                </a:ext>
              </a:extLst>
            </p:cNvPr>
            <p:cNvSpPr txBox="1"/>
            <p:nvPr/>
          </p:nvSpPr>
          <p:spPr>
            <a:xfrm>
              <a:off x="2124405" y="4070167"/>
              <a:ext cx="7943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>
                  <a:latin typeface="SVN-Servetica Medium" panose="020B0604020202020204" pitchFamily="34" charset="0"/>
                </a:rPr>
                <a:t>Exit: </a:t>
              </a:r>
              <a:r>
                <a:rPr lang="en-US" sz="2000">
                  <a:latin typeface="SVN-Servetica Thin" panose="020B0403020202020204" pitchFamily="34" charset="0"/>
                </a:rPr>
                <a:t>Thoát khỏi trò ch</a:t>
              </a:r>
              <a:r>
                <a:rPr lang="vi-VN" sz="2000">
                  <a:latin typeface="SVN-Servetica Thin" panose="020B0403020202020204" pitchFamily="34" charset="0"/>
                </a:rPr>
                <a:t>ơ</a:t>
              </a:r>
              <a:r>
                <a:rPr lang="en-US" sz="2000">
                  <a:latin typeface="SVN-Servetica Thin" panose="020B0403020202020204" pitchFamily="34" charset="0"/>
                </a:rPr>
                <a:t>i.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7367106-2E06-4B87-91F5-CF00FC902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88" y="334328"/>
            <a:ext cx="3259651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7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367106-2E06-4B87-91F5-CF00FC902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88" y="334328"/>
            <a:ext cx="3259651" cy="2743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2F8A563-8E57-4879-8914-8CDE374460C6}"/>
              </a:ext>
            </a:extLst>
          </p:cNvPr>
          <p:cNvGrpSpPr/>
          <p:nvPr/>
        </p:nvGrpSpPr>
        <p:grpSpPr>
          <a:xfrm>
            <a:off x="2050196" y="1509536"/>
            <a:ext cx="8091608" cy="3838927"/>
            <a:chOff x="2124405" y="1969099"/>
            <a:chExt cx="8091608" cy="383892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5E61E9-4FB2-4AFD-B01E-545C1483496E}"/>
                </a:ext>
              </a:extLst>
            </p:cNvPr>
            <p:cNvSpPr txBox="1"/>
            <p:nvPr/>
          </p:nvSpPr>
          <p:spPr>
            <a:xfrm>
              <a:off x="5027286" y="1969099"/>
              <a:ext cx="21374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>
                  <a:latin typeface="SVN-Servetica Medium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649F4C-0D5A-4D0A-8329-43F7B2BFFBC2}"/>
                </a:ext>
              </a:extLst>
            </p:cNvPr>
            <p:cNvSpPr txBox="1"/>
            <p:nvPr/>
          </p:nvSpPr>
          <p:spPr>
            <a:xfrm>
              <a:off x="2124405" y="2656730"/>
              <a:ext cx="7943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>
                  <a:latin typeface="SVN-Servetica Medium" panose="020B0604020202020204" pitchFamily="34" charset="0"/>
                </a:rPr>
                <a:t>Value.cs: </a:t>
              </a:r>
              <a:r>
                <a:rPr lang="en-US" sz="2000">
                  <a:latin typeface="SVN-Servetica Thin" panose="020B0403020202020204" pitchFamily="34" charset="0"/>
                </a:rPr>
                <a:t>Chứa các biến về thông số của bàn cờ, phương thức phục vụ cho việc xử lí các thao tác đánh cờ, lượng giá, xử lý AI,...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63419C-D2EC-4F53-9D37-A78EACFA75D5}"/>
                </a:ext>
              </a:extLst>
            </p:cNvPr>
            <p:cNvSpPr txBox="1"/>
            <p:nvPr/>
          </p:nvSpPr>
          <p:spPr>
            <a:xfrm>
              <a:off x="2124405" y="3575193"/>
              <a:ext cx="7943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>
                  <a:latin typeface="SVN-Servetica Medium" panose="020B0604020202020204" pitchFamily="34" charset="0"/>
                </a:rPr>
                <a:t>Algorithm.cs: </a:t>
              </a:r>
              <a:r>
                <a:rPr lang="en-US" sz="2000">
                  <a:latin typeface="SVN-Servetica Thin" panose="020B0403020202020204" pitchFamily="34" charset="0"/>
                </a:rPr>
                <a:t>Chứa tất cả các thuật toán liên quan đến trò chơi như tạo bàn cờ, xử lý lượt đánh của người chơi, xử lý thắng thua, thuật toán AI,...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290CF7-7CFB-4A57-9D2C-0655F508AC4C}"/>
                </a:ext>
              </a:extLst>
            </p:cNvPr>
            <p:cNvSpPr txBox="1"/>
            <p:nvPr/>
          </p:nvSpPr>
          <p:spPr>
            <a:xfrm>
              <a:off x="2124405" y="4493656"/>
              <a:ext cx="7943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>
                  <a:latin typeface="SVN-Servetica Medium" panose="020B0604020202020204" pitchFamily="34" charset="0"/>
                </a:rPr>
                <a:t>Board.cs: </a:t>
              </a:r>
              <a:r>
                <a:rPr lang="en-US" sz="2000">
                  <a:latin typeface="SVN-Servetica Thin" panose="020B0403020202020204" pitchFamily="34" charset="0"/>
                </a:rPr>
                <a:t>Chứa Panel bàn cờ, các sự kiện (Event) của các Button ứng với mỗi chức năng trong trò chơi.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2B613B-A889-446B-B727-7B71BEDCACDA}"/>
                </a:ext>
              </a:extLst>
            </p:cNvPr>
            <p:cNvSpPr txBox="1"/>
            <p:nvPr/>
          </p:nvSpPr>
          <p:spPr>
            <a:xfrm>
              <a:off x="2272823" y="5407916"/>
              <a:ext cx="7943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>
                  <a:latin typeface="SVN-Servetica Medium" panose="020B0604020202020204" pitchFamily="34" charset="0"/>
                </a:rPr>
                <a:t>About.cs: </a:t>
              </a:r>
              <a:r>
                <a:rPr lang="en-US" sz="2000">
                  <a:latin typeface="SVN-Servetica Thin" panose="020B0403020202020204" pitchFamily="34" charset="0"/>
                </a:rPr>
                <a:t>Form về thông tin của người lập trình trò chơi.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12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367106-2E06-4B87-91F5-CF00FC902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88" y="334328"/>
            <a:ext cx="3259651" cy="2743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BFE471-9535-4193-992C-24F60E604093}"/>
              </a:ext>
            </a:extLst>
          </p:cNvPr>
          <p:cNvGrpSpPr/>
          <p:nvPr/>
        </p:nvGrpSpPr>
        <p:grpSpPr>
          <a:xfrm>
            <a:off x="1418966" y="1091787"/>
            <a:ext cx="9354067" cy="4674426"/>
            <a:chOff x="1418965" y="1517773"/>
            <a:chExt cx="9354067" cy="46744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5E61E9-4FB2-4AFD-B01E-545C1483496E}"/>
                </a:ext>
              </a:extLst>
            </p:cNvPr>
            <p:cNvSpPr txBox="1"/>
            <p:nvPr/>
          </p:nvSpPr>
          <p:spPr>
            <a:xfrm>
              <a:off x="5027284" y="1517773"/>
              <a:ext cx="21374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>
                  <a:latin typeface="SVN-Servetica Medium" panose="020B0604020202020204" pitchFamily="34" charset="0"/>
                  <a:cs typeface="Arial" panose="020B0604020202020204" pitchFamily="34" charset="0"/>
                </a:rPr>
                <a:t>Heuristic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26F2DF-AA19-4760-8C88-10CB14BA6F4C}"/>
                </a:ext>
              </a:extLst>
            </p:cNvPr>
            <p:cNvSpPr txBox="1"/>
            <p:nvPr/>
          </p:nvSpPr>
          <p:spPr>
            <a:xfrm>
              <a:off x="1418965" y="2221881"/>
              <a:ext cx="9354067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US" b="1">
                  <a:latin typeface="SVN-Servetica Thin" panose="020B0403020202020204" pitchFamily="34" charset="0"/>
                  <a:cs typeface="Arial" panose="020B0604020202020204" pitchFamily="34" charset="0"/>
                </a:rPr>
                <a:t>Tiến hành quét các ô xung quanh ô trống đang được xét và đếm số lượng quân mình và quân đối phương theo h</a:t>
              </a:r>
              <a:r>
                <a:rPr lang="vi-VN" b="1">
                  <a:latin typeface="SVN-Servetica Thin" panose="020B0403020202020204" pitchFamily="34" charset="0"/>
                  <a:cs typeface="Arial" panose="020B0604020202020204" pitchFamily="34" charset="0"/>
                </a:rPr>
                <a:t>ư</a:t>
              </a:r>
              <a:r>
                <a:rPr lang="en-US" b="1">
                  <a:latin typeface="SVN-Servetica Thin" panose="020B0403020202020204" pitchFamily="34" charset="0"/>
                  <a:cs typeface="Arial" panose="020B0604020202020204" pitchFamily="34" charset="0"/>
                </a:rPr>
                <a:t>ớng ngang, dọc và chéo.</a:t>
              </a:r>
            </a:p>
            <a:p>
              <a:pPr lvl="0" algn="just"/>
              <a:endParaRPr lang="en-US" b="1">
                <a:latin typeface="SVN-Servetica Thin" panose="020B0403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b="1">
                  <a:latin typeface="SVN-Servetica Thin" panose="020B0403020202020204" pitchFamily="34" charset="0"/>
                </a:rPr>
                <a:t>Nếu số quân đối phương là 2, tức là đã bị chặn hai đầu, trả giá trị của ô trống đó bằng 0. Nếu số quân của ta bằng 4, tức chỉ cần 1 nước đi nữa sẽ chiến thắng, điểm số của ô trống đó sẽ được nhân 5. </a:t>
              </a:r>
            </a:p>
            <a:p>
              <a:pPr algn="just"/>
              <a:endParaRPr lang="en-US" b="1">
                <a:latin typeface="SVN-Servetica Thin" panose="020B0403020202020204" pitchFamily="34" charset="0"/>
              </a:endParaRPr>
            </a:p>
            <a:p>
              <a:pPr algn="just"/>
              <a:r>
                <a:rPr lang="en-US" b="1">
                  <a:latin typeface="SVN-Servetica Thin" panose="020B0403020202020204" pitchFamily="34" charset="0"/>
                </a:rPr>
                <a:t>Trả về kết quả điểm số bằng số điểm tấn công trừ số điểm phòng thủ dựa trên số quân theo bảng điểm ở trên. Tương tự như với hàm tính điểm phòng thủ, tổng điểm sẽ bằng số điểm phòng thủ trừ số điểm tấn công.</a:t>
              </a:r>
            </a:p>
            <a:p>
              <a:pPr algn="just"/>
              <a:endParaRPr lang="en-US" b="1">
                <a:latin typeface="SVN-Servetica Thin" panose="020B0403020202020204" pitchFamily="34" charset="0"/>
              </a:endParaRPr>
            </a:p>
            <a:p>
              <a:pPr algn="just"/>
              <a:r>
                <a:rPr lang="en-US" b="1">
                  <a:latin typeface="SVN-Servetica Thin" panose="020B0403020202020204" pitchFamily="34" charset="0"/>
                </a:rPr>
                <a:t>Tổng số điểm của ô trống được xác định bằng cách tính số tấn công hoặc phòng thủ của cả 4 hướng và so sánh. Nếu số điểm tấn công lớn hơn điểm phòng thủ thì sẽ lựa chọn nước đi tấn công, và ngược lại.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44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367106-2E06-4B87-91F5-CF00FC902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88" y="334328"/>
            <a:ext cx="3259651" cy="2743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BFE471-9535-4193-992C-24F60E604093}"/>
              </a:ext>
            </a:extLst>
          </p:cNvPr>
          <p:cNvGrpSpPr/>
          <p:nvPr/>
        </p:nvGrpSpPr>
        <p:grpSpPr>
          <a:xfrm>
            <a:off x="1669191" y="1784284"/>
            <a:ext cx="8853618" cy="3289431"/>
            <a:chOff x="1418965" y="1517773"/>
            <a:chExt cx="9354067" cy="32894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5E61E9-4FB2-4AFD-B01E-545C1483496E}"/>
                </a:ext>
              </a:extLst>
            </p:cNvPr>
            <p:cNvSpPr txBox="1"/>
            <p:nvPr/>
          </p:nvSpPr>
          <p:spPr>
            <a:xfrm>
              <a:off x="4029403" y="1517773"/>
              <a:ext cx="413319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>
                  <a:latin typeface="SVN-Servetica Medium" panose="020B0604020202020204" pitchFamily="34" charset="0"/>
                  <a:cs typeface="Arial" panose="020B0604020202020204" pitchFamily="34" charset="0"/>
                </a:rPr>
                <a:t>Minimax &amp; Alpha-beta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26F2DF-AA19-4760-8C88-10CB14BA6F4C}"/>
                </a:ext>
              </a:extLst>
            </p:cNvPr>
            <p:cNvSpPr txBox="1"/>
            <p:nvPr/>
          </p:nvSpPr>
          <p:spPr>
            <a:xfrm>
              <a:off x="1418965" y="2221881"/>
              <a:ext cx="935406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>
                  <a:latin typeface="SVN-Servetica Thin" panose="020B0403020202020204" pitchFamily="34" charset="0"/>
                </a:rPr>
                <a:t>Đầu tiên đánh giá bàn cờ và chọn ra 3 ô trống có điểm cao nhất, tiến hành đánh thử.</a:t>
              </a:r>
            </a:p>
            <a:p>
              <a:pPr algn="just"/>
              <a:endParaRPr lang="en-US" b="1">
                <a:latin typeface="SVN-Servetica Thin" panose="020B0403020202020204" pitchFamily="34" charset="0"/>
              </a:endParaRPr>
            </a:p>
            <a:p>
              <a:pPr algn="just"/>
              <a:r>
                <a:rPr lang="en-US" b="1">
                  <a:latin typeface="SVN-Servetica Thin" panose="020B0403020202020204" pitchFamily="34" charset="0"/>
                </a:rPr>
                <a:t>Trong mỗi lượt đánh thử cũng tiến hành đánh giá bàn cờ và chọn ra 3 ô trống cao điểm nhất của người để đánh trả lại. </a:t>
              </a:r>
            </a:p>
            <a:p>
              <a:pPr algn="just"/>
              <a:endParaRPr lang="en-US" b="1">
                <a:latin typeface="SVN-Servetica Thin" panose="020B0403020202020204" pitchFamily="34" charset="0"/>
              </a:endParaRPr>
            </a:p>
            <a:p>
              <a:pPr algn="just"/>
              <a:r>
                <a:rPr lang="en-US" b="1">
                  <a:latin typeface="SVN-Servetica Thin" panose="020B0403020202020204" pitchFamily="34" charset="0"/>
                </a:rPr>
                <a:t>Độ sâu tối đa là 11. </a:t>
              </a:r>
            </a:p>
            <a:p>
              <a:pPr algn="just"/>
              <a:endParaRPr lang="en-US" b="1">
                <a:latin typeface="SVN-Servetica Thin" panose="020B0403020202020204" pitchFamily="34" charset="0"/>
              </a:endParaRPr>
            </a:p>
            <a:p>
              <a:pPr algn="just"/>
              <a:r>
                <a:rPr lang="en-US" b="1">
                  <a:latin typeface="SVN-Servetica Thin" panose="020B0403020202020204" pitchFamily="34" charset="0"/>
                </a:rPr>
                <a:t>Nếu tìm thấy nước đi dẫn tới chiến thắng thì đánh theo nước đó, không thì đánh vào ô có điểm cao nhất.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62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367106-2E06-4B87-91F5-CF00FC902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88" y="334328"/>
            <a:ext cx="3259651" cy="2743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BFE471-9535-4193-992C-24F60E604093}"/>
              </a:ext>
            </a:extLst>
          </p:cNvPr>
          <p:cNvGrpSpPr/>
          <p:nvPr/>
        </p:nvGrpSpPr>
        <p:grpSpPr>
          <a:xfrm>
            <a:off x="1669191" y="1922784"/>
            <a:ext cx="8853618" cy="3012432"/>
            <a:chOff x="1418965" y="1517773"/>
            <a:chExt cx="9354067" cy="30124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5E61E9-4FB2-4AFD-B01E-545C1483496E}"/>
                </a:ext>
              </a:extLst>
            </p:cNvPr>
            <p:cNvSpPr txBox="1"/>
            <p:nvPr/>
          </p:nvSpPr>
          <p:spPr>
            <a:xfrm>
              <a:off x="4029403" y="1517773"/>
              <a:ext cx="41331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>
                  <a:latin typeface="SVN-Servetica Medium" panose="020B0604020202020204" pitchFamily="34" charset="0"/>
                  <a:cs typeface="Arial" panose="020B0604020202020204" pitchFamily="34" charset="0"/>
                </a:rPr>
                <a:t>Nh</a:t>
              </a:r>
              <a:r>
                <a:rPr lang="vi-VN" sz="2500" b="1">
                  <a:latin typeface="SVN-Servetica Medium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sz="2500" b="1">
                  <a:latin typeface="SVN-Servetica Medium" panose="020B0604020202020204" pitchFamily="34" charset="0"/>
                  <a:cs typeface="Arial" panose="020B0604020202020204" pitchFamily="34" charset="0"/>
                </a:rPr>
                <a:t>ợc điểm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26F2DF-AA19-4760-8C88-10CB14BA6F4C}"/>
                </a:ext>
              </a:extLst>
            </p:cNvPr>
            <p:cNvSpPr txBox="1"/>
            <p:nvPr/>
          </p:nvSpPr>
          <p:spPr>
            <a:xfrm>
              <a:off x="1418965" y="2221881"/>
              <a:ext cx="935406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>
                  <a:latin typeface="SVN-Servetica Thin" panose="020B0403020202020204" pitchFamily="34" charset="0"/>
                </a:rPr>
                <a:t>Để có thể tìm kiếm được ô trống có điểm số cao nhất, vẫn phải sử dụng phương pháp vét cạn từng ô trống.</a:t>
              </a:r>
            </a:p>
            <a:p>
              <a:pPr lvl="0"/>
              <a:endParaRPr lang="en-US" b="1">
                <a:latin typeface="SVN-Servetica Thin" panose="020B0403020202020204" pitchFamily="34" charset="0"/>
              </a:endParaRPr>
            </a:p>
            <a:p>
              <a:pPr lvl="0"/>
              <a:r>
                <a:rPr lang="en-US" b="1">
                  <a:latin typeface="SVN-Servetica Thin" panose="020B0403020202020204" pitchFamily="34" charset="0"/>
                </a:rPr>
                <a:t>Thuật toán Heuristic vẫn chưa xét được những trường hợp có lợi thế hơn.</a:t>
              </a:r>
            </a:p>
            <a:p>
              <a:pPr lvl="0"/>
              <a:endParaRPr lang="en-US" b="1">
                <a:latin typeface="SVN-Servetica Thin" panose="020B0403020202020204" pitchFamily="34" charset="0"/>
              </a:endParaRPr>
            </a:p>
            <a:p>
              <a:pPr lvl="0"/>
              <a:r>
                <a:rPr lang="en-US" b="1">
                  <a:latin typeface="SVN-Servetica Thin" panose="020B0403020202020204" pitchFamily="34" charset="0"/>
                </a:rPr>
                <a:t>Thời gian xử lý tạo bàn cờ bằng danh sách các nút (Button) còn chậm.</a:t>
              </a:r>
            </a:p>
            <a:p>
              <a:pPr lvl="0"/>
              <a:endParaRPr lang="en-US" b="1">
                <a:latin typeface="SVN-Servetica Thin" panose="020B0403020202020204" pitchFamily="34" charset="0"/>
              </a:endParaRPr>
            </a:p>
            <a:p>
              <a:pPr lvl="0"/>
              <a:r>
                <a:rPr lang="en-US" b="1">
                  <a:latin typeface="SVN-Servetica Thin" panose="020B0403020202020204" pitchFamily="34" charset="0"/>
                </a:rPr>
                <a:t>Vẫn còn một số lỗi tồn đọng trong quá trình chơi.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14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367106-2E06-4B87-91F5-CF00FC902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88" y="334328"/>
            <a:ext cx="3259651" cy="2743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BFE471-9535-4193-992C-24F60E604093}"/>
              </a:ext>
            </a:extLst>
          </p:cNvPr>
          <p:cNvGrpSpPr/>
          <p:nvPr/>
        </p:nvGrpSpPr>
        <p:grpSpPr>
          <a:xfrm>
            <a:off x="1669191" y="1507285"/>
            <a:ext cx="8853618" cy="3843429"/>
            <a:chOff x="1418965" y="1517773"/>
            <a:chExt cx="9354067" cy="38434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5E61E9-4FB2-4AFD-B01E-545C1483496E}"/>
                </a:ext>
              </a:extLst>
            </p:cNvPr>
            <p:cNvSpPr txBox="1"/>
            <p:nvPr/>
          </p:nvSpPr>
          <p:spPr>
            <a:xfrm>
              <a:off x="4029403" y="1517773"/>
              <a:ext cx="41331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>
                  <a:latin typeface="SVN-Servetica Medium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vi-VN" sz="2500" b="1">
                  <a:latin typeface="SVN-Servetica Medium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sz="2500" b="1">
                  <a:latin typeface="SVN-Servetica Medium" panose="020B0604020202020204" pitchFamily="34" charset="0"/>
                  <a:cs typeface="Arial" panose="020B0604020202020204" pitchFamily="34" charset="0"/>
                </a:rPr>
                <a:t>ớng phát triển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26F2DF-AA19-4760-8C88-10CB14BA6F4C}"/>
                </a:ext>
              </a:extLst>
            </p:cNvPr>
            <p:cNvSpPr txBox="1"/>
            <p:nvPr/>
          </p:nvSpPr>
          <p:spPr>
            <a:xfrm>
              <a:off x="1418965" y="2221881"/>
              <a:ext cx="935406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>
                  <a:latin typeface="SVN-Servetica Thin" panose="020B0403020202020204" pitchFamily="34" charset="0"/>
                </a:rPr>
                <a:t>Hoàn thiện các chức năng cơ bản còn thiếu.</a:t>
              </a:r>
            </a:p>
            <a:p>
              <a:pPr lvl="0" algn="ctr"/>
              <a:endParaRPr lang="en-US" b="1">
                <a:latin typeface="SVN-Servetica Thin" panose="020B0403020202020204" pitchFamily="34" charset="0"/>
              </a:endParaRPr>
            </a:p>
            <a:p>
              <a:pPr lvl="0" algn="ctr"/>
              <a:r>
                <a:rPr lang="en-US" b="1">
                  <a:latin typeface="SVN-Servetica Thin" panose="020B0403020202020204" pitchFamily="34" charset="0"/>
                </a:rPr>
                <a:t>Kiểm và rà soát, sửa các lỗi còn tồn đọng trong quá trình chơi.</a:t>
              </a:r>
            </a:p>
            <a:p>
              <a:pPr lvl="0" algn="ctr"/>
              <a:endParaRPr lang="en-US" b="1">
                <a:latin typeface="SVN-Servetica Thin" panose="020B0403020202020204" pitchFamily="34" charset="0"/>
              </a:endParaRPr>
            </a:p>
            <a:p>
              <a:pPr lvl="0" algn="ctr"/>
              <a:r>
                <a:rPr lang="en-US" b="1">
                  <a:latin typeface="SVN-Servetica Thin" panose="020B0403020202020204" pitchFamily="34" charset="0"/>
                </a:rPr>
                <a:t>Phát triển thuật toán tính điểm đường đi tối ưu hơn nữa.</a:t>
              </a:r>
            </a:p>
            <a:p>
              <a:pPr lvl="0" algn="ctr"/>
              <a:endParaRPr lang="en-US" b="1">
                <a:latin typeface="SVN-Servetica Thin" panose="020B0403020202020204" pitchFamily="34" charset="0"/>
              </a:endParaRPr>
            </a:p>
            <a:p>
              <a:pPr lvl="0" algn="ctr"/>
              <a:r>
                <a:rPr lang="en-US" b="1">
                  <a:latin typeface="SVN-Servetica Thin" panose="020B0403020202020204" pitchFamily="34" charset="0"/>
                </a:rPr>
                <a:t>Hoàn thiện chức năng “Máy siêu khó”.</a:t>
              </a:r>
            </a:p>
            <a:p>
              <a:pPr lvl="0" algn="ctr"/>
              <a:endParaRPr lang="en-US" b="1">
                <a:latin typeface="SVN-Servetica Thin" panose="020B0403020202020204" pitchFamily="34" charset="0"/>
              </a:endParaRPr>
            </a:p>
            <a:p>
              <a:pPr lvl="0" algn="ctr"/>
              <a:r>
                <a:rPr lang="en-US" b="1">
                  <a:latin typeface="SVN-Servetica Thin" panose="020B0403020202020204" pitchFamily="34" charset="0"/>
                </a:rPr>
                <a:t>Thiết kế giao diện trò chơi thân thiện với người dùng hơn.</a:t>
              </a:r>
            </a:p>
            <a:p>
              <a:pPr lvl="0" algn="ctr"/>
              <a:endParaRPr lang="en-US" b="1">
                <a:latin typeface="SVN-Servetica Thin" panose="020B0403020202020204" pitchFamily="34" charset="0"/>
              </a:endParaRPr>
            </a:p>
            <a:p>
              <a:pPr algn="ctr"/>
              <a:r>
                <a:rPr lang="en-US" b="1">
                  <a:latin typeface="SVN-Servetica Thin" panose="020B0403020202020204" pitchFamily="34" charset="0"/>
                </a:rPr>
                <a:t>Tích hợp các công nghệ mới nhất cho trò chơi.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15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367106-2E06-4B87-91F5-CF00FC902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88" y="334328"/>
            <a:ext cx="3259651" cy="27432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CC8BB74-F5E9-4D82-937D-AA83322BAECD}"/>
              </a:ext>
            </a:extLst>
          </p:cNvPr>
          <p:cNvGrpSpPr/>
          <p:nvPr/>
        </p:nvGrpSpPr>
        <p:grpSpPr>
          <a:xfrm>
            <a:off x="2124405" y="1538392"/>
            <a:ext cx="7943190" cy="3781215"/>
            <a:chOff x="2198614" y="1567248"/>
            <a:chExt cx="7943190" cy="37812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57ABD1-CEB8-4745-AD5C-0B145AA22605}"/>
                </a:ext>
              </a:extLst>
            </p:cNvPr>
            <p:cNvSpPr txBox="1"/>
            <p:nvPr/>
          </p:nvSpPr>
          <p:spPr>
            <a:xfrm>
              <a:off x="2198614" y="4948353"/>
              <a:ext cx="7943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>
                  <a:hlinkClick r:id="rId4"/>
                </a:rPr>
                <a:t>https://github.com/ithgnm/AI-Caro</a:t>
              </a:r>
              <a:endParaRPr lang="en-US" sz="2000">
                <a:latin typeface="SVN-Servetica Thin" panose="020B040302020202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98C60F-1E0E-4D11-BFBD-197BDCCF7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5157" y="1567248"/>
              <a:ext cx="3190103" cy="3190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6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</TotalTime>
  <Words>640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SVN-Servetica Medium</vt:lpstr>
      <vt:lpstr>SVN-Servetica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Envy 13</dc:creator>
  <cp:lastModifiedBy>HP Envy 13</cp:lastModifiedBy>
  <cp:revision>110</cp:revision>
  <dcterms:created xsi:type="dcterms:W3CDTF">2019-03-10T15:28:48Z</dcterms:created>
  <dcterms:modified xsi:type="dcterms:W3CDTF">2019-04-08T00:49:33Z</dcterms:modified>
</cp:coreProperties>
</file>