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68" r:id="rId5"/>
    <p:sldId id="269" r:id="rId6"/>
    <p:sldId id="270" r:id="rId7"/>
    <p:sldId id="27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Envy 13" initials="HE1" lastIdx="1" clrIdx="0">
    <p:extLst>
      <p:ext uri="{19B8F6BF-5375-455C-9EA6-DF929625EA0E}">
        <p15:presenceInfo xmlns:p15="http://schemas.microsoft.com/office/powerpoint/2012/main" userId="HP Envy 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E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AEE73-796F-4DF4-A5A2-C7216652B813}"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106341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AEE73-796F-4DF4-A5A2-C7216652B813}"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406615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AEE73-796F-4DF4-A5A2-C7216652B813}"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242842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AEE73-796F-4DF4-A5A2-C7216652B813}"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44189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AEE73-796F-4DF4-A5A2-C7216652B813}"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135698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AEE73-796F-4DF4-A5A2-C7216652B813}"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350555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AEE73-796F-4DF4-A5A2-C7216652B813}"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27005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4AEE73-796F-4DF4-A5A2-C7216652B813}"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7988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AEE73-796F-4DF4-A5A2-C7216652B813}"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336755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4AEE73-796F-4DF4-A5A2-C7216652B813}"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278842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4AEE73-796F-4DF4-A5A2-C7216652B813}"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7255C-2009-4D46-BABA-769A54A902F5}" type="slidenum">
              <a:rPr lang="en-US" smtClean="0"/>
              <a:t>‹#›</a:t>
            </a:fld>
            <a:endParaRPr lang="en-US"/>
          </a:p>
        </p:txBody>
      </p:sp>
    </p:spTree>
    <p:extLst>
      <p:ext uri="{BB962C8B-B14F-4D97-AF65-F5344CB8AC3E}">
        <p14:creationId xmlns:p14="http://schemas.microsoft.com/office/powerpoint/2010/main" val="25093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AEE73-796F-4DF4-A5A2-C7216652B813}" type="datetimeFigureOut">
              <a:rPr lang="en-US" smtClean="0"/>
              <a:t>6/27/2019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7255C-2009-4D46-BABA-769A54A902F5}" type="slidenum">
              <a:rPr lang="en-US" smtClean="0"/>
              <a:t>‹#›</a:t>
            </a:fld>
            <a:endParaRPr lang="en-US"/>
          </a:p>
        </p:txBody>
      </p:sp>
    </p:spTree>
    <p:extLst>
      <p:ext uri="{BB962C8B-B14F-4D97-AF65-F5344CB8AC3E}">
        <p14:creationId xmlns:p14="http://schemas.microsoft.com/office/powerpoint/2010/main" val="581700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ithgnm/BR-Coffe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D039AAF6-B614-4AD3-8341-D132F9C55364}"/>
              </a:ext>
            </a:extLst>
          </p:cNvPr>
          <p:cNvSpPr/>
          <p:nvPr/>
        </p:nvSpPr>
        <p:spPr>
          <a:xfrm>
            <a:off x="2359728" y="1828935"/>
            <a:ext cx="7472544" cy="2454218"/>
          </a:xfrm>
          <a:prstGeom prst="roundRect">
            <a:avLst/>
          </a:prstGeom>
          <a:solidFill>
            <a:schemeClr val="accent3">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5D692F3-0A43-4B07-BAE4-3550F0FEC886}"/>
              </a:ext>
            </a:extLst>
          </p:cNvPr>
          <p:cNvSpPr txBox="1"/>
          <p:nvPr/>
        </p:nvSpPr>
        <p:spPr>
          <a:xfrm>
            <a:off x="7566340" y="4814358"/>
            <a:ext cx="4201124" cy="1709314"/>
          </a:xfrm>
          <a:prstGeom prst="rect">
            <a:avLst/>
          </a:prstGeom>
          <a:noFill/>
        </p:spPr>
        <p:txBody>
          <a:bodyPr wrap="square" rtlCol="0">
            <a:spAutoFit/>
          </a:bodyPr>
          <a:lstStyle/>
          <a:p>
            <a:pPr algn="r">
              <a:lnSpc>
                <a:spcPct val="150000"/>
              </a:lnSpc>
            </a:pPr>
            <a:r>
              <a:rPr lang="en-US" sz="1400" i="1">
                <a:solidFill>
                  <a:schemeClr val="bg1">
                    <a:lumMod val="50000"/>
                  </a:schemeClr>
                </a:solidFill>
                <a:latin typeface="SVN-Servetica Thin" panose="020B0403020202020204" pitchFamily="34" charset="0"/>
                <a:cs typeface="Arial" panose="020B0604020202020204" pitchFamily="34" charset="0"/>
              </a:rPr>
              <a:t>175050002 </a:t>
            </a:r>
            <a:r>
              <a:rPr lang="en-US" sz="1400" i="1">
                <a:solidFill>
                  <a:schemeClr val="bg1">
                    <a:lumMod val="50000"/>
                  </a:schemeClr>
                </a:solidFill>
                <a:latin typeface="SVN-Servetica Medium" panose="020B0604020202020204" pitchFamily="34" charset="0"/>
                <a:cs typeface="Arial" panose="020B0604020202020204" pitchFamily="34" charset="0"/>
              </a:rPr>
              <a:t>NGUYỄN MINH HUY</a:t>
            </a:r>
          </a:p>
          <a:p>
            <a:pPr algn="r">
              <a:lnSpc>
                <a:spcPct val="150000"/>
              </a:lnSpc>
            </a:pPr>
            <a:r>
              <a:rPr lang="en-US" sz="1400" i="1">
                <a:solidFill>
                  <a:schemeClr val="bg1">
                    <a:lumMod val="50000"/>
                  </a:schemeClr>
                </a:solidFill>
                <a:latin typeface="SVN-Servetica Thin" panose="020B0403020202020204" pitchFamily="34" charset="0"/>
                <a:cs typeface="Arial" panose="020B0604020202020204" pitchFamily="34" charset="0"/>
              </a:rPr>
              <a:t>15505033</a:t>
            </a:r>
            <a:r>
              <a:rPr lang="en-US" sz="1600">
                <a:solidFill>
                  <a:schemeClr val="bg1">
                    <a:lumMod val="50000"/>
                  </a:schemeClr>
                </a:solidFill>
              </a:rPr>
              <a:t>  </a:t>
            </a:r>
            <a:r>
              <a:rPr lang="en-US" sz="1400" i="1">
                <a:solidFill>
                  <a:schemeClr val="bg1">
                    <a:lumMod val="50000"/>
                  </a:schemeClr>
                </a:solidFill>
                <a:latin typeface="SVN-Servetica Medium" panose="020B0604020202020204" pitchFamily="34" charset="0"/>
                <a:cs typeface="Arial" panose="020B0604020202020204" pitchFamily="34" charset="0"/>
              </a:rPr>
              <a:t>NGUYỄN THỊ PHƯƠNG THẢO</a:t>
            </a:r>
          </a:p>
          <a:p>
            <a:pPr algn="r">
              <a:lnSpc>
                <a:spcPct val="150000"/>
              </a:lnSpc>
            </a:pPr>
            <a:r>
              <a:rPr lang="en-US" sz="1400" i="1">
                <a:solidFill>
                  <a:schemeClr val="bg1">
                    <a:lumMod val="50000"/>
                  </a:schemeClr>
                </a:solidFill>
                <a:latin typeface="SVN-Servetica Thin" panose="020B0403020202020204" pitchFamily="34" charset="0"/>
                <a:cs typeface="Arial" panose="020B0604020202020204" pitchFamily="34" charset="0"/>
              </a:rPr>
              <a:t>165050009 </a:t>
            </a:r>
            <a:r>
              <a:rPr lang="en-US" sz="1400" i="1">
                <a:solidFill>
                  <a:schemeClr val="bg1">
                    <a:lumMod val="50000"/>
                  </a:schemeClr>
                </a:solidFill>
                <a:latin typeface="SVN-Servetica Medium" panose="020B0604020202020204" pitchFamily="34" charset="0"/>
                <a:cs typeface="Arial" panose="020B0604020202020204" pitchFamily="34" charset="0"/>
              </a:rPr>
              <a:t>LÊ NGỌC ĐĂNG QUANG</a:t>
            </a:r>
          </a:p>
          <a:p>
            <a:pPr algn="r">
              <a:lnSpc>
                <a:spcPct val="150000"/>
              </a:lnSpc>
            </a:pPr>
            <a:r>
              <a:rPr lang="en-US" sz="1400" i="1">
                <a:solidFill>
                  <a:schemeClr val="bg1">
                    <a:lumMod val="50000"/>
                  </a:schemeClr>
                </a:solidFill>
                <a:latin typeface="SVN-Servetica Thin" panose="020B0403020202020204" pitchFamily="34" charset="0"/>
                <a:cs typeface="Arial" panose="020B0604020202020204" pitchFamily="34" charset="0"/>
              </a:rPr>
              <a:t>165050195 </a:t>
            </a:r>
            <a:r>
              <a:rPr lang="en-US" sz="1400" i="1">
                <a:solidFill>
                  <a:schemeClr val="bg1">
                    <a:lumMod val="50000"/>
                  </a:schemeClr>
                </a:solidFill>
                <a:latin typeface="SVN-Servetica Medium" panose="020B0604020202020204" pitchFamily="34" charset="0"/>
                <a:cs typeface="Arial" panose="020B0604020202020204" pitchFamily="34" charset="0"/>
              </a:rPr>
              <a:t>LÊ VĂN BÌNH</a:t>
            </a:r>
          </a:p>
          <a:p>
            <a:pPr algn="r">
              <a:lnSpc>
                <a:spcPct val="150000"/>
              </a:lnSpc>
            </a:pPr>
            <a:r>
              <a:rPr lang="en-US" sz="1400" i="1">
                <a:solidFill>
                  <a:schemeClr val="bg1">
                    <a:lumMod val="50000"/>
                  </a:schemeClr>
                </a:solidFill>
                <a:latin typeface="SVN-Servetica Thin" panose="020B0403020202020204" pitchFamily="34" charset="0"/>
                <a:cs typeface="Arial" panose="020B0604020202020204" pitchFamily="34" charset="0"/>
              </a:rPr>
              <a:t>165050056 </a:t>
            </a:r>
            <a:r>
              <a:rPr lang="en-US" sz="1400" i="1">
                <a:solidFill>
                  <a:schemeClr val="bg1">
                    <a:lumMod val="50000"/>
                  </a:schemeClr>
                </a:solidFill>
                <a:latin typeface="SVN-Servetica Medium" panose="020B0604020202020204" pitchFamily="34" charset="0"/>
                <a:cs typeface="Arial" panose="020B0604020202020204" pitchFamily="34" charset="0"/>
              </a:rPr>
              <a:t>NGUYỄN LÊ PHÚC NGUYÊN</a:t>
            </a:r>
          </a:p>
        </p:txBody>
      </p:sp>
      <p:sp>
        <p:nvSpPr>
          <p:cNvPr id="15" name="TextBox 14">
            <a:extLst>
              <a:ext uri="{FF2B5EF4-FFF2-40B4-BE49-F238E27FC236}">
                <a16:creationId xmlns:a16="http://schemas.microsoft.com/office/drawing/2014/main" id="{52B12F6B-2216-43FC-85FC-AA088111E9BB}"/>
              </a:ext>
            </a:extLst>
          </p:cNvPr>
          <p:cNvSpPr txBox="1"/>
          <p:nvPr/>
        </p:nvSpPr>
        <p:spPr>
          <a:xfrm>
            <a:off x="424537" y="6123562"/>
            <a:ext cx="4361648" cy="400110"/>
          </a:xfrm>
          <a:prstGeom prst="rect">
            <a:avLst/>
          </a:prstGeom>
          <a:noFill/>
        </p:spPr>
        <p:txBody>
          <a:bodyPr wrap="square" rtlCol="0">
            <a:spAutoFit/>
          </a:bodyPr>
          <a:lstStyle/>
          <a:p>
            <a:r>
              <a:rPr lang="en-US" sz="2000" b="1">
                <a:latin typeface="SVN-Servetica Medium" panose="020B0604020202020204" pitchFamily="34" charset="0"/>
                <a:cs typeface="Arial" panose="020B0604020202020204" pitchFamily="34" charset="0"/>
              </a:rPr>
              <a:t>ThS. NGUYỄN THỊ THANH TRÚC</a:t>
            </a:r>
          </a:p>
        </p:txBody>
      </p:sp>
      <p:sp>
        <p:nvSpPr>
          <p:cNvPr id="19" name="TextBox 18">
            <a:extLst>
              <a:ext uri="{FF2B5EF4-FFF2-40B4-BE49-F238E27FC236}">
                <a16:creationId xmlns:a16="http://schemas.microsoft.com/office/drawing/2014/main" id="{1C4B50F3-4512-40E2-A162-01906545BF78}"/>
              </a:ext>
            </a:extLst>
          </p:cNvPr>
          <p:cNvSpPr txBox="1"/>
          <p:nvPr/>
        </p:nvSpPr>
        <p:spPr>
          <a:xfrm>
            <a:off x="2972850" y="1985977"/>
            <a:ext cx="6246293" cy="2123658"/>
          </a:xfrm>
          <a:prstGeom prst="rect">
            <a:avLst/>
          </a:prstGeom>
          <a:noFill/>
        </p:spPr>
        <p:txBody>
          <a:bodyPr wrap="square" rtlCol="0">
            <a:spAutoFit/>
          </a:bodyPr>
          <a:lstStyle/>
          <a:p>
            <a:pPr>
              <a:spcBef>
                <a:spcPts val="600"/>
              </a:spcBef>
              <a:spcAft>
                <a:spcPts val="600"/>
              </a:spcAft>
            </a:pPr>
            <a:r>
              <a:rPr lang="en-US" sz="3200" i="1">
                <a:solidFill>
                  <a:schemeClr val="bg1">
                    <a:lumMod val="50000"/>
                  </a:schemeClr>
                </a:solidFill>
                <a:latin typeface="SVN-Servetica Medium" panose="020B0604020202020204" pitchFamily="34" charset="0"/>
              </a:rPr>
              <a:t>Website</a:t>
            </a:r>
            <a:r>
              <a:rPr lang="en-US" sz="4000" b="1">
                <a:latin typeface="SVN-Servetica Medium" panose="020B0604020202020204" pitchFamily="34" charset="0"/>
              </a:rPr>
              <a:t> </a:t>
            </a:r>
            <a:endParaRPr lang="en-US" sz="4000">
              <a:latin typeface="SVN-Servetica Medium" panose="020B0604020202020204" pitchFamily="34" charset="0"/>
            </a:endParaRPr>
          </a:p>
          <a:p>
            <a:pPr algn="ctr">
              <a:spcBef>
                <a:spcPts val="600"/>
              </a:spcBef>
              <a:spcAft>
                <a:spcPts val="600"/>
              </a:spcAft>
            </a:pPr>
            <a:r>
              <a:rPr lang="en-US" sz="4000" b="1">
                <a:latin typeface="SVN-Servetica Medium" panose="020B0604020202020204" pitchFamily="34" charset="0"/>
              </a:rPr>
              <a:t>QUẢN LÝ QUÁN CÀ PHÊ</a:t>
            </a:r>
          </a:p>
          <a:p>
            <a:pPr algn="r">
              <a:spcBef>
                <a:spcPts val="600"/>
              </a:spcBef>
              <a:spcAft>
                <a:spcPts val="600"/>
              </a:spcAft>
            </a:pPr>
            <a:r>
              <a:rPr lang="en-US" sz="3200" i="1">
                <a:solidFill>
                  <a:schemeClr val="bg1">
                    <a:lumMod val="50000"/>
                  </a:schemeClr>
                </a:solidFill>
                <a:latin typeface="SVN-Servetica Medium" panose="020B0604020202020204" pitchFamily="34" charset="0"/>
                <a:cs typeface="Arial" panose="020B0604020202020204" pitchFamily="34" charset="0"/>
              </a:rPr>
              <a:t>Công nghệ .NET</a:t>
            </a:r>
          </a:p>
        </p:txBody>
      </p:sp>
    </p:spTree>
    <p:extLst>
      <p:ext uri="{BB962C8B-B14F-4D97-AF65-F5344CB8AC3E}">
        <p14:creationId xmlns:p14="http://schemas.microsoft.com/office/powerpoint/2010/main" val="131260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C8BB74-F5E9-4D82-937D-AA83322BAECD}"/>
              </a:ext>
            </a:extLst>
          </p:cNvPr>
          <p:cNvGrpSpPr/>
          <p:nvPr/>
        </p:nvGrpSpPr>
        <p:grpSpPr>
          <a:xfrm>
            <a:off x="2124405" y="1538392"/>
            <a:ext cx="7943190" cy="3781215"/>
            <a:chOff x="2198614" y="1567248"/>
            <a:chExt cx="7943190" cy="3781215"/>
          </a:xfrm>
        </p:grpSpPr>
        <p:sp>
          <p:nvSpPr>
            <p:cNvPr id="3" name="TextBox 2">
              <a:extLst>
                <a:ext uri="{FF2B5EF4-FFF2-40B4-BE49-F238E27FC236}">
                  <a16:creationId xmlns:a16="http://schemas.microsoft.com/office/drawing/2014/main" id="{BB57ABD1-CEB8-4745-AD5C-0B145AA22605}"/>
                </a:ext>
              </a:extLst>
            </p:cNvPr>
            <p:cNvSpPr txBox="1"/>
            <p:nvPr/>
          </p:nvSpPr>
          <p:spPr>
            <a:xfrm>
              <a:off x="2198614" y="4948353"/>
              <a:ext cx="7943190" cy="400110"/>
            </a:xfrm>
            <a:prstGeom prst="rect">
              <a:avLst/>
            </a:prstGeom>
            <a:noFill/>
          </p:spPr>
          <p:txBody>
            <a:bodyPr wrap="square" rtlCol="0">
              <a:spAutoFit/>
            </a:bodyPr>
            <a:lstStyle/>
            <a:p>
              <a:pPr lvl="0" algn="ctr"/>
              <a:r>
                <a:rPr lang="en-US" sz="2000">
                  <a:hlinkClick r:id="rId2"/>
                </a:rPr>
                <a:t>https://github.com/ithgnm/BR-Coffee</a:t>
              </a:r>
              <a:endParaRPr lang="en-US" sz="2000">
                <a:latin typeface="SVN-Servetica Thin" panose="020B0403020202020204" pitchFamily="34" charset="0"/>
              </a:endParaRPr>
            </a:p>
          </p:txBody>
        </p:sp>
        <p:pic>
          <p:nvPicPr>
            <p:cNvPr id="5" name="Picture 4">
              <a:extLst>
                <a:ext uri="{FF2B5EF4-FFF2-40B4-BE49-F238E27FC236}">
                  <a16:creationId xmlns:a16="http://schemas.microsoft.com/office/drawing/2014/main" id="{CE98C60F-1E0E-4D11-BFBD-197BDCCF741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5157" y="1567248"/>
              <a:ext cx="3190103" cy="3190103"/>
            </a:xfrm>
            <a:prstGeom prst="rect">
              <a:avLst/>
            </a:prstGeom>
          </p:spPr>
        </p:pic>
      </p:grpSp>
    </p:spTree>
    <p:extLst>
      <p:ext uri="{BB962C8B-B14F-4D97-AF65-F5344CB8AC3E}">
        <p14:creationId xmlns:p14="http://schemas.microsoft.com/office/powerpoint/2010/main" val="14316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784284"/>
            <a:ext cx="8853618" cy="3289431"/>
            <a:chOff x="1418965" y="1517773"/>
            <a:chExt cx="9354067" cy="3289431"/>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Mục tiêu nghiên cứu</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2585323"/>
            </a:xfrm>
            <a:prstGeom prst="rect">
              <a:avLst/>
            </a:prstGeom>
            <a:noFill/>
          </p:spPr>
          <p:txBody>
            <a:bodyPr wrap="square" rtlCol="0">
              <a:spAutoFit/>
            </a:bodyPr>
            <a:lstStyle/>
            <a:p>
              <a:pPr lvl="0" algn="ctr"/>
              <a:r>
                <a:rPr lang="en-US" b="1">
                  <a:latin typeface="SVN-Servetica Thin" panose="020B0403020202020204" pitchFamily="34" charset="0"/>
                </a:rPr>
                <a:t>Ôn lại kiến thức về ngôn ngữ C# và IDE Visual Studio</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Lập trình h</a:t>
              </a:r>
              <a:r>
                <a:rPr lang="vi-VN" b="1">
                  <a:latin typeface="SVN-Servetica Thin" panose="020B0403020202020204" pitchFamily="34" charset="0"/>
                </a:rPr>
                <a:t>ư</a:t>
              </a:r>
              <a:r>
                <a:rPr lang="en-US" b="1">
                  <a:latin typeface="SVN-Servetica Thin" panose="020B0403020202020204" pitchFamily="34" charset="0"/>
                </a:rPr>
                <a:t>ớng đối t</a:t>
              </a:r>
              <a:r>
                <a:rPr lang="vi-VN" b="1">
                  <a:latin typeface="SVN-Servetica Thin" panose="020B0403020202020204" pitchFamily="34" charset="0"/>
                </a:rPr>
                <a:t>ư</a:t>
              </a:r>
              <a:r>
                <a:rPr lang="en-US" b="1">
                  <a:latin typeface="SVN-Servetica Thin" panose="020B0403020202020204" pitchFamily="34" charset="0"/>
                </a:rPr>
                <a:t>ợng (OOP).</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Mô hình ASP .NET MVC 5 (Controller, Model &amp; View).</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Truy vấn c</a:t>
              </a:r>
              <a:r>
                <a:rPr lang="vi-VN" b="1">
                  <a:latin typeface="SVN-Servetica Thin" panose="020B0403020202020204" pitchFamily="34" charset="0"/>
                </a:rPr>
                <a:t>ơ</a:t>
              </a:r>
              <a:r>
                <a:rPr lang="en-US" b="1">
                  <a:latin typeface="SVN-Servetica Thin" panose="020B0403020202020204" pitchFamily="34" charset="0"/>
                </a:rPr>
                <a:t> sở dữ liệu LinQ to SQL Server.</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Các công nghệ .NET khác.</a:t>
              </a:r>
            </a:p>
          </p:txBody>
        </p:sp>
      </p:grpSp>
    </p:spTree>
    <p:extLst>
      <p:ext uri="{BB962C8B-B14F-4D97-AF65-F5344CB8AC3E}">
        <p14:creationId xmlns:p14="http://schemas.microsoft.com/office/powerpoint/2010/main" val="40042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2061283"/>
            <a:ext cx="8853618" cy="2735433"/>
            <a:chOff x="1418965" y="1517773"/>
            <a:chExt cx="9354067" cy="2735433"/>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Khách hàng</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2031325"/>
            </a:xfrm>
            <a:prstGeom prst="rect">
              <a:avLst/>
            </a:prstGeom>
            <a:noFill/>
          </p:spPr>
          <p:txBody>
            <a:bodyPr wrap="square" rtlCol="0">
              <a:spAutoFit/>
            </a:bodyPr>
            <a:lstStyle/>
            <a:p>
              <a:pPr algn="ctr"/>
              <a:r>
                <a:rPr lang="en-US" b="1">
                  <a:latin typeface="SVN-Servetica Thin" panose="020B0403020202020204" pitchFamily="34" charset="0"/>
                </a:rPr>
                <a:t>Đăng ký và đăng nhập tài khoản.</a:t>
              </a:r>
            </a:p>
            <a:p>
              <a:pPr algn="ctr"/>
              <a:endParaRPr lang="en-US" b="1">
                <a:latin typeface="SVN-Servetica Thin" panose="020B0403020202020204" pitchFamily="34" charset="0"/>
              </a:endParaRPr>
            </a:p>
            <a:p>
              <a:pPr algn="ctr"/>
              <a:r>
                <a:rPr lang="en-US" b="1">
                  <a:latin typeface="SVN-Servetica Thin" panose="020B0403020202020204" pitchFamily="34" charset="0"/>
                </a:rPr>
                <a:t>Xem các loại thức uống và giá, được sắp xếp theo danh mục.</a:t>
              </a:r>
            </a:p>
            <a:p>
              <a:pPr algn="ctr"/>
              <a:endParaRPr lang="en-US" b="1">
                <a:latin typeface="SVN-Servetica Thin" panose="020B0403020202020204" pitchFamily="34" charset="0"/>
              </a:endParaRPr>
            </a:p>
            <a:p>
              <a:pPr algn="ctr"/>
              <a:r>
                <a:rPr lang="en-US" b="1">
                  <a:latin typeface="SVN-Servetica Thin" panose="020B0403020202020204" pitchFamily="34" charset="0"/>
                </a:rPr>
                <a:t>Đặt đơn hàng thức uống (yêu cầu phải đăng nhập).</a:t>
              </a:r>
            </a:p>
            <a:p>
              <a:pPr algn="ctr"/>
              <a:endParaRPr lang="en-US" b="1">
                <a:latin typeface="SVN-Servetica Thin" panose="020B0403020202020204" pitchFamily="34" charset="0"/>
              </a:endParaRPr>
            </a:p>
            <a:p>
              <a:pPr algn="ctr"/>
              <a:r>
                <a:rPr lang="en-US" b="1">
                  <a:latin typeface="SVN-Servetica Thin" panose="020B0403020202020204" pitchFamily="34" charset="0"/>
                </a:rPr>
                <a:t>Xem tin tức mới nhất của quán hoặc các tin tức liên quan.</a:t>
              </a:r>
              <a:endParaRPr lang="en-US"/>
            </a:p>
          </p:txBody>
        </p:sp>
      </p:grpSp>
    </p:spTree>
    <p:extLst>
      <p:ext uri="{BB962C8B-B14F-4D97-AF65-F5344CB8AC3E}">
        <p14:creationId xmlns:p14="http://schemas.microsoft.com/office/powerpoint/2010/main" val="2425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784284"/>
            <a:ext cx="8853618" cy="3289431"/>
            <a:chOff x="1418965" y="1517773"/>
            <a:chExt cx="9354067" cy="3289431"/>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Quản lý</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2585323"/>
            </a:xfrm>
            <a:prstGeom prst="rect">
              <a:avLst/>
            </a:prstGeom>
            <a:noFill/>
          </p:spPr>
          <p:txBody>
            <a:bodyPr wrap="square" rtlCol="0">
              <a:spAutoFit/>
            </a:bodyPr>
            <a:lstStyle/>
            <a:p>
              <a:pPr lvl="0" algn="ctr"/>
              <a:r>
                <a:rPr lang="en-US" b="1">
                  <a:latin typeface="SVN-Servetica Thin" panose="020B0403020202020204" pitchFamily="34" charset="0"/>
                </a:rPr>
                <a:t>Quản lý đơn đặt hàng của khách hàng.</a:t>
              </a:r>
            </a:p>
            <a:p>
              <a:pPr lvl="0" algn="ctr"/>
              <a:endParaRPr lang="en-US" b="1">
                <a:latin typeface="SVN-Servetica Medium" panose="020B0604020202020204" pitchFamily="34" charset="0"/>
              </a:endParaRPr>
            </a:p>
            <a:p>
              <a:pPr lvl="0" algn="ctr"/>
              <a:r>
                <a:rPr lang="en-US" b="1">
                  <a:latin typeface="SVN-Servetica Thin" panose="020B0403020202020204" pitchFamily="34" charset="0"/>
                </a:rPr>
                <a:t>Quản lý danh mục thức uống (thêm, xóa, sửa).</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Quản lý tin tức, cập nhật tin tức của quán.</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Lưu trữ thông tin cá nhân của khách hàng.</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Quản lý giao diện ng</a:t>
              </a:r>
              <a:r>
                <a:rPr lang="vi-VN" b="1">
                  <a:latin typeface="SVN-Servetica Thin" panose="020B0403020202020204" pitchFamily="34" charset="0"/>
                </a:rPr>
                <a:t>ư</a:t>
              </a:r>
              <a:r>
                <a:rPr lang="en-US" b="1">
                  <a:latin typeface="SVN-Servetica Thin" panose="020B0403020202020204" pitchFamily="34" charset="0"/>
                </a:rPr>
                <a:t>ời dùng.</a:t>
              </a:r>
            </a:p>
          </p:txBody>
        </p:sp>
      </p:grpSp>
    </p:spTree>
    <p:extLst>
      <p:ext uri="{BB962C8B-B14F-4D97-AF65-F5344CB8AC3E}">
        <p14:creationId xmlns:p14="http://schemas.microsoft.com/office/powerpoint/2010/main" val="14026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230286"/>
            <a:ext cx="8853618" cy="4397427"/>
            <a:chOff x="1418965" y="1517773"/>
            <a:chExt cx="9354067" cy="4397427"/>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C</a:t>
              </a:r>
              <a:r>
                <a:rPr lang="vi-VN" sz="2500" b="1">
                  <a:latin typeface="SVN-Servetica Medium" panose="020B0604020202020204" pitchFamily="34" charset="0"/>
                  <a:cs typeface="Arial" panose="020B0604020202020204" pitchFamily="34" charset="0"/>
                </a:rPr>
                <a:t>ơ</a:t>
              </a:r>
              <a:r>
                <a:rPr lang="en-US" sz="2500" b="1">
                  <a:latin typeface="SVN-Servetica Medium" panose="020B0604020202020204" pitchFamily="34" charset="0"/>
                  <a:cs typeface="Arial" panose="020B0604020202020204" pitchFamily="34" charset="0"/>
                </a:rPr>
                <a:t> sở dữ liệu</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3693319"/>
            </a:xfrm>
            <a:prstGeom prst="rect">
              <a:avLst/>
            </a:prstGeom>
            <a:noFill/>
          </p:spPr>
          <p:txBody>
            <a:bodyPr wrap="square" rtlCol="0">
              <a:spAutoFit/>
            </a:bodyPr>
            <a:lstStyle/>
            <a:p>
              <a:pPr algn="ctr"/>
              <a:r>
                <a:rPr lang="en-US">
                  <a:latin typeface="SVN-Servetica Medium" panose="020B0604020202020204" pitchFamily="34" charset="0"/>
                </a:rPr>
                <a:t>customer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fullname, username, password, email, address, phonenumber, borndate)</a:t>
              </a:r>
            </a:p>
            <a:p>
              <a:pPr algn="ctr"/>
              <a:endParaRPr lang="en-US">
                <a:latin typeface="SVN-Servetica Thin" panose="020B0403020202020204" pitchFamily="34" charset="0"/>
              </a:endParaRPr>
            </a:p>
            <a:p>
              <a:pPr algn="ctr"/>
              <a:r>
                <a:rPr lang="en-US">
                  <a:latin typeface="SVN-Servetica Medium" panose="020B0604020202020204" pitchFamily="34" charset="0"/>
                </a:rPr>
                <a:t>category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name)</a:t>
              </a:r>
            </a:p>
            <a:p>
              <a:pPr algn="ctr"/>
              <a:endParaRPr lang="en-US">
                <a:latin typeface="SVN-Servetica Thin" panose="020B0403020202020204" pitchFamily="34" charset="0"/>
              </a:endParaRPr>
            </a:p>
            <a:p>
              <a:pPr algn="ctr"/>
              <a:r>
                <a:rPr lang="en-US">
                  <a:latin typeface="SVN-Servetica Medium" panose="020B0604020202020204" pitchFamily="34" charset="0"/>
                </a:rPr>
                <a:t>drink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name, </a:t>
              </a:r>
              <a:r>
                <a:rPr lang="en-US" u="sng">
                  <a:latin typeface="SVN-Servetica Thin" panose="020B0403020202020204" pitchFamily="34" charset="0"/>
                </a:rPr>
                <a:t>idcategory</a:t>
              </a:r>
              <a:r>
                <a:rPr lang="en-US">
                  <a:latin typeface="SVN-Servetica Thin" panose="020B0403020202020204" pitchFamily="34" charset="0"/>
                </a:rPr>
                <a:t>, picture, describe, price, date)</a:t>
              </a:r>
            </a:p>
            <a:p>
              <a:pPr algn="ctr"/>
              <a:endParaRPr lang="en-US">
                <a:latin typeface="SVN-Servetica Thin" panose="020B0403020202020204" pitchFamily="34" charset="0"/>
              </a:endParaRPr>
            </a:p>
            <a:p>
              <a:pPr algn="ctr"/>
              <a:r>
                <a:rPr lang="en-US">
                  <a:latin typeface="SVN-Servetica Medium" panose="020B0604020202020204" pitchFamily="34" charset="0"/>
                </a:rPr>
                <a:t>bill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payment, status, date, </a:t>
              </a:r>
              <a:r>
                <a:rPr lang="en-US" u="sng">
                  <a:latin typeface="SVN-Servetica Thin" panose="020B0403020202020204" pitchFamily="34" charset="0"/>
                </a:rPr>
                <a:t>idcustomer</a:t>
              </a:r>
              <a:r>
                <a:rPr lang="en-US">
                  <a:latin typeface="SVN-Servetica Thin" panose="020B0403020202020204" pitchFamily="34" charset="0"/>
                </a:rPr>
                <a:t>)</a:t>
              </a:r>
            </a:p>
            <a:p>
              <a:pPr algn="ctr"/>
              <a:endParaRPr lang="en-US">
                <a:latin typeface="SVN-Servetica Thin" panose="020B0403020202020204" pitchFamily="34" charset="0"/>
              </a:endParaRPr>
            </a:p>
            <a:p>
              <a:pPr algn="ctr"/>
              <a:r>
                <a:rPr lang="en-US">
                  <a:latin typeface="SVN-Servetica Medium" panose="020B0604020202020204" pitchFamily="34" charset="0"/>
                </a:rPr>
                <a:t>billinfo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a:t>
              </a:r>
              <a:r>
                <a:rPr lang="en-US" u="sng">
                  <a:latin typeface="SVN-Servetica Thin" panose="020B0403020202020204" pitchFamily="34" charset="0"/>
                </a:rPr>
                <a:t>idbill</a:t>
              </a:r>
              <a:r>
                <a:rPr lang="en-US">
                  <a:latin typeface="SVN-Servetica Thin" panose="020B0403020202020204" pitchFamily="34" charset="0"/>
                </a:rPr>
                <a:t>, </a:t>
              </a:r>
              <a:r>
                <a:rPr lang="en-US" u="sng">
                  <a:latin typeface="SVN-Servetica Thin" panose="020B0403020202020204" pitchFamily="34" charset="0"/>
                </a:rPr>
                <a:t>iddrink</a:t>
              </a:r>
              <a:r>
                <a:rPr lang="en-US">
                  <a:latin typeface="SVN-Servetica Thin" panose="020B0403020202020204" pitchFamily="34" charset="0"/>
                </a:rPr>
                <a:t>, count, price)</a:t>
              </a:r>
            </a:p>
            <a:p>
              <a:pPr algn="ctr"/>
              <a:endParaRPr lang="en-US">
                <a:latin typeface="SVN-Servetica Thin" panose="020B0403020202020204" pitchFamily="34" charset="0"/>
              </a:endParaRPr>
            </a:p>
            <a:p>
              <a:pPr algn="ctr"/>
              <a:r>
                <a:rPr lang="en-US">
                  <a:latin typeface="SVN-Servetica Medium" panose="020B0604020202020204" pitchFamily="34" charset="0"/>
                </a:rPr>
                <a:t>account </a:t>
              </a:r>
              <a:r>
                <a:rPr lang="en-US">
                  <a:latin typeface="SVN-Servetica Thin" panose="020B0403020202020204" pitchFamily="34" charset="0"/>
                </a:rPr>
                <a:t>(</a:t>
              </a:r>
              <a:r>
                <a:rPr lang="en-US" u="sng">
                  <a:latin typeface="SVN-Servetica Thin" panose="020B0403020202020204" pitchFamily="34" charset="0"/>
                </a:rPr>
                <a:t>username</a:t>
              </a:r>
              <a:r>
                <a:rPr lang="en-US">
                  <a:latin typeface="SVN-Servetica Thin" panose="020B0403020202020204" pitchFamily="34" charset="0"/>
                </a:rPr>
                <a:t>, displayname, password, type)</a:t>
              </a:r>
            </a:p>
            <a:p>
              <a:pPr algn="ctr"/>
              <a:endParaRPr lang="en-US">
                <a:latin typeface="SVN-Servetica Thin" panose="020B0403020202020204" pitchFamily="34" charset="0"/>
              </a:endParaRPr>
            </a:p>
            <a:p>
              <a:pPr algn="ctr"/>
              <a:r>
                <a:rPr lang="en-US">
                  <a:latin typeface="SVN-Servetica Medium" panose="020B0604020202020204" pitchFamily="34" charset="0"/>
                </a:rPr>
                <a:t>news </a:t>
              </a:r>
              <a:r>
                <a:rPr lang="en-US">
                  <a:latin typeface="SVN-Servetica Thin" panose="020B0403020202020204" pitchFamily="34" charset="0"/>
                </a:rPr>
                <a:t>(</a:t>
              </a:r>
              <a:r>
                <a:rPr lang="en-US" u="sng">
                  <a:latin typeface="SVN-Servetica Thin" panose="020B0403020202020204" pitchFamily="34" charset="0"/>
                </a:rPr>
                <a:t>id</a:t>
              </a:r>
              <a:r>
                <a:rPr lang="en-US">
                  <a:latin typeface="SVN-Servetica Thin" panose="020B0403020202020204" pitchFamily="34" charset="0"/>
                </a:rPr>
                <a:t>, title, author, source, subtitle, content, picture, topic)</a:t>
              </a:r>
            </a:p>
          </p:txBody>
        </p:sp>
      </p:grpSp>
    </p:spTree>
    <p:extLst>
      <p:ext uri="{BB962C8B-B14F-4D97-AF65-F5344CB8AC3E}">
        <p14:creationId xmlns:p14="http://schemas.microsoft.com/office/powerpoint/2010/main" val="396257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507285"/>
            <a:ext cx="8853618" cy="3843429"/>
            <a:chOff x="1418965" y="1517773"/>
            <a:chExt cx="9354067" cy="3843429"/>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Controllers</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3139321"/>
            </a:xfrm>
            <a:prstGeom prst="rect">
              <a:avLst/>
            </a:prstGeom>
            <a:noFill/>
          </p:spPr>
          <p:txBody>
            <a:bodyPr wrap="square" rtlCol="0">
              <a:spAutoFit/>
            </a:bodyPr>
            <a:lstStyle/>
            <a:p>
              <a:pPr lvl="0" algn="ctr"/>
              <a:r>
                <a:rPr lang="en-US">
                  <a:latin typeface="SVN-Servetica Medium" panose="020B0604020202020204" pitchFamily="34" charset="0"/>
                </a:rPr>
                <a:t>AdminController.cs</a:t>
              </a:r>
              <a:r>
                <a:rPr lang="en-US">
                  <a:latin typeface="SVN-Servetica Thin" panose="020B0403020202020204" pitchFamily="34" charset="0"/>
                </a:rPr>
                <a:t>: Xử lý tương tác với giao diện quản lý và các chức năng quản lý như thêm xóa sửa nước uống, quản lý khách hàng, đơn hàng…</a:t>
              </a:r>
            </a:p>
            <a:p>
              <a:pPr lvl="0" algn="ctr"/>
              <a:endParaRPr lang="en-US">
                <a:latin typeface="SVN-Servetica Thin" panose="020B0403020202020204" pitchFamily="34" charset="0"/>
              </a:endParaRPr>
            </a:p>
            <a:p>
              <a:pPr lvl="0" algn="ctr"/>
              <a:r>
                <a:rPr lang="en-US">
                  <a:latin typeface="SVN-Servetica Medium" panose="020B0604020202020204" pitchFamily="34" charset="0"/>
                </a:rPr>
                <a:t>BRCoffeeControllers.cs</a:t>
              </a:r>
              <a:r>
                <a:rPr lang="en-US">
                  <a:latin typeface="SVN-Servetica Thin" panose="020B0403020202020204" pitchFamily="34" charset="0"/>
                </a:rPr>
                <a:t>: Xử lý giao diện chính của khách hàng khi truy cập vào website, lấy dữ liệu từ database đưa lên trang chính.</a:t>
              </a:r>
            </a:p>
            <a:p>
              <a:pPr lvl="0" algn="ctr"/>
              <a:endParaRPr lang="en-US">
                <a:latin typeface="SVN-Servetica Thin" panose="020B0403020202020204" pitchFamily="34" charset="0"/>
              </a:endParaRPr>
            </a:p>
            <a:p>
              <a:pPr lvl="0" algn="ctr"/>
              <a:r>
                <a:rPr lang="en-US">
                  <a:latin typeface="SVN-Servetica Medium" panose="020B0604020202020204" pitchFamily="34" charset="0"/>
                </a:rPr>
                <a:t>CartControllers.cs</a:t>
              </a:r>
              <a:r>
                <a:rPr lang="en-US">
                  <a:latin typeface="SVN-Servetica Thin" panose="020B0403020202020204" pitchFamily="34" charset="0"/>
                </a:rPr>
                <a:t>: Xử lý chức năng giỏ hàng và đặt đơn hàng của khách hàng.</a:t>
              </a:r>
            </a:p>
            <a:p>
              <a:pPr lvl="0" algn="ctr"/>
              <a:endParaRPr lang="en-US">
                <a:latin typeface="SVN-Servetica Thin" panose="020B0403020202020204" pitchFamily="34" charset="0"/>
              </a:endParaRPr>
            </a:p>
            <a:p>
              <a:pPr lvl="0" algn="ctr"/>
              <a:r>
                <a:rPr lang="en-US">
                  <a:latin typeface="SVN-Servetica Medium" panose="020B0604020202020204" pitchFamily="34" charset="0"/>
                </a:rPr>
                <a:t>NewsControllers.cs</a:t>
              </a:r>
              <a:r>
                <a:rPr lang="en-US">
                  <a:latin typeface="SVN-Servetica Thin" panose="020B0403020202020204" pitchFamily="34" charset="0"/>
                </a:rPr>
                <a:t>: Xử lý giao diện tin tức cho website.</a:t>
              </a:r>
            </a:p>
            <a:p>
              <a:pPr lvl="0" algn="ctr"/>
              <a:endParaRPr lang="en-US">
                <a:latin typeface="SVN-Servetica Thin" panose="020B0403020202020204" pitchFamily="34" charset="0"/>
              </a:endParaRPr>
            </a:p>
            <a:p>
              <a:pPr lvl="0" algn="ctr"/>
              <a:r>
                <a:rPr lang="en-US">
                  <a:latin typeface="SVN-Servetica Medium" panose="020B0604020202020204" pitchFamily="34" charset="0"/>
                </a:rPr>
                <a:t>UserControllers.cs</a:t>
              </a:r>
              <a:r>
                <a:rPr lang="en-US">
                  <a:latin typeface="SVN-Servetica Thin" panose="020B0403020202020204" pitchFamily="34" charset="0"/>
                </a:rPr>
                <a:t>: Xử lý việc đăng ký, session đăng nhập của khách hàng.</a:t>
              </a:r>
            </a:p>
          </p:txBody>
        </p:sp>
      </p:grpSp>
    </p:spTree>
    <p:extLst>
      <p:ext uri="{BB962C8B-B14F-4D97-AF65-F5344CB8AC3E}">
        <p14:creationId xmlns:p14="http://schemas.microsoft.com/office/powerpoint/2010/main" val="105338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2235028" y="2232948"/>
            <a:ext cx="7721944" cy="2392104"/>
            <a:chOff x="2016786" y="1517773"/>
            <a:chExt cx="8158425" cy="2392104"/>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Đánh giá</a:t>
              </a:r>
            </a:p>
          </p:txBody>
        </p:sp>
        <p:sp>
          <p:nvSpPr>
            <p:cNvPr id="12" name="TextBox 11">
              <a:extLst>
                <a:ext uri="{FF2B5EF4-FFF2-40B4-BE49-F238E27FC236}">
                  <a16:creationId xmlns:a16="http://schemas.microsoft.com/office/drawing/2014/main" id="{5526F2DF-AA19-4760-8C88-10CB14BA6F4C}"/>
                </a:ext>
              </a:extLst>
            </p:cNvPr>
            <p:cNvSpPr txBox="1"/>
            <p:nvPr/>
          </p:nvSpPr>
          <p:spPr>
            <a:xfrm>
              <a:off x="2016786" y="2213643"/>
              <a:ext cx="8158425" cy="1696234"/>
            </a:xfrm>
            <a:prstGeom prst="rect">
              <a:avLst/>
            </a:prstGeom>
            <a:noFill/>
          </p:spPr>
          <p:txBody>
            <a:bodyPr wrap="square" rtlCol="0">
              <a:spAutoFit/>
            </a:bodyPr>
            <a:lstStyle/>
            <a:p>
              <a:pPr algn="ctr">
                <a:lnSpc>
                  <a:spcPct val="150000"/>
                </a:lnSpc>
              </a:pPr>
              <a:r>
                <a:rPr lang="en-US" b="1">
                  <a:latin typeface="SVN-Servetica Thin" panose="020B0403020202020204" pitchFamily="34" charset="0"/>
                </a:rPr>
                <a:t>Website quản lý có đầy đủ chức năng cơ bản để giới thiệu và quản lý một quán cà phê. Sử dụng giao diện đơn giản theo phong cách material và framework bootstrap nên hỗ trợ tốt responsive trên nhiều độ phân giải màn hình khác nhau (mobile, tablet, laptop, pc…).</a:t>
              </a:r>
            </a:p>
          </p:txBody>
        </p:sp>
      </p:grpSp>
    </p:spTree>
    <p:extLst>
      <p:ext uri="{BB962C8B-B14F-4D97-AF65-F5344CB8AC3E}">
        <p14:creationId xmlns:p14="http://schemas.microsoft.com/office/powerpoint/2010/main" val="141774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922784"/>
            <a:ext cx="8853618" cy="2735433"/>
            <a:chOff x="1418965" y="1517773"/>
            <a:chExt cx="9354067" cy="2735433"/>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Nh</a:t>
              </a:r>
              <a:r>
                <a:rPr lang="vi-VN" sz="2500" b="1">
                  <a:latin typeface="SVN-Servetica Medium" panose="020B0604020202020204" pitchFamily="34" charset="0"/>
                  <a:cs typeface="Arial" panose="020B0604020202020204" pitchFamily="34" charset="0"/>
                </a:rPr>
                <a:t>ư</a:t>
              </a:r>
              <a:r>
                <a:rPr lang="en-US" sz="2500" b="1">
                  <a:latin typeface="SVN-Servetica Medium" panose="020B0604020202020204" pitchFamily="34" charset="0"/>
                  <a:cs typeface="Arial" panose="020B0604020202020204" pitchFamily="34" charset="0"/>
                </a:rPr>
                <a:t>ợc điểm</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2031325"/>
            </a:xfrm>
            <a:prstGeom prst="rect">
              <a:avLst/>
            </a:prstGeom>
            <a:noFill/>
          </p:spPr>
          <p:txBody>
            <a:bodyPr wrap="square" rtlCol="0">
              <a:spAutoFit/>
            </a:bodyPr>
            <a:lstStyle/>
            <a:p>
              <a:pPr lvl="0" algn="ctr"/>
              <a:r>
                <a:rPr lang="en-US" b="1">
                  <a:latin typeface="SVN-Servetica Thin" panose="020B0403020202020204" pitchFamily="34" charset="0"/>
                </a:rPr>
                <a:t>Giao diện ch</a:t>
              </a:r>
              <a:r>
                <a:rPr lang="vi-VN" b="1">
                  <a:latin typeface="SVN-Servetica Thin" panose="020B0403020202020204" pitchFamily="34" charset="0"/>
                </a:rPr>
                <a:t>ư</a:t>
              </a:r>
              <a:r>
                <a:rPr lang="en-US" b="1">
                  <a:latin typeface="SVN-Servetica Thin" panose="020B0403020202020204" pitchFamily="34" charset="0"/>
                </a:rPr>
                <a:t>a đ</a:t>
              </a:r>
              <a:r>
                <a:rPr lang="vi-VN" b="1">
                  <a:latin typeface="SVN-Servetica Thin" panose="020B0403020202020204" pitchFamily="34" charset="0"/>
                </a:rPr>
                <a:t>ư</a:t>
              </a:r>
              <a:r>
                <a:rPr lang="en-US" b="1">
                  <a:latin typeface="SVN-Servetica Thin" panose="020B0403020202020204" pitchFamily="34" charset="0"/>
                </a:rPr>
                <a:t>ợc đa dạng và nhiều màu sắc.</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Các chức năng vẫn ch</a:t>
              </a:r>
              <a:r>
                <a:rPr lang="vi-VN" b="1">
                  <a:latin typeface="SVN-Servetica Thin" panose="020B0403020202020204" pitchFamily="34" charset="0"/>
                </a:rPr>
                <a:t>ư</a:t>
              </a:r>
              <a:r>
                <a:rPr lang="en-US" b="1">
                  <a:latin typeface="SVN-Servetica Thin" panose="020B0403020202020204" pitchFamily="34" charset="0"/>
                </a:rPr>
                <a:t>a đ</a:t>
              </a:r>
              <a:r>
                <a:rPr lang="vi-VN" b="1">
                  <a:latin typeface="SVN-Servetica Thin" panose="020B0403020202020204" pitchFamily="34" charset="0"/>
                </a:rPr>
                <a:t>ư</a:t>
              </a:r>
              <a:r>
                <a:rPr lang="en-US" b="1">
                  <a:latin typeface="SVN-Servetica Thin" panose="020B0403020202020204" pitchFamily="34" charset="0"/>
                </a:rPr>
                <a:t>ợc hoàn thiện.</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Cơ sở dữ liệu vẫn còn thiếu những thuộc tính quan trọng.</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Vẫn còn một số lỗi tồn đọng.</a:t>
              </a:r>
            </a:p>
          </p:txBody>
        </p:sp>
      </p:grpSp>
    </p:spTree>
    <p:extLst>
      <p:ext uri="{BB962C8B-B14F-4D97-AF65-F5344CB8AC3E}">
        <p14:creationId xmlns:p14="http://schemas.microsoft.com/office/powerpoint/2010/main" val="397214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9BFE471-9535-4193-992C-24F60E604093}"/>
              </a:ext>
            </a:extLst>
          </p:cNvPr>
          <p:cNvGrpSpPr/>
          <p:nvPr/>
        </p:nvGrpSpPr>
        <p:grpSpPr>
          <a:xfrm>
            <a:off x="1669191" y="1507285"/>
            <a:ext cx="8853618" cy="3289431"/>
            <a:chOff x="1418965" y="1517773"/>
            <a:chExt cx="9354067" cy="3289431"/>
          </a:xfrm>
        </p:grpSpPr>
        <p:sp>
          <p:nvSpPr>
            <p:cNvPr id="3" name="TextBox 2">
              <a:extLst>
                <a:ext uri="{FF2B5EF4-FFF2-40B4-BE49-F238E27FC236}">
                  <a16:creationId xmlns:a16="http://schemas.microsoft.com/office/drawing/2014/main" id="{BB5E61E9-4FB2-4AFD-B01E-545C1483496E}"/>
                </a:ext>
              </a:extLst>
            </p:cNvPr>
            <p:cNvSpPr txBox="1"/>
            <p:nvPr/>
          </p:nvSpPr>
          <p:spPr>
            <a:xfrm>
              <a:off x="4029403" y="1517773"/>
              <a:ext cx="4133191" cy="477054"/>
            </a:xfrm>
            <a:prstGeom prst="rect">
              <a:avLst/>
            </a:prstGeom>
            <a:noFill/>
          </p:spPr>
          <p:txBody>
            <a:bodyPr wrap="square" rtlCol="0">
              <a:spAutoFit/>
            </a:bodyPr>
            <a:lstStyle/>
            <a:p>
              <a:pPr algn="ctr"/>
              <a:r>
                <a:rPr lang="en-US" sz="2500" b="1">
                  <a:latin typeface="SVN-Servetica Medium" panose="020B0604020202020204" pitchFamily="34" charset="0"/>
                  <a:cs typeface="Arial" panose="020B0604020202020204" pitchFamily="34" charset="0"/>
                </a:rPr>
                <a:t>H</a:t>
              </a:r>
              <a:r>
                <a:rPr lang="vi-VN" sz="2500" b="1">
                  <a:latin typeface="SVN-Servetica Medium" panose="020B0604020202020204" pitchFamily="34" charset="0"/>
                  <a:cs typeface="Arial" panose="020B0604020202020204" pitchFamily="34" charset="0"/>
                </a:rPr>
                <a:t>ư</a:t>
              </a:r>
              <a:r>
                <a:rPr lang="en-US" sz="2500" b="1">
                  <a:latin typeface="SVN-Servetica Medium" panose="020B0604020202020204" pitchFamily="34" charset="0"/>
                  <a:cs typeface="Arial" panose="020B0604020202020204" pitchFamily="34" charset="0"/>
                </a:rPr>
                <a:t>ớng phát triển</a:t>
              </a:r>
            </a:p>
          </p:txBody>
        </p:sp>
        <p:sp>
          <p:nvSpPr>
            <p:cNvPr id="12" name="TextBox 11">
              <a:extLst>
                <a:ext uri="{FF2B5EF4-FFF2-40B4-BE49-F238E27FC236}">
                  <a16:creationId xmlns:a16="http://schemas.microsoft.com/office/drawing/2014/main" id="{5526F2DF-AA19-4760-8C88-10CB14BA6F4C}"/>
                </a:ext>
              </a:extLst>
            </p:cNvPr>
            <p:cNvSpPr txBox="1"/>
            <p:nvPr/>
          </p:nvSpPr>
          <p:spPr>
            <a:xfrm>
              <a:off x="1418965" y="2221881"/>
              <a:ext cx="9354067" cy="2585323"/>
            </a:xfrm>
            <a:prstGeom prst="rect">
              <a:avLst/>
            </a:prstGeom>
            <a:noFill/>
          </p:spPr>
          <p:txBody>
            <a:bodyPr wrap="square" rtlCol="0">
              <a:spAutoFit/>
            </a:bodyPr>
            <a:lstStyle/>
            <a:p>
              <a:pPr lvl="0" algn="ctr"/>
              <a:r>
                <a:rPr lang="en-US" b="1">
                  <a:latin typeface="SVN-Servetica Thin" panose="020B0403020202020204" pitchFamily="34" charset="0"/>
                </a:rPr>
                <a:t>Hoàn thiện các chức năng cơ bản còn thiếu.</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Kiểm và rà soát, sửa các lỗi còn tồn đọng trên website.</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Phát triển thêm các chức năng cần thiết (SEO…).</a:t>
              </a:r>
            </a:p>
            <a:p>
              <a:pPr lvl="0" algn="ctr"/>
              <a:endParaRPr lang="en-US" b="1">
                <a:latin typeface="SVN-Servetica Thin" panose="020B0403020202020204" pitchFamily="34" charset="0"/>
              </a:endParaRPr>
            </a:p>
            <a:p>
              <a:pPr lvl="0" algn="ctr"/>
              <a:r>
                <a:rPr lang="en-US" b="1">
                  <a:latin typeface="SVN-Servetica Thin" panose="020B0403020202020204" pitchFamily="34" charset="0"/>
                </a:rPr>
                <a:t>Thiết kế giao diện thân thiện, dể sử dụng h</a:t>
              </a:r>
              <a:r>
                <a:rPr lang="vi-VN" b="1">
                  <a:latin typeface="SVN-Servetica Thin" panose="020B0403020202020204" pitchFamily="34" charset="0"/>
                </a:rPr>
                <a:t>ơ</a:t>
              </a:r>
              <a:r>
                <a:rPr lang="en-US" b="1">
                  <a:latin typeface="SVN-Servetica Thin" panose="020B0403020202020204" pitchFamily="34" charset="0"/>
                </a:rPr>
                <a:t>n.</a:t>
              </a:r>
            </a:p>
            <a:p>
              <a:pPr lvl="0" algn="ctr"/>
              <a:endParaRPr lang="en-US" b="1">
                <a:latin typeface="SVN-Servetica Thin" panose="020B0403020202020204" pitchFamily="34" charset="0"/>
              </a:endParaRPr>
            </a:p>
            <a:p>
              <a:pPr algn="ctr"/>
              <a:r>
                <a:rPr lang="en-US" b="1">
                  <a:latin typeface="SVN-Servetica Thin" panose="020B0403020202020204" pitchFamily="34" charset="0"/>
                </a:rPr>
                <a:t>Tích hợp các công nghệ mới nhất cho website.</a:t>
              </a:r>
            </a:p>
          </p:txBody>
        </p:sp>
      </p:grpSp>
    </p:spTree>
    <p:extLst>
      <p:ext uri="{BB962C8B-B14F-4D97-AF65-F5344CB8AC3E}">
        <p14:creationId xmlns:p14="http://schemas.microsoft.com/office/powerpoint/2010/main" val="2787155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775</TotalTime>
  <Words>600</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SVN-Servetica Medium</vt:lpstr>
      <vt:lpstr>SVN-Servetica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Envy 13</dc:creator>
  <cp:lastModifiedBy>HP Envy 13</cp:lastModifiedBy>
  <cp:revision>134</cp:revision>
  <dcterms:created xsi:type="dcterms:W3CDTF">2019-03-10T15:28:48Z</dcterms:created>
  <dcterms:modified xsi:type="dcterms:W3CDTF">2019-06-27T00:04:13Z</dcterms:modified>
</cp:coreProperties>
</file>