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302" r:id="rId6"/>
    <p:sldId id="303" r:id="rId7"/>
    <p:sldId id="312" r:id="rId8"/>
    <p:sldId id="304" r:id="rId9"/>
    <p:sldId id="305" r:id="rId10"/>
    <p:sldId id="3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9" autoAdjust="0"/>
    <p:restoredTop sz="93595" autoAdjust="0"/>
  </p:normalViewPr>
  <p:slideViewPr>
    <p:cSldViewPr snapToGrid="0">
      <p:cViewPr varScale="1">
        <p:scale>
          <a:sx n="124" d="100"/>
          <a:sy n="124" d="100"/>
        </p:scale>
        <p:origin x="192" y="216"/>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 ivey" userId="1ec4e290-3061-496a-80ab-df7a0c5eef0e" providerId="ADAL" clId="{7EFB6DAF-02DD-4141-8CF7-68A8C5B4B267}"/>
    <pc:docChg chg="delSld modSld">
      <pc:chgData name="frank ivey" userId="1ec4e290-3061-496a-80ab-df7a0c5eef0e" providerId="ADAL" clId="{7EFB6DAF-02DD-4141-8CF7-68A8C5B4B267}" dt="2023-06-25T19:20:40.057" v="8" actId="6549"/>
      <pc:docMkLst>
        <pc:docMk/>
      </pc:docMkLst>
      <pc:sldChg chg="modSp mod">
        <pc:chgData name="frank ivey" userId="1ec4e290-3061-496a-80ab-df7a0c5eef0e" providerId="ADAL" clId="{7EFB6DAF-02DD-4141-8CF7-68A8C5B4B267}" dt="2023-06-25T19:20:40.057" v="8" actId="6549"/>
        <pc:sldMkLst>
          <pc:docMk/>
          <pc:sldMk cId="1642425379" sldId="256"/>
        </pc:sldMkLst>
        <pc:spChg chg="mod">
          <ac:chgData name="frank ivey" userId="1ec4e290-3061-496a-80ab-df7a0c5eef0e" providerId="ADAL" clId="{7EFB6DAF-02DD-4141-8CF7-68A8C5B4B267}" dt="2023-06-25T19:20:40.057" v="8" actId="6549"/>
          <ac:spMkLst>
            <pc:docMk/>
            <pc:sldMk cId="1642425379" sldId="256"/>
            <ac:spMk id="5" creationId="{3B95A575-4944-44FE-8343-886F3F62894C}"/>
          </ac:spMkLst>
        </pc:spChg>
      </pc:sldChg>
      <pc:sldChg chg="del">
        <pc:chgData name="frank ivey" userId="1ec4e290-3061-496a-80ab-df7a0c5eef0e" providerId="ADAL" clId="{7EFB6DAF-02DD-4141-8CF7-68A8C5B4B267}" dt="2023-06-25T19:18:33.270" v="0" actId="47"/>
        <pc:sldMkLst>
          <pc:docMk/>
          <pc:sldMk cId="827597671"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6/25/23</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6/25/23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636008"/>
            <a:ext cx="9144000" cy="1107959"/>
          </a:xfrm>
        </p:spPr>
        <p:txBody>
          <a:bodyPr anchor="b">
            <a:normAutofit fontScale="90000"/>
          </a:bodyPr>
          <a:lstStyle/>
          <a:p>
            <a:r>
              <a:rPr lang="en-US" dirty="0"/>
              <a:t>Thera Bank – Customer Credit Card Churn Prevention</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41248" y="5742432"/>
            <a:ext cx="7953375" cy="457200"/>
          </a:xfrm>
        </p:spPr>
        <p:txBody>
          <a:bodyPr/>
          <a:lstStyle/>
          <a:p>
            <a:r>
              <a:rPr lang="en-US" dirty="0"/>
              <a:t>Bin Lu, Kwabena Mensah, Frank Ivey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dirty="0"/>
              <a:t>PROBLEM</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a:lstStyle/>
          <a:p>
            <a:r>
              <a:rPr lang="en-US" dirty="0"/>
              <a:t>Credit Card Customer Attrition</a:t>
            </a:r>
          </a:p>
        </p:txBody>
      </p:sp>
      <p:sp>
        <p:nvSpPr>
          <p:cNvPr id="44" name="Text Placeholder 43">
            <a:extLst>
              <a:ext uri="{FF2B5EF4-FFF2-40B4-BE49-F238E27FC236}">
                <a16:creationId xmlns:a16="http://schemas.microsoft.com/office/drawing/2014/main" id="{980B2038-1B53-491E-BC2F-148E99EFDBB8}"/>
              </a:ext>
            </a:extLst>
          </p:cNvPr>
          <p:cNvSpPr>
            <a:spLocks noGrp="1"/>
          </p:cNvSpPr>
          <p:nvPr>
            <p:ph type="body" sz="quarter" idx="15"/>
          </p:nvPr>
        </p:nvSpPr>
        <p:spPr>
          <a:xfrm>
            <a:off x="914274" y="2242336"/>
            <a:ext cx="3886200" cy="914400"/>
          </a:xfrm>
        </p:spPr>
        <p:txBody>
          <a:bodyPr/>
          <a:lstStyle/>
          <a:p>
            <a:r>
              <a:rPr lang="en-US" dirty="0"/>
              <a:t>The Thera bank recently saw a steep decline in the number of users of their credit card.</a:t>
            </a:r>
          </a:p>
        </p:txBody>
      </p:sp>
      <p:sp>
        <p:nvSpPr>
          <p:cNvPr id="45" name="Text Placeholder 44">
            <a:extLst>
              <a:ext uri="{FF2B5EF4-FFF2-40B4-BE49-F238E27FC236}">
                <a16:creationId xmlns:a16="http://schemas.microsoft.com/office/drawing/2014/main" id="{F970A788-9414-4536-9C00-F0C8714580AB}"/>
              </a:ext>
            </a:extLst>
          </p:cNvPr>
          <p:cNvSpPr>
            <a:spLocks noGrp="1"/>
          </p:cNvSpPr>
          <p:nvPr>
            <p:ph type="body" sz="quarter" idx="16"/>
          </p:nvPr>
        </p:nvSpPr>
        <p:spPr>
          <a:xfrm>
            <a:off x="914525" y="3218688"/>
            <a:ext cx="3886200" cy="320040"/>
          </a:xfrm>
        </p:spPr>
        <p:txBody>
          <a:bodyPr/>
          <a:lstStyle/>
          <a:p>
            <a:r>
              <a:rPr lang="en-US" dirty="0"/>
              <a:t>CUSTOMERS</a:t>
            </a:r>
          </a:p>
        </p:txBody>
      </p:sp>
      <p:sp>
        <p:nvSpPr>
          <p:cNvPr id="46" name="Text Placeholder 45">
            <a:extLst>
              <a:ext uri="{FF2B5EF4-FFF2-40B4-BE49-F238E27FC236}">
                <a16:creationId xmlns:a16="http://schemas.microsoft.com/office/drawing/2014/main" id="{F845A907-CC82-47DD-86EC-58C44C2EA61D}"/>
              </a:ext>
            </a:extLst>
          </p:cNvPr>
          <p:cNvSpPr>
            <a:spLocks noGrp="1"/>
          </p:cNvSpPr>
          <p:nvPr>
            <p:ph type="body" sz="quarter" idx="17"/>
          </p:nvPr>
        </p:nvSpPr>
        <p:spPr>
          <a:xfrm>
            <a:off x="914399" y="3545967"/>
            <a:ext cx="3886200" cy="914400"/>
          </a:xfrm>
        </p:spPr>
        <p:txBody>
          <a:bodyPr>
            <a:noAutofit/>
          </a:bodyPr>
          <a:lstStyle/>
          <a:p>
            <a:r>
              <a:rPr lang="en-US" dirty="0"/>
              <a:t>Bank customers are the livelihood of the bank because, without them, the bank has no assets to hold and no cross-products to sell.</a:t>
            </a:r>
          </a:p>
        </p:txBody>
      </p:sp>
      <p:sp>
        <p:nvSpPr>
          <p:cNvPr id="16" name="Text Placeholder 15">
            <a:extLst>
              <a:ext uri="{FF2B5EF4-FFF2-40B4-BE49-F238E27FC236}">
                <a16:creationId xmlns:a16="http://schemas.microsoft.com/office/drawing/2014/main" id="{DEF3428C-82C8-426A-8AA5-06D41239356C}"/>
              </a:ext>
            </a:extLst>
          </p:cNvPr>
          <p:cNvSpPr>
            <a:spLocks noGrp="1"/>
          </p:cNvSpPr>
          <p:nvPr>
            <p:ph type="body" sz="quarter" idx="22"/>
          </p:nvPr>
        </p:nvSpPr>
        <p:spPr>
          <a:xfrm>
            <a:off x="914525" y="4709160"/>
            <a:ext cx="3886200" cy="320040"/>
          </a:xfrm>
        </p:spPr>
        <p:txBody>
          <a:bodyPr/>
          <a:lstStyle/>
          <a:p>
            <a:r>
              <a:rPr lang="en-US" dirty="0"/>
              <a:t>FINANCIALS</a:t>
            </a:r>
          </a:p>
        </p:txBody>
      </p:sp>
      <p:sp>
        <p:nvSpPr>
          <p:cNvPr id="17" name="Text Placeholder 16">
            <a:extLst>
              <a:ext uri="{FF2B5EF4-FFF2-40B4-BE49-F238E27FC236}">
                <a16:creationId xmlns:a16="http://schemas.microsoft.com/office/drawing/2014/main" id="{8B178A14-FF95-463C-89E7-D71BB431EA6A}"/>
              </a:ext>
            </a:extLst>
          </p:cNvPr>
          <p:cNvSpPr>
            <a:spLocks noGrp="1"/>
          </p:cNvSpPr>
          <p:nvPr>
            <p:ph type="body" sz="quarter" idx="23"/>
          </p:nvPr>
        </p:nvSpPr>
        <p:spPr>
          <a:xfrm>
            <a:off x="914399" y="5036439"/>
            <a:ext cx="3886200" cy="737604"/>
          </a:xfrm>
        </p:spPr>
        <p:txBody>
          <a:bodyPr>
            <a:normAutofit/>
          </a:bodyPr>
          <a:lstStyle/>
          <a:p>
            <a:r>
              <a:rPr lang="en-US" dirty="0"/>
              <a:t>Customers’ leaving credit card services would lead the bank to losses in profit.</a:t>
            </a:r>
          </a:p>
        </p:txBody>
      </p:sp>
      <p:sp>
        <p:nvSpPr>
          <p:cNvPr id="149" name="Date Placeholder 148">
            <a:extLst>
              <a:ext uri="{FF2B5EF4-FFF2-40B4-BE49-F238E27FC236}">
                <a16:creationId xmlns:a16="http://schemas.microsoft.com/office/drawing/2014/main" id="{9598B89F-8751-4A36-9936-166C165858EF}"/>
              </a:ext>
            </a:extLst>
          </p:cNvPr>
          <p:cNvSpPr>
            <a:spLocks noGrp="1"/>
          </p:cNvSpPr>
          <p:nvPr>
            <p:ph type="dt" sz="half" idx="10"/>
          </p:nvPr>
        </p:nvSpPr>
        <p:spPr>
          <a:xfrm>
            <a:off x="838200" y="6356350"/>
            <a:ext cx="2743200" cy="365125"/>
          </a:xfrm>
        </p:spPr>
        <p:txBody>
          <a:bodyPr/>
          <a:lstStyle/>
          <a:p>
            <a:r>
              <a:rPr lang="en-US" dirty="0"/>
              <a:t>06/23/2023</a:t>
            </a:r>
          </a:p>
        </p:txBody>
      </p:sp>
      <p:sp>
        <p:nvSpPr>
          <p:cNvPr id="47" name="Text Placeholder 46">
            <a:extLst>
              <a:ext uri="{FF2B5EF4-FFF2-40B4-BE49-F238E27FC236}">
                <a16:creationId xmlns:a16="http://schemas.microsoft.com/office/drawing/2014/main" id="{5B76A604-CBAD-4494-A846-E4C833A6092C}"/>
              </a:ext>
            </a:extLst>
          </p:cNvPr>
          <p:cNvSpPr>
            <a:spLocks noGrp="1"/>
          </p:cNvSpPr>
          <p:nvPr>
            <p:ph type="body" sz="quarter" idx="18"/>
          </p:nvPr>
        </p:nvSpPr>
        <p:spPr>
          <a:xfrm>
            <a:off x="5590801" y="1916113"/>
            <a:ext cx="3886200" cy="320040"/>
          </a:xfrm>
        </p:spPr>
        <p:txBody>
          <a:bodyPr/>
          <a:lstStyle/>
          <a:p>
            <a:r>
              <a:rPr lang="en-US" dirty="0"/>
              <a:t>COSTS</a:t>
            </a:r>
          </a:p>
        </p:txBody>
      </p:sp>
      <p:sp>
        <p:nvSpPr>
          <p:cNvPr id="48" name="Text Placeholder 47">
            <a:extLst>
              <a:ext uri="{FF2B5EF4-FFF2-40B4-BE49-F238E27FC236}">
                <a16:creationId xmlns:a16="http://schemas.microsoft.com/office/drawing/2014/main" id="{BF07FAC4-029F-4076-B784-683A1CCA6865}"/>
              </a:ext>
            </a:extLst>
          </p:cNvPr>
          <p:cNvSpPr>
            <a:spLocks noGrp="1"/>
          </p:cNvSpPr>
          <p:nvPr>
            <p:ph type="body" sz="quarter" idx="19"/>
          </p:nvPr>
        </p:nvSpPr>
        <p:spPr>
          <a:xfrm>
            <a:off x="5590675" y="2242336"/>
            <a:ext cx="3886200" cy="914400"/>
          </a:xfrm>
        </p:spPr>
        <p:txBody>
          <a:bodyPr>
            <a:normAutofit/>
          </a:bodyPr>
          <a:lstStyle/>
          <a:p>
            <a:r>
              <a:rPr lang="en-US" dirty="0"/>
              <a:t>It’s been proven to cost more to generate new customers, so keeping our current credit card customers helps mitigate costs.</a:t>
            </a:r>
          </a:p>
        </p:txBody>
      </p:sp>
      <p:sp>
        <p:nvSpPr>
          <p:cNvPr id="49" name="Text Placeholder 48">
            <a:extLst>
              <a:ext uri="{FF2B5EF4-FFF2-40B4-BE49-F238E27FC236}">
                <a16:creationId xmlns:a16="http://schemas.microsoft.com/office/drawing/2014/main" id="{BEEA5224-6F24-4134-84A4-4BB922BE15DE}"/>
              </a:ext>
            </a:extLst>
          </p:cNvPr>
          <p:cNvSpPr>
            <a:spLocks noGrp="1"/>
          </p:cNvSpPr>
          <p:nvPr>
            <p:ph type="body" sz="quarter" idx="20"/>
          </p:nvPr>
        </p:nvSpPr>
        <p:spPr>
          <a:xfrm>
            <a:off x="5590801" y="3218688"/>
            <a:ext cx="3886200" cy="320040"/>
          </a:xfrm>
        </p:spPr>
        <p:txBody>
          <a:bodyPr/>
          <a:lstStyle/>
          <a:p>
            <a:r>
              <a:rPr lang="en-US" dirty="0"/>
              <a:t>Fees Loss by Customer Churn</a:t>
            </a:r>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
        <p:nvSpPr>
          <p:cNvPr id="5" name="Text Placeholder 49">
            <a:extLst>
              <a:ext uri="{FF2B5EF4-FFF2-40B4-BE49-F238E27FC236}">
                <a16:creationId xmlns:a16="http://schemas.microsoft.com/office/drawing/2014/main" id="{03955F86-6A49-ABD5-CB5A-7F957F176E36}"/>
              </a:ext>
            </a:extLst>
          </p:cNvPr>
          <p:cNvSpPr>
            <a:spLocks noGrp="1"/>
          </p:cNvSpPr>
          <p:nvPr>
            <p:ph type="body" sz="quarter" idx="21"/>
          </p:nvPr>
        </p:nvSpPr>
        <p:spPr>
          <a:xfrm>
            <a:off x="5591175" y="3546475"/>
            <a:ext cx="3886200" cy="914400"/>
          </a:xfrm>
        </p:spPr>
        <p:txBody>
          <a:bodyPr>
            <a:noAutofit/>
          </a:bodyPr>
          <a:lstStyle/>
          <a:p>
            <a:r>
              <a:rPr lang="en-US" dirty="0"/>
              <a:t>Credit cards are a good source of income for banks because of the different kinds of fees charged by the banks like annual fees, balance transfer fees, cash advance fees, late payment fees, foreign transaction fees, and others.</a:t>
            </a:r>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51713" y="136525"/>
            <a:ext cx="9638011" cy="680221"/>
          </a:xfrm>
        </p:spPr>
        <p:txBody>
          <a:bodyPr>
            <a:normAutofit/>
          </a:bodyPr>
          <a:lstStyle/>
          <a:p>
            <a:r>
              <a:rPr lang="en-US" sz="3200" dirty="0"/>
              <a:t>SOLUTION – Model Comparison</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211015" y="1129812"/>
            <a:ext cx="11834447" cy="5108330"/>
          </a:xfrm>
        </p:spPr>
        <p:txBody>
          <a:bodyPr>
            <a:normAutofit/>
          </a:bodyPr>
          <a:lstStyle/>
          <a:p>
            <a:endParaRPr lang="en-US" dirty="0"/>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graphicFrame>
        <p:nvGraphicFramePr>
          <p:cNvPr id="30" name="Table 29">
            <a:extLst>
              <a:ext uri="{FF2B5EF4-FFF2-40B4-BE49-F238E27FC236}">
                <a16:creationId xmlns:a16="http://schemas.microsoft.com/office/drawing/2014/main" id="{C9085585-9DC5-64C8-300A-11BC44B61478}"/>
              </a:ext>
            </a:extLst>
          </p:cNvPr>
          <p:cNvGraphicFramePr>
            <a:graphicFrameLocks noGrp="1"/>
          </p:cNvGraphicFramePr>
          <p:nvPr>
            <p:extLst>
              <p:ext uri="{D42A27DB-BD31-4B8C-83A1-F6EECF244321}">
                <p14:modId xmlns:p14="http://schemas.microsoft.com/office/powerpoint/2010/main" val="3197412424"/>
              </p:ext>
            </p:extLst>
          </p:nvPr>
        </p:nvGraphicFramePr>
        <p:xfrm>
          <a:off x="211016" y="1825629"/>
          <a:ext cx="11834444" cy="4351330"/>
        </p:xfrm>
        <a:graphic>
          <a:graphicData uri="http://schemas.openxmlformats.org/drawingml/2006/table">
            <a:tbl>
              <a:tblPr/>
              <a:tblGrid>
                <a:gridCol w="2298998">
                  <a:extLst>
                    <a:ext uri="{9D8B030D-6E8A-4147-A177-3AD203B41FA5}">
                      <a16:colId xmlns:a16="http://schemas.microsoft.com/office/drawing/2014/main" val="2555315174"/>
                    </a:ext>
                  </a:extLst>
                </a:gridCol>
                <a:gridCol w="1589241">
                  <a:extLst>
                    <a:ext uri="{9D8B030D-6E8A-4147-A177-3AD203B41FA5}">
                      <a16:colId xmlns:a16="http://schemas.microsoft.com/office/drawing/2014/main" val="198855897"/>
                    </a:ext>
                  </a:extLst>
                </a:gridCol>
                <a:gridCol w="1589241">
                  <a:extLst>
                    <a:ext uri="{9D8B030D-6E8A-4147-A177-3AD203B41FA5}">
                      <a16:colId xmlns:a16="http://schemas.microsoft.com/office/drawing/2014/main" val="1415801270"/>
                    </a:ext>
                  </a:extLst>
                </a:gridCol>
                <a:gridCol w="1589241">
                  <a:extLst>
                    <a:ext uri="{9D8B030D-6E8A-4147-A177-3AD203B41FA5}">
                      <a16:colId xmlns:a16="http://schemas.microsoft.com/office/drawing/2014/main" val="3343813454"/>
                    </a:ext>
                  </a:extLst>
                </a:gridCol>
                <a:gridCol w="1589241">
                  <a:extLst>
                    <a:ext uri="{9D8B030D-6E8A-4147-A177-3AD203B41FA5}">
                      <a16:colId xmlns:a16="http://schemas.microsoft.com/office/drawing/2014/main" val="1083102426"/>
                    </a:ext>
                  </a:extLst>
                </a:gridCol>
                <a:gridCol w="1589241">
                  <a:extLst>
                    <a:ext uri="{9D8B030D-6E8A-4147-A177-3AD203B41FA5}">
                      <a16:colId xmlns:a16="http://schemas.microsoft.com/office/drawing/2014/main" val="3654230253"/>
                    </a:ext>
                  </a:extLst>
                </a:gridCol>
                <a:gridCol w="1589241">
                  <a:extLst>
                    <a:ext uri="{9D8B030D-6E8A-4147-A177-3AD203B41FA5}">
                      <a16:colId xmlns:a16="http://schemas.microsoft.com/office/drawing/2014/main" val="3325851564"/>
                    </a:ext>
                  </a:extLst>
                </a:gridCol>
              </a:tblGrid>
              <a:tr h="130836">
                <a:tc>
                  <a:txBody>
                    <a:bodyPr/>
                    <a:lstStyle/>
                    <a:p>
                      <a:pPr algn="l" fontAlgn="ctr"/>
                      <a:r>
                        <a:rPr lang="en-US" sz="800" b="1" i="0" u="none" strike="noStrike">
                          <a:solidFill>
                            <a:srgbClr val="000000"/>
                          </a:solidFill>
                          <a:effectLst/>
                          <a:latin typeface="Calibri" panose="020F0502020204030204" pitchFamily="34" charset="0"/>
                        </a:rPr>
                        <a:t>MODEL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10896724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624120022"/>
                  </a:ext>
                </a:extLst>
              </a:tr>
              <a:tr h="221576">
                <a:tc>
                  <a:txBody>
                    <a:bodyPr/>
                    <a:lstStyle/>
                    <a:p>
                      <a:pPr algn="l" fontAlgn="ctr"/>
                      <a:r>
                        <a:rPr lang="en-US" sz="700" b="1" i="0" u="none" strike="noStrike">
                          <a:solidFill>
                            <a:srgbClr val="000000"/>
                          </a:solidFill>
                          <a:effectLst/>
                          <a:latin typeface="Calibri" panose="020F0502020204030204" pitchFamily="34" charset="0"/>
                        </a:rPr>
                        <a:t>Training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49708555"/>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737983"/>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72590278"/>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146710"/>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148171"/>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0.747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20703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064068"/>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281470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435815064"/>
                  </a:ext>
                </a:extLst>
              </a:tr>
              <a:tr h="221576">
                <a:tc>
                  <a:txBody>
                    <a:bodyPr/>
                    <a:lstStyle/>
                    <a:p>
                      <a:pPr algn="l" fontAlgn="ctr"/>
                      <a:r>
                        <a:rPr lang="en-US" sz="700" b="1" i="0" u="none" strike="noStrike">
                          <a:solidFill>
                            <a:srgbClr val="000000"/>
                          </a:solidFill>
                          <a:effectLst/>
                          <a:latin typeface="Calibri" panose="020F0502020204030204" pitchFamily="34" charset="0"/>
                        </a:rPr>
                        <a:t>Validation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757903746"/>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23017"/>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2015264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562085"/>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200079"/>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0.669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0.768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0.737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155579"/>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0.831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602213"/>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803123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878259111"/>
                  </a:ext>
                </a:extLst>
              </a:tr>
              <a:tr h="221576">
                <a:tc>
                  <a:txBody>
                    <a:bodyPr/>
                    <a:lstStyle/>
                    <a:p>
                      <a:pPr algn="l" fontAlgn="ctr"/>
                      <a:r>
                        <a:rPr lang="en-US" sz="700" b="1" i="0" u="none" strike="noStrike">
                          <a:solidFill>
                            <a:srgbClr val="000000"/>
                          </a:solidFill>
                          <a:effectLst/>
                          <a:latin typeface="Calibri" panose="020F0502020204030204" pitchFamily="34" charset="0"/>
                        </a:rPr>
                        <a:t>Test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1150754852"/>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613310"/>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0729611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68049"/>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67356"/>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0.696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0.775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6376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0.806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dirty="0">
                          <a:solidFill>
                            <a:srgbClr val="000000"/>
                          </a:solidFill>
                          <a:effectLst/>
                          <a:latin typeface="Calibri" panose="020F0502020204030204" pitchFamily="34" charset="0"/>
                        </a:rPr>
                        <a:t>0.907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562560"/>
                  </a:ext>
                </a:extLst>
              </a:tr>
            </a:tbl>
          </a:graphicData>
        </a:graphic>
      </p:graphicFrame>
    </p:spTree>
    <p:extLst>
      <p:ext uri="{BB962C8B-B14F-4D97-AF65-F5344CB8AC3E}">
        <p14:creationId xmlns:p14="http://schemas.microsoft.com/office/powerpoint/2010/main" val="119619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4300" y="164019"/>
            <a:ext cx="11028304" cy="359124"/>
          </a:xfrm>
        </p:spPr>
        <p:txBody>
          <a:bodyPr>
            <a:normAutofit fontScale="90000"/>
          </a:bodyPr>
          <a:lstStyle/>
          <a:p>
            <a:pPr algn="ctr"/>
            <a:r>
              <a:rPr lang="en-US" sz="2000" dirty="0"/>
              <a:t>Business Insights and Recommendations</a:t>
            </a:r>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8154"/>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34" name="Title 1">
            <a:extLst>
              <a:ext uri="{FF2B5EF4-FFF2-40B4-BE49-F238E27FC236}">
                <a16:creationId xmlns:a16="http://schemas.microsoft.com/office/drawing/2014/main" id="{43D9BFC6-A9B2-87C7-BCBF-BC25EA86450E}"/>
              </a:ext>
            </a:extLst>
          </p:cNvPr>
          <p:cNvSpPr txBox="1">
            <a:spLocks/>
          </p:cNvSpPr>
          <p:nvPr/>
        </p:nvSpPr>
        <p:spPr>
          <a:xfrm>
            <a:off x="114300" y="589086"/>
            <a:ext cx="11961936" cy="80009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The Top 5 Features of Importance from Section 5 and their recommendations are: </a:t>
            </a:r>
          </a:p>
          <a:p>
            <a:endParaRPr lang="en-US" sz="2000" dirty="0"/>
          </a:p>
          <a:p>
            <a:r>
              <a:rPr lang="en-US" sz="2000" dirty="0"/>
              <a:t>1. </a:t>
            </a:r>
            <a:r>
              <a:rPr lang="en-US" sz="2000" dirty="0" err="1"/>
              <a:t>Total_Trans_Amt</a:t>
            </a:r>
            <a:r>
              <a:rPr lang="en-US" sz="2000" dirty="0"/>
              <a:t>; 2. Total_Ct_Chng_Q4_Q1; 3. </a:t>
            </a:r>
            <a:r>
              <a:rPr lang="en-US" sz="2000" dirty="0" err="1"/>
              <a:t>Total_Trans_Ct</a:t>
            </a:r>
            <a:r>
              <a:rPr lang="en-US" sz="2000" dirty="0"/>
              <a:t>; 4. Total_Revolving_Bal;5. Total_Amt_Chng_Q4_Q1.</a:t>
            </a:r>
          </a:p>
        </p:txBody>
      </p:sp>
      <p:sp>
        <p:nvSpPr>
          <p:cNvPr id="35" name="Text Placeholder 43">
            <a:extLst>
              <a:ext uri="{FF2B5EF4-FFF2-40B4-BE49-F238E27FC236}">
                <a16:creationId xmlns:a16="http://schemas.microsoft.com/office/drawing/2014/main" id="{6068406E-5308-661C-EC9B-FB58BA2C6F1F}"/>
              </a:ext>
            </a:extLst>
          </p:cNvPr>
          <p:cNvSpPr>
            <a:spLocks noGrp="1"/>
          </p:cNvSpPr>
          <p:nvPr>
            <p:ph type="body" sz="quarter" idx="15"/>
          </p:nvPr>
        </p:nvSpPr>
        <p:spPr>
          <a:xfrm>
            <a:off x="184638" y="1837592"/>
            <a:ext cx="11891598" cy="4375132"/>
          </a:xfrm>
        </p:spPr>
        <p:txBody>
          <a:bodyPr>
            <a:normAutofit/>
          </a:bodyPr>
          <a:lstStyle/>
          <a:p>
            <a:pPr algn="l"/>
            <a:r>
              <a:rPr lang="en-US" sz="1400" b="0" i="0" u="none" strike="noStrike" baseline="0" dirty="0">
                <a:solidFill>
                  <a:srgbClr val="222222"/>
                </a:solidFill>
                <a:latin typeface="ArialMT"/>
              </a:rPr>
              <a:t>1. </a:t>
            </a:r>
            <a:r>
              <a:rPr lang="en-US" sz="1400" b="0" i="0" u="none" strike="noStrike" baseline="0" dirty="0" err="1">
                <a:solidFill>
                  <a:srgbClr val="222222"/>
                </a:solidFill>
                <a:highlight>
                  <a:srgbClr val="FFFF00"/>
                </a:highlight>
                <a:latin typeface="ArialMT"/>
              </a:rPr>
              <a:t>Total_Trans_Amt</a:t>
            </a:r>
            <a:r>
              <a:rPr lang="en-US" sz="1400" b="0" i="0" u="none" strike="noStrike" baseline="0" dirty="0">
                <a:solidFill>
                  <a:srgbClr val="222222"/>
                </a:solidFill>
                <a:highlight>
                  <a:srgbClr val="FFFF00"/>
                </a:highlight>
                <a:latin typeface="ArialMT"/>
              </a:rPr>
              <a:t>: </a:t>
            </a:r>
            <a:r>
              <a:rPr lang="en-US" sz="1400" b="0" i="0" u="none" strike="noStrike" baseline="0" dirty="0">
                <a:solidFill>
                  <a:srgbClr val="222222"/>
                </a:solidFill>
                <a:latin typeface="ArialMT"/>
              </a:rPr>
              <a:t>Less number of transactions can lead to less transaction amount and eventually leads to customer attrition.</a:t>
            </a:r>
          </a:p>
          <a:p>
            <a:pPr algn="l"/>
            <a:r>
              <a:rPr lang="en-US" sz="1400" b="1" i="0" u="none" strike="noStrike" baseline="0" dirty="0">
                <a:solidFill>
                  <a:srgbClr val="222222"/>
                </a:solidFill>
                <a:latin typeface="ArialMT"/>
              </a:rPr>
              <a:t>Recommendation - Bank can provide offers on the purchase of costlier items which in turn will benefit the customers and bank both.</a:t>
            </a:r>
          </a:p>
          <a:p>
            <a:pPr algn="l"/>
            <a:endParaRPr lang="en-US" sz="1400" b="1" i="0" u="none" strike="noStrike" baseline="0" dirty="0">
              <a:solidFill>
                <a:srgbClr val="222222"/>
              </a:solidFill>
              <a:latin typeface="ArialMT"/>
            </a:endParaRPr>
          </a:p>
          <a:p>
            <a:r>
              <a:rPr lang="en-US" sz="1400" b="0" i="0" u="none" strike="noStrike" baseline="0" dirty="0">
                <a:highlight>
                  <a:srgbClr val="FFFF00"/>
                </a:highlight>
                <a:latin typeface="ArialMT"/>
              </a:rPr>
              <a:t>2. </a:t>
            </a:r>
            <a:r>
              <a:rPr lang="en-US" dirty="0">
                <a:solidFill>
                  <a:srgbClr val="222222"/>
                </a:solidFill>
                <a:highlight>
                  <a:srgbClr val="FFFF00"/>
                </a:highlight>
                <a:latin typeface="ArialMT"/>
              </a:rPr>
              <a:t>Total_Ct_Chng_Q4_Q1: </a:t>
            </a:r>
            <a:r>
              <a:rPr lang="en-US" dirty="0">
                <a:solidFill>
                  <a:srgbClr val="222222"/>
                </a:solidFill>
                <a:latin typeface="ArialMT"/>
              </a:rPr>
              <a:t>Ratio of the total transaction count in 4th quarter and the total transaction count in 1st quarter.</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r>
              <a:rPr lang="en-US" b="1" dirty="0">
                <a:latin typeface="ArialMT"/>
              </a:rPr>
              <a:t>Recommendation - </a:t>
            </a:r>
            <a:r>
              <a:rPr kumimoji="0" lang="en-US" sz="1400" b="1" i="0" u="none" strike="noStrike" kern="1200" cap="none" spc="0" normalizeH="0" baseline="0" noProof="0" dirty="0">
                <a:ln>
                  <a:noFill/>
                </a:ln>
                <a:solidFill>
                  <a:prstClr val="black"/>
                </a:solidFill>
                <a:effectLst/>
                <a:uLnTx/>
                <a:uFillTx/>
                <a:latin typeface="ArialMT"/>
                <a:ea typeface="+mn-ea"/>
                <a:cs typeface="+mn-cs"/>
              </a:rPr>
              <a:t>The bank should investigate it further to find the cause.</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MT"/>
              <a:ea typeface="+mn-ea"/>
              <a:cs typeface="+mn-cs"/>
            </a:endParaRPr>
          </a:p>
          <a:p>
            <a:r>
              <a:rPr lang="en-US" dirty="0">
                <a:highlight>
                  <a:srgbClr val="FFFF00"/>
                </a:highlight>
                <a:latin typeface="ArialMT"/>
              </a:rPr>
              <a:t>3. </a:t>
            </a:r>
            <a:r>
              <a:rPr lang="en-US" sz="1400" b="0" i="0" u="none" strike="noStrike" baseline="0" dirty="0" err="1">
                <a:highlight>
                  <a:srgbClr val="FFFF00"/>
                </a:highlight>
                <a:latin typeface="ArialMT"/>
              </a:rPr>
              <a:t>Total_Trans_Ct</a:t>
            </a:r>
            <a:r>
              <a:rPr lang="en-US" sz="1400" b="0" i="0" u="none" strike="noStrike" baseline="0" dirty="0">
                <a:highlight>
                  <a:srgbClr val="FFFF00"/>
                </a:highlight>
                <a:latin typeface="ArialMT"/>
              </a:rPr>
              <a:t>: </a:t>
            </a:r>
            <a:r>
              <a:rPr lang="en-US" sz="1400" b="0" i="0" u="none" strike="noStrike" baseline="0" dirty="0">
                <a:latin typeface="ArialMT"/>
              </a:rPr>
              <a:t>Less number of transactions in a year leads to attrition of a customer –</a:t>
            </a:r>
          </a:p>
          <a:p>
            <a:r>
              <a:rPr lang="en-US" sz="1400" b="1" i="1" u="none" strike="noStrike" baseline="0" dirty="0">
                <a:latin typeface="ArialMT"/>
              </a:rPr>
              <a:t>Recommendation - To increase the usage of cards the bank can provide offers like cashback, special discounts on certain items or from some selected vendors so that customers feel motivated to use their cards</a:t>
            </a:r>
            <a:r>
              <a:rPr lang="en-US" sz="1400" b="0" i="0" u="none" strike="noStrike" baseline="0" dirty="0">
                <a:latin typeface="ArialMT"/>
              </a:rPr>
              <a:t>.</a:t>
            </a:r>
          </a:p>
          <a:p>
            <a:endParaRPr lang="en-US" sz="1400" b="0" i="0" u="none" strike="noStrike" baseline="0" dirty="0">
              <a:latin typeface="ArialMT"/>
            </a:endParaRPr>
          </a:p>
          <a:p>
            <a:pPr algn="l"/>
            <a:r>
              <a:rPr lang="en-US" dirty="0">
                <a:latin typeface="ArialMT"/>
              </a:rPr>
              <a:t>4. </a:t>
            </a:r>
            <a:r>
              <a:rPr lang="en-US" sz="1400" b="0" i="0" u="none" strike="noStrike" baseline="0" dirty="0" err="1">
                <a:highlight>
                  <a:srgbClr val="FFFF00"/>
                </a:highlight>
                <a:latin typeface="ArialMT"/>
              </a:rPr>
              <a:t>Total_Revolving_Bal</a:t>
            </a:r>
            <a:r>
              <a:rPr lang="en-US" sz="1400" b="0" i="0" u="none" strike="noStrike" baseline="0" dirty="0">
                <a:highlight>
                  <a:srgbClr val="FFFF00"/>
                </a:highlight>
                <a:latin typeface="ArialMT"/>
              </a:rPr>
              <a:t>: </a:t>
            </a:r>
            <a:r>
              <a:rPr lang="en-US" sz="1400" b="0" i="0" u="none" strike="noStrike" baseline="0" dirty="0">
                <a:latin typeface="ArialMT"/>
              </a:rPr>
              <a:t>Customers with less total revolving balance are the ones who </a:t>
            </a:r>
            <a:r>
              <a:rPr lang="en-US" sz="1400" b="0" i="0" u="none" strike="noStrike" baseline="0" dirty="0" err="1">
                <a:latin typeface="ArialMT"/>
              </a:rPr>
              <a:t>attrited</a:t>
            </a:r>
            <a:r>
              <a:rPr lang="en-US" sz="1400" b="0" i="0" u="none" strike="noStrike" baseline="0" dirty="0">
                <a:latin typeface="ArialMT"/>
              </a:rPr>
              <a:t>, such customers must have cleared their dues and opted out of the credit card service. </a:t>
            </a:r>
          </a:p>
          <a:p>
            <a:pPr algn="l"/>
            <a:r>
              <a:rPr lang="en-US" sz="1400" b="1" i="1" u="none" strike="noStrike" baseline="0" dirty="0">
                <a:latin typeface="ArialMT"/>
              </a:rPr>
              <a:t>Recommendation - </a:t>
            </a:r>
            <a:r>
              <a:rPr lang="en-US" sz="1400" b="1" i="0" u="none" strike="noStrike" baseline="0" dirty="0">
                <a:latin typeface="ArialMT"/>
              </a:rPr>
              <a:t>The bank should investigate it further to find the cause.</a:t>
            </a:r>
          </a:p>
          <a:p>
            <a:pPr algn="l"/>
            <a:endParaRPr lang="en-US" sz="1400" b="1" i="0" u="none" strike="noStrike" baseline="0" dirty="0">
              <a:latin typeface="ArialMT"/>
            </a:endParaRPr>
          </a:p>
          <a:p>
            <a:pPr algn="l"/>
            <a:r>
              <a:rPr lang="en-US" dirty="0">
                <a:latin typeface="ArialMT"/>
              </a:rPr>
              <a:t>5. </a:t>
            </a:r>
            <a:r>
              <a:rPr lang="en-US" dirty="0">
                <a:highlight>
                  <a:srgbClr val="FFFF00"/>
                </a:highlight>
                <a:latin typeface="ArialMT"/>
              </a:rPr>
              <a:t>Total_Amt_Chng_Q4_Q1 </a:t>
            </a:r>
            <a:r>
              <a:rPr lang="en-US" dirty="0">
                <a:latin typeface="ArialMT"/>
              </a:rPr>
              <a:t>- Ratio of the total transaction amount in 4th quarter and the total transaction amount in 1st quarter.</a:t>
            </a:r>
          </a:p>
          <a:p>
            <a:pPr algn="l"/>
            <a:r>
              <a:rPr lang="en-US" b="1" dirty="0">
                <a:latin typeface="ArialMT"/>
              </a:rPr>
              <a:t>Recommendation - Bank can provide offers on the purchase of costlier items which in turn will benefit the customers and bank both.</a:t>
            </a:r>
          </a:p>
          <a:p>
            <a:pPr algn="l"/>
            <a:endParaRPr lang="en-US" dirty="0">
              <a:latin typeface="ArialMT"/>
            </a:endParaRPr>
          </a:p>
          <a:p>
            <a:pPr algn="l"/>
            <a:endParaRPr lang="en-US" sz="1400" b="0" i="0" u="none" strike="noStrike" baseline="0" dirty="0">
              <a:latin typeface="ArialMT"/>
            </a:endParaRPr>
          </a:p>
        </p:txBody>
      </p:sp>
    </p:spTree>
    <p:extLst>
      <p:ext uri="{BB962C8B-B14F-4D97-AF65-F5344CB8AC3E}">
        <p14:creationId xmlns:p14="http://schemas.microsoft.com/office/powerpoint/2010/main" val="48239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175" y="215757"/>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41248" y="858957"/>
            <a:ext cx="4032504" cy="1325563"/>
          </a:xfrm>
        </p:spPr>
        <p:txBody>
          <a:bodyPr>
            <a:normAutofit fontScale="90000"/>
          </a:bodyPr>
          <a:lstStyle/>
          <a:p>
            <a:r>
              <a:rPr lang="en-US" dirty="0"/>
              <a:t>OPERATIONAL, ETHICAL, and REGULATORY RISKS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4"/>
          </p:nvPr>
        </p:nvSpPr>
        <p:spPr>
          <a:xfrm>
            <a:off x="5638800" y="993584"/>
            <a:ext cx="2971800" cy="375238"/>
          </a:xfrm>
        </p:spPr>
        <p:txBody>
          <a:bodyPr vert="horz" lIns="91440" tIns="45720" rIns="91440" bIns="45720" rtlCol="0" anchor="t">
            <a:noAutofit/>
          </a:bodyPr>
          <a:lstStyle/>
          <a:p>
            <a:r>
              <a:rPr lang="en-ZA" dirty="0"/>
              <a:t>Privacy &amp; Data Security</a:t>
            </a:r>
          </a:p>
        </p:txBody>
      </p:sp>
      <p:sp>
        <p:nvSpPr>
          <p:cNvPr id="12" name="Text Placeholder 11">
            <a:extLst>
              <a:ext uri="{FF2B5EF4-FFF2-40B4-BE49-F238E27FC236}">
                <a16:creationId xmlns:a16="http://schemas.microsoft.com/office/drawing/2014/main" id="{511B0752-C624-457B-B12B-B88C90BBA8D7}"/>
              </a:ext>
            </a:extLst>
          </p:cNvPr>
          <p:cNvSpPr>
            <a:spLocks noGrp="1"/>
          </p:cNvSpPr>
          <p:nvPr>
            <p:ph type="body" sz="quarter" idx="15"/>
          </p:nvPr>
        </p:nvSpPr>
        <p:spPr>
          <a:xfrm>
            <a:off x="5638800" y="1522412"/>
            <a:ext cx="2743200" cy="914400"/>
          </a:xfrm>
        </p:spPr>
        <p:txBody>
          <a:bodyPr/>
          <a:lstStyle/>
          <a:p>
            <a:r>
              <a:rPr lang="en-ZA" dirty="0"/>
              <a:t>The model requires access to detailed customer data. This could potentially infringe on privacy and data security</a:t>
            </a:r>
          </a:p>
          <a:p>
            <a:endParaRPr lang="en-US" dirty="0"/>
          </a:p>
        </p:txBody>
      </p:sp>
      <p:sp>
        <p:nvSpPr>
          <p:cNvPr id="25" name="Text Placeholder 24">
            <a:extLst>
              <a:ext uri="{FF2B5EF4-FFF2-40B4-BE49-F238E27FC236}">
                <a16:creationId xmlns:a16="http://schemas.microsoft.com/office/drawing/2014/main" id="{6E0EDB3B-C0A8-4C28-A8CE-248E9B2BF5F1}"/>
              </a:ext>
            </a:extLst>
          </p:cNvPr>
          <p:cNvSpPr>
            <a:spLocks noGrp="1"/>
          </p:cNvSpPr>
          <p:nvPr>
            <p:ph type="body" sz="quarter" idx="16"/>
          </p:nvPr>
        </p:nvSpPr>
        <p:spPr>
          <a:xfrm>
            <a:off x="5638800" y="2743993"/>
            <a:ext cx="2743200" cy="365760"/>
          </a:xfrm>
        </p:spPr>
        <p:txBody>
          <a:bodyPr/>
          <a:lstStyle/>
          <a:p>
            <a:r>
              <a:rPr lang="en-ZA" dirty="0"/>
              <a:t>Transparency</a:t>
            </a:r>
            <a:endParaRPr lang="en-US" dirty="0"/>
          </a:p>
        </p:txBody>
      </p:sp>
      <p:sp>
        <p:nvSpPr>
          <p:cNvPr id="26" name="Text Placeholder 25">
            <a:extLst>
              <a:ext uri="{FF2B5EF4-FFF2-40B4-BE49-F238E27FC236}">
                <a16:creationId xmlns:a16="http://schemas.microsoft.com/office/drawing/2014/main" id="{6446DD38-A9AC-47C3-9018-7367CED92B9D}"/>
              </a:ext>
            </a:extLst>
          </p:cNvPr>
          <p:cNvSpPr>
            <a:spLocks noGrp="1"/>
          </p:cNvSpPr>
          <p:nvPr>
            <p:ph type="body" sz="quarter" idx="17"/>
          </p:nvPr>
        </p:nvSpPr>
        <p:spPr>
          <a:xfrm>
            <a:off x="5638800" y="3074026"/>
            <a:ext cx="2743200" cy="914400"/>
          </a:xfrm>
        </p:spPr>
        <p:txBody>
          <a:bodyPr/>
          <a:lstStyle/>
          <a:p>
            <a:r>
              <a:rPr lang="en-ZA" dirty="0"/>
              <a:t>The potential lack of transparency could lead to mistrust and dissatisfaction.</a:t>
            </a:r>
            <a:endParaRPr lang="en-US" dirty="0"/>
          </a:p>
        </p:txBody>
      </p:sp>
      <p:sp>
        <p:nvSpPr>
          <p:cNvPr id="27" name="Text Placeholder 26">
            <a:extLst>
              <a:ext uri="{FF2B5EF4-FFF2-40B4-BE49-F238E27FC236}">
                <a16:creationId xmlns:a16="http://schemas.microsoft.com/office/drawing/2014/main" id="{0856D9EA-5EA0-4EBE-B2BD-E08F18E8DB9D}"/>
              </a:ext>
            </a:extLst>
          </p:cNvPr>
          <p:cNvSpPr>
            <a:spLocks noGrp="1"/>
          </p:cNvSpPr>
          <p:nvPr>
            <p:ph type="body" sz="quarter" idx="18"/>
          </p:nvPr>
        </p:nvSpPr>
        <p:spPr>
          <a:xfrm>
            <a:off x="8686038" y="993584"/>
            <a:ext cx="2743200" cy="365760"/>
          </a:xfrm>
        </p:spPr>
        <p:txBody>
          <a:bodyPr/>
          <a:lstStyle/>
          <a:p>
            <a:r>
              <a:rPr lang="en-ZA" dirty="0"/>
              <a:t>Customer Consent</a:t>
            </a:r>
            <a:endParaRPr lang="en-US" dirty="0"/>
          </a:p>
        </p:txBody>
      </p:sp>
      <p:sp>
        <p:nvSpPr>
          <p:cNvPr id="28" name="Text Placeholder 27">
            <a:extLst>
              <a:ext uri="{FF2B5EF4-FFF2-40B4-BE49-F238E27FC236}">
                <a16:creationId xmlns:a16="http://schemas.microsoft.com/office/drawing/2014/main" id="{25D79B6A-A890-45AF-A99D-5F70F6C80238}"/>
              </a:ext>
            </a:extLst>
          </p:cNvPr>
          <p:cNvSpPr>
            <a:spLocks noGrp="1"/>
          </p:cNvSpPr>
          <p:nvPr>
            <p:ph type="body" sz="quarter" idx="19"/>
          </p:nvPr>
        </p:nvSpPr>
        <p:spPr>
          <a:xfrm>
            <a:off x="8610600" y="1521738"/>
            <a:ext cx="2743200" cy="914400"/>
          </a:xfrm>
        </p:spPr>
        <p:txBody>
          <a:bodyPr/>
          <a:lstStyle/>
          <a:p>
            <a:r>
              <a:rPr lang="en-ZA" dirty="0"/>
              <a:t>Customers should be aware the propose of data usage (consent may required by regulation like GDPR)</a:t>
            </a:r>
            <a:endParaRPr lang="en-US" dirty="0"/>
          </a:p>
        </p:txBody>
      </p:sp>
      <p:sp>
        <p:nvSpPr>
          <p:cNvPr id="29" name="Text Placeholder 28">
            <a:extLst>
              <a:ext uri="{FF2B5EF4-FFF2-40B4-BE49-F238E27FC236}">
                <a16:creationId xmlns:a16="http://schemas.microsoft.com/office/drawing/2014/main" id="{D8477383-390C-41CA-A296-5FBDFAD23100}"/>
              </a:ext>
            </a:extLst>
          </p:cNvPr>
          <p:cNvSpPr>
            <a:spLocks noGrp="1"/>
          </p:cNvSpPr>
          <p:nvPr>
            <p:ph type="body" sz="quarter" idx="20"/>
          </p:nvPr>
        </p:nvSpPr>
        <p:spPr>
          <a:xfrm>
            <a:off x="8686038" y="2753471"/>
            <a:ext cx="2743200" cy="365760"/>
          </a:xfrm>
        </p:spPr>
        <p:txBody>
          <a:bodyPr/>
          <a:lstStyle/>
          <a:p>
            <a:r>
              <a:rPr lang="en-ZA" dirty="0"/>
              <a:t>Bias and Fairness</a:t>
            </a:r>
            <a:endParaRPr lang="en-US" dirty="0"/>
          </a:p>
        </p:txBody>
      </p:sp>
      <p:sp>
        <p:nvSpPr>
          <p:cNvPr id="30" name="Text Placeholder 29">
            <a:extLst>
              <a:ext uri="{FF2B5EF4-FFF2-40B4-BE49-F238E27FC236}">
                <a16:creationId xmlns:a16="http://schemas.microsoft.com/office/drawing/2014/main" id="{C0B07462-809B-4573-9E92-EDEE7B899091}"/>
              </a:ext>
            </a:extLst>
          </p:cNvPr>
          <p:cNvSpPr>
            <a:spLocks noGrp="1"/>
          </p:cNvSpPr>
          <p:nvPr>
            <p:ph type="body" sz="quarter" idx="21"/>
          </p:nvPr>
        </p:nvSpPr>
        <p:spPr>
          <a:xfrm>
            <a:off x="8686038" y="3083504"/>
            <a:ext cx="2743200" cy="914400"/>
          </a:xfrm>
        </p:spPr>
        <p:txBody>
          <a:bodyPr/>
          <a:lstStyle/>
          <a:p>
            <a:r>
              <a:rPr lang="en-CA" dirty="0">
                <a:effectLst/>
                <a:latin typeface="Calibri" panose="020F0502020204030204" pitchFamily="34" charset="0"/>
                <a:ea typeface="DengXian" panose="02010600030101010101" pitchFamily="2" charset="-122"/>
                <a:cs typeface="Times New Roman" panose="02020603050405020304" pitchFamily="18" charset="0"/>
              </a:rPr>
              <a:t>Model could inadvertently discriminate against certain groups of customers if the training data includes biased or discriminatory patterns</a:t>
            </a:r>
            <a:endParaRPr lang="en-US" dirty="0"/>
          </a:p>
        </p:txBody>
      </p:sp>
      <p:sp>
        <p:nvSpPr>
          <p:cNvPr id="43" name="Date Placeholder 42">
            <a:extLst>
              <a:ext uri="{FF2B5EF4-FFF2-40B4-BE49-F238E27FC236}">
                <a16:creationId xmlns:a16="http://schemas.microsoft.com/office/drawing/2014/main" id="{0069E16B-D01D-4956-97FF-736360826B45}"/>
              </a:ext>
            </a:extLst>
          </p:cNvPr>
          <p:cNvSpPr>
            <a:spLocks noGrp="1"/>
          </p:cNvSpPr>
          <p:nvPr>
            <p:ph type="dt" sz="half" idx="10"/>
          </p:nvPr>
        </p:nvSpPr>
        <p:spPr>
          <a:xfrm>
            <a:off x="838200" y="6356350"/>
            <a:ext cx="2743200" cy="365125"/>
          </a:xfrm>
        </p:spPr>
        <p:txBody>
          <a:bodyPr/>
          <a:lstStyle/>
          <a:p>
            <a:r>
              <a:rPr lang="en-US" dirty="0"/>
              <a:t>06/23/2023</a:t>
            </a:r>
          </a:p>
        </p:txBody>
      </p:sp>
      <p:sp>
        <p:nvSpPr>
          <p:cNvPr id="44" name="Footer Placeholder 43">
            <a:extLst>
              <a:ext uri="{FF2B5EF4-FFF2-40B4-BE49-F238E27FC236}">
                <a16:creationId xmlns:a16="http://schemas.microsoft.com/office/drawing/2014/main" id="{33065600-E909-4725-88CF-C309407E3E51}"/>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45" name="Slide Number Placeholder 44">
            <a:extLst>
              <a:ext uri="{FF2B5EF4-FFF2-40B4-BE49-F238E27FC236}">
                <a16:creationId xmlns:a16="http://schemas.microsoft.com/office/drawing/2014/main"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7" name="Text Placeholder 24">
            <a:extLst>
              <a:ext uri="{FF2B5EF4-FFF2-40B4-BE49-F238E27FC236}">
                <a16:creationId xmlns:a16="http://schemas.microsoft.com/office/drawing/2014/main" id="{3888BEC5-D1D2-69DE-4F32-753EFF065BD5}"/>
              </a:ext>
            </a:extLst>
          </p:cNvPr>
          <p:cNvSpPr txBox="1">
            <a:spLocks/>
          </p:cNvSpPr>
          <p:nvPr/>
        </p:nvSpPr>
        <p:spPr>
          <a:xfrm>
            <a:off x="5638800" y="4512628"/>
            <a:ext cx="2743200"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Accountability</a:t>
            </a:r>
            <a:endParaRPr lang="en-US" dirty="0"/>
          </a:p>
        </p:txBody>
      </p:sp>
      <p:sp>
        <p:nvSpPr>
          <p:cNvPr id="9" name="Text Placeholder 25">
            <a:extLst>
              <a:ext uri="{FF2B5EF4-FFF2-40B4-BE49-F238E27FC236}">
                <a16:creationId xmlns:a16="http://schemas.microsoft.com/office/drawing/2014/main" id="{35EFD751-B668-76C1-915D-49C0DF9C06AB}"/>
              </a:ext>
            </a:extLst>
          </p:cNvPr>
          <p:cNvSpPr txBox="1">
            <a:spLocks/>
          </p:cNvSpPr>
          <p:nvPr/>
        </p:nvSpPr>
        <p:spPr>
          <a:xfrm>
            <a:off x="5638800" y="4842661"/>
            <a:ext cx="2743200" cy="914400"/>
          </a:xfrm>
          <a:prstGeom prst="rect">
            <a:avLst/>
          </a:prstGeom>
        </p:spPr>
        <p:txBody>
          <a:bodyPr vert="horz" lIns="91440" tIns="45720" rIns="91440" bIns="45720" rtlCol="0">
            <a:no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effectLst/>
                <a:ea typeface="DengXian" panose="02010600030101010101" pitchFamily="2" charset="-122"/>
                <a:cs typeface="Times New Roman" panose="02020603050405020304" pitchFamily="18" charset="0"/>
              </a:rPr>
              <a:t>The bank, the developers of the algorithm, or others involved in its creation and implementation might be implicated</a:t>
            </a:r>
            <a:r>
              <a:rPr lang="en-CA" dirty="0">
                <a:effectLst/>
              </a:rPr>
              <a:t> with accountability issue.</a:t>
            </a:r>
            <a:endParaRPr lang="en-US" dirty="0"/>
          </a:p>
        </p:txBody>
      </p:sp>
      <p:sp>
        <p:nvSpPr>
          <p:cNvPr id="10" name="Text Placeholder 24">
            <a:extLst>
              <a:ext uri="{FF2B5EF4-FFF2-40B4-BE49-F238E27FC236}">
                <a16:creationId xmlns:a16="http://schemas.microsoft.com/office/drawing/2014/main" id="{4A8FC824-2178-0F95-3434-4671E674B7C0}"/>
              </a:ext>
            </a:extLst>
          </p:cNvPr>
          <p:cNvSpPr txBox="1">
            <a:spLocks/>
          </p:cNvSpPr>
          <p:nvPr/>
        </p:nvSpPr>
        <p:spPr>
          <a:xfrm>
            <a:off x="8610600" y="4512628"/>
            <a:ext cx="2743200"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Potential Misuse</a:t>
            </a:r>
            <a:endParaRPr lang="en-US" dirty="0"/>
          </a:p>
        </p:txBody>
      </p:sp>
      <p:sp>
        <p:nvSpPr>
          <p:cNvPr id="11" name="Text Placeholder 25">
            <a:extLst>
              <a:ext uri="{FF2B5EF4-FFF2-40B4-BE49-F238E27FC236}">
                <a16:creationId xmlns:a16="http://schemas.microsoft.com/office/drawing/2014/main" id="{3263CE85-6A9C-00D4-753A-B16EC6CE0159}"/>
              </a:ext>
            </a:extLst>
          </p:cNvPr>
          <p:cNvSpPr txBox="1">
            <a:spLocks/>
          </p:cNvSpPr>
          <p:nvPr/>
        </p:nvSpPr>
        <p:spPr>
          <a:xfrm>
            <a:off x="8610600" y="4842661"/>
            <a:ext cx="2743200" cy="914400"/>
          </a:xfrm>
          <a:prstGeom prst="rect">
            <a:avLst/>
          </a:prstGeom>
        </p:spPr>
        <p:txBody>
          <a:bodyPr vert="horz" lIns="91440" tIns="45720" rIns="91440" bIns="45720" rtlCol="0">
            <a:no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effectLst/>
                <a:ea typeface="DengXian" panose="02010600030101010101" pitchFamily="2" charset="-122"/>
                <a:cs typeface="Times New Roman" panose="02020603050405020304" pitchFamily="18" charset="0"/>
              </a:rPr>
              <a:t>Such as denying services to those who are predicted to be more likely to cancel</a:t>
            </a:r>
            <a:r>
              <a:rPr lang="en-CA" dirty="0">
                <a:effectLst/>
              </a:rPr>
              <a:t> </a:t>
            </a:r>
            <a:endParaRPr lang="en-US" dirty="0"/>
          </a:p>
        </p:txBody>
      </p:sp>
    </p:spTree>
    <p:extLst>
      <p:ext uri="{BB962C8B-B14F-4D97-AF65-F5344CB8AC3E}">
        <p14:creationId xmlns:p14="http://schemas.microsoft.com/office/powerpoint/2010/main" val="350771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a man in a meeting&#10;">
            <a:extLst>
              <a:ext uri="{FF2B5EF4-FFF2-40B4-BE49-F238E27FC236}">
                <a16:creationId xmlns:a16="http://schemas.microsoft.com/office/drawing/2014/main" id="{31EB3F7E-46D2-4030-923F-5B334198CAE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398" y="365760"/>
            <a:ext cx="6400800" cy="1325563"/>
          </a:xfrm>
        </p:spPr>
        <p:txBody>
          <a:bodyPr/>
          <a:lstStyle/>
          <a:p>
            <a:r>
              <a:rPr lang="en-US" dirty="0"/>
              <a:t>RISK MITIGATION PLAN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idx="1"/>
          </p:nvPr>
        </p:nvSpPr>
        <p:spPr>
          <a:xfrm>
            <a:off x="914401" y="1376737"/>
            <a:ext cx="4993240" cy="4979613"/>
          </a:xfrm>
        </p:spPr>
        <p:txBody>
          <a:bodyPr vert="horz" lIns="91440" tIns="45720" rIns="91440" bIns="45720" rtlCol="0" anchor="t">
            <a:normAutofit/>
          </a:bodyPr>
          <a:lstStyle/>
          <a:p>
            <a:r>
              <a:rPr lang="en-ZA" b="1" dirty="0"/>
              <a:t>Data Collection: </a:t>
            </a:r>
            <a:r>
              <a:rPr lang="en-ZA" dirty="0"/>
              <a:t>representative and diverse data </a:t>
            </a:r>
            <a:r>
              <a:rPr lang="en-ZA" b="1" dirty="0"/>
              <a:t>Data Processing: </a:t>
            </a:r>
            <a:r>
              <a:rPr lang="en-ZA" dirty="0"/>
              <a:t>examine potential biases.</a:t>
            </a:r>
          </a:p>
          <a:p>
            <a:r>
              <a:rPr lang="en-ZA" b="1" dirty="0"/>
              <a:t>Feature Selection: </a:t>
            </a:r>
            <a:r>
              <a:rPr lang="en-CA" dirty="0">
                <a:ea typeface="DengXian" panose="02010600030101010101" pitchFamily="2" charset="-122"/>
                <a:cs typeface="Times New Roman" panose="02020603050405020304" pitchFamily="18" charset="0"/>
              </a:rPr>
              <a:t>a</a:t>
            </a:r>
            <a:r>
              <a:rPr lang="en-CA" sz="1800" dirty="0">
                <a:effectLst/>
                <a:ea typeface="DengXian" panose="02010600030101010101" pitchFamily="2" charset="-122"/>
                <a:cs typeface="Times New Roman" panose="02020603050405020304" pitchFamily="18" charset="0"/>
              </a:rPr>
              <a:t>void using features that could lead to discriminatory outcomes.</a:t>
            </a:r>
          </a:p>
          <a:p>
            <a:r>
              <a:rPr lang="en-CA" sz="1800" b="1" dirty="0">
                <a:effectLst/>
                <a:ea typeface="DengXian" panose="02010600030101010101" pitchFamily="2" charset="-122"/>
                <a:cs typeface="Times New Roman" panose="02020603050405020304" pitchFamily="18" charset="0"/>
              </a:rPr>
              <a:t>Model Selection and Training:</a:t>
            </a:r>
            <a:r>
              <a:rPr lang="en-CA" b="1" dirty="0">
                <a:effectLst/>
              </a:rPr>
              <a:t> </a:t>
            </a:r>
            <a:r>
              <a:rPr lang="en-CA" sz="1800" dirty="0">
                <a:effectLst/>
                <a:ea typeface="DengXian" panose="02010600030101010101" pitchFamily="2" charset="-122"/>
                <a:cs typeface="Times New Roman" panose="02020603050405020304" pitchFamily="18" charset="0"/>
              </a:rPr>
              <a:t>Using transparent and interpretable models </a:t>
            </a:r>
          </a:p>
          <a:p>
            <a:r>
              <a:rPr lang="en-CA" sz="1800" b="1" dirty="0">
                <a:effectLst/>
                <a:ea typeface="DengXian" panose="02010600030101010101" pitchFamily="2" charset="-122"/>
                <a:cs typeface="Times New Roman" panose="02020603050405020304" pitchFamily="18" charset="0"/>
              </a:rPr>
              <a:t>Transparency</a:t>
            </a:r>
            <a:r>
              <a:rPr lang="en-CA" sz="1800" b="1" dirty="0">
                <a:ea typeface="DengXian" panose="02010600030101010101" pitchFamily="2" charset="-122"/>
                <a:cs typeface="Times New Roman" panose="02020603050405020304" pitchFamily="18" charset="0"/>
              </a:rPr>
              <a:t>: </a:t>
            </a:r>
            <a:r>
              <a:rPr lang="en-CA" dirty="0">
                <a:ea typeface="DengXian" panose="02010600030101010101" pitchFamily="2" charset="-122"/>
                <a:cs typeface="Times New Roman" panose="02020603050405020304" pitchFamily="18" charset="0"/>
              </a:rPr>
              <a:t>use techniques to help explain model decisions.</a:t>
            </a:r>
            <a:endParaRPr lang="en-CA" sz="1800" dirty="0">
              <a:effectLst/>
              <a:ea typeface="DengXian" panose="02010600030101010101" pitchFamily="2" charset="-122"/>
              <a:cs typeface="Times New Roman" panose="02020603050405020304" pitchFamily="18" charset="0"/>
            </a:endParaRPr>
          </a:p>
          <a:p>
            <a:r>
              <a:rPr lang="en-ZA" b="1" dirty="0"/>
              <a:t>Informed Consent: </a:t>
            </a:r>
            <a:r>
              <a:rPr lang="en-ZA" dirty="0"/>
              <a:t>ensure customer understand the purpose of data collection.</a:t>
            </a:r>
          </a:p>
          <a:p>
            <a:r>
              <a:rPr lang="en-CA" sz="1800" b="1" dirty="0">
                <a:effectLst/>
                <a:ea typeface="DengXian" panose="02010600030101010101" pitchFamily="2" charset="-122"/>
                <a:cs typeface="Times New Roman" panose="02020603050405020304" pitchFamily="18" charset="0"/>
              </a:rPr>
              <a:t>Involve Multiple Perspectives: </a:t>
            </a:r>
            <a:r>
              <a:rPr lang="en-CA" sz="1800" dirty="0">
                <a:effectLst/>
                <a:ea typeface="DengXian" panose="02010600030101010101" pitchFamily="2" charset="-122"/>
                <a:cs typeface="Times New Roman" panose="02020603050405020304" pitchFamily="18" charset="0"/>
              </a:rPr>
              <a:t>Including people with different expertise in the development </a:t>
            </a:r>
            <a:endParaRPr lang="en-ZA" dirty="0"/>
          </a:p>
          <a:p>
            <a:r>
              <a:rPr lang="en-CA" sz="1800" b="1" dirty="0">
                <a:effectLst/>
                <a:ea typeface="DengXian" panose="02010600030101010101" pitchFamily="2" charset="-122"/>
                <a:cs typeface="Times New Roman" panose="02020603050405020304" pitchFamily="18" charset="0"/>
              </a:rPr>
              <a:t>Privacy Measures: </a:t>
            </a:r>
            <a:r>
              <a:rPr lang="en-CA" sz="1800" dirty="0">
                <a:effectLst/>
                <a:ea typeface="DengXian" panose="02010600030101010101" pitchFamily="2" charset="-122"/>
                <a:cs typeface="Times New Roman" panose="02020603050405020304" pitchFamily="18" charset="0"/>
              </a:rPr>
              <a:t>strict data protection measures to secure customer data. </a:t>
            </a:r>
            <a:endParaRPr lang="en-ZA" dirty="0"/>
          </a:p>
          <a:p>
            <a:r>
              <a:rPr lang="en-CA" sz="1800" b="1" dirty="0">
                <a:effectLst/>
                <a:ea typeface="DengXian" panose="02010600030101010101" pitchFamily="2" charset="-122"/>
                <a:cs typeface="Times New Roman" panose="02020603050405020304" pitchFamily="18" charset="0"/>
              </a:rPr>
              <a:t>Regular Auditing: </a:t>
            </a:r>
            <a:r>
              <a:rPr lang="en-CA" sz="1800" dirty="0">
                <a:effectLst/>
                <a:ea typeface="DengXian" panose="02010600030101010101" pitchFamily="2" charset="-122"/>
                <a:cs typeface="Times New Roman" panose="02020603050405020304" pitchFamily="18" charset="0"/>
              </a:rPr>
              <a:t>Periodically review and update the model </a:t>
            </a:r>
            <a:endParaRPr lang="en-US" dirty="0"/>
          </a:p>
        </p:txBody>
      </p:sp>
      <p:sp>
        <p:nvSpPr>
          <p:cNvPr id="11" name="Date Placeholder 10">
            <a:extLst>
              <a:ext uri="{FF2B5EF4-FFF2-40B4-BE49-F238E27FC236}">
                <a16:creationId xmlns:a16="http://schemas.microsoft.com/office/drawing/2014/main" id="{B200F8C2-B2D6-4CB4-90DF-3754B687A484}"/>
              </a:ext>
            </a:extLst>
          </p:cNvPr>
          <p:cNvSpPr>
            <a:spLocks noGrp="1"/>
          </p:cNvSpPr>
          <p:nvPr>
            <p:ph type="dt" sz="half" idx="10"/>
          </p:nvPr>
        </p:nvSpPr>
        <p:spPr>
          <a:xfrm>
            <a:off x="838200" y="6356350"/>
            <a:ext cx="2743200" cy="365125"/>
          </a:xfrm>
        </p:spPr>
        <p:txBody>
          <a:bodyPr/>
          <a:lstStyle/>
          <a:p>
            <a:r>
              <a:rPr lang="en-US" dirty="0"/>
              <a:t>06/23/2023</a:t>
            </a:r>
          </a:p>
        </p:txBody>
      </p:sp>
      <p:sp>
        <p:nvSpPr>
          <p:cNvPr id="12" name="Footer Placeholder 11">
            <a:extLst>
              <a:ext uri="{FF2B5EF4-FFF2-40B4-BE49-F238E27FC236}">
                <a16:creationId xmlns:a16="http://schemas.microsoft.com/office/drawing/2014/main" id="{9D83DE42-6E97-4DE6-8CAE-71A0C95E8974}"/>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3" name="Slide Number Placeholder 12">
            <a:extLst>
              <a:ext uri="{FF2B5EF4-FFF2-40B4-BE49-F238E27FC236}">
                <a16:creationId xmlns:a16="http://schemas.microsoft.com/office/drawing/2014/main" id="{E00243C5-63A8-41FD-AC5F-B82F3BE2769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15" name="Text Placeholder 14">
            <a:extLst>
              <a:ext uri="{FF2B5EF4-FFF2-40B4-BE49-F238E27FC236}">
                <a16:creationId xmlns:a16="http://schemas.microsoft.com/office/drawing/2014/main" id="{3B5BCD2D-8C5B-4AA6-9D92-91CEEB731D00}"/>
              </a:ext>
            </a:extLst>
          </p:cNvPr>
          <p:cNvSpPr>
            <a:spLocks noGrp="1"/>
          </p:cNvSpPr>
          <p:nvPr>
            <p:ph type="body" sz="quarter" idx="14"/>
          </p:nvPr>
        </p:nvSpPr>
        <p:spPr/>
        <p:txBody>
          <a:bodyPr/>
          <a:lstStyle/>
          <a:p>
            <a:r>
              <a:rPr lang="en-US" dirty="0"/>
              <a:t>Benefits</a:t>
            </a:r>
          </a:p>
        </p:txBody>
      </p:sp>
      <p:sp>
        <p:nvSpPr>
          <p:cNvPr id="7" name="Rectangle 6">
            <a:extLst>
              <a:ext uri="{FF2B5EF4-FFF2-40B4-BE49-F238E27FC236}">
                <a16:creationId xmlns:a16="http://schemas.microsoft.com/office/drawing/2014/main" id="{6EA26E79-BB71-489A-B65B-6FB9A7942394}"/>
              </a:ext>
              <a:ext uri="{C183D7F6-B498-43B3-948B-1728B52AA6E4}">
                <adec:decorative xmlns:adec="http://schemas.microsoft.com/office/drawing/2017/decorative" val="1"/>
              </a:ext>
            </a:extLst>
          </p:cNvPr>
          <p:cNvSpPr/>
          <p:nvPr/>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7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p:txBody>
          <a:bodyPr>
            <a:normAutofit fontScale="90000"/>
          </a:bodyPr>
          <a:lstStyle/>
          <a:p>
            <a:r>
              <a:rPr lang="en-US" dirty="0"/>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467603" y="4681728"/>
            <a:ext cx="3838731" cy="1645920"/>
          </a:xfrm>
        </p:spPr>
        <p:txBody>
          <a:bodyPr>
            <a:normAutofit/>
          </a:bodyPr>
          <a:lstStyle/>
          <a:p>
            <a:r>
              <a:rPr lang="en-US" dirty="0"/>
              <a:t>Bin Lu, </a:t>
            </a:r>
            <a:r>
              <a:rPr lang="en-US" dirty="0" err="1"/>
              <a:t>Kwebena</a:t>
            </a:r>
            <a:r>
              <a:rPr lang="en-US" dirty="0"/>
              <a:t> Mensah, Frank Ivey</a:t>
            </a:r>
          </a:p>
          <a:p>
            <a:r>
              <a:rPr lang="en-US" dirty="0"/>
              <a:t>Team 1</a:t>
            </a:r>
          </a:p>
        </p:txBody>
      </p:sp>
      <p:sp>
        <p:nvSpPr>
          <p:cNvPr id="50" name="Date Placeholder 49">
            <a:extLst>
              <a:ext uri="{FF2B5EF4-FFF2-40B4-BE49-F238E27FC236}">
                <a16:creationId xmlns:a16="http://schemas.microsoft.com/office/drawing/2014/main" id="{108C1532-C197-478C-AFA8-3EACE6CE5EC3}"/>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07E67588-DFE4-40B6-B7B2-7329C1D7CC38}"/>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756819046"/>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2.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431</TotalTime>
  <Words>965</Words>
  <Application>Microsoft Macintosh PowerPoint</Application>
  <PresentationFormat>Widescreen</PresentationFormat>
  <Paragraphs>185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ArialMT</vt:lpstr>
      <vt:lpstr>Arial</vt:lpstr>
      <vt:lpstr>Calibri</vt:lpstr>
      <vt:lpstr>Selawik Semibold</vt:lpstr>
      <vt:lpstr>Source Sans Pro</vt:lpstr>
      <vt:lpstr>Source Sans Pro ExtraLight</vt:lpstr>
      <vt:lpstr>Office Theme</vt:lpstr>
      <vt:lpstr>Thera Bank – Customer Credit Card Churn Prevention</vt:lpstr>
      <vt:lpstr>PROBLEM</vt:lpstr>
      <vt:lpstr>SOLUTION – Model Comparison</vt:lpstr>
      <vt:lpstr>Business Insights and Recommendations</vt:lpstr>
      <vt:lpstr>OPERATIONAL, ETHICAL, and REGULATORY RISKS</vt:lpstr>
      <vt:lpstr>RISK MITIGATION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frank ivey</dc:creator>
  <cp:lastModifiedBy>Email Lu</cp:lastModifiedBy>
  <cp:revision>5</cp:revision>
  <dcterms:created xsi:type="dcterms:W3CDTF">2023-06-24T03:22:00Z</dcterms:created>
  <dcterms:modified xsi:type="dcterms:W3CDTF">2023-06-25T22:46:26Z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