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302" r:id="rId6"/>
    <p:sldId id="303" r:id="rId7"/>
    <p:sldId id="312" r:id="rId8"/>
    <p:sldId id="307" r:id="rId9"/>
    <p:sldId id="304" r:id="rId10"/>
    <p:sldId id="305"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3595" autoAdjust="0"/>
  </p:normalViewPr>
  <p:slideViewPr>
    <p:cSldViewPr snapToGrid="0">
      <p:cViewPr varScale="1">
        <p:scale>
          <a:sx n="87" d="100"/>
          <a:sy n="87" d="100"/>
        </p:scale>
        <p:origin x="394" y="67"/>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6/24/2023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6/24/2023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5</a:t>
            </a:fld>
            <a:endParaRPr lang="en-US" dirty="0"/>
          </a:p>
        </p:txBody>
      </p:sp>
    </p:spTree>
    <p:extLst>
      <p:ext uri="{BB962C8B-B14F-4D97-AF65-F5344CB8AC3E}">
        <p14:creationId xmlns:p14="http://schemas.microsoft.com/office/powerpoint/2010/main" val="371708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9144000" cy="1107959"/>
          </a:xfrm>
        </p:spPr>
        <p:txBody>
          <a:bodyPr anchor="b">
            <a:normAutofit fontScale="90000"/>
          </a:bodyPr>
          <a:lstStyle/>
          <a:p>
            <a:r>
              <a:rPr lang="en-US" dirty="0"/>
              <a:t>Thera Bank – Customer Credit Card Churn Prevention</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Bin Lu, </a:t>
            </a:r>
            <a:r>
              <a:rPr lang="en-US" dirty="0" err="1"/>
              <a:t>Kwabensa</a:t>
            </a:r>
            <a:r>
              <a:rPr lang="en-US" dirty="0"/>
              <a:t> Mensah, Frank Ivey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dirty="0"/>
              <a:t>Credit Card Customer Attrition</a:t>
            </a:r>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914274" y="2242336"/>
            <a:ext cx="3886200" cy="914400"/>
          </a:xfrm>
        </p:spPr>
        <p:txBody>
          <a:bodyPr/>
          <a:lstStyle/>
          <a:p>
            <a:r>
              <a:rPr lang="en-US" dirty="0"/>
              <a:t>The Thera bank recently saw a steep decline in the number of users of their credit card.</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914525" y="3218688"/>
            <a:ext cx="3886200" cy="320040"/>
          </a:xfrm>
        </p:spPr>
        <p:txBody>
          <a:bodyPr/>
          <a:lstStyle/>
          <a:p>
            <a:r>
              <a:rPr lang="en-US" dirty="0"/>
              <a:t>CUSTOMERS</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914399" y="3545967"/>
            <a:ext cx="3886200" cy="914400"/>
          </a:xfrm>
        </p:spPr>
        <p:txBody>
          <a:bodyPr>
            <a:noAutofit/>
          </a:bodyPr>
          <a:lstStyle/>
          <a:p>
            <a:r>
              <a:rPr lang="en-US" dirty="0"/>
              <a:t>Bank customers are the livelihood of the bank because, without them, the bank has no assets to hold and no cross-products to sell.</a:t>
            </a:r>
          </a:p>
        </p:txBody>
      </p:sp>
      <p:sp>
        <p:nvSpPr>
          <p:cNvPr id="16" name="Text Placeholder 15">
            <a:extLst>
              <a:ext uri="{FF2B5EF4-FFF2-40B4-BE49-F238E27FC236}">
                <a16:creationId xmlns:a16="http://schemas.microsoft.com/office/drawing/2014/main" id="{DEF3428C-82C8-426A-8AA5-06D41239356C}"/>
              </a:ext>
            </a:extLst>
          </p:cNvPr>
          <p:cNvSpPr>
            <a:spLocks noGrp="1"/>
          </p:cNvSpPr>
          <p:nvPr>
            <p:ph type="body" sz="quarter" idx="22"/>
          </p:nvPr>
        </p:nvSpPr>
        <p:spPr>
          <a:xfrm>
            <a:off x="914525" y="4709160"/>
            <a:ext cx="3886200" cy="320040"/>
          </a:xfrm>
        </p:spPr>
        <p:txBody>
          <a:bodyPr/>
          <a:lstStyle/>
          <a:p>
            <a:r>
              <a:rPr lang="en-US" dirty="0"/>
              <a:t>FINANCIALS</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5036439"/>
            <a:ext cx="3886200" cy="737604"/>
          </a:xfrm>
        </p:spPr>
        <p:txBody>
          <a:bodyPr>
            <a:normAutofit/>
          </a:bodyPr>
          <a:lstStyle/>
          <a:p>
            <a:r>
              <a:rPr lang="en-US" dirty="0"/>
              <a:t>Customers’ leaving credit card services would lead the bank to losses in profit.</a:t>
            </a:r>
          </a:p>
        </p:txBody>
      </p:sp>
      <p:sp>
        <p:nvSpPr>
          <p:cNvPr id="149" name="Date Placeholder 148">
            <a:extLst>
              <a:ext uri="{FF2B5EF4-FFF2-40B4-BE49-F238E27FC236}">
                <a16:creationId xmlns:a16="http://schemas.microsoft.com/office/drawing/2014/main" id="{9598B89F-8751-4A36-9936-166C165858EF}"/>
              </a:ext>
            </a:extLst>
          </p:cNvPr>
          <p:cNvSpPr>
            <a:spLocks noGrp="1"/>
          </p:cNvSpPr>
          <p:nvPr>
            <p:ph type="dt" sz="half" idx="10"/>
          </p:nvPr>
        </p:nvSpPr>
        <p:spPr>
          <a:xfrm>
            <a:off x="838200" y="6356350"/>
            <a:ext cx="2743200" cy="365125"/>
          </a:xfrm>
        </p:spPr>
        <p:txBody>
          <a:bodyPr/>
          <a:lstStyle/>
          <a:p>
            <a:r>
              <a:rPr lang="en-US" dirty="0"/>
              <a:t>06/23/2023</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It’s been proven to cost more to generate new customers, so keeping our current credit card customers helps mitigate costs.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Fees Loss by Customer Churn</a:t>
            </a:r>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5" name="Text Placeholder 49">
            <a:extLst>
              <a:ext uri="{FF2B5EF4-FFF2-40B4-BE49-F238E27FC236}">
                <a16:creationId xmlns:a16="http://schemas.microsoft.com/office/drawing/2014/main" id="{03955F86-6A49-ABD5-CB5A-7F957F176E36}"/>
              </a:ext>
            </a:extLst>
          </p:cNvPr>
          <p:cNvSpPr>
            <a:spLocks noGrp="1"/>
          </p:cNvSpPr>
          <p:nvPr>
            <p:ph type="body" sz="quarter" idx="21"/>
          </p:nvPr>
        </p:nvSpPr>
        <p:spPr>
          <a:xfrm>
            <a:off x="5591175" y="3546475"/>
            <a:ext cx="3886200" cy="914400"/>
          </a:xfrm>
        </p:spPr>
        <p:txBody>
          <a:bodyPr>
            <a:noAutofit/>
          </a:bodyPr>
          <a:lstStyle/>
          <a:p>
            <a:r>
              <a:rPr lang="en-US" dirty="0"/>
              <a:t>Credit cards are a good source of income for banks because of the different kinds of fees charged by the banks like annual fees, balance transfer fees, and cash advance fees, late payment fees, foreign transaction fees, and others.</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1713" y="136525"/>
            <a:ext cx="9638011" cy="680221"/>
          </a:xfrm>
        </p:spPr>
        <p:txBody>
          <a:bodyPr>
            <a:normAutofit/>
          </a:bodyPr>
          <a:lstStyle/>
          <a:p>
            <a:r>
              <a:rPr lang="en-US" sz="3200" dirty="0"/>
              <a:t>SOLUTION – Model Comparison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211015" y="1129812"/>
            <a:ext cx="11834447" cy="5108330"/>
          </a:xfrm>
        </p:spPr>
        <p:txBody>
          <a:bodyPr>
            <a:normAutofit/>
          </a:bodyPr>
          <a:lstStyle/>
          <a:p>
            <a:endParaRPr lang="en-US" dirty="0"/>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graphicFrame>
        <p:nvGraphicFramePr>
          <p:cNvPr id="30" name="Table 29">
            <a:extLst>
              <a:ext uri="{FF2B5EF4-FFF2-40B4-BE49-F238E27FC236}">
                <a16:creationId xmlns:a16="http://schemas.microsoft.com/office/drawing/2014/main" id="{C9085585-9DC5-64C8-300A-11BC44B61478}"/>
              </a:ext>
            </a:extLst>
          </p:cNvPr>
          <p:cNvGraphicFramePr>
            <a:graphicFrameLocks noGrp="1"/>
          </p:cNvGraphicFramePr>
          <p:nvPr>
            <p:extLst>
              <p:ext uri="{D42A27DB-BD31-4B8C-83A1-F6EECF244321}">
                <p14:modId xmlns:p14="http://schemas.microsoft.com/office/powerpoint/2010/main" val="3197412424"/>
              </p:ext>
            </p:extLst>
          </p:nvPr>
        </p:nvGraphicFramePr>
        <p:xfrm>
          <a:off x="211016" y="1825629"/>
          <a:ext cx="11834444" cy="4351330"/>
        </p:xfrm>
        <a:graphic>
          <a:graphicData uri="http://schemas.openxmlformats.org/drawingml/2006/table">
            <a:tbl>
              <a:tblPr/>
              <a:tblGrid>
                <a:gridCol w="2298998">
                  <a:extLst>
                    <a:ext uri="{9D8B030D-6E8A-4147-A177-3AD203B41FA5}">
                      <a16:colId xmlns:a16="http://schemas.microsoft.com/office/drawing/2014/main" val="2555315174"/>
                    </a:ext>
                  </a:extLst>
                </a:gridCol>
                <a:gridCol w="1589241">
                  <a:extLst>
                    <a:ext uri="{9D8B030D-6E8A-4147-A177-3AD203B41FA5}">
                      <a16:colId xmlns:a16="http://schemas.microsoft.com/office/drawing/2014/main" val="198855897"/>
                    </a:ext>
                  </a:extLst>
                </a:gridCol>
                <a:gridCol w="1589241">
                  <a:extLst>
                    <a:ext uri="{9D8B030D-6E8A-4147-A177-3AD203B41FA5}">
                      <a16:colId xmlns:a16="http://schemas.microsoft.com/office/drawing/2014/main" val="1415801270"/>
                    </a:ext>
                  </a:extLst>
                </a:gridCol>
                <a:gridCol w="1589241">
                  <a:extLst>
                    <a:ext uri="{9D8B030D-6E8A-4147-A177-3AD203B41FA5}">
                      <a16:colId xmlns:a16="http://schemas.microsoft.com/office/drawing/2014/main" val="3343813454"/>
                    </a:ext>
                  </a:extLst>
                </a:gridCol>
                <a:gridCol w="1589241">
                  <a:extLst>
                    <a:ext uri="{9D8B030D-6E8A-4147-A177-3AD203B41FA5}">
                      <a16:colId xmlns:a16="http://schemas.microsoft.com/office/drawing/2014/main" val="1083102426"/>
                    </a:ext>
                  </a:extLst>
                </a:gridCol>
                <a:gridCol w="1589241">
                  <a:extLst>
                    <a:ext uri="{9D8B030D-6E8A-4147-A177-3AD203B41FA5}">
                      <a16:colId xmlns:a16="http://schemas.microsoft.com/office/drawing/2014/main" val="3654230253"/>
                    </a:ext>
                  </a:extLst>
                </a:gridCol>
                <a:gridCol w="1589241">
                  <a:extLst>
                    <a:ext uri="{9D8B030D-6E8A-4147-A177-3AD203B41FA5}">
                      <a16:colId xmlns:a16="http://schemas.microsoft.com/office/drawing/2014/main" val="3325851564"/>
                    </a:ext>
                  </a:extLst>
                </a:gridCol>
              </a:tblGrid>
              <a:tr h="130836">
                <a:tc>
                  <a:txBody>
                    <a:bodyPr/>
                    <a:lstStyle/>
                    <a:p>
                      <a:pPr algn="l" fontAlgn="ctr"/>
                      <a:r>
                        <a:rPr lang="en-US" sz="800" b="1" i="0" u="none" strike="noStrike">
                          <a:solidFill>
                            <a:srgbClr val="000000"/>
                          </a:solidFill>
                          <a:effectLst/>
                          <a:latin typeface="Calibri" panose="020F0502020204030204" pitchFamily="34" charset="0"/>
                        </a:rPr>
                        <a:t>MODEL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10896724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624120022"/>
                  </a:ext>
                </a:extLst>
              </a:tr>
              <a:tr h="221576">
                <a:tc>
                  <a:txBody>
                    <a:bodyPr/>
                    <a:lstStyle/>
                    <a:p>
                      <a:pPr algn="l" fontAlgn="ctr"/>
                      <a:r>
                        <a:rPr lang="en-US" sz="700" b="1" i="0" u="none" strike="noStrike">
                          <a:solidFill>
                            <a:srgbClr val="000000"/>
                          </a:solidFill>
                          <a:effectLst/>
                          <a:latin typeface="Calibri" panose="020F0502020204030204" pitchFamily="34" charset="0"/>
                        </a:rPr>
                        <a:t>Training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49708555"/>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737983"/>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2590278"/>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46710"/>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148171"/>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0.747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20703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0.998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1.000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064068"/>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81470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435815064"/>
                  </a:ext>
                </a:extLst>
              </a:tr>
              <a:tr h="221576">
                <a:tc>
                  <a:txBody>
                    <a:bodyPr/>
                    <a:lstStyle/>
                    <a:p>
                      <a:pPr algn="l" fontAlgn="ctr"/>
                      <a:r>
                        <a:rPr lang="en-US" sz="700" b="1" i="0" u="none" strike="noStrike">
                          <a:solidFill>
                            <a:srgbClr val="000000"/>
                          </a:solidFill>
                          <a:effectLst/>
                          <a:latin typeface="Calibri" panose="020F0502020204030204" pitchFamily="34" charset="0"/>
                        </a:rPr>
                        <a:t>Validation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2757903746"/>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3017"/>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2015264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562085"/>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0.986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0.964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200079"/>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0.669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0.768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0.737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155579"/>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0.831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0.909</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602213"/>
                  </a:ext>
                </a:extLst>
              </a:tr>
              <a:tr h="10973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8031237"/>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3878259111"/>
                  </a:ext>
                </a:extLst>
              </a:tr>
              <a:tr h="221576">
                <a:tc>
                  <a:txBody>
                    <a:bodyPr/>
                    <a:lstStyle/>
                    <a:p>
                      <a:pPr algn="l" fontAlgn="ctr"/>
                      <a:r>
                        <a:rPr lang="en-US" sz="700" b="1" i="0" u="none" strike="noStrike">
                          <a:solidFill>
                            <a:srgbClr val="000000"/>
                          </a:solidFill>
                          <a:effectLst/>
                          <a:latin typeface="Calibri" panose="020F0502020204030204" pitchFamily="34" charset="0"/>
                        </a:rPr>
                        <a:t>Test performance comparison:</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a:noFill/>
                    </a:lnB>
                  </a:tcPr>
                </a:tc>
                <a:extLst>
                  <a:ext uri="{0D108BD9-81ED-4DB2-BD59-A6C34878D82A}">
                    <a16:rowId xmlns:a16="http://schemas.microsoft.com/office/drawing/2014/main" val="1150754852"/>
                  </a:ext>
                </a:extLst>
              </a:tr>
              <a:tr h="111843">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2110" marR="2110" marT="211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613310"/>
                  </a:ext>
                </a:extLst>
              </a:tr>
              <a:tr h="441042">
                <a:tc>
                  <a:txBody>
                    <a:bodyPr/>
                    <a:lstStyle/>
                    <a:p>
                      <a:pPr algn="l" fontAlgn="b"/>
                      <a:r>
                        <a:rPr lang="en-US" sz="700" b="0" i="0" u="none" strike="noStrike">
                          <a:solidFill>
                            <a:srgbClr val="000000"/>
                          </a:solidFill>
                          <a:effectLst/>
                          <a:latin typeface="Calibri" panose="020F0502020204030204" pitchFamily="34" charset="0"/>
                        </a:rPr>
                        <a:t> </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panose="020F0502020204030204" pitchFamily="34" charset="0"/>
                        </a:rPr>
                        <a:t>XGBoost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XGBoost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Gradient boosting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Undersampled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Calibri" panose="020F0502020204030204" pitchFamily="34" charset="0"/>
                        </a:rPr>
                        <a:t>AdaBoost trained with Original data</a:t>
                      </a:r>
                    </a:p>
                  </a:txBody>
                  <a:tcPr marL="2110" marR="2110" marT="2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07296117"/>
                  </a:ext>
                </a:extLst>
              </a:tr>
              <a:tr h="111843">
                <a:tc>
                  <a:txBody>
                    <a:bodyPr/>
                    <a:lstStyle/>
                    <a:p>
                      <a:pPr algn="ctr" fontAlgn="b"/>
                      <a:r>
                        <a:rPr lang="en-US" sz="700" b="0" i="0" u="none" strike="noStrike">
                          <a:solidFill>
                            <a:srgbClr val="000000"/>
                          </a:solidFill>
                          <a:effectLst/>
                          <a:latin typeface="Calibri" panose="020F0502020204030204" pitchFamily="34" charset="0"/>
                        </a:rPr>
                        <a:t>Accuracy</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0.816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0.944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049"/>
                  </a:ext>
                </a:extLst>
              </a:tr>
              <a:tr h="111843">
                <a:tc>
                  <a:txBody>
                    <a:bodyPr/>
                    <a:lstStyle/>
                    <a:p>
                      <a:pPr algn="ctr" fontAlgn="b"/>
                      <a:r>
                        <a:rPr lang="en-US" sz="700" b="0" i="0" u="none" strike="noStrike">
                          <a:solidFill>
                            <a:srgbClr val="000000"/>
                          </a:solidFill>
                          <a:effectLst/>
                          <a:latin typeface="Calibri" panose="020F0502020204030204" pitchFamily="34" charset="0"/>
                        </a:rPr>
                        <a:t>Recall</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Calibri" panose="020F0502020204030204" pitchFamily="34" charset="0"/>
                        </a:rPr>
                        <a:t>0.994</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0.958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0.976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67356"/>
                  </a:ext>
                </a:extLst>
              </a:tr>
              <a:tr h="111843">
                <a:tc>
                  <a:txBody>
                    <a:bodyPr/>
                    <a:lstStyle/>
                    <a:p>
                      <a:pPr algn="ctr" fontAlgn="b"/>
                      <a:r>
                        <a:rPr lang="en-US" sz="700" b="0" i="0" u="none" strike="noStrike">
                          <a:solidFill>
                            <a:srgbClr val="000000"/>
                          </a:solidFill>
                          <a:effectLst/>
                          <a:latin typeface="Calibri" panose="020F0502020204030204" pitchFamily="34" charset="0"/>
                        </a:rPr>
                        <a:t>Precision</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0.470</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0.696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0.775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0.936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0.752</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0.925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63761"/>
                  </a:ext>
                </a:extLst>
              </a:tr>
              <a:tr h="111843">
                <a:tc>
                  <a:txBody>
                    <a:bodyPr/>
                    <a:lstStyle/>
                    <a:p>
                      <a:pPr algn="ctr" fontAlgn="b"/>
                      <a:r>
                        <a:rPr lang="en-US" sz="700" b="0" i="0" u="none" strike="noStrike">
                          <a:solidFill>
                            <a:srgbClr val="000000"/>
                          </a:solidFill>
                          <a:effectLst/>
                          <a:latin typeface="Calibri" panose="020F0502020204030204" pitchFamily="34" charset="0"/>
                        </a:rPr>
                        <a:t>F1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0.638</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0.806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0.856</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effectLst/>
                          <a:latin typeface="Calibri" panose="020F0502020204030204" pitchFamily="34" charset="0"/>
                        </a:rPr>
                        <a:t>0.85</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dirty="0">
                          <a:solidFill>
                            <a:srgbClr val="000000"/>
                          </a:solidFill>
                          <a:effectLst/>
                          <a:latin typeface="Calibri" panose="020F0502020204030204" pitchFamily="34" charset="0"/>
                        </a:rPr>
                        <a:t>0.907</a:t>
                      </a:r>
                    </a:p>
                  </a:txBody>
                  <a:tcPr marL="2110" marR="2110" marT="2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562560"/>
                  </a:ext>
                </a:extLst>
              </a:tr>
            </a:tbl>
          </a:graphicData>
        </a:graphic>
      </p:graphicFrame>
    </p:spTree>
    <p:extLst>
      <p:ext uri="{BB962C8B-B14F-4D97-AF65-F5344CB8AC3E}">
        <p14:creationId xmlns:p14="http://schemas.microsoft.com/office/powerpoint/2010/main" val="119619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4300" y="164019"/>
            <a:ext cx="11028304" cy="359124"/>
          </a:xfrm>
        </p:spPr>
        <p:txBody>
          <a:bodyPr>
            <a:normAutofit fontScale="90000"/>
          </a:bodyPr>
          <a:lstStyle/>
          <a:p>
            <a:pPr algn="ctr"/>
            <a:r>
              <a:rPr lang="en-US" sz="2000" dirty="0"/>
              <a:t>Business Insights and Recommendations</a:t>
            </a:r>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8154"/>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34" name="Title 1">
            <a:extLst>
              <a:ext uri="{FF2B5EF4-FFF2-40B4-BE49-F238E27FC236}">
                <a16:creationId xmlns:a16="http://schemas.microsoft.com/office/drawing/2014/main" id="{43D9BFC6-A9B2-87C7-BCBF-BC25EA86450E}"/>
              </a:ext>
            </a:extLst>
          </p:cNvPr>
          <p:cNvSpPr txBox="1">
            <a:spLocks/>
          </p:cNvSpPr>
          <p:nvPr/>
        </p:nvSpPr>
        <p:spPr>
          <a:xfrm>
            <a:off x="114300" y="589086"/>
            <a:ext cx="11961936" cy="80009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Top 5 Features of Importance from Section 5 and their recommendations are: </a:t>
            </a:r>
          </a:p>
          <a:p>
            <a:endParaRPr lang="en-US" sz="2000" dirty="0"/>
          </a:p>
          <a:p>
            <a:r>
              <a:rPr lang="en-US" sz="2000" dirty="0"/>
              <a:t>1. </a:t>
            </a:r>
            <a:r>
              <a:rPr lang="en-US" sz="2000" dirty="0" err="1"/>
              <a:t>Total_Trans_Amt</a:t>
            </a:r>
            <a:r>
              <a:rPr lang="en-US" sz="2000" dirty="0"/>
              <a:t>; 2. Total_Ct_Chng_Q4_Q1; 3. </a:t>
            </a:r>
            <a:r>
              <a:rPr lang="en-US" sz="2000" dirty="0" err="1"/>
              <a:t>Total_Trans_Ct</a:t>
            </a:r>
            <a:r>
              <a:rPr lang="en-US" sz="2000" dirty="0"/>
              <a:t>; 4. Total_Revolving_Bal;5. Total_Amt_Chng_Q4_Q1.</a:t>
            </a:r>
          </a:p>
        </p:txBody>
      </p:sp>
      <p:sp>
        <p:nvSpPr>
          <p:cNvPr id="35" name="Text Placeholder 43">
            <a:extLst>
              <a:ext uri="{FF2B5EF4-FFF2-40B4-BE49-F238E27FC236}">
                <a16:creationId xmlns:a16="http://schemas.microsoft.com/office/drawing/2014/main" id="{6068406E-5308-661C-EC9B-FB58BA2C6F1F}"/>
              </a:ext>
            </a:extLst>
          </p:cNvPr>
          <p:cNvSpPr>
            <a:spLocks noGrp="1"/>
          </p:cNvSpPr>
          <p:nvPr>
            <p:ph type="body" sz="quarter" idx="15"/>
          </p:nvPr>
        </p:nvSpPr>
        <p:spPr>
          <a:xfrm>
            <a:off x="184638" y="1837592"/>
            <a:ext cx="11891598" cy="4375132"/>
          </a:xfrm>
        </p:spPr>
        <p:txBody>
          <a:bodyPr>
            <a:normAutofit/>
          </a:bodyPr>
          <a:lstStyle/>
          <a:p>
            <a:pPr algn="l"/>
            <a:r>
              <a:rPr lang="en-US" sz="1400" b="0" i="0" u="none" strike="noStrike" baseline="0" dirty="0">
                <a:solidFill>
                  <a:srgbClr val="222222"/>
                </a:solidFill>
                <a:latin typeface="ArialMT"/>
              </a:rPr>
              <a:t>1. </a:t>
            </a:r>
            <a:r>
              <a:rPr lang="en-US" sz="1400" b="0" i="0" u="none" strike="noStrike" baseline="0" dirty="0" err="1">
                <a:solidFill>
                  <a:srgbClr val="222222"/>
                </a:solidFill>
                <a:highlight>
                  <a:srgbClr val="FFFF00"/>
                </a:highlight>
                <a:latin typeface="ArialMT"/>
              </a:rPr>
              <a:t>Total_Trans_Amt</a:t>
            </a:r>
            <a:r>
              <a:rPr lang="en-US" sz="1400" b="0" i="0" u="none" strike="noStrike" baseline="0" dirty="0">
                <a:solidFill>
                  <a:srgbClr val="222222"/>
                </a:solidFill>
                <a:highlight>
                  <a:srgbClr val="FFFF00"/>
                </a:highlight>
                <a:latin typeface="ArialMT"/>
              </a:rPr>
              <a:t>: </a:t>
            </a:r>
            <a:r>
              <a:rPr lang="en-US" sz="1400" b="0" i="0" u="none" strike="noStrike" baseline="0" dirty="0">
                <a:solidFill>
                  <a:srgbClr val="222222"/>
                </a:solidFill>
                <a:latin typeface="ArialMT"/>
              </a:rPr>
              <a:t>Less number of transactions can lead to less transaction amount and eventually leads to customer attrition.</a:t>
            </a:r>
          </a:p>
          <a:p>
            <a:pPr algn="l"/>
            <a:r>
              <a:rPr lang="en-US" sz="1400" b="1" i="0" u="none" strike="noStrike" baseline="0" dirty="0">
                <a:solidFill>
                  <a:srgbClr val="222222"/>
                </a:solidFill>
                <a:latin typeface="ArialMT"/>
              </a:rPr>
              <a:t>Recommendation - Bank can provide offers on the purchase of costlier items which in turn will benefit the customers and bank both.</a:t>
            </a:r>
          </a:p>
          <a:p>
            <a:pPr algn="l"/>
            <a:endParaRPr lang="en-US" sz="1400" b="1" i="0" u="none" strike="noStrike" baseline="0" dirty="0">
              <a:solidFill>
                <a:srgbClr val="222222"/>
              </a:solidFill>
              <a:latin typeface="ArialMT"/>
            </a:endParaRPr>
          </a:p>
          <a:p>
            <a:r>
              <a:rPr lang="en-US" sz="1400" b="0" i="0" u="none" strike="noStrike" baseline="0" dirty="0">
                <a:highlight>
                  <a:srgbClr val="FFFF00"/>
                </a:highlight>
                <a:latin typeface="ArialMT"/>
              </a:rPr>
              <a:t>2. </a:t>
            </a:r>
            <a:r>
              <a:rPr lang="en-US" dirty="0">
                <a:solidFill>
                  <a:srgbClr val="222222"/>
                </a:solidFill>
                <a:highlight>
                  <a:srgbClr val="FFFF00"/>
                </a:highlight>
                <a:latin typeface="ArialMT"/>
              </a:rPr>
              <a:t>Total_Ct_Chng_Q4_Q1: </a:t>
            </a:r>
            <a:r>
              <a:rPr lang="en-US" dirty="0">
                <a:solidFill>
                  <a:srgbClr val="222222"/>
                </a:solidFill>
                <a:latin typeface="ArialMT"/>
              </a:rPr>
              <a:t>Ratio of the total transaction count in 4th quarter and the total transaction count in 1st quarter.</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r>
              <a:rPr lang="en-US" b="1" dirty="0">
                <a:latin typeface="ArialMT"/>
              </a:rPr>
              <a:t>Recommendation - </a:t>
            </a:r>
            <a:r>
              <a:rPr kumimoji="0" lang="en-US" sz="1400" b="1" i="0" u="none" strike="noStrike" kern="1200" cap="none" spc="0" normalizeH="0" baseline="0" noProof="0" dirty="0">
                <a:ln>
                  <a:noFill/>
                </a:ln>
                <a:solidFill>
                  <a:prstClr val="black"/>
                </a:solidFill>
                <a:effectLst/>
                <a:uLnTx/>
                <a:uFillTx/>
                <a:latin typeface="ArialMT"/>
                <a:ea typeface="+mn-ea"/>
                <a:cs typeface="+mn-cs"/>
              </a:rPr>
              <a:t>The bank should investigate it further to find the cause.</a:t>
            </a:r>
          </a:p>
          <a:p>
            <a:pPr marL="0" marR="0" lvl="0" indent="0" algn="l" defTabSz="914400" rtl="0" eaLnBrk="1" fontAlgn="auto" latinLnBrk="0" hangingPunct="1">
              <a:lnSpc>
                <a:spcPts val="2000"/>
              </a:lnSpc>
              <a:spcBef>
                <a:spcPts val="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MT"/>
              <a:ea typeface="+mn-ea"/>
              <a:cs typeface="+mn-cs"/>
            </a:endParaRPr>
          </a:p>
          <a:p>
            <a:r>
              <a:rPr lang="en-US" dirty="0">
                <a:highlight>
                  <a:srgbClr val="FFFF00"/>
                </a:highlight>
                <a:latin typeface="ArialMT"/>
              </a:rPr>
              <a:t>3. </a:t>
            </a:r>
            <a:r>
              <a:rPr lang="en-US" sz="1400" b="0" i="0" u="none" strike="noStrike" baseline="0" dirty="0" err="1">
                <a:highlight>
                  <a:srgbClr val="FFFF00"/>
                </a:highlight>
                <a:latin typeface="ArialMT"/>
              </a:rPr>
              <a:t>Total_Trans_Ct</a:t>
            </a:r>
            <a:r>
              <a:rPr lang="en-US" sz="1400" b="0" i="0" u="none" strike="noStrike" baseline="0" dirty="0">
                <a:highlight>
                  <a:srgbClr val="FFFF00"/>
                </a:highlight>
                <a:latin typeface="ArialMT"/>
              </a:rPr>
              <a:t>: </a:t>
            </a:r>
            <a:r>
              <a:rPr lang="en-US" sz="1400" b="0" i="0" u="none" strike="noStrike" baseline="0" dirty="0">
                <a:latin typeface="ArialMT"/>
              </a:rPr>
              <a:t>Less number of transactions in a year leads to attrition of a customer –</a:t>
            </a:r>
          </a:p>
          <a:p>
            <a:r>
              <a:rPr lang="en-US" sz="1400" b="1" i="1" u="none" strike="noStrike" baseline="0" dirty="0">
                <a:latin typeface="ArialMT"/>
              </a:rPr>
              <a:t>Recommendation - To increase the usage of cards the bank can provide offers like cashback, special discounts on certain items or from some selected vendors so that customers feel motivated to use their cards</a:t>
            </a:r>
            <a:r>
              <a:rPr lang="en-US" sz="1400" b="0" i="0" u="none" strike="noStrike" baseline="0" dirty="0">
                <a:latin typeface="ArialMT"/>
              </a:rPr>
              <a:t>.</a:t>
            </a:r>
          </a:p>
          <a:p>
            <a:endParaRPr lang="en-US" sz="1400" b="0" i="0" u="none" strike="noStrike" baseline="0" dirty="0">
              <a:latin typeface="ArialMT"/>
            </a:endParaRPr>
          </a:p>
          <a:p>
            <a:pPr algn="l"/>
            <a:r>
              <a:rPr lang="en-US" dirty="0">
                <a:latin typeface="ArialMT"/>
              </a:rPr>
              <a:t>4. </a:t>
            </a:r>
            <a:r>
              <a:rPr lang="en-US" sz="1400" b="0" i="0" u="none" strike="noStrike" baseline="0" dirty="0" err="1">
                <a:highlight>
                  <a:srgbClr val="FFFF00"/>
                </a:highlight>
                <a:latin typeface="ArialMT"/>
              </a:rPr>
              <a:t>Total_Revolving_Bal</a:t>
            </a:r>
            <a:r>
              <a:rPr lang="en-US" sz="1400" b="0" i="0" u="none" strike="noStrike" baseline="0" dirty="0">
                <a:highlight>
                  <a:srgbClr val="FFFF00"/>
                </a:highlight>
                <a:latin typeface="ArialMT"/>
              </a:rPr>
              <a:t>: </a:t>
            </a:r>
            <a:r>
              <a:rPr lang="en-US" sz="1400" b="0" i="0" u="none" strike="noStrike" baseline="0" dirty="0">
                <a:latin typeface="ArialMT"/>
              </a:rPr>
              <a:t>Customers with less total revolving balance are the ones who </a:t>
            </a:r>
            <a:r>
              <a:rPr lang="en-US" sz="1400" b="0" i="0" u="none" strike="noStrike" baseline="0" dirty="0" err="1">
                <a:latin typeface="ArialMT"/>
              </a:rPr>
              <a:t>attrited</a:t>
            </a:r>
            <a:r>
              <a:rPr lang="en-US" sz="1400" b="0" i="0" u="none" strike="noStrike" baseline="0" dirty="0">
                <a:latin typeface="ArialMT"/>
              </a:rPr>
              <a:t>, such customers must have cleared their dues and opted out of the credit card service. </a:t>
            </a:r>
          </a:p>
          <a:p>
            <a:pPr algn="l"/>
            <a:r>
              <a:rPr lang="en-US" sz="1400" b="1" i="1" u="none" strike="noStrike" baseline="0" dirty="0">
                <a:latin typeface="ArialMT"/>
              </a:rPr>
              <a:t>Recommendation - </a:t>
            </a:r>
            <a:r>
              <a:rPr lang="en-US" sz="1400" b="1" i="0" u="none" strike="noStrike" baseline="0" dirty="0">
                <a:latin typeface="ArialMT"/>
              </a:rPr>
              <a:t>The bank should investigate it further to find the cause.</a:t>
            </a:r>
          </a:p>
          <a:p>
            <a:pPr algn="l"/>
            <a:endParaRPr lang="en-US" sz="1400" b="1" i="0" u="none" strike="noStrike" baseline="0" dirty="0">
              <a:latin typeface="ArialMT"/>
            </a:endParaRPr>
          </a:p>
          <a:p>
            <a:pPr algn="l"/>
            <a:r>
              <a:rPr lang="en-US" dirty="0">
                <a:latin typeface="ArialMT"/>
              </a:rPr>
              <a:t>5. </a:t>
            </a:r>
            <a:r>
              <a:rPr lang="en-US" dirty="0">
                <a:highlight>
                  <a:srgbClr val="FFFF00"/>
                </a:highlight>
                <a:latin typeface="ArialMT"/>
              </a:rPr>
              <a:t>Total_Amt_Chng_Q4_Q1 </a:t>
            </a:r>
            <a:r>
              <a:rPr lang="en-US" dirty="0">
                <a:latin typeface="ArialMT"/>
              </a:rPr>
              <a:t>- Ratio of the total transaction amount in 4th quarter and the total transaction amount in 1st quarter.</a:t>
            </a:r>
          </a:p>
          <a:p>
            <a:pPr algn="l"/>
            <a:r>
              <a:rPr lang="en-US" b="1" dirty="0">
                <a:latin typeface="ArialMT"/>
              </a:rPr>
              <a:t>Recommendation - Bank can provide offers on the purchase of costlier items which in turn will benefit the customers and bank both.</a:t>
            </a:r>
          </a:p>
          <a:p>
            <a:pPr algn="l"/>
            <a:endParaRPr lang="en-US" dirty="0">
              <a:latin typeface="ArialMT"/>
            </a:endParaRPr>
          </a:p>
          <a:p>
            <a:pPr algn="l"/>
            <a:endParaRPr lang="en-US" sz="1400" b="0" i="0" u="none" strike="noStrike" baseline="0" dirty="0">
              <a:latin typeface="ArialMT"/>
            </a:endParaRPr>
          </a:p>
        </p:txBody>
      </p:sp>
    </p:spTree>
    <p:extLst>
      <p:ext uri="{BB962C8B-B14F-4D97-AF65-F5344CB8AC3E}">
        <p14:creationId xmlns:p14="http://schemas.microsoft.com/office/powerpoint/2010/main" val="4823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close up image of coins">
            <a:extLst>
              <a:ext uri="{FF2B5EF4-FFF2-40B4-BE49-F238E27FC236}">
                <a16:creationId xmlns:a16="http://schemas.microsoft.com/office/drawing/2014/main" id="{B91E178C-484E-43C6-93B4-4DF1D164602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a:lstStyle/>
          <a:p>
            <a:r>
              <a:rPr lang="en-ZA" dirty="0"/>
              <a:t>BUSINESS MODEL</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33"/>
          </p:nvPr>
        </p:nvSpPr>
        <p:spPr>
          <a:xfrm>
            <a:off x="1444752" y="2487165"/>
            <a:ext cx="2926080" cy="2714379"/>
          </a:xfrm>
        </p:spPr>
        <p:txBody>
          <a:bodyPr/>
          <a:lstStyle/>
          <a:p>
            <a:r>
              <a:rPr lang="en-ZA" dirty="0"/>
              <a:t>RESEARCH</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34"/>
          </p:nvPr>
        </p:nvSpPr>
        <p:spPr>
          <a:xfrm>
            <a:off x="1673352" y="3374136"/>
            <a:ext cx="2468880" cy="1371600"/>
          </a:xfrm>
        </p:spPr>
        <p:txBody>
          <a:bodyPr vert="horz" lIns="91440" tIns="45720" rIns="91440" bIns="45720" rtlCol="0" anchor="t">
            <a:noAutofit/>
          </a:bodyPr>
          <a:lstStyle/>
          <a:p>
            <a:r>
              <a:rPr lang="en-ZA" noProof="1"/>
              <a:t>We based our research on market trends and stock market historical  performance data</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35"/>
          </p:nvPr>
        </p:nvSpPr>
        <p:spPr>
          <a:xfrm>
            <a:off x="4636008" y="2487165"/>
            <a:ext cx="2926080" cy="2715768"/>
          </a:xfrm>
        </p:spPr>
        <p:txBody>
          <a:bodyPr>
            <a:normAutofit/>
          </a:bodyPr>
          <a:lstStyle/>
          <a:p>
            <a:r>
              <a:rPr lang="en-ZA" dirty="0"/>
              <a:t>ABSTRACT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36"/>
          </p:nvPr>
        </p:nvSpPr>
        <p:spPr>
          <a:xfrm>
            <a:off x="4873775" y="3374136"/>
            <a:ext cx="2468880" cy="1371600"/>
          </a:xfrm>
        </p:spPr>
        <p:txBody>
          <a:bodyPr vert="horz" lIns="91440" tIns="45720" rIns="91440" bIns="45720" rtlCol="0" anchor="t">
            <a:noAutofit/>
          </a:bodyPr>
          <a:lstStyle/>
          <a:p>
            <a:r>
              <a:rPr lang="en-ZA" noProof="1"/>
              <a:t>We believe people need new investment tools to help businesses grow their funds</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37"/>
          </p:nvPr>
        </p:nvSpPr>
        <p:spPr>
          <a:xfrm>
            <a:off x="7790688" y="2487165"/>
            <a:ext cx="2926080" cy="2715768"/>
          </a:xfrm>
        </p:spPr>
        <p:txBody>
          <a:bodyPr>
            <a:normAutofit/>
          </a:bodyPr>
          <a:lstStyle/>
          <a:p>
            <a:r>
              <a:rPr lang="en-ZA" dirty="0"/>
              <a:t>DESIGN</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38"/>
          </p:nvPr>
        </p:nvSpPr>
        <p:spPr>
          <a:xfrm>
            <a:off x="8019288" y="3374136"/>
            <a:ext cx="2468880" cy="1371600"/>
          </a:xfrm>
        </p:spPr>
        <p:txBody>
          <a:bodyPr vert="horz" lIns="91440" tIns="45720" rIns="91440" bIns="45720" rtlCol="0" anchor="t">
            <a:normAutofit/>
          </a:bodyPr>
          <a:lstStyle/>
          <a:p>
            <a:r>
              <a:rPr lang="en-ZA" noProof="1"/>
              <a:t>Minimalist design and easy    to use </a:t>
            </a:r>
          </a:p>
        </p:txBody>
      </p:sp>
      <p:sp>
        <p:nvSpPr>
          <p:cNvPr id="11" name="Date Placeholder 10">
            <a:extLst>
              <a:ext uri="{FF2B5EF4-FFF2-40B4-BE49-F238E27FC236}">
                <a16:creationId xmlns:a16="http://schemas.microsoft.com/office/drawing/2014/main" id="{FAAA39EA-03A4-4F7C-AD28-57646912356E}"/>
              </a:ext>
            </a:extLst>
          </p:cNvPr>
          <p:cNvSpPr>
            <a:spLocks noGrp="1"/>
          </p:cNvSpPr>
          <p:nvPr>
            <p:ph type="dt" sz="half" idx="39"/>
          </p:nvPr>
        </p:nvSpPr>
        <p:spPr>
          <a:xfrm>
            <a:off x="838200" y="6356350"/>
            <a:ext cx="2743200" cy="365125"/>
          </a:xfrm>
        </p:spPr>
        <p:txBody>
          <a:bodyPr/>
          <a:lstStyle/>
          <a:p>
            <a:r>
              <a:rPr lang="en-US" dirty="0"/>
              <a:t>06/23/2023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0"/>
          </p:nvPr>
        </p:nvSpPr>
        <p:spPr>
          <a:xfrm>
            <a:off x="4038600" y="6356350"/>
            <a:ext cx="4114800" cy="365125"/>
          </a:xfrm>
        </p:spPr>
        <p:txBody>
          <a:bodyPr/>
          <a:lstStyle/>
          <a:p>
            <a:r>
              <a:rPr lang="en-US" dirty="0"/>
              <a:t>Thera Bank – Customer Credit Card Churn Analysis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8275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normAutofit fontScale="90000"/>
          </a:bodyPr>
          <a:lstStyle/>
          <a:p>
            <a:r>
              <a:rPr lang="en-US" dirty="0"/>
              <a:t>OPERATIONAL, ETHICAL, and REGULATORY RISKS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638800" y="1173329"/>
            <a:ext cx="2743200" cy="365760"/>
          </a:xfrm>
        </p:spPr>
        <p:txBody>
          <a:bodyPr vert="horz" lIns="91440" tIns="45720" rIns="91440" bIns="45720" rtlCol="0" anchor="t">
            <a:normAutofit/>
          </a:bodyPr>
          <a:lstStyle/>
          <a:p>
            <a:r>
              <a:rPr lang="en-ZA" dirty="0"/>
              <a:t>UNIQUE</a:t>
            </a:r>
          </a:p>
        </p:txBody>
      </p:sp>
      <p:sp>
        <p:nvSpPr>
          <p:cNvPr id="12" name="Text Placeholder 11">
            <a:extLst>
              <a:ext uri="{FF2B5EF4-FFF2-40B4-BE49-F238E27FC236}">
                <a16:creationId xmlns:a16="http://schemas.microsoft.com/office/drawing/2014/main" id="{511B0752-C624-457B-B12B-B88C90BBA8D7}"/>
              </a:ext>
            </a:extLst>
          </p:cNvPr>
          <p:cNvSpPr>
            <a:spLocks noGrp="1"/>
          </p:cNvSpPr>
          <p:nvPr>
            <p:ph type="body" sz="quarter" idx="15"/>
          </p:nvPr>
        </p:nvSpPr>
        <p:spPr>
          <a:xfrm>
            <a:off x="5638800" y="1522412"/>
            <a:ext cx="2743200" cy="914400"/>
          </a:xfrm>
        </p:spPr>
        <p:txBody>
          <a:bodyPr/>
          <a:lstStyle/>
          <a:p>
            <a:r>
              <a:rPr lang="en-ZA" dirty="0"/>
              <a:t>Only product specifically dedicated to investment tools for business</a:t>
            </a:r>
          </a:p>
          <a:p>
            <a:endParaRPr lang="en-US"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38800" y="2743993"/>
            <a:ext cx="2743200" cy="365760"/>
          </a:xfrm>
        </p:spPr>
        <p:txBody>
          <a:bodyPr/>
          <a:lstStyle/>
          <a:p>
            <a:r>
              <a:rPr lang="en-ZA" dirty="0"/>
              <a:t>FIRST TO MARKET</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38800" y="3074026"/>
            <a:ext cx="2743200" cy="914400"/>
          </a:xfrm>
        </p:spPr>
        <p:txBody>
          <a:bodyPr/>
          <a:lstStyle/>
          <a:p>
            <a:r>
              <a:rPr lang="en-ZA" dirty="0"/>
              <a:t>First beautifully designed product that's both stylish and functional</a:t>
            </a:r>
            <a:endParaRPr lang="en-US" dirty="0"/>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686038" y="1182807"/>
            <a:ext cx="2743200" cy="365760"/>
          </a:xfrm>
        </p:spPr>
        <p:txBody>
          <a:bodyPr/>
          <a:lstStyle/>
          <a:p>
            <a:r>
              <a:rPr lang="en-ZA" dirty="0"/>
              <a:t>TESTED</a:t>
            </a:r>
            <a:endParaRPr lang="en-US" dirty="0"/>
          </a:p>
        </p:txBody>
      </p:sp>
      <p:sp>
        <p:nvSpPr>
          <p:cNvPr id="28" name="Text Placeholder 27">
            <a:extLst>
              <a:ext uri="{FF2B5EF4-FFF2-40B4-BE49-F238E27FC236}">
                <a16:creationId xmlns:a16="http://schemas.microsoft.com/office/drawing/2014/main" id="{25D79B6A-A890-45AF-A99D-5F70F6C80238}"/>
              </a:ext>
            </a:extLst>
          </p:cNvPr>
          <p:cNvSpPr>
            <a:spLocks noGrp="1"/>
          </p:cNvSpPr>
          <p:nvPr>
            <p:ph type="body" sz="quarter" idx="19"/>
          </p:nvPr>
        </p:nvSpPr>
        <p:spPr>
          <a:xfrm>
            <a:off x="8686038" y="1531890"/>
            <a:ext cx="2743200" cy="914400"/>
          </a:xfrm>
        </p:spPr>
        <p:txBody>
          <a:bodyPr/>
          <a:lstStyle/>
          <a:p>
            <a:r>
              <a:rPr lang="en-ZA" dirty="0"/>
              <a:t>Conducted testing with businesses in the area</a:t>
            </a:r>
            <a:endParaRPr lang="en-US" dirty="0"/>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8686038" y="2753471"/>
            <a:ext cx="2743200" cy="365760"/>
          </a:xfrm>
        </p:spPr>
        <p:txBody>
          <a:bodyPr/>
          <a:lstStyle/>
          <a:p>
            <a:r>
              <a:rPr lang="en-ZA" dirty="0"/>
              <a:t>AUTHENTIC</a:t>
            </a:r>
            <a:endParaRPr lang="en-US" dirty="0"/>
          </a:p>
        </p:txBody>
      </p:sp>
      <p:sp>
        <p:nvSpPr>
          <p:cNvPr id="30" name="Text Placeholder 29">
            <a:extLst>
              <a:ext uri="{FF2B5EF4-FFF2-40B4-BE49-F238E27FC236}">
                <a16:creationId xmlns:a16="http://schemas.microsoft.com/office/drawing/2014/main" id="{C0B07462-809B-4573-9E92-EDEE7B899091}"/>
              </a:ext>
            </a:extLst>
          </p:cNvPr>
          <p:cNvSpPr>
            <a:spLocks noGrp="1"/>
          </p:cNvSpPr>
          <p:nvPr>
            <p:ph type="body" sz="quarter" idx="21"/>
          </p:nvPr>
        </p:nvSpPr>
        <p:spPr>
          <a:xfrm>
            <a:off x="8686038" y="3083504"/>
            <a:ext cx="2743200" cy="914400"/>
          </a:xfrm>
        </p:spPr>
        <p:txBody>
          <a:bodyPr/>
          <a:lstStyle/>
          <a:p>
            <a:r>
              <a:rPr lang="en-ZA" dirty="0"/>
              <a:t>Designed with the help and input of investment experts in the field </a:t>
            </a:r>
            <a:endParaRPr lang="en-US" dirty="0"/>
          </a:p>
        </p:txBody>
      </p:sp>
      <p:sp>
        <p:nvSpPr>
          <p:cNvPr id="43" name="Date Placeholder 42">
            <a:extLst>
              <a:ext uri="{FF2B5EF4-FFF2-40B4-BE49-F238E27FC236}">
                <a16:creationId xmlns:a16="http://schemas.microsoft.com/office/drawing/2014/main" id="{0069E16B-D01D-4956-97FF-736360826B45}"/>
              </a:ext>
            </a:extLst>
          </p:cNvPr>
          <p:cNvSpPr>
            <a:spLocks noGrp="1"/>
          </p:cNvSpPr>
          <p:nvPr>
            <p:ph type="dt" sz="half" idx="10"/>
          </p:nvPr>
        </p:nvSpPr>
        <p:spPr>
          <a:xfrm>
            <a:off x="838200" y="6356350"/>
            <a:ext cx="2743200" cy="365125"/>
          </a:xfrm>
        </p:spPr>
        <p:txBody>
          <a:bodyPr/>
          <a:lstStyle/>
          <a:p>
            <a:r>
              <a:rPr lang="en-US" dirty="0"/>
              <a:t>06/23/2023</a:t>
            </a:r>
          </a:p>
        </p:txBody>
      </p:sp>
      <p:sp>
        <p:nvSpPr>
          <p:cNvPr id="44" name="Footer Placeholder 43">
            <a:extLst>
              <a:ext uri="{FF2B5EF4-FFF2-40B4-BE49-F238E27FC236}">
                <a16:creationId xmlns:a16="http://schemas.microsoft.com/office/drawing/2014/main" id="{33065600-E909-4725-88CF-C309407E3E51}"/>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50771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RISK MITIGATION PLAN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2000292"/>
            <a:ext cx="3162299" cy="3409907"/>
          </a:xfrm>
        </p:spPr>
        <p:txBody>
          <a:bodyPr vert="horz" lIns="91440" tIns="45720" rIns="91440" bIns="45720" rtlCol="0" anchor="t">
            <a:normAutofit/>
          </a:bodyPr>
          <a:lstStyle/>
          <a:p>
            <a:r>
              <a:rPr lang="en-ZA" dirty="0"/>
              <a:t>Simple and efficient to use</a:t>
            </a:r>
          </a:p>
          <a:p>
            <a:endParaRPr lang="en-ZA" dirty="0"/>
          </a:p>
          <a:p>
            <a:r>
              <a:rPr lang="en-ZA" noProof="1"/>
              <a:t>Quick customer service assistance</a:t>
            </a:r>
          </a:p>
          <a:p>
            <a:endParaRPr lang="en-ZA" noProof="1"/>
          </a:p>
          <a:p>
            <a:r>
              <a:rPr lang="en-ZA" noProof="1"/>
              <a:t>Free 90-day investment help for new customers</a:t>
            </a:r>
          </a:p>
          <a:p>
            <a:endParaRPr lang="en-US" dirty="0"/>
          </a:p>
        </p:txBody>
      </p:sp>
      <p:sp>
        <p:nvSpPr>
          <p:cNvPr id="11" name="Date Placeholder 10">
            <a:extLst>
              <a:ext uri="{FF2B5EF4-FFF2-40B4-BE49-F238E27FC236}">
                <a16:creationId xmlns:a16="http://schemas.microsoft.com/office/drawing/2014/main" id="{B200F8C2-B2D6-4CB4-90DF-3754B687A484}"/>
              </a:ext>
            </a:extLst>
          </p:cNvPr>
          <p:cNvSpPr>
            <a:spLocks noGrp="1"/>
          </p:cNvSpPr>
          <p:nvPr>
            <p:ph type="dt" sz="half" idx="10"/>
          </p:nvPr>
        </p:nvSpPr>
        <p:spPr>
          <a:xfrm>
            <a:off x="838200" y="6356350"/>
            <a:ext cx="2743200" cy="365125"/>
          </a:xfrm>
        </p:spPr>
        <p:txBody>
          <a:bodyPr/>
          <a:lstStyle/>
          <a:p>
            <a:r>
              <a:rPr lang="en-US" dirty="0"/>
              <a:t>06/23/2023</a:t>
            </a:r>
          </a:p>
        </p:txBody>
      </p:sp>
      <p:sp>
        <p:nvSpPr>
          <p:cNvPr id="12" name="Footer Placeholder 11">
            <a:extLst>
              <a:ext uri="{FF2B5EF4-FFF2-40B4-BE49-F238E27FC236}">
                <a16:creationId xmlns:a16="http://schemas.microsoft.com/office/drawing/2014/main" id="{9D83DE42-6E97-4DE6-8CAE-71A0C95E8974}"/>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Bin Lu, </a:t>
            </a:r>
            <a:r>
              <a:rPr lang="en-US" dirty="0" err="1"/>
              <a:t>Kwebensa</a:t>
            </a:r>
            <a:r>
              <a:rPr lang="en-US" dirty="0"/>
              <a:t> Mensah, Frank Ivey</a:t>
            </a:r>
          </a:p>
          <a:p>
            <a:r>
              <a:rPr lang="en-US" dirty="0"/>
              <a:t>Team 1</a:t>
            </a:r>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56819046"/>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159</TotalTime>
  <Words>863</Words>
  <Application>Microsoft Office PowerPoint</Application>
  <PresentationFormat>Widescreen</PresentationFormat>
  <Paragraphs>189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ArialMT</vt:lpstr>
      <vt:lpstr>Calibri</vt:lpstr>
      <vt:lpstr>Selawik Semibold</vt:lpstr>
      <vt:lpstr>Source Sans Pro</vt:lpstr>
      <vt:lpstr>Source Sans Pro ExtraLight</vt:lpstr>
      <vt:lpstr>Office Theme</vt:lpstr>
      <vt:lpstr>Thera Bank – Customer Credit Card Churn Prevention</vt:lpstr>
      <vt:lpstr>PROBLEM</vt:lpstr>
      <vt:lpstr>SOLUTION – Model Comparison</vt:lpstr>
      <vt:lpstr>Business Insights and Recommendations</vt:lpstr>
      <vt:lpstr>BUSINESS MODEL</vt:lpstr>
      <vt:lpstr>OPERATIONAL, ETHICAL, and REGULATORY RISKS</vt:lpstr>
      <vt:lpstr>RISK MITIGATION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frank ivey</dc:creator>
  <cp:lastModifiedBy>KWABENA MENSAH</cp:lastModifiedBy>
  <cp:revision>3</cp:revision>
  <dcterms:created xsi:type="dcterms:W3CDTF">2023-06-24T03:22:00Z</dcterms:created>
  <dcterms:modified xsi:type="dcterms:W3CDTF">2023-06-25T03:17:57Z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