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9" r:id="rId6"/>
    <p:sldId id="264" r:id="rId7"/>
    <p:sldId id="270" r:id="rId8"/>
    <p:sldId id="271" r:id="rId9"/>
    <p:sldId id="272" r:id="rId10"/>
    <p:sldId id="273"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7" d="100"/>
          <a:sy n="97" d="100"/>
        </p:scale>
        <p:origin x="90"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78442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1560A13A-DB3F-4AD5-B6AF-BDA0278A0A39}" type="datetimeFigureOut">
              <a:rPr lang="sv-SE" smtClean="0"/>
              <a:t>2020-09-10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192297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1560A13A-DB3F-4AD5-B6AF-BDA0278A0A39}" type="datetimeFigureOut">
              <a:rPr lang="sv-SE" smtClean="0"/>
              <a:t>2020-09-10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7C2F05B-BAF9-488D-83DE-20A7CCFAC190}" type="slidenum">
              <a:rPr lang="sv-SE" smtClean="0"/>
              <a:t>‹#›</a:t>
            </a:fld>
            <a:endParaRPr lang="sv-SE"/>
          </a:p>
        </p:txBody>
      </p:sp>
    </p:spTree>
    <p:extLst>
      <p:ext uri="{BB962C8B-B14F-4D97-AF65-F5344CB8AC3E}">
        <p14:creationId xmlns:p14="http://schemas.microsoft.com/office/powerpoint/2010/main" val="3229665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0A13A-DB3F-4AD5-B6AF-BDA0278A0A39}" type="datetimeFigureOut">
              <a:rPr lang="sv-SE" smtClean="0"/>
              <a:t>2020-09-10</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2F05B-BAF9-488D-83DE-20A7CCFAC190}" type="slidenum">
              <a:rPr lang="sv-SE" smtClean="0"/>
              <a:t>‹#›</a:t>
            </a:fld>
            <a:endParaRPr lang="sv-SE"/>
          </a:p>
        </p:txBody>
      </p:sp>
    </p:spTree>
    <p:extLst>
      <p:ext uri="{BB962C8B-B14F-4D97-AF65-F5344CB8AC3E}">
        <p14:creationId xmlns:p14="http://schemas.microsoft.com/office/powerpoint/2010/main" val="370728553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 4">
            <a:extLst>
              <a:ext uri="{FF2B5EF4-FFF2-40B4-BE49-F238E27FC236}">
                <a16:creationId xmlns:a16="http://schemas.microsoft.com/office/drawing/2014/main" id="{0E8BA110-7E2A-4DA2-A105-4BC40E907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52943" y="1420638"/>
            <a:ext cx="9886113" cy="2919739"/>
          </a:xfrm>
          <a:prstGeom prst="rect">
            <a:avLst/>
          </a:prstGeom>
        </p:spPr>
      </p:pic>
      <p:sp>
        <p:nvSpPr>
          <p:cNvPr id="2" name="TextBox 1">
            <a:extLst>
              <a:ext uri="{FF2B5EF4-FFF2-40B4-BE49-F238E27FC236}">
                <a16:creationId xmlns:a16="http://schemas.microsoft.com/office/drawing/2014/main" id="{F185244C-702D-4597-9C17-22DE0839B781}"/>
              </a:ext>
            </a:extLst>
          </p:cNvPr>
          <p:cNvSpPr txBox="1"/>
          <p:nvPr/>
        </p:nvSpPr>
        <p:spPr>
          <a:xfrm>
            <a:off x="1799303" y="4340377"/>
            <a:ext cx="8421329" cy="1107996"/>
          </a:xfrm>
          <a:prstGeom prst="rect">
            <a:avLst/>
          </a:prstGeom>
          <a:noFill/>
        </p:spPr>
        <p:txBody>
          <a:bodyPr wrap="square" rtlCol="0">
            <a:spAutoFit/>
          </a:bodyPr>
          <a:lstStyle/>
          <a:p>
            <a:pPr algn="ctr"/>
            <a:r>
              <a:rPr lang="en-GB" sz="6600" dirty="0"/>
              <a:t>Object and classes</a:t>
            </a:r>
          </a:p>
        </p:txBody>
      </p:sp>
    </p:spTree>
    <p:extLst>
      <p:ext uri="{BB962C8B-B14F-4D97-AF65-F5344CB8AC3E}">
        <p14:creationId xmlns:p14="http://schemas.microsoft.com/office/powerpoint/2010/main" val="319437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A84343-56B5-493E-B010-71EDEDAEBBBB}"/>
              </a:ext>
            </a:extLst>
          </p:cNvPr>
          <p:cNvSpPr>
            <a:spLocks noGrp="1"/>
          </p:cNvSpPr>
          <p:nvPr>
            <p:ph type="title"/>
          </p:nvPr>
        </p:nvSpPr>
        <p:spPr>
          <a:xfrm>
            <a:off x="839788" y="457200"/>
            <a:ext cx="3932237" cy="536945"/>
          </a:xfrm>
        </p:spPr>
        <p:txBody>
          <a:bodyPr/>
          <a:lstStyle/>
          <a:p>
            <a:r>
              <a:rPr lang="en-US">
                <a:cs typeface="Calibri Light"/>
              </a:rPr>
              <a:t>Properties</a:t>
            </a:r>
          </a:p>
        </p:txBody>
      </p:sp>
      <p:sp>
        <p:nvSpPr>
          <p:cNvPr id="4" name="Platshållare för text 3">
            <a:extLst>
              <a:ext uri="{FF2B5EF4-FFF2-40B4-BE49-F238E27FC236}">
                <a16:creationId xmlns:a16="http://schemas.microsoft.com/office/drawing/2014/main" id="{D04E219E-F331-4E7C-80F8-10B7807E3255}"/>
              </a:ext>
            </a:extLst>
          </p:cNvPr>
          <p:cNvSpPr>
            <a:spLocks noGrp="1"/>
          </p:cNvSpPr>
          <p:nvPr>
            <p:ph type="body" sz="half" idx="2"/>
          </p:nvPr>
        </p:nvSpPr>
        <p:spPr>
          <a:xfrm>
            <a:off x="839788" y="985284"/>
            <a:ext cx="3932237" cy="4874844"/>
          </a:xfrm>
        </p:spPr>
        <p:txBody>
          <a:bodyPr vert="horz" lIns="91440" tIns="45720" rIns="91440" bIns="45720" rtlCol="0" anchor="t">
            <a:normAutofit lnSpcReduction="10000"/>
          </a:bodyPr>
          <a:lstStyle/>
          <a:p>
            <a:r>
              <a:rPr lang="en-US" dirty="0">
                <a:cs typeface="Calibri"/>
              </a:rPr>
              <a:t>Instead of directly changing instance variables many OOP languages instead use properties (also called getter/setter) this allows extra behavior to be added before changing instance variables such as validation</a:t>
            </a:r>
          </a:p>
          <a:p>
            <a:r>
              <a:rPr lang="en-US" dirty="0">
                <a:cs typeface="Calibri"/>
              </a:rPr>
              <a:t>In python this can done by using the </a:t>
            </a:r>
            <a:r>
              <a:rPr lang="en-US" i="1" dirty="0">
                <a:cs typeface="Calibri"/>
              </a:rPr>
              <a:t>@property </a:t>
            </a:r>
            <a:r>
              <a:rPr lang="en-US" dirty="0">
                <a:cs typeface="Calibri"/>
              </a:rPr>
              <a:t>decorator which should be placed above a function with the name of the property</a:t>
            </a:r>
          </a:p>
          <a:p>
            <a:r>
              <a:rPr lang="en-US" dirty="0">
                <a:cs typeface="Calibri"/>
              </a:rPr>
              <a:t>Propeties also allows the ommision of setter or getter which makes it possible to create instance variables that cannot be modified or not read</a:t>
            </a:r>
          </a:p>
          <a:p>
            <a:r>
              <a:rPr lang="en-US" dirty="0">
                <a:cs typeface="Calibri"/>
              </a:rPr>
              <a:t>Because properties share naming with their backing instance variable. Instance variables that use properties should start with double underscores</a:t>
            </a:r>
          </a:p>
          <a:p>
            <a:r>
              <a:rPr lang="en-US" dirty="0">
                <a:cs typeface="Calibri"/>
              </a:rPr>
              <a:t>It's considered bad practice to use setters to change other instance variables </a:t>
            </a:r>
          </a:p>
        </p:txBody>
      </p:sp>
      <p:pic>
        <p:nvPicPr>
          <p:cNvPr id="6" name="Bildobjekt 6" descr="En bild som visar skärmbild&#10;&#10;Automatiskt genererad beskrivning">
            <a:extLst>
              <a:ext uri="{FF2B5EF4-FFF2-40B4-BE49-F238E27FC236}">
                <a16:creationId xmlns:a16="http://schemas.microsoft.com/office/drawing/2014/main" id="{5A7BAAE1-2A37-4E90-AC2A-6B56E330BECF}"/>
              </a:ext>
            </a:extLst>
          </p:cNvPr>
          <p:cNvPicPr>
            <a:picLocks noChangeAspect="1"/>
          </p:cNvPicPr>
          <p:nvPr/>
        </p:nvPicPr>
        <p:blipFill>
          <a:blip r:embed="rId2"/>
          <a:stretch>
            <a:fillRect/>
          </a:stretch>
        </p:blipFill>
        <p:spPr>
          <a:xfrm>
            <a:off x="4750981" y="1003609"/>
            <a:ext cx="7049385" cy="4407758"/>
          </a:xfrm>
          <a:prstGeom prst="rect">
            <a:avLst/>
          </a:prstGeom>
        </p:spPr>
      </p:pic>
    </p:spTree>
    <p:extLst>
      <p:ext uri="{BB962C8B-B14F-4D97-AF65-F5344CB8AC3E}">
        <p14:creationId xmlns:p14="http://schemas.microsoft.com/office/powerpoint/2010/main" val="1085596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F590E36-CE5A-4CF5-84C2-9907697C2DF2}"/>
              </a:ext>
            </a:extLst>
          </p:cNvPr>
          <p:cNvSpPr>
            <a:spLocks noGrp="1"/>
          </p:cNvSpPr>
          <p:nvPr>
            <p:ph type="title"/>
          </p:nvPr>
        </p:nvSpPr>
        <p:spPr/>
        <p:txBody>
          <a:bodyPr/>
          <a:lstStyle/>
          <a:p>
            <a:r>
              <a:rPr lang="en-US">
                <a:cs typeface="Calibri Light"/>
              </a:rPr>
              <a:t>Critisims of OOP</a:t>
            </a:r>
          </a:p>
        </p:txBody>
      </p:sp>
      <p:sp>
        <p:nvSpPr>
          <p:cNvPr id="4" name="Platshållare för text 3">
            <a:extLst>
              <a:ext uri="{FF2B5EF4-FFF2-40B4-BE49-F238E27FC236}">
                <a16:creationId xmlns:a16="http://schemas.microsoft.com/office/drawing/2014/main" id="{FBC96F34-A735-4E5E-A872-ADB54C0C1EA8}"/>
              </a:ext>
            </a:extLst>
          </p:cNvPr>
          <p:cNvSpPr>
            <a:spLocks noGrp="1"/>
          </p:cNvSpPr>
          <p:nvPr>
            <p:ph type="body" sz="half" idx="4294967295"/>
          </p:nvPr>
        </p:nvSpPr>
        <p:spPr>
          <a:xfrm>
            <a:off x="627529" y="1711979"/>
            <a:ext cx="10718521" cy="4461248"/>
          </a:xfrm>
        </p:spPr>
        <p:txBody>
          <a:bodyPr vert="horz" lIns="91440" tIns="45720" rIns="91440" bIns="45720" rtlCol="0" anchor="t">
            <a:normAutofit fontScale="92500" lnSpcReduction="20000"/>
          </a:bodyPr>
          <a:lstStyle/>
          <a:p>
            <a:r>
              <a:rPr lang="sv-SE">
                <a:cs typeface="Calibri"/>
              </a:rPr>
              <a:t>Some prevelant figures withing programming belives OOP to be a bad paragdim because "it does not reach its stated goals of </a:t>
            </a:r>
            <a:r>
              <a:rPr lang="sv-SE">
                <a:ea typeface="+mn-lt"/>
                <a:cs typeface="+mn-lt"/>
              </a:rPr>
              <a:t>reusability and modularity and for overemphasizing one aspect of software design and modeling (data/objects) at the expense of other important aspects (computation/algorithms)"</a:t>
            </a:r>
          </a:p>
          <a:p>
            <a:r>
              <a:rPr lang="sv-SE">
                <a:cs typeface="Calibri"/>
              </a:rPr>
              <a:t>Which is a fair point, in OOP languages where everything is contained in classes where you need to invent strange concept such as handlers to encaspulate actions that do not belong to an object (Garbage does not take it self out). This is not an issue in Python where we can choose to use objects to solve specific problems.</a:t>
            </a:r>
          </a:p>
          <a:p>
            <a:r>
              <a:rPr lang="sv-SE">
                <a:cs typeface="Calibri"/>
              </a:rPr>
              <a:t>Despiste these critisisms no evidence have been brought forth to support this claim and OOP is still the most used programming paragdim today and knowing how to work with it is very important.</a:t>
            </a:r>
            <a:endParaRPr lang="sv-SE" dirty="0">
              <a:cs typeface="Calibri"/>
            </a:endParaRPr>
          </a:p>
        </p:txBody>
      </p:sp>
    </p:spTree>
    <p:extLst>
      <p:ext uri="{BB962C8B-B14F-4D97-AF65-F5344CB8AC3E}">
        <p14:creationId xmlns:p14="http://schemas.microsoft.com/office/powerpoint/2010/main" val="183970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9931B29-824B-4264-91BB-3581242E7367}"/>
              </a:ext>
            </a:extLst>
          </p:cNvPr>
          <p:cNvSpPr>
            <a:spLocks noGrp="1"/>
          </p:cNvSpPr>
          <p:nvPr>
            <p:ph type="title"/>
          </p:nvPr>
        </p:nvSpPr>
        <p:spPr/>
        <p:txBody>
          <a:bodyPr>
            <a:normAutofit/>
          </a:bodyPr>
          <a:lstStyle/>
          <a:p>
            <a:r>
              <a:rPr lang="en-US" dirty="0">
                <a:cs typeface="Calibri Light"/>
              </a:rPr>
              <a:t>Object oriented programming</a:t>
            </a:r>
          </a:p>
        </p:txBody>
      </p:sp>
      <p:sp>
        <p:nvSpPr>
          <p:cNvPr id="4" name="Platshållare för text 3">
            <a:extLst>
              <a:ext uri="{FF2B5EF4-FFF2-40B4-BE49-F238E27FC236}">
                <a16:creationId xmlns:a16="http://schemas.microsoft.com/office/drawing/2014/main" id="{D0F15AB6-CB28-4DF2-ADFA-135D26C2932A}"/>
              </a:ext>
            </a:extLst>
          </p:cNvPr>
          <p:cNvSpPr>
            <a:spLocks noGrp="1"/>
          </p:cNvSpPr>
          <p:nvPr>
            <p:ph type="body" sz="half" idx="4294967295"/>
          </p:nvPr>
        </p:nvSpPr>
        <p:spPr>
          <a:xfrm>
            <a:off x="744279" y="1693494"/>
            <a:ext cx="10551005" cy="4405201"/>
          </a:xfrm>
        </p:spPr>
        <p:txBody>
          <a:bodyPr vert="horz" lIns="91440" tIns="45720" rIns="91440" bIns="45720" rtlCol="0" anchor="t">
            <a:normAutofit lnSpcReduction="10000"/>
          </a:bodyPr>
          <a:lstStyle/>
          <a:p>
            <a:r>
              <a:rPr lang="en-US" dirty="0">
                <a:cs typeface="Calibri"/>
              </a:rPr>
              <a:t>OOP is a programming paradigm that provides means to structure programs so that properties and behavior are bundled into small isolated units called objects. For instance, an object could represent a person with properties like name, age and behavior such as talking, walking and breathing. </a:t>
            </a:r>
          </a:p>
          <a:p>
            <a:r>
              <a:rPr lang="en-US" dirty="0">
                <a:cs typeface="Calibri"/>
              </a:rPr>
              <a:t>OOP is an approach for modelling real world things such as cars, as well as the relationships between the, like companies and employees.</a:t>
            </a:r>
          </a:p>
          <a:p>
            <a:r>
              <a:rPr lang="en-US" dirty="0">
                <a:cs typeface="Calibri"/>
              </a:rPr>
              <a:t>Primitive data structures like strings are designed to represent simple pieces of information such as a name, or the price of an apple. Objects is a way to tie several primitive (or other objects) together to represent something more complex.</a:t>
            </a:r>
          </a:p>
        </p:txBody>
      </p:sp>
    </p:spTree>
    <p:extLst>
      <p:ext uri="{BB962C8B-B14F-4D97-AF65-F5344CB8AC3E}">
        <p14:creationId xmlns:p14="http://schemas.microsoft.com/office/powerpoint/2010/main" val="255858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59BF20D-05C5-406D-9DB7-45A987A4422B}"/>
              </a:ext>
            </a:extLst>
          </p:cNvPr>
          <p:cNvSpPr>
            <a:spLocks noGrp="1"/>
          </p:cNvSpPr>
          <p:nvPr>
            <p:ph type="title"/>
          </p:nvPr>
        </p:nvSpPr>
        <p:spPr>
          <a:xfrm>
            <a:off x="839788" y="457200"/>
            <a:ext cx="3932237" cy="864972"/>
          </a:xfrm>
        </p:spPr>
        <p:txBody>
          <a:bodyPr/>
          <a:lstStyle/>
          <a:p>
            <a:r>
              <a:rPr lang="en-US" dirty="0">
                <a:cs typeface="Calibri Light"/>
              </a:rPr>
              <a:t>Classes and objects</a:t>
            </a:r>
          </a:p>
        </p:txBody>
      </p:sp>
      <p:sp>
        <p:nvSpPr>
          <p:cNvPr id="4" name="Platshållare för text 3">
            <a:extLst>
              <a:ext uri="{FF2B5EF4-FFF2-40B4-BE49-F238E27FC236}">
                <a16:creationId xmlns:a16="http://schemas.microsoft.com/office/drawing/2014/main" id="{258D21B0-83CB-494A-8B9D-70C297AF0DB1}"/>
              </a:ext>
            </a:extLst>
          </p:cNvPr>
          <p:cNvSpPr>
            <a:spLocks noGrp="1"/>
          </p:cNvSpPr>
          <p:nvPr>
            <p:ph type="body" sz="half" idx="2"/>
          </p:nvPr>
        </p:nvSpPr>
        <p:spPr>
          <a:xfrm>
            <a:off x="839788" y="1322172"/>
            <a:ext cx="3932237" cy="4683212"/>
          </a:xfrm>
        </p:spPr>
        <p:txBody>
          <a:bodyPr vert="horz" lIns="91440" tIns="45720" rIns="91440" bIns="45720" rtlCol="0" anchor="t">
            <a:noAutofit/>
          </a:bodyPr>
          <a:lstStyle/>
          <a:p>
            <a:r>
              <a:rPr lang="en-US" sz="1800" dirty="0">
                <a:cs typeface="Calibri"/>
              </a:rPr>
              <a:t>An object is a collection of data(variables) and methods(functions) that act on that data. A class is the blueprint used to create copies of that object also called </a:t>
            </a:r>
            <a:r>
              <a:rPr lang="en-US" sz="1800" dirty="0">
                <a:ea typeface="+mn-lt"/>
                <a:cs typeface="+mn-lt"/>
              </a:rPr>
              <a:t>instantiating(creating an instance of) the class</a:t>
            </a:r>
            <a:endParaRPr lang="en-US" sz="1800" dirty="0">
              <a:cs typeface="Calibri"/>
            </a:endParaRPr>
          </a:p>
          <a:p>
            <a:r>
              <a:rPr lang="en-US" sz="1800" dirty="0">
                <a:cs typeface="Calibri"/>
              </a:rPr>
              <a:t>The same way many houses can be built using the same blueprint, we can create  many objects from a class. These objects are not in any way connected to each other</a:t>
            </a:r>
          </a:p>
          <a:p>
            <a:r>
              <a:rPr lang="en-US" sz="1800" dirty="0">
                <a:cs typeface="Calibri"/>
              </a:rPr>
              <a:t>Classes are defined using the </a:t>
            </a:r>
            <a:r>
              <a:rPr lang="en-US" sz="1800" i="1" dirty="0">
                <a:cs typeface="Calibri"/>
              </a:rPr>
              <a:t>class </a:t>
            </a:r>
            <a:r>
              <a:rPr lang="en-US" sz="1800" dirty="0">
                <a:cs typeface="Calibri"/>
              </a:rPr>
              <a:t>keyword they create their own local scopes. Variables and methods defined in classes are accessed using the . (dot) operator</a:t>
            </a:r>
          </a:p>
          <a:p>
            <a:r>
              <a:rPr lang="en-US" sz="1800" dirty="0">
                <a:cs typeface="Calibri"/>
              </a:rPr>
              <a:t>Class names should </a:t>
            </a:r>
            <a:r>
              <a:rPr lang="en-US" sz="1800" dirty="0">
                <a:ea typeface="+mn-lt"/>
                <a:cs typeface="+mn-lt"/>
              </a:rPr>
              <a:t>use </a:t>
            </a:r>
            <a:r>
              <a:rPr lang="en-US" sz="1800" dirty="0" err="1">
                <a:ea typeface="+mn-lt"/>
                <a:cs typeface="+mn-lt"/>
              </a:rPr>
              <a:t>PascalCase</a:t>
            </a:r>
            <a:endParaRPr lang="en-US" sz="1800" dirty="0">
              <a:cs typeface="Calibri"/>
            </a:endParaRPr>
          </a:p>
        </p:txBody>
      </p:sp>
      <p:pic>
        <p:nvPicPr>
          <p:cNvPr id="6" name="Picture 5" descr="A screenshot of a cell phone&#10;&#10;Description automatically generated">
            <a:extLst>
              <a:ext uri="{FF2B5EF4-FFF2-40B4-BE49-F238E27FC236}">
                <a16:creationId xmlns:a16="http://schemas.microsoft.com/office/drawing/2014/main" id="{09D00505-4C07-40FC-9234-20E851A31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073" y="1322173"/>
            <a:ext cx="6220139" cy="4046838"/>
          </a:xfrm>
          <a:prstGeom prst="rect">
            <a:avLst/>
          </a:prstGeom>
        </p:spPr>
      </p:pic>
    </p:spTree>
    <p:extLst>
      <p:ext uri="{BB962C8B-B14F-4D97-AF65-F5344CB8AC3E}">
        <p14:creationId xmlns:p14="http://schemas.microsoft.com/office/powerpoint/2010/main" val="134614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3DEA-C0AD-44C3-8B25-E48AC507A396}"/>
              </a:ext>
            </a:extLst>
          </p:cNvPr>
          <p:cNvSpPr>
            <a:spLocks noGrp="1"/>
          </p:cNvSpPr>
          <p:nvPr>
            <p:ph type="title"/>
          </p:nvPr>
        </p:nvSpPr>
        <p:spPr/>
        <p:txBody>
          <a:bodyPr/>
          <a:lstStyle/>
          <a:p>
            <a:r>
              <a:rPr lang="en-GB" dirty="0"/>
              <a:t>Objects</a:t>
            </a:r>
          </a:p>
        </p:txBody>
      </p:sp>
      <p:sp>
        <p:nvSpPr>
          <p:cNvPr id="4" name="Text Placeholder 3">
            <a:extLst>
              <a:ext uri="{FF2B5EF4-FFF2-40B4-BE49-F238E27FC236}">
                <a16:creationId xmlns:a16="http://schemas.microsoft.com/office/drawing/2014/main" id="{E183D63E-A481-40FC-B52C-201A5D285911}"/>
              </a:ext>
            </a:extLst>
          </p:cNvPr>
          <p:cNvSpPr>
            <a:spLocks noGrp="1"/>
          </p:cNvSpPr>
          <p:nvPr>
            <p:ph type="body" sz="half" idx="2"/>
          </p:nvPr>
        </p:nvSpPr>
        <p:spPr/>
        <p:txBody>
          <a:bodyPr>
            <a:normAutofit/>
          </a:bodyPr>
          <a:lstStyle/>
          <a:p>
            <a:r>
              <a:rPr lang="en-US" sz="1800" dirty="0">
                <a:cs typeface="Calibri"/>
              </a:rPr>
              <a:t>To create a new object of a class call the class as you would a functions for example Person() and assign that to a variable.</a:t>
            </a:r>
          </a:p>
          <a:p>
            <a:r>
              <a:rPr lang="en-US" sz="1800" dirty="0">
                <a:cs typeface="Calibri"/>
              </a:rPr>
              <a:t>Instance variables are not shared between objects of the same class except for class/static variables (more on that later)</a:t>
            </a:r>
          </a:p>
          <a:p>
            <a:r>
              <a:rPr lang="en-US" sz="1800" dirty="0">
                <a:cs typeface="Calibri"/>
              </a:rPr>
              <a:t>So each object can be viewed as describing their own variant of a class</a:t>
            </a:r>
          </a:p>
          <a:p>
            <a:endParaRPr lang="en-GB" sz="1800" dirty="0"/>
          </a:p>
        </p:txBody>
      </p:sp>
      <p:pic>
        <p:nvPicPr>
          <p:cNvPr id="6" name="Bildobjekt 5" descr="En bild som visar bord&#10;&#10;Automatiskt genererad beskrivning">
            <a:extLst>
              <a:ext uri="{FF2B5EF4-FFF2-40B4-BE49-F238E27FC236}">
                <a16:creationId xmlns:a16="http://schemas.microsoft.com/office/drawing/2014/main" id="{548DBBFB-EB9D-4CB3-B8FB-338794A64573}"/>
              </a:ext>
            </a:extLst>
          </p:cNvPr>
          <p:cNvPicPr>
            <a:picLocks noChangeAspect="1"/>
          </p:cNvPicPr>
          <p:nvPr/>
        </p:nvPicPr>
        <p:blipFill>
          <a:blip r:embed="rId2"/>
          <a:stretch>
            <a:fillRect/>
          </a:stretch>
        </p:blipFill>
        <p:spPr>
          <a:xfrm>
            <a:off x="4866167" y="1712049"/>
            <a:ext cx="6978501" cy="2335203"/>
          </a:xfrm>
          <a:prstGeom prst="rect">
            <a:avLst/>
          </a:prstGeom>
        </p:spPr>
      </p:pic>
    </p:spTree>
    <p:extLst>
      <p:ext uri="{BB962C8B-B14F-4D97-AF65-F5344CB8AC3E}">
        <p14:creationId xmlns:p14="http://schemas.microsoft.com/office/powerpoint/2010/main" val="113464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1BBA-11A0-4F3D-AD74-1ACE5925D62E}"/>
              </a:ext>
            </a:extLst>
          </p:cNvPr>
          <p:cNvSpPr>
            <a:spLocks noGrp="1"/>
          </p:cNvSpPr>
          <p:nvPr>
            <p:ph type="title"/>
          </p:nvPr>
        </p:nvSpPr>
        <p:spPr/>
        <p:txBody>
          <a:bodyPr/>
          <a:lstStyle/>
          <a:p>
            <a:r>
              <a:rPr lang="en-GB" dirty="0"/>
              <a:t>Self</a:t>
            </a:r>
          </a:p>
        </p:txBody>
      </p:sp>
      <p:sp>
        <p:nvSpPr>
          <p:cNvPr id="4" name="Text Placeholder 3">
            <a:extLst>
              <a:ext uri="{FF2B5EF4-FFF2-40B4-BE49-F238E27FC236}">
                <a16:creationId xmlns:a16="http://schemas.microsoft.com/office/drawing/2014/main" id="{5D58632D-42A1-42C0-B07A-B622D5D9F5D1}"/>
              </a:ext>
            </a:extLst>
          </p:cNvPr>
          <p:cNvSpPr>
            <a:spLocks noGrp="1"/>
          </p:cNvSpPr>
          <p:nvPr>
            <p:ph type="body" sz="half" idx="2"/>
          </p:nvPr>
        </p:nvSpPr>
        <p:spPr/>
        <p:txBody>
          <a:bodyPr/>
          <a:lstStyle/>
          <a:p>
            <a:r>
              <a:rPr lang="en-US" dirty="0">
                <a:ea typeface="+mn-lt"/>
                <a:cs typeface="+mn-lt"/>
              </a:rPr>
              <a:t>To be able to access variables and methods from the class we need to use the special </a:t>
            </a:r>
            <a:r>
              <a:rPr lang="en-US" i="1" dirty="0">
                <a:ea typeface="+mn-lt"/>
                <a:cs typeface="+mn-lt"/>
              </a:rPr>
              <a:t>self </a:t>
            </a:r>
            <a:r>
              <a:rPr lang="en-US" dirty="0">
                <a:ea typeface="+mn-lt"/>
                <a:cs typeface="+mn-lt"/>
              </a:rPr>
              <a:t>keyword. </a:t>
            </a:r>
            <a:r>
              <a:rPr lang="en-US" i="1" dirty="0">
                <a:ea typeface="+mn-lt"/>
                <a:cs typeface="+mn-lt"/>
              </a:rPr>
              <a:t>Self </a:t>
            </a:r>
            <a:r>
              <a:rPr lang="en-US" dirty="0">
                <a:ea typeface="+mn-lt"/>
                <a:cs typeface="+mn-lt"/>
              </a:rPr>
              <a:t>holds a reference to itself. So what you are doing is instruction python to get my own(self) copy of the variable</a:t>
            </a:r>
          </a:p>
          <a:p>
            <a:r>
              <a:rPr lang="en-GB" dirty="0"/>
              <a:t>All methods defined in a class must use the self keyword as its first parameter to be able to access the instance variables of the object</a:t>
            </a:r>
          </a:p>
        </p:txBody>
      </p:sp>
      <p:pic>
        <p:nvPicPr>
          <p:cNvPr id="6" name="Bildobjekt 4">
            <a:extLst>
              <a:ext uri="{FF2B5EF4-FFF2-40B4-BE49-F238E27FC236}">
                <a16:creationId xmlns:a16="http://schemas.microsoft.com/office/drawing/2014/main" id="{2CF0FA98-93CF-45B1-A4BB-87897B660FF6}"/>
              </a:ext>
            </a:extLst>
          </p:cNvPr>
          <p:cNvPicPr>
            <a:picLocks noChangeAspect="1"/>
          </p:cNvPicPr>
          <p:nvPr/>
        </p:nvPicPr>
        <p:blipFill>
          <a:blip r:embed="rId2"/>
          <a:stretch>
            <a:fillRect/>
          </a:stretch>
        </p:blipFill>
        <p:spPr>
          <a:xfrm>
            <a:off x="4999074" y="1374120"/>
            <a:ext cx="6836734" cy="3303456"/>
          </a:xfrm>
          <a:prstGeom prst="rect">
            <a:avLst/>
          </a:prstGeom>
        </p:spPr>
      </p:pic>
    </p:spTree>
    <p:extLst>
      <p:ext uri="{BB962C8B-B14F-4D97-AF65-F5344CB8AC3E}">
        <p14:creationId xmlns:p14="http://schemas.microsoft.com/office/powerpoint/2010/main" val="19102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5708-6CC2-49F1-AD8B-020BA3659C3A}"/>
              </a:ext>
            </a:extLst>
          </p:cNvPr>
          <p:cNvSpPr>
            <a:spLocks noGrp="1"/>
          </p:cNvSpPr>
          <p:nvPr>
            <p:ph type="title"/>
          </p:nvPr>
        </p:nvSpPr>
        <p:spPr/>
        <p:txBody>
          <a:bodyPr/>
          <a:lstStyle/>
          <a:p>
            <a:r>
              <a:rPr lang="en-GB" dirty="0"/>
              <a:t>Instance variables</a:t>
            </a:r>
          </a:p>
        </p:txBody>
      </p:sp>
      <p:sp>
        <p:nvSpPr>
          <p:cNvPr id="4" name="Text Placeholder 3">
            <a:extLst>
              <a:ext uri="{FF2B5EF4-FFF2-40B4-BE49-F238E27FC236}">
                <a16:creationId xmlns:a16="http://schemas.microsoft.com/office/drawing/2014/main" id="{4355B87F-756F-4B8F-86B8-E1D6336FB367}"/>
              </a:ext>
            </a:extLst>
          </p:cNvPr>
          <p:cNvSpPr>
            <a:spLocks noGrp="1"/>
          </p:cNvSpPr>
          <p:nvPr>
            <p:ph type="body" sz="half" idx="2"/>
          </p:nvPr>
        </p:nvSpPr>
        <p:spPr/>
        <p:txBody>
          <a:bodyPr>
            <a:normAutofit/>
          </a:bodyPr>
          <a:lstStyle/>
          <a:p>
            <a:r>
              <a:rPr lang="en-US" sz="1800" dirty="0">
                <a:cs typeface="Calibri"/>
              </a:rPr>
              <a:t>Instance variables are unique for each instance of a class changing these variables does not affect other objects instances variables. These should be the default variable type that you use in classes</a:t>
            </a:r>
          </a:p>
          <a:p>
            <a:r>
              <a:rPr lang="en-GB" sz="1800" dirty="0"/>
              <a:t>Instance variables are defined with </a:t>
            </a:r>
            <a:r>
              <a:rPr lang="en-GB" sz="1800" dirty="0" err="1"/>
              <a:t>self.variable_name</a:t>
            </a:r>
            <a:r>
              <a:rPr lang="en-GB" sz="1800" dirty="0"/>
              <a:t> in the constructor</a:t>
            </a:r>
          </a:p>
        </p:txBody>
      </p:sp>
      <p:pic>
        <p:nvPicPr>
          <p:cNvPr id="6" name="Bildobjekt 4">
            <a:extLst>
              <a:ext uri="{FF2B5EF4-FFF2-40B4-BE49-F238E27FC236}">
                <a16:creationId xmlns:a16="http://schemas.microsoft.com/office/drawing/2014/main" id="{731E53A5-B915-4D90-BC94-42D0EB899722}"/>
              </a:ext>
            </a:extLst>
          </p:cNvPr>
          <p:cNvPicPr>
            <a:picLocks noChangeAspect="1"/>
          </p:cNvPicPr>
          <p:nvPr/>
        </p:nvPicPr>
        <p:blipFill>
          <a:blip r:embed="rId2"/>
          <a:stretch>
            <a:fillRect/>
          </a:stretch>
        </p:blipFill>
        <p:spPr>
          <a:xfrm>
            <a:off x="4999074" y="1374120"/>
            <a:ext cx="6836734" cy="3303456"/>
          </a:xfrm>
          <a:prstGeom prst="rect">
            <a:avLst/>
          </a:prstGeom>
        </p:spPr>
      </p:pic>
    </p:spTree>
    <p:extLst>
      <p:ext uri="{BB962C8B-B14F-4D97-AF65-F5344CB8AC3E}">
        <p14:creationId xmlns:p14="http://schemas.microsoft.com/office/powerpoint/2010/main" val="3489969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5285-3A0F-413A-AEBA-16840F4BF24D}"/>
              </a:ext>
            </a:extLst>
          </p:cNvPr>
          <p:cNvSpPr>
            <a:spLocks noGrp="1"/>
          </p:cNvSpPr>
          <p:nvPr>
            <p:ph type="title"/>
          </p:nvPr>
        </p:nvSpPr>
        <p:spPr/>
        <p:txBody>
          <a:bodyPr/>
          <a:lstStyle/>
          <a:p>
            <a:r>
              <a:rPr lang="en-GB" dirty="0"/>
              <a:t>Class variables</a:t>
            </a:r>
          </a:p>
        </p:txBody>
      </p:sp>
      <p:sp>
        <p:nvSpPr>
          <p:cNvPr id="4" name="Text Placeholder 3">
            <a:extLst>
              <a:ext uri="{FF2B5EF4-FFF2-40B4-BE49-F238E27FC236}">
                <a16:creationId xmlns:a16="http://schemas.microsoft.com/office/drawing/2014/main" id="{CFEE2606-9AAD-47D1-B40B-F8796B48507D}"/>
              </a:ext>
            </a:extLst>
          </p:cNvPr>
          <p:cNvSpPr>
            <a:spLocks noGrp="1"/>
          </p:cNvSpPr>
          <p:nvPr>
            <p:ph type="body" sz="half" idx="2"/>
          </p:nvPr>
        </p:nvSpPr>
        <p:spPr/>
        <p:txBody>
          <a:bodyPr>
            <a:normAutofit/>
          </a:bodyPr>
          <a:lstStyle/>
          <a:p>
            <a:r>
              <a:rPr lang="en-GB" sz="1800" b="0" i="0" dirty="0">
                <a:effectLst/>
              </a:rPr>
              <a:t>This means that the class owns the variable—it is contained within the class—so all instances of the class will be able to access that variable. Class variables are shared by all instances that access the class</a:t>
            </a:r>
          </a:p>
          <a:p>
            <a:r>
              <a:rPr lang="en-GB" sz="1800" dirty="0"/>
              <a:t>These static variables can be accessed without creating an instance of the object</a:t>
            </a:r>
          </a:p>
          <a:p>
            <a:r>
              <a:rPr lang="en-GB" sz="1800" dirty="0"/>
              <a:t>By convention these are placed directly below the class and above the constructor</a:t>
            </a:r>
          </a:p>
        </p:txBody>
      </p:sp>
      <p:pic>
        <p:nvPicPr>
          <p:cNvPr id="6" name="Bildobjekt 5" descr="En bild som visar bord&#10;&#10;Automatiskt genererad beskrivning">
            <a:extLst>
              <a:ext uri="{FF2B5EF4-FFF2-40B4-BE49-F238E27FC236}">
                <a16:creationId xmlns:a16="http://schemas.microsoft.com/office/drawing/2014/main" id="{0C88868C-917D-4B72-A15F-1825AD640CFC}"/>
              </a:ext>
            </a:extLst>
          </p:cNvPr>
          <p:cNvPicPr>
            <a:picLocks noGrp="1" noChangeAspect="1"/>
          </p:cNvPicPr>
          <p:nvPr>
            <p:ph idx="1"/>
          </p:nvPr>
        </p:nvPicPr>
        <p:blipFill>
          <a:blip r:embed="rId2"/>
          <a:stretch>
            <a:fillRect/>
          </a:stretch>
        </p:blipFill>
        <p:spPr>
          <a:xfrm>
            <a:off x="5183188" y="2392018"/>
            <a:ext cx="6172200" cy="2064439"/>
          </a:xfrm>
          <a:prstGeom prst="rect">
            <a:avLst/>
          </a:prstGeom>
        </p:spPr>
      </p:pic>
    </p:spTree>
    <p:extLst>
      <p:ext uri="{BB962C8B-B14F-4D97-AF65-F5344CB8AC3E}">
        <p14:creationId xmlns:p14="http://schemas.microsoft.com/office/powerpoint/2010/main" val="310479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017D3E3-C34F-4DDD-A583-CE11AC3968BA}"/>
              </a:ext>
            </a:extLst>
          </p:cNvPr>
          <p:cNvSpPr>
            <a:spLocks noGrp="1"/>
          </p:cNvSpPr>
          <p:nvPr>
            <p:ph type="title"/>
          </p:nvPr>
        </p:nvSpPr>
        <p:spPr>
          <a:xfrm>
            <a:off x="839788" y="457200"/>
            <a:ext cx="3932237" cy="536945"/>
          </a:xfrm>
        </p:spPr>
        <p:txBody>
          <a:bodyPr>
            <a:normAutofit/>
          </a:bodyPr>
          <a:lstStyle/>
          <a:p>
            <a:r>
              <a:rPr lang="en-US" dirty="0">
                <a:cs typeface="Calibri Light"/>
              </a:rPr>
              <a:t>Constructors, methods</a:t>
            </a:r>
          </a:p>
        </p:txBody>
      </p:sp>
      <p:sp>
        <p:nvSpPr>
          <p:cNvPr id="4" name="Platshållare för text 3">
            <a:extLst>
              <a:ext uri="{FF2B5EF4-FFF2-40B4-BE49-F238E27FC236}">
                <a16:creationId xmlns:a16="http://schemas.microsoft.com/office/drawing/2014/main" id="{DAC988FE-C4B8-48D4-AF41-CEA1469EA843}"/>
              </a:ext>
            </a:extLst>
          </p:cNvPr>
          <p:cNvSpPr>
            <a:spLocks noGrp="1"/>
          </p:cNvSpPr>
          <p:nvPr>
            <p:ph type="body" sz="half" idx="2"/>
          </p:nvPr>
        </p:nvSpPr>
        <p:spPr>
          <a:xfrm>
            <a:off x="839788" y="985284"/>
            <a:ext cx="3932237" cy="4874844"/>
          </a:xfrm>
        </p:spPr>
        <p:txBody>
          <a:bodyPr vert="horz" lIns="91440" tIns="45720" rIns="91440" bIns="45720" rtlCol="0" anchor="t">
            <a:normAutofit/>
          </a:bodyPr>
          <a:lstStyle/>
          <a:p>
            <a:r>
              <a:rPr lang="en-US" dirty="0">
                <a:cs typeface="Calibri"/>
              </a:rPr>
              <a:t>Constructors(</a:t>
            </a:r>
            <a:r>
              <a:rPr lang="en-US" dirty="0" err="1">
                <a:cs typeface="Calibri"/>
              </a:rPr>
              <a:t>ctor</a:t>
            </a:r>
            <a:r>
              <a:rPr lang="en-US" dirty="0">
                <a:cs typeface="Calibri"/>
              </a:rPr>
              <a:t>) are automatically called before the class is created and should be used to setup everything that is required for the class to function. For example if a user must have an id that id should be set in the constructor</a:t>
            </a:r>
            <a:endParaRPr lang="en-US" dirty="0">
              <a:ea typeface="+mn-lt"/>
              <a:cs typeface="+mn-lt"/>
            </a:endParaRPr>
          </a:p>
          <a:p>
            <a:r>
              <a:rPr lang="en-US" dirty="0">
                <a:cs typeface="Calibri"/>
              </a:rPr>
              <a:t>A constructor is a function with the name </a:t>
            </a:r>
            <a:r>
              <a:rPr lang="en-US" i="1" dirty="0">
                <a:cs typeface="Calibri"/>
              </a:rPr>
              <a:t>__</a:t>
            </a:r>
            <a:r>
              <a:rPr lang="en-US" i="1" dirty="0" err="1">
                <a:cs typeface="Calibri"/>
              </a:rPr>
              <a:t>init</a:t>
            </a:r>
            <a:r>
              <a:rPr lang="en-US" i="1" dirty="0">
                <a:cs typeface="Calibri"/>
              </a:rPr>
              <a:t>__(self, name) </a:t>
            </a:r>
            <a:r>
              <a:rPr lang="en-US" dirty="0">
                <a:cs typeface="Calibri"/>
              </a:rPr>
              <a:t>any parameter passed must be passed when creating objects for example Person("Name")</a:t>
            </a:r>
          </a:p>
          <a:p>
            <a:r>
              <a:rPr lang="en-US" dirty="0">
                <a:cs typeface="Calibri"/>
              </a:rPr>
              <a:t>Functions in classes are called methods the first parameter in methods must be </a:t>
            </a:r>
            <a:r>
              <a:rPr lang="en-US" i="1" dirty="0">
                <a:cs typeface="Calibri"/>
              </a:rPr>
              <a:t>self</a:t>
            </a:r>
            <a:r>
              <a:rPr lang="en-US" dirty="0">
                <a:cs typeface="Calibri"/>
              </a:rPr>
              <a:t>. When calling methods you do not need to pass self python sets that parameter automatically.</a:t>
            </a:r>
          </a:p>
        </p:txBody>
      </p:sp>
      <p:pic>
        <p:nvPicPr>
          <p:cNvPr id="3" name="Bildobjekt 4">
            <a:extLst>
              <a:ext uri="{FF2B5EF4-FFF2-40B4-BE49-F238E27FC236}">
                <a16:creationId xmlns:a16="http://schemas.microsoft.com/office/drawing/2014/main" id="{4F4DB594-1DE3-4BAC-A3E3-28F814954558}"/>
              </a:ext>
            </a:extLst>
          </p:cNvPr>
          <p:cNvPicPr>
            <a:picLocks noChangeAspect="1"/>
          </p:cNvPicPr>
          <p:nvPr/>
        </p:nvPicPr>
        <p:blipFill>
          <a:blip r:embed="rId2"/>
          <a:stretch>
            <a:fillRect/>
          </a:stretch>
        </p:blipFill>
        <p:spPr>
          <a:xfrm>
            <a:off x="4999074" y="1374120"/>
            <a:ext cx="6836734" cy="3303456"/>
          </a:xfrm>
          <a:prstGeom prst="rect">
            <a:avLst/>
          </a:prstGeom>
        </p:spPr>
      </p:pic>
    </p:spTree>
    <p:extLst>
      <p:ext uri="{BB962C8B-B14F-4D97-AF65-F5344CB8AC3E}">
        <p14:creationId xmlns:p14="http://schemas.microsoft.com/office/powerpoint/2010/main" val="150387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FBF1D5-8568-4222-81C5-1737109BC3A2}"/>
              </a:ext>
            </a:extLst>
          </p:cNvPr>
          <p:cNvSpPr>
            <a:spLocks noGrp="1"/>
          </p:cNvSpPr>
          <p:nvPr>
            <p:ph type="title"/>
          </p:nvPr>
        </p:nvSpPr>
        <p:spPr>
          <a:xfrm>
            <a:off x="839788" y="457200"/>
            <a:ext cx="3932237" cy="536945"/>
          </a:xfrm>
        </p:spPr>
        <p:txBody>
          <a:bodyPr/>
          <a:lstStyle/>
          <a:p>
            <a:r>
              <a:rPr lang="en-US" dirty="0">
                <a:cs typeface="Calibri Light"/>
              </a:rPr>
              <a:t>Doc strings</a:t>
            </a:r>
            <a:endParaRPr lang="sv-SE" dirty="0"/>
          </a:p>
        </p:txBody>
      </p:sp>
      <p:sp>
        <p:nvSpPr>
          <p:cNvPr id="4" name="Platshållare för text 3">
            <a:extLst>
              <a:ext uri="{FF2B5EF4-FFF2-40B4-BE49-F238E27FC236}">
                <a16:creationId xmlns:a16="http://schemas.microsoft.com/office/drawing/2014/main" id="{F6DFF7C2-537D-4A71-AB54-172594994B71}"/>
              </a:ext>
            </a:extLst>
          </p:cNvPr>
          <p:cNvSpPr>
            <a:spLocks noGrp="1"/>
          </p:cNvSpPr>
          <p:nvPr>
            <p:ph type="body" sz="half" idx="2"/>
          </p:nvPr>
        </p:nvSpPr>
        <p:spPr>
          <a:xfrm>
            <a:off x="839788" y="985284"/>
            <a:ext cx="3932237" cy="4874844"/>
          </a:xfrm>
        </p:spPr>
        <p:txBody>
          <a:bodyPr vert="horz" lIns="91440" tIns="45720" rIns="91440" bIns="45720" rtlCol="0" anchor="t">
            <a:normAutofit lnSpcReduction="10000"/>
          </a:bodyPr>
          <a:lstStyle/>
          <a:p>
            <a:r>
              <a:rPr lang="en-US" dirty="0">
                <a:cs typeface="Calibri"/>
              </a:rPr>
              <a:t>In python many classes, methods and properties are documented by using doc strings. The format of the doc string is based on which standard you follow. Following what is already used in a project is </a:t>
            </a:r>
            <a:r>
              <a:rPr lang="en-US">
                <a:cs typeface="Calibri"/>
              </a:rPr>
              <a:t>considered best practice. The example uses reST</a:t>
            </a:r>
            <a:endParaRPr lang="en-US" dirty="0">
              <a:cs typeface="Calibri"/>
            </a:endParaRPr>
          </a:p>
          <a:p>
            <a:r>
              <a:rPr lang="en-US" dirty="0">
                <a:cs typeface="Calibri"/>
              </a:rPr>
              <a:t>When writing doc string try to not write redundant comments the method </a:t>
            </a:r>
            <a:r>
              <a:rPr lang="en-US" dirty="0" err="1">
                <a:cs typeface="Calibri"/>
              </a:rPr>
              <a:t>get_id</a:t>
            </a:r>
            <a:r>
              <a:rPr lang="en-US" dirty="0">
                <a:cs typeface="Calibri"/>
              </a:rPr>
              <a:t> does not need a comment saying "This gets id" what is more interesting in this case might be where it gets id from, what is the format of the id, what would happen if there was no id ? Describe what something does, its limitations, its expectation etc.</a:t>
            </a:r>
          </a:p>
          <a:p>
            <a:r>
              <a:rPr lang="en-US">
                <a:cs typeface="Calibri"/>
              </a:rPr>
              <a:t>Doc strings are delimited by """(triple </a:t>
            </a:r>
            <a:r>
              <a:rPr lang="en-US" dirty="0">
                <a:cs typeface="Calibri"/>
              </a:rPr>
              <a:t>double quotes) and placed after a def or class statement</a:t>
            </a:r>
          </a:p>
          <a:p>
            <a:r>
              <a:rPr lang="en-US" dirty="0">
                <a:cs typeface="Calibri"/>
              </a:rPr>
              <a:t>They are important when sharing code as </a:t>
            </a:r>
            <a:r>
              <a:rPr lang="en-US">
                <a:cs typeface="Calibri"/>
              </a:rPr>
              <a:t>doc strings are used by IDE's to generate documentation</a:t>
            </a:r>
            <a:endParaRPr lang="en-US" dirty="0">
              <a:cs typeface="Calibri"/>
            </a:endParaRPr>
          </a:p>
        </p:txBody>
      </p:sp>
      <p:pic>
        <p:nvPicPr>
          <p:cNvPr id="5" name="Bildobjekt 5">
            <a:extLst>
              <a:ext uri="{FF2B5EF4-FFF2-40B4-BE49-F238E27FC236}">
                <a16:creationId xmlns:a16="http://schemas.microsoft.com/office/drawing/2014/main" id="{52EEA470-F8FA-4557-8FFC-B78DB562A492}"/>
              </a:ext>
            </a:extLst>
          </p:cNvPr>
          <p:cNvPicPr>
            <a:picLocks noChangeAspect="1"/>
          </p:cNvPicPr>
          <p:nvPr/>
        </p:nvPicPr>
        <p:blipFill>
          <a:blip r:embed="rId2"/>
          <a:stretch>
            <a:fillRect/>
          </a:stretch>
        </p:blipFill>
        <p:spPr>
          <a:xfrm>
            <a:off x="5280917" y="2238630"/>
            <a:ext cx="6073739" cy="2098200"/>
          </a:xfrm>
          <a:prstGeom prst="rect">
            <a:avLst/>
          </a:prstGeom>
        </p:spPr>
      </p:pic>
    </p:spTree>
    <p:extLst>
      <p:ext uri="{BB962C8B-B14F-4D97-AF65-F5344CB8AC3E}">
        <p14:creationId xmlns:p14="http://schemas.microsoft.com/office/powerpoint/2010/main" val="48656404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8AF6F4-CB4E-4AAA-B554-E56C2597AF23}"/>
</file>

<file path=customXml/itemProps2.xml><?xml version="1.0" encoding="utf-8"?>
<ds:datastoreItem xmlns:ds="http://schemas.openxmlformats.org/officeDocument/2006/customXml" ds:itemID="{8917B2FD-69ED-4B15-AA35-3D46CC21DC6C}">
  <ds:schemaRefs>
    <ds:schemaRef ds:uri="http://schemas.microsoft.com/sharepoint/v3/contenttype/forms"/>
  </ds:schemaRefs>
</ds:datastoreItem>
</file>

<file path=customXml/itemProps3.xml><?xml version="1.0" encoding="utf-8"?>
<ds:datastoreItem xmlns:ds="http://schemas.openxmlformats.org/officeDocument/2006/customXml" ds:itemID="{46309BD9-9252-4A78-ABDF-94A1A87531DD}">
  <ds:schemaRefs>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elements/1.1/"/>
    <ds:schemaRef ds:uri="http://www.w3.org/XML/1998/namespace"/>
    <ds:schemaRef ds:uri="http://schemas.openxmlformats.org/package/2006/metadata/core-properties"/>
    <ds:schemaRef ds:uri="06aab6e1-d045-4d21-8f3c-38e1e679a5ce"/>
    <ds:schemaRef ds:uri="97cb82de-8ec6-407d-8b60-f4d9f602e5a3"/>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31</TotalTime>
  <Words>1023</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Office-tema</vt:lpstr>
      <vt:lpstr>PowerPoint Presentation</vt:lpstr>
      <vt:lpstr>Object oriented programming</vt:lpstr>
      <vt:lpstr>Classes and objects</vt:lpstr>
      <vt:lpstr>Objects</vt:lpstr>
      <vt:lpstr>Self</vt:lpstr>
      <vt:lpstr>Instance variables</vt:lpstr>
      <vt:lpstr>Class variables</vt:lpstr>
      <vt:lpstr>Constructors, methods</vt:lpstr>
      <vt:lpstr>Doc strings</vt:lpstr>
      <vt:lpstr>Properties</vt:lpstr>
      <vt:lpstr>Critisims of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Nielsen</dc:creator>
  <cp:lastModifiedBy>Tim Nielsen</cp:lastModifiedBy>
  <cp:revision>4</cp:revision>
  <dcterms:created xsi:type="dcterms:W3CDTF">2020-09-10T06:44:29Z</dcterms:created>
  <dcterms:modified xsi:type="dcterms:W3CDTF">2020-09-10T07:15:33Z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ies>
</file>