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72" r:id="rId6"/>
    <p:sldId id="274" r:id="rId7"/>
    <p:sldId id="275" r:id="rId8"/>
    <p:sldId id="276" r:id="rId9"/>
    <p:sldId id="289"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10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Nielsen" userId="7ddc95d2-3ca4-47a2-abed-8c839d74358e" providerId="ADAL" clId="{E9E92FDE-C5D7-41B8-9A31-03858081FA14}"/>
    <pc:docChg chg="undo custSel modSld">
      <pc:chgData name="Tim Nielsen" userId="7ddc95d2-3ca4-47a2-abed-8c839d74358e" providerId="ADAL" clId="{E9E92FDE-C5D7-41B8-9A31-03858081FA14}" dt="2020-09-17T09:18:59.111" v="1" actId="1076"/>
      <pc:docMkLst>
        <pc:docMk/>
      </pc:docMkLst>
      <pc:sldChg chg="modSp mod">
        <pc:chgData name="Tim Nielsen" userId="7ddc95d2-3ca4-47a2-abed-8c839d74358e" providerId="ADAL" clId="{E9E92FDE-C5D7-41B8-9A31-03858081FA14}" dt="2020-09-17T09:18:59.111" v="1" actId="1076"/>
        <pc:sldMkLst>
          <pc:docMk/>
          <pc:sldMk cId="1496603639" sldId="279"/>
        </pc:sldMkLst>
        <pc:spChg chg="mod">
          <ac:chgData name="Tim Nielsen" userId="7ddc95d2-3ca4-47a2-abed-8c839d74358e" providerId="ADAL" clId="{E9E92FDE-C5D7-41B8-9A31-03858081FA14}" dt="2020-09-17T09:18:59.111" v="1" actId="1076"/>
          <ac:spMkLst>
            <pc:docMk/>
            <pc:sldMk cId="1496603639" sldId="279"/>
            <ac:spMk id="3" creationId="{CEBBC23D-EF21-4B03-93ED-72255D0362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2020-09-17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2020-09-17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9332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2020-09-17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20988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2020-09-17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16308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2020-09-17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man.com/" TargetMode="External"/><Relationship Id="rId1" Type="http://schemas.openxmlformats.org/officeDocument/2006/relationships/slideLayout" Target="../slideLayouts/slideLayout4.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4">
            <a:extLst>
              <a:ext uri="{FF2B5EF4-FFF2-40B4-BE49-F238E27FC236}">
                <a16:creationId xmlns:a16="http://schemas.microsoft.com/office/drawing/2014/main" id="{0E8BA110-7E2A-4DA2-A105-4BC40E9073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2943" y="1420638"/>
            <a:ext cx="9886113" cy="2919739"/>
          </a:xfrm>
          <a:prstGeom prst="rect">
            <a:avLst/>
          </a:prstGeom>
        </p:spPr>
      </p:pic>
      <p:sp>
        <p:nvSpPr>
          <p:cNvPr id="2" name="TextBox 1">
            <a:extLst>
              <a:ext uri="{FF2B5EF4-FFF2-40B4-BE49-F238E27FC236}">
                <a16:creationId xmlns:a16="http://schemas.microsoft.com/office/drawing/2014/main" id="{F185244C-702D-4597-9C17-22DE0839B781}"/>
              </a:ext>
            </a:extLst>
          </p:cNvPr>
          <p:cNvSpPr txBox="1"/>
          <p:nvPr/>
        </p:nvSpPr>
        <p:spPr>
          <a:xfrm>
            <a:off x="1799303" y="4340377"/>
            <a:ext cx="8421329" cy="1107996"/>
          </a:xfrm>
          <a:prstGeom prst="rect">
            <a:avLst/>
          </a:prstGeom>
          <a:noFill/>
        </p:spPr>
        <p:txBody>
          <a:bodyPr wrap="square" rtlCol="0">
            <a:spAutoFit/>
          </a:bodyPr>
          <a:lstStyle/>
          <a:p>
            <a:pPr algn="ctr"/>
            <a:r>
              <a:rPr lang="en-GB" sz="6600" dirty="0"/>
              <a:t>API</a:t>
            </a:r>
          </a:p>
        </p:txBody>
      </p:sp>
    </p:spTree>
    <p:extLst>
      <p:ext uri="{BB962C8B-B14F-4D97-AF65-F5344CB8AC3E}">
        <p14:creationId xmlns:p14="http://schemas.microsoft.com/office/powerpoint/2010/main" val="319437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346B990-10D3-4D44-AB87-3BD8182396CE}"/>
              </a:ext>
            </a:extLst>
          </p:cNvPr>
          <p:cNvSpPr>
            <a:spLocks noGrp="1"/>
          </p:cNvSpPr>
          <p:nvPr>
            <p:ph type="title"/>
          </p:nvPr>
        </p:nvSpPr>
        <p:spPr/>
        <p:txBody>
          <a:bodyPr/>
          <a:lstStyle/>
          <a:p>
            <a:r>
              <a:rPr lang="en-US">
                <a:cs typeface="Calibri Light"/>
              </a:rPr>
              <a:t>API(application programming interface)</a:t>
            </a:r>
          </a:p>
        </p:txBody>
      </p:sp>
      <p:sp>
        <p:nvSpPr>
          <p:cNvPr id="3" name="Platshållare för innehåll 2">
            <a:extLst>
              <a:ext uri="{FF2B5EF4-FFF2-40B4-BE49-F238E27FC236}">
                <a16:creationId xmlns:a16="http://schemas.microsoft.com/office/drawing/2014/main" id="{068C560F-FEC5-47B4-85F8-F2767C9AA367}"/>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An API is a computing interface that determines interactions between software. It determines the kind of calls or request that can be made, how to make them, the data formats that should be used, the convention to follow.</a:t>
            </a:r>
          </a:p>
          <a:p>
            <a:r>
              <a:rPr lang="en-US">
                <a:cs typeface="Calibri"/>
              </a:rPr>
              <a:t>API simplifies programming by abstracting the underlying implementation details. They can be seen as a border allowing the programmer of the API to define what can be done and users from having to understand how it's done. Because of this we can change everything that exists under the API as longs as we still fulfill conventions we have defined.</a:t>
            </a:r>
          </a:p>
          <a:p>
            <a:r>
              <a:rPr lang="en-US">
                <a:cs typeface="Calibri"/>
              </a:rPr>
              <a:t>Example of API's is a software with a distinct function, the whole server, the whole app or just a small part of an app. A classes public methods and properties is an API. In short almost everything you do while programming can be considered an API</a:t>
            </a:r>
          </a:p>
        </p:txBody>
      </p:sp>
    </p:spTree>
    <p:extLst>
      <p:ext uri="{BB962C8B-B14F-4D97-AF65-F5344CB8AC3E}">
        <p14:creationId xmlns:p14="http://schemas.microsoft.com/office/powerpoint/2010/main" val="235833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0B4DE9-23BD-455D-A3D7-52A203A1CFE1}"/>
              </a:ext>
            </a:extLst>
          </p:cNvPr>
          <p:cNvSpPr>
            <a:spLocks noGrp="1"/>
          </p:cNvSpPr>
          <p:nvPr>
            <p:ph type="title"/>
          </p:nvPr>
        </p:nvSpPr>
        <p:spPr/>
        <p:txBody>
          <a:bodyPr/>
          <a:lstStyle/>
          <a:p>
            <a:r>
              <a:rPr lang="sv-SE">
                <a:cs typeface="Calibri Light"/>
              </a:rPr>
              <a:t>Web API</a:t>
            </a:r>
            <a:endParaRPr lang="sv-SE"/>
          </a:p>
        </p:txBody>
      </p:sp>
      <p:sp>
        <p:nvSpPr>
          <p:cNvPr id="3" name="Platshållare för innehåll 2">
            <a:extLst>
              <a:ext uri="{FF2B5EF4-FFF2-40B4-BE49-F238E27FC236}">
                <a16:creationId xmlns:a16="http://schemas.microsoft.com/office/drawing/2014/main" id="{C8928310-4074-4738-92A8-A5273C6BFA95}"/>
              </a:ext>
            </a:extLst>
          </p:cNvPr>
          <p:cNvSpPr>
            <a:spLocks noGrp="1"/>
          </p:cNvSpPr>
          <p:nvPr>
            <p:ph idx="1"/>
          </p:nvPr>
        </p:nvSpPr>
        <p:spPr/>
        <p:txBody>
          <a:bodyPr vert="horz" lIns="91440" tIns="45720" rIns="91440" bIns="45720" rtlCol="0" anchor="t">
            <a:normAutofit/>
          </a:bodyPr>
          <a:lstStyle/>
          <a:p>
            <a:r>
              <a:rPr lang="en-US">
                <a:cs typeface="Calibri"/>
              </a:rPr>
              <a:t>Web API, is an API over the web which can commonly be accessed using the HTTP protocol. It is a concept not a technology. For example Twitter's REST API provides programmatic access to read and write data/tweets which we can use to integrate twitter into our own application.</a:t>
            </a:r>
          </a:p>
          <a:p>
            <a:r>
              <a:rPr lang="en-US">
                <a:cs typeface="Calibri"/>
              </a:rPr>
              <a:t>Some common web architectures are SOAP(Simple object access protocol), RPC (remote procedure call) and REST(Representational State Transfer). Each type is generally better suited to solve different problems. So there does not exist a best architecture but REST is probably the most widely used (and misused)</a:t>
            </a:r>
          </a:p>
        </p:txBody>
      </p:sp>
    </p:spTree>
    <p:extLst>
      <p:ext uri="{BB962C8B-B14F-4D97-AF65-F5344CB8AC3E}">
        <p14:creationId xmlns:p14="http://schemas.microsoft.com/office/powerpoint/2010/main" val="220521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B7D28C-C9CB-4132-AF8A-6E935C31B2AC}"/>
              </a:ext>
            </a:extLst>
          </p:cNvPr>
          <p:cNvSpPr>
            <a:spLocks noGrp="1"/>
          </p:cNvSpPr>
          <p:nvPr>
            <p:ph type="title"/>
          </p:nvPr>
        </p:nvSpPr>
        <p:spPr/>
        <p:txBody>
          <a:bodyPr/>
          <a:lstStyle/>
          <a:p>
            <a:r>
              <a:rPr lang="sv-SE">
                <a:cs typeface="Calibri Light"/>
              </a:rPr>
              <a:t>REST API</a:t>
            </a:r>
            <a:endParaRPr lang="sv-SE"/>
          </a:p>
        </p:txBody>
      </p:sp>
      <p:sp>
        <p:nvSpPr>
          <p:cNvPr id="3" name="Platshållare för innehåll 2">
            <a:extLst>
              <a:ext uri="{FF2B5EF4-FFF2-40B4-BE49-F238E27FC236}">
                <a16:creationId xmlns:a16="http://schemas.microsoft.com/office/drawing/2014/main" id="{66789CEE-AF36-458F-8F48-EC7D27C05A93}"/>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RESTful is an architectural style and does not follow any protocol. Rather it is a set of principles. Most web-based implementations of REST uses HTTP requests and HTTP verbs. The resources in the API are accessed using URIs and are acted on based on which verb was used</a:t>
            </a:r>
          </a:p>
          <a:p>
            <a:r>
              <a:rPr lang="en-US">
                <a:cs typeface="Calibri"/>
              </a:rPr>
              <a:t>They key abstraction in REST is the </a:t>
            </a:r>
            <a:r>
              <a:rPr lang="en-US" b="1">
                <a:cs typeface="Calibri"/>
              </a:rPr>
              <a:t>resource </a:t>
            </a:r>
            <a:r>
              <a:rPr lang="en-US">
                <a:cs typeface="Calibri"/>
              </a:rPr>
              <a:t>in REST any information that can be named is a resource, a document, image, service, a collection of resources, methods</a:t>
            </a:r>
          </a:p>
          <a:p>
            <a:r>
              <a:rPr lang="en-US">
                <a:cs typeface="Calibri"/>
              </a:rPr>
              <a:t>REST API is based on the idea of being stateless so that the same request always gives the same response</a:t>
            </a:r>
          </a:p>
          <a:p>
            <a:r>
              <a:rPr lang="en-US">
                <a:cs typeface="Calibri"/>
              </a:rPr>
              <a:t>REST API use HTTP verbs to achieve </a:t>
            </a:r>
            <a:r>
              <a:rPr lang="en-US">
                <a:ea typeface="+mn-lt"/>
                <a:cs typeface="+mn-lt"/>
              </a:rPr>
              <a:t>CRUD (create, retrieve, update, delete) support </a:t>
            </a:r>
            <a:endParaRPr lang="en-US">
              <a:cs typeface="Calibri"/>
            </a:endParaRPr>
          </a:p>
        </p:txBody>
      </p:sp>
    </p:spTree>
    <p:extLst>
      <p:ext uri="{BB962C8B-B14F-4D97-AF65-F5344CB8AC3E}">
        <p14:creationId xmlns:p14="http://schemas.microsoft.com/office/powerpoint/2010/main" val="421401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00C500C-AB9B-4D3D-937C-28A823E9AAE5}"/>
              </a:ext>
            </a:extLst>
          </p:cNvPr>
          <p:cNvSpPr>
            <a:spLocks noGrp="1"/>
          </p:cNvSpPr>
          <p:nvPr>
            <p:ph type="title"/>
          </p:nvPr>
        </p:nvSpPr>
        <p:spPr/>
        <p:txBody>
          <a:bodyPr/>
          <a:lstStyle/>
          <a:p>
            <a:r>
              <a:rPr lang="en-US">
                <a:cs typeface="Calibri Light"/>
              </a:rPr>
              <a:t>REST API Principles</a:t>
            </a:r>
          </a:p>
        </p:txBody>
      </p:sp>
      <p:sp>
        <p:nvSpPr>
          <p:cNvPr id="3" name="Platshållare för innehåll 2">
            <a:extLst>
              <a:ext uri="{FF2B5EF4-FFF2-40B4-BE49-F238E27FC236}">
                <a16:creationId xmlns:a16="http://schemas.microsoft.com/office/drawing/2014/main" id="{C2C243CB-F4E2-4ECF-ABDC-1C8158CE99FB}"/>
              </a:ext>
            </a:extLst>
          </p:cNvPr>
          <p:cNvSpPr>
            <a:spLocks noGrp="1"/>
          </p:cNvSpPr>
          <p:nvPr>
            <p:ph idx="1"/>
          </p:nvPr>
        </p:nvSpPr>
        <p:spPr/>
        <p:txBody>
          <a:bodyPr vert="horz" lIns="91440" tIns="45720" rIns="91440" bIns="45720" rtlCol="0" anchor="t">
            <a:normAutofit/>
          </a:bodyPr>
          <a:lstStyle/>
          <a:p>
            <a:r>
              <a:rPr lang="en-US">
                <a:ea typeface="+mn-lt"/>
                <a:cs typeface="+mn-lt"/>
              </a:rPr>
              <a:t>Client-server architecture - the interface is separated from the backend and data storage</a:t>
            </a:r>
          </a:p>
          <a:p>
            <a:r>
              <a:rPr lang="en-US">
                <a:ea typeface="+mn-lt"/>
                <a:cs typeface="+mn-lt"/>
              </a:rPr>
              <a:t>Statelessness, - no client context is stored on the server. Very important as it allows all other principles to function correctly</a:t>
            </a:r>
          </a:p>
          <a:p>
            <a:r>
              <a:rPr lang="en-US">
                <a:ea typeface="+mn-lt"/>
                <a:cs typeface="+mn-lt"/>
              </a:rPr>
              <a:t>Cacheable - clients can cache responses, a REST API response must state if it can be cached or not</a:t>
            </a:r>
          </a:p>
          <a:p>
            <a:r>
              <a:rPr lang="en-US">
                <a:ea typeface="+mn-lt"/>
                <a:cs typeface="+mn-lt"/>
              </a:rPr>
              <a:t>Layered system - the API will work whether it is communicating directly with a server or through something like a load balancer</a:t>
            </a:r>
          </a:p>
          <a:p>
            <a:r>
              <a:rPr lang="en-US">
                <a:cs typeface="Calibri"/>
              </a:rPr>
              <a:t>Uniformed interfaces - details in next slide</a:t>
            </a: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04997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4297B7A-011B-4BCA-A672-6A79B70B17A1}"/>
              </a:ext>
            </a:extLst>
          </p:cNvPr>
          <p:cNvSpPr>
            <a:spLocks noGrp="1"/>
          </p:cNvSpPr>
          <p:nvPr>
            <p:ph type="title"/>
          </p:nvPr>
        </p:nvSpPr>
        <p:spPr/>
        <p:txBody>
          <a:bodyPr/>
          <a:lstStyle/>
          <a:p>
            <a:r>
              <a:rPr lang="en-US">
                <a:ea typeface="+mj-lt"/>
                <a:cs typeface="+mj-lt"/>
              </a:rPr>
              <a:t>REST API Principles</a:t>
            </a:r>
            <a:endParaRPr lang="sv-SE">
              <a:ea typeface="+mj-lt"/>
              <a:cs typeface="+mj-lt"/>
            </a:endParaRPr>
          </a:p>
          <a:p>
            <a:r>
              <a:rPr lang="sv-SE">
                <a:cs typeface="Calibri Light"/>
              </a:rPr>
              <a:t>Uniform interfaces</a:t>
            </a:r>
          </a:p>
        </p:txBody>
      </p:sp>
      <p:sp>
        <p:nvSpPr>
          <p:cNvPr id="3" name="Platshållare för innehåll 2">
            <a:extLst>
              <a:ext uri="{FF2B5EF4-FFF2-40B4-BE49-F238E27FC236}">
                <a16:creationId xmlns:a16="http://schemas.microsoft.com/office/drawing/2014/main" id="{AC777A35-7BFF-4C4F-8652-90A91310E9A8}"/>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Identification of resources -</a:t>
            </a:r>
            <a:r>
              <a:rPr lang="en-US">
                <a:cs typeface="Calibri"/>
              </a:rPr>
              <a:t> Individual resources can be identified in requests. By for example URI</a:t>
            </a:r>
            <a:endParaRPr lang="sv-SE">
              <a:cs typeface="Calibri"/>
            </a:endParaRPr>
          </a:p>
          <a:p>
            <a:r>
              <a:rPr lang="en-US">
                <a:ea typeface="+mn-lt"/>
                <a:cs typeface="+mn-lt"/>
              </a:rPr>
              <a:t>Manipulation of resources </a:t>
            </a:r>
            <a:r>
              <a:rPr lang="en-US">
                <a:cs typeface="Calibri"/>
              </a:rPr>
              <a:t>- </a:t>
            </a:r>
            <a:r>
              <a:rPr lang="en-US">
                <a:ea typeface="+mn-lt"/>
                <a:cs typeface="+mn-lt"/>
              </a:rPr>
              <a:t>You use the HTTP standard to describe communication. So for example GET means that you want to retrieve data about the URI identified resource. You can describe an operation with a HTTP method and an URI</a:t>
            </a:r>
            <a:endParaRPr lang="sv-SE">
              <a:cs typeface="Calibri"/>
            </a:endParaRPr>
          </a:p>
          <a:p>
            <a:r>
              <a:rPr lang="en-US">
                <a:ea typeface="+mn-lt"/>
                <a:cs typeface="+mn-lt"/>
              </a:rPr>
              <a:t>Self-descriptive messages -</a:t>
            </a:r>
            <a:r>
              <a:rPr lang="en-US" b="1">
                <a:ea typeface="+mn-lt"/>
                <a:cs typeface="+mn-lt"/>
              </a:rPr>
              <a:t> </a:t>
            </a:r>
            <a:r>
              <a:rPr lang="en-US">
                <a:cs typeface="Calibri"/>
              </a:rPr>
              <a:t>Each message contains enough information to describe how to process the message for example by using internet media-type also known as MIME types</a:t>
            </a:r>
          </a:p>
          <a:p>
            <a:r>
              <a:rPr lang="en-US">
                <a:cs typeface="Calibri"/>
              </a:rPr>
              <a:t>HATEOAS - </a:t>
            </a:r>
            <a:r>
              <a:rPr lang="en-US">
                <a:ea typeface="+mn-lt"/>
                <a:cs typeface="+mn-lt"/>
              </a:rPr>
              <a:t>You use hyperlinks and possibly URI templates to decouple the client from the application specific URI structure</a:t>
            </a:r>
            <a:endParaRPr lang="en-US">
              <a:cs typeface="Calibri"/>
            </a:endParaRPr>
          </a:p>
        </p:txBody>
      </p:sp>
    </p:spTree>
    <p:extLst>
      <p:ext uri="{BB962C8B-B14F-4D97-AF65-F5344CB8AC3E}">
        <p14:creationId xmlns:p14="http://schemas.microsoft.com/office/powerpoint/2010/main" val="411054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9CFC2B2-D06E-4FC8-BC46-D327B4B9BCB5}"/>
              </a:ext>
            </a:extLst>
          </p:cNvPr>
          <p:cNvSpPr>
            <a:spLocks noGrp="1"/>
          </p:cNvSpPr>
          <p:nvPr>
            <p:ph type="title"/>
          </p:nvPr>
        </p:nvSpPr>
        <p:spPr/>
        <p:txBody>
          <a:bodyPr/>
          <a:lstStyle/>
          <a:p>
            <a:r>
              <a:rPr lang="sv-SE">
                <a:cs typeface="Calibri Light"/>
              </a:rPr>
              <a:t>HTTP Verbs</a:t>
            </a:r>
            <a:endParaRPr lang="sv-SE"/>
          </a:p>
        </p:txBody>
      </p:sp>
      <p:sp>
        <p:nvSpPr>
          <p:cNvPr id="3" name="Platshållare för innehåll 2">
            <a:extLst>
              <a:ext uri="{FF2B5EF4-FFF2-40B4-BE49-F238E27FC236}">
                <a16:creationId xmlns:a16="http://schemas.microsoft.com/office/drawing/2014/main" id="{046E7C39-5F5B-482D-85DB-0A274E4A5FEF}"/>
              </a:ext>
            </a:extLst>
          </p:cNvPr>
          <p:cNvSpPr>
            <a:spLocks noGrp="1"/>
          </p:cNvSpPr>
          <p:nvPr>
            <p:ph idx="1"/>
          </p:nvPr>
        </p:nvSpPr>
        <p:spPr/>
        <p:txBody>
          <a:bodyPr vert="horz" lIns="91440" tIns="45720" rIns="91440" bIns="45720" rtlCol="0" anchor="t">
            <a:normAutofit/>
          </a:bodyPr>
          <a:lstStyle/>
          <a:p>
            <a:r>
              <a:rPr lang="en-US">
                <a:cs typeface="Calibri"/>
              </a:rPr>
              <a:t>REST uses the HTTP verbs: GET, POST, PUT, PATCH, DELETE. A REST API following the u</a:t>
            </a:r>
            <a:r>
              <a:rPr lang="en-US"/>
              <a:t>niform interface principle have only one Uri for a resource and then depending on the verb different actions are taken</a:t>
            </a:r>
            <a:endParaRPr lang="en-US">
              <a:cs typeface="Calibri"/>
            </a:endParaRPr>
          </a:p>
          <a:p>
            <a:r>
              <a:rPr lang="en-US">
                <a:ea typeface="+mn-lt"/>
                <a:cs typeface="+mn-lt"/>
              </a:rPr>
              <a:t>GET returns one or more resources</a:t>
            </a:r>
          </a:p>
          <a:p>
            <a:r>
              <a:rPr lang="en-US">
                <a:ea typeface="+mn-lt"/>
                <a:cs typeface="+mn-lt"/>
              </a:rPr>
              <a:t>POST creates a new resource</a:t>
            </a:r>
          </a:p>
          <a:p>
            <a:r>
              <a:rPr lang="en-US">
                <a:ea typeface="+mn-lt"/>
                <a:cs typeface="+mn-lt"/>
              </a:rPr>
              <a:t>PUT is used to replace an existing resource</a:t>
            </a:r>
          </a:p>
          <a:p>
            <a:r>
              <a:rPr lang="en-US">
                <a:ea typeface="+mn-lt"/>
                <a:cs typeface="+mn-lt"/>
              </a:rPr>
              <a:t>PATH is used to update an existing resource</a:t>
            </a:r>
          </a:p>
          <a:p>
            <a:r>
              <a:rPr lang="en-US">
                <a:ea typeface="+mn-lt"/>
                <a:cs typeface="+mn-lt"/>
              </a:rPr>
              <a:t>DELETE is used to remove a resource</a:t>
            </a:r>
          </a:p>
          <a:p>
            <a:endParaRPr lang="en-US">
              <a:ea typeface="+mn-lt"/>
              <a:cs typeface="+mn-lt"/>
            </a:endParaRPr>
          </a:p>
        </p:txBody>
      </p:sp>
    </p:spTree>
    <p:extLst>
      <p:ext uri="{BB962C8B-B14F-4D97-AF65-F5344CB8AC3E}">
        <p14:creationId xmlns:p14="http://schemas.microsoft.com/office/powerpoint/2010/main" val="92477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 5">
            <a:extLst>
              <a:ext uri="{FF2B5EF4-FFF2-40B4-BE49-F238E27FC236}">
                <a16:creationId xmlns:a16="http://schemas.microsoft.com/office/drawing/2014/main" id="{A477A60B-9DCF-4917-863E-58A277446957}"/>
              </a:ext>
            </a:extLst>
          </p:cNvPr>
          <p:cNvGraphicFramePr>
            <a:graphicFrameLocks noGrp="1"/>
          </p:cNvGraphicFramePr>
          <p:nvPr/>
        </p:nvGraphicFramePr>
        <p:xfrm>
          <a:off x="491923" y="299014"/>
          <a:ext cx="11313551" cy="6203576"/>
        </p:xfrm>
        <a:graphic>
          <a:graphicData uri="http://schemas.openxmlformats.org/drawingml/2006/table">
            <a:tbl>
              <a:tblPr firstRow="1" bandRow="1">
                <a:tableStyleId>{5C22544A-7EE6-4342-B048-85BDC9FD1C3A}</a:tableStyleId>
              </a:tblPr>
              <a:tblGrid>
                <a:gridCol w="1485416">
                  <a:extLst>
                    <a:ext uri="{9D8B030D-6E8A-4147-A177-3AD203B41FA5}">
                      <a16:colId xmlns:a16="http://schemas.microsoft.com/office/drawing/2014/main" val="2796085384"/>
                    </a:ext>
                  </a:extLst>
                </a:gridCol>
                <a:gridCol w="5199529">
                  <a:extLst>
                    <a:ext uri="{9D8B030D-6E8A-4147-A177-3AD203B41FA5}">
                      <a16:colId xmlns:a16="http://schemas.microsoft.com/office/drawing/2014/main" val="1331873177"/>
                    </a:ext>
                  </a:extLst>
                </a:gridCol>
                <a:gridCol w="4628606">
                  <a:extLst>
                    <a:ext uri="{9D8B030D-6E8A-4147-A177-3AD203B41FA5}">
                      <a16:colId xmlns:a16="http://schemas.microsoft.com/office/drawing/2014/main" val="2149241920"/>
                    </a:ext>
                  </a:extLst>
                </a:gridCol>
              </a:tblGrid>
              <a:tr h="816742">
                <a:tc>
                  <a:txBody>
                    <a:bodyPr/>
                    <a:lstStyle/>
                    <a:p>
                      <a:pPr algn="ctr"/>
                      <a:r>
                        <a:rPr lang="sv-SE">
                          <a:effectLst/>
                        </a:rPr>
                        <a:t>HTTP </a:t>
                      </a:r>
                      <a:r>
                        <a:rPr lang="sv-SE" err="1">
                          <a:effectLst/>
                        </a:rPr>
                        <a:t>methods</a:t>
                      </a:r>
                    </a:p>
                  </a:txBody>
                  <a:tcPr anchor="ctr"/>
                </a:tc>
                <a:tc>
                  <a:txBody>
                    <a:bodyPr/>
                    <a:lstStyle/>
                    <a:p>
                      <a:pPr algn="ctr"/>
                      <a:r>
                        <a:rPr lang="sv-SE" dirty="0">
                          <a:effectLst/>
                        </a:rPr>
                        <a:t>Collection resource</a:t>
                      </a:r>
                      <a:endParaRPr lang="sv-SE" dirty="0"/>
                    </a:p>
                    <a:p>
                      <a:pPr lvl="0" algn="ctr">
                        <a:buNone/>
                      </a:pPr>
                      <a:r>
                        <a:rPr lang="sv-SE" dirty="0">
                          <a:effectLst/>
                        </a:rPr>
                        <a:t> https://api.example.com/collections</a:t>
                      </a:r>
                    </a:p>
                  </a:txBody>
                  <a:tcPr anchor="ctr"/>
                </a:tc>
                <a:tc>
                  <a:txBody>
                    <a:bodyPr/>
                    <a:lstStyle/>
                    <a:p>
                      <a:pPr algn="ctr"/>
                      <a:r>
                        <a:rPr lang="sv-SE" dirty="0">
                          <a:effectLst/>
                        </a:rPr>
                        <a:t>Member resource https://api.example.com/collections/10</a:t>
                      </a:r>
                    </a:p>
                  </a:txBody>
                  <a:tcPr anchor="ctr"/>
                </a:tc>
                <a:extLst>
                  <a:ext uri="{0D108BD9-81ED-4DB2-BD59-A6C34878D82A}">
                    <a16:rowId xmlns:a16="http://schemas.microsoft.com/office/drawing/2014/main" val="3052968716"/>
                  </a:ext>
                </a:extLst>
              </a:tr>
              <a:tr h="816742">
                <a:tc>
                  <a:txBody>
                    <a:bodyPr/>
                    <a:lstStyle/>
                    <a:p>
                      <a:pPr algn="ctr"/>
                      <a:r>
                        <a:rPr lang="sv-SE">
                          <a:effectLst/>
                        </a:rPr>
                        <a:t>GET</a:t>
                      </a:r>
                    </a:p>
                  </a:txBody>
                  <a:tcPr anchor="ctr"/>
                </a:tc>
                <a:tc>
                  <a:txBody>
                    <a:bodyPr/>
                    <a:lstStyle/>
                    <a:p>
                      <a:r>
                        <a:rPr lang="sv-SE" err="1">
                          <a:effectLst/>
                        </a:rPr>
                        <a:t>Return</a:t>
                      </a:r>
                      <a:r>
                        <a:rPr lang="sv-SE">
                          <a:effectLst/>
                        </a:rPr>
                        <a:t> all </a:t>
                      </a:r>
                      <a:r>
                        <a:rPr lang="sv-SE" err="1">
                          <a:effectLst/>
                        </a:rPr>
                        <a:t>items</a:t>
                      </a:r>
                      <a:r>
                        <a:rPr lang="sv-SE">
                          <a:effectLst/>
                        </a:rPr>
                        <a:t> in the </a:t>
                      </a:r>
                      <a:r>
                        <a:rPr lang="sv-SE" err="1">
                          <a:effectLst/>
                        </a:rPr>
                        <a:t>collection</a:t>
                      </a:r>
                      <a:r>
                        <a:rPr lang="sv-SE">
                          <a:effectLst/>
                        </a:rPr>
                        <a:t> </a:t>
                      </a:r>
                      <a:r>
                        <a:rPr lang="sv-SE" err="1">
                          <a:effectLst/>
                        </a:rPr>
                        <a:t>may</a:t>
                      </a:r>
                      <a:r>
                        <a:rPr lang="sv-SE">
                          <a:effectLst/>
                        </a:rPr>
                        <a:t> </a:t>
                      </a:r>
                      <a:r>
                        <a:rPr lang="sv-SE" err="1">
                          <a:effectLst/>
                        </a:rPr>
                        <a:t>use</a:t>
                      </a:r>
                      <a:r>
                        <a:rPr lang="sv-SE">
                          <a:effectLst/>
                        </a:rPr>
                        <a:t> a </a:t>
                      </a:r>
                      <a:r>
                        <a:rPr lang="sv-SE" err="1">
                          <a:effectLst/>
                        </a:rPr>
                        <a:t>search</a:t>
                      </a:r>
                      <a:r>
                        <a:rPr lang="sv-SE">
                          <a:effectLst/>
                        </a:rPr>
                        <a:t> </a:t>
                      </a:r>
                      <a:r>
                        <a:rPr lang="sv-SE" err="1">
                          <a:effectLst/>
                        </a:rPr>
                        <a:t>query</a:t>
                      </a:r>
                      <a:r>
                        <a:rPr lang="sv-SE">
                          <a:effectLst/>
                        </a:rPr>
                        <a:t> as a filter</a:t>
                      </a:r>
                    </a:p>
                  </a:txBody>
                  <a:tcPr/>
                </a:tc>
                <a:tc>
                  <a:txBody>
                    <a:bodyPr/>
                    <a:lstStyle/>
                    <a:p>
                      <a:r>
                        <a:rPr lang="sv-SE" err="1">
                          <a:effectLst/>
                        </a:rPr>
                        <a:t>Retrieve</a:t>
                      </a:r>
                      <a:r>
                        <a:rPr lang="sv-SE">
                          <a:effectLst/>
                        </a:rPr>
                        <a:t> the item </a:t>
                      </a:r>
                      <a:r>
                        <a:rPr lang="sv-SE" err="1">
                          <a:effectLst/>
                        </a:rPr>
                        <a:t>with</a:t>
                      </a:r>
                      <a:r>
                        <a:rPr lang="sv-SE">
                          <a:effectLst/>
                        </a:rPr>
                        <a:t> id 10 from the </a:t>
                      </a:r>
                      <a:r>
                        <a:rPr lang="sv-SE" err="1">
                          <a:effectLst/>
                        </a:rPr>
                        <a:t>collection</a:t>
                      </a:r>
                      <a:r>
                        <a:rPr lang="sv-SE">
                          <a:effectLst/>
                        </a:rPr>
                        <a:t> </a:t>
                      </a:r>
                    </a:p>
                  </a:txBody>
                  <a:tcPr/>
                </a:tc>
                <a:extLst>
                  <a:ext uri="{0D108BD9-81ED-4DB2-BD59-A6C34878D82A}">
                    <a16:rowId xmlns:a16="http://schemas.microsoft.com/office/drawing/2014/main" val="2127315905"/>
                  </a:ext>
                </a:extLst>
              </a:tr>
              <a:tr h="1018632">
                <a:tc>
                  <a:txBody>
                    <a:bodyPr/>
                    <a:lstStyle/>
                    <a:p>
                      <a:pPr algn="ctr"/>
                      <a:r>
                        <a:rPr lang="sv-SE">
                          <a:effectLst/>
                        </a:rPr>
                        <a:t>POST</a:t>
                      </a:r>
                    </a:p>
                  </a:txBody>
                  <a:tcPr anchor="ctr"/>
                </a:tc>
                <a:tc>
                  <a:txBody>
                    <a:bodyPr/>
                    <a:lstStyle/>
                    <a:p>
                      <a:r>
                        <a:rPr lang="sv-SE" err="1">
                          <a:effectLst/>
                        </a:rPr>
                        <a:t>Create</a:t>
                      </a:r>
                      <a:r>
                        <a:rPr lang="sv-SE">
                          <a:effectLst/>
                        </a:rPr>
                        <a:t> a </a:t>
                      </a:r>
                      <a:r>
                        <a:rPr lang="sv-SE" err="1">
                          <a:effectLst/>
                        </a:rPr>
                        <a:t>member</a:t>
                      </a:r>
                      <a:r>
                        <a:rPr lang="sv-SE">
                          <a:effectLst/>
                        </a:rPr>
                        <a:t> </a:t>
                      </a:r>
                      <a:r>
                        <a:rPr lang="sv-SE" err="1">
                          <a:effectLst/>
                        </a:rPr>
                        <a:t>resource</a:t>
                      </a:r>
                      <a:r>
                        <a:rPr lang="sv-SE">
                          <a:effectLst/>
                        </a:rPr>
                        <a:t> in the </a:t>
                      </a:r>
                      <a:r>
                        <a:rPr lang="sv-SE" err="1">
                          <a:effectLst/>
                        </a:rPr>
                        <a:t>collection</a:t>
                      </a:r>
                      <a:r>
                        <a:rPr lang="sv-SE">
                          <a:effectLst/>
                        </a:rPr>
                        <a:t> </a:t>
                      </a:r>
                      <a:r>
                        <a:rPr lang="sv-SE" err="1">
                          <a:effectLst/>
                        </a:rPr>
                        <a:t>resource</a:t>
                      </a:r>
                      <a:r>
                        <a:rPr lang="sv-SE">
                          <a:effectLst/>
                        </a:rPr>
                        <a:t> </a:t>
                      </a:r>
                      <a:r>
                        <a:rPr lang="sv-SE" err="1">
                          <a:effectLst/>
                        </a:rPr>
                        <a:t>using</a:t>
                      </a:r>
                      <a:r>
                        <a:rPr lang="sv-SE">
                          <a:effectLst/>
                        </a:rPr>
                        <a:t> the </a:t>
                      </a:r>
                      <a:r>
                        <a:rPr lang="sv-SE" err="1">
                          <a:effectLst/>
                        </a:rPr>
                        <a:t>instructions</a:t>
                      </a:r>
                      <a:r>
                        <a:rPr lang="sv-SE">
                          <a:effectLst/>
                        </a:rPr>
                        <a:t> in the </a:t>
                      </a:r>
                      <a:r>
                        <a:rPr lang="sv-SE" err="1">
                          <a:effectLst/>
                        </a:rPr>
                        <a:t>request</a:t>
                      </a:r>
                      <a:r>
                        <a:rPr lang="sv-SE">
                          <a:effectLst/>
                        </a:rPr>
                        <a:t> </a:t>
                      </a:r>
                      <a:r>
                        <a:rPr lang="sv-SE" err="1">
                          <a:effectLst/>
                        </a:rPr>
                        <a:t>body</a:t>
                      </a:r>
                      <a:r>
                        <a:rPr lang="sv-SE">
                          <a:effectLst/>
                        </a:rPr>
                        <a:t>. </a:t>
                      </a:r>
                    </a:p>
                  </a:txBody>
                  <a:tcPr/>
                </a:tc>
                <a:tc>
                  <a:txBody>
                    <a:bodyPr/>
                    <a:lstStyle/>
                    <a:p>
                      <a:r>
                        <a:rPr lang="sv-SE" err="1">
                          <a:effectLst/>
                        </a:rPr>
                        <a:t>Create</a:t>
                      </a:r>
                      <a:r>
                        <a:rPr lang="sv-SE">
                          <a:effectLst/>
                        </a:rPr>
                        <a:t> a </a:t>
                      </a:r>
                      <a:r>
                        <a:rPr lang="sv-SE" err="1">
                          <a:effectLst/>
                        </a:rPr>
                        <a:t>member</a:t>
                      </a:r>
                      <a:r>
                        <a:rPr lang="sv-SE">
                          <a:effectLst/>
                        </a:rPr>
                        <a:t> </a:t>
                      </a:r>
                      <a:r>
                        <a:rPr lang="sv-SE" err="1">
                          <a:effectLst/>
                        </a:rPr>
                        <a:t>resource</a:t>
                      </a:r>
                      <a:r>
                        <a:rPr lang="sv-SE">
                          <a:effectLst/>
                        </a:rPr>
                        <a:t> </a:t>
                      </a:r>
                      <a:r>
                        <a:rPr lang="sv-SE" err="1">
                          <a:effectLst/>
                        </a:rPr>
                        <a:t>using</a:t>
                      </a:r>
                      <a:r>
                        <a:rPr lang="sv-SE">
                          <a:effectLst/>
                        </a:rPr>
                        <a:t> the </a:t>
                      </a:r>
                      <a:r>
                        <a:rPr lang="sv-SE" err="1">
                          <a:effectLst/>
                        </a:rPr>
                        <a:t>instructions</a:t>
                      </a:r>
                      <a:r>
                        <a:rPr lang="sv-SE">
                          <a:effectLst/>
                        </a:rPr>
                        <a:t> in the </a:t>
                      </a:r>
                      <a:r>
                        <a:rPr lang="sv-SE" err="1">
                          <a:effectLst/>
                        </a:rPr>
                        <a:t>request</a:t>
                      </a:r>
                      <a:r>
                        <a:rPr lang="sv-SE">
                          <a:effectLst/>
                        </a:rPr>
                        <a:t> </a:t>
                      </a:r>
                      <a:r>
                        <a:rPr lang="sv-SE" err="1">
                          <a:effectLst/>
                        </a:rPr>
                        <a:t>body</a:t>
                      </a:r>
                      <a:r>
                        <a:rPr lang="sv-SE">
                          <a:effectLst/>
                        </a:rPr>
                        <a:t> </a:t>
                      </a:r>
                      <a:r>
                        <a:rPr lang="sv-SE" err="1">
                          <a:effectLst/>
                        </a:rPr>
                        <a:t>with</a:t>
                      </a:r>
                      <a:r>
                        <a:rPr lang="sv-SE">
                          <a:effectLst/>
                        </a:rPr>
                        <a:t> id 10. Not common as </a:t>
                      </a:r>
                      <a:r>
                        <a:rPr lang="sv-SE" err="1">
                          <a:effectLst/>
                        </a:rPr>
                        <a:t>this</a:t>
                      </a:r>
                      <a:r>
                        <a:rPr lang="sv-SE">
                          <a:effectLst/>
                        </a:rPr>
                        <a:t> </a:t>
                      </a:r>
                      <a:r>
                        <a:rPr lang="sv-SE" err="1">
                          <a:effectLst/>
                        </a:rPr>
                        <a:t>can</a:t>
                      </a:r>
                      <a:r>
                        <a:rPr lang="sv-SE">
                          <a:effectLst/>
                        </a:rPr>
                        <a:t> be </a:t>
                      </a:r>
                      <a:r>
                        <a:rPr lang="sv-SE" err="1">
                          <a:effectLst/>
                        </a:rPr>
                        <a:t>done</a:t>
                      </a:r>
                      <a:r>
                        <a:rPr lang="sv-SE">
                          <a:effectLst/>
                        </a:rPr>
                        <a:t> </a:t>
                      </a:r>
                      <a:r>
                        <a:rPr lang="sv-SE" err="1">
                          <a:effectLst/>
                        </a:rPr>
                        <a:t>with</a:t>
                      </a:r>
                      <a:r>
                        <a:rPr lang="sv-SE">
                          <a:effectLst/>
                        </a:rPr>
                        <a:t> </a:t>
                      </a:r>
                      <a:r>
                        <a:rPr lang="sv-SE" err="1">
                          <a:effectLst/>
                        </a:rPr>
                        <a:t>collection</a:t>
                      </a:r>
                    </a:p>
                  </a:txBody>
                  <a:tcPr/>
                </a:tc>
                <a:extLst>
                  <a:ext uri="{0D108BD9-81ED-4DB2-BD59-A6C34878D82A}">
                    <a16:rowId xmlns:a16="http://schemas.microsoft.com/office/drawing/2014/main" val="1313575019"/>
                  </a:ext>
                </a:extLst>
              </a:tr>
              <a:tr h="1367359">
                <a:tc>
                  <a:txBody>
                    <a:bodyPr/>
                    <a:lstStyle/>
                    <a:p>
                      <a:pPr algn="ctr"/>
                      <a:r>
                        <a:rPr lang="sv-SE">
                          <a:effectLst/>
                        </a:rPr>
                        <a:t>PUT</a:t>
                      </a:r>
                    </a:p>
                  </a:txBody>
                  <a:tcPr anchor="ctr"/>
                </a:tc>
                <a:tc>
                  <a:txBody>
                    <a:bodyPr/>
                    <a:lstStyle/>
                    <a:p>
                      <a:r>
                        <a:rPr lang="sv-SE">
                          <a:effectLst/>
                        </a:rPr>
                        <a:t>Replaces all items in the collection with the given request body. Might be useful if used </a:t>
                      </a:r>
                      <a:r>
                        <a:rPr lang="sv-SE" err="1">
                          <a:effectLst/>
                        </a:rPr>
                        <a:t>with</a:t>
                      </a:r>
                      <a:r>
                        <a:rPr lang="sv-SE">
                          <a:effectLst/>
                        </a:rPr>
                        <a:t> a </a:t>
                      </a:r>
                      <a:r>
                        <a:rPr lang="sv-SE" err="1">
                          <a:effectLst/>
                        </a:rPr>
                        <a:t>search</a:t>
                      </a:r>
                      <a:r>
                        <a:rPr lang="sv-SE">
                          <a:effectLst/>
                        </a:rPr>
                        <a:t> </a:t>
                      </a:r>
                      <a:r>
                        <a:rPr lang="sv-SE" err="1">
                          <a:effectLst/>
                        </a:rPr>
                        <a:t>query</a:t>
                      </a:r>
                      <a:r>
                        <a:rPr lang="sv-SE">
                          <a:effectLst/>
                        </a:rPr>
                        <a:t>. Not </a:t>
                      </a:r>
                      <a:r>
                        <a:rPr lang="sv-SE" err="1">
                          <a:effectLst/>
                        </a:rPr>
                        <a:t>generally</a:t>
                      </a:r>
                      <a:r>
                        <a:rPr lang="sv-SE">
                          <a:effectLst/>
                        </a:rPr>
                        <a:t> </a:t>
                      </a:r>
                      <a:r>
                        <a:rPr lang="sv-SE" err="1">
                          <a:effectLst/>
                        </a:rPr>
                        <a:t>used</a:t>
                      </a:r>
                      <a:r>
                        <a:rPr lang="sv-SE">
                          <a:effectLst/>
                        </a:rPr>
                        <a:t> </a:t>
                      </a:r>
                      <a:r>
                        <a:rPr lang="sv-SE" err="1">
                          <a:effectLst/>
                        </a:rPr>
                        <a:t>directly</a:t>
                      </a:r>
                      <a:r>
                        <a:rPr lang="sv-SE">
                          <a:effectLst/>
                        </a:rPr>
                        <a:t> on </a:t>
                      </a:r>
                      <a:r>
                        <a:rPr lang="sv-SE" err="1">
                          <a:effectLst/>
                        </a:rPr>
                        <a:t>collection</a:t>
                      </a:r>
                      <a:r>
                        <a:rPr lang="sv-SE">
                          <a:effectLst/>
                        </a:rPr>
                        <a:t> </a:t>
                      </a:r>
                      <a:r>
                        <a:rPr lang="sv-SE" err="1">
                          <a:effectLst/>
                        </a:rPr>
                        <a:t>resources</a:t>
                      </a:r>
                    </a:p>
                  </a:txBody>
                  <a:tcPr/>
                </a:tc>
                <a:tc>
                  <a:txBody>
                    <a:bodyPr/>
                    <a:lstStyle/>
                    <a:p>
                      <a:r>
                        <a:rPr lang="sv-SE">
                          <a:effectLst/>
                        </a:rPr>
                        <a:t>Replace all the representations </a:t>
                      </a:r>
                      <a:r>
                        <a:rPr lang="sv-SE" err="1">
                          <a:effectLst/>
                        </a:rPr>
                        <a:t>of</a:t>
                      </a:r>
                      <a:r>
                        <a:rPr lang="sv-SE">
                          <a:effectLst/>
                        </a:rPr>
                        <a:t> the </a:t>
                      </a:r>
                      <a:r>
                        <a:rPr lang="sv-SE" err="1">
                          <a:effectLst/>
                        </a:rPr>
                        <a:t>member</a:t>
                      </a:r>
                      <a:r>
                        <a:rPr lang="sv-SE">
                          <a:effectLst/>
                        </a:rPr>
                        <a:t> </a:t>
                      </a:r>
                      <a:r>
                        <a:rPr lang="sv-SE" err="1">
                          <a:effectLst/>
                        </a:rPr>
                        <a:t>resource</a:t>
                      </a:r>
                      <a:r>
                        <a:rPr lang="sv-SE">
                          <a:effectLst/>
                        </a:rPr>
                        <a:t>, </a:t>
                      </a:r>
                      <a:r>
                        <a:rPr lang="sv-SE" err="1">
                          <a:effectLst/>
                        </a:rPr>
                        <a:t>with</a:t>
                      </a:r>
                      <a:r>
                        <a:rPr lang="sv-SE">
                          <a:effectLst/>
                        </a:rPr>
                        <a:t> the representation in the request body.</a:t>
                      </a:r>
                    </a:p>
                  </a:txBody>
                  <a:tcPr/>
                </a:tc>
                <a:extLst>
                  <a:ext uri="{0D108BD9-81ED-4DB2-BD59-A6C34878D82A}">
                    <a16:rowId xmlns:a16="http://schemas.microsoft.com/office/drawing/2014/main" val="98281131"/>
                  </a:ext>
                </a:extLst>
              </a:tr>
              <a:tr h="1367359">
                <a:tc>
                  <a:txBody>
                    <a:bodyPr/>
                    <a:lstStyle/>
                    <a:p>
                      <a:pPr algn="ctr"/>
                      <a:r>
                        <a:rPr lang="sv-SE">
                          <a:effectLst/>
                        </a:rPr>
                        <a:t>PATCH</a:t>
                      </a:r>
                    </a:p>
                  </a:txBody>
                  <a:tcPr anchor="ctr"/>
                </a:tc>
                <a:tc>
                  <a:txBody>
                    <a:bodyPr/>
                    <a:lstStyle/>
                    <a:p>
                      <a:r>
                        <a:rPr lang="sv-SE">
                          <a:effectLst/>
                        </a:rPr>
                        <a:t>Update all the representations of the member resources of the collection resource using the instructions in the </a:t>
                      </a:r>
                      <a:r>
                        <a:rPr lang="sv-SE" err="1">
                          <a:effectLst/>
                        </a:rPr>
                        <a:t>request</a:t>
                      </a:r>
                      <a:r>
                        <a:rPr lang="sv-SE">
                          <a:effectLst/>
                        </a:rPr>
                        <a:t> </a:t>
                      </a:r>
                      <a:r>
                        <a:rPr lang="sv-SE" err="1">
                          <a:effectLst/>
                        </a:rPr>
                        <a:t>body</a:t>
                      </a:r>
                      <a:r>
                        <a:rPr lang="sv-SE">
                          <a:effectLst/>
                        </a:rPr>
                        <a:t>. Not </a:t>
                      </a:r>
                      <a:r>
                        <a:rPr lang="sv-SE" err="1">
                          <a:effectLst/>
                        </a:rPr>
                        <a:t>generally</a:t>
                      </a:r>
                      <a:r>
                        <a:rPr lang="sv-SE">
                          <a:effectLst/>
                        </a:rPr>
                        <a:t> </a:t>
                      </a:r>
                      <a:r>
                        <a:rPr lang="sv-SE" err="1">
                          <a:effectLst/>
                        </a:rPr>
                        <a:t>used</a:t>
                      </a:r>
                      <a:r>
                        <a:rPr lang="sv-SE">
                          <a:effectLst/>
                        </a:rPr>
                        <a:t> </a:t>
                      </a:r>
                      <a:r>
                        <a:rPr lang="sv-SE" err="1">
                          <a:effectLst/>
                        </a:rPr>
                        <a:t>directly</a:t>
                      </a:r>
                      <a:r>
                        <a:rPr lang="sv-SE">
                          <a:effectLst/>
                        </a:rPr>
                        <a:t> on </a:t>
                      </a:r>
                      <a:r>
                        <a:rPr lang="sv-SE" err="1">
                          <a:effectLst/>
                        </a:rPr>
                        <a:t>collection</a:t>
                      </a:r>
                      <a:r>
                        <a:rPr lang="sv-SE">
                          <a:effectLst/>
                        </a:rPr>
                        <a:t> </a:t>
                      </a:r>
                      <a:r>
                        <a:rPr lang="sv-SE" err="1">
                          <a:effectLst/>
                        </a:rPr>
                        <a:t>resources</a:t>
                      </a:r>
                    </a:p>
                  </a:txBody>
                  <a:tcPr/>
                </a:tc>
                <a:tc>
                  <a:txBody>
                    <a:bodyPr/>
                    <a:lstStyle/>
                    <a:p>
                      <a:r>
                        <a:rPr lang="sv-SE" err="1">
                          <a:effectLst/>
                        </a:rPr>
                        <a:t>Updates</a:t>
                      </a:r>
                      <a:r>
                        <a:rPr lang="sv-SE">
                          <a:effectLst/>
                        </a:rPr>
                        <a:t> the representations </a:t>
                      </a:r>
                      <a:r>
                        <a:rPr lang="sv-SE" err="1">
                          <a:effectLst/>
                        </a:rPr>
                        <a:t>of</a:t>
                      </a:r>
                      <a:r>
                        <a:rPr lang="sv-SE">
                          <a:effectLst/>
                        </a:rPr>
                        <a:t> the </a:t>
                      </a:r>
                      <a:r>
                        <a:rPr lang="sv-SE" err="1">
                          <a:effectLst/>
                        </a:rPr>
                        <a:t>member</a:t>
                      </a:r>
                      <a:r>
                        <a:rPr lang="sv-SE">
                          <a:effectLst/>
                        </a:rPr>
                        <a:t> </a:t>
                      </a:r>
                      <a:r>
                        <a:rPr lang="sv-SE" err="1">
                          <a:effectLst/>
                        </a:rPr>
                        <a:t>resource</a:t>
                      </a:r>
                      <a:r>
                        <a:rPr lang="sv-SE">
                          <a:effectLst/>
                        </a:rPr>
                        <a:t>, </a:t>
                      </a:r>
                      <a:r>
                        <a:rPr lang="sv-SE" err="1">
                          <a:effectLst/>
                        </a:rPr>
                        <a:t>with</a:t>
                      </a:r>
                      <a:r>
                        <a:rPr lang="sv-SE">
                          <a:effectLst/>
                        </a:rPr>
                        <a:t> the </a:t>
                      </a:r>
                      <a:r>
                        <a:rPr lang="sv-SE" err="1">
                          <a:effectLst/>
                        </a:rPr>
                        <a:t>instructions</a:t>
                      </a:r>
                      <a:r>
                        <a:rPr lang="sv-SE">
                          <a:effectLst/>
                        </a:rPr>
                        <a:t> in the </a:t>
                      </a:r>
                      <a:r>
                        <a:rPr lang="sv-SE" err="1">
                          <a:effectLst/>
                        </a:rPr>
                        <a:t>request</a:t>
                      </a:r>
                      <a:r>
                        <a:rPr lang="sv-SE">
                          <a:effectLst/>
                        </a:rPr>
                        <a:t> </a:t>
                      </a:r>
                      <a:r>
                        <a:rPr lang="sv-SE" err="1">
                          <a:effectLst/>
                        </a:rPr>
                        <a:t>body</a:t>
                      </a:r>
                    </a:p>
                  </a:txBody>
                  <a:tcPr/>
                </a:tc>
                <a:extLst>
                  <a:ext uri="{0D108BD9-81ED-4DB2-BD59-A6C34878D82A}">
                    <a16:rowId xmlns:a16="http://schemas.microsoft.com/office/drawing/2014/main" val="3554677485"/>
                  </a:ext>
                </a:extLst>
              </a:tr>
              <a:tr h="816742">
                <a:tc>
                  <a:txBody>
                    <a:bodyPr/>
                    <a:lstStyle/>
                    <a:p>
                      <a:pPr algn="ctr"/>
                      <a:r>
                        <a:rPr lang="sv-SE">
                          <a:effectLst/>
                        </a:rPr>
                        <a:t>DELETE</a:t>
                      </a:r>
                    </a:p>
                  </a:txBody>
                  <a:tcPr anchor="ctr"/>
                </a:tc>
                <a:tc>
                  <a:txBody>
                    <a:bodyPr/>
                    <a:lstStyle/>
                    <a:p>
                      <a:r>
                        <a:rPr lang="sv-SE" err="1">
                          <a:effectLst/>
                        </a:rPr>
                        <a:t>Delete</a:t>
                      </a:r>
                      <a:r>
                        <a:rPr lang="sv-SE">
                          <a:effectLst/>
                        </a:rPr>
                        <a:t> all the representations </a:t>
                      </a:r>
                      <a:r>
                        <a:rPr lang="sv-SE" err="1">
                          <a:effectLst/>
                        </a:rPr>
                        <a:t>of</a:t>
                      </a:r>
                      <a:r>
                        <a:rPr lang="sv-SE">
                          <a:effectLst/>
                        </a:rPr>
                        <a:t> the </a:t>
                      </a:r>
                      <a:r>
                        <a:rPr lang="sv-SE" err="1">
                          <a:effectLst/>
                        </a:rPr>
                        <a:t>member</a:t>
                      </a:r>
                      <a:r>
                        <a:rPr lang="sv-SE">
                          <a:effectLst/>
                        </a:rPr>
                        <a:t> </a:t>
                      </a:r>
                      <a:r>
                        <a:rPr lang="sv-SE" err="1">
                          <a:effectLst/>
                        </a:rPr>
                        <a:t>resources</a:t>
                      </a:r>
                      <a:r>
                        <a:rPr lang="sv-SE">
                          <a:effectLst/>
                        </a:rPr>
                        <a:t> </a:t>
                      </a:r>
                      <a:r>
                        <a:rPr lang="sv-SE" err="1">
                          <a:effectLst/>
                        </a:rPr>
                        <a:t>of</a:t>
                      </a:r>
                      <a:r>
                        <a:rPr lang="sv-SE">
                          <a:effectLst/>
                        </a:rPr>
                        <a:t> the </a:t>
                      </a:r>
                      <a:r>
                        <a:rPr lang="sv-SE" err="1">
                          <a:effectLst/>
                        </a:rPr>
                        <a:t>collection</a:t>
                      </a:r>
                      <a:r>
                        <a:rPr lang="sv-SE">
                          <a:effectLst/>
                        </a:rPr>
                        <a:t> </a:t>
                      </a:r>
                      <a:r>
                        <a:rPr lang="sv-SE" err="1">
                          <a:effectLst/>
                        </a:rPr>
                        <a:t>resource</a:t>
                      </a:r>
                      <a:r>
                        <a:rPr lang="sv-SE">
                          <a:effectLst/>
                        </a:rPr>
                        <a:t>.</a:t>
                      </a:r>
                    </a:p>
                  </a:txBody>
                  <a:tcPr/>
                </a:tc>
                <a:tc>
                  <a:txBody>
                    <a:bodyPr/>
                    <a:lstStyle/>
                    <a:p>
                      <a:r>
                        <a:rPr lang="sv-SE" dirty="0">
                          <a:effectLst/>
                        </a:rPr>
                        <a:t>Delete all the representations of the member resource.</a:t>
                      </a:r>
                    </a:p>
                  </a:txBody>
                  <a:tcPr/>
                </a:tc>
                <a:extLst>
                  <a:ext uri="{0D108BD9-81ED-4DB2-BD59-A6C34878D82A}">
                    <a16:rowId xmlns:a16="http://schemas.microsoft.com/office/drawing/2014/main" val="80039660"/>
                  </a:ext>
                </a:extLst>
              </a:tr>
            </a:tbl>
          </a:graphicData>
        </a:graphic>
      </p:graphicFrame>
    </p:spTree>
    <p:extLst>
      <p:ext uri="{BB962C8B-B14F-4D97-AF65-F5344CB8AC3E}">
        <p14:creationId xmlns:p14="http://schemas.microsoft.com/office/powerpoint/2010/main" val="258562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3410E27-000F-4C71-B5EA-11B51EBC5D25}"/>
              </a:ext>
            </a:extLst>
          </p:cNvPr>
          <p:cNvSpPr>
            <a:spLocks noGrp="1"/>
          </p:cNvSpPr>
          <p:nvPr>
            <p:ph type="title"/>
          </p:nvPr>
        </p:nvSpPr>
        <p:spPr/>
        <p:txBody>
          <a:bodyPr/>
          <a:lstStyle/>
          <a:p>
            <a:r>
              <a:rPr lang="sv-SE">
                <a:cs typeface="Calibri Light"/>
              </a:rPr>
              <a:t>Postman</a:t>
            </a:r>
            <a:endParaRPr lang="sv-SE"/>
          </a:p>
        </p:txBody>
      </p:sp>
      <p:sp>
        <p:nvSpPr>
          <p:cNvPr id="3" name="Platshållare för innehåll 2">
            <a:extLst>
              <a:ext uri="{FF2B5EF4-FFF2-40B4-BE49-F238E27FC236}">
                <a16:creationId xmlns:a16="http://schemas.microsoft.com/office/drawing/2014/main" id="{CEBBC23D-EF21-4B03-93ED-72255D036230}"/>
              </a:ext>
            </a:extLst>
          </p:cNvPr>
          <p:cNvSpPr>
            <a:spLocks noGrp="1"/>
          </p:cNvSpPr>
          <p:nvPr>
            <p:ph type="body" sz="half" idx="2"/>
          </p:nvPr>
        </p:nvSpPr>
        <p:spPr/>
        <p:txBody>
          <a:bodyPr vert="horz" lIns="91440" tIns="45720" rIns="91440" bIns="45720" rtlCol="0" anchor="t">
            <a:normAutofit/>
          </a:bodyPr>
          <a:lstStyle/>
          <a:p>
            <a:r>
              <a:rPr lang="en-US" sz="2000" dirty="0">
                <a:cs typeface="Calibri"/>
              </a:rPr>
              <a:t>Postman is an API client that is very good to use when developing and debugging API's. It can be used for automated testing, designing and mocking and a bunch of other things.</a:t>
            </a:r>
          </a:p>
          <a:p>
            <a:r>
              <a:rPr lang="en-US" sz="2000" dirty="0">
                <a:cs typeface="Calibri"/>
              </a:rPr>
              <a:t>You can download it from </a:t>
            </a:r>
            <a:r>
              <a:rPr lang="en-US" sz="2000" dirty="0">
                <a:ea typeface="+mn-lt"/>
                <a:cs typeface="+mn-lt"/>
                <a:hlinkClick r:id="rId2"/>
              </a:rPr>
              <a:t>https://www.postman.com/</a:t>
            </a:r>
            <a:endParaRPr lang="en-US" sz="2000" dirty="0">
              <a:ea typeface="+mn-lt"/>
              <a:cs typeface="+mn-lt"/>
            </a:endParaRPr>
          </a:p>
          <a:p>
            <a:r>
              <a:rPr lang="en-US" sz="2000" dirty="0">
                <a:cs typeface="Calibri"/>
              </a:rPr>
              <a:t>After installing postman you will be asked to create an account. This is not necessary</a:t>
            </a:r>
          </a:p>
        </p:txBody>
      </p:sp>
      <p:pic>
        <p:nvPicPr>
          <p:cNvPr id="8" name="Bild 8">
            <a:extLst>
              <a:ext uri="{FF2B5EF4-FFF2-40B4-BE49-F238E27FC236}">
                <a16:creationId xmlns:a16="http://schemas.microsoft.com/office/drawing/2014/main" id="{12AA4129-45D9-45AE-8FAF-5060BA62D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9742" y="1375984"/>
            <a:ext cx="4778413" cy="4298940"/>
          </a:xfrm>
          <a:prstGeom prst="rect">
            <a:avLst/>
          </a:prstGeom>
        </p:spPr>
      </p:pic>
    </p:spTree>
    <p:extLst>
      <p:ext uri="{BB962C8B-B14F-4D97-AF65-F5344CB8AC3E}">
        <p14:creationId xmlns:p14="http://schemas.microsoft.com/office/powerpoint/2010/main" val="149660363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064B53-A376-4EE4-960A-581842224FBD}"/>
</file>

<file path=customXml/itemProps2.xml><?xml version="1.0" encoding="utf-8"?>
<ds:datastoreItem xmlns:ds="http://schemas.openxmlformats.org/officeDocument/2006/customXml" ds:itemID="{EB2140E7-1A4E-4AE0-846E-FC18CA4586C6}">
  <ds:schemaRefs>
    <ds:schemaRef ds:uri="http://schemas.microsoft.com/sharepoint/v3/contenttype/forms"/>
  </ds:schemaRefs>
</ds:datastoreItem>
</file>

<file path=customXml/itemProps3.xml><?xml version="1.0" encoding="utf-8"?>
<ds:datastoreItem xmlns:ds="http://schemas.openxmlformats.org/officeDocument/2006/customXml" ds:itemID="{C4F6727A-F387-4979-85B2-6C5641A5FFA6}">
  <ds:schemaRefs>
    <ds:schemaRef ds:uri="http://purl.org/dc/terms/"/>
    <ds:schemaRef ds:uri="06aab6e1-d045-4d21-8f3c-38e1e679a5ce"/>
    <ds:schemaRef ds:uri="http://schemas.microsoft.com/office/infopath/2007/PartnerControls"/>
    <ds:schemaRef ds:uri="http://www.w3.org/XML/1998/namespace"/>
    <ds:schemaRef ds:uri="97cb82de-8ec6-407d-8b60-f4d9f602e5a3"/>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73</TotalTime>
  <Words>941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Office-tema</vt:lpstr>
      <vt:lpstr>PowerPoint Presentation</vt:lpstr>
      <vt:lpstr>API(application programming interface)</vt:lpstr>
      <vt:lpstr>Web API</vt:lpstr>
      <vt:lpstr>REST API</vt:lpstr>
      <vt:lpstr>REST API Principles</vt:lpstr>
      <vt:lpstr>REST API Principles Uniform interfaces</vt:lpstr>
      <vt:lpstr>HTTP Verbs</vt:lpstr>
      <vt:lpstr>PowerPoint Presentation</vt:lpstr>
      <vt:lpstr>Postman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Nielsen</dc:creator>
  <cp:lastModifiedBy>Tim Nielsen</cp:lastModifiedBy>
  <cp:revision>1</cp:revision>
  <dcterms:created xsi:type="dcterms:W3CDTF">2020-09-17T08:30:18Z</dcterms:created>
  <dcterms:modified xsi:type="dcterms:W3CDTF">2020-09-17T09:44:11Z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