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80" r:id="rId4"/>
    <p:sldId id="269" r:id="rId5"/>
    <p:sldId id="276" r:id="rId6"/>
    <p:sldId id="281" r:id="rId7"/>
    <p:sldId id="270" r:id="rId8"/>
    <p:sldId id="273" r:id="rId9"/>
    <p:sldId id="264" r:id="rId10"/>
    <p:sldId id="259" r:id="rId11"/>
    <p:sldId id="262" r:id="rId12"/>
    <p:sldId id="261" r:id="rId13"/>
    <p:sldId id="268" r:id="rId14"/>
    <p:sldId id="282" r:id="rId15"/>
    <p:sldId id="277" r:id="rId16"/>
    <p:sldId id="272" r:id="rId17"/>
    <p:sldId id="283" r:id="rId18"/>
    <p:sldId id="260" r:id="rId19"/>
    <p:sldId id="266" r:id="rId20"/>
    <p:sldId id="265" r:id="rId21"/>
    <p:sldId id="257" r:id="rId22"/>
    <p:sldId id="284" r:id="rId23"/>
    <p:sldId id="285" r:id="rId24"/>
    <p:sldId id="267" r:id="rId25"/>
    <p:sldId id="258" r:id="rId26"/>
    <p:sldId id="279" r:id="rId27"/>
    <p:sldId id="278" r:id="rId28"/>
    <p:sldId id="26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09">
          <p15:clr>
            <a:srgbClr val="A4A3A4"/>
          </p15:clr>
        </p15:guide>
        <p15:guide id="2" pos="1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49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41" autoAdjust="0"/>
    <p:restoredTop sz="99140" autoAdjust="0"/>
  </p:normalViewPr>
  <p:slideViewPr>
    <p:cSldViewPr snapToGrid="0" snapToObjects="1">
      <p:cViewPr varScale="1">
        <p:scale>
          <a:sx n="97" d="100"/>
          <a:sy n="97" d="100"/>
        </p:scale>
        <p:origin x="108" y="348"/>
      </p:cViewPr>
      <p:guideLst>
        <p:guide orient="horz" pos="4209"/>
        <p:guide pos="111"/>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F5A88B-C355-8C4F-BEE0-B2BE10CFA2E9}"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08C0A-A697-7341-8D71-925C73383926}" type="slidenum">
              <a:rPr lang="en-US" smtClean="0"/>
              <a:t>‹#›</a:t>
            </a:fld>
            <a:endParaRPr lang="en-US"/>
          </a:p>
        </p:txBody>
      </p:sp>
    </p:spTree>
    <p:extLst>
      <p:ext uri="{BB962C8B-B14F-4D97-AF65-F5344CB8AC3E}">
        <p14:creationId xmlns:p14="http://schemas.microsoft.com/office/powerpoint/2010/main" val="317174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5A88B-C355-8C4F-BEE0-B2BE10CFA2E9}"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08C0A-A697-7341-8D71-925C73383926}" type="slidenum">
              <a:rPr lang="en-US" smtClean="0"/>
              <a:t>‹#›</a:t>
            </a:fld>
            <a:endParaRPr lang="en-US"/>
          </a:p>
        </p:txBody>
      </p:sp>
    </p:spTree>
    <p:extLst>
      <p:ext uri="{BB962C8B-B14F-4D97-AF65-F5344CB8AC3E}">
        <p14:creationId xmlns:p14="http://schemas.microsoft.com/office/powerpoint/2010/main" val="2905701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5A88B-C355-8C4F-BEE0-B2BE10CFA2E9}"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08C0A-A697-7341-8D71-925C73383926}" type="slidenum">
              <a:rPr lang="en-US" smtClean="0"/>
              <a:t>‹#›</a:t>
            </a:fld>
            <a:endParaRPr lang="en-US"/>
          </a:p>
        </p:txBody>
      </p:sp>
    </p:spTree>
    <p:extLst>
      <p:ext uri="{BB962C8B-B14F-4D97-AF65-F5344CB8AC3E}">
        <p14:creationId xmlns:p14="http://schemas.microsoft.com/office/powerpoint/2010/main" val="80407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5A88B-C355-8C4F-BEE0-B2BE10CFA2E9}"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08C0A-A697-7341-8D71-925C73383926}" type="slidenum">
              <a:rPr lang="en-US" smtClean="0"/>
              <a:t>‹#›</a:t>
            </a:fld>
            <a:endParaRPr lang="en-US"/>
          </a:p>
        </p:txBody>
      </p:sp>
    </p:spTree>
    <p:extLst>
      <p:ext uri="{BB962C8B-B14F-4D97-AF65-F5344CB8AC3E}">
        <p14:creationId xmlns:p14="http://schemas.microsoft.com/office/powerpoint/2010/main" val="394512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5A88B-C355-8C4F-BEE0-B2BE10CFA2E9}"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08C0A-A697-7341-8D71-925C73383926}" type="slidenum">
              <a:rPr lang="en-US" smtClean="0"/>
              <a:t>‹#›</a:t>
            </a:fld>
            <a:endParaRPr lang="en-US"/>
          </a:p>
        </p:txBody>
      </p:sp>
    </p:spTree>
    <p:extLst>
      <p:ext uri="{BB962C8B-B14F-4D97-AF65-F5344CB8AC3E}">
        <p14:creationId xmlns:p14="http://schemas.microsoft.com/office/powerpoint/2010/main" val="234691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F5A88B-C355-8C4F-BEE0-B2BE10CFA2E9}"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08C0A-A697-7341-8D71-925C73383926}" type="slidenum">
              <a:rPr lang="en-US" smtClean="0"/>
              <a:t>‹#›</a:t>
            </a:fld>
            <a:endParaRPr lang="en-US"/>
          </a:p>
        </p:txBody>
      </p:sp>
    </p:spTree>
    <p:extLst>
      <p:ext uri="{BB962C8B-B14F-4D97-AF65-F5344CB8AC3E}">
        <p14:creationId xmlns:p14="http://schemas.microsoft.com/office/powerpoint/2010/main" val="67690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F5A88B-C355-8C4F-BEE0-B2BE10CFA2E9}" type="datetimeFigureOut">
              <a:rPr lang="en-US" smtClean="0"/>
              <a:t>3/26/2015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508C0A-A697-7341-8D71-925C73383926}" type="slidenum">
              <a:rPr lang="en-US" smtClean="0"/>
              <a:t>‹#›</a:t>
            </a:fld>
            <a:endParaRPr lang="en-US"/>
          </a:p>
        </p:txBody>
      </p:sp>
    </p:spTree>
    <p:extLst>
      <p:ext uri="{BB962C8B-B14F-4D97-AF65-F5344CB8AC3E}">
        <p14:creationId xmlns:p14="http://schemas.microsoft.com/office/powerpoint/2010/main" val="373940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F5A88B-C355-8C4F-BEE0-B2BE10CFA2E9}" type="datetimeFigureOut">
              <a:rPr lang="en-US" smtClean="0"/>
              <a:t>3/26/2015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508C0A-A697-7341-8D71-925C73383926}" type="slidenum">
              <a:rPr lang="en-US" smtClean="0"/>
              <a:t>‹#›</a:t>
            </a:fld>
            <a:endParaRPr lang="en-US"/>
          </a:p>
        </p:txBody>
      </p:sp>
    </p:spTree>
    <p:extLst>
      <p:ext uri="{BB962C8B-B14F-4D97-AF65-F5344CB8AC3E}">
        <p14:creationId xmlns:p14="http://schemas.microsoft.com/office/powerpoint/2010/main" val="233450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5A88B-C355-8C4F-BEE0-B2BE10CFA2E9}" type="datetimeFigureOut">
              <a:rPr lang="en-US" smtClean="0"/>
              <a:t>3/26/2015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508C0A-A697-7341-8D71-925C73383926}" type="slidenum">
              <a:rPr lang="en-US" smtClean="0"/>
              <a:t>‹#›</a:t>
            </a:fld>
            <a:endParaRPr lang="en-US"/>
          </a:p>
        </p:txBody>
      </p:sp>
    </p:spTree>
    <p:extLst>
      <p:ext uri="{BB962C8B-B14F-4D97-AF65-F5344CB8AC3E}">
        <p14:creationId xmlns:p14="http://schemas.microsoft.com/office/powerpoint/2010/main" val="90399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5A88B-C355-8C4F-BEE0-B2BE10CFA2E9}"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08C0A-A697-7341-8D71-925C73383926}" type="slidenum">
              <a:rPr lang="en-US" smtClean="0"/>
              <a:t>‹#›</a:t>
            </a:fld>
            <a:endParaRPr lang="en-US"/>
          </a:p>
        </p:txBody>
      </p:sp>
    </p:spTree>
    <p:extLst>
      <p:ext uri="{BB962C8B-B14F-4D97-AF65-F5344CB8AC3E}">
        <p14:creationId xmlns:p14="http://schemas.microsoft.com/office/powerpoint/2010/main" val="200055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5A88B-C355-8C4F-BEE0-B2BE10CFA2E9}"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08C0A-A697-7341-8D71-925C73383926}" type="slidenum">
              <a:rPr lang="en-US" smtClean="0"/>
              <a:t>‹#›</a:t>
            </a:fld>
            <a:endParaRPr lang="en-US"/>
          </a:p>
        </p:txBody>
      </p:sp>
    </p:spTree>
    <p:extLst>
      <p:ext uri="{BB962C8B-B14F-4D97-AF65-F5344CB8AC3E}">
        <p14:creationId xmlns:p14="http://schemas.microsoft.com/office/powerpoint/2010/main" val="60749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5A88B-C355-8C4F-BEE0-B2BE10CFA2E9}" type="datetimeFigureOut">
              <a:rPr lang="en-US" smtClean="0"/>
              <a:t>3/26/2015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08C0A-A697-7341-8D71-925C73383926}" type="slidenum">
              <a:rPr lang="en-US" smtClean="0"/>
              <a:t>‹#›</a:t>
            </a:fld>
            <a:endParaRPr lang="en-US"/>
          </a:p>
        </p:txBody>
      </p:sp>
      <p:sp>
        <p:nvSpPr>
          <p:cNvPr id="7" name="Rectangle 6"/>
          <p:cNvSpPr/>
          <p:nvPr userDrawn="1"/>
        </p:nvSpPr>
        <p:spPr>
          <a:xfrm>
            <a:off x="0" y="0"/>
            <a:ext cx="9144000" cy="4476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7818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SN-ASI-Portal-Logo-01s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076" y="1974098"/>
            <a:ext cx="4765580" cy="2059314"/>
          </a:xfrm>
          <a:prstGeom prst="rect">
            <a:avLst/>
          </a:prstGeom>
        </p:spPr>
      </p:pic>
      <p:sp>
        <p:nvSpPr>
          <p:cNvPr id="3" name="Subtitle 2"/>
          <p:cNvSpPr>
            <a:spLocks noGrp="1"/>
          </p:cNvSpPr>
          <p:nvPr>
            <p:ph type="subTitle" idx="1"/>
          </p:nvPr>
        </p:nvSpPr>
        <p:spPr>
          <a:xfrm>
            <a:off x="1371600" y="4996906"/>
            <a:ext cx="6400800" cy="641893"/>
          </a:xfrm>
        </p:spPr>
        <p:txBody>
          <a:bodyPr>
            <a:normAutofit/>
          </a:bodyPr>
          <a:lstStyle/>
          <a:p>
            <a:r>
              <a:rPr lang="en-US" sz="2400" dirty="0" smtClean="0"/>
              <a:t>Specification 26 JUNE 2014</a:t>
            </a:r>
            <a:endParaRPr lang="en-US" sz="2400" dirty="0"/>
          </a:p>
        </p:txBody>
      </p:sp>
      <p:sp>
        <p:nvSpPr>
          <p:cNvPr id="5" name="Rectangle 4"/>
          <p:cNvSpPr/>
          <p:nvPr/>
        </p:nvSpPr>
        <p:spPr>
          <a:xfrm>
            <a:off x="0" y="6410317"/>
            <a:ext cx="9144000" cy="4476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36856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les-Dropdown-01.png"/>
          <p:cNvPicPr>
            <a:picLocks noChangeAspect="1"/>
          </p:cNvPicPr>
          <p:nvPr/>
        </p:nvPicPr>
        <p:blipFill rotWithShape="1">
          <a:blip r:embed="rId2">
            <a:extLst>
              <a:ext uri="{28A0092B-C50C-407E-A947-70E740481C1C}">
                <a14:useLocalDpi xmlns:a14="http://schemas.microsoft.com/office/drawing/2010/main" val="0"/>
              </a:ext>
            </a:extLst>
          </a:blip>
          <a:srcRect b="20834"/>
          <a:stretch/>
        </p:blipFill>
        <p:spPr>
          <a:xfrm>
            <a:off x="176213" y="944083"/>
            <a:ext cx="6403129" cy="4542317"/>
          </a:xfrm>
          <a:prstGeom prst="rect">
            <a:avLst/>
          </a:prstGeom>
          <a:ln>
            <a:solidFill>
              <a:srgbClr val="4F81BD"/>
            </a:solidFill>
          </a:ln>
        </p:spPr>
      </p:pic>
      <p:sp>
        <p:nvSpPr>
          <p:cNvPr id="3" name="TextBox 2"/>
          <p:cNvSpPr txBox="1"/>
          <p:nvPr/>
        </p:nvSpPr>
        <p:spPr>
          <a:xfrm>
            <a:off x="0" y="0"/>
            <a:ext cx="1811463"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Files Dropdown</a:t>
            </a:r>
          </a:p>
        </p:txBody>
      </p:sp>
      <p:sp>
        <p:nvSpPr>
          <p:cNvPr id="4" name="Rectangle 3"/>
          <p:cNvSpPr/>
          <p:nvPr/>
        </p:nvSpPr>
        <p:spPr>
          <a:xfrm>
            <a:off x="7034667" y="1409353"/>
            <a:ext cx="502687" cy="150066"/>
          </a:xfrm>
          <a:prstGeom prst="rect">
            <a:avLst/>
          </a:prstGeom>
          <a:noFill/>
          <a:ln w="12700" cmpd="sng">
            <a:solidFill>
              <a:srgbClr val="4F81B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2"/>
                </a:solidFill>
              </a:rPr>
              <a:t>Files</a:t>
            </a:r>
          </a:p>
        </p:txBody>
      </p:sp>
      <p:cxnSp>
        <p:nvCxnSpPr>
          <p:cNvPr id="5" name="Elbow Connector 4"/>
          <p:cNvCxnSpPr>
            <a:stCxn id="4" idx="2"/>
            <a:endCxn id="26" idx="1"/>
          </p:cNvCxnSpPr>
          <p:nvPr/>
        </p:nvCxnSpPr>
        <p:spPr>
          <a:xfrm rot="16200000" flipH="1">
            <a:off x="6214986" y="2630443"/>
            <a:ext cx="2293896"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 name="Elbow Connector 5"/>
          <p:cNvCxnSpPr>
            <a:stCxn id="4" idx="2"/>
            <a:endCxn id="7" idx="1"/>
          </p:cNvCxnSpPr>
          <p:nvPr/>
        </p:nvCxnSpPr>
        <p:spPr>
          <a:xfrm rot="16200000" flipH="1">
            <a:off x="5922255" y="2923174"/>
            <a:ext cx="2879358"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7437858" y="4307723"/>
            <a:ext cx="961848" cy="262107"/>
          </a:xfrm>
          <a:prstGeom prst="rect">
            <a:avLst/>
          </a:prstGeom>
          <a:ln w="12700" cmpd="sng">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90000"/>
              </a:lnSpc>
            </a:pPr>
            <a:r>
              <a:rPr lang="en-US" sz="800" b="1" dirty="0">
                <a:effectLst>
                  <a:outerShdw blurRad="50800" dist="38100" dir="2700000" algn="tl" rotWithShape="0">
                    <a:prstClr val="black">
                      <a:alpha val="40000"/>
                    </a:prstClr>
                  </a:outerShdw>
                </a:effectLst>
              </a:rPr>
              <a:t>Logos &amp; Letterhead</a:t>
            </a:r>
          </a:p>
        </p:txBody>
      </p:sp>
      <p:cxnSp>
        <p:nvCxnSpPr>
          <p:cNvPr id="8" name="Elbow Connector 7"/>
          <p:cNvCxnSpPr>
            <a:stCxn id="4" idx="2"/>
            <a:endCxn id="9" idx="1"/>
          </p:cNvCxnSpPr>
          <p:nvPr/>
        </p:nvCxnSpPr>
        <p:spPr>
          <a:xfrm rot="16200000" flipH="1">
            <a:off x="7186602" y="1658827"/>
            <a:ext cx="350665"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437858" y="1834752"/>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TSN Lists</a:t>
            </a:r>
            <a:endParaRPr lang="en-US" sz="800" b="1" dirty="0">
              <a:effectLst>
                <a:outerShdw blurRad="50800" dist="38100" dir="2700000" algn="tl" rotWithShape="0">
                  <a:prstClr val="black">
                    <a:alpha val="40000"/>
                  </a:prstClr>
                </a:outerShdw>
              </a:effectLst>
            </a:endParaRPr>
          </a:p>
        </p:txBody>
      </p:sp>
      <p:sp>
        <p:nvSpPr>
          <p:cNvPr id="10" name="Rectangle 9"/>
          <p:cNvSpPr/>
          <p:nvPr/>
        </p:nvSpPr>
        <p:spPr>
          <a:xfrm>
            <a:off x="7437857" y="4075976"/>
            <a:ext cx="961849" cy="145066"/>
          </a:xfrm>
          <a:prstGeom prst="rect">
            <a:avLst/>
          </a:prstGeom>
          <a:ln w="12700" cmpd="sng">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Company Photos</a:t>
            </a:r>
          </a:p>
        </p:txBody>
      </p:sp>
      <p:cxnSp>
        <p:nvCxnSpPr>
          <p:cNvPr id="11" name="Elbow Connector 10"/>
          <p:cNvCxnSpPr>
            <a:stCxn id="4" idx="2"/>
            <a:endCxn id="10" idx="1"/>
          </p:cNvCxnSpPr>
          <p:nvPr/>
        </p:nvCxnSpPr>
        <p:spPr>
          <a:xfrm rot="16200000" flipH="1">
            <a:off x="6067389" y="2778041"/>
            <a:ext cx="2589090" cy="151846"/>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4" idx="2"/>
            <a:endCxn id="25" idx="1"/>
          </p:cNvCxnSpPr>
          <p:nvPr/>
        </p:nvCxnSpPr>
        <p:spPr>
          <a:xfrm rot="16200000" flipH="1">
            <a:off x="6360930" y="2484499"/>
            <a:ext cx="2002009"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4" idx="2"/>
            <a:endCxn id="14" idx="1"/>
          </p:cNvCxnSpPr>
          <p:nvPr/>
        </p:nvCxnSpPr>
        <p:spPr>
          <a:xfrm rot="16200000" flipH="1">
            <a:off x="7068817" y="1776612"/>
            <a:ext cx="586235"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7437858" y="2070322"/>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ASI Lists</a:t>
            </a:r>
          </a:p>
        </p:txBody>
      </p:sp>
      <p:cxnSp>
        <p:nvCxnSpPr>
          <p:cNvPr id="15" name="Elbow Connector 14"/>
          <p:cNvCxnSpPr>
            <a:stCxn id="4" idx="2"/>
            <a:endCxn id="16" idx="1"/>
          </p:cNvCxnSpPr>
          <p:nvPr/>
        </p:nvCxnSpPr>
        <p:spPr>
          <a:xfrm rot="16200000" flipH="1">
            <a:off x="6949950" y="1895479"/>
            <a:ext cx="823968"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437858" y="2308055"/>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TSN Projects</a:t>
            </a:r>
            <a:endParaRPr lang="en-US" sz="800" b="1" dirty="0">
              <a:effectLst>
                <a:outerShdw blurRad="50800" dist="38100" dir="2700000" algn="tl" rotWithShape="0">
                  <a:prstClr val="black">
                    <a:alpha val="40000"/>
                  </a:prstClr>
                </a:outerShdw>
              </a:effectLst>
            </a:endParaRPr>
          </a:p>
        </p:txBody>
      </p:sp>
      <p:cxnSp>
        <p:nvCxnSpPr>
          <p:cNvPr id="17" name="Elbow Connector 16"/>
          <p:cNvCxnSpPr>
            <a:stCxn id="4" idx="2"/>
            <a:endCxn id="18" idx="1"/>
          </p:cNvCxnSpPr>
          <p:nvPr/>
        </p:nvCxnSpPr>
        <p:spPr>
          <a:xfrm rot="16200000" flipH="1">
            <a:off x="6832165" y="2013264"/>
            <a:ext cx="1059538"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7437858" y="2543625"/>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ASI Projects</a:t>
            </a:r>
            <a:endParaRPr lang="en-US" sz="800" b="1" dirty="0">
              <a:effectLst>
                <a:outerShdw blurRad="50800" dist="38100" dir="2700000" algn="tl" rotWithShape="0">
                  <a:prstClr val="black">
                    <a:alpha val="40000"/>
                  </a:prstClr>
                </a:outerShdw>
              </a:effectLst>
            </a:endParaRPr>
          </a:p>
        </p:txBody>
      </p:sp>
      <p:cxnSp>
        <p:nvCxnSpPr>
          <p:cNvPr id="19" name="Elbow Connector 18"/>
          <p:cNvCxnSpPr>
            <a:stCxn id="4" idx="2"/>
            <a:endCxn id="20" idx="1"/>
          </p:cNvCxnSpPr>
          <p:nvPr/>
        </p:nvCxnSpPr>
        <p:spPr>
          <a:xfrm rot="16200000" flipH="1">
            <a:off x="6716304" y="2129125"/>
            <a:ext cx="1291261"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7437858" y="2775348"/>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TSN Publications</a:t>
            </a:r>
            <a:endParaRPr lang="en-US" sz="800" b="1" dirty="0">
              <a:effectLst>
                <a:outerShdw blurRad="50800" dist="38100" dir="2700000" algn="tl" rotWithShape="0">
                  <a:prstClr val="black">
                    <a:alpha val="40000"/>
                  </a:prstClr>
                </a:outerShdw>
              </a:effectLst>
            </a:endParaRPr>
          </a:p>
        </p:txBody>
      </p:sp>
      <p:cxnSp>
        <p:nvCxnSpPr>
          <p:cNvPr id="21" name="Elbow Connector 20"/>
          <p:cNvCxnSpPr>
            <a:stCxn id="4" idx="2"/>
            <a:endCxn id="22" idx="1"/>
          </p:cNvCxnSpPr>
          <p:nvPr/>
        </p:nvCxnSpPr>
        <p:spPr>
          <a:xfrm rot="16200000" flipH="1">
            <a:off x="6598519" y="2246910"/>
            <a:ext cx="1526831"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7437858" y="3010918"/>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ASI Publications</a:t>
            </a:r>
            <a:endParaRPr lang="en-US" sz="800" b="1" dirty="0">
              <a:effectLst>
                <a:outerShdw blurRad="50800" dist="38100" dir="2700000" algn="tl" rotWithShape="0">
                  <a:prstClr val="black">
                    <a:alpha val="40000"/>
                  </a:prstClr>
                </a:outerShdw>
              </a:effectLst>
            </a:endParaRPr>
          </a:p>
        </p:txBody>
      </p:sp>
      <p:cxnSp>
        <p:nvCxnSpPr>
          <p:cNvPr id="23" name="Elbow Connector 22"/>
          <p:cNvCxnSpPr>
            <a:stCxn id="4" idx="2"/>
            <a:endCxn id="24" idx="1"/>
          </p:cNvCxnSpPr>
          <p:nvPr/>
        </p:nvCxnSpPr>
        <p:spPr>
          <a:xfrm rot="16200000" flipH="1">
            <a:off x="6478715" y="2366714"/>
            <a:ext cx="1766439"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7437858" y="3250526"/>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TSN Presentations</a:t>
            </a:r>
            <a:endParaRPr lang="en-US" sz="800" b="1" dirty="0">
              <a:effectLst>
                <a:outerShdw blurRad="50800" dist="38100" dir="2700000" algn="tl" rotWithShape="0">
                  <a:prstClr val="black">
                    <a:alpha val="40000"/>
                  </a:prstClr>
                </a:outerShdw>
              </a:effectLst>
            </a:endParaRPr>
          </a:p>
        </p:txBody>
      </p:sp>
      <p:sp>
        <p:nvSpPr>
          <p:cNvPr id="25" name="Rectangle 24"/>
          <p:cNvSpPr/>
          <p:nvPr/>
        </p:nvSpPr>
        <p:spPr>
          <a:xfrm>
            <a:off x="7437858" y="3486096"/>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ASI Presentations</a:t>
            </a:r>
            <a:endParaRPr lang="en-US" sz="800" b="1" dirty="0">
              <a:effectLst>
                <a:outerShdw blurRad="50800" dist="38100" dir="2700000" algn="tl" rotWithShape="0">
                  <a:prstClr val="black">
                    <a:alpha val="40000"/>
                  </a:prstClr>
                </a:outerShdw>
              </a:effectLst>
            </a:endParaRPr>
          </a:p>
        </p:txBody>
      </p:sp>
      <p:sp>
        <p:nvSpPr>
          <p:cNvPr id="26" name="Rectangle 25"/>
          <p:cNvSpPr/>
          <p:nvPr/>
        </p:nvSpPr>
        <p:spPr>
          <a:xfrm>
            <a:off x="7437858" y="3722261"/>
            <a:ext cx="961848" cy="262107"/>
          </a:xfrm>
          <a:prstGeom prst="rect">
            <a:avLst/>
          </a:prstGeom>
          <a:ln w="12700" cmpd="sng">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90000"/>
              </a:lnSpc>
            </a:pPr>
            <a:r>
              <a:rPr lang="en-US" sz="800" b="1" dirty="0">
                <a:effectLst>
                  <a:outerShdw blurRad="50800" dist="38100" dir="2700000" algn="tl" rotWithShape="0">
                    <a:prstClr val="black">
                      <a:alpha val="40000"/>
                    </a:prstClr>
                  </a:outerShdw>
                </a:effectLst>
              </a:rPr>
              <a:t>Product Information Bank</a:t>
            </a:r>
          </a:p>
        </p:txBody>
      </p:sp>
      <p:sp>
        <p:nvSpPr>
          <p:cNvPr id="32" name="Rectangle 31"/>
          <p:cNvSpPr/>
          <p:nvPr/>
        </p:nvSpPr>
        <p:spPr>
          <a:xfrm>
            <a:off x="7935384" y="0"/>
            <a:ext cx="1208616" cy="11959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8054112" y="101991"/>
            <a:ext cx="975168" cy="155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Portal PAGE</a:t>
            </a:r>
            <a:endParaRPr lang="en-US" sz="800" b="1" dirty="0">
              <a:effectLst>
                <a:outerShdw blurRad="50800" dist="38100" dir="2700000" algn="tl" rotWithShape="0">
                  <a:prstClr val="black">
                    <a:alpha val="40000"/>
                  </a:prstClr>
                </a:outerShdw>
              </a:effectLst>
            </a:endParaRPr>
          </a:p>
        </p:txBody>
      </p:sp>
      <p:sp>
        <p:nvSpPr>
          <p:cNvPr id="34" name="Rectangle 33"/>
          <p:cNvSpPr/>
          <p:nvPr/>
        </p:nvSpPr>
        <p:spPr>
          <a:xfrm>
            <a:off x="8054112" y="700587"/>
            <a:ext cx="975168" cy="15563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URL</a:t>
            </a:r>
          </a:p>
        </p:txBody>
      </p:sp>
      <p:sp>
        <p:nvSpPr>
          <p:cNvPr id="35" name="Rectangle 34"/>
          <p:cNvSpPr/>
          <p:nvPr/>
        </p:nvSpPr>
        <p:spPr>
          <a:xfrm>
            <a:off x="8054112" y="301934"/>
            <a:ext cx="975168" cy="155635"/>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Intranet APP</a:t>
            </a:r>
          </a:p>
        </p:txBody>
      </p:sp>
      <p:sp>
        <p:nvSpPr>
          <p:cNvPr id="36" name="Rectangle 35"/>
          <p:cNvSpPr/>
          <p:nvPr/>
        </p:nvSpPr>
        <p:spPr>
          <a:xfrm>
            <a:off x="8054112" y="499283"/>
            <a:ext cx="975168" cy="155635"/>
          </a:xfrm>
          <a:prstGeom prst="rect">
            <a:avLst/>
          </a:prstGeom>
          <a:ln w="12700" cmpd="sng">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Network FOLDER</a:t>
            </a:r>
          </a:p>
        </p:txBody>
      </p:sp>
      <p:sp>
        <p:nvSpPr>
          <p:cNvPr id="37" name="Rectangle 36"/>
          <p:cNvSpPr/>
          <p:nvPr/>
        </p:nvSpPr>
        <p:spPr>
          <a:xfrm>
            <a:off x="8054112" y="902498"/>
            <a:ext cx="975168" cy="15563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FILE</a:t>
            </a:r>
          </a:p>
        </p:txBody>
      </p:sp>
      <p:sp>
        <p:nvSpPr>
          <p:cNvPr id="40" name="TextBox 39"/>
          <p:cNvSpPr txBox="1"/>
          <p:nvPr/>
        </p:nvSpPr>
        <p:spPr>
          <a:xfrm>
            <a:off x="176213" y="5693576"/>
            <a:ext cx="4336118" cy="900246"/>
          </a:xfrm>
          <a:prstGeom prst="rect">
            <a:avLst/>
          </a:prstGeom>
          <a:noFill/>
        </p:spPr>
        <p:txBody>
          <a:bodyPr wrap="square" rtlCol="0">
            <a:spAutoFit/>
          </a:bodyPr>
          <a:lstStyle/>
          <a:p>
            <a:r>
              <a:rPr lang="en-US" sz="1050" dirty="0"/>
              <a:t>The Files </a:t>
            </a:r>
            <a:r>
              <a:rPr lang="en-US" sz="1050" dirty="0" smtClean="0"/>
              <a:t>dropdown </a:t>
            </a:r>
            <a:r>
              <a:rPr lang="en-US" sz="1050" dirty="0"/>
              <a:t>menu contains links to a variety of TSN and ASI documents and resources.  The Portal pages these menu items link to are largely lists that allow employees to directly access approved files.  Links to a few network folders located on TSN’s LAN are also provided which contain large quantities of current and archived files that are useful.</a:t>
            </a:r>
          </a:p>
        </p:txBody>
      </p:sp>
    </p:spTree>
    <p:extLst>
      <p:ext uri="{BB962C8B-B14F-4D97-AF65-F5344CB8AC3E}">
        <p14:creationId xmlns:p14="http://schemas.microsoft.com/office/powerpoint/2010/main" val="1051392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Dropdown-01.png"/>
          <p:cNvPicPr>
            <a:picLocks noChangeAspect="1"/>
          </p:cNvPicPr>
          <p:nvPr/>
        </p:nvPicPr>
        <p:blipFill rotWithShape="1">
          <a:blip r:embed="rId2">
            <a:extLst>
              <a:ext uri="{28A0092B-C50C-407E-A947-70E740481C1C}">
                <a14:useLocalDpi xmlns:a14="http://schemas.microsoft.com/office/drawing/2010/main" val="0"/>
              </a:ext>
            </a:extLst>
          </a:blip>
          <a:srcRect b="20834"/>
          <a:stretch/>
        </p:blipFill>
        <p:spPr>
          <a:xfrm>
            <a:off x="176213" y="944082"/>
            <a:ext cx="6403129" cy="4542318"/>
          </a:xfrm>
          <a:prstGeom prst="rect">
            <a:avLst/>
          </a:prstGeom>
          <a:ln>
            <a:solidFill>
              <a:srgbClr val="4F81BD"/>
            </a:solidFill>
          </a:ln>
        </p:spPr>
      </p:pic>
      <p:sp>
        <p:nvSpPr>
          <p:cNvPr id="6" name="TextBox 5"/>
          <p:cNvSpPr txBox="1"/>
          <p:nvPr/>
        </p:nvSpPr>
        <p:spPr>
          <a:xfrm>
            <a:off x="0" y="0"/>
            <a:ext cx="1537575"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IT Dropdown</a:t>
            </a:r>
          </a:p>
        </p:txBody>
      </p:sp>
      <p:sp>
        <p:nvSpPr>
          <p:cNvPr id="4" name="Rectangle 3"/>
          <p:cNvSpPr/>
          <p:nvPr/>
        </p:nvSpPr>
        <p:spPr>
          <a:xfrm>
            <a:off x="7435776" y="2304673"/>
            <a:ext cx="937201" cy="15404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TSN </a:t>
            </a:r>
            <a:r>
              <a:rPr lang="en-US" sz="800" b="1" dirty="0">
                <a:effectLst>
                  <a:outerShdw blurRad="50800" dist="38100" dir="2700000" algn="tl" rotWithShape="0">
                    <a:prstClr val="black">
                      <a:alpha val="40000"/>
                    </a:prstClr>
                  </a:outerShdw>
                </a:effectLst>
              </a:rPr>
              <a:t>Web Mail</a:t>
            </a:r>
          </a:p>
        </p:txBody>
      </p:sp>
      <p:sp>
        <p:nvSpPr>
          <p:cNvPr id="7" name="Rectangle 6"/>
          <p:cNvSpPr/>
          <p:nvPr/>
        </p:nvSpPr>
        <p:spPr>
          <a:xfrm>
            <a:off x="7435776" y="1831159"/>
            <a:ext cx="937201" cy="147074"/>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Report IT Issue</a:t>
            </a:r>
            <a:endParaRPr lang="en-US" sz="800" b="1" dirty="0">
              <a:effectLst>
                <a:outerShdw blurRad="50800" dist="38100" dir="2700000" algn="tl" rotWithShape="0">
                  <a:prstClr val="black">
                    <a:alpha val="40000"/>
                  </a:prstClr>
                </a:outerShdw>
              </a:effectLst>
            </a:endParaRPr>
          </a:p>
        </p:txBody>
      </p:sp>
      <p:sp>
        <p:nvSpPr>
          <p:cNvPr id="8" name="Rectangle 7"/>
          <p:cNvSpPr/>
          <p:nvPr/>
        </p:nvSpPr>
        <p:spPr>
          <a:xfrm>
            <a:off x="7129474" y="1409361"/>
            <a:ext cx="306302" cy="150050"/>
          </a:xfrm>
          <a:prstGeom prst="rect">
            <a:avLst/>
          </a:prstGeom>
          <a:noFill/>
          <a:ln w="12700" cmpd="sng">
            <a:solidFill>
              <a:srgbClr val="4F81B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2"/>
                </a:solidFill>
              </a:rPr>
              <a:t>IT</a:t>
            </a:r>
          </a:p>
        </p:txBody>
      </p:sp>
      <p:cxnSp>
        <p:nvCxnSpPr>
          <p:cNvPr id="9" name="Elbow Connector 8"/>
          <p:cNvCxnSpPr>
            <a:stCxn id="8" idx="2"/>
            <a:endCxn id="4" idx="1"/>
          </p:cNvCxnSpPr>
          <p:nvPr/>
        </p:nvCxnSpPr>
        <p:spPr>
          <a:xfrm rot="16200000" flipH="1">
            <a:off x="6948058" y="1893977"/>
            <a:ext cx="822285"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8" idx="2"/>
            <a:endCxn id="7" idx="1"/>
          </p:cNvCxnSpPr>
          <p:nvPr/>
        </p:nvCxnSpPr>
        <p:spPr>
          <a:xfrm rot="16200000" flipH="1">
            <a:off x="7186558" y="1655477"/>
            <a:ext cx="345285"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7435776" y="2061345"/>
            <a:ext cx="937201" cy="15404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Phone Functions</a:t>
            </a:r>
            <a:endParaRPr lang="en-US" sz="800" b="1" dirty="0">
              <a:effectLst>
                <a:outerShdw blurRad="50800" dist="38100" dir="2700000" algn="tl" rotWithShape="0">
                  <a:prstClr val="black">
                    <a:alpha val="40000"/>
                  </a:prstClr>
                </a:outerShdw>
              </a:effectLst>
            </a:endParaRPr>
          </a:p>
        </p:txBody>
      </p:sp>
      <p:cxnSp>
        <p:nvCxnSpPr>
          <p:cNvPr id="12" name="Elbow Connector 11"/>
          <p:cNvCxnSpPr>
            <a:stCxn id="8" idx="2"/>
            <a:endCxn id="11" idx="1"/>
          </p:cNvCxnSpPr>
          <p:nvPr/>
        </p:nvCxnSpPr>
        <p:spPr>
          <a:xfrm rot="16200000" flipH="1">
            <a:off x="7069722" y="1772313"/>
            <a:ext cx="578957"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7435776" y="2540243"/>
            <a:ext cx="937201" cy="26040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AnyMeeting Web Conferencing</a:t>
            </a:r>
            <a:endParaRPr lang="en-US" sz="800" b="1" dirty="0">
              <a:effectLst>
                <a:outerShdw blurRad="50800" dist="38100" dir="2700000" algn="tl" rotWithShape="0">
                  <a:prstClr val="black">
                    <a:alpha val="40000"/>
                  </a:prstClr>
                </a:outerShdw>
              </a:effectLst>
            </a:endParaRPr>
          </a:p>
        </p:txBody>
      </p:sp>
      <p:cxnSp>
        <p:nvCxnSpPr>
          <p:cNvPr id="14" name="Elbow Connector 13"/>
          <p:cNvCxnSpPr>
            <a:stCxn id="8" idx="2"/>
            <a:endCxn id="13" idx="1"/>
          </p:cNvCxnSpPr>
          <p:nvPr/>
        </p:nvCxnSpPr>
        <p:spPr>
          <a:xfrm rot="16200000" flipH="1">
            <a:off x="6803682" y="2038353"/>
            <a:ext cx="1111037"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7435776" y="2875958"/>
            <a:ext cx="937201" cy="26040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AnyMeeting System Test</a:t>
            </a:r>
            <a:endParaRPr lang="en-US" sz="800" b="1" dirty="0">
              <a:effectLst>
                <a:outerShdw blurRad="50800" dist="38100" dir="2700000" algn="tl" rotWithShape="0">
                  <a:prstClr val="black">
                    <a:alpha val="40000"/>
                  </a:prstClr>
                </a:outerShdw>
              </a:effectLst>
            </a:endParaRPr>
          </a:p>
        </p:txBody>
      </p:sp>
      <p:cxnSp>
        <p:nvCxnSpPr>
          <p:cNvPr id="16" name="Elbow Connector 15"/>
          <p:cNvCxnSpPr>
            <a:stCxn id="8" idx="2"/>
            <a:endCxn id="15" idx="1"/>
          </p:cNvCxnSpPr>
          <p:nvPr/>
        </p:nvCxnSpPr>
        <p:spPr>
          <a:xfrm rot="16200000" flipH="1">
            <a:off x="6635824" y="2206211"/>
            <a:ext cx="1446752"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7435776" y="3228279"/>
            <a:ext cx="937201" cy="26040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AnyMeeting Support</a:t>
            </a:r>
            <a:endParaRPr lang="en-US" sz="800" b="1" dirty="0">
              <a:effectLst>
                <a:outerShdw blurRad="50800" dist="38100" dir="2700000" algn="tl" rotWithShape="0">
                  <a:prstClr val="black">
                    <a:alpha val="40000"/>
                  </a:prstClr>
                </a:outerShdw>
              </a:effectLst>
            </a:endParaRPr>
          </a:p>
        </p:txBody>
      </p:sp>
      <p:cxnSp>
        <p:nvCxnSpPr>
          <p:cNvPr id="18" name="Elbow Connector 17"/>
          <p:cNvCxnSpPr>
            <a:stCxn id="8" idx="2"/>
            <a:endCxn id="17" idx="1"/>
          </p:cNvCxnSpPr>
          <p:nvPr/>
        </p:nvCxnSpPr>
        <p:spPr>
          <a:xfrm rot="16200000" flipH="1">
            <a:off x="6459664" y="2382371"/>
            <a:ext cx="1799073"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7435776" y="3580711"/>
            <a:ext cx="937201" cy="147074"/>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Phone List</a:t>
            </a:r>
          </a:p>
        </p:txBody>
      </p:sp>
      <p:sp>
        <p:nvSpPr>
          <p:cNvPr id="20" name="Rectangle 19"/>
          <p:cNvSpPr/>
          <p:nvPr/>
        </p:nvSpPr>
        <p:spPr>
          <a:xfrm>
            <a:off x="7435776" y="3810897"/>
            <a:ext cx="937201" cy="249701"/>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a:effectLst>
                  <a:outerShdw blurRad="50800" dist="38100" dir="2700000" algn="tl" rotWithShape="0">
                    <a:prstClr val="black">
                      <a:alpha val="40000"/>
                    </a:prstClr>
                  </a:outerShdw>
                </a:effectLst>
              </a:rPr>
              <a:t>Quality Control Manual</a:t>
            </a:r>
          </a:p>
        </p:txBody>
      </p:sp>
      <p:cxnSp>
        <p:nvCxnSpPr>
          <p:cNvPr id="21" name="Elbow Connector 20"/>
          <p:cNvCxnSpPr>
            <a:stCxn id="8" idx="2"/>
            <a:endCxn id="19" idx="1"/>
          </p:cNvCxnSpPr>
          <p:nvPr/>
        </p:nvCxnSpPr>
        <p:spPr>
          <a:xfrm rot="16200000" flipH="1">
            <a:off x="6311782" y="2530253"/>
            <a:ext cx="2094837"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8" idx="2"/>
            <a:endCxn id="20" idx="1"/>
          </p:cNvCxnSpPr>
          <p:nvPr/>
        </p:nvCxnSpPr>
        <p:spPr>
          <a:xfrm rot="16200000" flipH="1">
            <a:off x="6171032" y="2671003"/>
            <a:ext cx="2376337"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7435776" y="4149567"/>
            <a:ext cx="937201" cy="249701"/>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Customer Complaint Form</a:t>
            </a:r>
            <a:endParaRPr lang="en-US" sz="800" b="1" dirty="0">
              <a:effectLst>
                <a:outerShdw blurRad="50800" dist="38100" dir="2700000" algn="tl" rotWithShape="0">
                  <a:prstClr val="black">
                    <a:alpha val="40000"/>
                  </a:prstClr>
                </a:outerShdw>
              </a:effectLst>
            </a:endParaRPr>
          </a:p>
        </p:txBody>
      </p:sp>
      <p:cxnSp>
        <p:nvCxnSpPr>
          <p:cNvPr id="24" name="Elbow Connector 23"/>
          <p:cNvCxnSpPr>
            <a:stCxn id="8" idx="2"/>
            <a:endCxn id="23" idx="1"/>
          </p:cNvCxnSpPr>
          <p:nvPr/>
        </p:nvCxnSpPr>
        <p:spPr>
          <a:xfrm rot="16200000" flipH="1">
            <a:off x="6001697" y="2840338"/>
            <a:ext cx="2715007"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7935384" y="0"/>
            <a:ext cx="1208616" cy="11959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8054112" y="101991"/>
            <a:ext cx="975168" cy="155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Portal PAGE</a:t>
            </a:r>
            <a:endParaRPr lang="en-US" sz="800" b="1" dirty="0">
              <a:effectLst>
                <a:outerShdw blurRad="50800" dist="38100" dir="2700000" algn="tl" rotWithShape="0">
                  <a:prstClr val="black">
                    <a:alpha val="40000"/>
                  </a:prstClr>
                </a:outerShdw>
              </a:effectLst>
            </a:endParaRPr>
          </a:p>
        </p:txBody>
      </p:sp>
      <p:sp>
        <p:nvSpPr>
          <p:cNvPr id="32" name="Rectangle 31"/>
          <p:cNvSpPr/>
          <p:nvPr/>
        </p:nvSpPr>
        <p:spPr>
          <a:xfrm>
            <a:off x="8054112" y="700587"/>
            <a:ext cx="975168" cy="15563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URL</a:t>
            </a:r>
          </a:p>
        </p:txBody>
      </p:sp>
      <p:sp>
        <p:nvSpPr>
          <p:cNvPr id="33" name="Rectangle 32"/>
          <p:cNvSpPr/>
          <p:nvPr/>
        </p:nvSpPr>
        <p:spPr>
          <a:xfrm>
            <a:off x="8054112" y="301934"/>
            <a:ext cx="975168" cy="155635"/>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Intranet APP</a:t>
            </a:r>
          </a:p>
        </p:txBody>
      </p:sp>
      <p:sp>
        <p:nvSpPr>
          <p:cNvPr id="34" name="Rectangle 33"/>
          <p:cNvSpPr/>
          <p:nvPr/>
        </p:nvSpPr>
        <p:spPr>
          <a:xfrm>
            <a:off x="8054112" y="499283"/>
            <a:ext cx="975168" cy="155635"/>
          </a:xfrm>
          <a:prstGeom prst="rect">
            <a:avLst/>
          </a:prstGeom>
          <a:ln w="12700" cmpd="sng">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Network FOLDER</a:t>
            </a:r>
          </a:p>
        </p:txBody>
      </p:sp>
      <p:sp>
        <p:nvSpPr>
          <p:cNvPr id="35" name="Rectangle 34"/>
          <p:cNvSpPr/>
          <p:nvPr/>
        </p:nvSpPr>
        <p:spPr>
          <a:xfrm>
            <a:off x="8054112" y="902498"/>
            <a:ext cx="975168" cy="15563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FILE</a:t>
            </a:r>
          </a:p>
        </p:txBody>
      </p:sp>
      <p:sp>
        <p:nvSpPr>
          <p:cNvPr id="37" name="TextBox 36"/>
          <p:cNvSpPr txBox="1"/>
          <p:nvPr/>
        </p:nvSpPr>
        <p:spPr>
          <a:xfrm>
            <a:off x="176213" y="5693576"/>
            <a:ext cx="3764648" cy="738664"/>
          </a:xfrm>
          <a:prstGeom prst="rect">
            <a:avLst/>
          </a:prstGeom>
          <a:noFill/>
        </p:spPr>
        <p:txBody>
          <a:bodyPr wrap="square" rtlCol="0">
            <a:spAutoFit/>
          </a:bodyPr>
          <a:lstStyle/>
          <a:p>
            <a:r>
              <a:rPr lang="en-US" sz="1050" dirty="0" smtClean="0"/>
              <a:t>The Information Technology dropdown menu contains links to a resources related to phone, web conferencing, and email functionality.  There is also a link to a page dedicated to reporting IT issues.  A few IT-related documents are provided here as well.</a:t>
            </a:r>
            <a:endParaRPr lang="en-US" sz="1050" dirty="0"/>
          </a:p>
        </p:txBody>
      </p:sp>
    </p:spTree>
    <p:extLst>
      <p:ext uri="{BB962C8B-B14F-4D97-AF65-F5344CB8AC3E}">
        <p14:creationId xmlns:p14="http://schemas.microsoft.com/office/powerpoint/2010/main" val="118657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35384" y="0"/>
            <a:ext cx="1208616" cy="11959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0" y="0"/>
            <a:ext cx="1647030"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HR Dropdown</a:t>
            </a:r>
          </a:p>
        </p:txBody>
      </p:sp>
      <p:pic>
        <p:nvPicPr>
          <p:cNvPr id="6" name="Picture 5" descr="HR-Dropdown-01.png"/>
          <p:cNvPicPr>
            <a:picLocks noChangeAspect="1"/>
          </p:cNvPicPr>
          <p:nvPr/>
        </p:nvPicPr>
        <p:blipFill rotWithShape="1">
          <a:blip r:embed="rId2">
            <a:extLst>
              <a:ext uri="{28A0092B-C50C-407E-A947-70E740481C1C}">
                <a14:useLocalDpi xmlns:a14="http://schemas.microsoft.com/office/drawing/2010/main" val="0"/>
              </a:ext>
            </a:extLst>
          </a:blip>
          <a:srcRect b="20834"/>
          <a:stretch/>
        </p:blipFill>
        <p:spPr>
          <a:xfrm>
            <a:off x="176213" y="944082"/>
            <a:ext cx="6403130" cy="4542318"/>
          </a:xfrm>
          <a:prstGeom prst="rect">
            <a:avLst/>
          </a:prstGeom>
          <a:ln>
            <a:solidFill>
              <a:srgbClr val="4F81BD"/>
            </a:solidFill>
          </a:ln>
        </p:spPr>
      </p:pic>
      <p:sp>
        <p:nvSpPr>
          <p:cNvPr id="7" name="Rectangle 6"/>
          <p:cNvSpPr/>
          <p:nvPr/>
        </p:nvSpPr>
        <p:spPr>
          <a:xfrm>
            <a:off x="7120174" y="1409353"/>
            <a:ext cx="309294" cy="150060"/>
          </a:xfrm>
          <a:prstGeom prst="rect">
            <a:avLst/>
          </a:prstGeom>
          <a:noFill/>
          <a:ln w="12700" cmpd="sng">
            <a:solidFill>
              <a:srgbClr val="4F81B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HR</a:t>
            </a:r>
            <a:endParaRPr lang="en-US" sz="800" b="1" dirty="0">
              <a:solidFill>
                <a:schemeClr val="tx2"/>
              </a:solidFill>
            </a:endParaRPr>
          </a:p>
        </p:txBody>
      </p:sp>
      <p:sp>
        <p:nvSpPr>
          <p:cNvPr id="8" name="Rectangle 7"/>
          <p:cNvSpPr/>
          <p:nvPr/>
        </p:nvSpPr>
        <p:spPr>
          <a:xfrm>
            <a:off x="7429468" y="3000372"/>
            <a:ext cx="940856" cy="147074"/>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Holiday Schedule</a:t>
            </a:r>
            <a:endParaRPr lang="en-US" sz="800" b="1" dirty="0">
              <a:effectLst>
                <a:outerShdw blurRad="50800" dist="38100" dir="2700000" algn="tl" rotWithShape="0">
                  <a:prstClr val="black">
                    <a:alpha val="40000"/>
                  </a:prstClr>
                </a:outerShdw>
              </a:effectLst>
            </a:endParaRPr>
          </a:p>
        </p:txBody>
      </p:sp>
      <p:cxnSp>
        <p:nvCxnSpPr>
          <p:cNvPr id="9" name="Elbow Connector 8"/>
          <p:cNvCxnSpPr>
            <a:stCxn id="7" idx="2"/>
            <a:endCxn id="8" idx="1"/>
          </p:cNvCxnSpPr>
          <p:nvPr/>
        </p:nvCxnSpPr>
        <p:spPr>
          <a:xfrm rot="16200000" flipH="1">
            <a:off x="6594896" y="2239337"/>
            <a:ext cx="1514496"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7429468" y="1838130"/>
            <a:ext cx="940856" cy="14707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Paychex.com</a:t>
            </a:r>
          </a:p>
        </p:txBody>
      </p:sp>
      <p:cxnSp>
        <p:nvCxnSpPr>
          <p:cNvPr id="11" name="Elbow Connector 10"/>
          <p:cNvCxnSpPr>
            <a:stCxn id="7" idx="2"/>
            <a:endCxn id="10" idx="1"/>
          </p:cNvCxnSpPr>
          <p:nvPr/>
        </p:nvCxnSpPr>
        <p:spPr>
          <a:xfrm rot="16200000" flipH="1">
            <a:off x="7176017" y="1658216"/>
            <a:ext cx="352254"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7429468" y="2061345"/>
            <a:ext cx="940856" cy="14707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uhc.com</a:t>
            </a:r>
          </a:p>
        </p:txBody>
      </p:sp>
      <p:cxnSp>
        <p:nvCxnSpPr>
          <p:cNvPr id="13" name="Elbow Connector 12"/>
          <p:cNvCxnSpPr>
            <a:stCxn id="7" idx="2"/>
            <a:endCxn id="12" idx="1"/>
          </p:cNvCxnSpPr>
          <p:nvPr/>
        </p:nvCxnSpPr>
        <p:spPr>
          <a:xfrm rot="16200000" flipH="1">
            <a:off x="7064410" y="1769823"/>
            <a:ext cx="575469"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7429468" y="2635676"/>
            <a:ext cx="940856" cy="279343"/>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pPr>
            <a:r>
              <a:rPr lang="en-US" sz="800" b="1" dirty="0">
                <a:effectLst>
                  <a:outerShdw blurRad="50800" dist="38100" dir="2700000" algn="tl" rotWithShape="0">
                    <a:prstClr val="black">
                      <a:alpha val="40000"/>
                    </a:prstClr>
                  </a:outerShdw>
                </a:effectLst>
              </a:rPr>
              <a:t>Company Calendar</a:t>
            </a:r>
          </a:p>
        </p:txBody>
      </p:sp>
      <p:cxnSp>
        <p:nvCxnSpPr>
          <p:cNvPr id="15" name="Elbow Connector 14"/>
          <p:cNvCxnSpPr>
            <a:stCxn id="7" idx="2"/>
            <a:endCxn id="14" idx="1"/>
          </p:cNvCxnSpPr>
          <p:nvPr/>
        </p:nvCxnSpPr>
        <p:spPr>
          <a:xfrm rot="16200000" flipH="1">
            <a:off x="6744177" y="2090056"/>
            <a:ext cx="1215935"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429468" y="2289595"/>
            <a:ext cx="940856" cy="255798"/>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Office Supply Request</a:t>
            </a:r>
            <a:endParaRPr lang="en-US" sz="800" b="1" dirty="0">
              <a:effectLst>
                <a:outerShdw blurRad="50800" dist="38100" dir="2700000" algn="tl" rotWithShape="0">
                  <a:prstClr val="black">
                    <a:alpha val="40000"/>
                  </a:prstClr>
                </a:outerShdw>
              </a:effectLst>
            </a:endParaRPr>
          </a:p>
        </p:txBody>
      </p:sp>
      <p:cxnSp>
        <p:nvCxnSpPr>
          <p:cNvPr id="17" name="Elbow Connector 16"/>
          <p:cNvCxnSpPr>
            <a:stCxn id="7" idx="2"/>
            <a:endCxn id="16" idx="1"/>
          </p:cNvCxnSpPr>
          <p:nvPr/>
        </p:nvCxnSpPr>
        <p:spPr>
          <a:xfrm rot="16200000" flipH="1">
            <a:off x="6923104" y="1911129"/>
            <a:ext cx="858081"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7429468" y="3231149"/>
            <a:ext cx="940856" cy="26782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Working Hours Policy</a:t>
            </a:r>
            <a:endParaRPr lang="en-US" sz="800" b="1" dirty="0">
              <a:effectLst>
                <a:outerShdw blurRad="50800" dist="38100" dir="2700000" algn="tl" rotWithShape="0">
                  <a:prstClr val="black">
                    <a:alpha val="40000"/>
                  </a:prstClr>
                </a:outerShdw>
              </a:effectLst>
            </a:endParaRPr>
          </a:p>
        </p:txBody>
      </p:sp>
      <p:sp>
        <p:nvSpPr>
          <p:cNvPr id="19" name="Rectangle 18"/>
          <p:cNvSpPr/>
          <p:nvPr/>
        </p:nvSpPr>
        <p:spPr>
          <a:xfrm>
            <a:off x="7429468" y="3580488"/>
            <a:ext cx="940856" cy="147074"/>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Time Off Policy</a:t>
            </a:r>
            <a:endParaRPr lang="en-US" sz="800" b="1" dirty="0">
              <a:effectLst>
                <a:outerShdw blurRad="50800" dist="38100" dir="2700000" algn="tl" rotWithShape="0">
                  <a:prstClr val="black">
                    <a:alpha val="40000"/>
                  </a:prstClr>
                </a:outerShdw>
              </a:effectLst>
            </a:endParaRPr>
          </a:p>
        </p:txBody>
      </p:sp>
      <p:sp>
        <p:nvSpPr>
          <p:cNvPr id="20" name="Rectangle 19"/>
          <p:cNvSpPr/>
          <p:nvPr/>
        </p:nvSpPr>
        <p:spPr>
          <a:xfrm>
            <a:off x="7429468" y="3801994"/>
            <a:ext cx="940856" cy="26782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Time Off Request Form</a:t>
            </a:r>
            <a:endParaRPr lang="en-US" sz="800" b="1" dirty="0">
              <a:effectLst>
                <a:outerShdw blurRad="50800" dist="38100" dir="2700000" algn="tl" rotWithShape="0">
                  <a:prstClr val="black">
                    <a:alpha val="40000"/>
                  </a:prstClr>
                </a:outerShdw>
              </a:effectLst>
            </a:endParaRPr>
          </a:p>
        </p:txBody>
      </p:sp>
      <p:sp>
        <p:nvSpPr>
          <p:cNvPr id="21" name="Rectangle 20"/>
          <p:cNvSpPr/>
          <p:nvPr/>
        </p:nvSpPr>
        <p:spPr>
          <a:xfrm>
            <a:off x="7429468" y="4158250"/>
            <a:ext cx="940856" cy="26782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PTO Supplement Form</a:t>
            </a:r>
            <a:endParaRPr lang="en-US" sz="800" b="1" dirty="0">
              <a:effectLst>
                <a:outerShdw blurRad="50800" dist="38100" dir="2700000" algn="tl" rotWithShape="0">
                  <a:prstClr val="black">
                    <a:alpha val="40000"/>
                  </a:prstClr>
                </a:outerShdw>
              </a:effectLst>
            </a:endParaRPr>
          </a:p>
        </p:txBody>
      </p:sp>
      <p:sp>
        <p:nvSpPr>
          <p:cNvPr id="22" name="Rectangle 21"/>
          <p:cNvSpPr/>
          <p:nvPr/>
        </p:nvSpPr>
        <p:spPr>
          <a:xfrm>
            <a:off x="7429468" y="4518822"/>
            <a:ext cx="940856" cy="26782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Mileage Expense Form</a:t>
            </a:r>
            <a:endParaRPr lang="en-US" sz="800" b="1" dirty="0">
              <a:effectLst>
                <a:outerShdw blurRad="50800" dist="38100" dir="2700000" algn="tl" rotWithShape="0">
                  <a:prstClr val="black">
                    <a:alpha val="40000"/>
                  </a:prstClr>
                </a:outerShdw>
              </a:effectLst>
            </a:endParaRPr>
          </a:p>
        </p:txBody>
      </p:sp>
      <p:sp>
        <p:nvSpPr>
          <p:cNvPr id="23" name="Rectangle 22"/>
          <p:cNvSpPr/>
          <p:nvPr/>
        </p:nvSpPr>
        <p:spPr>
          <a:xfrm>
            <a:off x="7429468" y="4877432"/>
            <a:ext cx="940856" cy="147074"/>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Expense Report</a:t>
            </a:r>
            <a:endParaRPr lang="en-US" sz="800" b="1" dirty="0">
              <a:effectLst>
                <a:outerShdw blurRad="50800" dist="38100" dir="2700000" algn="tl" rotWithShape="0">
                  <a:prstClr val="black">
                    <a:alpha val="40000"/>
                  </a:prstClr>
                </a:outerShdw>
              </a:effectLst>
            </a:endParaRPr>
          </a:p>
        </p:txBody>
      </p:sp>
      <p:sp>
        <p:nvSpPr>
          <p:cNvPr id="24" name="Rectangle 23"/>
          <p:cNvSpPr/>
          <p:nvPr/>
        </p:nvSpPr>
        <p:spPr>
          <a:xfrm>
            <a:off x="7429468" y="5108209"/>
            <a:ext cx="940856" cy="378191"/>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PayChex Employee Instructions</a:t>
            </a:r>
            <a:endParaRPr lang="en-US" sz="800" b="1" dirty="0">
              <a:effectLst>
                <a:outerShdw blurRad="50800" dist="38100" dir="2700000" algn="tl" rotWithShape="0">
                  <a:prstClr val="black">
                    <a:alpha val="40000"/>
                  </a:prstClr>
                </a:outerShdw>
              </a:effectLst>
            </a:endParaRPr>
          </a:p>
        </p:txBody>
      </p:sp>
      <p:cxnSp>
        <p:nvCxnSpPr>
          <p:cNvPr id="25" name="Elbow Connector 24"/>
          <p:cNvCxnSpPr>
            <a:stCxn id="7" idx="2"/>
            <a:endCxn id="18" idx="1"/>
          </p:cNvCxnSpPr>
          <p:nvPr/>
        </p:nvCxnSpPr>
        <p:spPr>
          <a:xfrm rot="16200000" flipH="1">
            <a:off x="6449320" y="2384913"/>
            <a:ext cx="1805649"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7" idx="2"/>
            <a:endCxn id="19" idx="1"/>
          </p:cNvCxnSpPr>
          <p:nvPr/>
        </p:nvCxnSpPr>
        <p:spPr>
          <a:xfrm rot="16200000" flipH="1">
            <a:off x="6304838" y="2529395"/>
            <a:ext cx="2094612"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7" idx="2"/>
            <a:endCxn id="20" idx="1"/>
          </p:cNvCxnSpPr>
          <p:nvPr/>
        </p:nvCxnSpPr>
        <p:spPr>
          <a:xfrm rot="16200000" flipH="1">
            <a:off x="6163897" y="2670336"/>
            <a:ext cx="2376494"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7" idx="2"/>
            <a:endCxn id="21" idx="1"/>
          </p:cNvCxnSpPr>
          <p:nvPr/>
        </p:nvCxnSpPr>
        <p:spPr>
          <a:xfrm rot="16200000" flipH="1">
            <a:off x="5985769" y="2848464"/>
            <a:ext cx="2732750"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7" idx="2"/>
            <a:endCxn id="22" idx="1"/>
          </p:cNvCxnSpPr>
          <p:nvPr/>
        </p:nvCxnSpPr>
        <p:spPr>
          <a:xfrm rot="16200000" flipH="1">
            <a:off x="5805483" y="3028750"/>
            <a:ext cx="3093322"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7" idx="2"/>
            <a:endCxn id="23" idx="1"/>
          </p:cNvCxnSpPr>
          <p:nvPr/>
        </p:nvCxnSpPr>
        <p:spPr>
          <a:xfrm rot="16200000" flipH="1">
            <a:off x="5656366" y="3177867"/>
            <a:ext cx="3391556"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7" idx="2"/>
            <a:endCxn id="24" idx="1"/>
          </p:cNvCxnSpPr>
          <p:nvPr/>
        </p:nvCxnSpPr>
        <p:spPr>
          <a:xfrm rot="16200000" flipH="1">
            <a:off x="5483198" y="3351035"/>
            <a:ext cx="3737892"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429468" y="5573084"/>
            <a:ext cx="940856" cy="378191"/>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Employee Discount – Verizon Wireless</a:t>
            </a:r>
            <a:endParaRPr lang="en-US" sz="800" b="1" dirty="0">
              <a:effectLst>
                <a:outerShdw blurRad="50800" dist="38100" dir="2700000" algn="tl" rotWithShape="0">
                  <a:prstClr val="black">
                    <a:alpha val="40000"/>
                  </a:prstClr>
                </a:outerShdw>
              </a:effectLst>
            </a:endParaRPr>
          </a:p>
        </p:txBody>
      </p:sp>
      <p:cxnSp>
        <p:nvCxnSpPr>
          <p:cNvPr id="33" name="Elbow Connector 32"/>
          <p:cNvCxnSpPr>
            <a:stCxn id="7" idx="2"/>
            <a:endCxn id="32" idx="1"/>
          </p:cNvCxnSpPr>
          <p:nvPr/>
        </p:nvCxnSpPr>
        <p:spPr>
          <a:xfrm rot="16200000" flipH="1">
            <a:off x="5250761" y="3583472"/>
            <a:ext cx="4202767"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8054112" y="101991"/>
            <a:ext cx="975168" cy="155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Portal PAGE</a:t>
            </a:r>
            <a:endParaRPr lang="en-US" sz="800" b="1" dirty="0">
              <a:effectLst>
                <a:outerShdw blurRad="50800" dist="38100" dir="2700000" algn="tl" rotWithShape="0">
                  <a:prstClr val="black">
                    <a:alpha val="40000"/>
                  </a:prstClr>
                </a:outerShdw>
              </a:effectLst>
            </a:endParaRPr>
          </a:p>
        </p:txBody>
      </p:sp>
      <p:sp>
        <p:nvSpPr>
          <p:cNvPr id="35" name="Rectangle 34"/>
          <p:cNvSpPr/>
          <p:nvPr/>
        </p:nvSpPr>
        <p:spPr>
          <a:xfrm>
            <a:off x="8054112" y="700587"/>
            <a:ext cx="975168" cy="15563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URL</a:t>
            </a:r>
          </a:p>
        </p:txBody>
      </p:sp>
      <p:sp>
        <p:nvSpPr>
          <p:cNvPr id="36" name="Rectangle 35"/>
          <p:cNvSpPr/>
          <p:nvPr/>
        </p:nvSpPr>
        <p:spPr>
          <a:xfrm>
            <a:off x="8054112" y="301934"/>
            <a:ext cx="975168" cy="155635"/>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Intranet APP</a:t>
            </a:r>
          </a:p>
        </p:txBody>
      </p:sp>
      <p:sp>
        <p:nvSpPr>
          <p:cNvPr id="37" name="Rectangle 36"/>
          <p:cNvSpPr/>
          <p:nvPr/>
        </p:nvSpPr>
        <p:spPr>
          <a:xfrm>
            <a:off x="8054112" y="499283"/>
            <a:ext cx="975168" cy="155635"/>
          </a:xfrm>
          <a:prstGeom prst="rect">
            <a:avLst/>
          </a:prstGeom>
          <a:ln w="12700" cmpd="sng">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Network FOLDER</a:t>
            </a:r>
          </a:p>
        </p:txBody>
      </p:sp>
      <p:sp>
        <p:nvSpPr>
          <p:cNvPr id="38" name="Rectangle 37"/>
          <p:cNvSpPr/>
          <p:nvPr/>
        </p:nvSpPr>
        <p:spPr>
          <a:xfrm>
            <a:off x="8054112" y="902498"/>
            <a:ext cx="975168" cy="15563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FILE</a:t>
            </a:r>
          </a:p>
        </p:txBody>
      </p:sp>
      <p:sp>
        <p:nvSpPr>
          <p:cNvPr id="41" name="TextBox 40"/>
          <p:cNvSpPr txBox="1"/>
          <p:nvPr/>
        </p:nvSpPr>
        <p:spPr>
          <a:xfrm>
            <a:off x="176213" y="5693576"/>
            <a:ext cx="3764648" cy="738664"/>
          </a:xfrm>
          <a:prstGeom prst="rect">
            <a:avLst/>
          </a:prstGeom>
          <a:noFill/>
        </p:spPr>
        <p:txBody>
          <a:bodyPr wrap="square" rtlCol="0">
            <a:spAutoFit/>
          </a:bodyPr>
          <a:lstStyle/>
          <a:p>
            <a:r>
              <a:rPr lang="en-US" sz="1050" dirty="0" smtClean="0"/>
              <a:t>The Human Resources dropdown menu gives TSN and ASI employees links to  benefits and payment resources.  Additionally, a host of documents commonly related to working policies and time-off procedures are directly accessed here</a:t>
            </a:r>
            <a:r>
              <a:rPr lang="en-US" sz="1050" dirty="0"/>
              <a:t>.</a:t>
            </a:r>
          </a:p>
        </p:txBody>
      </p:sp>
    </p:spTree>
    <p:extLst>
      <p:ext uri="{BB962C8B-B14F-4D97-AF65-F5344CB8AC3E}">
        <p14:creationId xmlns:p14="http://schemas.microsoft.com/office/powerpoint/2010/main" val="136943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EB-Dropdown-01.png"/>
          <p:cNvPicPr>
            <a:picLocks noChangeAspect="1"/>
          </p:cNvPicPr>
          <p:nvPr/>
        </p:nvPicPr>
        <p:blipFill rotWithShape="1">
          <a:blip r:embed="rId2">
            <a:extLst>
              <a:ext uri="{28A0092B-C50C-407E-A947-70E740481C1C}">
                <a14:useLocalDpi xmlns:a14="http://schemas.microsoft.com/office/drawing/2010/main" val="0"/>
              </a:ext>
            </a:extLst>
          </a:blip>
          <a:srcRect b="20833"/>
          <a:stretch/>
        </p:blipFill>
        <p:spPr>
          <a:xfrm>
            <a:off x="176213" y="944082"/>
            <a:ext cx="6403129" cy="4542318"/>
          </a:xfrm>
          <a:prstGeom prst="rect">
            <a:avLst/>
          </a:prstGeom>
          <a:ln>
            <a:solidFill>
              <a:srgbClr val="4F81BD"/>
            </a:solidFill>
          </a:ln>
        </p:spPr>
      </p:pic>
      <p:sp>
        <p:nvSpPr>
          <p:cNvPr id="6" name="TextBox 5"/>
          <p:cNvSpPr txBox="1"/>
          <p:nvPr/>
        </p:nvSpPr>
        <p:spPr>
          <a:xfrm>
            <a:off x="0" y="0"/>
            <a:ext cx="1838514"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Web Dropdown</a:t>
            </a:r>
          </a:p>
        </p:txBody>
      </p:sp>
      <p:sp>
        <p:nvSpPr>
          <p:cNvPr id="4" name="Rectangle 3"/>
          <p:cNvSpPr/>
          <p:nvPr/>
        </p:nvSpPr>
        <p:spPr>
          <a:xfrm>
            <a:off x="6851852" y="1409351"/>
            <a:ext cx="400599" cy="150066"/>
          </a:xfrm>
          <a:prstGeom prst="rect">
            <a:avLst/>
          </a:prstGeom>
          <a:noFill/>
          <a:ln w="12700" cmpd="sng">
            <a:solidFill>
              <a:srgbClr val="4F81B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2"/>
                </a:solidFill>
              </a:rPr>
              <a:t>WEB</a:t>
            </a:r>
          </a:p>
        </p:txBody>
      </p:sp>
      <p:sp>
        <p:nvSpPr>
          <p:cNvPr id="7" name="Rectangle 6"/>
          <p:cNvSpPr/>
          <p:nvPr/>
        </p:nvSpPr>
        <p:spPr>
          <a:xfrm>
            <a:off x="7211561" y="1828167"/>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steelnetwork.com</a:t>
            </a:r>
          </a:p>
        </p:txBody>
      </p:sp>
      <p:sp>
        <p:nvSpPr>
          <p:cNvPr id="8" name="Rectangle 7"/>
          <p:cNvSpPr/>
          <p:nvPr/>
        </p:nvSpPr>
        <p:spPr>
          <a:xfrm>
            <a:off x="7211561" y="2057709"/>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appliedscienceint.com</a:t>
            </a:r>
          </a:p>
        </p:txBody>
      </p:sp>
      <p:sp>
        <p:nvSpPr>
          <p:cNvPr id="9" name="Rectangle 8"/>
          <p:cNvSpPr/>
          <p:nvPr/>
        </p:nvSpPr>
        <p:spPr>
          <a:xfrm>
            <a:off x="7211561" y="2289595"/>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extremeloading.com</a:t>
            </a:r>
          </a:p>
        </p:txBody>
      </p:sp>
      <p:sp>
        <p:nvSpPr>
          <p:cNvPr id="10" name="Rectangle 9"/>
          <p:cNvSpPr/>
          <p:nvPr/>
        </p:nvSpPr>
        <p:spPr>
          <a:xfrm>
            <a:off x="7211561" y="2520363"/>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steelsmartsystem.com</a:t>
            </a:r>
          </a:p>
        </p:txBody>
      </p:sp>
      <p:sp>
        <p:nvSpPr>
          <p:cNvPr id="11" name="Rectangle 10"/>
          <p:cNvSpPr/>
          <p:nvPr/>
        </p:nvSpPr>
        <p:spPr>
          <a:xfrm>
            <a:off x="7211561" y="2759727"/>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structuralnews.com</a:t>
            </a:r>
          </a:p>
        </p:txBody>
      </p:sp>
      <p:cxnSp>
        <p:nvCxnSpPr>
          <p:cNvPr id="12" name="Elbow Connector 11"/>
          <p:cNvCxnSpPr>
            <a:stCxn id="4" idx="2"/>
            <a:endCxn id="7" idx="1"/>
          </p:cNvCxnSpPr>
          <p:nvPr/>
        </p:nvCxnSpPr>
        <p:spPr>
          <a:xfrm rot="16200000" flipH="1">
            <a:off x="6959965" y="1651603"/>
            <a:ext cx="343783" cy="159409"/>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4" idx="2"/>
            <a:endCxn id="8" idx="1"/>
          </p:cNvCxnSpPr>
          <p:nvPr/>
        </p:nvCxnSpPr>
        <p:spPr>
          <a:xfrm rot="16200000" flipH="1">
            <a:off x="6845194" y="1766374"/>
            <a:ext cx="573325" cy="159409"/>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4" idx="2"/>
            <a:endCxn id="9" idx="1"/>
          </p:cNvCxnSpPr>
          <p:nvPr/>
        </p:nvCxnSpPr>
        <p:spPr>
          <a:xfrm rot="16200000" flipH="1">
            <a:off x="6729251" y="1882317"/>
            <a:ext cx="805211" cy="159409"/>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4" idx="2"/>
            <a:endCxn id="10" idx="1"/>
          </p:cNvCxnSpPr>
          <p:nvPr/>
        </p:nvCxnSpPr>
        <p:spPr>
          <a:xfrm rot="16200000" flipH="1">
            <a:off x="6613867" y="1997701"/>
            <a:ext cx="1035979" cy="159409"/>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4" idx="2"/>
            <a:endCxn id="11" idx="1"/>
          </p:cNvCxnSpPr>
          <p:nvPr/>
        </p:nvCxnSpPr>
        <p:spPr>
          <a:xfrm rot="16200000" flipH="1">
            <a:off x="6494185" y="2117383"/>
            <a:ext cx="1275343" cy="159409"/>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7211561" y="3000372"/>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appliedelementmethod.com</a:t>
            </a:r>
          </a:p>
        </p:txBody>
      </p:sp>
      <p:cxnSp>
        <p:nvCxnSpPr>
          <p:cNvPr id="18" name="Elbow Connector 17"/>
          <p:cNvCxnSpPr>
            <a:stCxn id="4" idx="2"/>
            <a:endCxn id="17" idx="1"/>
          </p:cNvCxnSpPr>
          <p:nvPr/>
        </p:nvCxnSpPr>
        <p:spPr>
          <a:xfrm rot="16200000" flipH="1">
            <a:off x="6373862" y="2237706"/>
            <a:ext cx="1515988" cy="159409"/>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7207455" y="3250526"/>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specialtyengineers.com</a:t>
            </a:r>
          </a:p>
        </p:txBody>
      </p:sp>
      <p:cxnSp>
        <p:nvCxnSpPr>
          <p:cNvPr id="20" name="Elbow Connector 19"/>
          <p:cNvCxnSpPr>
            <a:stCxn id="4" idx="2"/>
            <a:endCxn id="19" idx="1"/>
          </p:cNvCxnSpPr>
          <p:nvPr/>
        </p:nvCxnSpPr>
        <p:spPr>
          <a:xfrm rot="16200000" flipH="1">
            <a:off x="6246732" y="2364836"/>
            <a:ext cx="1766142" cy="155303"/>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7211563" y="3726826"/>
            <a:ext cx="1431443" cy="284056"/>
          </a:xfrm>
          <a:prstGeom prst="rect">
            <a:avLst/>
          </a:prstGeom>
          <a:noFill/>
          <a:ln w="12700" cmpd="sng">
            <a:solidFill>
              <a:srgbClr val="4F81B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2"/>
                </a:solidFill>
              </a:rPr>
              <a:t>TSN / ASI/ Lifespan Deck</a:t>
            </a:r>
          </a:p>
          <a:p>
            <a:pPr algn="ctr"/>
            <a:r>
              <a:rPr lang="en-US" sz="800" b="1" dirty="0">
                <a:solidFill>
                  <a:schemeClr val="tx2"/>
                </a:solidFill>
              </a:rPr>
              <a:t>Social Media Links</a:t>
            </a:r>
          </a:p>
        </p:txBody>
      </p:sp>
      <p:sp>
        <p:nvSpPr>
          <p:cNvPr id="22" name="Rectangle 21"/>
          <p:cNvSpPr/>
          <p:nvPr/>
        </p:nvSpPr>
        <p:spPr>
          <a:xfrm>
            <a:off x="8080496" y="4111835"/>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Linked </a:t>
            </a:r>
            <a:r>
              <a:rPr lang="en-US" sz="800" b="1" dirty="0">
                <a:effectLst>
                  <a:outerShdw blurRad="50800" dist="38100" dir="2700000" algn="tl" rotWithShape="0">
                    <a:prstClr val="black">
                      <a:alpha val="40000"/>
                    </a:prstClr>
                  </a:outerShdw>
                </a:effectLst>
              </a:rPr>
              <a:t>In</a:t>
            </a:r>
          </a:p>
        </p:txBody>
      </p:sp>
      <p:sp>
        <p:nvSpPr>
          <p:cNvPr id="23" name="Rectangle 22"/>
          <p:cNvSpPr/>
          <p:nvPr/>
        </p:nvSpPr>
        <p:spPr>
          <a:xfrm>
            <a:off x="8080496" y="4341828"/>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You </a:t>
            </a:r>
            <a:r>
              <a:rPr lang="en-US" sz="800" b="1" dirty="0">
                <a:effectLst>
                  <a:outerShdw blurRad="50800" dist="38100" dir="2700000" algn="tl" rotWithShape="0">
                    <a:prstClr val="black">
                      <a:alpha val="40000"/>
                    </a:prstClr>
                  </a:outerShdw>
                </a:effectLst>
              </a:rPr>
              <a:t>Tube</a:t>
            </a:r>
          </a:p>
        </p:txBody>
      </p:sp>
      <p:sp>
        <p:nvSpPr>
          <p:cNvPr id="24" name="Rectangle 23"/>
          <p:cNvSpPr/>
          <p:nvPr/>
        </p:nvSpPr>
        <p:spPr>
          <a:xfrm>
            <a:off x="8080496" y="4580273"/>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Facebook</a:t>
            </a:r>
            <a:endParaRPr lang="en-US" sz="800" b="1" dirty="0">
              <a:effectLst>
                <a:outerShdw blurRad="50800" dist="38100" dir="2700000" algn="tl" rotWithShape="0">
                  <a:prstClr val="black">
                    <a:alpha val="40000"/>
                  </a:prstClr>
                </a:outerShdw>
              </a:effectLst>
            </a:endParaRPr>
          </a:p>
        </p:txBody>
      </p:sp>
      <p:sp>
        <p:nvSpPr>
          <p:cNvPr id="25" name="Rectangle 24"/>
          <p:cNvSpPr/>
          <p:nvPr/>
        </p:nvSpPr>
        <p:spPr>
          <a:xfrm>
            <a:off x="8080496" y="5052416"/>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Pinterest</a:t>
            </a:r>
            <a:endParaRPr lang="en-US" sz="800" b="1" dirty="0">
              <a:effectLst>
                <a:outerShdw blurRad="50800" dist="38100" dir="2700000" algn="tl" rotWithShape="0">
                  <a:prstClr val="black">
                    <a:alpha val="40000"/>
                  </a:prstClr>
                </a:outerShdw>
              </a:effectLst>
            </a:endParaRPr>
          </a:p>
        </p:txBody>
      </p:sp>
      <p:sp>
        <p:nvSpPr>
          <p:cNvPr id="26" name="Rectangle 25"/>
          <p:cNvSpPr/>
          <p:nvPr/>
        </p:nvSpPr>
        <p:spPr>
          <a:xfrm>
            <a:off x="8080496" y="5299856"/>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Twitter</a:t>
            </a:r>
            <a:endParaRPr lang="en-US" sz="800" b="1" dirty="0">
              <a:effectLst>
                <a:outerShdw blurRad="50800" dist="38100" dir="2700000" algn="tl" rotWithShape="0">
                  <a:prstClr val="black">
                    <a:alpha val="40000"/>
                  </a:prstClr>
                </a:outerShdw>
              </a:effectLst>
            </a:endParaRPr>
          </a:p>
        </p:txBody>
      </p:sp>
      <p:sp>
        <p:nvSpPr>
          <p:cNvPr id="27" name="Rectangle 26"/>
          <p:cNvSpPr/>
          <p:nvPr/>
        </p:nvSpPr>
        <p:spPr>
          <a:xfrm>
            <a:off x="8080496" y="5547192"/>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RSS Feed</a:t>
            </a:r>
            <a:endParaRPr lang="en-US" sz="800" b="1" dirty="0">
              <a:effectLst>
                <a:outerShdw blurRad="50800" dist="38100" dir="2700000" algn="tl" rotWithShape="0">
                  <a:prstClr val="black">
                    <a:alpha val="40000"/>
                  </a:prstClr>
                </a:outerShdw>
              </a:effectLst>
            </a:endParaRPr>
          </a:p>
        </p:txBody>
      </p:sp>
      <p:cxnSp>
        <p:nvCxnSpPr>
          <p:cNvPr id="28" name="Elbow Connector 27"/>
          <p:cNvCxnSpPr>
            <a:stCxn id="21" idx="2"/>
            <a:endCxn id="25" idx="1"/>
          </p:cNvCxnSpPr>
          <p:nvPr/>
        </p:nvCxnSpPr>
        <p:spPr>
          <a:xfrm rot="16200000" flipH="1">
            <a:off x="7450576" y="4487590"/>
            <a:ext cx="1106628"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21" idx="2"/>
            <a:endCxn id="27" idx="1"/>
          </p:cNvCxnSpPr>
          <p:nvPr/>
        </p:nvCxnSpPr>
        <p:spPr>
          <a:xfrm rot="16200000" flipH="1">
            <a:off x="7203188" y="4734978"/>
            <a:ext cx="1601404"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8080496" y="4817495"/>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Google</a:t>
            </a:r>
            <a:r>
              <a:rPr lang="en-US" sz="800" b="1" dirty="0">
                <a:effectLst>
                  <a:outerShdw blurRad="50800" dist="38100" dir="2700000" algn="tl" rotWithShape="0">
                    <a:prstClr val="black">
                      <a:alpha val="40000"/>
                    </a:prstClr>
                  </a:outerShdw>
                </a:effectLst>
              </a:rPr>
              <a:t>+</a:t>
            </a:r>
          </a:p>
        </p:txBody>
      </p:sp>
      <p:cxnSp>
        <p:nvCxnSpPr>
          <p:cNvPr id="31" name="Elbow Connector 30"/>
          <p:cNvCxnSpPr>
            <a:stCxn id="21" idx="2"/>
            <a:endCxn id="26" idx="1"/>
          </p:cNvCxnSpPr>
          <p:nvPr/>
        </p:nvCxnSpPr>
        <p:spPr>
          <a:xfrm rot="16200000" flipH="1">
            <a:off x="7326856" y="4611310"/>
            <a:ext cx="1354068"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21" idx="2"/>
            <a:endCxn id="30" idx="1"/>
          </p:cNvCxnSpPr>
          <p:nvPr/>
        </p:nvCxnSpPr>
        <p:spPr>
          <a:xfrm rot="16200000" flipH="1">
            <a:off x="7568037" y="4370129"/>
            <a:ext cx="871707"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21" idx="2"/>
            <a:endCxn id="24" idx="1"/>
          </p:cNvCxnSpPr>
          <p:nvPr/>
        </p:nvCxnSpPr>
        <p:spPr>
          <a:xfrm rot="16200000" flipH="1">
            <a:off x="7686648" y="4251518"/>
            <a:ext cx="634485"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21" idx="2"/>
            <a:endCxn id="23" idx="1"/>
          </p:cNvCxnSpPr>
          <p:nvPr/>
        </p:nvCxnSpPr>
        <p:spPr>
          <a:xfrm rot="16200000" flipH="1">
            <a:off x="7805870" y="4132296"/>
            <a:ext cx="396040"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21" idx="2"/>
            <a:endCxn id="22" idx="1"/>
          </p:cNvCxnSpPr>
          <p:nvPr/>
        </p:nvCxnSpPr>
        <p:spPr>
          <a:xfrm rot="16200000" flipH="1">
            <a:off x="7920867" y="4017299"/>
            <a:ext cx="166047"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4" idx="2"/>
            <a:endCxn id="21" idx="1"/>
          </p:cNvCxnSpPr>
          <p:nvPr/>
        </p:nvCxnSpPr>
        <p:spPr>
          <a:xfrm rot="16200000" flipH="1">
            <a:off x="5977139" y="2634429"/>
            <a:ext cx="2309437" cy="1594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7207455" y="3486096"/>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lifespandeck.com</a:t>
            </a:r>
            <a:endParaRPr lang="en-US" sz="800" b="1" dirty="0">
              <a:effectLst>
                <a:outerShdw blurRad="50800" dist="38100" dir="2700000" algn="tl" rotWithShape="0">
                  <a:prstClr val="black">
                    <a:alpha val="40000"/>
                  </a:prstClr>
                </a:outerShdw>
              </a:effectLst>
            </a:endParaRPr>
          </a:p>
        </p:txBody>
      </p:sp>
      <p:cxnSp>
        <p:nvCxnSpPr>
          <p:cNvPr id="38" name="Elbow Connector 37"/>
          <p:cNvCxnSpPr>
            <a:stCxn id="4" idx="2"/>
            <a:endCxn id="37" idx="1"/>
          </p:cNvCxnSpPr>
          <p:nvPr/>
        </p:nvCxnSpPr>
        <p:spPr>
          <a:xfrm rot="16200000" flipH="1">
            <a:off x="6128947" y="2482621"/>
            <a:ext cx="2001712" cy="155303"/>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7935384" y="0"/>
            <a:ext cx="1208616" cy="11959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8054112" y="101991"/>
            <a:ext cx="975168" cy="155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Portal PAGE</a:t>
            </a:r>
            <a:endParaRPr lang="en-US" sz="800" b="1" dirty="0">
              <a:effectLst>
                <a:outerShdw blurRad="50800" dist="38100" dir="2700000" algn="tl" rotWithShape="0">
                  <a:prstClr val="black">
                    <a:alpha val="40000"/>
                  </a:prstClr>
                </a:outerShdw>
              </a:effectLst>
            </a:endParaRPr>
          </a:p>
        </p:txBody>
      </p:sp>
      <p:sp>
        <p:nvSpPr>
          <p:cNvPr id="75" name="Rectangle 74"/>
          <p:cNvSpPr/>
          <p:nvPr/>
        </p:nvSpPr>
        <p:spPr>
          <a:xfrm>
            <a:off x="8054112" y="700587"/>
            <a:ext cx="975168" cy="15563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URL</a:t>
            </a:r>
          </a:p>
        </p:txBody>
      </p:sp>
      <p:sp>
        <p:nvSpPr>
          <p:cNvPr id="76" name="Rectangle 75"/>
          <p:cNvSpPr/>
          <p:nvPr/>
        </p:nvSpPr>
        <p:spPr>
          <a:xfrm>
            <a:off x="8054112" y="301934"/>
            <a:ext cx="975168" cy="155635"/>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Intranet APP</a:t>
            </a:r>
          </a:p>
        </p:txBody>
      </p:sp>
      <p:sp>
        <p:nvSpPr>
          <p:cNvPr id="77" name="Rectangle 76"/>
          <p:cNvSpPr/>
          <p:nvPr/>
        </p:nvSpPr>
        <p:spPr>
          <a:xfrm>
            <a:off x="8054112" y="499283"/>
            <a:ext cx="975168" cy="155635"/>
          </a:xfrm>
          <a:prstGeom prst="rect">
            <a:avLst/>
          </a:prstGeom>
          <a:ln w="12700" cmpd="sng">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Network FOLDER</a:t>
            </a:r>
          </a:p>
        </p:txBody>
      </p:sp>
      <p:sp>
        <p:nvSpPr>
          <p:cNvPr id="78" name="Rectangle 77"/>
          <p:cNvSpPr/>
          <p:nvPr/>
        </p:nvSpPr>
        <p:spPr>
          <a:xfrm>
            <a:off x="8054112" y="902498"/>
            <a:ext cx="975168" cy="15563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FILE</a:t>
            </a:r>
          </a:p>
        </p:txBody>
      </p:sp>
      <p:sp>
        <p:nvSpPr>
          <p:cNvPr id="43" name="TextBox 42"/>
          <p:cNvSpPr txBox="1"/>
          <p:nvPr/>
        </p:nvSpPr>
        <p:spPr>
          <a:xfrm>
            <a:off x="176213" y="5693576"/>
            <a:ext cx="3764648" cy="415498"/>
          </a:xfrm>
          <a:prstGeom prst="rect">
            <a:avLst/>
          </a:prstGeom>
          <a:noFill/>
        </p:spPr>
        <p:txBody>
          <a:bodyPr wrap="square" rtlCol="0">
            <a:spAutoFit/>
          </a:bodyPr>
          <a:lstStyle/>
          <a:p>
            <a:r>
              <a:rPr lang="en-US" sz="1050" dirty="0" smtClean="0"/>
              <a:t>The Web dropdown menu displays a multitude of links connecting to TSN and ASI web properties and social media accounts.</a:t>
            </a:r>
            <a:endParaRPr lang="en-US" sz="1050" dirty="0"/>
          </a:p>
        </p:txBody>
      </p:sp>
    </p:spTree>
    <p:extLst>
      <p:ext uri="{BB962C8B-B14F-4D97-AF65-F5344CB8AC3E}">
        <p14:creationId xmlns:p14="http://schemas.microsoft.com/office/powerpoint/2010/main" val="141506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90096"/>
            <a:ext cx="6400800" cy="641893"/>
          </a:xfrm>
        </p:spPr>
        <p:txBody>
          <a:bodyPr>
            <a:normAutofit/>
          </a:bodyPr>
          <a:lstStyle/>
          <a:p>
            <a:r>
              <a:rPr lang="en-US" dirty="0" smtClean="0">
                <a:solidFill>
                  <a:schemeClr val="tx1">
                    <a:lumMod val="50000"/>
                    <a:lumOff val="50000"/>
                  </a:schemeClr>
                </a:solidFill>
              </a:rPr>
              <a:t>Sidebar &amp; Search</a:t>
            </a:r>
            <a:endParaRPr lang="en-US" dirty="0">
              <a:solidFill>
                <a:schemeClr val="tx1">
                  <a:lumMod val="50000"/>
                  <a:lumOff val="50000"/>
                </a:schemeClr>
              </a:solidFill>
            </a:endParaRPr>
          </a:p>
        </p:txBody>
      </p:sp>
      <p:sp>
        <p:nvSpPr>
          <p:cNvPr id="5" name="Rectangle 4"/>
          <p:cNvSpPr/>
          <p:nvPr/>
        </p:nvSpPr>
        <p:spPr>
          <a:xfrm>
            <a:off x="0" y="6410317"/>
            <a:ext cx="9144000" cy="4476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effectLst>
                <a:outerShdw blurRad="50800" dist="38100" dir="2700000" algn="tl" rotWithShape="0">
                  <a:prstClr val="black">
                    <a:alpha val="40000"/>
                  </a:prstClr>
                </a:outerShdw>
              </a:effectLst>
            </a:endParaRPr>
          </a:p>
        </p:txBody>
      </p:sp>
      <p:pic>
        <p:nvPicPr>
          <p:cNvPr id="4" name="Picture 3" descr="TSN-ASI-Portal-Logo-01s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816" y="4758855"/>
            <a:ext cx="1882206" cy="813344"/>
          </a:xfrm>
          <a:prstGeom prst="rect">
            <a:avLst/>
          </a:prstGeom>
        </p:spPr>
      </p:pic>
    </p:spTree>
    <p:extLst>
      <p:ext uri="{BB962C8B-B14F-4D97-AF65-F5344CB8AC3E}">
        <p14:creationId xmlns:p14="http://schemas.microsoft.com/office/powerpoint/2010/main" val="328858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age-01.png"/>
          <p:cNvPicPr>
            <a:picLocks noChangeAspect="1"/>
          </p:cNvPicPr>
          <p:nvPr/>
        </p:nvPicPr>
        <p:blipFill rotWithShape="1">
          <a:blip r:embed="rId2">
            <a:extLst>
              <a:ext uri="{28A0092B-C50C-407E-A947-70E740481C1C}">
                <a14:useLocalDpi xmlns:a14="http://schemas.microsoft.com/office/drawing/2010/main" val="0"/>
              </a:ext>
            </a:extLst>
          </a:blip>
          <a:srcRect l="67860" t="14207" b="29384"/>
          <a:stretch/>
        </p:blipFill>
        <p:spPr>
          <a:xfrm>
            <a:off x="3134358" y="1981201"/>
            <a:ext cx="2057987" cy="3236492"/>
          </a:xfrm>
          <a:prstGeom prst="rect">
            <a:avLst/>
          </a:prstGeom>
          <a:ln>
            <a:solidFill>
              <a:srgbClr val="4F81BD"/>
            </a:solidFill>
          </a:ln>
        </p:spPr>
      </p:pic>
      <p:sp>
        <p:nvSpPr>
          <p:cNvPr id="5" name="TextBox 4"/>
          <p:cNvSpPr txBox="1"/>
          <p:nvPr/>
        </p:nvSpPr>
        <p:spPr>
          <a:xfrm>
            <a:off x="0" y="0"/>
            <a:ext cx="1962622"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smtClean="0"/>
              <a:t>Sidebar &amp; Search</a:t>
            </a:r>
            <a:endParaRPr lang="en-US" dirty="0"/>
          </a:p>
        </p:txBody>
      </p:sp>
      <p:sp>
        <p:nvSpPr>
          <p:cNvPr id="25" name="TextBox 24"/>
          <p:cNvSpPr txBox="1"/>
          <p:nvPr/>
        </p:nvSpPr>
        <p:spPr>
          <a:xfrm>
            <a:off x="749641" y="4562979"/>
            <a:ext cx="2236115" cy="761747"/>
          </a:xfrm>
          <a:prstGeom prst="rect">
            <a:avLst/>
          </a:prstGeom>
          <a:noFill/>
        </p:spPr>
        <p:txBody>
          <a:bodyPr wrap="square" rtlCol="0">
            <a:spAutoFit/>
          </a:bodyPr>
          <a:lstStyle/>
          <a:p>
            <a:r>
              <a:rPr lang="en-US" sz="1200" dirty="0" smtClean="0"/>
              <a:t>Search Sidebar</a:t>
            </a:r>
          </a:p>
          <a:p>
            <a:r>
              <a:rPr lang="en-US" sz="1050" dirty="0" smtClean="0"/>
              <a:t>This is a special unit that allows employees to search for a specific document or tool.</a:t>
            </a:r>
          </a:p>
        </p:txBody>
      </p:sp>
      <p:cxnSp>
        <p:nvCxnSpPr>
          <p:cNvPr id="26" name="Straight Connector 25"/>
          <p:cNvCxnSpPr/>
          <p:nvPr/>
        </p:nvCxnSpPr>
        <p:spPr>
          <a:xfrm flipH="1">
            <a:off x="1836962" y="4715178"/>
            <a:ext cx="1352614" cy="0"/>
          </a:xfrm>
          <a:prstGeom prst="line">
            <a:avLst/>
          </a:prstGeom>
          <a:ln w="19050" cmpd="sng">
            <a:solidFill>
              <a:srgbClr val="BFBFBF"/>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030310" y="1987899"/>
            <a:ext cx="958656" cy="276999"/>
          </a:xfrm>
          <a:prstGeom prst="rect">
            <a:avLst/>
          </a:prstGeom>
          <a:noFill/>
        </p:spPr>
        <p:txBody>
          <a:bodyPr wrap="square" rtlCol="0">
            <a:spAutoFit/>
          </a:bodyPr>
          <a:lstStyle/>
          <a:p>
            <a:r>
              <a:rPr lang="en-US" sz="1200" dirty="0" smtClean="0"/>
              <a:t>Unit Title</a:t>
            </a:r>
          </a:p>
        </p:txBody>
      </p:sp>
      <p:sp>
        <p:nvSpPr>
          <p:cNvPr id="20" name="TextBox 19"/>
          <p:cNvSpPr txBox="1"/>
          <p:nvPr/>
        </p:nvSpPr>
        <p:spPr>
          <a:xfrm>
            <a:off x="1421549" y="2467027"/>
            <a:ext cx="567417" cy="276999"/>
          </a:xfrm>
          <a:prstGeom prst="rect">
            <a:avLst/>
          </a:prstGeom>
          <a:noFill/>
        </p:spPr>
        <p:txBody>
          <a:bodyPr wrap="square" rtlCol="0">
            <a:spAutoFit/>
          </a:bodyPr>
          <a:lstStyle/>
          <a:p>
            <a:r>
              <a:rPr lang="en-US" sz="1200" dirty="0" smtClean="0"/>
              <a:t>Items</a:t>
            </a:r>
          </a:p>
        </p:txBody>
      </p:sp>
      <p:sp>
        <p:nvSpPr>
          <p:cNvPr id="12" name="Rectangle 11"/>
          <p:cNvSpPr/>
          <p:nvPr/>
        </p:nvSpPr>
        <p:spPr>
          <a:xfrm>
            <a:off x="3134357" y="990398"/>
            <a:ext cx="2188615" cy="517530"/>
          </a:xfrm>
          <a:prstGeom prst="rect">
            <a:avLst/>
          </a:prstGeom>
          <a:solidFill>
            <a:srgbClr val="BFBFBF"/>
          </a:solidFill>
          <a:ln w="12700" cmpd="sng">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200" dirty="0" smtClean="0">
              <a:solidFill>
                <a:srgbClr val="000000"/>
              </a:solidFill>
            </a:endParaRPr>
          </a:p>
        </p:txBody>
      </p:sp>
      <p:sp>
        <p:nvSpPr>
          <p:cNvPr id="14" name="Rectangle 13"/>
          <p:cNvSpPr/>
          <p:nvPr/>
        </p:nvSpPr>
        <p:spPr>
          <a:xfrm>
            <a:off x="3134357" y="749384"/>
            <a:ext cx="2188615" cy="256931"/>
          </a:xfrm>
          <a:prstGeom prst="rect">
            <a:avLst/>
          </a:prstGeom>
          <a:solidFill>
            <a:srgbClr val="BFBFBF"/>
          </a:solidFill>
          <a:ln w="12700" cmpd="sng">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Sidebar</a:t>
            </a:r>
          </a:p>
        </p:txBody>
      </p:sp>
      <p:sp>
        <p:nvSpPr>
          <p:cNvPr id="17" name="Rectangle 16"/>
          <p:cNvSpPr/>
          <p:nvPr/>
        </p:nvSpPr>
        <p:spPr>
          <a:xfrm>
            <a:off x="3338760" y="994066"/>
            <a:ext cx="1984212" cy="256931"/>
          </a:xfrm>
          <a:prstGeom prst="rect">
            <a:avLst/>
          </a:prstGeom>
          <a:solidFill>
            <a:schemeClr val="bg1">
              <a:lumMod val="85000"/>
            </a:schemeClr>
          </a:solidFill>
          <a:ln w="12700" cmpd="sng">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Unit</a:t>
            </a:r>
          </a:p>
        </p:txBody>
      </p:sp>
      <p:sp>
        <p:nvSpPr>
          <p:cNvPr id="21" name="Rectangle 20"/>
          <p:cNvSpPr/>
          <p:nvPr/>
        </p:nvSpPr>
        <p:spPr>
          <a:xfrm>
            <a:off x="3338760" y="1251920"/>
            <a:ext cx="1984212" cy="256931"/>
          </a:xfrm>
          <a:prstGeom prst="rect">
            <a:avLst/>
          </a:prstGeom>
          <a:solidFill>
            <a:schemeClr val="bg1">
              <a:lumMod val="85000"/>
            </a:schemeClr>
          </a:solidFill>
          <a:ln w="12700" cmpd="sng">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200" dirty="0" smtClean="0">
              <a:solidFill>
                <a:srgbClr val="000000"/>
              </a:solidFill>
            </a:endParaRPr>
          </a:p>
        </p:txBody>
      </p:sp>
      <p:sp>
        <p:nvSpPr>
          <p:cNvPr id="22" name="Rectangle 21"/>
          <p:cNvSpPr/>
          <p:nvPr/>
        </p:nvSpPr>
        <p:spPr>
          <a:xfrm>
            <a:off x="3567188" y="1250997"/>
            <a:ext cx="1755784" cy="256931"/>
          </a:xfrm>
          <a:prstGeom prst="rect">
            <a:avLst/>
          </a:prstGeom>
          <a:solidFill>
            <a:schemeClr val="bg1">
              <a:lumMod val="95000"/>
            </a:schemeClr>
          </a:solidFill>
          <a:ln w="12700" cmpd="sng">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Item</a:t>
            </a:r>
          </a:p>
        </p:txBody>
      </p:sp>
      <p:cxnSp>
        <p:nvCxnSpPr>
          <p:cNvPr id="23" name="Straight Connector 22"/>
          <p:cNvCxnSpPr>
            <a:endCxn id="18" idx="3"/>
          </p:cNvCxnSpPr>
          <p:nvPr/>
        </p:nvCxnSpPr>
        <p:spPr>
          <a:xfrm flipH="1">
            <a:off x="1988966" y="2126399"/>
            <a:ext cx="1200214" cy="0"/>
          </a:xfrm>
          <a:prstGeom prst="line">
            <a:avLst/>
          </a:prstGeom>
          <a:ln w="19050" cmpd="sng">
            <a:solidFill>
              <a:srgbClr val="BFBFBF"/>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1"/>
          </p:cNvCxnSpPr>
          <p:nvPr/>
        </p:nvCxnSpPr>
        <p:spPr>
          <a:xfrm flipH="1">
            <a:off x="1988966" y="2605034"/>
            <a:ext cx="1020354" cy="5593"/>
          </a:xfrm>
          <a:prstGeom prst="line">
            <a:avLst/>
          </a:prstGeom>
          <a:ln w="19050" cmpd="sng">
            <a:solidFill>
              <a:srgbClr val="BFBFBF"/>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831138" y="1661810"/>
            <a:ext cx="661407" cy="276999"/>
          </a:xfrm>
          <a:prstGeom prst="rect">
            <a:avLst/>
          </a:prstGeom>
          <a:noFill/>
        </p:spPr>
        <p:txBody>
          <a:bodyPr wrap="square" rtlCol="0">
            <a:spAutoFit/>
          </a:bodyPr>
          <a:lstStyle/>
          <a:p>
            <a:pPr algn="ctr"/>
            <a:r>
              <a:rPr lang="en-US" sz="1200" dirty="0" smtClean="0"/>
              <a:t>Sidebar</a:t>
            </a:r>
          </a:p>
        </p:txBody>
      </p:sp>
      <p:sp>
        <p:nvSpPr>
          <p:cNvPr id="7" name="Left Brace 6"/>
          <p:cNvSpPr/>
          <p:nvPr/>
        </p:nvSpPr>
        <p:spPr>
          <a:xfrm>
            <a:off x="3009320" y="2264899"/>
            <a:ext cx="125037" cy="713564"/>
          </a:xfrm>
          <a:prstGeom prst="leftBrace">
            <a:avLst>
              <a:gd name="adj1" fmla="val 35608"/>
              <a:gd name="adj2" fmla="val 47667"/>
            </a:avLst>
          </a:prstGeom>
          <a:ln w="1905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8" name="Picture 27" descr="Homepage-01.png"/>
          <p:cNvPicPr>
            <a:picLocks noChangeAspect="1"/>
          </p:cNvPicPr>
          <p:nvPr/>
        </p:nvPicPr>
        <p:blipFill rotWithShape="1">
          <a:blip r:embed="rId2">
            <a:extLst>
              <a:ext uri="{28A0092B-C50C-407E-A947-70E740481C1C}">
                <a14:useLocalDpi xmlns:a14="http://schemas.microsoft.com/office/drawing/2010/main" val="0"/>
              </a:ext>
            </a:extLst>
          </a:blip>
          <a:srcRect l="67860" t="14207" b="6533"/>
          <a:stretch/>
        </p:blipFill>
        <p:spPr>
          <a:xfrm>
            <a:off x="5701902" y="1981200"/>
            <a:ext cx="2057987" cy="4547629"/>
          </a:xfrm>
          <a:prstGeom prst="rect">
            <a:avLst/>
          </a:prstGeom>
          <a:ln>
            <a:solidFill>
              <a:srgbClr val="4F81BD"/>
            </a:solidFill>
          </a:ln>
        </p:spPr>
      </p:pic>
      <p:sp>
        <p:nvSpPr>
          <p:cNvPr id="29" name="TextBox 28"/>
          <p:cNvSpPr txBox="1"/>
          <p:nvPr/>
        </p:nvSpPr>
        <p:spPr>
          <a:xfrm>
            <a:off x="3134357" y="5593635"/>
            <a:ext cx="2384719" cy="600164"/>
          </a:xfrm>
          <a:prstGeom prst="rect">
            <a:avLst/>
          </a:prstGeom>
          <a:noFill/>
        </p:spPr>
        <p:txBody>
          <a:bodyPr wrap="square" rtlCol="0">
            <a:spAutoFit/>
          </a:bodyPr>
          <a:lstStyle/>
          <a:p>
            <a:r>
              <a:rPr lang="en-US" sz="1200" dirty="0" smtClean="0"/>
              <a:t>Search Sidebar Results</a:t>
            </a:r>
          </a:p>
          <a:p>
            <a:r>
              <a:rPr lang="en-US" sz="1050" dirty="0" smtClean="0"/>
              <a:t>The results appear below the Search Field and extend the sidebar downward.</a:t>
            </a:r>
          </a:p>
        </p:txBody>
      </p:sp>
      <p:cxnSp>
        <p:nvCxnSpPr>
          <p:cNvPr id="30" name="Straight Connector 29"/>
          <p:cNvCxnSpPr/>
          <p:nvPr/>
        </p:nvCxnSpPr>
        <p:spPr>
          <a:xfrm flipH="1">
            <a:off x="4719484" y="5745834"/>
            <a:ext cx="1037636" cy="0"/>
          </a:xfrm>
          <a:prstGeom prst="line">
            <a:avLst/>
          </a:prstGeom>
          <a:ln w="19050" cmpd="sng">
            <a:solidFill>
              <a:srgbClr val="BFBFBF"/>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030310" y="3276218"/>
            <a:ext cx="958656" cy="276999"/>
          </a:xfrm>
          <a:prstGeom prst="rect">
            <a:avLst/>
          </a:prstGeom>
          <a:noFill/>
        </p:spPr>
        <p:txBody>
          <a:bodyPr wrap="square" rtlCol="0">
            <a:spAutoFit/>
          </a:bodyPr>
          <a:lstStyle/>
          <a:p>
            <a:r>
              <a:rPr lang="en-US" sz="1200" dirty="0" smtClean="0"/>
              <a:t>Unit Title</a:t>
            </a:r>
          </a:p>
        </p:txBody>
      </p:sp>
      <p:sp>
        <p:nvSpPr>
          <p:cNvPr id="35" name="TextBox 34"/>
          <p:cNvSpPr txBox="1"/>
          <p:nvPr/>
        </p:nvSpPr>
        <p:spPr>
          <a:xfrm>
            <a:off x="1421549" y="3681730"/>
            <a:ext cx="567417" cy="276999"/>
          </a:xfrm>
          <a:prstGeom prst="rect">
            <a:avLst/>
          </a:prstGeom>
          <a:noFill/>
        </p:spPr>
        <p:txBody>
          <a:bodyPr wrap="square" rtlCol="0">
            <a:spAutoFit/>
          </a:bodyPr>
          <a:lstStyle/>
          <a:p>
            <a:r>
              <a:rPr lang="en-US" sz="1200" dirty="0" smtClean="0"/>
              <a:t>Items</a:t>
            </a:r>
          </a:p>
        </p:txBody>
      </p:sp>
      <p:cxnSp>
        <p:nvCxnSpPr>
          <p:cNvPr id="36" name="Straight Connector 35"/>
          <p:cNvCxnSpPr>
            <a:endCxn id="34" idx="3"/>
          </p:cNvCxnSpPr>
          <p:nvPr/>
        </p:nvCxnSpPr>
        <p:spPr>
          <a:xfrm flipH="1">
            <a:off x="1988966" y="3414718"/>
            <a:ext cx="1200214" cy="0"/>
          </a:xfrm>
          <a:prstGeom prst="line">
            <a:avLst/>
          </a:prstGeom>
          <a:ln w="19050" cmpd="sng">
            <a:solidFill>
              <a:srgbClr val="BFBFBF"/>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8" idx="1"/>
            <a:endCxn id="35" idx="3"/>
          </p:cNvCxnSpPr>
          <p:nvPr/>
        </p:nvCxnSpPr>
        <p:spPr>
          <a:xfrm flipH="1" flipV="1">
            <a:off x="1988966" y="3820230"/>
            <a:ext cx="996790" cy="4406"/>
          </a:xfrm>
          <a:prstGeom prst="line">
            <a:avLst/>
          </a:prstGeom>
          <a:ln w="19050" cmpd="sng">
            <a:solidFill>
              <a:srgbClr val="BFBFBF"/>
            </a:solidFill>
          </a:ln>
          <a:effectLst/>
        </p:spPr>
        <p:style>
          <a:lnRef idx="2">
            <a:schemeClr val="accent1"/>
          </a:lnRef>
          <a:fillRef idx="0">
            <a:schemeClr val="accent1"/>
          </a:fillRef>
          <a:effectRef idx="1">
            <a:schemeClr val="accent1"/>
          </a:effectRef>
          <a:fontRef idx="minor">
            <a:schemeClr val="tx1"/>
          </a:fontRef>
        </p:style>
      </p:cxnSp>
      <p:sp>
        <p:nvSpPr>
          <p:cNvPr id="38" name="Left Brace 37"/>
          <p:cNvSpPr/>
          <p:nvPr/>
        </p:nvSpPr>
        <p:spPr>
          <a:xfrm>
            <a:off x="2985756" y="3553218"/>
            <a:ext cx="148601" cy="569404"/>
          </a:xfrm>
          <a:prstGeom prst="leftBrace">
            <a:avLst>
              <a:gd name="adj1" fmla="val 35608"/>
              <a:gd name="adj2" fmla="val 47667"/>
            </a:avLst>
          </a:prstGeom>
          <a:ln w="1905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a:off x="632477" y="738952"/>
            <a:ext cx="2408970" cy="738664"/>
          </a:xfrm>
          <a:prstGeom prst="rect">
            <a:avLst/>
          </a:prstGeom>
          <a:noFill/>
        </p:spPr>
        <p:txBody>
          <a:bodyPr wrap="square" rtlCol="0">
            <a:spAutoFit/>
          </a:bodyPr>
          <a:lstStyle/>
          <a:p>
            <a:r>
              <a:rPr lang="en-US" sz="1050" dirty="0" smtClean="0"/>
              <a:t>Portal Administrators can add units to the Sidebar and Items are listed within these Units.  Items can be simple text or links to files and other resources.</a:t>
            </a:r>
            <a:endParaRPr lang="en-US" sz="1050" dirty="0"/>
          </a:p>
        </p:txBody>
      </p:sp>
    </p:spTree>
    <p:extLst>
      <p:ext uri="{BB962C8B-B14F-4D97-AF65-F5344CB8AC3E}">
        <p14:creationId xmlns:p14="http://schemas.microsoft.com/office/powerpoint/2010/main" val="302375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2017474" y="6168831"/>
            <a:ext cx="618261" cy="256931"/>
          </a:xfrm>
          <a:prstGeom prst="rect">
            <a:avLst/>
          </a:prstGeom>
          <a:solidFill>
            <a:schemeClr val="bg1">
              <a:lumMod val="85000"/>
            </a:schemeClr>
          </a:solid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dirty="0" smtClean="0">
              <a:solidFill>
                <a:srgbClr val="000000"/>
              </a:solidFill>
            </a:endParaRPr>
          </a:p>
        </p:txBody>
      </p:sp>
      <p:pic>
        <p:nvPicPr>
          <p:cNvPr id="4" name="Picture 3" descr="Homepage-01.png"/>
          <p:cNvPicPr>
            <a:picLocks noChangeAspect="1"/>
          </p:cNvPicPr>
          <p:nvPr/>
        </p:nvPicPr>
        <p:blipFill rotWithShape="1">
          <a:blip r:embed="rId2">
            <a:extLst>
              <a:ext uri="{28A0092B-C50C-407E-A947-70E740481C1C}">
                <a14:useLocalDpi xmlns:a14="http://schemas.microsoft.com/office/drawing/2010/main" val="0"/>
              </a:ext>
            </a:extLst>
          </a:blip>
          <a:srcRect l="67860" t="13112" b="65374"/>
          <a:stretch/>
        </p:blipFill>
        <p:spPr>
          <a:xfrm>
            <a:off x="5671868" y="1092228"/>
            <a:ext cx="2057987" cy="1234396"/>
          </a:xfrm>
          <a:prstGeom prst="rect">
            <a:avLst/>
          </a:prstGeom>
          <a:ln>
            <a:solidFill>
              <a:srgbClr val="4F81BD"/>
            </a:solidFill>
          </a:ln>
        </p:spPr>
      </p:pic>
      <p:sp>
        <p:nvSpPr>
          <p:cNvPr id="5" name="TextBox 4"/>
          <p:cNvSpPr txBox="1"/>
          <p:nvPr/>
        </p:nvSpPr>
        <p:spPr>
          <a:xfrm>
            <a:off x="0" y="0"/>
            <a:ext cx="2580654"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smtClean="0"/>
              <a:t>Sidebar Administration</a:t>
            </a:r>
            <a:endParaRPr lang="en-US" dirty="0"/>
          </a:p>
        </p:txBody>
      </p:sp>
      <p:sp>
        <p:nvSpPr>
          <p:cNvPr id="2" name="TextBox 1"/>
          <p:cNvSpPr txBox="1"/>
          <p:nvPr/>
        </p:nvSpPr>
        <p:spPr>
          <a:xfrm>
            <a:off x="1329704" y="1195370"/>
            <a:ext cx="687771" cy="253916"/>
          </a:xfrm>
          <a:prstGeom prst="rect">
            <a:avLst/>
          </a:prstGeom>
          <a:noFill/>
        </p:spPr>
        <p:txBody>
          <a:bodyPr wrap="none" rtlCol="0">
            <a:spAutoFit/>
          </a:bodyPr>
          <a:lstStyle/>
          <a:p>
            <a:pPr algn="r"/>
            <a:r>
              <a:rPr lang="en-US" sz="1050" dirty="0" smtClean="0">
                <a:solidFill>
                  <a:srgbClr val="000000"/>
                </a:solidFill>
              </a:rPr>
              <a:t>Unit Title</a:t>
            </a:r>
            <a:endParaRPr lang="en-US" sz="1050" dirty="0">
              <a:solidFill>
                <a:srgbClr val="000000"/>
              </a:solidFill>
            </a:endParaRPr>
          </a:p>
        </p:txBody>
      </p:sp>
      <p:sp>
        <p:nvSpPr>
          <p:cNvPr id="22" name="TextBox 21"/>
          <p:cNvSpPr txBox="1"/>
          <p:nvPr/>
        </p:nvSpPr>
        <p:spPr>
          <a:xfrm>
            <a:off x="1222798" y="1867427"/>
            <a:ext cx="794677" cy="253916"/>
          </a:xfrm>
          <a:prstGeom prst="rect">
            <a:avLst/>
          </a:prstGeom>
          <a:noFill/>
        </p:spPr>
        <p:txBody>
          <a:bodyPr wrap="none" rtlCol="0">
            <a:spAutoFit/>
          </a:bodyPr>
          <a:lstStyle/>
          <a:p>
            <a:pPr algn="r"/>
            <a:r>
              <a:rPr lang="en-US" sz="1050" dirty="0" smtClean="0">
                <a:solidFill>
                  <a:srgbClr val="000000"/>
                </a:solidFill>
              </a:rPr>
              <a:t>Item Name</a:t>
            </a:r>
            <a:endParaRPr lang="en-US" sz="1050" dirty="0">
              <a:solidFill>
                <a:srgbClr val="000000"/>
              </a:solidFill>
            </a:endParaRPr>
          </a:p>
        </p:txBody>
      </p:sp>
      <p:sp>
        <p:nvSpPr>
          <p:cNvPr id="24" name="TextBox 23"/>
          <p:cNvSpPr txBox="1"/>
          <p:nvPr/>
        </p:nvSpPr>
        <p:spPr>
          <a:xfrm>
            <a:off x="1319848" y="5465468"/>
            <a:ext cx="697627" cy="253916"/>
          </a:xfrm>
          <a:prstGeom prst="rect">
            <a:avLst/>
          </a:prstGeom>
          <a:noFill/>
        </p:spPr>
        <p:txBody>
          <a:bodyPr wrap="none" rtlCol="0">
            <a:spAutoFit/>
          </a:bodyPr>
          <a:lstStyle/>
          <a:p>
            <a:pPr algn="r"/>
            <a:r>
              <a:rPr lang="en-US" sz="1050" dirty="0" smtClean="0">
                <a:solidFill>
                  <a:srgbClr val="000000"/>
                </a:solidFill>
              </a:rPr>
              <a:t>Item URL</a:t>
            </a:r>
            <a:endParaRPr lang="en-US" sz="1050" dirty="0">
              <a:solidFill>
                <a:srgbClr val="000000"/>
              </a:solidFill>
            </a:endParaRPr>
          </a:p>
        </p:txBody>
      </p:sp>
      <p:sp>
        <p:nvSpPr>
          <p:cNvPr id="28" name="Rectangle 27"/>
          <p:cNvSpPr/>
          <p:nvPr/>
        </p:nvSpPr>
        <p:spPr>
          <a:xfrm>
            <a:off x="3890858" y="2239888"/>
            <a:ext cx="315232" cy="256931"/>
          </a:xfrm>
          <a:prstGeom prst="rect">
            <a:avLst/>
          </a:prstGeom>
          <a:solidFill>
            <a:schemeClr val="bg1">
              <a:lumMod val="85000"/>
            </a:schemeClr>
          </a:solid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200" dirty="0" smtClean="0">
              <a:solidFill>
                <a:srgbClr val="000000"/>
              </a:solidFill>
            </a:endParaRPr>
          </a:p>
        </p:txBody>
      </p:sp>
      <p:sp>
        <p:nvSpPr>
          <p:cNvPr id="29" name="TextBox 28"/>
          <p:cNvSpPr txBox="1"/>
          <p:nvPr/>
        </p:nvSpPr>
        <p:spPr>
          <a:xfrm>
            <a:off x="1281376" y="2238932"/>
            <a:ext cx="736099" cy="253916"/>
          </a:xfrm>
          <a:prstGeom prst="rect">
            <a:avLst/>
          </a:prstGeom>
          <a:noFill/>
        </p:spPr>
        <p:txBody>
          <a:bodyPr wrap="none" rtlCol="0">
            <a:spAutoFit/>
          </a:bodyPr>
          <a:lstStyle/>
          <a:p>
            <a:pPr algn="r"/>
            <a:r>
              <a:rPr lang="en-US" sz="1050" dirty="0" smtClean="0">
                <a:solidFill>
                  <a:srgbClr val="000000"/>
                </a:solidFill>
              </a:rPr>
              <a:t>Item Type</a:t>
            </a:r>
            <a:endParaRPr lang="en-US" sz="1050" dirty="0">
              <a:solidFill>
                <a:srgbClr val="000000"/>
              </a:solidFill>
            </a:endParaRPr>
          </a:p>
        </p:txBody>
      </p:sp>
      <p:sp>
        <p:nvSpPr>
          <p:cNvPr id="3" name="Isosceles Triangle 2"/>
          <p:cNvSpPr/>
          <p:nvPr/>
        </p:nvSpPr>
        <p:spPr>
          <a:xfrm rot="10800000">
            <a:off x="3971919" y="2311719"/>
            <a:ext cx="153114" cy="131995"/>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017475" y="2239888"/>
            <a:ext cx="2188615"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Text</a:t>
            </a:r>
          </a:p>
        </p:txBody>
      </p:sp>
      <p:sp>
        <p:nvSpPr>
          <p:cNvPr id="32" name="Rectangle 31"/>
          <p:cNvSpPr/>
          <p:nvPr/>
        </p:nvSpPr>
        <p:spPr>
          <a:xfrm>
            <a:off x="2017475" y="2491773"/>
            <a:ext cx="1873383"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File - DOC</a:t>
            </a:r>
          </a:p>
        </p:txBody>
      </p:sp>
      <p:sp>
        <p:nvSpPr>
          <p:cNvPr id="34" name="Rectangle 33"/>
          <p:cNvSpPr/>
          <p:nvPr/>
        </p:nvSpPr>
        <p:spPr>
          <a:xfrm>
            <a:off x="2017475" y="5074041"/>
            <a:ext cx="1873383"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Link</a:t>
            </a:r>
          </a:p>
        </p:txBody>
      </p:sp>
      <p:sp>
        <p:nvSpPr>
          <p:cNvPr id="36" name="Rectangle 35"/>
          <p:cNvSpPr/>
          <p:nvPr/>
        </p:nvSpPr>
        <p:spPr>
          <a:xfrm>
            <a:off x="2017475" y="2748704"/>
            <a:ext cx="1873383"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File - PPT</a:t>
            </a:r>
          </a:p>
        </p:txBody>
      </p:sp>
      <p:sp>
        <p:nvSpPr>
          <p:cNvPr id="37" name="Rectangle 36"/>
          <p:cNvSpPr/>
          <p:nvPr/>
        </p:nvSpPr>
        <p:spPr>
          <a:xfrm>
            <a:off x="2017475" y="3005635"/>
            <a:ext cx="1873383"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File - XLS</a:t>
            </a:r>
          </a:p>
        </p:txBody>
      </p:sp>
      <p:sp>
        <p:nvSpPr>
          <p:cNvPr id="38" name="Rectangle 37"/>
          <p:cNvSpPr/>
          <p:nvPr/>
        </p:nvSpPr>
        <p:spPr>
          <a:xfrm>
            <a:off x="2017475" y="3271507"/>
            <a:ext cx="1873383" cy="256931"/>
          </a:xfrm>
          <a:prstGeom prst="rect">
            <a:avLst/>
          </a:prstGeom>
          <a:solidFill>
            <a:schemeClr val="accent1">
              <a:lumMod val="20000"/>
              <a:lumOff val="80000"/>
            </a:schemeClr>
          </a:solid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File - PDF</a:t>
            </a:r>
          </a:p>
        </p:txBody>
      </p:sp>
      <p:sp>
        <p:nvSpPr>
          <p:cNvPr id="39" name="Rectangle 38"/>
          <p:cNvSpPr/>
          <p:nvPr/>
        </p:nvSpPr>
        <p:spPr>
          <a:xfrm>
            <a:off x="2017475" y="4560179"/>
            <a:ext cx="1873383"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File - EPS</a:t>
            </a:r>
          </a:p>
        </p:txBody>
      </p:sp>
      <p:sp>
        <p:nvSpPr>
          <p:cNvPr id="40" name="Rectangle 39"/>
          <p:cNvSpPr/>
          <p:nvPr/>
        </p:nvSpPr>
        <p:spPr>
          <a:xfrm>
            <a:off x="2017475" y="4817110"/>
            <a:ext cx="1873383"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File - MP4</a:t>
            </a:r>
          </a:p>
        </p:txBody>
      </p:sp>
      <p:sp>
        <p:nvSpPr>
          <p:cNvPr id="41" name="Rectangle 40"/>
          <p:cNvSpPr/>
          <p:nvPr/>
        </p:nvSpPr>
        <p:spPr>
          <a:xfrm>
            <a:off x="2017475" y="3518923"/>
            <a:ext cx="1873383"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File - JPG</a:t>
            </a:r>
          </a:p>
        </p:txBody>
      </p:sp>
      <p:sp>
        <p:nvSpPr>
          <p:cNvPr id="42" name="Rectangle 41"/>
          <p:cNvSpPr/>
          <p:nvPr/>
        </p:nvSpPr>
        <p:spPr>
          <a:xfrm>
            <a:off x="2017475" y="3775854"/>
            <a:ext cx="1873383"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File - PNG</a:t>
            </a:r>
          </a:p>
        </p:txBody>
      </p:sp>
      <p:sp>
        <p:nvSpPr>
          <p:cNvPr id="43" name="Rectangle 42"/>
          <p:cNvSpPr/>
          <p:nvPr/>
        </p:nvSpPr>
        <p:spPr>
          <a:xfrm>
            <a:off x="2017475" y="4041726"/>
            <a:ext cx="1873383"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File - PSD</a:t>
            </a:r>
          </a:p>
        </p:txBody>
      </p:sp>
      <p:sp>
        <p:nvSpPr>
          <p:cNvPr id="44" name="Rectangle 43"/>
          <p:cNvSpPr/>
          <p:nvPr/>
        </p:nvSpPr>
        <p:spPr>
          <a:xfrm>
            <a:off x="2017475" y="4298657"/>
            <a:ext cx="1873383"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smtClean="0">
                <a:solidFill>
                  <a:srgbClr val="000000"/>
                </a:solidFill>
              </a:rPr>
              <a:t>File - AI</a:t>
            </a:r>
          </a:p>
        </p:txBody>
      </p:sp>
      <p:sp>
        <p:nvSpPr>
          <p:cNvPr id="45" name="Rectangle 44"/>
          <p:cNvSpPr/>
          <p:nvPr/>
        </p:nvSpPr>
        <p:spPr>
          <a:xfrm>
            <a:off x="2017475" y="5463765"/>
            <a:ext cx="2188615"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50" dirty="0" smtClean="0">
                <a:solidFill>
                  <a:schemeClr val="bg1">
                    <a:lumMod val="65000"/>
                  </a:schemeClr>
                </a:solidFill>
              </a:rPr>
              <a:t>If “Link” is selected.</a:t>
            </a:r>
          </a:p>
        </p:txBody>
      </p:sp>
      <p:pic>
        <p:nvPicPr>
          <p:cNvPr id="30" name="Picture 29" descr="TSN-Office-Wiki-01.png"/>
          <p:cNvPicPr>
            <a:picLocks noChangeAspect="1"/>
          </p:cNvPicPr>
          <p:nvPr/>
        </p:nvPicPr>
        <p:blipFill rotWithShape="1">
          <a:blip r:embed="rId3">
            <a:extLst>
              <a:ext uri="{28A0092B-C50C-407E-A947-70E740481C1C}">
                <a14:useLocalDpi xmlns:a14="http://schemas.microsoft.com/office/drawing/2010/main" val="0"/>
              </a:ext>
            </a:extLst>
          </a:blip>
          <a:srcRect l="67860" t="13963" b="65119"/>
          <a:stretch/>
        </p:blipFill>
        <p:spPr>
          <a:xfrm>
            <a:off x="5671868" y="3355398"/>
            <a:ext cx="2057987" cy="1200190"/>
          </a:xfrm>
          <a:prstGeom prst="rect">
            <a:avLst/>
          </a:prstGeom>
          <a:ln>
            <a:solidFill>
              <a:srgbClr val="4F81BD"/>
            </a:solidFill>
          </a:ln>
        </p:spPr>
      </p:pic>
      <p:cxnSp>
        <p:nvCxnSpPr>
          <p:cNvPr id="48" name="Elbow Connector 47"/>
          <p:cNvCxnSpPr/>
          <p:nvPr/>
        </p:nvCxnSpPr>
        <p:spPr>
          <a:xfrm>
            <a:off x="3629679" y="3422807"/>
            <a:ext cx="2143568" cy="654947"/>
          </a:xfrm>
          <a:prstGeom prst="bentConnector3">
            <a:avLst>
              <a:gd name="adj1" fmla="val 50000"/>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671868" y="4826535"/>
            <a:ext cx="2408970" cy="900246"/>
          </a:xfrm>
          <a:prstGeom prst="rect">
            <a:avLst/>
          </a:prstGeom>
          <a:noFill/>
        </p:spPr>
        <p:txBody>
          <a:bodyPr wrap="square" rtlCol="0">
            <a:spAutoFit/>
          </a:bodyPr>
          <a:lstStyle/>
          <a:p>
            <a:r>
              <a:rPr lang="en-US" sz="1050" dirty="0" smtClean="0"/>
              <a:t>Selecting the item type associated will a specific file type will assign the graphic button associated with that file type on the front end.  The button will be linked to the uploaded file.</a:t>
            </a:r>
            <a:endParaRPr lang="en-US" sz="1050" dirty="0"/>
          </a:p>
        </p:txBody>
      </p:sp>
      <p:sp>
        <p:nvSpPr>
          <p:cNvPr id="35" name="TextBox 34"/>
          <p:cNvSpPr txBox="1"/>
          <p:nvPr/>
        </p:nvSpPr>
        <p:spPr>
          <a:xfrm>
            <a:off x="1122466" y="5834769"/>
            <a:ext cx="895009" cy="253916"/>
          </a:xfrm>
          <a:prstGeom prst="rect">
            <a:avLst/>
          </a:prstGeom>
          <a:noFill/>
        </p:spPr>
        <p:txBody>
          <a:bodyPr wrap="none" rtlCol="0">
            <a:spAutoFit/>
          </a:bodyPr>
          <a:lstStyle/>
          <a:p>
            <a:pPr algn="r"/>
            <a:r>
              <a:rPr lang="en-US" sz="1050" dirty="0" smtClean="0">
                <a:solidFill>
                  <a:srgbClr val="000000"/>
                </a:solidFill>
              </a:rPr>
              <a:t>Upload a File</a:t>
            </a:r>
            <a:endParaRPr lang="en-US" sz="1050" dirty="0">
              <a:solidFill>
                <a:srgbClr val="000000"/>
              </a:solidFill>
            </a:endParaRPr>
          </a:p>
        </p:txBody>
      </p:sp>
      <p:sp>
        <p:nvSpPr>
          <p:cNvPr id="46" name="Rectangle 45"/>
          <p:cNvSpPr/>
          <p:nvPr/>
        </p:nvSpPr>
        <p:spPr>
          <a:xfrm>
            <a:off x="2017475" y="5833066"/>
            <a:ext cx="2188615"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50" dirty="0" smtClean="0">
                <a:solidFill>
                  <a:schemeClr val="bg1">
                    <a:lumMod val="65000"/>
                  </a:schemeClr>
                </a:solidFill>
              </a:rPr>
              <a:t>If “File” is selected.</a:t>
            </a:r>
          </a:p>
        </p:txBody>
      </p:sp>
      <p:sp>
        <p:nvSpPr>
          <p:cNvPr id="49" name="TextBox 48"/>
          <p:cNvSpPr txBox="1"/>
          <p:nvPr/>
        </p:nvSpPr>
        <p:spPr>
          <a:xfrm>
            <a:off x="2039518" y="6150817"/>
            <a:ext cx="582348" cy="246221"/>
          </a:xfrm>
          <a:prstGeom prst="rect">
            <a:avLst/>
          </a:prstGeom>
          <a:noFill/>
        </p:spPr>
        <p:txBody>
          <a:bodyPr wrap="none" rtlCol="0">
            <a:spAutoFit/>
          </a:bodyPr>
          <a:lstStyle/>
          <a:p>
            <a:pPr algn="ctr"/>
            <a:r>
              <a:rPr lang="en-US" sz="1000" b="1" dirty="0" smtClean="0">
                <a:solidFill>
                  <a:schemeClr val="tx1">
                    <a:lumMod val="65000"/>
                    <a:lumOff val="35000"/>
                  </a:schemeClr>
                </a:solidFill>
              </a:rPr>
              <a:t>Browse</a:t>
            </a:r>
            <a:endParaRPr lang="en-US" sz="1000" b="1" dirty="0">
              <a:solidFill>
                <a:schemeClr val="tx1">
                  <a:lumMod val="65000"/>
                  <a:lumOff val="35000"/>
                </a:schemeClr>
              </a:solidFill>
            </a:endParaRPr>
          </a:p>
        </p:txBody>
      </p:sp>
      <p:sp>
        <p:nvSpPr>
          <p:cNvPr id="52" name="Rectangle 51"/>
          <p:cNvSpPr/>
          <p:nvPr/>
        </p:nvSpPr>
        <p:spPr>
          <a:xfrm>
            <a:off x="2017474" y="1533058"/>
            <a:ext cx="618261" cy="256931"/>
          </a:xfrm>
          <a:prstGeom prst="rect">
            <a:avLst/>
          </a:prstGeom>
          <a:solidFill>
            <a:schemeClr val="bg1">
              <a:lumMod val="85000"/>
            </a:schemeClr>
          </a:solid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dirty="0" smtClean="0">
              <a:solidFill>
                <a:srgbClr val="000000"/>
              </a:solidFill>
            </a:endParaRPr>
          </a:p>
        </p:txBody>
      </p:sp>
      <p:sp>
        <p:nvSpPr>
          <p:cNvPr id="53" name="TextBox 52"/>
          <p:cNvSpPr txBox="1"/>
          <p:nvPr/>
        </p:nvSpPr>
        <p:spPr>
          <a:xfrm>
            <a:off x="1986018" y="1515044"/>
            <a:ext cx="689349" cy="246221"/>
          </a:xfrm>
          <a:prstGeom prst="rect">
            <a:avLst/>
          </a:prstGeom>
          <a:noFill/>
        </p:spPr>
        <p:txBody>
          <a:bodyPr wrap="none" rtlCol="0">
            <a:spAutoFit/>
          </a:bodyPr>
          <a:lstStyle/>
          <a:p>
            <a:pPr algn="ctr"/>
            <a:r>
              <a:rPr lang="en-US" sz="1000" b="1" dirty="0" smtClean="0">
                <a:solidFill>
                  <a:schemeClr val="tx1">
                    <a:lumMod val="65000"/>
                    <a:lumOff val="35000"/>
                  </a:schemeClr>
                </a:solidFill>
              </a:rPr>
              <a:t>Add Item</a:t>
            </a:r>
            <a:endParaRPr lang="en-US" sz="1000" b="1" dirty="0">
              <a:solidFill>
                <a:schemeClr val="tx1">
                  <a:lumMod val="65000"/>
                  <a:lumOff val="35000"/>
                </a:schemeClr>
              </a:solidFill>
            </a:endParaRPr>
          </a:p>
        </p:txBody>
      </p:sp>
      <p:sp>
        <p:nvSpPr>
          <p:cNvPr id="54" name="Rectangle 53"/>
          <p:cNvSpPr/>
          <p:nvPr/>
        </p:nvSpPr>
        <p:spPr>
          <a:xfrm>
            <a:off x="2017474" y="859520"/>
            <a:ext cx="819620" cy="256931"/>
          </a:xfrm>
          <a:prstGeom prst="rect">
            <a:avLst/>
          </a:prstGeom>
          <a:solidFill>
            <a:schemeClr val="bg1">
              <a:lumMod val="85000"/>
            </a:schemeClr>
          </a:solid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dirty="0" smtClean="0">
              <a:solidFill>
                <a:srgbClr val="000000"/>
              </a:solidFill>
            </a:endParaRPr>
          </a:p>
        </p:txBody>
      </p:sp>
      <p:sp>
        <p:nvSpPr>
          <p:cNvPr id="55" name="TextBox 54"/>
          <p:cNvSpPr txBox="1"/>
          <p:nvPr/>
        </p:nvSpPr>
        <p:spPr>
          <a:xfrm>
            <a:off x="2013024" y="841506"/>
            <a:ext cx="833494" cy="246221"/>
          </a:xfrm>
          <a:prstGeom prst="rect">
            <a:avLst/>
          </a:prstGeom>
          <a:noFill/>
        </p:spPr>
        <p:txBody>
          <a:bodyPr wrap="none" rtlCol="0">
            <a:spAutoFit/>
          </a:bodyPr>
          <a:lstStyle/>
          <a:p>
            <a:pPr algn="ctr"/>
            <a:r>
              <a:rPr lang="en-US" sz="1000" b="1" dirty="0" smtClean="0">
                <a:solidFill>
                  <a:schemeClr val="tx1">
                    <a:lumMod val="65000"/>
                    <a:lumOff val="35000"/>
                  </a:schemeClr>
                </a:solidFill>
              </a:rPr>
              <a:t>Add Section</a:t>
            </a:r>
            <a:endParaRPr lang="en-US" sz="1000" b="1" dirty="0">
              <a:solidFill>
                <a:schemeClr val="tx1">
                  <a:lumMod val="65000"/>
                  <a:lumOff val="35000"/>
                </a:schemeClr>
              </a:solidFill>
            </a:endParaRPr>
          </a:p>
        </p:txBody>
      </p:sp>
      <p:cxnSp>
        <p:nvCxnSpPr>
          <p:cNvPr id="16" name="Straight Connector 15"/>
          <p:cNvCxnSpPr/>
          <p:nvPr/>
        </p:nvCxnSpPr>
        <p:spPr>
          <a:xfrm flipV="1">
            <a:off x="6732241" y="4560180"/>
            <a:ext cx="0" cy="256930"/>
          </a:xfrm>
          <a:prstGeom prst="line">
            <a:avLst/>
          </a:prstGeom>
          <a:ln w="12700" cmpd="sng">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4206090" y="1324792"/>
            <a:ext cx="1567157" cy="0"/>
          </a:xfrm>
          <a:prstGeom prst="line">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a:endCxn id="72" idx="2"/>
          </p:cNvCxnSpPr>
          <p:nvPr/>
        </p:nvCxnSpPr>
        <p:spPr>
          <a:xfrm flipV="1">
            <a:off x="4206090" y="1962414"/>
            <a:ext cx="1612203" cy="34435"/>
          </a:xfrm>
          <a:prstGeom prst="line">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72" name="Oval 71"/>
          <p:cNvSpPr/>
          <p:nvPr/>
        </p:nvSpPr>
        <p:spPr>
          <a:xfrm>
            <a:off x="5818293" y="1867427"/>
            <a:ext cx="1296958" cy="189973"/>
          </a:xfrm>
          <a:prstGeom prst="ellipse">
            <a:avLst/>
          </a:prstGeom>
          <a:ln w="12700" cmpd="sng">
            <a:headEnd type="none"/>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6" name="Oval 75"/>
          <p:cNvSpPr/>
          <p:nvPr/>
        </p:nvSpPr>
        <p:spPr>
          <a:xfrm>
            <a:off x="5952679" y="3742161"/>
            <a:ext cx="730169" cy="189973"/>
          </a:xfrm>
          <a:prstGeom prst="ellipse">
            <a:avLst/>
          </a:prstGeom>
          <a:ln w="12700" cmpd="sng">
            <a:headEnd type="none"/>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1" name="Straight Connector 80"/>
          <p:cNvCxnSpPr>
            <a:endCxn id="76" idx="1"/>
          </p:cNvCxnSpPr>
          <p:nvPr/>
        </p:nvCxnSpPr>
        <p:spPr>
          <a:xfrm>
            <a:off x="4206090" y="1996849"/>
            <a:ext cx="1853520" cy="1773133"/>
          </a:xfrm>
          <a:prstGeom prst="line">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2017475" y="1184351"/>
            <a:ext cx="2188615"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50" dirty="0" smtClean="0">
                <a:solidFill>
                  <a:schemeClr val="bg1">
                    <a:lumMod val="65000"/>
                  </a:schemeClr>
                </a:solidFill>
              </a:rPr>
              <a:t>Text Field</a:t>
            </a:r>
          </a:p>
        </p:txBody>
      </p:sp>
      <p:sp>
        <p:nvSpPr>
          <p:cNvPr id="87" name="Rectangle 86"/>
          <p:cNvSpPr/>
          <p:nvPr/>
        </p:nvSpPr>
        <p:spPr>
          <a:xfrm>
            <a:off x="2017475" y="1868383"/>
            <a:ext cx="2188615" cy="256931"/>
          </a:xfrm>
          <a:prstGeom prst="rect">
            <a:avLst/>
          </a:prstGeom>
          <a:noFill/>
          <a:ln w="12700" cmpd="sng">
            <a:solidFill>
              <a:schemeClr val="bg1">
                <a:lumMod val="8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50" dirty="0" smtClean="0">
                <a:solidFill>
                  <a:schemeClr val="bg1">
                    <a:lumMod val="65000"/>
                  </a:schemeClr>
                </a:solidFill>
              </a:rPr>
              <a:t>Text Field</a:t>
            </a:r>
          </a:p>
        </p:txBody>
      </p:sp>
      <p:sp>
        <p:nvSpPr>
          <p:cNvPr id="47" name="TextBox 46"/>
          <p:cNvSpPr txBox="1"/>
          <p:nvPr/>
        </p:nvSpPr>
        <p:spPr>
          <a:xfrm>
            <a:off x="5671867" y="2540955"/>
            <a:ext cx="2408971" cy="415498"/>
          </a:xfrm>
          <a:prstGeom prst="rect">
            <a:avLst/>
          </a:prstGeom>
          <a:noFill/>
        </p:spPr>
        <p:txBody>
          <a:bodyPr wrap="square" rtlCol="0">
            <a:spAutoFit/>
          </a:bodyPr>
          <a:lstStyle/>
          <a:p>
            <a:r>
              <a:rPr lang="en-US" sz="1050" dirty="0" smtClean="0"/>
              <a:t>The above example shows a list of simple text items that are not linked.</a:t>
            </a:r>
            <a:endParaRPr lang="en-US" sz="1050" dirty="0"/>
          </a:p>
        </p:txBody>
      </p:sp>
      <p:cxnSp>
        <p:nvCxnSpPr>
          <p:cNvPr id="50" name="Straight Connector 49"/>
          <p:cNvCxnSpPr/>
          <p:nvPr/>
        </p:nvCxnSpPr>
        <p:spPr>
          <a:xfrm flipV="1">
            <a:off x="6723234" y="2326624"/>
            <a:ext cx="0" cy="214331"/>
          </a:xfrm>
          <a:prstGeom prst="line">
            <a:avLst/>
          </a:prstGeom>
          <a:ln w="12700" cmpd="sng">
            <a:headEnd type="none"/>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466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90096"/>
            <a:ext cx="6400800" cy="641893"/>
          </a:xfrm>
        </p:spPr>
        <p:txBody>
          <a:bodyPr>
            <a:normAutofit/>
          </a:bodyPr>
          <a:lstStyle/>
          <a:p>
            <a:r>
              <a:rPr lang="en-US" dirty="0" smtClean="0">
                <a:solidFill>
                  <a:schemeClr val="tx1">
                    <a:lumMod val="50000"/>
                    <a:lumOff val="50000"/>
                  </a:schemeClr>
                </a:solidFill>
              </a:rPr>
              <a:t>Portal Pages</a:t>
            </a:r>
            <a:endParaRPr lang="en-US" dirty="0">
              <a:solidFill>
                <a:schemeClr val="tx1">
                  <a:lumMod val="50000"/>
                  <a:lumOff val="50000"/>
                </a:schemeClr>
              </a:solidFill>
            </a:endParaRPr>
          </a:p>
        </p:txBody>
      </p:sp>
      <p:sp>
        <p:nvSpPr>
          <p:cNvPr id="5" name="Rectangle 4"/>
          <p:cNvSpPr/>
          <p:nvPr/>
        </p:nvSpPr>
        <p:spPr>
          <a:xfrm>
            <a:off x="0" y="6410317"/>
            <a:ext cx="9144000" cy="4476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effectLst>
                <a:outerShdw blurRad="50800" dist="38100" dir="2700000" algn="tl" rotWithShape="0">
                  <a:prstClr val="black">
                    <a:alpha val="40000"/>
                  </a:prstClr>
                </a:outerShdw>
              </a:effectLst>
            </a:endParaRPr>
          </a:p>
        </p:txBody>
      </p:sp>
      <p:pic>
        <p:nvPicPr>
          <p:cNvPr id="4" name="Picture 3" descr="TSN-ASI-Portal-Logo-01s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816" y="4758855"/>
            <a:ext cx="1882206" cy="813344"/>
          </a:xfrm>
          <a:prstGeom prst="rect">
            <a:avLst/>
          </a:prstGeom>
        </p:spPr>
      </p:pic>
    </p:spTree>
    <p:extLst>
      <p:ext uri="{BB962C8B-B14F-4D97-AF65-F5344CB8AC3E}">
        <p14:creationId xmlns:p14="http://schemas.microsoft.com/office/powerpoint/2010/main" val="200312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age-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3" y="944082"/>
            <a:ext cx="6403129" cy="5737706"/>
          </a:xfrm>
          <a:prstGeom prst="rect">
            <a:avLst/>
          </a:prstGeom>
          <a:ln>
            <a:solidFill>
              <a:srgbClr val="4F81BD"/>
            </a:solidFill>
          </a:ln>
        </p:spPr>
      </p:pic>
      <p:sp>
        <p:nvSpPr>
          <p:cNvPr id="5" name="TextBox 4"/>
          <p:cNvSpPr txBox="1"/>
          <p:nvPr/>
        </p:nvSpPr>
        <p:spPr>
          <a:xfrm>
            <a:off x="0" y="0"/>
            <a:ext cx="2876709"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TSN-ASI Portal Homepage</a:t>
            </a:r>
          </a:p>
        </p:txBody>
      </p:sp>
      <p:pic>
        <p:nvPicPr>
          <p:cNvPr id="6" name="Picture 5"/>
          <p:cNvPicPr>
            <a:picLocks noChangeAspect="1"/>
          </p:cNvPicPr>
          <p:nvPr/>
        </p:nvPicPr>
        <p:blipFill>
          <a:blip r:embed="rId3"/>
          <a:stretch>
            <a:fillRect/>
          </a:stretch>
        </p:blipFill>
        <p:spPr>
          <a:xfrm>
            <a:off x="6831529" y="944082"/>
            <a:ext cx="1949953" cy="1302230"/>
          </a:xfrm>
          <a:prstGeom prst="rect">
            <a:avLst/>
          </a:prstGeom>
        </p:spPr>
      </p:pic>
      <p:sp>
        <p:nvSpPr>
          <p:cNvPr id="7" name="TextBox 6"/>
          <p:cNvSpPr txBox="1"/>
          <p:nvPr/>
        </p:nvSpPr>
        <p:spPr>
          <a:xfrm>
            <a:off x="6831529" y="2703176"/>
            <a:ext cx="2157106" cy="3485570"/>
          </a:xfrm>
          <a:prstGeom prst="rect">
            <a:avLst/>
          </a:prstGeom>
          <a:noFill/>
        </p:spPr>
        <p:txBody>
          <a:bodyPr wrap="square" rtlCol="0">
            <a:spAutoFit/>
          </a:bodyPr>
          <a:lstStyle/>
          <a:p>
            <a:r>
              <a:rPr lang="en-US" sz="1050" dirty="0" smtClean="0"/>
              <a:t>The main purpose of the TSN-ASI Portal is to link to various files and apps that are helpful to employees.  Many of those items are directly linked from the dropdown menus, however there is also the need to have specialized pages for the dissemination of grouped resources.</a:t>
            </a:r>
            <a:r>
              <a:rPr lang="en-US" sz="1050" dirty="0"/>
              <a:t> </a:t>
            </a:r>
            <a:r>
              <a:rPr lang="en-US" sz="1050" dirty="0" smtClean="0"/>
              <a:t> As a result, most of the portal pages are organized lists of files that employees can download.</a:t>
            </a:r>
          </a:p>
          <a:p>
            <a:endParaRPr lang="en-US" sz="1050" dirty="0"/>
          </a:p>
          <a:p>
            <a:r>
              <a:rPr lang="en-US" sz="1050" dirty="0" smtClean="0"/>
              <a:t>The homepage shown here is mainly informational in nature.  However all pages should have the ability to host a list of files for download if needs be.</a:t>
            </a:r>
          </a:p>
          <a:p>
            <a:endParaRPr lang="en-US" sz="1050" dirty="0"/>
          </a:p>
          <a:p>
            <a:r>
              <a:rPr lang="en-US" sz="1050" dirty="0" smtClean="0"/>
              <a:t>The following slides show a variety of portal pages and their most likely content.</a:t>
            </a:r>
          </a:p>
        </p:txBody>
      </p:sp>
    </p:spTree>
    <p:extLst>
      <p:ext uri="{BB962C8B-B14F-4D97-AF65-F5344CB8AC3E}">
        <p14:creationId xmlns:p14="http://schemas.microsoft.com/office/powerpoint/2010/main" val="1751214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SN-Office-Wiki-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3" y="944082"/>
            <a:ext cx="6403130" cy="5737706"/>
          </a:xfrm>
          <a:prstGeom prst="rect">
            <a:avLst/>
          </a:prstGeom>
          <a:ln>
            <a:solidFill>
              <a:srgbClr val="4F81BD"/>
            </a:solidFill>
          </a:ln>
        </p:spPr>
      </p:pic>
      <p:sp>
        <p:nvSpPr>
          <p:cNvPr id="6" name="TextBox 5"/>
          <p:cNvSpPr txBox="1"/>
          <p:nvPr/>
        </p:nvSpPr>
        <p:spPr>
          <a:xfrm>
            <a:off x="0" y="0"/>
            <a:ext cx="2346215"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TSN Office Wiki Page</a:t>
            </a:r>
          </a:p>
        </p:txBody>
      </p:sp>
      <p:pic>
        <p:nvPicPr>
          <p:cNvPr id="5" name="Picture 4"/>
          <p:cNvPicPr>
            <a:picLocks noChangeAspect="1"/>
          </p:cNvPicPr>
          <p:nvPr/>
        </p:nvPicPr>
        <p:blipFill>
          <a:blip r:embed="rId3"/>
          <a:stretch>
            <a:fillRect/>
          </a:stretch>
        </p:blipFill>
        <p:spPr>
          <a:xfrm>
            <a:off x="6831527" y="944082"/>
            <a:ext cx="1949954" cy="1302230"/>
          </a:xfrm>
          <a:prstGeom prst="rect">
            <a:avLst/>
          </a:prstGeom>
        </p:spPr>
      </p:pic>
      <p:sp>
        <p:nvSpPr>
          <p:cNvPr id="7" name="TextBox 6"/>
          <p:cNvSpPr txBox="1"/>
          <p:nvPr/>
        </p:nvSpPr>
        <p:spPr>
          <a:xfrm>
            <a:off x="6831529" y="2703176"/>
            <a:ext cx="2157106" cy="1061829"/>
          </a:xfrm>
          <a:prstGeom prst="rect">
            <a:avLst/>
          </a:prstGeom>
          <a:noFill/>
        </p:spPr>
        <p:txBody>
          <a:bodyPr wrap="square" rtlCol="0">
            <a:spAutoFit/>
          </a:bodyPr>
          <a:lstStyle/>
          <a:p>
            <a:r>
              <a:rPr lang="en-US" sz="1050" dirty="0" smtClean="0"/>
              <a:t>The TSN </a:t>
            </a:r>
            <a:r>
              <a:rPr lang="en-US" sz="1050" dirty="0"/>
              <a:t>Office </a:t>
            </a:r>
            <a:r>
              <a:rPr lang="en-US" sz="1050" dirty="0" smtClean="0"/>
              <a:t>Wiki is a page </a:t>
            </a:r>
            <a:r>
              <a:rPr lang="en-US" sz="1050" dirty="0"/>
              <a:t>within the portal where employees will find answers to common questions surrounding the various </a:t>
            </a:r>
            <a:r>
              <a:rPr lang="en-US" sz="1050" dirty="0" smtClean="0"/>
              <a:t>applications, as well as useful documents for doing tasks offline. </a:t>
            </a:r>
          </a:p>
        </p:txBody>
      </p:sp>
    </p:spTree>
    <p:extLst>
      <p:ext uri="{BB962C8B-B14F-4D97-AF65-F5344CB8AC3E}">
        <p14:creationId xmlns:p14="http://schemas.microsoft.com/office/powerpoint/2010/main" val="101773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age-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3" y="944082"/>
            <a:ext cx="6403129" cy="5737706"/>
          </a:xfrm>
          <a:prstGeom prst="rect">
            <a:avLst/>
          </a:prstGeom>
          <a:ln>
            <a:solidFill>
              <a:srgbClr val="4F81BD"/>
            </a:solidFill>
          </a:ln>
        </p:spPr>
      </p:pic>
      <p:sp>
        <p:nvSpPr>
          <p:cNvPr id="5" name="TextBox 4"/>
          <p:cNvSpPr txBox="1"/>
          <p:nvPr/>
        </p:nvSpPr>
        <p:spPr>
          <a:xfrm>
            <a:off x="0" y="0"/>
            <a:ext cx="1685227"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TSN-ASI Portal</a:t>
            </a:r>
          </a:p>
        </p:txBody>
      </p:sp>
      <p:sp>
        <p:nvSpPr>
          <p:cNvPr id="6" name="TextBox 5"/>
          <p:cNvSpPr txBox="1"/>
          <p:nvPr/>
        </p:nvSpPr>
        <p:spPr>
          <a:xfrm>
            <a:off x="6803281" y="944082"/>
            <a:ext cx="2086281" cy="1869742"/>
          </a:xfrm>
          <a:prstGeom prst="rect">
            <a:avLst/>
          </a:prstGeom>
          <a:noFill/>
        </p:spPr>
        <p:txBody>
          <a:bodyPr wrap="square" rtlCol="0">
            <a:spAutoFit/>
          </a:bodyPr>
          <a:lstStyle/>
          <a:p>
            <a:r>
              <a:rPr lang="en-US" sz="1050" dirty="0" smtClean="0"/>
              <a:t>This is the new TSN-ASI Portal site.  It’s purpose is to expedite the flow of information within TSN and ASI by giving employees a direct connection to the applications, documents, and information they require most.</a:t>
            </a:r>
          </a:p>
          <a:p>
            <a:endParaRPr lang="en-US" sz="1050" dirty="0"/>
          </a:p>
          <a:p>
            <a:r>
              <a:rPr lang="en-US" sz="1050" dirty="0" smtClean="0"/>
              <a:t>Almost all portal content is editable by administrators via an administrative dashboard.</a:t>
            </a:r>
          </a:p>
        </p:txBody>
      </p:sp>
    </p:spTree>
    <p:extLst>
      <p:ext uri="{BB962C8B-B14F-4D97-AF65-F5344CB8AC3E}">
        <p14:creationId xmlns:p14="http://schemas.microsoft.com/office/powerpoint/2010/main" val="677017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SN-Lists-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3" y="944082"/>
            <a:ext cx="6403129" cy="5737706"/>
          </a:xfrm>
          <a:prstGeom prst="rect">
            <a:avLst/>
          </a:prstGeom>
          <a:ln>
            <a:solidFill>
              <a:srgbClr val="4F81BD"/>
            </a:solidFill>
          </a:ln>
        </p:spPr>
      </p:pic>
      <p:sp>
        <p:nvSpPr>
          <p:cNvPr id="6" name="TextBox 5"/>
          <p:cNvSpPr txBox="1"/>
          <p:nvPr/>
        </p:nvSpPr>
        <p:spPr>
          <a:xfrm>
            <a:off x="0" y="0"/>
            <a:ext cx="1665941"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TSN Lists Page</a:t>
            </a:r>
          </a:p>
        </p:txBody>
      </p:sp>
      <p:pic>
        <p:nvPicPr>
          <p:cNvPr id="3" name="Picture 2"/>
          <p:cNvPicPr>
            <a:picLocks noChangeAspect="1"/>
          </p:cNvPicPr>
          <p:nvPr/>
        </p:nvPicPr>
        <p:blipFill>
          <a:blip r:embed="rId3"/>
          <a:stretch>
            <a:fillRect/>
          </a:stretch>
        </p:blipFill>
        <p:spPr>
          <a:xfrm>
            <a:off x="6831528" y="944082"/>
            <a:ext cx="1949954" cy="1302230"/>
          </a:xfrm>
          <a:prstGeom prst="rect">
            <a:avLst/>
          </a:prstGeom>
        </p:spPr>
      </p:pic>
      <p:sp>
        <p:nvSpPr>
          <p:cNvPr id="8" name="TextBox 7"/>
          <p:cNvSpPr txBox="1"/>
          <p:nvPr/>
        </p:nvSpPr>
        <p:spPr>
          <a:xfrm>
            <a:off x="6831529" y="2703176"/>
            <a:ext cx="2157106" cy="738664"/>
          </a:xfrm>
          <a:prstGeom prst="rect">
            <a:avLst/>
          </a:prstGeom>
          <a:noFill/>
        </p:spPr>
        <p:txBody>
          <a:bodyPr wrap="square" rtlCol="0">
            <a:spAutoFit/>
          </a:bodyPr>
          <a:lstStyle/>
          <a:p>
            <a:r>
              <a:rPr lang="en-US" sz="1050" dirty="0" smtClean="0"/>
              <a:t>Most of the Portal Pages a itemized lists of related files.  The page shown here represents the TSN LISTS Page.</a:t>
            </a:r>
          </a:p>
        </p:txBody>
      </p:sp>
    </p:spTree>
    <p:extLst>
      <p:ext uri="{BB962C8B-B14F-4D97-AF65-F5344CB8AC3E}">
        <p14:creationId xmlns:p14="http://schemas.microsoft.com/office/powerpoint/2010/main" val="112788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SI-Lists-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3" y="944082"/>
            <a:ext cx="6403129" cy="5737706"/>
          </a:xfrm>
          <a:prstGeom prst="rect">
            <a:avLst/>
          </a:prstGeom>
          <a:ln>
            <a:solidFill>
              <a:srgbClr val="4F81BD"/>
            </a:solidFill>
          </a:ln>
        </p:spPr>
      </p:pic>
      <p:sp>
        <p:nvSpPr>
          <p:cNvPr id="9" name="TextBox 8"/>
          <p:cNvSpPr txBox="1"/>
          <p:nvPr/>
        </p:nvSpPr>
        <p:spPr>
          <a:xfrm>
            <a:off x="0" y="0"/>
            <a:ext cx="1588421"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ASI Lists Page</a:t>
            </a:r>
          </a:p>
        </p:txBody>
      </p:sp>
      <p:pic>
        <p:nvPicPr>
          <p:cNvPr id="11" name="Picture 10"/>
          <p:cNvPicPr>
            <a:picLocks noChangeAspect="1"/>
          </p:cNvPicPr>
          <p:nvPr/>
        </p:nvPicPr>
        <p:blipFill>
          <a:blip r:embed="rId3"/>
          <a:stretch>
            <a:fillRect/>
          </a:stretch>
        </p:blipFill>
        <p:spPr>
          <a:xfrm>
            <a:off x="6831528" y="944082"/>
            <a:ext cx="1949952" cy="1302229"/>
          </a:xfrm>
          <a:prstGeom prst="rect">
            <a:avLst/>
          </a:prstGeom>
        </p:spPr>
      </p:pic>
      <p:sp>
        <p:nvSpPr>
          <p:cNvPr id="6" name="TextBox 5"/>
          <p:cNvSpPr txBox="1"/>
          <p:nvPr/>
        </p:nvSpPr>
        <p:spPr>
          <a:xfrm>
            <a:off x="6831529" y="2703176"/>
            <a:ext cx="2157106" cy="738664"/>
          </a:xfrm>
          <a:prstGeom prst="rect">
            <a:avLst/>
          </a:prstGeom>
          <a:noFill/>
        </p:spPr>
        <p:txBody>
          <a:bodyPr wrap="square" rtlCol="0">
            <a:spAutoFit/>
          </a:bodyPr>
          <a:lstStyle/>
          <a:p>
            <a:r>
              <a:rPr lang="en-US" sz="1050" dirty="0" smtClean="0"/>
              <a:t>Most of the Portal Pages a itemized lists of related files.  The page shown here represents the ASI LISTS Page.</a:t>
            </a:r>
          </a:p>
        </p:txBody>
      </p:sp>
    </p:spTree>
    <p:extLst>
      <p:ext uri="{BB962C8B-B14F-4D97-AF65-F5344CB8AC3E}">
        <p14:creationId xmlns:p14="http://schemas.microsoft.com/office/powerpoint/2010/main" val="613788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2053542"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TSN </a:t>
            </a:r>
            <a:r>
              <a:rPr lang="en-US" dirty="0" smtClean="0"/>
              <a:t>Projects </a:t>
            </a:r>
            <a:r>
              <a:rPr lang="en-US" dirty="0"/>
              <a:t>Page</a:t>
            </a:r>
          </a:p>
        </p:txBody>
      </p:sp>
      <p:pic>
        <p:nvPicPr>
          <p:cNvPr id="4" name="Picture 3"/>
          <p:cNvPicPr>
            <a:picLocks noChangeAspect="1"/>
          </p:cNvPicPr>
          <p:nvPr/>
        </p:nvPicPr>
        <p:blipFill>
          <a:blip r:embed="rId2"/>
          <a:stretch>
            <a:fillRect/>
          </a:stretch>
        </p:blipFill>
        <p:spPr>
          <a:xfrm>
            <a:off x="6831528" y="944082"/>
            <a:ext cx="1949954" cy="1302230"/>
          </a:xfrm>
          <a:prstGeom prst="rect">
            <a:avLst/>
          </a:prstGeom>
        </p:spPr>
      </p:pic>
      <p:pic>
        <p:nvPicPr>
          <p:cNvPr id="5" name="Picture 4" descr="TSN-Projects-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4" y="944081"/>
            <a:ext cx="6403130" cy="5737707"/>
          </a:xfrm>
          <a:prstGeom prst="rect">
            <a:avLst/>
          </a:prstGeom>
          <a:ln>
            <a:solidFill>
              <a:srgbClr val="4F81BD"/>
            </a:solidFill>
          </a:ln>
        </p:spPr>
      </p:pic>
      <p:sp>
        <p:nvSpPr>
          <p:cNvPr id="7" name="TextBox 6"/>
          <p:cNvSpPr txBox="1"/>
          <p:nvPr/>
        </p:nvSpPr>
        <p:spPr>
          <a:xfrm>
            <a:off x="6831529" y="2703176"/>
            <a:ext cx="2157106" cy="738664"/>
          </a:xfrm>
          <a:prstGeom prst="rect">
            <a:avLst/>
          </a:prstGeom>
          <a:noFill/>
        </p:spPr>
        <p:txBody>
          <a:bodyPr wrap="square" rtlCol="0">
            <a:spAutoFit/>
          </a:bodyPr>
          <a:lstStyle/>
          <a:p>
            <a:r>
              <a:rPr lang="en-US" sz="1050" dirty="0" smtClean="0"/>
              <a:t>Most of the Portal Pages a itemized lists of related files.  The page shown here represents the TSN PROJECTS Page.</a:t>
            </a:r>
          </a:p>
        </p:txBody>
      </p:sp>
    </p:spTree>
    <p:extLst>
      <p:ext uri="{BB962C8B-B14F-4D97-AF65-F5344CB8AC3E}">
        <p14:creationId xmlns:p14="http://schemas.microsoft.com/office/powerpoint/2010/main" val="1890169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976022"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smtClean="0"/>
              <a:t>ASI Projects </a:t>
            </a:r>
            <a:r>
              <a:rPr lang="en-US" dirty="0"/>
              <a:t>Page</a:t>
            </a:r>
          </a:p>
        </p:txBody>
      </p:sp>
      <p:pic>
        <p:nvPicPr>
          <p:cNvPr id="5" name="Picture 4"/>
          <p:cNvPicPr>
            <a:picLocks noChangeAspect="1"/>
          </p:cNvPicPr>
          <p:nvPr/>
        </p:nvPicPr>
        <p:blipFill>
          <a:blip r:embed="rId2"/>
          <a:stretch>
            <a:fillRect/>
          </a:stretch>
        </p:blipFill>
        <p:spPr>
          <a:xfrm>
            <a:off x="6831528" y="944082"/>
            <a:ext cx="1949953" cy="1302230"/>
          </a:xfrm>
          <a:prstGeom prst="rect">
            <a:avLst/>
          </a:prstGeom>
        </p:spPr>
      </p:pic>
      <p:pic>
        <p:nvPicPr>
          <p:cNvPr id="4" name="Picture 3" descr="ASI-Projects-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3" y="944082"/>
            <a:ext cx="6403130" cy="5737706"/>
          </a:xfrm>
          <a:prstGeom prst="rect">
            <a:avLst/>
          </a:prstGeom>
          <a:ln>
            <a:solidFill>
              <a:srgbClr val="4F81BD"/>
            </a:solidFill>
          </a:ln>
        </p:spPr>
      </p:pic>
      <p:sp>
        <p:nvSpPr>
          <p:cNvPr id="7" name="TextBox 6"/>
          <p:cNvSpPr txBox="1"/>
          <p:nvPr/>
        </p:nvSpPr>
        <p:spPr>
          <a:xfrm>
            <a:off x="6831529" y="2703176"/>
            <a:ext cx="2157106" cy="738664"/>
          </a:xfrm>
          <a:prstGeom prst="rect">
            <a:avLst/>
          </a:prstGeom>
          <a:noFill/>
        </p:spPr>
        <p:txBody>
          <a:bodyPr wrap="square" rtlCol="0">
            <a:spAutoFit/>
          </a:bodyPr>
          <a:lstStyle/>
          <a:p>
            <a:r>
              <a:rPr lang="en-US" sz="1050" dirty="0" smtClean="0"/>
              <a:t>Most of the Portal Pages a itemized lists of related files.  The page shown here represents the ASI PROJECTS Page.</a:t>
            </a:r>
          </a:p>
        </p:txBody>
      </p:sp>
    </p:spTree>
    <p:extLst>
      <p:ext uri="{BB962C8B-B14F-4D97-AF65-F5344CB8AC3E}">
        <p14:creationId xmlns:p14="http://schemas.microsoft.com/office/powerpoint/2010/main" val="432286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SN-Publications-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3" y="944081"/>
            <a:ext cx="6403130" cy="5737707"/>
          </a:xfrm>
          <a:prstGeom prst="rect">
            <a:avLst/>
          </a:prstGeom>
          <a:ln>
            <a:solidFill>
              <a:srgbClr val="4F81BD"/>
            </a:solidFill>
          </a:ln>
        </p:spPr>
      </p:pic>
      <p:sp>
        <p:nvSpPr>
          <p:cNvPr id="6" name="TextBox 5"/>
          <p:cNvSpPr txBox="1"/>
          <p:nvPr/>
        </p:nvSpPr>
        <p:spPr>
          <a:xfrm>
            <a:off x="0" y="0"/>
            <a:ext cx="2476960"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TSN Publications Page</a:t>
            </a:r>
          </a:p>
        </p:txBody>
      </p:sp>
      <p:pic>
        <p:nvPicPr>
          <p:cNvPr id="4" name="Picture 3"/>
          <p:cNvPicPr>
            <a:picLocks noChangeAspect="1"/>
          </p:cNvPicPr>
          <p:nvPr/>
        </p:nvPicPr>
        <p:blipFill>
          <a:blip r:embed="rId3"/>
          <a:stretch>
            <a:fillRect/>
          </a:stretch>
        </p:blipFill>
        <p:spPr>
          <a:xfrm>
            <a:off x="6831528" y="944081"/>
            <a:ext cx="1949954" cy="1302229"/>
          </a:xfrm>
          <a:prstGeom prst="rect">
            <a:avLst/>
          </a:prstGeom>
        </p:spPr>
      </p:pic>
      <p:sp>
        <p:nvSpPr>
          <p:cNvPr id="7" name="TextBox 6"/>
          <p:cNvSpPr txBox="1"/>
          <p:nvPr/>
        </p:nvSpPr>
        <p:spPr>
          <a:xfrm>
            <a:off x="6831529" y="2703176"/>
            <a:ext cx="2157106" cy="738664"/>
          </a:xfrm>
          <a:prstGeom prst="rect">
            <a:avLst/>
          </a:prstGeom>
          <a:noFill/>
        </p:spPr>
        <p:txBody>
          <a:bodyPr wrap="square" rtlCol="0">
            <a:spAutoFit/>
          </a:bodyPr>
          <a:lstStyle/>
          <a:p>
            <a:r>
              <a:rPr lang="en-US" sz="1050" dirty="0" smtClean="0"/>
              <a:t>Most of the Portal Pages a itemized lists of related files.  The page shown here represents the TSN PUBLICATIONS Page.</a:t>
            </a:r>
          </a:p>
        </p:txBody>
      </p:sp>
    </p:spTree>
    <p:extLst>
      <p:ext uri="{BB962C8B-B14F-4D97-AF65-F5344CB8AC3E}">
        <p14:creationId xmlns:p14="http://schemas.microsoft.com/office/powerpoint/2010/main" val="38186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SI-Publications-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3" y="944082"/>
            <a:ext cx="6403129" cy="5737706"/>
          </a:xfrm>
          <a:prstGeom prst="rect">
            <a:avLst/>
          </a:prstGeom>
          <a:ln>
            <a:solidFill>
              <a:srgbClr val="4F81BD"/>
            </a:solidFill>
          </a:ln>
        </p:spPr>
      </p:pic>
      <p:sp>
        <p:nvSpPr>
          <p:cNvPr id="6" name="TextBox 5"/>
          <p:cNvSpPr txBox="1"/>
          <p:nvPr/>
        </p:nvSpPr>
        <p:spPr>
          <a:xfrm>
            <a:off x="0" y="0"/>
            <a:ext cx="2399440"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ASI Publications Page</a:t>
            </a:r>
          </a:p>
        </p:txBody>
      </p:sp>
      <p:pic>
        <p:nvPicPr>
          <p:cNvPr id="7" name="Picture 6"/>
          <p:cNvPicPr>
            <a:picLocks noChangeAspect="1"/>
          </p:cNvPicPr>
          <p:nvPr/>
        </p:nvPicPr>
        <p:blipFill>
          <a:blip r:embed="rId3"/>
          <a:stretch>
            <a:fillRect/>
          </a:stretch>
        </p:blipFill>
        <p:spPr>
          <a:xfrm>
            <a:off x="6831529" y="944081"/>
            <a:ext cx="1949952" cy="1302229"/>
          </a:xfrm>
          <a:prstGeom prst="rect">
            <a:avLst/>
          </a:prstGeom>
        </p:spPr>
      </p:pic>
      <p:sp>
        <p:nvSpPr>
          <p:cNvPr id="8" name="TextBox 7"/>
          <p:cNvSpPr txBox="1"/>
          <p:nvPr/>
        </p:nvSpPr>
        <p:spPr>
          <a:xfrm>
            <a:off x="6831529" y="2703176"/>
            <a:ext cx="2157106" cy="738664"/>
          </a:xfrm>
          <a:prstGeom prst="rect">
            <a:avLst/>
          </a:prstGeom>
          <a:noFill/>
        </p:spPr>
        <p:txBody>
          <a:bodyPr wrap="square" rtlCol="0">
            <a:spAutoFit/>
          </a:bodyPr>
          <a:lstStyle/>
          <a:p>
            <a:r>
              <a:rPr lang="en-US" sz="1050" dirty="0" smtClean="0"/>
              <a:t>Most of the Portal Pages a itemized lists of related files.  The page shown here represents the ASI PUBLICATIONS Page.</a:t>
            </a:r>
          </a:p>
        </p:txBody>
      </p:sp>
    </p:spTree>
    <p:extLst>
      <p:ext uri="{BB962C8B-B14F-4D97-AF65-F5344CB8AC3E}">
        <p14:creationId xmlns:p14="http://schemas.microsoft.com/office/powerpoint/2010/main" val="3263469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05"/>
            <a:ext cx="2646903"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smtClean="0"/>
              <a:t>TSN Presentations Page</a:t>
            </a:r>
            <a:endParaRPr lang="en-US" dirty="0"/>
          </a:p>
        </p:txBody>
      </p:sp>
      <p:pic>
        <p:nvPicPr>
          <p:cNvPr id="6" name="Picture 5" descr="TSN-Presentations-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 y="944083"/>
            <a:ext cx="6403130" cy="5737706"/>
          </a:xfrm>
          <a:prstGeom prst="rect">
            <a:avLst/>
          </a:prstGeom>
          <a:ln>
            <a:solidFill>
              <a:srgbClr val="4F81BD"/>
            </a:solidFill>
          </a:ln>
        </p:spPr>
      </p:pic>
      <p:pic>
        <p:nvPicPr>
          <p:cNvPr id="5" name="Picture 4"/>
          <p:cNvPicPr>
            <a:picLocks noChangeAspect="1"/>
          </p:cNvPicPr>
          <p:nvPr/>
        </p:nvPicPr>
        <p:blipFill>
          <a:blip r:embed="rId3"/>
          <a:stretch>
            <a:fillRect/>
          </a:stretch>
        </p:blipFill>
        <p:spPr>
          <a:xfrm>
            <a:off x="6831527" y="944082"/>
            <a:ext cx="1949954" cy="1302230"/>
          </a:xfrm>
          <a:prstGeom prst="rect">
            <a:avLst/>
          </a:prstGeom>
        </p:spPr>
      </p:pic>
      <p:sp>
        <p:nvSpPr>
          <p:cNvPr id="8" name="TextBox 7"/>
          <p:cNvSpPr txBox="1"/>
          <p:nvPr/>
        </p:nvSpPr>
        <p:spPr>
          <a:xfrm>
            <a:off x="6831529" y="2703176"/>
            <a:ext cx="2157106" cy="738664"/>
          </a:xfrm>
          <a:prstGeom prst="rect">
            <a:avLst/>
          </a:prstGeom>
          <a:noFill/>
        </p:spPr>
        <p:txBody>
          <a:bodyPr wrap="square" rtlCol="0">
            <a:spAutoFit/>
          </a:bodyPr>
          <a:lstStyle/>
          <a:p>
            <a:r>
              <a:rPr lang="en-US" sz="1050" dirty="0" smtClean="0"/>
              <a:t>Most of the Portal Pages a itemized lists of related files.  The page shown here represents the TSN PRESENTATIONS Page.</a:t>
            </a:r>
          </a:p>
        </p:txBody>
      </p:sp>
    </p:spTree>
    <p:extLst>
      <p:ext uri="{BB962C8B-B14F-4D97-AF65-F5344CB8AC3E}">
        <p14:creationId xmlns:p14="http://schemas.microsoft.com/office/powerpoint/2010/main" val="1961079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05"/>
            <a:ext cx="2569383"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smtClean="0"/>
              <a:t>ASI Presentations Page</a:t>
            </a:r>
            <a:endParaRPr lang="en-US" dirty="0"/>
          </a:p>
        </p:txBody>
      </p:sp>
      <p:pic>
        <p:nvPicPr>
          <p:cNvPr id="5" name="Picture 4" descr="ASI-Presentations-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 y="944082"/>
            <a:ext cx="6403129" cy="5737706"/>
          </a:xfrm>
          <a:prstGeom prst="rect">
            <a:avLst/>
          </a:prstGeom>
          <a:ln>
            <a:solidFill>
              <a:srgbClr val="4F81BD"/>
            </a:solidFill>
          </a:ln>
        </p:spPr>
      </p:pic>
      <p:pic>
        <p:nvPicPr>
          <p:cNvPr id="6" name="Picture 5"/>
          <p:cNvPicPr>
            <a:picLocks noChangeAspect="1"/>
          </p:cNvPicPr>
          <p:nvPr/>
        </p:nvPicPr>
        <p:blipFill>
          <a:blip r:embed="rId3"/>
          <a:stretch>
            <a:fillRect/>
          </a:stretch>
        </p:blipFill>
        <p:spPr>
          <a:xfrm>
            <a:off x="6831528" y="944081"/>
            <a:ext cx="1949953" cy="1302229"/>
          </a:xfrm>
          <a:prstGeom prst="rect">
            <a:avLst/>
          </a:prstGeom>
        </p:spPr>
      </p:pic>
      <p:sp>
        <p:nvSpPr>
          <p:cNvPr id="8" name="TextBox 7"/>
          <p:cNvSpPr txBox="1"/>
          <p:nvPr/>
        </p:nvSpPr>
        <p:spPr>
          <a:xfrm>
            <a:off x="6831529" y="2703176"/>
            <a:ext cx="2157106" cy="738664"/>
          </a:xfrm>
          <a:prstGeom prst="rect">
            <a:avLst/>
          </a:prstGeom>
          <a:noFill/>
        </p:spPr>
        <p:txBody>
          <a:bodyPr wrap="square" rtlCol="0">
            <a:spAutoFit/>
          </a:bodyPr>
          <a:lstStyle/>
          <a:p>
            <a:r>
              <a:rPr lang="en-US" sz="1050" dirty="0" smtClean="0"/>
              <a:t>Most of the Portal Pages a itemized lists of related files.  The page shown here represents the ASI PRESENTATIONS Page.</a:t>
            </a:r>
          </a:p>
        </p:txBody>
      </p:sp>
    </p:spTree>
    <p:extLst>
      <p:ext uri="{BB962C8B-B14F-4D97-AF65-F5344CB8AC3E}">
        <p14:creationId xmlns:p14="http://schemas.microsoft.com/office/powerpoint/2010/main" val="756900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T-Issue-Form-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3" y="944082"/>
            <a:ext cx="6403129" cy="5737706"/>
          </a:xfrm>
          <a:prstGeom prst="rect">
            <a:avLst/>
          </a:prstGeom>
          <a:ln>
            <a:solidFill>
              <a:srgbClr val="4F81BD"/>
            </a:solidFill>
          </a:ln>
        </p:spPr>
      </p:pic>
      <p:sp>
        <p:nvSpPr>
          <p:cNvPr id="7" name="TextBox 6"/>
          <p:cNvSpPr txBox="1"/>
          <p:nvPr/>
        </p:nvSpPr>
        <p:spPr>
          <a:xfrm>
            <a:off x="0" y="-205"/>
            <a:ext cx="2291738"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Report IT Issue Page</a:t>
            </a:r>
          </a:p>
        </p:txBody>
      </p:sp>
      <p:pic>
        <p:nvPicPr>
          <p:cNvPr id="5" name="Picture 4"/>
          <p:cNvPicPr>
            <a:picLocks noChangeAspect="1"/>
          </p:cNvPicPr>
          <p:nvPr/>
        </p:nvPicPr>
        <p:blipFill>
          <a:blip r:embed="rId3"/>
          <a:stretch>
            <a:fillRect/>
          </a:stretch>
        </p:blipFill>
        <p:spPr>
          <a:xfrm>
            <a:off x="6831528" y="944081"/>
            <a:ext cx="1949953" cy="1302229"/>
          </a:xfrm>
          <a:prstGeom prst="rect">
            <a:avLst/>
          </a:prstGeom>
        </p:spPr>
      </p:pic>
      <p:sp>
        <p:nvSpPr>
          <p:cNvPr id="9" name="TextBox 8"/>
          <p:cNvSpPr txBox="1"/>
          <p:nvPr/>
        </p:nvSpPr>
        <p:spPr>
          <a:xfrm>
            <a:off x="6831527" y="2703176"/>
            <a:ext cx="2086929" cy="2192908"/>
          </a:xfrm>
          <a:prstGeom prst="rect">
            <a:avLst/>
          </a:prstGeom>
          <a:noFill/>
        </p:spPr>
        <p:txBody>
          <a:bodyPr wrap="square" rtlCol="0">
            <a:spAutoFit/>
          </a:bodyPr>
          <a:lstStyle/>
          <a:p>
            <a:r>
              <a:rPr lang="en-US" sz="1050" dirty="0" smtClean="0"/>
              <a:t>The “Report IT Issue” page has the </a:t>
            </a:r>
            <a:r>
              <a:rPr lang="en-US" sz="1050" dirty="0" err="1" smtClean="0"/>
              <a:t>Samanage</a:t>
            </a:r>
            <a:r>
              <a:rPr lang="en-US" sz="1050" dirty="0" smtClean="0"/>
              <a:t> App incident report embedded in it.  This report is currently used by IT to field issues reported by employees.</a:t>
            </a:r>
          </a:p>
          <a:p>
            <a:endParaRPr lang="en-US" sz="1050" dirty="0"/>
          </a:p>
          <a:p>
            <a:r>
              <a:rPr lang="en-US" sz="1050" dirty="0" smtClean="0"/>
              <a:t>There is space for additional helpful IT-related files in the sidebar.</a:t>
            </a:r>
          </a:p>
          <a:p>
            <a:endParaRPr lang="en-US" sz="1050" dirty="0"/>
          </a:p>
          <a:p>
            <a:r>
              <a:rPr lang="en-US" sz="1050" dirty="0" smtClean="0"/>
              <a:t>The search feature (and results) remain on the bottom of the sidebar.</a:t>
            </a:r>
            <a:endParaRPr lang="en-US" sz="1050" dirty="0"/>
          </a:p>
        </p:txBody>
      </p:sp>
    </p:spTree>
    <p:extLst>
      <p:ext uri="{BB962C8B-B14F-4D97-AF65-F5344CB8AC3E}">
        <p14:creationId xmlns:p14="http://schemas.microsoft.com/office/powerpoint/2010/main" val="415420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90096"/>
            <a:ext cx="6400800" cy="641893"/>
          </a:xfrm>
        </p:spPr>
        <p:txBody>
          <a:bodyPr>
            <a:normAutofit/>
          </a:bodyPr>
          <a:lstStyle/>
          <a:p>
            <a:r>
              <a:rPr lang="en-US" dirty="0" smtClean="0">
                <a:solidFill>
                  <a:schemeClr val="tx1">
                    <a:lumMod val="50000"/>
                    <a:lumOff val="50000"/>
                  </a:schemeClr>
                </a:solidFill>
              </a:rPr>
              <a:t>Sections &amp; Responsive Design</a:t>
            </a:r>
            <a:endParaRPr lang="en-US" dirty="0">
              <a:solidFill>
                <a:schemeClr val="tx1">
                  <a:lumMod val="50000"/>
                  <a:lumOff val="50000"/>
                </a:schemeClr>
              </a:solidFill>
            </a:endParaRPr>
          </a:p>
        </p:txBody>
      </p:sp>
      <p:sp>
        <p:nvSpPr>
          <p:cNvPr id="5" name="Rectangle 4"/>
          <p:cNvSpPr/>
          <p:nvPr/>
        </p:nvSpPr>
        <p:spPr>
          <a:xfrm>
            <a:off x="0" y="6410317"/>
            <a:ext cx="9144000" cy="4476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effectLst>
                <a:outerShdw blurRad="50800" dist="38100" dir="2700000" algn="tl" rotWithShape="0">
                  <a:prstClr val="black">
                    <a:alpha val="40000"/>
                  </a:prstClr>
                </a:outerShdw>
              </a:effectLst>
            </a:endParaRPr>
          </a:p>
        </p:txBody>
      </p:sp>
      <p:pic>
        <p:nvPicPr>
          <p:cNvPr id="4" name="Picture 3" descr="TSN-ASI-Portal-Logo-01s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816" y="4758855"/>
            <a:ext cx="1882206" cy="813344"/>
          </a:xfrm>
          <a:prstGeom prst="rect">
            <a:avLst/>
          </a:prstGeom>
        </p:spPr>
      </p:pic>
    </p:spTree>
    <p:extLst>
      <p:ext uri="{BB962C8B-B14F-4D97-AF65-F5344CB8AC3E}">
        <p14:creationId xmlns:p14="http://schemas.microsoft.com/office/powerpoint/2010/main" val="115848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age-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3" y="944082"/>
            <a:ext cx="6403129" cy="5737706"/>
          </a:xfrm>
          <a:prstGeom prst="rect">
            <a:avLst/>
          </a:prstGeom>
          <a:ln>
            <a:solidFill>
              <a:srgbClr val="4F81BD"/>
            </a:solidFill>
          </a:ln>
        </p:spPr>
      </p:pic>
      <p:sp>
        <p:nvSpPr>
          <p:cNvPr id="5" name="TextBox 4"/>
          <p:cNvSpPr txBox="1"/>
          <p:nvPr/>
        </p:nvSpPr>
        <p:spPr>
          <a:xfrm>
            <a:off x="0" y="0"/>
            <a:ext cx="2610335"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TSN-ASI Portal Sections</a:t>
            </a:r>
          </a:p>
        </p:txBody>
      </p:sp>
      <p:sp>
        <p:nvSpPr>
          <p:cNvPr id="3" name="TextBox 2"/>
          <p:cNvSpPr txBox="1"/>
          <p:nvPr/>
        </p:nvSpPr>
        <p:spPr>
          <a:xfrm>
            <a:off x="7184726" y="1183051"/>
            <a:ext cx="1182958" cy="276999"/>
          </a:xfrm>
          <a:prstGeom prst="rect">
            <a:avLst/>
          </a:prstGeom>
          <a:noFill/>
        </p:spPr>
        <p:txBody>
          <a:bodyPr wrap="square" rtlCol="0">
            <a:spAutoFit/>
          </a:bodyPr>
          <a:lstStyle/>
          <a:p>
            <a:r>
              <a:rPr lang="en-US" sz="1200" dirty="0" smtClean="0">
                <a:solidFill>
                  <a:srgbClr val="595959"/>
                </a:solidFill>
              </a:rPr>
              <a:t>Main Menu</a:t>
            </a:r>
            <a:endParaRPr lang="en-US" sz="1200" dirty="0">
              <a:solidFill>
                <a:srgbClr val="595959"/>
              </a:solidFill>
            </a:endParaRPr>
          </a:p>
        </p:txBody>
      </p:sp>
      <p:sp>
        <p:nvSpPr>
          <p:cNvPr id="10" name="TextBox 9"/>
          <p:cNvSpPr txBox="1"/>
          <p:nvPr/>
        </p:nvSpPr>
        <p:spPr>
          <a:xfrm>
            <a:off x="7184726" y="2861942"/>
            <a:ext cx="1182958" cy="276999"/>
          </a:xfrm>
          <a:prstGeom prst="rect">
            <a:avLst/>
          </a:prstGeom>
          <a:noFill/>
        </p:spPr>
        <p:txBody>
          <a:bodyPr wrap="square" rtlCol="0">
            <a:spAutoFit/>
          </a:bodyPr>
          <a:lstStyle/>
          <a:p>
            <a:r>
              <a:rPr lang="en-US" sz="1200" dirty="0" smtClean="0">
                <a:solidFill>
                  <a:srgbClr val="595959"/>
                </a:solidFill>
              </a:rPr>
              <a:t>Sidebar</a:t>
            </a:r>
            <a:endParaRPr lang="en-US" sz="1200" dirty="0">
              <a:solidFill>
                <a:srgbClr val="595959"/>
              </a:solidFill>
            </a:endParaRPr>
          </a:p>
        </p:txBody>
      </p:sp>
      <p:sp>
        <p:nvSpPr>
          <p:cNvPr id="11" name="TextBox 10"/>
          <p:cNvSpPr txBox="1"/>
          <p:nvPr/>
        </p:nvSpPr>
        <p:spPr>
          <a:xfrm>
            <a:off x="7184726" y="5175165"/>
            <a:ext cx="1182958" cy="276999"/>
          </a:xfrm>
          <a:prstGeom prst="rect">
            <a:avLst/>
          </a:prstGeom>
          <a:noFill/>
        </p:spPr>
        <p:txBody>
          <a:bodyPr wrap="square" rtlCol="0">
            <a:spAutoFit/>
          </a:bodyPr>
          <a:lstStyle/>
          <a:p>
            <a:r>
              <a:rPr lang="en-US" sz="1200" dirty="0" smtClean="0">
                <a:solidFill>
                  <a:srgbClr val="595959"/>
                </a:solidFill>
              </a:rPr>
              <a:t>Search Sidebar</a:t>
            </a:r>
            <a:endParaRPr lang="en-US" sz="1200" dirty="0">
              <a:solidFill>
                <a:srgbClr val="595959"/>
              </a:solidFill>
            </a:endParaRPr>
          </a:p>
        </p:txBody>
      </p:sp>
      <p:sp>
        <p:nvSpPr>
          <p:cNvPr id="12" name="TextBox 11"/>
          <p:cNvSpPr txBox="1"/>
          <p:nvPr/>
        </p:nvSpPr>
        <p:spPr>
          <a:xfrm>
            <a:off x="7184726" y="6372801"/>
            <a:ext cx="1182958" cy="276999"/>
          </a:xfrm>
          <a:prstGeom prst="rect">
            <a:avLst/>
          </a:prstGeom>
          <a:noFill/>
        </p:spPr>
        <p:txBody>
          <a:bodyPr wrap="square" rtlCol="0">
            <a:spAutoFit/>
          </a:bodyPr>
          <a:lstStyle/>
          <a:p>
            <a:r>
              <a:rPr lang="en-US" sz="1200" dirty="0" smtClean="0">
                <a:solidFill>
                  <a:srgbClr val="595959"/>
                </a:solidFill>
              </a:rPr>
              <a:t>Footer</a:t>
            </a:r>
            <a:endParaRPr lang="en-US" sz="1200" dirty="0">
              <a:solidFill>
                <a:srgbClr val="595959"/>
              </a:solidFill>
            </a:endParaRPr>
          </a:p>
        </p:txBody>
      </p:sp>
      <p:cxnSp>
        <p:nvCxnSpPr>
          <p:cNvPr id="14" name="Straight Connector 13"/>
          <p:cNvCxnSpPr>
            <a:stCxn id="2" idx="3"/>
            <a:endCxn id="3" idx="1"/>
          </p:cNvCxnSpPr>
          <p:nvPr/>
        </p:nvCxnSpPr>
        <p:spPr>
          <a:xfrm>
            <a:off x="6579342" y="1320185"/>
            <a:ext cx="605384" cy="1366"/>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7" idx="3"/>
            <a:endCxn id="10" idx="1"/>
          </p:cNvCxnSpPr>
          <p:nvPr/>
        </p:nvCxnSpPr>
        <p:spPr>
          <a:xfrm flipV="1">
            <a:off x="6579342" y="3000442"/>
            <a:ext cx="605384" cy="681"/>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8" idx="3"/>
            <a:endCxn id="11" idx="1"/>
          </p:cNvCxnSpPr>
          <p:nvPr/>
        </p:nvCxnSpPr>
        <p:spPr>
          <a:xfrm flipV="1">
            <a:off x="6579342" y="5313665"/>
            <a:ext cx="605384" cy="1367"/>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3"/>
            <a:endCxn id="12" idx="1"/>
          </p:cNvCxnSpPr>
          <p:nvPr/>
        </p:nvCxnSpPr>
        <p:spPr>
          <a:xfrm flipV="1">
            <a:off x="6579343" y="6511301"/>
            <a:ext cx="605383" cy="855"/>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184726" y="3923213"/>
            <a:ext cx="1182958" cy="276999"/>
          </a:xfrm>
          <a:prstGeom prst="rect">
            <a:avLst/>
          </a:prstGeom>
          <a:noFill/>
        </p:spPr>
        <p:txBody>
          <a:bodyPr wrap="square" rtlCol="0">
            <a:spAutoFit/>
          </a:bodyPr>
          <a:lstStyle/>
          <a:p>
            <a:r>
              <a:rPr lang="en-US" sz="1200" dirty="0" smtClean="0">
                <a:solidFill>
                  <a:srgbClr val="595959"/>
                </a:solidFill>
              </a:rPr>
              <a:t>Page Content</a:t>
            </a:r>
            <a:endParaRPr lang="en-US" sz="1200" dirty="0">
              <a:solidFill>
                <a:srgbClr val="595959"/>
              </a:solidFill>
            </a:endParaRPr>
          </a:p>
        </p:txBody>
      </p:sp>
      <p:grpSp>
        <p:nvGrpSpPr>
          <p:cNvPr id="35" name="Group 34"/>
          <p:cNvGrpSpPr/>
          <p:nvPr/>
        </p:nvGrpSpPr>
        <p:grpSpPr>
          <a:xfrm>
            <a:off x="176213" y="944082"/>
            <a:ext cx="6403130" cy="5756125"/>
            <a:chOff x="176213" y="944082"/>
            <a:chExt cx="6403130" cy="5756125"/>
          </a:xfrm>
        </p:grpSpPr>
        <p:sp>
          <p:nvSpPr>
            <p:cNvPr id="2" name="Rectangle 1"/>
            <p:cNvSpPr/>
            <p:nvPr/>
          </p:nvSpPr>
          <p:spPr>
            <a:xfrm>
              <a:off x="5620149" y="944082"/>
              <a:ext cx="959193" cy="752205"/>
            </a:xfrm>
            <a:prstGeom prst="rect">
              <a:avLst/>
            </a:prstGeom>
            <a:solidFill>
              <a:srgbClr val="D9D9D9">
                <a:alpha val="88000"/>
              </a:srgbClr>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76214" y="1696287"/>
              <a:ext cx="4346860" cy="4627818"/>
            </a:xfrm>
            <a:prstGeom prst="rect">
              <a:avLst/>
            </a:prstGeom>
            <a:solidFill>
              <a:schemeClr val="accent3">
                <a:alpha val="88000"/>
              </a:schemeClr>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23074" y="1696287"/>
              <a:ext cx="2056268" cy="2609671"/>
            </a:xfrm>
            <a:prstGeom prst="rect">
              <a:avLst/>
            </a:prstGeom>
            <a:solidFill>
              <a:schemeClr val="accent4">
                <a:alpha val="88000"/>
              </a:schemeClr>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23074" y="4305958"/>
              <a:ext cx="2056268" cy="2018147"/>
            </a:xfrm>
            <a:prstGeom prst="rect">
              <a:avLst/>
            </a:prstGeom>
            <a:solidFill>
              <a:schemeClr val="accent6">
                <a:alpha val="88000"/>
              </a:schemeClr>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76214" y="6324105"/>
              <a:ext cx="6403129" cy="376102"/>
            </a:xfrm>
            <a:prstGeom prst="rect">
              <a:avLst/>
            </a:prstGeom>
            <a:solidFill>
              <a:schemeClr val="accent5">
                <a:alpha val="88000"/>
              </a:schemeClr>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76213" y="945448"/>
              <a:ext cx="1659308" cy="752205"/>
            </a:xfrm>
            <a:prstGeom prst="rect">
              <a:avLst/>
            </a:prstGeom>
            <a:solidFill>
              <a:schemeClr val="accent1">
                <a:alpha val="88000"/>
              </a:schemeClr>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835522" y="945448"/>
              <a:ext cx="774814" cy="752205"/>
            </a:xfrm>
            <a:prstGeom prst="rect">
              <a:avLst/>
            </a:prstGeom>
            <a:solidFill>
              <a:schemeClr val="accent2">
                <a:alpha val="88000"/>
              </a:schemeClr>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610335" y="945448"/>
              <a:ext cx="774814" cy="752205"/>
            </a:xfrm>
            <a:prstGeom prst="rect">
              <a:avLst/>
            </a:prstGeom>
            <a:solidFill>
              <a:schemeClr val="accent2">
                <a:alpha val="88000"/>
              </a:schemeClr>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385149" y="945448"/>
              <a:ext cx="774814" cy="752205"/>
            </a:xfrm>
            <a:prstGeom prst="rect">
              <a:avLst/>
            </a:prstGeom>
            <a:solidFill>
              <a:schemeClr val="accent2">
                <a:alpha val="88000"/>
              </a:schemeClr>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4135667" y="945448"/>
              <a:ext cx="774814" cy="752205"/>
            </a:xfrm>
            <a:prstGeom prst="rect">
              <a:avLst/>
            </a:prstGeom>
            <a:solidFill>
              <a:schemeClr val="accent2">
                <a:alpha val="88000"/>
              </a:schemeClr>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4883098" y="945448"/>
              <a:ext cx="737051" cy="752205"/>
            </a:xfrm>
            <a:prstGeom prst="rect">
              <a:avLst/>
            </a:prstGeom>
            <a:solidFill>
              <a:schemeClr val="accent2">
                <a:alpha val="88000"/>
              </a:schemeClr>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TextBox 30"/>
          <p:cNvSpPr txBox="1"/>
          <p:nvPr/>
        </p:nvSpPr>
        <p:spPr>
          <a:xfrm>
            <a:off x="726649" y="516506"/>
            <a:ext cx="567717" cy="276999"/>
          </a:xfrm>
          <a:prstGeom prst="rect">
            <a:avLst/>
          </a:prstGeom>
          <a:noFill/>
        </p:spPr>
        <p:txBody>
          <a:bodyPr wrap="square" rtlCol="0">
            <a:spAutoFit/>
          </a:bodyPr>
          <a:lstStyle/>
          <a:p>
            <a:r>
              <a:rPr lang="en-US" sz="1200" dirty="0" smtClean="0">
                <a:solidFill>
                  <a:srgbClr val="595959"/>
                </a:solidFill>
              </a:rPr>
              <a:t>Logo</a:t>
            </a:r>
            <a:endParaRPr lang="en-US" sz="1200" dirty="0">
              <a:solidFill>
                <a:srgbClr val="595959"/>
              </a:solidFill>
            </a:endParaRPr>
          </a:p>
        </p:txBody>
      </p:sp>
      <p:cxnSp>
        <p:nvCxnSpPr>
          <p:cNvPr id="32" name="Straight Connector 31"/>
          <p:cNvCxnSpPr>
            <a:stCxn id="20" idx="0"/>
            <a:endCxn id="31" idx="2"/>
          </p:cNvCxnSpPr>
          <p:nvPr/>
        </p:nvCxnSpPr>
        <p:spPr>
          <a:xfrm flipV="1">
            <a:off x="1005867" y="793505"/>
            <a:ext cx="4641" cy="151943"/>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endCxn id="28" idx="1"/>
          </p:cNvCxnSpPr>
          <p:nvPr/>
        </p:nvCxnSpPr>
        <p:spPr>
          <a:xfrm>
            <a:off x="3862008" y="4061713"/>
            <a:ext cx="3322718" cy="0"/>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377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979400"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TSN-ASI Portal </a:t>
            </a:r>
            <a:r>
              <a:rPr lang="en-US" dirty="0" smtClean="0"/>
              <a:t>Sections - Responsive</a:t>
            </a:r>
            <a:endParaRPr lang="en-US" dirty="0"/>
          </a:p>
        </p:txBody>
      </p:sp>
      <p:grpSp>
        <p:nvGrpSpPr>
          <p:cNvPr id="53" name="Group 52"/>
          <p:cNvGrpSpPr/>
          <p:nvPr/>
        </p:nvGrpSpPr>
        <p:grpSpPr>
          <a:xfrm>
            <a:off x="7597285" y="2843452"/>
            <a:ext cx="1027592" cy="3197622"/>
            <a:chOff x="7425997" y="3314719"/>
            <a:chExt cx="1027592" cy="3197622"/>
          </a:xfrm>
        </p:grpSpPr>
        <p:sp>
          <p:nvSpPr>
            <p:cNvPr id="6" name="Rectangle 5"/>
            <p:cNvSpPr/>
            <p:nvPr/>
          </p:nvSpPr>
          <p:spPr>
            <a:xfrm>
              <a:off x="7426064" y="4442263"/>
              <a:ext cx="1027459" cy="741428"/>
            </a:xfrm>
            <a:prstGeom prst="rect">
              <a:avLst/>
            </a:prstGeom>
            <a:solidFill>
              <a:schemeClr val="accent3">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425997" y="5183692"/>
              <a:ext cx="1027525" cy="586848"/>
            </a:xfrm>
            <a:prstGeom prst="rect">
              <a:avLst/>
            </a:prstGeom>
            <a:solidFill>
              <a:schemeClr val="accent4">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426065" y="5770541"/>
              <a:ext cx="1027458" cy="610429"/>
            </a:xfrm>
            <a:prstGeom prst="rect">
              <a:avLst/>
            </a:prstGeom>
            <a:solidFill>
              <a:schemeClr val="accent6">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426064" y="6353575"/>
              <a:ext cx="1027459" cy="158766"/>
            </a:xfrm>
            <a:prstGeom prst="rect">
              <a:avLst/>
            </a:prstGeom>
            <a:solidFill>
              <a:schemeClr val="accent5">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426062" y="3314719"/>
              <a:ext cx="1027460" cy="465773"/>
            </a:xfrm>
            <a:prstGeom prst="rect">
              <a:avLst/>
            </a:prstGeom>
            <a:solidFill>
              <a:schemeClr val="accent1">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8111081" y="3777235"/>
              <a:ext cx="342508" cy="332514"/>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8111081" y="4109749"/>
              <a:ext cx="342508" cy="332514"/>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68572" y="4109749"/>
              <a:ext cx="342508" cy="332514"/>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768572" y="3777235"/>
              <a:ext cx="342508" cy="332514"/>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426064" y="4109749"/>
              <a:ext cx="342508" cy="332514"/>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7426064" y="3777235"/>
              <a:ext cx="342508" cy="332514"/>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413045" y="2844457"/>
            <a:ext cx="3559703" cy="3200012"/>
            <a:chOff x="241757" y="3315724"/>
            <a:chExt cx="3559703" cy="3200012"/>
          </a:xfrm>
        </p:grpSpPr>
        <p:sp>
          <p:nvSpPr>
            <p:cNvPr id="33" name="Rectangle 32"/>
            <p:cNvSpPr/>
            <p:nvPr/>
          </p:nvSpPr>
          <p:spPr>
            <a:xfrm>
              <a:off x="3268214" y="3315724"/>
              <a:ext cx="533246" cy="418175"/>
            </a:xfrm>
            <a:prstGeom prst="rect">
              <a:avLst/>
            </a:prstGeom>
            <a:solidFill>
              <a:schemeClr val="bg1">
                <a:lumMod val="85000"/>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241758" y="3733899"/>
              <a:ext cx="2416557" cy="2572750"/>
            </a:xfrm>
            <a:prstGeom prst="rect">
              <a:avLst/>
            </a:prstGeom>
            <a:solidFill>
              <a:schemeClr val="accent3">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2658315" y="3733899"/>
              <a:ext cx="1143145" cy="1450799"/>
            </a:xfrm>
            <a:prstGeom prst="rect">
              <a:avLst/>
            </a:prstGeom>
            <a:solidFill>
              <a:schemeClr val="accent4">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2658315" y="5184697"/>
              <a:ext cx="1143145" cy="1121952"/>
            </a:xfrm>
            <a:prstGeom prst="rect">
              <a:avLst/>
            </a:prstGeom>
            <a:solidFill>
              <a:schemeClr val="accent6">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241758" y="6306649"/>
              <a:ext cx="3559702" cy="209087"/>
            </a:xfrm>
            <a:prstGeom prst="rect">
              <a:avLst/>
            </a:prstGeom>
            <a:solidFill>
              <a:schemeClr val="accent5">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241757" y="3316483"/>
              <a:ext cx="922462" cy="418175"/>
            </a:xfrm>
            <a:prstGeom prst="rect">
              <a:avLst/>
            </a:prstGeom>
            <a:solidFill>
              <a:schemeClr val="accent1">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1164219" y="3316483"/>
              <a:ext cx="430744" cy="418175"/>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1594963" y="3316483"/>
              <a:ext cx="430744" cy="418175"/>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2025706" y="3316483"/>
              <a:ext cx="430744" cy="418175"/>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2442943" y="3316483"/>
              <a:ext cx="430744" cy="418175"/>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2858464" y="3316483"/>
              <a:ext cx="409750" cy="418175"/>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1766251" y="2453383"/>
            <a:ext cx="951180" cy="276999"/>
          </a:xfrm>
          <a:prstGeom prst="rect">
            <a:avLst/>
          </a:prstGeom>
          <a:noFill/>
        </p:spPr>
        <p:txBody>
          <a:bodyPr wrap="square" rtlCol="0">
            <a:spAutoFit/>
          </a:bodyPr>
          <a:lstStyle/>
          <a:p>
            <a:pPr algn="ctr"/>
            <a:r>
              <a:rPr lang="en-US" sz="1200" dirty="0" smtClean="0">
                <a:solidFill>
                  <a:srgbClr val="595959"/>
                </a:solidFill>
              </a:rPr>
              <a:t>Desktop</a:t>
            </a:r>
            <a:endParaRPr lang="en-US" sz="1200" dirty="0">
              <a:solidFill>
                <a:srgbClr val="595959"/>
              </a:solidFill>
            </a:endParaRPr>
          </a:p>
        </p:txBody>
      </p:sp>
      <p:sp>
        <p:nvSpPr>
          <p:cNvPr id="50" name="TextBox 49"/>
          <p:cNvSpPr txBox="1"/>
          <p:nvPr/>
        </p:nvSpPr>
        <p:spPr>
          <a:xfrm>
            <a:off x="7638476" y="2453383"/>
            <a:ext cx="951180" cy="276999"/>
          </a:xfrm>
          <a:prstGeom prst="rect">
            <a:avLst/>
          </a:prstGeom>
          <a:noFill/>
        </p:spPr>
        <p:txBody>
          <a:bodyPr wrap="square" rtlCol="0">
            <a:spAutoFit/>
          </a:bodyPr>
          <a:lstStyle/>
          <a:p>
            <a:pPr algn="ctr"/>
            <a:r>
              <a:rPr lang="en-US" sz="1200" dirty="0" smtClean="0">
                <a:solidFill>
                  <a:srgbClr val="595959"/>
                </a:solidFill>
              </a:rPr>
              <a:t>Mobile</a:t>
            </a:r>
            <a:endParaRPr lang="en-US" sz="1200" dirty="0">
              <a:solidFill>
                <a:srgbClr val="595959"/>
              </a:solidFill>
            </a:endParaRPr>
          </a:p>
        </p:txBody>
      </p:sp>
      <p:sp>
        <p:nvSpPr>
          <p:cNvPr id="56" name="Rectangle 55"/>
          <p:cNvSpPr/>
          <p:nvPr/>
        </p:nvSpPr>
        <p:spPr>
          <a:xfrm>
            <a:off x="4267892" y="3262632"/>
            <a:ext cx="3026456" cy="1696251"/>
          </a:xfrm>
          <a:prstGeom prst="rect">
            <a:avLst/>
          </a:prstGeom>
          <a:solidFill>
            <a:schemeClr val="accent3">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4267892" y="4958882"/>
            <a:ext cx="1513228" cy="876499"/>
          </a:xfrm>
          <a:prstGeom prst="rect">
            <a:avLst/>
          </a:prstGeom>
          <a:solidFill>
            <a:schemeClr val="accent4">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5781120" y="4958883"/>
            <a:ext cx="1513228" cy="884201"/>
          </a:xfrm>
          <a:prstGeom prst="rect">
            <a:avLst/>
          </a:prstGeom>
          <a:solidFill>
            <a:schemeClr val="accent6">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4267892" y="5835383"/>
            <a:ext cx="3026456" cy="205692"/>
          </a:xfrm>
          <a:prstGeom prst="rect">
            <a:avLst/>
          </a:prstGeom>
          <a:solidFill>
            <a:schemeClr val="accent5">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4267891" y="2845216"/>
            <a:ext cx="922462" cy="418175"/>
          </a:xfrm>
          <a:prstGeom prst="rect">
            <a:avLst/>
          </a:prstGeom>
          <a:solidFill>
            <a:schemeClr val="accent1">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5190353" y="2845216"/>
            <a:ext cx="430744" cy="418175"/>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5621097" y="2845216"/>
            <a:ext cx="430744" cy="418175"/>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6051840" y="2845216"/>
            <a:ext cx="430744" cy="418175"/>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6469077" y="2845216"/>
            <a:ext cx="430744" cy="418175"/>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884598" y="2845216"/>
            <a:ext cx="409750" cy="418175"/>
          </a:xfrm>
          <a:prstGeom prst="rect">
            <a:avLst/>
          </a:prstGeom>
          <a:solidFill>
            <a:schemeClr val="accent2">
              <a:alpha val="88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5440964" y="2453383"/>
            <a:ext cx="951180" cy="276999"/>
          </a:xfrm>
          <a:prstGeom prst="rect">
            <a:avLst/>
          </a:prstGeom>
          <a:noFill/>
        </p:spPr>
        <p:txBody>
          <a:bodyPr wrap="square" rtlCol="0">
            <a:spAutoFit/>
          </a:bodyPr>
          <a:lstStyle/>
          <a:p>
            <a:pPr algn="ctr"/>
            <a:r>
              <a:rPr lang="en-US" sz="1200" dirty="0" smtClean="0">
                <a:solidFill>
                  <a:srgbClr val="595959"/>
                </a:solidFill>
              </a:rPr>
              <a:t>Tablet</a:t>
            </a:r>
            <a:endParaRPr lang="en-US" sz="1200" dirty="0">
              <a:solidFill>
                <a:srgbClr val="595959"/>
              </a:solidFill>
            </a:endParaRPr>
          </a:p>
        </p:txBody>
      </p:sp>
      <p:sp>
        <p:nvSpPr>
          <p:cNvPr id="69" name="TextBox 68"/>
          <p:cNvSpPr txBox="1"/>
          <p:nvPr/>
        </p:nvSpPr>
        <p:spPr>
          <a:xfrm>
            <a:off x="241758" y="944082"/>
            <a:ext cx="3477988" cy="1061829"/>
          </a:xfrm>
          <a:prstGeom prst="rect">
            <a:avLst/>
          </a:prstGeom>
          <a:noFill/>
        </p:spPr>
        <p:txBody>
          <a:bodyPr wrap="square" rtlCol="0">
            <a:spAutoFit/>
          </a:bodyPr>
          <a:lstStyle/>
          <a:p>
            <a:r>
              <a:rPr lang="en-US" sz="1050" dirty="0" smtClean="0"/>
              <a:t>The TSN-ASI Portal is intended to be the homepage for TSN and ASI browsers viewable on multiple platforms.  To this end, the Portal has been designed to be responsive to both desktop and mobile/tablet viewing.  The Portal’s sections dynamically adjust to fit the space provided by the user’s display settings.</a:t>
            </a:r>
          </a:p>
        </p:txBody>
      </p:sp>
    </p:spTree>
    <p:extLst>
      <p:ext uri="{BB962C8B-B14F-4D97-AF65-F5344CB8AC3E}">
        <p14:creationId xmlns:p14="http://schemas.microsoft.com/office/powerpoint/2010/main" val="649081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90096"/>
            <a:ext cx="6400800" cy="641893"/>
          </a:xfrm>
        </p:spPr>
        <p:txBody>
          <a:bodyPr>
            <a:normAutofit/>
          </a:bodyPr>
          <a:lstStyle/>
          <a:p>
            <a:r>
              <a:rPr lang="en-US" dirty="0" smtClean="0">
                <a:solidFill>
                  <a:schemeClr val="tx1">
                    <a:lumMod val="50000"/>
                    <a:lumOff val="50000"/>
                  </a:schemeClr>
                </a:solidFill>
              </a:rPr>
              <a:t>Main Dropdown Menu</a:t>
            </a:r>
            <a:endParaRPr lang="en-US" dirty="0">
              <a:solidFill>
                <a:schemeClr val="tx1">
                  <a:lumMod val="50000"/>
                  <a:lumOff val="50000"/>
                </a:schemeClr>
              </a:solidFill>
            </a:endParaRPr>
          </a:p>
        </p:txBody>
      </p:sp>
      <p:sp>
        <p:nvSpPr>
          <p:cNvPr id="5" name="Rectangle 4"/>
          <p:cNvSpPr/>
          <p:nvPr/>
        </p:nvSpPr>
        <p:spPr>
          <a:xfrm>
            <a:off x="0" y="6410317"/>
            <a:ext cx="9144000" cy="4476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effectLst>
                <a:outerShdw blurRad="50800" dist="38100" dir="2700000" algn="tl" rotWithShape="0">
                  <a:prstClr val="black">
                    <a:alpha val="40000"/>
                  </a:prstClr>
                </a:outerShdw>
              </a:effectLst>
            </a:endParaRPr>
          </a:p>
        </p:txBody>
      </p:sp>
      <p:pic>
        <p:nvPicPr>
          <p:cNvPr id="4" name="Picture 3" descr="TSN-ASI-Portal-Logo-01s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816" y="4758855"/>
            <a:ext cx="1882206" cy="813344"/>
          </a:xfrm>
          <a:prstGeom prst="rect">
            <a:avLst/>
          </a:prstGeom>
        </p:spPr>
      </p:pic>
    </p:spTree>
    <p:extLst>
      <p:ext uri="{BB962C8B-B14F-4D97-AF65-F5344CB8AC3E}">
        <p14:creationId xmlns:p14="http://schemas.microsoft.com/office/powerpoint/2010/main" val="195475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age-01.png"/>
          <p:cNvPicPr>
            <a:picLocks noChangeAspect="1"/>
          </p:cNvPicPr>
          <p:nvPr/>
        </p:nvPicPr>
        <p:blipFill rotWithShape="1">
          <a:blip r:embed="rId2">
            <a:extLst>
              <a:ext uri="{28A0092B-C50C-407E-A947-70E740481C1C}">
                <a14:useLocalDpi xmlns:a14="http://schemas.microsoft.com/office/drawing/2010/main" val="0"/>
              </a:ext>
            </a:extLst>
          </a:blip>
          <a:srcRect b="86890"/>
          <a:stretch/>
        </p:blipFill>
        <p:spPr>
          <a:xfrm>
            <a:off x="176213" y="944082"/>
            <a:ext cx="6403129" cy="752205"/>
          </a:xfrm>
          <a:prstGeom prst="rect">
            <a:avLst/>
          </a:prstGeom>
          <a:ln>
            <a:solidFill>
              <a:srgbClr val="4F81BD"/>
            </a:solidFill>
          </a:ln>
        </p:spPr>
      </p:pic>
      <p:sp>
        <p:nvSpPr>
          <p:cNvPr id="5" name="TextBox 4"/>
          <p:cNvSpPr txBox="1"/>
          <p:nvPr/>
        </p:nvSpPr>
        <p:spPr>
          <a:xfrm>
            <a:off x="0" y="-205"/>
            <a:ext cx="1394808"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Main Menu</a:t>
            </a:r>
          </a:p>
        </p:txBody>
      </p:sp>
      <p:sp>
        <p:nvSpPr>
          <p:cNvPr id="3" name="TextBox 2"/>
          <p:cNvSpPr txBox="1"/>
          <p:nvPr/>
        </p:nvSpPr>
        <p:spPr>
          <a:xfrm>
            <a:off x="821112" y="2076989"/>
            <a:ext cx="1242128" cy="430887"/>
          </a:xfrm>
          <a:prstGeom prst="rect">
            <a:avLst/>
          </a:prstGeom>
          <a:noFill/>
        </p:spPr>
        <p:txBody>
          <a:bodyPr wrap="square" rtlCol="0">
            <a:spAutoFit/>
          </a:bodyPr>
          <a:lstStyle/>
          <a:p>
            <a:r>
              <a:rPr lang="en-US" sz="1200" dirty="0" smtClean="0">
                <a:solidFill>
                  <a:schemeClr val="tx1">
                    <a:lumMod val="65000"/>
                    <a:lumOff val="35000"/>
                  </a:schemeClr>
                </a:solidFill>
              </a:rPr>
              <a:t>Logo</a:t>
            </a:r>
          </a:p>
          <a:p>
            <a:r>
              <a:rPr lang="en-US" sz="1000" dirty="0" smtClean="0">
                <a:solidFill>
                  <a:schemeClr val="tx1">
                    <a:lumMod val="65000"/>
                    <a:lumOff val="35000"/>
                  </a:schemeClr>
                </a:solidFill>
              </a:rPr>
              <a:t>- Links to Homepage</a:t>
            </a:r>
            <a:endParaRPr lang="en-US" sz="1000" dirty="0">
              <a:solidFill>
                <a:schemeClr val="tx1">
                  <a:lumMod val="65000"/>
                  <a:lumOff val="35000"/>
                </a:schemeClr>
              </a:solidFill>
            </a:endParaRPr>
          </a:p>
        </p:txBody>
      </p:sp>
      <p:cxnSp>
        <p:nvCxnSpPr>
          <p:cNvPr id="14" name="Straight Connector 13"/>
          <p:cNvCxnSpPr/>
          <p:nvPr/>
        </p:nvCxnSpPr>
        <p:spPr>
          <a:xfrm flipV="1">
            <a:off x="1038578" y="1609298"/>
            <a:ext cx="0" cy="458992"/>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7" name="Right Brace 16"/>
          <p:cNvSpPr/>
          <p:nvPr/>
        </p:nvSpPr>
        <p:spPr>
          <a:xfrm rot="5400000">
            <a:off x="3547123" y="5064"/>
            <a:ext cx="380702" cy="3763148"/>
          </a:xfrm>
          <a:prstGeom prst="rightBrace">
            <a:avLst>
              <a:gd name="adj1" fmla="val 65451"/>
              <a:gd name="adj2" fmla="val 50000"/>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chemeClr val="tx1">
                    <a:lumMod val="50000"/>
                    <a:lumOff val="50000"/>
                  </a:schemeClr>
                </a:solidFill>
              </a:ln>
            </a:endParaRPr>
          </a:p>
        </p:txBody>
      </p:sp>
      <p:sp>
        <p:nvSpPr>
          <p:cNvPr id="23" name="TextBox 22"/>
          <p:cNvSpPr txBox="1"/>
          <p:nvPr/>
        </p:nvSpPr>
        <p:spPr>
          <a:xfrm>
            <a:off x="2957395" y="2076989"/>
            <a:ext cx="1563960" cy="438582"/>
          </a:xfrm>
          <a:prstGeom prst="rect">
            <a:avLst/>
          </a:prstGeom>
          <a:noFill/>
        </p:spPr>
        <p:txBody>
          <a:bodyPr wrap="square" rtlCol="0">
            <a:spAutoFit/>
          </a:bodyPr>
          <a:lstStyle/>
          <a:p>
            <a:r>
              <a:rPr lang="en-US" sz="1200" dirty="0" smtClean="0">
                <a:solidFill>
                  <a:schemeClr val="tx1">
                    <a:lumMod val="65000"/>
                    <a:lumOff val="35000"/>
                  </a:schemeClr>
                </a:solidFill>
              </a:rPr>
              <a:t>Main Menu Buttons</a:t>
            </a:r>
          </a:p>
          <a:p>
            <a:r>
              <a:rPr lang="en-US" sz="1000" dirty="0" smtClean="0">
                <a:solidFill>
                  <a:schemeClr val="tx1">
                    <a:lumMod val="65000"/>
                    <a:lumOff val="35000"/>
                  </a:schemeClr>
                </a:solidFill>
              </a:rPr>
              <a:t>- Opens Dropdown Menus</a:t>
            </a:r>
            <a:endParaRPr lang="en-US" sz="1000" dirty="0">
              <a:solidFill>
                <a:schemeClr val="tx1">
                  <a:lumMod val="65000"/>
                  <a:lumOff val="35000"/>
                </a:schemeClr>
              </a:solidFill>
            </a:endParaRPr>
          </a:p>
        </p:txBody>
      </p:sp>
      <p:pic>
        <p:nvPicPr>
          <p:cNvPr id="24" name="Picture 23" descr="Office-Dropdown-01.png"/>
          <p:cNvPicPr>
            <a:picLocks noChangeAspect="1"/>
          </p:cNvPicPr>
          <p:nvPr/>
        </p:nvPicPr>
        <p:blipFill rotWithShape="1">
          <a:blip r:embed="rId3">
            <a:extLst>
              <a:ext uri="{28A0092B-C50C-407E-A947-70E740481C1C}">
                <a14:useLocalDpi xmlns:a14="http://schemas.microsoft.com/office/drawing/2010/main" val="0"/>
              </a:ext>
            </a:extLst>
          </a:blip>
          <a:srcRect t="1" b="43844"/>
          <a:stretch/>
        </p:blipFill>
        <p:spPr>
          <a:xfrm>
            <a:off x="176213" y="3215181"/>
            <a:ext cx="6403129" cy="3222009"/>
          </a:xfrm>
          <a:prstGeom prst="rect">
            <a:avLst/>
          </a:prstGeom>
          <a:ln>
            <a:solidFill>
              <a:srgbClr val="4F81BD"/>
            </a:solidFill>
          </a:ln>
        </p:spPr>
      </p:pic>
      <p:sp>
        <p:nvSpPr>
          <p:cNvPr id="25" name="TextBox 24"/>
          <p:cNvSpPr txBox="1"/>
          <p:nvPr/>
        </p:nvSpPr>
        <p:spPr>
          <a:xfrm>
            <a:off x="6839308" y="4669403"/>
            <a:ext cx="1670731" cy="600164"/>
          </a:xfrm>
          <a:prstGeom prst="rect">
            <a:avLst/>
          </a:prstGeom>
          <a:noFill/>
        </p:spPr>
        <p:txBody>
          <a:bodyPr wrap="square" rtlCol="0">
            <a:spAutoFit/>
          </a:bodyPr>
          <a:lstStyle/>
          <a:p>
            <a:r>
              <a:rPr lang="en-US" sz="1200" dirty="0" smtClean="0">
                <a:solidFill>
                  <a:schemeClr val="tx1">
                    <a:lumMod val="65000"/>
                    <a:lumOff val="35000"/>
                  </a:schemeClr>
                </a:solidFill>
              </a:rPr>
              <a:t>Dropdown Menus</a:t>
            </a:r>
          </a:p>
          <a:p>
            <a:r>
              <a:rPr lang="en-US" sz="1050" dirty="0" smtClean="0">
                <a:solidFill>
                  <a:schemeClr val="tx1">
                    <a:lumMod val="65000"/>
                    <a:lumOff val="35000"/>
                  </a:schemeClr>
                </a:solidFill>
              </a:rPr>
              <a:t>- Contains text or links to URL’s, files, or Portal pages</a:t>
            </a:r>
          </a:p>
        </p:txBody>
      </p:sp>
      <p:cxnSp>
        <p:nvCxnSpPr>
          <p:cNvPr id="26" name="Straight Connector 25"/>
          <p:cNvCxnSpPr/>
          <p:nvPr/>
        </p:nvCxnSpPr>
        <p:spPr>
          <a:xfrm flipH="1">
            <a:off x="6332302" y="4821602"/>
            <a:ext cx="539771" cy="0"/>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6839308" y="5854424"/>
            <a:ext cx="2090421" cy="577081"/>
          </a:xfrm>
          <a:prstGeom prst="rect">
            <a:avLst/>
          </a:prstGeom>
          <a:noFill/>
        </p:spPr>
        <p:txBody>
          <a:bodyPr wrap="square" rtlCol="0">
            <a:spAutoFit/>
          </a:bodyPr>
          <a:lstStyle/>
          <a:p>
            <a:r>
              <a:rPr lang="en-US" sz="1050" dirty="0" smtClean="0">
                <a:solidFill>
                  <a:schemeClr val="tx1">
                    <a:lumMod val="65000"/>
                    <a:lumOff val="35000"/>
                  </a:schemeClr>
                </a:solidFill>
              </a:rPr>
              <a:t>The areas beneath the dropdown menu becomes shaded when the dropdown menu is enabled.</a:t>
            </a:r>
          </a:p>
        </p:txBody>
      </p:sp>
      <p:cxnSp>
        <p:nvCxnSpPr>
          <p:cNvPr id="43" name="Straight Connector 42"/>
          <p:cNvCxnSpPr/>
          <p:nvPr/>
        </p:nvCxnSpPr>
        <p:spPr>
          <a:xfrm flipH="1">
            <a:off x="6332303" y="6006623"/>
            <a:ext cx="539770" cy="0"/>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803280" y="944082"/>
            <a:ext cx="2203369" cy="3162405"/>
          </a:xfrm>
          <a:prstGeom prst="rect">
            <a:avLst/>
          </a:prstGeom>
          <a:noFill/>
        </p:spPr>
        <p:txBody>
          <a:bodyPr wrap="square" rtlCol="0">
            <a:spAutoFit/>
          </a:bodyPr>
          <a:lstStyle/>
          <a:p>
            <a:r>
              <a:rPr lang="en-US" sz="1050" dirty="0" smtClean="0"/>
              <a:t>A central feature of the TSN-ASI Portal site is the Main Menu.  It is designed to offer employees the most direct route to the tools and documents they require.</a:t>
            </a:r>
          </a:p>
          <a:p>
            <a:endParaRPr lang="en-US" sz="1050" dirty="0"/>
          </a:p>
          <a:p>
            <a:r>
              <a:rPr lang="en-US" sz="1050" dirty="0" smtClean="0"/>
              <a:t>The buttons are large to accommodate touch screens used with tablet and mobile devices.  Clicking or touching the main menu buttons triggers the dropdown menu that displays the most popular content.  This content is managed by the administrative dashboard.</a:t>
            </a:r>
          </a:p>
          <a:p>
            <a:endParaRPr lang="en-US" sz="1050" dirty="0"/>
          </a:p>
          <a:p>
            <a:r>
              <a:rPr lang="en-US" sz="1050" dirty="0" smtClean="0"/>
              <a:t>Since content and tools are updated frequently, administrators have the ability to modify the button text and the hyperlink associated with it.</a:t>
            </a:r>
          </a:p>
        </p:txBody>
      </p:sp>
      <p:sp>
        <p:nvSpPr>
          <p:cNvPr id="15" name="TextBox 14"/>
          <p:cNvSpPr txBox="1"/>
          <p:nvPr/>
        </p:nvSpPr>
        <p:spPr>
          <a:xfrm>
            <a:off x="5619048" y="2076989"/>
            <a:ext cx="1434531" cy="584776"/>
          </a:xfrm>
          <a:prstGeom prst="rect">
            <a:avLst/>
          </a:prstGeom>
          <a:noFill/>
        </p:spPr>
        <p:txBody>
          <a:bodyPr wrap="square" rtlCol="0">
            <a:spAutoFit/>
          </a:bodyPr>
          <a:lstStyle/>
          <a:p>
            <a:r>
              <a:rPr lang="en-US" sz="1200" dirty="0" smtClean="0">
                <a:solidFill>
                  <a:schemeClr val="tx1">
                    <a:lumMod val="65000"/>
                    <a:lumOff val="35000"/>
                  </a:schemeClr>
                </a:solidFill>
              </a:rPr>
              <a:t>Flex</a:t>
            </a:r>
          </a:p>
          <a:p>
            <a:r>
              <a:rPr lang="en-US" sz="1000" dirty="0" smtClean="0">
                <a:solidFill>
                  <a:schemeClr val="tx1">
                    <a:lumMod val="65000"/>
                    <a:lumOff val="35000"/>
                  </a:schemeClr>
                </a:solidFill>
              </a:rPr>
              <a:t>- Space for </a:t>
            </a:r>
            <a:br>
              <a:rPr lang="en-US" sz="1000" dirty="0" smtClean="0">
                <a:solidFill>
                  <a:schemeClr val="tx1">
                    <a:lumMod val="65000"/>
                    <a:lumOff val="35000"/>
                  </a:schemeClr>
                </a:solidFill>
              </a:rPr>
            </a:br>
            <a:r>
              <a:rPr lang="en-US" sz="1000" dirty="0" smtClean="0">
                <a:solidFill>
                  <a:schemeClr val="tx1">
                    <a:lumMod val="65000"/>
                    <a:lumOff val="35000"/>
                  </a:schemeClr>
                </a:solidFill>
              </a:rPr>
              <a:t>  Additional Buttons</a:t>
            </a:r>
            <a:endParaRPr lang="en-US" sz="1000" dirty="0">
              <a:solidFill>
                <a:schemeClr val="tx1">
                  <a:lumMod val="65000"/>
                  <a:lumOff val="35000"/>
                </a:schemeClr>
              </a:solidFill>
            </a:endParaRPr>
          </a:p>
        </p:txBody>
      </p:sp>
      <p:cxnSp>
        <p:nvCxnSpPr>
          <p:cNvPr id="16" name="Straight Connector 15"/>
          <p:cNvCxnSpPr/>
          <p:nvPr/>
        </p:nvCxnSpPr>
        <p:spPr>
          <a:xfrm flipV="1">
            <a:off x="5866798" y="1609298"/>
            <a:ext cx="0" cy="458992"/>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926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Rectangle 511"/>
          <p:cNvSpPr/>
          <p:nvPr/>
        </p:nvSpPr>
        <p:spPr>
          <a:xfrm>
            <a:off x="889938" y="1372066"/>
            <a:ext cx="5894038" cy="389368"/>
          </a:xfrm>
          <a:prstGeom prst="rect">
            <a:avLst/>
          </a:prstGeom>
          <a:solidFill>
            <a:schemeClr val="accent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effectLst>
                <a:outerShdw blurRad="50800" dist="38100" dir="2700000" algn="tl" rotWithShape="0">
                  <a:prstClr val="black">
                    <a:alpha val="40000"/>
                  </a:prstClr>
                </a:outerShdw>
              </a:effectLst>
            </a:endParaRPr>
          </a:p>
        </p:txBody>
      </p:sp>
      <p:sp>
        <p:nvSpPr>
          <p:cNvPr id="5" name="TextBox 4"/>
          <p:cNvSpPr txBox="1"/>
          <p:nvPr/>
        </p:nvSpPr>
        <p:spPr>
          <a:xfrm>
            <a:off x="0" y="0"/>
            <a:ext cx="4116657" cy="400110"/>
          </a:xfrm>
          <a:prstGeom prst="rect">
            <a:avLst/>
          </a:prstGeom>
          <a:noFill/>
        </p:spPr>
        <p:txBody>
          <a:bodyPr wrap="none" rtlCol="0">
            <a:spAutoFit/>
          </a:bodyPr>
          <a:lstStyle/>
          <a:p>
            <a:r>
              <a:rPr lang="en-US" sz="2000" dirty="0" smtClean="0">
                <a:solidFill>
                  <a:srgbClr val="1F497D"/>
                </a:solidFill>
              </a:rPr>
              <a:t>TSN-ASI Portal Main Dropdown Menu </a:t>
            </a:r>
            <a:endParaRPr lang="en-US" sz="2000" dirty="0">
              <a:solidFill>
                <a:srgbClr val="1F497D"/>
              </a:solidFill>
            </a:endParaRPr>
          </a:p>
        </p:txBody>
      </p:sp>
      <p:sp>
        <p:nvSpPr>
          <p:cNvPr id="19" name="Rectangle 18"/>
          <p:cNvSpPr/>
          <p:nvPr/>
        </p:nvSpPr>
        <p:spPr>
          <a:xfrm>
            <a:off x="4960974" y="1483521"/>
            <a:ext cx="309294" cy="150060"/>
          </a:xfrm>
          <a:prstGeom prst="rect">
            <a:avLst/>
          </a:prstGeom>
          <a:noFill/>
          <a:ln w="12700" cmpd="sng">
            <a:solidFill>
              <a:srgbClr val="4F81B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HR</a:t>
            </a:r>
            <a:endParaRPr lang="en-US" sz="800" b="1" dirty="0">
              <a:solidFill>
                <a:schemeClr val="tx2"/>
              </a:solidFill>
            </a:endParaRPr>
          </a:p>
        </p:txBody>
      </p:sp>
      <p:sp>
        <p:nvSpPr>
          <p:cNvPr id="20" name="Rectangle 19"/>
          <p:cNvSpPr/>
          <p:nvPr/>
        </p:nvSpPr>
        <p:spPr>
          <a:xfrm>
            <a:off x="1398037" y="3594341"/>
            <a:ext cx="814894" cy="147074"/>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SSS Job Leads</a:t>
            </a:r>
          </a:p>
        </p:txBody>
      </p:sp>
      <p:sp>
        <p:nvSpPr>
          <p:cNvPr id="21" name="Rectangle 20"/>
          <p:cNvSpPr/>
          <p:nvPr/>
        </p:nvSpPr>
        <p:spPr>
          <a:xfrm>
            <a:off x="5270268" y="3074540"/>
            <a:ext cx="940856" cy="147074"/>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Holiday Schedule</a:t>
            </a:r>
            <a:endParaRPr lang="en-US" sz="800" b="1" dirty="0">
              <a:effectLst>
                <a:outerShdw blurRad="50800" dist="38100" dir="2700000" algn="tl" rotWithShape="0">
                  <a:prstClr val="black">
                    <a:alpha val="40000"/>
                  </a:prstClr>
                </a:outerShdw>
              </a:effectLst>
            </a:endParaRPr>
          </a:p>
        </p:txBody>
      </p:sp>
      <p:cxnSp>
        <p:nvCxnSpPr>
          <p:cNvPr id="22" name="Elbow Connector 21"/>
          <p:cNvCxnSpPr>
            <a:stCxn id="19" idx="2"/>
            <a:endCxn id="21" idx="1"/>
          </p:cNvCxnSpPr>
          <p:nvPr/>
        </p:nvCxnSpPr>
        <p:spPr>
          <a:xfrm rot="16200000" flipH="1">
            <a:off x="4435696" y="2313505"/>
            <a:ext cx="1514496"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1018884" y="1483521"/>
            <a:ext cx="471853" cy="150066"/>
          </a:xfrm>
          <a:prstGeom prst="rect">
            <a:avLst/>
          </a:prstGeom>
          <a:noFill/>
          <a:ln w="12700" cmpd="sng">
            <a:solidFill>
              <a:srgbClr val="4F81B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2"/>
                </a:solidFill>
              </a:rPr>
              <a:t>Office</a:t>
            </a:r>
          </a:p>
        </p:txBody>
      </p:sp>
      <p:sp>
        <p:nvSpPr>
          <p:cNvPr id="24" name="Rectangle 23"/>
          <p:cNvSpPr/>
          <p:nvPr/>
        </p:nvSpPr>
        <p:spPr>
          <a:xfrm>
            <a:off x="1399826" y="2388077"/>
            <a:ext cx="814000"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PDMS</a:t>
            </a:r>
          </a:p>
        </p:txBody>
      </p:sp>
      <p:cxnSp>
        <p:nvCxnSpPr>
          <p:cNvPr id="25" name="Elbow Connector 24"/>
          <p:cNvCxnSpPr>
            <a:stCxn id="23" idx="2"/>
            <a:endCxn id="24" idx="1"/>
          </p:cNvCxnSpPr>
          <p:nvPr/>
        </p:nvCxnSpPr>
        <p:spPr>
          <a:xfrm rot="16200000" flipH="1">
            <a:off x="912557" y="1975840"/>
            <a:ext cx="829523" cy="145015"/>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23" idx="2"/>
            <a:endCxn id="27" idx="1"/>
          </p:cNvCxnSpPr>
          <p:nvPr/>
        </p:nvCxnSpPr>
        <p:spPr>
          <a:xfrm rot="16200000" flipH="1">
            <a:off x="790738" y="2097659"/>
            <a:ext cx="1073161" cy="145015"/>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399826" y="2631715"/>
            <a:ext cx="814000"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Accountability</a:t>
            </a:r>
            <a:endParaRPr lang="en-US" sz="800" b="1" dirty="0">
              <a:effectLst>
                <a:outerShdw blurRad="50800" dist="38100" dir="2700000" algn="tl" rotWithShape="0">
                  <a:prstClr val="black">
                    <a:alpha val="40000"/>
                  </a:prstClr>
                </a:outerShdw>
              </a:effectLst>
            </a:endParaRPr>
          </a:p>
        </p:txBody>
      </p:sp>
      <p:cxnSp>
        <p:nvCxnSpPr>
          <p:cNvPr id="28" name="Elbow Connector 27"/>
          <p:cNvCxnSpPr>
            <a:stCxn id="23" idx="2"/>
            <a:endCxn id="29" idx="1"/>
          </p:cNvCxnSpPr>
          <p:nvPr/>
        </p:nvCxnSpPr>
        <p:spPr>
          <a:xfrm rot="16200000" flipH="1">
            <a:off x="669185" y="2219212"/>
            <a:ext cx="1316266" cy="145015"/>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1399826" y="2874820"/>
            <a:ext cx="814000"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Forecasting</a:t>
            </a:r>
          </a:p>
        </p:txBody>
      </p:sp>
      <p:sp>
        <p:nvSpPr>
          <p:cNvPr id="30" name="Rectangle 29"/>
          <p:cNvSpPr/>
          <p:nvPr/>
        </p:nvSpPr>
        <p:spPr>
          <a:xfrm>
            <a:off x="1399821" y="1913069"/>
            <a:ext cx="814895"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Key</a:t>
            </a:r>
          </a:p>
        </p:txBody>
      </p:sp>
      <p:sp>
        <p:nvSpPr>
          <p:cNvPr id="31" name="Rectangle 30"/>
          <p:cNvSpPr/>
          <p:nvPr/>
        </p:nvSpPr>
        <p:spPr>
          <a:xfrm>
            <a:off x="1399824" y="2150161"/>
            <a:ext cx="814895"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MRP</a:t>
            </a:r>
          </a:p>
        </p:txBody>
      </p:sp>
      <p:sp>
        <p:nvSpPr>
          <p:cNvPr id="32" name="Rectangle 31"/>
          <p:cNvSpPr/>
          <p:nvPr/>
        </p:nvSpPr>
        <p:spPr>
          <a:xfrm>
            <a:off x="2204827" y="1483521"/>
            <a:ext cx="502687" cy="150066"/>
          </a:xfrm>
          <a:prstGeom prst="rect">
            <a:avLst/>
          </a:prstGeom>
          <a:noFill/>
          <a:ln w="12700" cmpd="sng">
            <a:solidFill>
              <a:srgbClr val="4F81B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2"/>
                </a:solidFill>
              </a:rPr>
              <a:t>Files</a:t>
            </a:r>
          </a:p>
        </p:txBody>
      </p:sp>
      <p:cxnSp>
        <p:nvCxnSpPr>
          <p:cNvPr id="34" name="Elbow Connector 33"/>
          <p:cNvCxnSpPr>
            <a:stCxn id="32" idx="2"/>
            <a:endCxn id="609" idx="1"/>
          </p:cNvCxnSpPr>
          <p:nvPr/>
        </p:nvCxnSpPr>
        <p:spPr>
          <a:xfrm rot="16200000" flipH="1">
            <a:off x="1385146" y="2704611"/>
            <a:ext cx="2293896"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32" idx="2"/>
            <a:endCxn id="36" idx="1"/>
          </p:cNvCxnSpPr>
          <p:nvPr/>
        </p:nvCxnSpPr>
        <p:spPr>
          <a:xfrm rot="16200000" flipH="1">
            <a:off x="1092415" y="2997342"/>
            <a:ext cx="2879358"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2608018" y="4381891"/>
            <a:ext cx="961848" cy="262107"/>
          </a:xfrm>
          <a:prstGeom prst="rect">
            <a:avLst/>
          </a:prstGeom>
          <a:ln w="12700" cmpd="sng">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90000"/>
              </a:lnSpc>
            </a:pPr>
            <a:r>
              <a:rPr lang="en-US" sz="800" b="1" dirty="0">
                <a:effectLst>
                  <a:outerShdw blurRad="50800" dist="38100" dir="2700000" algn="tl" rotWithShape="0">
                    <a:prstClr val="black">
                      <a:alpha val="40000"/>
                    </a:prstClr>
                  </a:outerShdw>
                </a:effectLst>
              </a:rPr>
              <a:t>Logos &amp; Letterhead</a:t>
            </a:r>
          </a:p>
        </p:txBody>
      </p:sp>
      <p:cxnSp>
        <p:nvCxnSpPr>
          <p:cNvPr id="37" name="Elbow Connector 36"/>
          <p:cNvCxnSpPr>
            <a:stCxn id="32" idx="2"/>
            <a:endCxn id="38" idx="1"/>
          </p:cNvCxnSpPr>
          <p:nvPr/>
        </p:nvCxnSpPr>
        <p:spPr>
          <a:xfrm rot="16200000" flipH="1">
            <a:off x="2356762" y="1732995"/>
            <a:ext cx="350665"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2608018" y="1908920"/>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TSN Lists</a:t>
            </a:r>
            <a:endParaRPr lang="en-US" sz="800" b="1" dirty="0">
              <a:effectLst>
                <a:outerShdw blurRad="50800" dist="38100" dir="2700000" algn="tl" rotWithShape="0">
                  <a:prstClr val="black">
                    <a:alpha val="40000"/>
                  </a:prstClr>
                </a:outerShdw>
              </a:effectLst>
            </a:endParaRPr>
          </a:p>
        </p:txBody>
      </p:sp>
      <p:sp>
        <p:nvSpPr>
          <p:cNvPr id="39" name="Rectangle 38"/>
          <p:cNvSpPr/>
          <p:nvPr/>
        </p:nvSpPr>
        <p:spPr>
          <a:xfrm>
            <a:off x="2608017" y="4150144"/>
            <a:ext cx="961849" cy="145066"/>
          </a:xfrm>
          <a:prstGeom prst="rect">
            <a:avLst/>
          </a:prstGeom>
          <a:ln w="12700" cmpd="sng">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Company Photos</a:t>
            </a:r>
          </a:p>
        </p:txBody>
      </p:sp>
      <p:cxnSp>
        <p:nvCxnSpPr>
          <p:cNvPr id="42" name="Elbow Connector 41"/>
          <p:cNvCxnSpPr>
            <a:stCxn id="32" idx="2"/>
            <a:endCxn id="39" idx="1"/>
          </p:cNvCxnSpPr>
          <p:nvPr/>
        </p:nvCxnSpPr>
        <p:spPr>
          <a:xfrm rot="16200000" flipH="1">
            <a:off x="1237549" y="2852209"/>
            <a:ext cx="2589090" cy="151846"/>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270268" y="1912298"/>
            <a:ext cx="940856" cy="14707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Paychex.com</a:t>
            </a:r>
          </a:p>
        </p:txBody>
      </p:sp>
      <p:cxnSp>
        <p:nvCxnSpPr>
          <p:cNvPr id="44" name="Elbow Connector 43"/>
          <p:cNvCxnSpPr>
            <a:stCxn id="19" idx="2"/>
            <a:endCxn id="43" idx="1"/>
          </p:cNvCxnSpPr>
          <p:nvPr/>
        </p:nvCxnSpPr>
        <p:spPr>
          <a:xfrm rot="16200000" flipH="1">
            <a:off x="5016817" y="1732384"/>
            <a:ext cx="352254"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5270268" y="2135513"/>
            <a:ext cx="940856" cy="14707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uhc.com</a:t>
            </a:r>
          </a:p>
        </p:txBody>
      </p:sp>
      <p:cxnSp>
        <p:nvCxnSpPr>
          <p:cNvPr id="47" name="Elbow Connector 46"/>
          <p:cNvCxnSpPr>
            <a:stCxn id="19" idx="2"/>
            <a:endCxn id="46" idx="1"/>
          </p:cNvCxnSpPr>
          <p:nvPr/>
        </p:nvCxnSpPr>
        <p:spPr>
          <a:xfrm rot="16200000" flipH="1">
            <a:off x="4905210" y="1843991"/>
            <a:ext cx="575469"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3940860" y="2378841"/>
            <a:ext cx="937201" cy="15404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TSN </a:t>
            </a:r>
            <a:r>
              <a:rPr lang="en-US" sz="800" b="1" dirty="0">
                <a:effectLst>
                  <a:outerShdw blurRad="50800" dist="38100" dir="2700000" algn="tl" rotWithShape="0">
                    <a:prstClr val="black">
                      <a:alpha val="40000"/>
                    </a:prstClr>
                  </a:outerShdw>
                </a:effectLst>
              </a:rPr>
              <a:t>Web Mail</a:t>
            </a:r>
          </a:p>
        </p:txBody>
      </p:sp>
      <p:sp>
        <p:nvSpPr>
          <p:cNvPr id="50" name="Rectangle 49"/>
          <p:cNvSpPr/>
          <p:nvPr/>
        </p:nvSpPr>
        <p:spPr>
          <a:xfrm>
            <a:off x="1398932" y="3114439"/>
            <a:ext cx="814000"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Inventory</a:t>
            </a:r>
          </a:p>
        </p:txBody>
      </p:sp>
      <p:cxnSp>
        <p:nvCxnSpPr>
          <p:cNvPr id="51" name="Elbow Connector 50"/>
          <p:cNvCxnSpPr>
            <a:stCxn id="23" idx="2"/>
            <a:endCxn id="50" idx="1"/>
          </p:cNvCxnSpPr>
          <p:nvPr/>
        </p:nvCxnSpPr>
        <p:spPr>
          <a:xfrm rot="16200000" flipH="1">
            <a:off x="548929" y="2339468"/>
            <a:ext cx="1555885" cy="14412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23" idx="2"/>
            <a:endCxn id="85" idx="1"/>
          </p:cNvCxnSpPr>
          <p:nvPr/>
        </p:nvCxnSpPr>
        <p:spPr>
          <a:xfrm rot="16200000" flipH="1">
            <a:off x="432739" y="2455659"/>
            <a:ext cx="1790053" cy="145908"/>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32" idx="2"/>
            <a:endCxn id="535" idx="1"/>
          </p:cNvCxnSpPr>
          <p:nvPr/>
        </p:nvCxnSpPr>
        <p:spPr>
          <a:xfrm rot="16200000" flipH="1">
            <a:off x="1531090" y="2558667"/>
            <a:ext cx="2002009"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5270268" y="2709844"/>
            <a:ext cx="940856" cy="279343"/>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pPr>
            <a:r>
              <a:rPr lang="en-US" sz="800" b="1" dirty="0">
                <a:effectLst>
                  <a:outerShdw blurRad="50800" dist="38100" dir="2700000" algn="tl" rotWithShape="0">
                    <a:prstClr val="black">
                      <a:alpha val="40000"/>
                    </a:prstClr>
                  </a:outerShdw>
                </a:effectLst>
              </a:rPr>
              <a:t>Company Calendar</a:t>
            </a:r>
          </a:p>
        </p:txBody>
      </p:sp>
      <p:cxnSp>
        <p:nvCxnSpPr>
          <p:cNvPr id="84" name="Elbow Connector 83"/>
          <p:cNvCxnSpPr>
            <a:stCxn id="19" idx="2"/>
            <a:endCxn id="83" idx="1"/>
          </p:cNvCxnSpPr>
          <p:nvPr/>
        </p:nvCxnSpPr>
        <p:spPr>
          <a:xfrm rot="16200000" flipH="1">
            <a:off x="4584977" y="2164224"/>
            <a:ext cx="1215935"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1400719" y="3348607"/>
            <a:ext cx="814000"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Sales</a:t>
            </a:r>
          </a:p>
        </p:txBody>
      </p:sp>
      <p:sp>
        <p:nvSpPr>
          <p:cNvPr id="86" name="Rectangle 85"/>
          <p:cNvSpPr/>
          <p:nvPr/>
        </p:nvSpPr>
        <p:spPr>
          <a:xfrm>
            <a:off x="5270268" y="2363763"/>
            <a:ext cx="940856" cy="255798"/>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Office Supply Request</a:t>
            </a:r>
            <a:endParaRPr lang="en-US" sz="800" b="1" dirty="0">
              <a:effectLst>
                <a:outerShdw blurRad="50800" dist="38100" dir="2700000" algn="tl" rotWithShape="0">
                  <a:prstClr val="black">
                    <a:alpha val="40000"/>
                  </a:prstClr>
                </a:outerShdw>
              </a:effectLst>
            </a:endParaRPr>
          </a:p>
        </p:txBody>
      </p:sp>
      <p:cxnSp>
        <p:nvCxnSpPr>
          <p:cNvPr id="87" name="Elbow Connector 86"/>
          <p:cNvCxnSpPr>
            <a:stCxn id="19" idx="2"/>
            <a:endCxn id="86" idx="1"/>
          </p:cNvCxnSpPr>
          <p:nvPr/>
        </p:nvCxnSpPr>
        <p:spPr>
          <a:xfrm rot="16200000" flipH="1">
            <a:off x="4763904" y="1985297"/>
            <a:ext cx="858081"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92" name="Rectangle 91"/>
          <p:cNvSpPr/>
          <p:nvPr/>
        </p:nvSpPr>
        <p:spPr>
          <a:xfrm>
            <a:off x="3940860" y="1905327"/>
            <a:ext cx="937201" cy="147074"/>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pPr>
            <a:r>
              <a:rPr lang="en-US" sz="800" b="1" dirty="0">
                <a:effectLst>
                  <a:outerShdw blurRad="50800" dist="38100" dir="2700000" algn="tl" rotWithShape="0">
                    <a:prstClr val="black">
                      <a:alpha val="40000"/>
                    </a:prstClr>
                  </a:outerShdw>
                </a:effectLst>
              </a:rPr>
              <a:t>Report IT Issue</a:t>
            </a:r>
          </a:p>
        </p:txBody>
      </p:sp>
      <p:cxnSp>
        <p:nvCxnSpPr>
          <p:cNvPr id="93" name="Elbow Connector 92"/>
          <p:cNvCxnSpPr>
            <a:stCxn id="23" idx="2"/>
            <a:endCxn id="31" idx="1"/>
          </p:cNvCxnSpPr>
          <p:nvPr/>
        </p:nvCxnSpPr>
        <p:spPr>
          <a:xfrm rot="16200000" flipH="1">
            <a:off x="1031514" y="1856883"/>
            <a:ext cx="591607" cy="145013"/>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4" name="Elbow Connector 93"/>
          <p:cNvCxnSpPr>
            <a:stCxn id="23" idx="2"/>
            <a:endCxn id="30" idx="1"/>
          </p:cNvCxnSpPr>
          <p:nvPr/>
        </p:nvCxnSpPr>
        <p:spPr>
          <a:xfrm rot="16200000" flipH="1">
            <a:off x="1150059" y="1738339"/>
            <a:ext cx="354515" cy="145010"/>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3634558" y="1483529"/>
            <a:ext cx="306302" cy="150050"/>
          </a:xfrm>
          <a:prstGeom prst="rect">
            <a:avLst/>
          </a:prstGeom>
          <a:noFill/>
          <a:ln w="12700" cmpd="sng">
            <a:solidFill>
              <a:srgbClr val="4F81B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2"/>
                </a:solidFill>
              </a:rPr>
              <a:t>IT</a:t>
            </a:r>
          </a:p>
        </p:txBody>
      </p:sp>
      <p:cxnSp>
        <p:nvCxnSpPr>
          <p:cNvPr id="102" name="Elbow Connector 101"/>
          <p:cNvCxnSpPr>
            <a:stCxn id="23" idx="2"/>
            <a:endCxn id="20" idx="1"/>
          </p:cNvCxnSpPr>
          <p:nvPr/>
        </p:nvCxnSpPr>
        <p:spPr>
          <a:xfrm rot="16200000" flipH="1">
            <a:off x="309279" y="2579119"/>
            <a:ext cx="2034291" cy="143226"/>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1398038" y="3830256"/>
            <a:ext cx="814894" cy="147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TSNO Wiki</a:t>
            </a:r>
          </a:p>
        </p:txBody>
      </p:sp>
      <p:cxnSp>
        <p:nvCxnSpPr>
          <p:cNvPr id="104" name="Elbow Connector 103"/>
          <p:cNvCxnSpPr>
            <a:stCxn id="23" idx="2"/>
            <a:endCxn id="103" idx="1"/>
          </p:cNvCxnSpPr>
          <p:nvPr/>
        </p:nvCxnSpPr>
        <p:spPr>
          <a:xfrm rot="16200000" flipH="1">
            <a:off x="191321" y="2697076"/>
            <a:ext cx="2270206" cy="14322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5" name="Elbow Connector 104"/>
          <p:cNvCxnSpPr>
            <a:stCxn id="101" idx="2"/>
            <a:endCxn id="48" idx="1"/>
          </p:cNvCxnSpPr>
          <p:nvPr/>
        </p:nvCxnSpPr>
        <p:spPr>
          <a:xfrm rot="16200000" flipH="1">
            <a:off x="3453142" y="1968145"/>
            <a:ext cx="822285"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a:stCxn id="101" idx="2"/>
            <a:endCxn id="92" idx="1"/>
          </p:cNvCxnSpPr>
          <p:nvPr/>
        </p:nvCxnSpPr>
        <p:spPr>
          <a:xfrm rot="16200000" flipH="1">
            <a:off x="3691642" y="1729645"/>
            <a:ext cx="345285"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449" name="Rectangle 448"/>
          <p:cNvSpPr/>
          <p:nvPr/>
        </p:nvSpPr>
        <p:spPr>
          <a:xfrm>
            <a:off x="889938" y="1195923"/>
            <a:ext cx="5894038" cy="176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Portal Homepage</a:t>
            </a:r>
          </a:p>
        </p:txBody>
      </p:sp>
      <p:cxnSp>
        <p:nvCxnSpPr>
          <p:cNvPr id="516" name="Elbow Connector 515"/>
          <p:cNvCxnSpPr>
            <a:stCxn id="32" idx="2"/>
            <a:endCxn id="517" idx="1"/>
          </p:cNvCxnSpPr>
          <p:nvPr/>
        </p:nvCxnSpPr>
        <p:spPr>
          <a:xfrm rot="16200000" flipH="1">
            <a:off x="2238977" y="1850780"/>
            <a:ext cx="586235"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517" name="Rectangle 516"/>
          <p:cNvSpPr/>
          <p:nvPr/>
        </p:nvSpPr>
        <p:spPr>
          <a:xfrm>
            <a:off x="2608018" y="2144490"/>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ASI Lists</a:t>
            </a:r>
          </a:p>
        </p:txBody>
      </p:sp>
      <p:cxnSp>
        <p:nvCxnSpPr>
          <p:cNvPr id="520" name="Elbow Connector 519"/>
          <p:cNvCxnSpPr>
            <a:stCxn id="32" idx="2"/>
            <a:endCxn id="521" idx="1"/>
          </p:cNvCxnSpPr>
          <p:nvPr/>
        </p:nvCxnSpPr>
        <p:spPr>
          <a:xfrm rot="16200000" flipH="1">
            <a:off x="2120110" y="1969647"/>
            <a:ext cx="823968"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521" name="Rectangle 520"/>
          <p:cNvSpPr/>
          <p:nvPr/>
        </p:nvSpPr>
        <p:spPr>
          <a:xfrm>
            <a:off x="2608018" y="2382223"/>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TSN Projects</a:t>
            </a:r>
          </a:p>
        </p:txBody>
      </p:sp>
      <p:cxnSp>
        <p:nvCxnSpPr>
          <p:cNvPr id="522" name="Elbow Connector 521"/>
          <p:cNvCxnSpPr>
            <a:stCxn id="32" idx="2"/>
            <a:endCxn id="523" idx="1"/>
          </p:cNvCxnSpPr>
          <p:nvPr/>
        </p:nvCxnSpPr>
        <p:spPr>
          <a:xfrm rot="16200000" flipH="1">
            <a:off x="2002325" y="2087432"/>
            <a:ext cx="1059538"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523" name="Rectangle 522"/>
          <p:cNvSpPr/>
          <p:nvPr/>
        </p:nvSpPr>
        <p:spPr>
          <a:xfrm>
            <a:off x="2608018" y="2617793"/>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ASI Projects</a:t>
            </a:r>
          </a:p>
        </p:txBody>
      </p:sp>
      <p:cxnSp>
        <p:nvCxnSpPr>
          <p:cNvPr id="528" name="Elbow Connector 527"/>
          <p:cNvCxnSpPr>
            <a:stCxn id="32" idx="2"/>
            <a:endCxn id="529" idx="1"/>
          </p:cNvCxnSpPr>
          <p:nvPr/>
        </p:nvCxnSpPr>
        <p:spPr>
          <a:xfrm rot="16200000" flipH="1">
            <a:off x="1886464" y="2203293"/>
            <a:ext cx="1291261"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529" name="Rectangle 528"/>
          <p:cNvSpPr/>
          <p:nvPr/>
        </p:nvSpPr>
        <p:spPr>
          <a:xfrm>
            <a:off x="2608018" y="2849516"/>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TSN Publications</a:t>
            </a:r>
          </a:p>
        </p:txBody>
      </p:sp>
      <p:cxnSp>
        <p:nvCxnSpPr>
          <p:cNvPr id="530" name="Elbow Connector 529"/>
          <p:cNvCxnSpPr>
            <a:stCxn id="32" idx="2"/>
            <a:endCxn id="531" idx="1"/>
          </p:cNvCxnSpPr>
          <p:nvPr/>
        </p:nvCxnSpPr>
        <p:spPr>
          <a:xfrm rot="16200000" flipH="1">
            <a:off x="1768679" y="2321078"/>
            <a:ext cx="1526831"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531" name="Rectangle 530"/>
          <p:cNvSpPr/>
          <p:nvPr/>
        </p:nvSpPr>
        <p:spPr>
          <a:xfrm>
            <a:off x="2608018" y="3085086"/>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ASI Publications</a:t>
            </a:r>
          </a:p>
        </p:txBody>
      </p:sp>
      <p:cxnSp>
        <p:nvCxnSpPr>
          <p:cNvPr id="532" name="Elbow Connector 531"/>
          <p:cNvCxnSpPr>
            <a:stCxn id="32" idx="2"/>
            <a:endCxn id="533" idx="1"/>
          </p:cNvCxnSpPr>
          <p:nvPr/>
        </p:nvCxnSpPr>
        <p:spPr>
          <a:xfrm rot="16200000" flipH="1">
            <a:off x="1648875" y="2440882"/>
            <a:ext cx="1766439" cy="1518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533" name="Rectangle 532"/>
          <p:cNvSpPr/>
          <p:nvPr/>
        </p:nvSpPr>
        <p:spPr>
          <a:xfrm>
            <a:off x="2608018" y="3324694"/>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TSN Presentations</a:t>
            </a:r>
          </a:p>
        </p:txBody>
      </p:sp>
      <p:sp>
        <p:nvSpPr>
          <p:cNvPr id="535" name="Rectangle 534"/>
          <p:cNvSpPr/>
          <p:nvPr/>
        </p:nvSpPr>
        <p:spPr>
          <a:xfrm>
            <a:off x="2608018" y="3560264"/>
            <a:ext cx="961848" cy="15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ASI Presentations</a:t>
            </a:r>
          </a:p>
        </p:txBody>
      </p:sp>
      <p:sp>
        <p:nvSpPr>
          <p:cNvPr id="582" name="Rectangle 581"/>
          <p:cNvSpPr/>
          <p:nvPr/>
        </p:nvSpPr>
        <p:spPr>
          <a:xfrm>
            <a:off x="3940860" y="2135513"/>
            <a:ext cx="937201" cy="15404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Phone Functions</a:t>
            </a:r>
            <a:endParaRPr lang="en-US" sz="800" b="1" dirty="0">
              <a:effectLst>
                <a:outerShdw blurRad="50800" dist="38100" dir="2700000" algn="tl" rotWithShape="0">
                  <a:prstClr val="black">
                    <a:alpha val="40000"/>
                  </a:prstClr>
                </a:outerShdw>
              </a:effectLst>
            </a:endParaRPr>
          </a:p>
        </p:txBody>
      </p:sp>
      <p:cxnSp>
        <p:nvCxnSpPr>
          <p:cNvPr id="584" name="Elbow Connector 583"/>
          <p:cNvCxnSpPr>
            <a:stCxn id="101" idx="2"/>
            <a:endCxn id="582" idx="1"/>
          </p:cNvCxnSpPr>
          <p:nvPr/>
        </p:nvCxnSpPr>
        <p:spPr>
          <a:xfrm rot="16200000" flipH="1">
            <a:off x="3574806" y="1846481"/>
            <a:ext cx="578957"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587" name="Rectangle 586"/>
          <p:cNvSpPr/>
          <p:nvPr/>
        </p:nvSpPr>
        <p:spPr>
          <a:xfrm>
            <a:off x="3940860" y="2614411"/>
            <a:ext cx="937201" cy="26040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AnyMeeting Web Conferencing</a:t>
            </a:r>
            <a:endParaRPr lang="en-US" sz="800" b="1" dirty="0">
              <a:effectLst>
                <a:outerShdw blurRad="50800" dist="38100" dir="2700000" algn="tl" rotWithShape="0">
                  <a:prstClr val="black">
                    <a:alpha val="40000"/>
                  </a:prstClr>
                </a:outerShdw>
              </a:effectLst>
            </a:endParaRPr>
          </a:p>
        </p:txBody>
      </p:sp>
      <p:cxnSp>
        <p:nvCxnSpPr>
          <p:cNvPr id="588" name="Elbow Connector 587"/>
          <p:cNvCxnSpPr>
            <a:stCxn id="101" idx="2"/>
            <a:endCxn id="587" idx="1"/>
          </p:cNvCxnSpPr>
          <p:nvPr/>
        </p:nvCxnSpPr>
        <p:spPr>
          <a:xfrm rot="16200000" flipH="1">
            <a:off x="3308766" y="2112521"/>
            <a:ext cx="1111037"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591" name="Rectangle 590"/>
          <p:cNvSpPr/>
          <p:nvPr/>
        </p:nvSpPr>
        <p:spPr>
          <a:xfrm>
            <a:off x="3940860" y="2950126"/>
            <a:ext cx="937201" cy="26040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AnyMeeting System Test</a:t>
            </a:r>
            <a:endParaRPr lang="en-US" sz="800" b="1" dirty="0">
              <a:effectLst>
                <a:outerShdw blurRad="50800" dist="38100" dir="2700000" algn="tl" rotWithShape="0">
                  <a:prstClr val="black">
                    <a:alpha val="40000"/>
                  </a:prstClr>
                </a:outerShdw>
              </a:effectLst>
            </a:endParaRPr>
          </a:p>
        </p:txBody>
      </p:sp>
      <p:cxnSp>
        <p:nvCxnSpPr>
          <p:cNvPr id="592" name="Elbow Connector 591"/>
          <p:cNvCxnSpPr>
            <a:stCxn id="101" idx="2"/>
            <a:endCxn id="591" idx="1"/>
          </p:cNvCxnSpPr>
          <p:nvPr/>
        </p:nvCxnSpPr>
        <p:spPr>
          <a:xfrm rot="16200000" flipH="1">
            <a:off x="3140908" y="2280379"/>
            <a:ext cx="1446752"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594" name="Rectangle 593"/>
          <p:cNvSpPr/>
          <p:nvPr/>
        </p:nvSpPr>
        <p:spPr>
          <a:xfrm>
            <a:off x="3940860" y="3302447"/>
            <a:ext cx="937201" cy="26040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AnyMeeting Support</a:t>
            </a:r>
            <a:endParaRPr lang="en-US" sz="800" b="1" dirty="0">
              <a:effectLst>
                <a:outerShdw blurRad="50800" dist="38100" dir="2700000" algn="tl" rotWithShape="0">
                  <a:prstClr val="black">
                    <a:alpha val="40000"/>
                  </a:prstClr>
                </a:outerShdw>
              </a:effectLst>
            </a:endParaRPr>
          </a:p>
        </p:txBody>
      </p:sp>
      <p:cxnSp>
        <p:nvCxnSpPr>
          <p:cNvPr id="595" name="Elbow Connector 594"/>
          <p:cNvCxnSpPr>
            <a:stCxn id="101" idx="2"/>
            <a:endCxn id="594" idx="1"/>
          </p:cNvCxnSpPr>
          <p:nvPr/>
        </p:nvCxnSpPr>
        <p:spPr>
          <a:xfrm rot="16200000" flipH="1">
            <a:off x="2964748" y="2456539"/>
            <a:ext cx="1799073"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601" name="Rectangle 600"/>
          <p:cNvSpPr/>
          <p:nvPr/>
        </p:nvSpPr>
        <p:spPr>
          <a:xfrm>
            <a:off x="3940860" y="3654879"/>
            <a:ext cx="937201" cy="147074"/>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Phone List</a:t>
            </a:r>
          </a:p>
        </p:txBody>
      </p:sp>
      <p:sp>
        <p:nvSpPr>
          <p:cNvPr id="602" name="Rectangle 601"/>
          <p:cNvSpPr/>
          <p:nvPr/>
        </p:nvSpPr>
        <p:spPr>
          <a:xfrm>
            <a:off x="3940860" y="3885065"/>
            <a:ext cx="937201" cy="249701"/>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a:effectLst>
                  <a:outerShdw blurRad="50800" dist="38100" dir="2700000" algn="tl" rotWithShape="0">
                    <a:prstClr val="black">
                      <a:alpha val="40000"/>
                    </a:prstClr>
                  </a:outerShdw>
                </a:effectLst>
              </a:rPr>
              <a:t>Quality Control Manual</a:t>
            </a:r>
          </a:p>
        </p:txBody>
      </p:sp>
      <p:sp>
        <p:nvSpPr>
          <p:cNvPr id="609" name="Rectangle 608"/>
          <p:cNvSpPr/>
          <p:nvPr/>
        </p:nvSpPr>
        <p:spPr>
          <a:xfrm>
            <a:off x="2608018" y="3796429"/>
            <a:ext cx="961848" cy="262107"/>
          </a:xfrm>
          <a:prstGeom prst="rect">
            <a:avLst/>
          </a:prstGeom>
          <a:ln w="12700" cmpd="sng">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90000"/>
              </a:lnSpc>
            </a:pPr>
            <a:r>
              <a:rPr lang="en-US" sz="800" b="1" dirty="0">
                <a:effectLst>
                  <a:outerShdw blurRad="50800" dist="38100" dir="2700000" algn="tl" rotWithShape="0">
                    <a:prstClr val="black">
                      <a:alpha val="40000"/>
                    </a:prstClr>
                  </a:outerShdw>
                </a:effectLst>
              </a:rPr>
              <a:t>Product Information Bank</a:t>
            </a:r>
          </a:p>
        </p:txBody>
      </p:sp>
      <p:cxnSp>
        <p:nvCxnSpPr>
          <p:cNvPr id="611" name="Elbow Connector 610"/>
          <p:cNvCxnSpPr>
            <a:stCxn id="101" idx="2"/>
            <a:endCxn id="601" idx="1"/>
          </p:cNvCxnSpPr>
          <p:nvPr/>
        </p:nvCxnSpPr>
        <p:spPr>
          <a:xfrm rot="16200000" flipH="1">
            <a:off x="2816866" y="2604421"/>
            <a:ext cx="2094837"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14" name="Elbow Connector 613"/>
          <p:cNvCxnSpPr>
            <a:stCxn id="101" idx="2"/>
            <a:endCxn id="602" idx="1"/>
          </p:cNvCxnSpPr>
          <p:nvPr/>
        </p:nvCxnSpPr>
        <p:spPr>
          <a:xfrm rot="16200000" flipH="1">
            <a:off x="2676116" y="2745171"/>
            <a:ext cx="2376337"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3940860" y="4223735"/>
            <a:ext cx="937201" cy="249701"/>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Customer Complaint Form</a:t>
            </a:r>
            <a:endParaRPr lang="en-US" sz="800" b="1" dirty="0">
              <a:effectLst>
                <a:outerShdw blurRad="50800" dist="38100" dir="2700000" algn="tl" rotWithShape="0">
                  <a:prstClr val="black">
                    <a:alpha val="40000"/>
                  </a:prstClr>
                </a:outerShdw>
              </a:effectLst>
            </a:endParaRPr>
          </a:p>
        </p:txBody>
      </p:sp>
      <p:cxnSp>
        <p:nvCxnSpPr>
          <p:cNvPr id="618" name="Elbow Connector 617"/>
          <p:cNvCxnSpPr>
            <a:stCxn id="101" idx="2"/>
            <a:endCxn id="617" idx="1"/>
          </p:cNvCxnSpPr>
          <p:nvPr/>
        </p:nvCxnSpPr>
        <p:spPr>
          <a:xfrm rot="16200000" flipH="1">
            <a:off x="2506781" y="2914506"/>
            <a:ext cx="2715007" cy="15315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624" name="Rectangle 623"/>
          <p:cNvSpPr/>
          <p:nvPr/>
        </p:nvSpPr>
        <p:spPr>
          <a:xfrm>
            <a:off x="5270268" y="3305317"/>
            <a:ext cx="940856" cy="26782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Working Hours Policy</a:t>
            </a:r>
            <a:endParaRPr lang="en-US" sz="800" b="1" dirty="0">
              <a:effectLst>
                <a:outerShdw blurRad="50800" dist="38100" dir="2700000" algn="tl" rotWithShape="0">
                  <a:prstClr val="black">
                    <a:alpha val="40000"/>
                  </a:prstClr>
                </a:outerShdw>
              </a:effectLst>
            </a:endParaRPr>
          </a:p>
        </p:txBody>
      </p:sp>
      <p:sp>
        <p:nvSpPr>
          <p:cNvPr id="626" name="Rectangle 625"/>
          <p:cNvSpPr/>
          <p:nvPr/>
        </p:nvSpPr>
        <p:spPr>
          <a:xfrm>
            <a:off x="5270268" y="3654656"/>
            <a:ext cx="940856" cy="147074"/>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Time Off Policy</a:t>
            </a:r>
            <a:endParaRPr lang="en-US" sz="800" b="1" dirty="0">
              <a:effectLst>
                <a:outerShdw blurRad="50800" dist="38100" dir="2700000" algn="tl" rotWithShape="0">
                  <a:prstClr val="black">
                    <a:alpha val="40000"/>
                  </a:prstClr>
                </a:outerShdw>
              </a:effectLst>
            </a:endParaRPr>
          </a:p>
        </p:txBody>
      </p:sp>
      <p:sp>
        <p:nvSpPr>
          <p:cNvPr id="627" name="Rectangle 626"/>
          <p:cNvSpPr/>
          <p:nvPr/>
        </p:nvSpPr>
        <p:spPr>
          <a:xfrm>
            <a:off x="5270268" y="3876162"/>
            <a:ext cx="940856" cy="26782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Time Off Request Form</a:t>
            </a:r>
            <a:endParaRPr lang="en-US" sz="800" b="1" dirty="0">
              <a:effectLst>
                <a:outerShdw blurRad="50800" dist="38100" dir="2700000" algn="tl" rotWithShape="0">
                  <a:prstClr val="black">
                    <a:alpha val="40000"/>
                  </a:prstClr>
                </a:outerShdw>
              </a:effectLst>
            </a:endParaRPr>
          </a:p>
        </p:txBody>
      </p:sp>
      <p:sp>
        <p:nvSpPr>
          <p:cNvPr id="629" name="Rectangle 628"/>
          <p:cNvSpPr/>
          <p:nvPr/>
        </p:nvSpPr>
        <p:spPr>
          <a:xfrm>
            <a:off x="5270268" y="4232418"/>
            <a:ext cx="940856" cy="26782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PTO Supplement Form</a:t>
            </a:r>
            <a:endParaRPr lang="en-US" sz="800" b="1" dirty="0">
              <a:effectLst>
                <a:outerShdw blurRad="50800" dist="38100" dir="2700000" algn="tl" rotWithShape="0">
                  <a:prstClr val="black">
                    <a:alpha val="40000"/>
                  </a:prstClr>
                </a:outerShdw>
              </a:effectLst>
            </a:endParaRPr>
          </a:p>
        </p:txBody>
      </p:sp>
      <p:sp>
        <p:nvSpPr>
          <p:cNvPr id="630" name="Rectangle 629"/>
          <p:cNvSpPr/>
          <p:nvPr/>
        </p:nvSpPr>
        <p:spPr>
          <a:xfrm>
            <a:off x="5270268" y="4592990"/>
            <a:ext cx="940856" cy="26782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Mileage Expense Form</a:t>
            </a:r>
            <a:endParaRPr lang="en-US" sz="800" b="1" dirty="0">
              <a:effectLst>
                <a:outerShdw blurRad="50800" dist="38100" dir="2700000" algn="tl" rotWithShape="0">
                  <a:prstClr val="black">
                    <a:alpha val="40000"/>
                  </a:prstClr>
                </a:outerShdw>
              </a:effectLst>
            </a:endParaRPr>
          </a:p>
        </p:txBody>
      </p:sp>
      <p:sp>
        <p:nvSpPr>
          <p:cNvPr id="631" name="Rectangle 630"/>
          <p:cNvSpPr/>
          <p:nvPr/>
        </p:nvSpPr>
        <p:spPr>
          <a:xfrm>
            <a:off x="5270268" y="4951600"/>
            <a:ext cx="940856" cy="147074"/>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Expense Report</a:t>
            </a:r>
            <a:endParaRPr lang="en-US" sz="800" b="1" dirty="0">
              <a:effectLst>
                <a:outerShdw blurRad="50800" dist="38100" dir="2700000" algn="tl" rotWithShape="0">
                  <a:prstClr val="black">
                    <a:alpha val="40000"/>
                  </a:prstClr>
                </a:outerShdw>
              </a:effectLst>
            </a:endParaRPr>
          </a:p>
        </p:txBody>
      </p:sp>
      <p:sp>
        <p:nvSpPr>
          <p:cNvPr id="632" name="Rectangle 631"/>
          <p:cNvSpPr/>
          <p:nvPr/>
        </p:nvSpPr>
        <p:spPr>
          <a:xfrm>
            <a:off x="5270268" y="5182377"/>
            <a:ext cx="940856" cy="378191"/>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PayChex Employee Instructions</a:t>
            </a:r>
            <a:endParaRPr lang="en-US" sz="800" b="1" dirty="0">
              <a:effectLst>
                <a:outerShdw blurRad="50800" dist="38100" dir="2700000" algn="tl" rotWithShape="0">
                  <a:prstClr val="black">
                    <a:alpha val="40000"/>
                  </a:prstClr>
                </a:outerShdw>
              </a:effectLst>
            </a:endParaRPr>
          </a:p>
        </p:txBody>
      </p:sp>
      <p:cxnSp>
        <p:nvCxnSpPr>
          <p:cNvPr id="633" name="Elbow Connector 632"/>
          <p:cNvCxnSpPr>
            <a:stCxn id="19" idx="2"/>
            <a:endCxn id="624" idx="1"/>
          </p:cNvCxnSpPr>
          <p:nvPr/>
        </p:nvCxnSpPr>
        <p:spPr>
          <a:xfrm rot="16200000" flipH="1">
            <a:off x="4290120" y="2459081"/>
            <a:ext cx="1805649"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36" name="Elbow Connector 635"/>
          <p:cNvCxnSpPr>
            <a:stCxn id="19" idx="2"/>
            <a:endCxn id="626" idx="1"/>
          </p:cNvCxnSpPr>
          <p:nvPr/>
        </p:nvCxnSpPr>
        <p:spPr>
          <a:xfrm rot="16200000" flipH="1">
            <a:off x="4145638" y="2603563"/>
            <a:ext cx="2094612"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39" name="Elbow Connector 638"/>
          <p:cNvCxnSpPr>
            <a:stCxn id="19" idx="2"/>
            <a:endCxn id="627" idx="1"/>
          </p:cNvCxnSpPr>
          <p:nvPr/>
        </p:nvCxnSpPr>
        <p:spPr>
          <a:xfrm rot="16200000" flipH="1">
            <a:off x="4004697" y="2744504"/>
            <a:ext cx="2376494"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42" name="Elbow Connector 641"/>
          <p:cNvCxnSpPr>
            <a:stCxn id="19" idx="2"/>
            <a:endCxn id="629" idx="1"/>
          </p:cNvCxnSpPr>
          <p:nvPr/>
        </p:nvCxnSpPr>
        <p:spPr>
          <a:xfrm rot="16200000" flipH="1">
            <a:off x="3826569" y="2922632"/>
            <a:ext cx="2732750"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45" name="Elbow Connector 644"/>
          <p:cNvCxnSpPr>
            <a:stCxn id="19" idx="2"/>
            <a:endCxn id="630" idx="1"/>
          </p:cNvCxnSpPr>
          <p:nvPr/>
        </p:nvCxnSpPr>
        <p:spPr>
          <a:xfrm rot="16200000" flipH="1">
            <a:off x="3646283" y="3102918"/>
            <a:ext cx="3093322"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48" name="Elbow Connector 647"/>
          <p:cNvCxnSpPr>
            <a:stCxn id="19" idx="2"/>
            <a:endCxn id="631" idx="1"/>
          </p:cNvCxnSpPr>
          <p:nvPr/>
        </p:nvCxnSpPr>
        <p:spPr>
          <a:xfrm rot="16200000" flipH="1">
            <a:off x="3497166" y="3252035"/>
            <a:ext cx="3391556"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51" name="Elbow Connector 650"/>
          <p:cNvCxnSpPr>
            <a:stCxn id="19" idx="2"/>
            <a:endCxn id="632" idx="1"/>
          </p:cNvCxnSpPr>
          <p:nvPr/>
        </p:nvCxnSpPr>
        <p:spPr>
          <a:xfrm rot="16200000" flipH="1">
            <a:off x="3323998" y="3425203"/>
            <a:ext cx="3737892"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724" name="Rectangle 723"/>
          <p:cNvSpPr/>
          <p:nvPr/>
        </p:nvSpPr>
        <p:spPr>
          <a:xfrm>
            <a:off x="5270268" y="5647252"/>
            <a:ext cx="940856" cy="378191"/>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sz="800" b="1" dirty="0" smtClean="0">
                <a:effectLst>
                  <a:outerShdw blurRad="50800" dist="38100" dir="2700000" algn="tl" rotWithShape="0">
                    <a:prstClr val="black">
                      <a:alpha val="40000"/>
                    </a:prstClr>
                  </a:outerShdw>
                </a:effectLst>
              </a:rPr>
              <a:t>Employee Discount – Verizon Wireless</a:t>
            </a:r>
            <a:endParaRPr lang="en-US" sz="800" b="1" dirty="0">
              <a:effectLst>
                <a:outerShdw blurRad="50800" dist="38100" dir="2700000" algn="tl" rotWithShape="0">
                  <a:prstClr val="black">
                    <a:alpha val="40000"/>
                  </a:prstClr>
                </a:outerShdw>
              </a:effectLst>
            </a:endParaRPr>
          </a:p>
        </p:txBody>
      </p:sp>
      <p:cxnSp>
        <p:nvCxnSpPr>
          <p:cNvPr id="725" name="Elbow Connector 724"/>
          <p:cNvCxnSpPr>
            <a:stCxn id="19" idx="2"/>
            <a:endCxn id="724" idx="1"/>
          </p:cNvCxnSpPr>
          <p:nvPr/>
        </p:nvCxnSpPr>
        <p:spPr>
          <a:xfrm rot="16200000" flipH="1">
            <a:off x="3091561" y="3657640"/>
            <a:ext cx="4202767" cy="15464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746" name="Rectangle 745"/>
          <p:cNvSpPr/>
          <p:nvPr/>
        </p:nvSpPr>
        <p:spPr>
          <a:xfrm>
            <a:off x="7004260" y="1438748"/>
            <a:ext cx="1786229" cy="261610"/>
          </a:xfrm>
          <a:prstGeom prst="rect">
            <a:avLst/>
          </a:prstGeom>
          <a:noFill/>
        </p:spPr>
        <p:txBody>
          <a:bodyPr wrap="square" rtlCol="0">
            <a:spAutoFit/>
          </a:bodyPr>
          <a:lstStyle/>
          <a:p>
            <a:r>
              <a:rPr lang="en-US" sz="1050" dirty="0">
                <a:solidFill>
                  <a:schemeClr val="tx1"/>
                </a:solidFill>
              </a:rPr>
              <a:t>Main  Dropdown Menu</a:t>
            </a:r>
          </a:p>
        </p:txBody>
      </p:sp>
      <p:cxnSp>
        <p:nvCxnSpPr>
          <p:cNvPr id="747" name="Elbow Connector 746"/>
          <p:cNvCxnSpPr>
            <a:stCxn id="512" idx="3"/>
            <a:endCxn id="746" idx="1"/>
          </p:cNvCxnSpPr>
          <p:nvPr/>
        </p:nvCxnSpPr>
        <p:spPr>
          <a:xfrm>
            <a:off x="6783976" y="1566750"/>
            <a:ext cx="220284" cy="2803"/>
          </a:xfrm>
          <a:prstGeom prst="bentConnector3">
            <a:avLst>
              <a:gd name="adj1" fmla="val 50000"/>
            </a:avLst>
          </a:prstGeom>
          <a:ln w="19050" cmpd="sng">
            <a:solidFill>
              <a:srgbClr val="BFBFBF"/>
            </a:solidFill>
          </a:ln>
          <a:effectLst/>
        </p:spPr>
        <p:style>
          <a:lnRef idx="2">
            <a:schemeClr val="accent1"/>
          </a:lnRef>
          <a:fillRef idx="0">
            <a:schemeClr val="accent1"/>
          </a:fillRef>
          <a:effectRef idx="1">
            <a:schemeClr val="accent1"/>
          </a:effectRef>
          <a:fontRef idx="minor">
            <a:schemeClr val="tx1"/>
          </a:fontRef>
        </p:style>
      </p:cxnSp>
      <p:sp>
        <p:nvSpPr>
          <p:cNvPr id="752" name="Rectangle 751"/>
          <p:cNvSpPr/>
          <p:nvPr/>
        </p:nvSpPr>
        <p:spPr>
          <a:xfrm>
            <a:off x="6238934" y="1483519"/>
            <a:ext cx="400599" cy="150066"/>
          </a:xfrm>
          <a:prstGeom prst="rect">
            <a:avLst/>
          </a:prstGeom>
          <a:noFill/>
          <a:ln w="12700" cmpd="sng">
            <a:solidFill>
              <a:srgbClr val="4F81B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2"/>
                </a:solidFill>
              </a:rPr>
              <a:t>WEB</a:t>
            </a:r>
          </a:p>
        </p:txBody>
      </p:sp>
      <p:sp>
        <p:nvSpPr>
          <p:cNvPr id="753" name="Rectangle 752"/>
          <p:cNvSpPr/>
          <p:nvPr/>
        </p:nvSpPr>
        <p:spPr>
          <a:xfrm>
            <a:off x="6598643" y="1902335"/>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steelnetwork.com</a:t>
            </a:r>
          </a:p>
        </p:txBody>
      </p:sp>
      <p:sp>
        <p:nvSpPr>
          <p:cNvPr id="754" name="Rectangle 753"/>
          <p:cNvSpPr/>
          <p:nvPr/>
        </p:nvSpPr>
        <p:spPr>
          <a:xfrm>
            <a:off x="6598643" y="2131877"/>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appliedscienceint.com</a:t>
            </a:r>
          </a:p>
        </p:txBody>
      </p:sp>
      <p:sp>
        <p:nvSpPr>
          <p:cNvPr id="755" name="Rectangle 754"/>
          <p:cNvSpPr/>
          <p:nvPr/>
        </p:nvSpPr>
        <p:spPr>
          <a:xfrm>
            <a:off x="6598643" y="2363763"/>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extremeloading.com</a:t>
            </a:r>
          </a:p>
        </p:txBody>
      </p:sp>
      <p:sp>
        <p:nvSpPr>
          <p:cNvPr id="756" name="Rectangle 755"/>
          <p:cNvSpPr/>
          <p:nvPr/>
        </p:nvSpPr>
        <p:spPr>
          <a:xfrm>
            <a:off x="6598643" y="2594531"/>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steelsmartsystem.com</a:t>
            </a:r>
          </a:p>
        </p:txBody>
      </p:sp>
      <p:sp>
        <p:nvSpPr>
          <p:cNvPr id="757" name="Rectangle 756"/>
          <p:cNvSpPr/>
          <p:nvPr/>
        </p:nvSpPr>
        <p:spPr>
          <a:xfrm>
            <a:off x="6598643" y="2833895"/>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structuralnews.com</a:t>
            </a:r>
          </a:p>
        </p:txBody>
      </p:sp>
      <p:cxnSp>
        <p:nvCxnSpPr>
          <p:cNvPr id="758" name="Elbow Connector 757"/>
          <p:cNvCxnSpPr>
            <a:stCxn id="752" idx="2"/>
            <a:endCxn id="753" idx="1"/>
          </p:cNvCxnSpPr>
          <p:nvPr/>
        </p:nvCxnSpPr>
        <p:spPr>
          <a:xfrm rot="16200000" flipH="1">
            <a:off x="6347047" y="1725771"/>
            <a:ext cx="343783" cy="159409"/>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59" name="Elbow Connector 758"/>
          <p:cNvCxnSpPr>
            <a:stCxn id="752" idx="2"/>
            <a:endCxn id="754" idx="1"/>
          </p:cNvCxnSpPr>
          <p:nvPr/>
        </p:nvCxnSpPr>
        <p:spPr>
          <a:xfrm rot="16200000" flipH="1">
            <a:off x="6232276" y="1840542"/>
            <a:ext cx="573325" cy="159409"/>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60" name="Elbow Connector 759"/>
          <p:cNvCxnSpPr>
            <a:stCxn id="752" idx="2"/>
            <a:endCxn id="755" idx="1"/>
          </p:cNvCxnSpPr>
          <p:nvPr/>
        </p:nvCxnSpPr>
        <p:spPr>
          <a:xfrm rot="16200000" flipH="1">
            <a:off x="6116333" y="1956485"/>
            <a:ext cx="805211" cy="159409"/>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61" name="Elbow Connector 760"/>
          <p:cNvCxnSpPr>
            <a:stCxn id="752" idx="2"/>
            <a:endCxn id="756" idx="1"/>
          </p:cNvCxnSpPr>
          <p:nvPr/>
        </p:nvCxnSpPr>
        <p:spPr>
          <a:xfrm rot="16200000" flipH="1">
            <a:off x="6000949" y="2071869"/>
            <a:ext cx="1035979" cy="159409"/>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62" name="Elbow Connector 761"/>
          <p:cNvCxnSpPr>
            <a:stCxn id="752" idx="2"/>
            <a:endCxn id="757" idx="1"/>
          </p:cNvCxnSpPr>
          <p:nvPr/>
        </p:nvCxnSpPr>
        <p:spPr>
          <a:xfrm rot="16200000" flipH="1">
            <a:off x="5881267" y="2191551"/>
            <a:ext cx="1275343" cy="159409"/>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763" name="Rectangle 762"/>
          <p:cNvSpPr/>
          <p:nvPr/>
        </p:nvSpPr>
        <p:spPr>
          <a:xfrm>
            <a:off x="6598643" y="3074540"/>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appliedelementmethod.com</a:t>
            </a:r>
          </a:p>
        </p:txBody>
      </p:sp>
      <p:cxnSp>
        <p:nvCxnSpPr>
          <p:cNvPr id="764" name="Elbow Connector 763"/>
          <p:cNvCxnSpPr>
            <a:stCxn id="752" idx="2"/>
            <a:endCxn id="763" idx="1"/>
          </p:cNvCxnSpPr>
          <p:nvPr/>
        </p:nvCxnSpPr>
        <p:spPr>
          <a:xfrm rot="16200000" flipH="1">
            <a:off x="5760944" y="2311874"/>
            <a:ext cx="1515988" cy="159409"/>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765" name="Rectangle 764"/>
          <p:cNvSpPr/>
          <p:nvPr/>
        </p:nvSpPr>
        <p:spPr>
          <a:xfrm>
            <a:off x="6594537" y="3324694"/>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specialtyengineers.com</a:t>
            </a:r>
          </a:p>
        </p:txBody>
      </p:sp>
      <p:cxnSp>
        <p:nvCxnSpPr>
          <p:cNvPr id="766" name="Elbow Connector 765"/>
          <p:cNvCxnSpPr>
            <a:stCxn id="752" idx="2"/>
            <a:endCxn id="765" idx="1"/>
          </p:cNvCxnSpPr>
          <p:nvPr/>
        </p:nvCxnSpPr>
        <p:spPr>
          <a:xfrm rot="16200000" flipH="1">
            <a:off x="5633814" y="2439004"/>
            <a:ext cx="1766142" cy="155303"/>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767" name="Rectangle 766"/>
          <p:cNvSpPr/>
          <p:nvPr/>
        </p:nvSpPr>
        <p:spPr>
          <a:xfrm>
            <a:off x="6598645" y="3800994"/>
            <a:ext cx="1431443" cy="284056"/>
          </a:xfrm>
          <a:prstGeom prst="rect">
            <a:avLst/>
          </a:prstGeom>
          <a:noFill/>
          <a:ln w="12700" cmpd="sng">
            <a:solidFill>
              <a:srgbClr val="4F81B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2"/>
                </a:solidFill>
              </a:rPr>
              <a:t>TSN / ASI/ Lifespan Deck</a:t>
            </a:r>
          </a:p>
          <a:p>
            <a:pPr algn="ctr"/>
            <a:r>
              <a:rPr lang="en-US" sz="800" b="1" dirty="0">
                <a:solidFill>
                  <a:schemeClr val="tx2"/>
                </a:solidFill>
              </a:rPr>
              <a:t>Social Media Links</a:t>
            </a:r>
          </a:p>
        </p:txBody>
      </p:sp>
      <p:sp>
        <p:nvSpPr>
          <p:cNvPr id="768" name="Rectangle 767"/>
          <p:cNvSpPr/>
          <p:nvPr/>
        </p:nvSpPr>
        <p:spPr>
          <a:xfrm>
            <a:off x="7467578" y="4186003"/>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Linked </a:t>
            </a:r>
            <a:r>
              <a:rPr lang="en-US" sz="800" b="1" dirty="0">
                <a:effectLst>
                  <a:outerShdw blurRad="50800" dist="38100" dir="2700000" algn="tl" rotWithShape="0">
                    <a:prstClr val="black">
                      <a:alpha val="40000"/>
                    </a:prstClr>
                  </a:outerShdw>
                </a:effectLst>
              </a:rPr>
              <a:t>In</a:t>
            </a:r>
          </a:p>
        </p:txBody>
      </p:sp>
      <p:sp>
        <p:nvSpPr>
          <p:cNvPr id="769" name="Rectangle 768"/>
          <p:cNvSpPr/>
          <p:nvPr/>
        </p:nvSpPr>
        <p:spPr>
          <a:xfrm>
            <a:off x="7467578" y="4415996"/>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You </a:t>
            </a:r>
            <a:r>
              <a:rPr lang="en-US" sz="800" b="1" dirty="0">
                <a:effectLst>
                  <a:outerShdw blurRad="50800" dist="38100" dir="2700000" algn="tl" rotWithShape="0">
                    <a:prstClr val="black">
                      <a:alpha val="40000"/>
                    </a:prstClr>
                  </a:outerShdw>
                </a:effectLst>
              </a:rPr>
              <a:t>Tube</a:t>
            </a:r>
          </a:p>
        </p:txBody>
      </p:sp>
      <p:sp>
        <p:nvSpPr>
          <p:cNvPr id="770" name="Rectangle 769"/>
          <p:cNvSpPr/>
          <p:nvPr/>
        </p:nvSpPr>
        <p:spPr>
          <a:xfrm>
            <a:off x="7467578" y="4654441"/>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Facebook</a:t>
            </a:r>
            <a:endParaRPr lang="en-US" sz="800" b="1" dirty="0">
              <a:effectLst>
                <a:outerShdw blurRad="50800" dist="38100" dir="2700000" algn="tl" rotWithShape="0">
                  <a:prstClr val="black">
                    <a:alpha val="40000"/>
                  </a:prstClr>
                </a:outerShdw>
              </a:effectLst>
            </a:endParaRPr>
          </a:p>
        </p:txBody>
      </p:sp>
      <p:sp>
        <p:nvSpPr>
          <p:cNvPr id="771" name="Rectangle 770"/>
          <p:cNvSpPr/>
          <p:nvPr/>
        </p:nvSpPr>
        <p:spPr>
          <a:xfrm>
            <a:off x="7467578" y="5126584"/>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Pinterest</a:t>
            </a:r>
            <a:endParaRPr lang="en-US" sz="800" b="1" dirty="0">
              <a:effectLst>
                <a:outerShdw blurRad="50800" dist="38100" dir="2700000" algn="tl" rotWithShape="0">
                  <a:prstClr val="black">
                    <a:alpha val="40000"/>
                  </a:prstClr>
                </a:outerShdw>
              </a:effectLst>
            </a:endParaRPr>
          </a:p>
        </p:txBody>
      </p:sp>
      <p:sp>
        <p:nvSpPr>
          <p:cNvPr id="772" name="Rectangle 771"/>
          <p:cNvSpPr/>
          <p:nvPr/>
        </p:nvSpPr>
        <p:spPr>
          <a:xfrm>
            <a:off x="7467578" y="5374024"/>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Twitter</a:t>
            </a:r>
            <a:endParaRPr lang="en-US" sz="800" b="1" dirty="0">
              <a:effectLst>
                <a:outerShdw blurRad="50800" dist="38100" dir="2700000" algn="tl" rotWithShape="0">
                  <a:prstClr val="black">
                    <a:alpha val="40000"/>
                  </a:prstClr>
                </a:outerShdw>
              </a:effectLst>
            </a:endParaRPr>
          </a:p>
        </p:txBody>
      </p:sp>
      <p:sp>
        <p:nvSpPr>
          <p:cNvPr id="773" name="Rectangle 772"/>
          <p:cNvSpPr/>
          <p:nvPr/>
        </p:nvSpPr>
        <p:spPr>
          <a:xfrm>
            <a:off x="7467578" y="5621360"/>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RSS Feed</a:t>
            </a:r>
            <a:endParaRPr lang="en-US" sz="800" b="1" dirty="0">
              <a:effectLst>
                <a:outerShdw blurRad="50800" dist="38100" dir="2700000" algn="tl" rotWithShape="0">
                  <a:prstClr val="black">
                    <a:alpha val="40000"/>
                  </a:prstClr>
                </a:outerShdw>
              </a:effectLst>
            </a:endParaRPr>
          </a:p>
        </p:txBody>
      </p:sp>
      <p:cxnSp>
        <p:nvCxnSpPr>
          <p:cNvPr id="774" name="Elbow Connector 773"/>
          <p:cNvCxnSpPr>
            <a:stCxn id="767" idx="2"/>
            <a:endCxn id="771" idx="1"/>
          </p:cNvCxnSpPr>
          <p:nvPr/>
        </p:nvCxnSpPr>
        <p:spPr>
          <a:xfrm rot="16200000" flipH="1">
            <a:off x="6837658" y="4561758"/>
            <a:ext cx="1106628"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75" name="Elbow Connector 774"/>
          <p:cNvCxnSpPr>
            <a:stCxn id="767" idx="2"/>
            <a:endCxn id="773" idx="1"/>
          </p:cNvCxnSpPr>
          <p:nvPr/>
        </p:nvCxnSpPr>
        <p:spPr>
          <a:xfrm rot="16200000" flipH="1">
            <a:off x="6590270" y="4809146"/>
            <a:ext cx="1601404"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776" name="Rectangle 775"/>
          <p:cNvSpPr/>
          <p:nvPr/>
        </p:nvSpPr>
        <p:spPr>
          <a:xfrm>
            <a:off x="7467578" y="4891663"/>
            <a:ext cx="586214" cy="1301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Google</a:t>
            </a:r>
            <a:r>
              <a:rPr lang="en-US" sz="800" b="1" dirty="0">
                <a:effectLst>
                  <a:outerShdw blurRad="50800" dist="38100" dir="2700000" algn="tl" rotWithShape="0">
                    <a:prstClr val="black">
                      <a:alpha val="40000"/>
                    </a:prstClr>
                  </a:outerShdw>
                </a:effectLst>
              </a:rPr>
              <a:t>+</a:t>
            </a:r>
          </a:p>
        </p:txBody>
      </p:sp>
      <p:cxnSp>
        <p:nvCxnSpPr>
          <p:cNvPr id="777" name="Elbow Connector 776"/>
          <p:cNvCxnSpPr>
            <a:stCxn id="767" idx="2"/>
            <a:endCxn id="772" idx="1"/>
          </p:cNvCxnSpPr>
          <p:nvPr/>
        </p:nvCxnSpPr>
        <p:spPr>
          <a:xfrm rot="16200000" flipH="1">
            <a:off x="6713938" y="4685478"/>
            <a:ext cx="1354068"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78" name="Elbow Connector 777"/>
          <p:cNvCxnSpPr>
            <a:stCxn id="767" idx="2"/>
            <a:endCxn id="776" idx="1"/>
          </p:cNvCxnSpPr>
          <p:nvPr/>
        </p:nvCxnSpPr>
        <p:spPr>
          <a:xfrm rot="16200000" flipH="1">
            <a:off x="6955119" y="4444297"/>
            <a:ext cx="871707"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79" name="Elbow Connector 778"/>
          <p:cNvCxnSpPr>
            <a:stCxn id="767" idx="2"/>
            <a:endCxn id="770" idx="1"/>
          </p:cNvCxnSpPr>
          <p:nvPr/>
        </p:nvCxnSpPr>
        <p:spPr>
          <a:xfrm rot="16200000" flipH="1">
            <a:off x="7073730" y="4325686"/>
            <a:ext cx="634485"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80" name="Elbow Connector 779"/>
          <p:cNvCxnSpPr>
            <a:stCxn id="767" idx="2"/>
            <a:endCxn id="769" idx="1"/>
          </p:cNvCxnSpPr>
          <p:nvPr/>
        </p:nvCxnSpPr>
        <p:spPr>
          <a:xfrm rot="16200000" flipH="1">
            <a:off x="7192952" y="4206464"/>
            <a:ext cx="396040"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81" name="Elbow Connector 780"/>
          <p:cNvCxnSpPr>
            <a:stCxn id="767" idx="2"/>
            <a:endCxn id="768" idx="1"/>
          </p:cNvCxnSpPr>
          <p:nvPr/>
        </p:nvCxnSpPr>
        <p:spPr>
          <a:xfrm rot="16200000" flipH="1">
            <a:off x="7307949" y="4091467"/>
            <a:ext cx="166047" cy="1532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82" name="Elbow Connector 781"/>
          <p:cNvCxnSpPr>
            <a:stCxn id="752" idx="2"/>
            <a:endCxn id="767" idx="1"/>
          </p:cNvCxnSpPr>
          <p:nvPr/>
        </p:nvCxnSpPr>
        <p:spPr>
          <a:xfrm rot="16200000" flipH="1">
            <a:off x="5364221" y="2708597"/>
            <a:ext cx="2309437" cy="15941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783" name="Rectangle 782"/>
          <p:cNvSpPr/>
          <p:nvPr/>
        </p:nvSpPr>
        <p:spPr>
          <a:xfrm>
            <a:off x="6594537" y="3560264"/>
            <a:ext cx="1431445" cy="15006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lifespandeck.com</a:t>
            </a:r>
            <a:endParaRPr lang="en-US" sz="800" b="1" dirty="0">
              <a:effectLst>
                <a:outerShdw blurRad="50800" dist="38100" dir="2700000" algn="tl" rotWithShape="0">
                  <a:prstClr val="black">
                    <a:alpha val="40000"/>
                  </a:prstClr>
                </a:outerShdw>
              </a:effectLst>
            </a:endParaRPr>
          </a:p>
        </p:txBody>
      </p:sp>
      <p:cxnSp>
        <p:nvCxnSpPr>
          <p:cNvPr id="784" name="Elbow Connector 783"/>
          <p:cNvCxnSpPr>
            <a:stCxn id="752" idx="2"/>
            <a:endCxn id="783" idx="1"/>
          </p:cNvCxnSpPr>
          <p:nvPr/>
        </p:nvCxnSpPr>
        <p:spPr>
          <a:xfrm rot="16200000" flipH="1">
            <a:off x="5516029" y="2556789"/>
            <a:ext cx="2001712" cy="155303"/>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785" name="Rectangle 784"/>
          <p:cNvSpPr/>
          <p:nvPr/>
        </p:nvSpPr>
        <p:spPr>
          <a:xfrm>
            <a:off x="7935384" y="0"/>
            <a:ext cx="1208616" cy="11959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6" name="Rectangle 785"/>
          <p:cNvSpPr/>
          <p:nvPr/>
        </p:nvSpPr>
        <p:spPr>
          <a:xfrm>
            <a:off x="8054112" y="101991"/>
            <a:ext cx="975168" cy="155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Portal PAGE</a:t>
            </a:r>
            <a:endParaRPr lang="en-US" sz="800" b="1" dirty="0">
              <a:effectLst>
                <a:outerShdw blurRad="50800" dist="38100" dir="2700000" algn="tl" rotWithShape="0">
                  <a:prstClr val="black">
                    <a:alpha val="40000"/>
                  </a:prstClr>
                </a:outerShdw>
              </a:effectLst>
            </a:endParaRPr>
          </a:p>
        </p:txBody>
      </p:sp>
      <p:sp>
        <p:nvSpPr>
          <p:cNvPr id="787" name="Rectangle 786"/>
          <p:cNvSpPr/>
          <p:nvPr/>
        </p:nvSpPr>
        <p:spPr>
          <a:xfrm>
            <a:off x="8054112" y="700587"/>
            <a:ext cx="975168" cy="15563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URL</a:t>
            </a:r>
          </a:p>
        </p:txBody>
      </p:sp>
      <p:sp>
        <p:nvSpPr>
          <p:cNvPr id="788" name="Rectangle 787"/>
          <p:cNvSpPr/>
          <p:nvPr/>
        </p:nvSpPr>
        <p:spPr>
          <a:xfrm>
            <a:off x="8054112" y="301934"/>
            <a:ext cx="975168" cy="155635"/>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Intranet APP</a:t>
            </a:r>
          </a:p>
        </p:txBody>
      </p:sp>
      <p:sp>
        <p:nvSpPr>
          <p:cNvPr id="789" name="Rectangle 788"/>
          <p:cNvSpPr/>
          <p:nvPr/>
        </p:nvSpPr>
        <p:spPr>
          <a:xfrm>
            <a:off x="8054112" y="499283"/>
            <a:ext cx="975168" cy="155635"/>
          </a:xfrm>
          <a:prstGeom prst="rect">
            <a:avLst/>
          </a:prstGeom>
          <a:ln w="12700" cmpd="sng">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Network FOLDER</a:t>
            </a:r>
          </a:p>
        </p:txBody>
      </p:sp>
      <p:sp>
        <p:nvSpPr>
          <p:cNvPr id="790" name="Rectangle 789"/>
          <p:cNvSpPr/>
          <p:nvPr/>
        </p:nvSpPr>
        <p:spPr>
          <a:xfrm>
            <a:off x="8054112" y="902498"/>
            <a:ext cx="975168" cy="15563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FILE</a:t>
            </a:r>
          </a:p>
        </p:txBody>
      </p:sp>
      <p:sp>
        <p:nvSpPr>
          <p:cNvPr id="134" name="TextBox 133"/>
          <p:cNvSpPr txBox="1"/>
          <p:nvPr/>
        </p:nvSpPr>
        <p:spPr>
          <a:xfrm>
            <a:off x="241757" y="5063058"/>
            <a:ext cx="3699104" cy="1546577"/>
          </a:xfrm>
          <a:prstGeom prst="rect">
            <a:avLst/>
          </a:prstGeom>
          <a:noFill/>
        </p:spPr>
        <p:txBody>
          <a:bodyPr wrap="square" rtlCol="0">
            <a:spAutoFit/>
          </a:bodyPr>
          <a:lstStyle/>
          <a:p>
            <a:r>
              <a:rPr lang="en-US" sz="1050" dirty="0" smtClean="0"/>
              <a:t>Although the content that appears in the main menu dropdown is </a:t>
            </a:r>
            <a:r>
              <a:rPr lang="en-US" sz="1050" dirty="0"/>
              <a:t>managed by the administrative </a:t>
            </a:r>
            <a:r>
              <a:rPr lang="en-US" sz="1050" dirty="0" smtClean="0"/>
              <a:t>dashboard, the chart shown here depicts what the initial content will be.  The buttons link to an assortment of content including pages, apps, network folders, files, and external websites.  </a:t>
            </a:r>
          </a:p>
          <a:p>
            <a:endParaRPr lang="en-US" sz="1050" dirty="0"/>
          </a:p>
          <a:p>
            <a:r>
              <a:rPr lang="en-US" sz="1050" dirty="0" smtClean="0"/>
              <a:t>Clicking, </a:t>
            </a:r>
            <a:r>
              <a:rPr lang="en-US" sz="1050" dirty="0"/>
              <a:t>or </a:t>
            </a:r>
            <a:r>
              <a:rPr lang="en-US" sz="1050" dirty="0" smtClean="0"/>
              <a:t>touching in the case of a mobile device or tablet, the </a:t>
            </a:r>
            <a:r>
              <a:rPr lang="en-US" sz="1050" dirty="0"/>
              <a:t>main menu buttons triggers the dropdown </a:t>
            </a:r>
            <a:r>
              <a:rPr lang="en-US" sz="1050" dirty="0" smtClean="0"/>
              <a:t>menu to appear which displays the content listed here.</a:t>
            </a:r>
            <a:endParaRPr lang="en-US" sz="1050" dirty="0"/>
          </a:p>
        </p:txBody>
      </p:sp>
    </p:spTree>
    <p:extLst>
      <p:ext uri="{BB962C8B-B14F-4D97-AF65-F5344CB8AC3E}">
        <p14:creationId xmlns:p14="http://schemas.microsoft.com/office/powerpoint/2010/main" val="397528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ffice-Dropdown-01.png"/>
          <p:cNvPicPr>
            <a:picLocks noChangeAspect="1"/>
          </p:cNvPicPr>
          <p:nvPr/>
        </p:nvPicPr>
        <p:blipFill rotWithShape="1">
          <a:blip r:embed="rId2">
            <a:extLst>
              <a:ext uri="{28A0092B-C50C-407E-A947-70E740481C1C}">
                <a14:useLocalDpi xmlns:a14="http://schemas.microsoft.com/office/drawing/2010/main" val="0"/>
              </a:ext>
            </a:extLst>
          </a:blip>
          <a:srcRect b="20834"/>
          <a:stretch/>
        </p:blipFill>
        <p:spPr>
          <a:xfrm>
            <a:off x="176213" y="944082"/>
            <a:ext cx="6403129" cy="4542318"/>
          </a:xfrm>
          <a:prstGeom prst="rect">
            <a:avLst/>
          </a:prstGeom>
          <a:ln>
            <a:solidFill>
              <a:srgbClr val="4F81BD"/>
            </a:solidFill>
          </a:ln>
        </p:spPr>
      </p:pic>
      <p:sp>
        <p:nvSpPr>
          <p:cNvPr id="6" name="TextBox 5"/>
          <p:cNvSpPr txBox="1"/>
          <p:nvPr/>
        </p:nvSpPr>
        <p:spPr>
          <a:xfrm>
            <a:off x="0" y="0"/>
            <a:ext cx="1960994" cy="400110"/>
          </a:xfrm>
          <a:prstGeom prst="rect">
            <a:avLst/>
          </a:prstGeom>
          <a:noFill/>
        </p:spPr>
        <p:txBody>
          <a:bodyPr wrap="none" rtlCol="0">
            <a:spAutoFit/>
          </a:bodyPr>
          <a:lstStyle>
            <a:defPPr>
              <a:defRPr lang="en-US"/>
            </a:defPPr>
            <a:lvl1pPr>
              <a:defRPr sz="2000">
                <a:solidFill>
                  <a:srgbClr val="1F497D"/>
                </a:solidFill>
              </a:defRPr>
            </a:lvl1pPr>
          </a:lstStyle>
          <a:p>
            <a:r>
              <a:rPr lang="en-US" dirty="0"/>
              <a:t>Office Dropdown</a:t>
            </a:r>
          </a:p>
        </p:txBody>
      </p:sp>
      <p:sp>
        <p:nvSpPr>
          <p:cNvPr id="5" name="Rectangle 4"/>
          <p:cNvSpPr/>
          <p:nvPr/>
        </p:nvSpPr>
        <p:spPr>
          <a:xfrm>
            <a:off x="7442288" y="3520173"/>
            <a:ext cx="814894" cy="147074"/>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SSS Job Leads</a:t>
            </a:r>
          </a:p>
        </p:txBody>
      </p:sp>
      <p:sp>
        <p:nvSpPr>
          <p:cNvPr id="7" name="Rectangle 6"/>
          <p:cNvSpPr/>
          <p:nvPr/>
        </p:nvSpPr>
        <p:spPr>
          <a:xfrm>
            <a:off x="7063135" y="1409353"/>
            <a:ext cx="471853" cy="150066"/>
          </a:xfrm>
          <a:prstGeom prst="rect">
            <a:avLst/>
          </a:prstGeom>
          <a:noFill/>
          <a:ln w="12700" cmpd="sng">
            <a:solidFill>
              <a:srgbClr val="4F81B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2"/>
                </a:solidFill>
              </a:rPr>
              <a:t>Office</a:t>
            </a:r>
          </a:p>
        </p:txBody>
      </p:sp>
      <p:sp>
        <p:nvSpPr>
          <p:cNvPr id="8" name="Rectangle 7"/>
          <p:cNvSpPr/>
          <p:nvPr/>
        </p:nvSpPr>
        <p:spPr>
          <a:xfrm>
            <a:off x="7444077" y="2313909"/>
            <a:ext cx="814000"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PDMS</a:t>
            </a:r>
          </a:p>
        </p:txBody>
      </p:sp>
      <p:cxnSp>
        <p:nvCxnSpPr>
          <p:cNvPr id="9" name="Elbow Connector 8"/>
          <p:cNvCxnSpPr>
            <a:stCxn id="7" idx="2"/>
            <a:endCxn id="8" idx="1"/>
          </p:cNvCxnSpPr>
          <p:nvPr/>
        </p:nvCxnSpPr>
        <p:spPr>
          <a:xfrm rot="16200000" flipH="1">
            <a:off x="6956808" y="1901672"/>
            <a:ext cx="829523" cy="145015"/>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7" idx="2"/>
            <a:endCxn id="11" idx="1"/>
          </p:cNvCxnSpPr>
          <p:nvPr/>
        </p:nvCxnSpPr>
        <p:spPr>
          <a:xfrm rot="16200000" flipH="1">
            <a:off x="6834989" y="2023491"/>
            <a:ext cx="1073161" cy="145015"/>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7444077" y="2557547"/>
            <a:ext cx="814000"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Accountability</a:t>
            </a:r>
            <a:endParaRPr lang="en-US" sz="800" b="1" dirty="0">
              <a:effectLst>
                <a:outerShdw blurRad="50800" dist="38100" dir="2700000" algn="tl" rotWithShape="0">
                  <a:prstClr val="black">
                    <a:alpha val="40000"/>
                  </a:prstClr>
                </a:outerShdw>
              </a:effectLst>
            </a:endParaRPr>
          </a:p>
        </p:txBody>
      </p:sp>
      <p:cxnSp>
        <p:nvCxnSpPr>
          <p:cNvPr id="12" name="Elbow Connector 11"/>
          <p:cNvCxnSpPr>
            <a:stCxn id="7" idx="2"/>
            <a:endCxn id="13" idx="1"/>
          </p:cNvCxnSpPr>
          <p:nvPr/>
        </p:nvCxnSpPr>
        <p:spPr>
          <a:xfrm rot="16200000" flipH="1">
            <a:off x="6713436" y="2145044"/>
            <a:ext cx="1316266" cy="145015"/>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7444077" y="2800652"/>
            <a:ext cx="814000"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Forecasting</a:t>
            </a:r>
          </a:p>
        </p:txBody>
      </p:sp>
      <p:sp>
        <p:nvSpPr>
          <p:cNvPr id="14" name="Rectangle 13"/>
          <p:cNvSpPr/>
          <p:nvPr/>
        </p:nvSpPr>
        <p:spPr>
          <a:xfrm>
            <a:off x="7444072" y="1838901"/>
            <a:ext cx="814895"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Key</a:t>
            </a:r>
          </a:p>
        </p:txBody>
      </p:sp>
      <p:sp>
        <p:nvSpPr>
          <p:cNvPr id="15" name="Rectangle 14"/>
          <p:cNvSpPr/>
          <p:nvPr/>
        </p:nvSpPr>
        <p:spPr>
          <a:xfrm>
            <a:off x="7444075" y="2075993"/>
            <a:ext cx="814895"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MRP</a:t>
            </a:r>
          </a:p>
        </p:txBody>
      </p:sp>
      <p:sp>
        <p:nvSpPr>
          <p:cNvPr id="16" name="Rectangle 15"/>
          <p:cNvSpPr/>
          <p:nvPr/>
        </p:nvSpPr>
        <p:spPr>
          <a:xfrm>
            <a:off x="7443183" y="3040271"/>
            <a:ext cx="814000"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Inventory</a:t>
            </a:r>
          </a:p>
        </p:txBody>
      </p:sp>
      <p:cxnSp>
        <p:nvCxnSpPr>
          <p:cNvPr id="17" name="Elbow Connector 16"/>
          <p:cNvCxnSpPr>
            <a:stCxn id="7" idx="2"/>
            <a:endCxn id="16" idx="1"/>
          </p:cNvCxnSpPr>
          <p:nvPr/>
        </p:nvCxnSpPr>
        <p:spPr>
          <a:xfrm rot="16200000" flipH="1">
            <a:off x="6593180" y="2265300"/>
            <a:ext cx="1555885" cy="144121"/>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7" idx="2"/>
            <a:endCxn id="19" idx="1"/>
          </p:cNvCxnSpPr>
          <p:nvPr/>
        </p:nvCxnSpPr>
        <p:spPr>
          <a:xfrm rot="16200000" flipH="1">
            <a:off x="6476990" y="2381491"/>
            <a:ext cx="1790053" cy="145908"/>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7444970" y="3274439"/>
            <a:ext cx="814000" cy="150066"/>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Sales</a:t>
            </a:r>
          </a:p>
        </p:txBody>
      </p:sp>
      <p:cxnSp>
        <p:nvCxnSpPr>
          <p:cNvPr id="20" name="Elbow Connector 19"/>
          <p:cNvCxnSpPr>
            <a:stCxn id="7" idx="2"/>
            <a:endCxn id="15" idx="1"/>
          </p:cNvCxnSpPr>
          <p:nvPr/>
        </p:nvCxnSpPr>
        <p:spPr>
          <a:xfrm rot="16200000" flipH="1">
            <a:off x="7075765" y="1782715"/>
            <a:ext cx="591607" cy="145013"/>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7" idx="2"/>
            <a:endCxn id="14" idx="1"/>
          </p:cNvCxnSpPr>
          <p:nvPr/>
        </p:nvCxnSpPr>
        <p:spPr>
          <a:xfrm rot="16200000" flipH="1">
            <a:off x="7194310" y="1664171"/>
            <a:ext cx="354515" cy="145010"/>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7" idx="2"/>
            <a:endCxn id="5" idx="1"/>
          </p:cNvCxnSpPr>
          <p:nvPr/>
        </p:nvCxnSpPr>
        <p:spPr>
          <a:xfrm rot="16200000" flipH="1">
            <a:off x="6353530" y="2504951"/>
            <a:ext cx="2034291" cy="143226"/>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7442289" y="3756088"/>
            <a:ext cx="814894" cy="147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effectLst>
                  <a:outerShdw blurRad="50800" dist="38100" dir="2700000" algn="tl" rotWithShape="0">
                    <a:prstClr val="black">
                      <a:alpha val="40000"/>
                    </a:prstClr>
                  </a:outerShdw>
                </a:effectLst>
              </a:rPr>
              <a:t>TSNO Wiki</a:t>
            </a:r>
          </a:p>
        </p:txBody>
      </p:sp>
      <p:cxnSp>
        <p:nvCxnSpPr>
          <p:cNvPr id="24" name="Elbow Connector 23"/>
          <p:cNvCxnSpPr>
            <a:stCxn id="7" idx="2"/>
            <a:endCxn id="23" idx="1"/>
          </p:cNvCxnSpPr>
          <p:nvPr/>
        </p:nvCxnSpPr>
        <p:spPr>
          <a:xfrm rot="16200000" flipH="1">
            <a:off x="6235572" y="2622908"/>
            <a:ext cx="2270206" cy="143227"/>
          </a:xfrm>
          <a:prstGeom prst="bentConnector2">
            <a:avLst/>
          </a:prstGeom>
          <a:ln w="12700" cmpd="sng">
            <a:tailEnd type="triangle" w="med" len="med"/>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7935384" y="0"/>
            <a:ext cx="1208616" cy="11959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8054112" y="101991"/>
            <a:ext cx="975168" cy="155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Portal PAGE</a:t>
            </a:r>
            <a:endParaRPr lang="en-US" sz="800" b="1" dirty="0">
              <a:effectLst>
                <a:outerShdw blurRad="50800" dist="38100" dir="2700000" algn="tl" rotWithShape="0">
                  <a:prstClr val="black">
                    <a:alpha val="40000"/>
                  </a:prstClr>
                </a:outerShdw>
              </a:effectLst>
            </a:endParaRPr>
          </a:p>
        </p:txBody>
      </p:sp>
      <p:sp>
        <p:nvSpPr>
          <p:cNvPr id="32" name="Rectangle 31"/>
          <p:cNvSpPr/>
          <p:nvPr/>
        </p:nvSpPr>
        <p:spPr>
          <a:xfrm>
            <a:off x="8054112" y="700587"/>
            <a:ext cx="975168" cy="15563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URL</a:t>
            </a:r>
          </a:p>
        </p:txBody>
      </p:sp>
      <p:sp>
        <p:nvSpPr>
          <p:cNvPr id="33" name="Rectangle 32"/>
          <p:cNvSpPr/>
          <p:nvPr/>
        </p:nvSpPr>
        <p:spPr>
          <a:xfrm>
            <a:off x="8054112" y="301934"/>
            <a:ext cx="975168" cy="155635"/>
          </a:xfrm>
          <a:prstGeom prst="rect">
            <a:avLst/>
          </a:prstGeom>
          <a:ln w="12700" cmpd="sng">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Intranet APP</a:t>
            </a:r>
          </a:p>
        </p:txBody>
      </p:sp>
      <p:sp>
        <p:nvSpPr>
          <p:cNvPr id="34" name="Rectangle 33"/>
          <p:cNvSpPr/>
          <p:nvPr/>
        </p:nvSpPr>
        <p:spPr>
          <a:xfrm>
            <a:off x="8054112" y="499283"/>
            <a:ext cx="975168" cy="155635"/>
          </a:xfrm>
          <a:prstGeom prst="rect">
            <a:avLst/>
          </a:prstGeom>
          <a:ln w="12700" cmpd="sng">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Network FOLDER</a:t>
            </a:r>
          </a:p>
        </p:txBody>
      </p:sp>
      <p:sp>
        <p:nvSpPr>
          <p:cNvPr id="35" name="Rectangle 34"/>
          <p:cNvSpPr/>
          <p:nvPr/>
        </p:nvSpPr>
        <p:spPr>
          <a:xfrm>
            <a:off x="8054112" y="902498"/>
            <a:ext cx="975168" cy="155635"/>
          </a:xfrm>
          <a:prstGeom prst="rect">
            <a:avLst/>
          </a:prstGeom>
          <a:solidFill>
            <a:srgbClr val="B5493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b="1" dirty="0" smtClean="0">
                <a:effectLst>
                  <a:outerShdw blurRad="50800" dist="38100" dir="2700000" algn="tl" rotWithShape="0">
                    <a:prstClr val="black">
                      <a:alpha val="40000"/>
                    </a:prstClr>
                  </a:outerShdw>
                </a:effectLst>
              </a:rPr>
              <a:t>FILE</a:t>
            </a:r>
          </a:p>
        </p:txBody>
      </p:sp>
      <p:sp>
        <p:nvSpPr>
          <p:cNvPr id="37" name="TextBox 36"/>
          <p:cNvSpPr txBox="1"/>
          <p:nvPr/>
        </p:nvSpPr>
        <p:spPr>
          <a:xfrm>
            <a:off x="176213" y="5693576"/>
            <a:ext cx="5083670" cy="900246"/>
          </a:xfrm>
          <a:prstGeom prst="rect">
            <a:avLst/>
          </a:prstGeom>
          <a:noFill/>
        </p:spPr>
        <p:txBody>
          <a:bodyPr wrap="square" rtlCol="0">
            <a:spAutoFit/>
          </a:bodyPr>
          <a:lstStyle/>
          <a:p>
            <a:r>
              <a:rPr lang="en-US" sz="1050" dirty="0"/>
              <a:t>The Office </a:t>
            </a:r>
            <a:r>
              <a:rPr lang="en-US" sz="1050" dirty="0" smtClean="0"/>
              <a:t>dropdown </a:t>
            </a:r>
            <a:r>
              <a:rPr lang="en-US" sz="1050" dirty="0"/>
              <a:t>menu contains links to the majority of TSN and ASI’s management information system applications, as well as a link to the TSN Office Wiki, which will be a section within the portal where employees will find answers to common questions surrounding the various applications.  The TSN Quality Policy is also displayed on this dropdown the remind employees of TSN’s commitment to quality standards and products.</a:t>
            </a:r>
          </a:p>
        </p:txBody>
      </p:sp>
    </p:spTree>
    <p:extLst>
      <p:ext uri="{BB962C8B-B14F-4D97-AF65-F5344CB8AC3E}">
        <p14:creationId xmlns:p14="http://schemas.microsoft.com/office/powerpoint/2010/main" val="1318608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2848</TotalTime>
  <Words>1542</Words>
  <Application>Microsoft Office PowerPoint</Application>
  <PresentationFormat>On-screen Show (4:3)</PresentationFormat>
  <Paragraphs>281</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dc:creator>
  <cp:lastModifiedBy>Rami Mohsen</cp:lastModifiedBy>
  <cp:revision>91</cp:revision>
  <dcterms:created xsi:type="dcterms:W3CDTF">2014-06-18T14:24:17Z</dcterms:created>
  <dcterms:modified xsi:type="dcterms:W3CDTF">2015-03-26T16:30:46Z</dcterms:modified>
</cp:coreProperties>
</file>