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3" r:id="rId1"/>
  </p:sldMasterIdLst>
  <p:notesMasterIdLst>
    <p:notesMasterId r:id="rId26"/>
  </p:notesMasterIdLst>
  <p:sldIdLst>
    <p:sldId id="280" r:id="rId2"/>
    <p:sldId id="281" r:id="rId3"/>
    <p:sldId id="282" r:id="rId4"/>
    <p:sldId id="262" r:id="rId5"/>
    <p:sldId id="263" r:id="rId6"/>
    <p:sldId id="283" r:id="rId7"/>
    <p:sldId id="284" r:id="rId8"/>
    <p:sldId id="28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7" r:id="rId23"/>
    <p:sldId id="259" r:id="rId24"/>
    <p:sldId id="2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581"/>
    <a:srgbClr val="FFCAEC"/>
    <a:srgbClr val="00919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6"/>
    <p:restoredTop sz="94689"/>
  </p:normalViewPr>
  <p:slideViewPr>
    <p:cSldViewPr snapToGrid="0">
      <p:cViewPr varScale="1">
        <p:scale>
          <a:sx n="108" d="100"/>
          <a:sy n="108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551E-FD0F-1541-9338-D7D5E9B9E3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BC45-08C7-0449-9160-112F4C050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6BC45-08C7-0449-9160-112F4C050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Digitization: From Microscope to Digital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6BC45-08C7-0449-9160-112F4C050E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207C-5C27-6EF0-797B-92D92E4E3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3761-395A-0D30-DCA0-927193322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3CFE-D44D-89D9-DCC4-6756BD1A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2EE0-69C0-54D0-0195-491AC888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AB0A-45F6-7C65-85C0-BF3947F6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E4F-0492-3F61-8759-042B0AD2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B153-3DF6-0ECB-CC35-7A097A82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C4D6-E69E-9095-A63A-1BAD55CF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C89E-AB5A-AAFD-40A3-07D9323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BA80-3A59-01BF-1202-AFE0416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AD3C1-25A7-4F89-0D92-31F23E787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9EC62-80E1-DD2A-4EF1-43CD88D1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87C7-9A59-E996-90FB-2601967E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8A0C-26E0-3530-2E14-6A63F45C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19E8-D95B-1563-85DC-69495C31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7205-9706-6412-A855-3F20A13C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75BA-C296-6353-3210-C07CDA31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E1F5-DA53-821A-E170-522C3CE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F254-726C-1A73-F9A3-D6F6C275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3652-D27E-15AF-3462-BE5E29FF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2685-76A0-30DE-7435-DDCEF183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3DA9-7947-010D-4E2F-90C6A773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A731-7A46-C4AC-57CD-CBD8C533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4795-321D-FF54-169E-36E5CFD4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A584-1224-69F8-112D-1A335965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5528-DC1F-2382-5353-BD08C9AD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3A54-FAA3-CA4E-D381-AAC9A6EA5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71ED-6B01-0BD1-CABC-079D2C87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7A1E9-E642-744A-E1A8-6D69F5DF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43AA5-4450-ACAC-C051-156C73E6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6540B-719A-F501-1CE4-B312383C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1006-7751-763D-518C-AF40CFDB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0226-8D04-9037-2C1D-FD64EA52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D41F7-B2A5-AB11-08BB-585B412C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C7515-5F70-B6D7-65DD-0BC2AC054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4BC0D-FB79-8B59-2098-F3D04A9A8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C9A16-C20A-AED0-26D9-43C14DEF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7DEC7-94E4-39F6-D61B-2088BB3B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922F0-F4BE-096B-9935-3AEEC100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E25-6BBE-41F1-064A-02B2FF3D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498BE-E9EC-922C-9523-8E2C3F05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24ABA-C655-331D-C737-2C7DA91C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CC5D6-13B2-01CC-D81C-4F27534A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DE72B-AA67-7721-6D96-4572A137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24A85-E80B-C1EF-5959-3CBE7DCD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77508-BD9E-E659-6FF5-4E7152FC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20D1-63A8-85B2-FEE3-25BD07F5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B224-4DCE-18B2-DE54-C4ACC662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8D603-0693-ED92-31AE-3239A3DF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4EC8-3BF5-F101-67E2-EB4CC10B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D75F-42CC-845E-B6DB-9C10E029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0C7E8-2150-EBB6-D0D3-A1923B10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7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ABC3-8AEF-C533-B58C-C49F4EC1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29731-3A00-88DD-B677-D35BCEB9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77CBF-8B81-2CC6-B6F9-1284B43E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3D965-C08D-AAA0-F678-AA806680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A52A0-2EC4-4833-8C16-B12AA272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2368-8BD5-7A1A-DE96-0D076A7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5DD8A-1251-0F86-6C38-3DD30F3A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D0AFE-A0AF-CF8F-8542-0082DBEF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2B3F-B663-CAF1-B4C3-4F6465651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57D30-EC3E-5A46-AF32-0EC75128446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9DE2-4639-7E9E-546B-E93B7AC3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9932-03F8-DB57-D97D-64EC84DA7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1A150-F654-324B-A3D6-D90BD1251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259DB6-A69B-2C73-86F5-877750DBA0F5}"/>
              </a:ext>
            </a:extLst>
          </p:cNvPr>
          <p:cNvSpPr txBox="1"/>
          <p:nvPr/>
        </p:nvSpPr>
        <p:spPr>
          <a:xfrm>
            <a:off x="905403" y="3840438"/>
            <a:ext cx="11308548" cy="85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Breast Cancer Diagnosis Using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A01B4-EA48-5A8E-DF24-4115DADFAEEA}"/>
              </a:ext>
            </a:extLst>
          </p:cNvPr>
          <p:cNvSpPr txBox="1"/>
          <p:nvPr/>
        </p:nvSpPr>
        <p:spPr>
          <a:xfrm>
            <a:off x="0" y="1924955"/>
            <a:ext cx="1219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Machine Learning and AI Bootcamp </a:t>
            </a:r>
          </a:p>
          <a:p>
            <a:pPr algn="ctr">
              <a:spcAft>
                <a:spcPts val="600"/>
              </a:spcAft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University of Calgary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CA09F-096C-5E38-5F92-807EFB63274D}"/>
              </a:ext>
            </a:extLst>
          </p:cNvPr>
          <p:cNvSpPr txBox="1"/>
          <p:nvPr/>
        </p:nvSpPr>
        <p:spPr>
          <a:xfrm>
            <a:off x="9393382" y="5664529"/>
            <a:ext cx="257262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Presented By: Iti Gupta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Date: 03/07/2025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90485-8FF1-F933-ADA4-999FF57EB3AE}"/>
              </a:ext>
            </a:extLst>
          </p:cNvPr>
          <p:cNvSpPr txBox="1"/>
          <p:nvPr/>
        </p:nvSpPr>
        <p:spPr>
          <a:xfrm>
            <a:off x="-10976" y="0"/>
            <a:ext cx="12213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Capstone Project Presentation</a:t>
            </a:r>
          </a:p>
        </p:txBody>
      </p:sp>
      <p:pic>
        <p:nvPicPr>
          <p:cNvPr id="1026" name="Picture 2" descr="Breast cancer ribbon high quality ...">
            <a:extLst>
              <a:ext uri="{FF2B5EF4-FFF2-40B4-BE49-F238E27FC236}">
                <a16:creationId xmlns:a16="http://schemas.microsoft.com/office/drawing/2014/main" id="{69A18479-D853-D7D0-FC49-608896E04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0" t="2337" r="19408" b="10978"/>
          <a:stretch/>
        </p:blipFill>
        <p:spPr bwMode="auto">
          <a:xfrm>
            <a:off x="292565" y="3461640"/>
            <a:ext cx="930463" cy="14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4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85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57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81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32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57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6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629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88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9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97A62-166C-B9F7-7569-0B31E1CD6969}"/>
              </a:ext>
            </a:extLst>
          </p:cNvPr>
          <p:cNvSpPr txBox="1"/>
          <p:nvPr/>
        </p:nvSpPr>
        <p:spPr>
          <a:xfrm>
            <a:off x="-1" y="1603169"/>
            <a:ext cx="1219200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 Aim: </a:t>
            </a:r>
            <a:r>
              <a:rPr lang="en-US" sz="2800" dirty="0"/>
              <a:t>Leveraging Machine Learning and AI for Early Detection of Breast Cancer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Goal: </a:t>
            </a:r>
            <a:r>
              <a:rPr lang="en-US" sz="2800" dirty="0"/>
              <a:t>To create a machine learning system that leverages routine cytology data to enable faster, more accurate early detection of breast cancer.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sz="2800" b="1" dirty="0"/>
              <a:t>Target Audience: </a:t>
            </a:r>
            <a:r>
              <a:rPr lang="en-US" sz="2800" dirty="0"/>
              <a:t>Clinicians and Pathologists who will use this tool for diagnosis</a:t>
            </a:r>
          </a:p>
        </p:txBody>
      </p:sp>
    </p:spTree>
    <p:extLst>
      <p:ext uri="{BB962C8B-B14F-4D97-AF65-F5344CB8AC3E}">
        <p14:creationId xmlns:p14="http://schemas.microsoft.com/office/powerpoint/2010/main" val="3643160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392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247AC-FC51-1F06-9289-3FAA478817D8}"/>
              </a:ext>
            </a:extLst>
          </p:cNvPr>
          <p:cNvSpPr txBox="1"/>
          <p:nvPr/>
        </p:nvSpPr>
        <p:spPr>
          <a:xfrm>
            <a:off x="118753" y="2831805"/>
            <a:ext cx="12073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activate /Users/</a:t>
            </a:r>
            <a:r>
              <a:rPr lang="en-US" dirty="0" err="1"/>
              <a:t>iti</a:t>
            </a:r>
            <a:r>
              <a:rPr lang="en-US" dirty="0"/>
              <a:t>/Upskilling/</a:t>
            </a:r>
            <a:r>
              <a:rPr lang="en-US" dirty="0" err="1"/>
              <a:t>Machine_Learning_AI_Bootcamp_UofC</a:t>
            </a:r>
            <a:r>
              <a:rPr lang="en-US" dirty="0"/>
              <a:t>/</a:t>
            </a:r>
            <a:r>
              <a:rPr lang="en-US" dirty="0" err="1"/>
              <a:t>Capstone_project</a:t>
            </a:r>
            <a:r>
              <a:rPr lang="en-US" dirty="0"/>
              <a:t>/</a:t>
            </a:r>
            <a:r>
              <a:rPr lang="en-US" dirty="0" err="1"/>
              <a:t>Breast_cancer_capstone_project</a:t>
            </a:r>
            <a:r>
              <a:rPr lang="en-US" dirty="0"/>
              <a:t>/</a:t>
            </a:r>
            <a:r>
              <a:rPr lang="en-US" dirty="0" err="1"/>
              <a:t>capstone_env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3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76A02-5A29-F8F5-5417-3A56FBA501EC}"/>
              </a:ext>
            </a:extLst>
          </p:cNvPr>
          <p:cNvSpPr txBox="1"/>
          <p:nvPr/>
        </p:nvSpPr>
        <p:spPr>
          <a:xfrm>
            <a:off x="4540759" y="1033170"/>
            <a:ext cx="750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main question here?</a:t>
            </a:r>
          </a:p>
          <a:p>
            <a:r>
              <a:rPr lang="en-US" dirty="0">
                <a:solidFill>
                  <a:srgbClr val="C00000"/>
                </a:solidFill>
              </a:rPr>
              <a:t>Based on the various cellular features from biopsy cellular data predict whether the sample is benign/malignant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8CF5E-7046-1BBF-09E2-D5A8EEF1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59" y="106895"/>
            <a:ext cx="7500820" cy="819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CD58F-B228-9B4F-3A7C-70A146D544F2}"/>
              </a:ext>
            </a:extLst>
          </p:cNvPr>
          <p:cNvSpPr txBox="1"/>
          <p:nvPr/>
        </p:nvSpPr>
        <p:spPr>
          <a:xfrm>
            <a:off x="0" y="0"/>
            <a:ext cx="609797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Tumor Characteristics: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Clump Thickness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Measures the thickness of cell clumps in the tumor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Benign tumors tend to have uniform single layers of cells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Malignant tumors form thicker clumps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Uniformity of Cell Size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Measures consistency in size of epithelial cells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Cancer cells often vary more in size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Uniformity of Cell Shape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Measures consistency in shape of epithelial cells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Malignant cells tend to be more irregular</a:t>
            </a:r>
          </a:p>
          <a:p>
            <a:r>
              <a:rPr lang="en-US" sz="1200" b="1" dirty="0"/>
              <a:t>Tissue Structure: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Marginal Adhesion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Measures how well cells stick together at tumor margins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Malignant cells often show loss of adhesion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Single Epithelial Cell Size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Measures size of individual epithelial cells compared to normal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Cancer cells are often larger</a:t>
            </a:r>
          </a:p>
          <a:p>
            <a:r>
              <a:rPr lang="en-US" sz="1200" b="1" dirty="0"/>
              <a:t>Cell Nuclei Features: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Bare Nuclei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Counts nuclei not surrounded by cytoplasm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More common in malignant tumors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Bland Chromatin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Describes the uniformity of nuclear chromatin patterns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Malignant cells show more variation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Normal Nucleoli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Measures presence and size of nucleoli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Prominent nucleoli suggest malignancy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Mitoses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Measures rate of cell division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Higher rates indicate more aggressive tumors</a:t>
            </a:r>
          </a:p>
          <a:p>
            <a:r>
              <a:rPr lang="en-US" sz="1200" b="1" dirty="0"/>
              <a:t>Class/Target Variable: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2 = Benign (non-cancerous)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4 = Malignant (cancerous)</a:t>
            </a:r>
          </a:p>
        </p:txBody>
      </p:sp>
    </p:spTree>
    <p:extLst>
      <p:ext uri="{BB962C8B-B14F-4D97-AF65-F5344CB8AC3E}">
        <p14:creationId xmlns:p14="http://schemas.microsoft.com/office/powerpoint/2010/main" val="2544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54889-577E-88BD-38C5-5F72F56E967D}"/>
              </a:ext>
            </a:extLst>
          </p:cNvPr>
          <p:cNvSpPr txBox="1"/>
          <p:nvPr/>
        </p:nvSpPr>
        <p:spPr>
          <a:xfrm>
            <a:off x="93023" y="0"/>
            <a:ext cx="12005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classification model applied to the Wisconsin Breast Cancer (Diagnostic) Dataset serves several critical purposes in the context of Fine Needle Aspirate (FNA) biopsies: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451A1-EC9C-5474-210A-ABAAF35EB78C}"/>
              </a:ext>
            </a:extLst>
          </p:cNvPr>
          <p:cNvSpPr txBox="1"/>
          <p:nvPr/>
        </p:nvSpPr>
        <p:spPr>
          <a:xfrm>
            <a:off x="1" y="90523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Automated Diagnosis</a:t>
            </a:r>
          </a:p>
          <a:p>
            <a:r>
              <a:rPr lang="en-US" sz="1400" dirty="0"/>
              <a:t>Binary Classification: Predicts whether a tumor is benign (non-cancerous, class 2) or malignant (cancerous, class 4) based on cellular features extracted from FNA images.</a:t>
            </a:r>
          </a:p>
          <a:p>
            <a:r>
              <a:rPr lang="en-US" sz="1400" dirty="0"/>
              <a:t>Early Detection: Helps identify malignant tumors early, improving treatment outcomes.</a:t>
            </a:r>
          </a:p>
          <a:p>
            <a:r>
              <a:rPr lang="en-US" sz="1400" dirty="0"/>
              <a:t>2. Reducing Human Error</a:t>
            </a:r>
          </a:p>
          <a:p>
            <a:r>
              <a:rPr lang="en-US" sz="1400" dirty="0"/>
              <a:t>Objective Analysis: Pathologists' diagnoses can vary due to subjectivity. A model provides consistent, quantitative assessments.</a:t>
            </a:r>
          </a:p>
          <a:p>
            <a:r>
              <a:rPr lang="en-US" sz="1400" dirty="0"/>
              <a:t>Second Opinion: Supports doctors by flagging suspicious cases that might need further testing.</a:t>
            </a:r>
          </a:p>
          <a:p>
            <a:r>
              <a:rPr lang="en-US" sz="1400" dirty="0"/>
              <a:t>3. Speed and Efficiency</a:t>
            </a:r>
          </a:p>
          <a:p>
            <a:r>
              <a:rPr lang="en-US" sz="1400" dirty="0"/>
              <a:t>Rapid Screening: Processes FNA results faster than manual review, crucial in high-volume clinics.</a:t>
            </a:r>
          </a:p>
          <a:p>
            <a:r>
              <a:rPr lang="en-US" sz="1400" dirty="0"/>
              <a:t>Triage: Prioritizes high-risk cases for immediate attention.</a:t>
            </a:r>
          </a:p>
          <a:p>
            <a:r>
              <a:rPr lang="en-US" sz="1400" dirty="0"/>
              <a:t>4. Feature-Based Insights</a:t>
            </a:r>
          </a:p>
          <a:p>
            <a:r>
              <a:rPr lang="en-US" sz="1400" dirty="0"/>
              <a:t>Key Indicators: Identifies which cellular features (e.g., clump thickness, mitotic rate) most strongly correlate with malignancy.</a:t>
            </a:r>
          </a:p>
          <a:p>
            <a:r>
              <a:rPr lang="en-US" sz="1400" dirty="0"/>
              <a:t>Interpretability: Models like decision trees can explain which features drove the diagnosis (e.g., "High mitoses → likely malignant").</a:t>
            </a:r>
          </a:p>
          <a:p>
            <a:r>
              <a:rPr lang="en-US" sz="1400" dirty="0"/>
              <a:t>5. Cost-Effective Testing</a:t>
            </a:r>
          </a:p>
          <a:p>
            <a:r>
              <a:rPr lang="en-US" sz="1400" dirty="0"/>
              <a:t>Reduces Unnecessary Procedures: Avoids costly surgical biopsies for clearly benign cases.</a:t>
            </a:r>
          </a:p>
          <a:p>
            <a:r>
              <a:rPr lang="en-US" sz="1400" dirty="0"/>
              <a:t>Scalable: Deployable in low-resource settings where specialist pathologists are scarce.</a:t>
            </a:r>
          </a:p>
          <a:p>
            <a:r>
              <a:rPr lang="en-US" sz="1400" dirty="0"/>
              <a:t>6. Research and Clinical Decision Support</a:t>
            </a:r>
          </a:p>
          <a:p>
            <a:r>
              <a:rPr lang="en-US" sz="1400" dirty="0"/>
              <a:t>Prognostic Models: Can be extended to predict tumor aggressiveness or treatment response.</a:t>
            </a:r>
          </a:p>
          <a:p>
            <a:r>
              <a:rPr lang="en-US" sz="1400" dirty="0"/>
              <a:t>Medical Education: Trains new pathologists by highlighting malignancy-linked cellular patterns.</a:t>
            </a:r>
          </a:p>
          <a:p>
            <a:r>
              <a:rPr lang="en-US" sz="1400" b="1" dirty="0"/>
              <a:t>Limitations &amp; Considerations</a:t>
            </a:r>
          </a:p>
          <a:p>
            <a:r>
              <a:rPr lang="en-US" sz="1400" dirty="0"/>
              <a:t>Not a Replacement: Models assist but don’t replace pathologists; false negatives (missing cancer) are critical to minimize.</a:t>
            </a:r>
          </a:p>
          <a:p>
            <a:r>
              <a:rPr lang="en-US" sz="1400" dirty="0"/>
              <a:t>Data Quality: Relies on precise FNA sample collection and digitization.</a:t>
            </a:r>
          </a:p>
          <a:p>
            <a:r>
              <a:rPr lang="en-US" sz="1400" dirty="0"/>
              <a:t>Ethical Safeguards: Requires rigorous validation before clinical use.</a:t>
            </a:r>
          </a:p>
        </p:txBody>
      </p:sp>
    </p:spTree>
    <p:extLst>
      <p:ext uri="{BB962C8B-B14F-4D97-AF65-F5344CB8AC3E}">
        <p14:creationId xmlns:p14="http://schemas.microsoft.com/office/powerpoint/2010/main" val="241523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3E299B-88BD-504D-D3FC-3AE326586A91}"/>
              </a:ext>
            </a:extLst>
          </p:cNvPr>
          <p:cNvSpPr txBox="1"/>
          <p:nvPr/>
        </p:nvSpPr>
        <p:spPr>
          <a:xfrm>
            <a:off x="273133" y="861329"/>
            <a:ext cx="108184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breast_cancer_project</a:t>
            </a:r>
            <a:r>
              <a:rPr lang="en-US" dirty="0"/>
              <a:t>/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data/</a:t>
            </a:r>
          </a:p>
          <a:p>
            <a:r>
              <a:rPr lang="en-US" dirty="0"/>
              <a:t>│   ├── raw/                  # Original data files</a:t>
            </a:r>
          </a:p>
          <a:p>
            <a:r>
              <a:rPr lang="en-US" dirty="0"/>
              <a:t>│   │   └── </a:t>
            </a:r>
            <a:r>
              <a:rPr lang="en-US" dirty="0" err="1"/>
              <a:t>breast_cancer_wisconsin.csv</a:t>
            </a:r>
            <a:endParaRPr lang="en-US" dirty="0"/>
          </a:p>
          <a:p>
            <a:r>
              <a:rPr lang="en-US" dirty="0"/>
              <a:t>│   └── processed/            # Cleaned/processed data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notebooks/</a:t>
            </a:r>
          </a:p>
          <a:p>
            <a:r>
              <a:rPr lang="en-US" dirty="0"/>
              <a:t>│   └── </a:t>
            </a:r>
            <a:r>
              <a:rPr lang="en-US" dirty="0" err="1"/>
              <a:t>exploration.ipynb</a:t>
            </a:r>
            <a:r>
              <a:rPr lang="en-US" dirty="0"/>
              <a:t>     # Initial data exploration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│   ├── </a:t>
            </a:r>
            <a:r>
              <a:rPr lang="en-US" dirty="0" err="1"/>
              <a:t>data_preprocessing.py</a:t>
            </a:r>
            <a:r>
              <a:rPr lang="en-US" dirty="0"/>
              <a:t> # Data cleaning and preparation</a:t>
            </a:r>
          </a:p>
          <a:p>
            <a:r>
              <a:rPr lang="en-US" dirty="0"/>
              <a:t>│   ├── </a:t>
            </a:r>
            <a:r>
              <a:rPr lang="en-US" dirty="0" err="1"/>
              <a:t>feature_engineering.py</a:t>
            </a:r>
            <a:r>
              <a:rPr lang="en-US" dirty="0"/>
              <a:t> # Feature creation/selection</a:t>
            </a:r>
          </a:p>
          <a:p>
            <a:r>
              <a:rPr lang="en-US" dirty="0"/>
              <a:t>│   ├── </a:t>
            </a:r>
            <a:r>
              <a:rPr lang="en-US" dirty="0" err="1"/>
              <a:t>models.py</a:t>
            </a:r>
            <a:r>
              <a:rPr lang="en-US" dirty="0"/>
              <a:t>             # Model definitions</a:t>
            </a:r>
          </a:p>
          <a:p>
            <a:r>
              <a:rPr lang="en-US" dirty="0"/>
              <a:t>│   ├── </a:t>
            </a:r>
            <a:r>
              <a:rPr lang="en-US" dirty="0" err="1"/>
              <a:t>train.py</a:t>
            </a:r>
            <a:r>
              <a:rPr lang="en-US" dirty="0"/>
              <a:t>              # Training pipeline</a:t>
            </a:r>
          </a:p>
          <a:p>
            <a:r>
              <a:rPr lang="en-US" dirty="0"/>
              <a:t>│   ├── </a:t>
            </a:r>
            <a:r>
              <a:rPr lang="en-US" dirty="0" err="1"/>
              <a:t>evaluate.py</a:t>
            </a:r>
            <a:r>
              <a:rPr lang="en-US" dirty="0"/>
              <a:t>           # Evaluation metrics</a:t>
            </a:r>
          </a:p>
          <a:p>
            <a:r>
              <a:rPr lang="en-US" dirty="0"/>
              <a:t>│   └── </a:t>
            </a:r>
            <a:r>
              <a:rPr lang="en-US" dirty="0" err="1"/>
              <a:t>visualize.py</a:t>
            </a:r>
            <a:r>
              <a:rPr lang="en-US" dirty="0"/>
              <a:t>          # Visualization functions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</a:t>
            </a:r>
            <a:r>
              <a:rPr lang="en-US" dirty="0" err="1"/>
              <a:t>config.py</a:t>
            </a:r>
            <a:r>
              <a:rPr lang="en-US" dirty="0"/>
              <a:t>                 # Configuration/constants</a:t>
            </a:r>
          </a:p>
          <a:p>
            <a:r>
              <a:rPr lang="en-US" dirty="0"/>
              <a:t>├── </a:t>
            </a:r>
            <a:r>
              <a:rPr lang="en-US" dirty="0" err="1"/>
              <a:t>main.py</a:t>
            </a:r>
            <a:r>
              <a:rPr lang="en-US" dirty="0"/>
              <a:t>                   # Main execution script</a:t>
            </a:r>
          </a:p>
          <a:p>
            <a:r>
              <a:rPr lang="en-US" dirty="0"/>
              <a:t>└── </a:t>
            </a:r>
            <a:r>
              <a:rPr lang="en-US" dirty="0" err="1"/>
              <a:t>requirements.txt</a:t>
            </a:r>
            <a:r>
              <a:rPr lang="en-US" dirty="0"/>
              <a:t>          # Dependencies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72DE7-7C2F-071C-6833-1A1693EB89B4}"/>
              </a:ext>
            </a:extLst>
          </p:cNvPr>
          <p:cNvSpPr txBox="1"/>
          <p:nvPr/>
        </p:nvSpPr>
        <p:spPr>
          <a:xfrm>
            <a:off x="3954483" y="154379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265928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1BCEB-582E-0A94-DE59-4D432E994E94}"/>
              </a:ext>
            </a:extLst>
          </p:cNvPr>
          <p:cNvSpPr txBox="1"/>
          <p:nvPr/>
        </p:nvSpPr>
        <p:spPr>
          <a:xfrm>
            <a:off x="3048990" y="324730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</a:rPr>
              <a:t>Mock-ups and design, if applicable.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F8B41-6C72-55A2-E3EF-466E523FEEC5}"/>
              </a:ext>
            </a:extLst>
          </p:cNvPr>
          <p:cNvSpPr txBox="1"/>
          <p:nvPr/>
        </p:nvSpPr>
        <p:spPr>
          <a:xfrm>
            <a:off x="3764478" y="1496291"/>
            <a:ext cx="253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structure flow chart</a:t>
            </a:r>
          </a:p>
        </p:txBody>
      </p:sp>
    </p:spTree>
    <p:extLst>
      <p:ext uri="{BB962C8B-B14F-4D97-AF65-F5344CB8AC3E}">
        <p14:creationId xmlns:p14="http://schemas.microsoft.com/office/powerpoint/2010/main" val="395296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704A5-C907-1774-6090-847E65FF6D24}"/>
              </a:ext>
            </a:extLst>
          </p:cNvPr>
          <p:cNvSpPr txBox="1"/>
          <p:nvPr/>
        </p:nvSpPr>
        <p:spPr>
          <a:xfrm>
            <a:off x="3408218" y="1294410"/>
            <a:ext cx="194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56283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E9B05-9406-A39C-8B41-EE3071394853}"/>
              </a:ext>
            </a:extLst>
          </p:cNvPr>
          <p:cNvSpPr txBox="1"/>
          <p:nvPr/>
        </p:nvSpPr>
        <p:spPr>
          <a:xfrm>
            <a:off x="2185060" y="3004457"/>
            <a:ext cx="210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plot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0DA4C-0EDD-4367-9741-337318A3B71B}"/>
              </a:ext>
            </a:extLst>
          </p:cNvPr>
          <p:cNvSpPr txBox="1"/>
          <p:nvPr/>
        </p:nvSpPr>
        <p:spPr>
          <a:xfrm>
            <a:off x="3048990" y="324730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</a:rPr>
              <a:t>Implementation: Technology Used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740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8769B-A13E-79A9-27E1-FBC86270AFD9}"/>
              </a:ext>
            </a:extLst>
          </p:cNvPr>
          <p:cNvSpPr txBox="1"/>
          <p:nvPr/>
        </p:nvSpPr>
        <p:spPr>
          <a:xfrm>
            <a:off x="1745673" y="3059668"/>
            <a:ext cx="757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</a:rPr>
              <a:t>Problems you faced in your programming, and how you tackled them.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893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A6E9B4-E389-6999-3CB0-0B493D7B669C}"/>
              </a:ext>
            </a:extLst>
          </p:cNvPr>
          <p:cNvSpPr txBox="1"/>
          <p:nvPr/>
        </p:nvSpPr>
        <p:spPr>
          <a:xfrm>
            <a:off x="0" y="749116"/>
            <a:ext cx="12192000" cy="523220"/>
          </a:xfrm>
          <a:prstGeom prst="rect">
            <a:avLst/>
          </a:prstGeom>
          <a:gradFill flip="none" rotWithShape="1">
            <a:gsLst>
              <a:gs pos="0">
                <a:srgbClr val="EF4581">
                  <a:tint val="66000"/>
                  <a:satMod val="160000"/>
                </a:srgbClr>
              </a:gs>
              <a:gs pos="50000">
                <a:srgbClr val="EF4581">
                  <a:tint val="44500"/>
                  <a:satMod val="160000"/>
                </a:srgbClr>
              </a:gs>
              <a:gs pos="100000">
                <a:srgbClr val="EF4581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Saving Time, Saving Lives: How AI Streamlines Breast Cancer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8A3B-0E48-03DC-3586-3C71DA5B0DB2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How would you market/sell the product?</a:t>
            </a:r>
            <a:endParaRPr lang="en-CA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E2151-882E-E4D6-E7A1-15B7ABBE9AC3}"/>
              </a:ext>
            </a:extLst>
          </p:cNvPr>
          <p:cNvSpPr txBox="1"/>
          <p:nvPr/>
        </p:nvSpPr>
        <p:spPr>
          <a:xfrm>
            <a:off x="41563" y="1498232"/>
            <a:ext cx="12108873" cy="478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i="0" dirty="0">
                <a:solidFill>
                  <a:srgbClr val="404040"/>
                </a:solidFill>
                <a:effectLst/>
              </a:rPr>
              <a:t>Product: </a:t>
            </a:r>
            <a:r>
              <a:rPr lang="en-CA" sz="2000" b="0" i="0" dirty="0">
                <a:solidFill>
                  <a:srgbClr val="404040"/>
                </a:solidFill>
                <a:effectLst/>
              </a:rPr>
              <a:t>AI-powered tool that helps pathologists analyze breast cancer cytology samples for faster, more accurate diagnosis.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CA" sz="2000" b="1" dirty="0">
                <a:solidFill>
                  <a:srgbClr val="404040"/>
                </a:solidFill>
              </a:rPr>
              <a:t>Key Buyers: </a:t>
            </a:r>
          </a:p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404040"/>
                </a:solidFill>
                <a:effectLst/>
              </a:rPr>
              <a:t>Hospitals &amp; diagnostic labs</a:t>
            </a:r>
          </a:p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404040"/>
                </a:solidFill>
                <a:effectLst/>
              </a:rPr>
              <a:t>Biotech/pharma companies</a:t>
            </a:r>
          </a:p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sz="2000" b="0" i="0" dirty="0">
                <a:solidFill>
                  <a:srgbClr val="404040"/>
                </a:solidFill>
                <a:effectLst/>
              </a:rPr>
              <a:t>AI-driven pathology startups (e.g., Paige AI, </a:t>
            </a:r>
            <a:r>
              <a:rPr lang="en-CA" sz="2000" b="0" i="0" dirty="0" err="1">
                <a:solidFill>
                  <a:srgbClr val="404040"/>
                </a:solidFill>
                <a:effectLst/>
              </a:rPr>
              <a:t>PathAI</a:t>
            </a:r>
            <a:r>
              <a:rPr lang="en-CA" sz="2000" b="0" i="0" dirty="0">
                <a:solidFill>
                  <a:srgbClr val="404040"/>
                </a:solidFill>
                <a:effectLst/>
              </a:rPr>
              <a:t>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CA" sz="2000" b="1" i="0" dirty="0">
                <a:solidFill>
                  <a:srgbClr val="404040"/>
                </a:solidFill>
                <a:effectLst/>
              </a:rPr>
              <a:t>Key benefits of our product: </a:t>
            </a:r>
          </a:p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Faster diagnosis</a:t>
            </a:r>
          </a:p>
          <a:p>
            <a:pPr marL="342900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sz="2000" i="0" dirty="0">
                <a:solidFill>
                  <a:srgbClr val="404040"/>
                </a:solidFill>
                <a:effectLst/>
              </a:rPr>
              <a:t>Cost Effectiveness by reducing repeated testing</a:t>
            </a:r>
            <a:endParaRPr lang="en-US" sz="2000" b="1" i="0" dirty="0">
              <a:solidFill>
                <a:srgbClr val="404040"/>
              </a:solidFill>
              <a:effectLst/>
            </a:endParaRPr>
          </a:p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CA" sz="2000" i="0" dirty="0">
                <a:solidFill>
                  <a:srgbClr val="404040"/>
                </a:solidFill>
                <a:effectLst/>
              </a:rPr>
              <a:t>Enhanced Accuracy &amp; Reduced Pathologist Burden</a:t>
            </a:r>
          </a:p>
        </p:txBody>
      </p:sp>
    </p:spTree>
    <p:extLst>
      <p:ext uri="{BB962C8B-B14F-4D97-AF65-F5344CB8AC3E}">
        <p14:creationId xmlns:p14="http://schemas.microsoft.com/office/powerpoint/2010/main" val="67485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0EC609-477B-CC0B-2C8C-75BB76F1ACB6}"/>
              </a:ext>
            </a:extLst>
          </p:cNvPr>
          <p:cNvSpPr txBox="1"/>
          <p:nvPr/>
        </p:nvSpPr>
        <p:spPr>
          <a:xfrm>
            <a:off x="118753" y="2831805"/>
            <a:ext cx="12073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activate /Users/</a:t>
            </a:r>
            <a:r>
              <a:rPr lang="en-US" dirty="0" err="1"/>
              <a:t>iti</a:t>
            </a:r>
            <a:r>
              <a:rPr lang="en-US" dirty="0"/>
              <a:t>/Upskilling/</a:t>
            </a:r>
            <a:r>
              <a:rPr lang="en-US" dirty="0" err="1"/>
              <a:t>Machine_Learning_AI_Bootcamp_UofC</a:t>
            </a:r>
            <a:r>
              <a:rPr lang="en-US" dirty="0"/>
              <a:t>/</a:t>
            </a:r>
            <a:r>
              <a:rPr lang="en-US" dirty="0" err="1"/>
              <a:t>Capstone_project</a:t>
            </a:r>
            <a:r>
              <a:rPr lang="en-US" dirty="0"/>
              <a:t>/</a:t>
            </a:r>
            <a:r>
              <a:rPr lang="en-US" dirty="0" err="1"/>
              <a:t>Breast_cancer_capstone_project</a:t>
            </a:r>
            <a:r>
              <a:rPr lang="en-US" dirty="0"/>
              <a:t>/</a:t>
            </a:r>
            <a:r>
              <a:rPr lang="en-US" dirty="0" err="1"/>
              <a:t>capstone_env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0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13047</TotalTime>
  <Words>917</Words>
  <Application>Microsoft Macintosh PowerPoint</Application>
  <PresentationFormat>Widescreen</PresentationFormat>
  <Paragraphs>117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iti gupta</dc:creator>
  <cp:lastModifiedBy>iti gupta</cp:lastModifiedBy>
  <cp:revision>5</cp:revision>
  <dcterms:created xsi:type="dcterms:W3CDTF">2025-06-23T19:05:05Z</dcterms:created>
  <dcterms:modified xsi:type="dcterms:W3CDTF">2025-07-02T20:52:42Z</dcterms:modified>
</cp:coreProperties>
</file>