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1918">
          <p15:clr>
            <a:srgbClr val="A4A3A4"/>
          </p15:clr>
        </p15:guide>
        <p15:guide id="3" pos="38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1918"/>
        <p:guide pos="383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b551ab6d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b551ab6d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b551ab6d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b551ab6d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b551ab6d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b551ab6d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b551ab6d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b551ab6d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36413a18c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36413a18c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b551ab6de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b551ab6de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36413a18c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36413a18c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b551ab6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b551ab6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b551ab6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b551ab6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b551ab6d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b551ab6d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b551ab6d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b551ab6d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b551ab6d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b551ab6d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b551ab6d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b551ab6d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36413a18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36413a18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spcBef>
                <a:spcPts val="0"/>
              </a:spcBef>
              <a:spcAft>
                <a:spcPts val="0"/>
              </a:spcAft>
              <a:buClr>
                <a:srgbClr val="666666"/>
              </a:buClr>
              <a:buSzPts val="5200"/>
              <a:buNone/>
              <a:defRPr sz="5200">
                <a:solidFill>
                  <a:srgbClr val="666666"/>
                </a:solidFill>
              </a:defRPr>
            </a:lvl1pPr>
            <a:lvl2pPr lvl="1">
              <a:spcBef>
                <a:spcPts val="0"/>
              </a:spcBef>
              <a:spcAft>
                <a:spcPts val="0"/>
              </a:spcAft>
              <a:buClr>
                <a:srgbClr val="666666"/>
              </a:buClr>
              <a:buSzPts val="5200"/>
              <a:buNone/>
              <a:defRPr sz="5200">
                <a:solidFill>
                  <a:srgbClr val="666666"/>
                </a:solidFill>
              </a:defRPr>
            </a:lvl2pPr>
            <a:lvl3pPr lvl="2">
              <a:spcBef>
                <a:spcPts val="0"/>
              </a:spcBef>
              <a:spcAft>
                <a:spcPts val="0"/>
              </a:spcAft>
              <a:buClr>
                <a:srgbClr val="666666"/>
              </a:buClr>
              <a:buSzPts val="5200"/>
              <a:buNone/>
              <a:defRPr sz="5200">
                <a:solidFill>
                  <a:srgbClr val="666666"/>
                </a:solidFill>
              </a:defRPr>
            </a:lvl3pPr>
            <a:lvl4pPr lvl="3">
              <a:spcBef>
                <a:spcPts val="0"/>
              </a:spcBef>
              <a:spcAft>
                <a:spcPts val="0"/>
              </a:spcAft>
              <a:buClr>
                <a:srgbClr val="666666"/>
              </a:buClr>
              <a:buSzPts val="5200"/>
              <a:buNone/>
              <a:defRPr sz="5200">
                <a:solidFill>
                  <a:srgbClr val="666666"/>
                </a:solidFill>
              </a:defRPr>
            </a:lvl4pPr>
            <a:lvl5pPr lvl="4">
              <a:spcBef>
                <a:spcPts val="0"/>
              </a:spcBef>
              <a:spcAft>
                <a:spcPts val="0"/>
              </a:spcAft>
              <a:buClr>
                <a:srgbClr val="666666"/>
              </a:buClr>
              <a:buSzPts val="5200"/>
              <a:buNone/>
              <a:defRPr sz="5200">
                <a:solidFill>
                  <a:srgbClr val="666666"/>
                </a:solidFill>
              </a:defRPr>
            </a:lvl5pPr>
            <a:lvl6pPr lvl="5">
              <a:spcBef>
                <a:spcPts val="0"/>
              </a:spcBef>
              <a:spcAft>
                <a:spcPts val="0"/>
              </a:spcAft>
              <a:buClr>
                <a:srgbClr val="666666"/>
              </a:buClr>
              <a:buSzPts val="5200"/>
              <a:buNone/>
              <a:defRPr sz="5200">
                <a:solidFill>
                  <a:srgbClr val="666666"/>
                </a:solidFill>
              </a:defRPr>
            </a:lvl6pPr>
            <a:lvl7pPr lvl="6">
              <a:spcBef>
                <a:spcPts val="0"/>
              </a:spcBef>
              <a:spcAft>
                <a:spcPts val="0"/>
              </a:spcAft>
              <a:buClr>
                <a:srgbClr val="666666"/>
              </a:buClr>
              <a:buSzPts val="5200"/>
              <a:buNone/>
              <a:defRPr sz="5200">
                <a:solidFill>
                  <a:srgbClr val="666666"/>
                </a:solidFill>
              </a:defRPr>
            </a:lvl7pPr>
            <a:lvl8pPr lvl="7">
              <a:spcBef>
                <a:spcPts val="0"/>
              </a:spcBef>
              <a:spcAft>
                <a:spcPts val="0"/>
              </a:spcAft>
              <a:buClr>
                <a:srgbClr val="666666"/>
              </a:buClr>
              <a:buSzPts val="5200"/>
              <a:buNone/>
              <a:defRPr sz="5200">
                <a:solidFill>
                  <a:srgbClr val="666666"/>
                </a:solidFill>
              </a:defRPr>
            </a:lvl8pPr>
            <a:lvl9pPr lvl="8">
              <a:spcBef>
                <a:spcPts val="0"/>
              </a:spcBef>
              <a:spcAft>
                <a:spcPts val="0"/>
              </a:spcAft>
              <a:buClr>
                <a:srgbClr val="666666"/>
              </a:buClr>
              <a:buSzPts val="5200"/>
              <a:buNone/>
              <a:defRPr sz="5200">
                <a:solidFill>
                  <a:srgbClr val="666666"/>
                </a:solidFill>
              </a:defRPr>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rgbClr val="666666"/>
              </a:buClr>
              <a:buSzPts val="2800"/>
              <a:buNone/>
              <a:defRPr sz="2800">
                <a:solidFill>
                  <a:srgbClr val="666666"/>
                </a:solidFill>
              </a:defRPr>
            </a:lvl1pPr>
            <a:lvl2pPr lvl="1">
              <a:lnSpc>
                <a:spcPct val="100000"/>
              </a:lnSpc>
              <a:spcBef>
                <a:spcPts val="0"/>
              </a:spcBef>
              <a:spcAft>
                <a:spcPts val="0"/>
              </a:spcAft>
              <a:buClr>
                <a:srgbClr val="666666"/>
              </a:buClr>
              <a:buSzPts val="2800"/>
              <a:buNone/>
              <a:defRPr sz="2800">
                <a:solidFill>
                  <a:srgbClr val="666666"/>
                </a:solidFill>
              </a:defRPr>
            </a:lvl2pPr>
            <a:lvl3pPr lvl="2">
              <a:lnSpc>
                <a:spcPct val="100000"/>
              </a:lnSpc>
              <a:spcBef>
                <a:spcPts val="0"/>
              </a:spcBef>
              <a:spcAft>
                <a:spcPts val="0"/>
              </a:spcAft>
              <a:buClr>
                <a:srgbClr val="666666"/>
              </a:buClr>
              <a:buSzPts val="2800"/>
              <a:buNone/>
              <a:defRPr sz="2800">
                <a:solidFill>
                  <a:srgbClr val="666666"/>
                </a:solidFill>
              </a:defRPr>
            </a:lvl3pPr>
            <a:lvl4pPr lvl="3">
              <a:lnSpc>
                <a:spcPct val="100000"/>
              </a:lnSpc>
              <a:spcBef>
                <a:spcPts val="0"/>
              </a:spcBef>
              <a:spcAft>
                <a:spcPts val="0"/>
              </a:spcAft>
              <a:buClr>
                <a:srgbClr val="666666"/>
              </a:buClr>
              <a:buSzPts val="2800"/>
              <a:buNone/>
              <a:defRPr sz="2800">
                <a:solidFill>
                  <a:srgbClr val="666666"/>
                </a:solidFill>
              </a:defRPr>
            </a:lvl4pPr>
            <a:lvl5pPr lvl="4">
              <a:lnSpc>
                <a:spcPct val="100000"/>
              </a:lnSpc>
              <a:spcBef>
                <a:spcPts val="0"/>
              </a:spcBef>
              <a:spcAft>
                <a:spcPts val="0"/>
              </a:spcAft>
              <a:buClr>
                <a:srgbClr val="666666"/>
              </a:buClr>
              <a:buSzPts val="2800"/>
              <a:buNone/>
              <a:defRPr sz="2800">
                <a:solidFill>
                  <a:srgbClr val="666666"/>
                </a:solidFill>
              </a:defRPr>
            </a:lvl5pPr>
            <a:lvl6pPr lvl="5">
              <a:lnSpc>
                <a:spcPct val="100000"/>
              </a:lnSpc>
              <a:spcBef>
                <a:spcPts val="0"/>
              </a:spcBef>
              <a:spcAft>
                <a:spcPts val="0"/>
              </a:spcAft>
              <a:buClr>
                <a:srgbClr val="666666"/>
              </a:buClr>
              <a:buSzPts val="2800"/>
              <a:buNone/>
              <a:defRPr sz="2800">
                <a:solidFill>
                  <a:srgbClr val="666666"/>
                </a:solidFill>
              </a:defRPr>
            </a:lvl6pPr>
            <a:lvl7pPr lvl="6">
              <a:lnSpc>
                <a:spcPct val="100000"/>
              </a:lnSpc>
              <a:spcBef>
                <a:spcPts val="0"/>
              </a:spcBef>
              <a:spcAft>
                <a:spcPts val="0"/>
              </a:spcAft>
              <a:buClr>
                <a:srgbClr val="666666"/>
              </a:buClr>
              <a:buSzPts val="2800"/>
              <a:buNone/>
              <a:defRPr sz="2800">
                <a:solidFill>
                  <a:srgbClr val="666666"/>
                </a:solidFill>
              </a:defRPr>
            </a:lvl7pPr>
            <a:lvl8pPr lvl="7">
              <a:lnSpc>
                <a:spcPct val="100000"/>
              </a:lnSpc>
              <a:spcBef>
                <a:spcPts val="0"/>
              </a:spcBef>
              <a:spcAft>
                <a:spcPts val="0"/>
              </a:spcAft>
              <a:buClr>
                <a:srgbClr val="666666"/>
              </a:buClr>
              <a:buSzPts val="2800"/>
              <a:buNone/>
              <a:defRPr sz="2800">
                <a:solidFill>
                  <a:srgbClr val="666666"/>
                </a:solidFill>
              </a:defRPr>
            </a:lvl8pPr>
            <a:lvl9pPr lvl="8">
              <a:lnSpc>
                <a:spcPct val="100000"/>
              </a:lnSpc>
              <a:spcBef>
                <a:spcPts val="0"/>
              </a:spcBef>
              <a:spcAft>
                <a:spcPts val="0"/>
              </a:spcAft>
              <a:buClr>
                <a:srgbClr val="666666"/>
              </a:buClr>
              <a:buSzPts val="2800"/>
              <a:buNone/>
              <a:defRPr sz="2800">
                <a:solidFill>
                  <a:srgbClr val="666666"/>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1pPr>
            <a:lvl2pPr lvl="1">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2pPr>
            <a:lvl3pPr lvl="2">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3pPr>
            <a:lvl4pPr lvl="3">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4pPr>
            <a:lvl5pPr lvl="4">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5pPr>
            <a:lvl6pPr lvl="5">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6pPr>
            <a:lvl7pPr lvl="6">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7pPr>
            <a:lvl8pPr lvl="7">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8pPr>
            <a:lvl9pPr lvl="8">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rgbClr val="666666"/>
              </a:buClr>
              <a:buSzPts val="1800"/>
              <a:buFont typeface="Roboto"/>
              <a:buChar char="●"/>
              <a:defRPr sz="1800">
                <a:solidFill>
                  <a:srgbClr val="666666"/>
                </a:solidFill>
                <a:latin typeface="Roboto"/>
                <a:ea typeface="Roboto"/>
                <a:cs typeface="Roboto"/>
                <a:sym typeface="Roboto"/>
              </a:defRPr>
            </a:lvl1pPr>
            <a:lvl2pPr indent="-317500" lvl="1" marL="9144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2pPr>
            <a:lvl3pPr indent="-317500" lvl="2" marL="13716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3pPr>
            <a:lvl4pPr indent="-317500" lvl="3" marL="18288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4pPr>
            <a:lvl5pPr indent="-317500" lvl="4" marL="22860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5pPr>
            <a:lvl6pPr indent="-317500" lvl="5" marL="27432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6pPr>
            <a:lvl7pPr indent="-317500" lvl="6" marL="32004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7pPr>
            <a:lvl8pPr indent="-317500" lvl="7" marL="36576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8pPr>
            <a:lvl9pPr indent="-317500" lvl="8" marL="41148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docs.google.com/spreadsheets/d/16i38oonuX1y1g7C_UAmiK9GkY7cS-64DfiDMNiR41LM/edit#gid=0" TargetMode="External"/><Relationship Id="rId4" Type="http://schemas.openxmlformats.org/officeDocument/2006/relationships/hyperlink" Target="https://colab.research.google.com/drive/1SLTHk1E3JdVqv5UbVCrSEodx8kIW4Vei?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180"/>
              <a:t>Evaluation of marketing efforts and pricing strategies through AOV.</a:t>
            </a:r>
            <a:endParaRPr sz="41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100 Sneaker Shops on Shopify</a:t>
            </a:r>
            <a:endParaRPr sz="1900"/>
          </a:p>
          <a:p>
            <a:pPr indent="0" lvl="0" marL="0" rtl="0" algn="l">
              <a:spcBef>
                <a:spcPts val="0"/>
              </a:spcBef>
              <a:spcAft>
                <a:spcPts val="0"/>
              </a:spcAft>
              <a:buNone/>
            </a:pPr>
            <a:r>
              <a:rPr lang="en" sz="1900">
                <a:solidFill>
                  <a:srgbClr val="B7B7B7"/>
                </a:solidFill>
              </a:rPr>
              <a:t>March 2017</a:t>
            </a:r>
            <a:endParaRPr sz="1900">
              <a:solidFill>
                <a:srgbClr val="B7B7B7"/>
              </a:solidFill>
            </a:endParaRPr>
          </a:p>
        </p:txBody>
      </p:sp>
      <p:sp>
        <p:nvSpPr>
          <p:cNvPr id="56" name="Google Shape;56;p13"/>
          <p:cNvSpPr txBox="1"/>
          <p:nvPr/>
        </p:nvSpPr>
        <p:spPr>
          <a:xfrm>
            <a:off x="7644382" y="4626868"/>
            <a:ext cx="1389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Roboto"/>
                <a:ea typeface="Roboto"/>
                <a:cs typeface="Roboto"/>
                <a:sym typeface="Roboto"/>
              </a:rPr>
              <a:t>Mugisha Israel</a:t>
            </a:r>
            <a:endParaRPr>
              <a:solidFill>
                <a:schemeClr val="accen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nvSpPr>
        <p:spPr>
          <a:xfrm>
            <a:off x="640050" y="2356200"/>
            <a:ext cx="7863900" cy="93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666666"/>
                </a:solidFill>
                <a:latin typeface="Roboto"/>
                <a:ea typeface="Roboto"/>
                <a:cs typeface="Roboto"/>
                <a:sym typeface="Roboto"/>
              </a:rPr>
              <a:t>Thus, we need to </a:t>
            </a:r>
            <a:r>
              <a:rPr b="1" lang="en" sz="1600">
                <a:solidFill>
                  <a:srgbClr val="666666"/>
                </a:solidFill>
                <a:latin typeface="Roboto"/>
                <a:ea typeface="Roboto"/>
                <a:cs typeface="Roboto"/>
                <a:sym typeface="Roboto"/>
              </a:rPr>
              <a:t>Prioritize Customers who pay using Credit Cards </a:t>
            </a:r>
            <a:r>
              <a:rPr lang="en" sz="1600">
                <a:solidFill>
                  <a:srgbClr val="666666"/>
                </a:solidFill>
                <a:latin typeface="Roboto"/>
                <a:ea typeface="Roboto"/>
                <a:cs typeface="Roboto"/>
                <a:sym typeface="Roboto"/>
              </a:rPr>
              <a:t>to improve Average Order Value(AOV) by putting in place a </a:t>
            </a:r>
            <a:r>
              <a:rPr lang="en" sz="1600">
                <a:solidFill>
                  <a:srgbClr val="666666"/>
                </a:solidFill>
                <a:latin typeface="Roboto"/>
                <a:ea typeface="Roboto"/>
                <a:cs typeface="Roboto"/>
                <a:sym typeface="Roboto"/>
              </a:rPr>
              <a:t>customer loyalty programs hence increasing Customer Lifetime Value(CLV)</a:t>
            </a:r>
            <a:r>
              <a:rPr lang="en" sz="1600">
                <a:solidFill>
                  <a:srgbClr val="666666"/>
                </a:solidFill>
                <a:latin typeface="Roboto"/>
                <a:ea typeface="Roboto"/>
                <a:cs typeface="Roboto"/>
                <a:sym typeface="Roboto"/>
              </a:rPr>
              <a:t>.</a:t>
            </a:r>
            <a:endParaRPr sz="1600">
              <a:solidFill>
                <a:srgbClr val="666666"/>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658150" y="2356800"/>
            <a:ext cx="1778700" cy="4299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n" sz="1600"/>
              <a:t>In Summary</a:t>
            </a:r>
            <a:endParaRPr b="1" sz="1600"/>
          </a:p>
        </p:txBody>
      </p:sp>
      <p:sp>
        <p:nvSpPr>
          <p:cNvPr id="121" name="Google Shape;121;p23"/>
          <p:cNvSpPr txBox="1"/>
          <p:nvPr/>
        </p:nvSpPr>
        <p:spPr>
          <a:xfrm>
            <a:off x="2786725" y="2356800"/>
            <a:ext cx="5884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666666"/>
                </a:solidFill>
                <a:latin typeface="Roboto"/>
                <a:ea typeface="Roboto"/>
                <a:cs typeface="Roboto"/>
                <a:sym typeface="Roboto"/>
              </a:rPr>
              <a:t>WHY</a:t>
            </a:r>
            <a:r>
              <a:rPr lang="en" sz="1600">
                <a:solidFill>
                  <a:srgbClr val="666666"/>
                </a:solidFill>
                <a:latin typeface="Roboto"/>
                <a:ea typeface="Roboto"/>
                <a:cs typeface="Roboto"/>
                <a:sym typeface="Roboto"/>
              </a:rPr>
              <a:t>: Prioritize Customers who pay using Credit Cards.</a:t>
            </a:r>
            <a:endParaRPr sz="1600" u="sng">
              <a:solidFill>
                <a:srgbClr val="CCCCCC"/>
              </a:solidFill>
              <a:latin typeface="Roboto"/>
              <a:ea typeface="Roboto"/>
              <a:cs typeface="Roboto"/>
              <a:sym typeface="Roboto"/>
            </a:endParaRPr>
          </a:p>
        </p:txBody>
      </p:sp>
      <p:sp>
        <p:nvSpPr>
          <p:cNvPr id="122" name="Google Shape;122;p23"/>
          <p:cNvSpPr txBox="1"/>
          <p:nvPr/>
        </p:nvSpPr>
        <p:spPr>
          <a:xfrm>
            <a:off x="2786725" y="2858925"/>
            <a:ext cx="5304000" cy="93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666666"/>
                </a:solidFill>
                <a:latin typeface="Roboto"/>
                <a:ea typeface="Roboto"/>
                <a:cs typeface="Roboto"/>
                <a:sym typeface="Roboto"/>
              </a:rPr>
              <a:t>HOW</a:t>
            </a:r>
            <a:r>
              <a:rPr lang="en" sz="1600">
                <a:solidFill>
                  <a:srgbClr val="666666"/>
                </a:solidFill>
                <a:latin typeface="Roboto"/>
                <a:ea typeface="Roboto"/>
                <a:cs typeface="Roboto"/>
                <a:sym typeface="Roboto"/>
              </a:rPr>
              <a:t>: Create </a:t>
            </a:r>
            <a:r>
              <a:rPr lang="en" sz="1600">
                <a:solidFill>
                  <a:srgbClr val="666666"/>
                </a:solidFill>
                <a:latin typeface="Roboto"/>
                <a:ea typeface="Roboto"/>
                <a:cs typeface="Roboto"/>
                <a:sym typeface="Roboto"/>
              </a:rPr>
              <a:t>customer loyalty programs</a:t>
            </a:r>
            <a:endParaRPr sz="16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 	  Prioritize v1 launch for </a:t>
            </a:r>
            <a:r>
              <a:rPr lang="en" sz="1600">
                <a:solidFill>
                  <a:srgbClr val="666666"/>
                </a:solidFill>
                <a:latin typeface="Roboto"/>
                <a:ea typeface="Roboto"/>
                <a:cs typeface="Roboto"/>
                <a:sym typeface="Roboto"/>
              </a:rPr>
              <a:t>Customers who pay using Credit Cards</a:t>
            </a:r>
            <a:endParaRPr sz="1600">
              <a:solidFill>
                <a:srgbClr val="666666"/>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pSp>
        <p:nvGrpSpPr>
          <p:cNvPr id="127" name="Google Shape;127;p24"/>
          <p:cNvGrpSpPr/>
          <p:nvPr/>
        </p:nvGrpSpPr>
        <p:grpSpPr>
          <a:xfrm>
            <a:off x="6616600" y="1431525"/>
            <a:ext cx="2043900" cy="2927725"/>
            <a:chOff x="6616600" y="1431525"/>
            <a:chExt cx="2043900" cy="2927725"/>
          </a:xfrm>
        </p:grpSpPr>
        <p:sp>
          <p:nvSpPr>
            <p:cNvPr id="128" name="Google Shape;128;p24"/>
            <p:cNvSpPr/>
            <p:nvPr/>
          </p:nvSpPr>
          <p:spPr>
            <a:xfrm>
              <a:off x="6616600" y="1431550"/>
              <a:ext cx="2043900" cy="2927700"/>
            </a:xfrm>
            <a:prstGeom prst="rect">
              <a:avLst/>
            </a:prstGeom>
            <a:noFill/>
            <a:ln cap="flat" cmpd="sng" w="9525">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p:nvPr/>
          </p:nvSpPr>
          <p:spPr>
            <a:xfrm flipH="1" rot="10800000">
              <a:off x="6616600" y="1431525"/>
              <a:ext cx="2043900" cy="126900"/>
            </a:xfrm>
            <a:prstGeom prst="rect">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txBox="1"/>
            <p:nvPr/>
          </p:nvSpPr>
          <p:spPr>
            <a:xfrm>
              <a:off x="6616600"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E65F0"/>
                  </a:solidFill>
                  <a:latin typeface="Roboto"/>
                  <a:ea typeface="Roboto"/>
                  <a:cs typeface="Roboto"/>
                  <a:sym typeface="Roboto"/>
                </a:rPr>
                <a:t>10</a:t>
              </a:r>
              <a:endParaRPr b="1" sz="4200">
                <a:solidFill>
                  <a:srgbClr val="0E65F0"/>
                </a:solidFill>
                <a:latin typeface="Roboto"/>
                <a:ea typeface="Roboto"/>
                <a:cs typeface="Roboto"/>
                <a:sym typeface="Roboto"/>
              </a:endParaRPr>
            </a:p>
          </p:txBody>
        </p:sp>
        <p:sp>
          <p:nvSpPr>
            <p:cNvPr id="131" name="Google Shape;131;p24"/>
            <p:cNvSpPr txBox="1"/>
            <p:nvPr/>
          </p:nvSpPr>
          <p:spPr>
            <a:xfrm>
              <a:off x="668214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W1</a:t>
              </a:r>
              <a:endParaRPr sz="700">
                <a:solidFill>
                  <a:srgbClr val="0E65F0"/>
                </a:solidFill>
                <a:latin typeface="Roboto"/>
                <a:ea typeface="Roboto"/>
                <a:cs typeface="Roboto"/>
                <a:sym typeface="Roboto"/>
              </a:endParaRPr>
            </a:p>
          </p:txBody>
        </p:sp>
        <p:sp>
          <p:nvSpPr>
            <p:cNvPr id="132" name="Google Shape;132;p24"/>
            <p:cNvSpPr txBox="1"/>
            <p:nvPr/>
          </p:nvSpPr>
          <p:spPr>
            <a:xfrm>
              <a:off x="721025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W2</a:t>
              </a:r>
              <a:endParaRPr sz="700">
                <a:solidFill>
                  <a:srgbClr val="0E65F0"/>
                </a:solidFill>
                <a:latin typeface="Roboto"/>
                <a:ea typeface="Roboto"/>
                <a:cs typeface="Roboto"/>
                <a:sym typeface="Roboto"/>
              </a:endParaRPr>
            </a:p>
          </p:txBody>
        </p:sp>
        <p:sp>
          <p:nvSpPr>
            <p:cNvPr id="133" name="Google Shape;133;p24"/>
            <p:cNvSpPr txBox="1"/>
            <p:nvPr/>
          </p:nvSpPr>
          <p:spPr>
            <a:xfrm>
              <a:off x="770575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W3</a:t>
              </a:r>
              <a:endParaRPr sz="700">
                <a:solidFill>
                  <a:srgbClr val="0E65F0"/>
                </a:solidFill>
                <a:latin typeface="Roboto"/>
                <a:ea typeface="Roboto"/>
                <a:cs typeface="Roboto"/>
                <a:sym typeface="Roboto"/>
              </a:endParaRPr>
            </a:p>
          </p:txBody>
        </p:sp>
        <p:sp>
          <p:nvSpPr>
            <p:cNvPr id="134" name="Google Shape;134;p24"/>
            <p:cNvSpPr txBox="1"/>
            <p:nvPr/>
          </p:nvSpPr>
          <p:spPr>
            <a:xfrm>
              <a:off x="824275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W4</a:t>
              </a:r>
              <a:endParaRPr sz="700">
                <a:solidFill>
                  <a:srgbClr val="0E65F0"/>
                </a:solidFill>
                <a:latin typeface="Roboto"/>
                <a:ea typeface="Roboto"/>
                <a:cs typeface="Roboto"/>
                <a:sym typeface="Roboto"/>
              </a:endParaRPr>
            </a:p>
          </p:txBody>
        </p:sp>
        <p:cxnSp>
          <p:nvCxnSpPr>
            <p:cNvPr id="135" name="Google Shape;135;p24"/>
            <p:cNvCxnSpPr/>
            <p:nvPr/>
          </p:nvCxnSpPr>
          <p:spPr>
            <a:xfrm rot="10800000">
              <a:off x="7130075" y="2506700"/>
              <a:ext cx="0" cy="1848600"/>
            </a:xfrm>
            <a:prstGeom prst="straightConnector1">
              <a:avLst/>
            </a:prstGeom>
            <a:noFill/>
            <a:ln cap="flat" cmpd="sng" w="9525">
              <a:solidFill>
                <a:srgbClr val="0E65F0"/>
              </a:solidFill>
              <a:prstDash val="dot"/>
              <a:round/>
              <a:headEnd len="sm" w="sm" type="none"/>
              <a:tailEnd len="sm" w="sm" type="none"/>
            </a:ln>
          </p:spPr>
        </p:cxnSp>
        <p:cxnSp>
          <p:nvCxnSpPr>
            <p:cNvPr id="136" name="Google Shape;136;p24"/>
            <p:cNvCxnSpPr/>
            <p:nvPr/>
          </p:nvCxnSpPr>
          <p:spPr>
            <a:xfrm rot="10800000">
              <a:off x="7640787" y="2506700"/>
              <a:ext cx="0" cy="1848600"/>
            </a:xfrm>
            <a:prstGeom prst="straightConnector1">
              <a:avLst/>
            </a:prstGeom>
            <a:noFill/>
            <a:ln cap="flat" cmpd="sng" w="9525">
              <a:solidFill>
                <a:srgbClr val="0E65F0"/>
              </a:solidFill>
              <a:prstDash val="dot"/>
              <a:round/>
              <a:headEnd len="sm" w="sm" type="none"/>
              <a:tailEnd len="sm" w="sm" type="none"/>
            </a:ln>
          </p:spPr>
        </p:cxnSp>
        <p:cxnSp>
          <p:nvCxnSpPr>
            <p:cNvPr id="137" name="Google Shape;137;p24"/>
            <p:cNvCxnSpPr/>
            <p:nvPr/>
          </p:nvCxnSpPr>
          <p:spPr>
            <a:xfrm rot="10800000">
              <a:off x="8151500" y="2506700"/>
              <a:ext cx="0" cy="1848600"/>
            </a:xfrm>
            <a:prstGeom prst="straightConnector1">
              <a:avLst/>
            </a:prstGeom>
            <a:noFill/>
            <a:ln cap="flat" cmpd="sng" w="9525">
              <a:solidFill>
                <a:srgbClr val="0E65F0"/>
              </a:solidFill>
              <a:prstDash val="dot"/>
              <a:round/>
              <a:headEnd len="sm" w="sm" type="none"/>
              <a:tailEnd len="sm" w="sm" type="none"/>
            </a:ln>
          </p:spPr>
        </p:cxnSp>
      </p:grpSp>
      <p:grpSp>
        <p:nvGrpSpPr>
          <p:cNvPr id="138" name="Google Shape;138;p24"/>
          <p:cNvGrpSpPr/>
          <p:nvPr/>
        </p:nvGrpSpPr>
        <p:grpSpPr>
          <a:xfrm>
            <a:off x="4572350" y="1431525"/>
            <a:ext cx="2043900" cy="2927725"/>
            <a:chOff x="4572350" y="1431525"/>
            <a:chExt cx="2043900" cy="2927725"/>
          </a:xfrm>
        </p:grpSpPr>
        <p:sp>
          <p:nvSpPr>
            <p:cNvPr id="139" name="Google Shape;139;p24"/>
            <p:cNvSpPr/>
            <p:nvPr/>
          </p:nvSpPr>
          <p:spPr>
            <a:xfrm>
              <a:off x="4572350" y="1431550"/>
              <a:ext cx="2043900" cy="2927700"/>
            </a:xfrm>
            <a:prstGeom prst="rect">
              <a:avLst/>
            </a:prstGeom>
            <a:noFill/>
            <a:ln cap="flat" cmpd="sng" w="9525">
              <a:solidFill>
                <a:srgbClr val="0D5D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flipH="1" rot="10800000">
              <a:off x="4572350" y="1431525"/>
              <a:ext cx="2043900" cy="126900"/>
            </a:xfrm>
            <a:prstGeom prst="rect">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txBox="1"/>
            <p:nvPr/>
          </p:nvSpPr>
          <p:spPr>
            <a:xfrm>
              <a:off x="4572350"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D5DDF"/>
                  </a:solidFill>
                  <a:latin typeface="Roboto"/>
                  <a:ea typeface="Roboto"/>
                  <a:cs typeface="Roboto"/>
                  <a:sym typeface="Roboto"/>
                </a:rPr>
                <a:t>09</a:t>
              </a:r>
              <a:endParaRPr b="1" sz="4200">
                <a:solidFill>
                  <a:srgbClr val="0D5DDF"/>
                </a:solidFill>
                <a:latin typeface="Roboto"/>
                <a:ea typeface="Roboto"/>
                <a:cs typeface="Roboto"/>
                <a:sym typeface="Roboto"/>
              </a:endParaRPr>
            </a:p>
          </p:txBody>
        </p:sp>
        <p:sp>
          <p:nvSpPr>
            <p:cNvPr id="142" name="Google Shape;142;p24"/>
            <p:cNvSpPr txBox="1"/>
            <p:nvPr/>
          </p:nvSpPr>
          <p:spPr>
            <a:xfrm>
              <a:off x="463789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D5DDF"/>
                  </a:solidFill>
                  <a:latin typeface="Roboto"/>
                  <a:ea typeface="Roboto"/>
                  <a:cs typeface="Roboto"/>
                  <a:sym typeface="Roboto"/>
                </a:rPr>
                <a:t>W1</a:t>
              </a:r>
              <a:endParaRPr sz="700">
                <a:solidFill>
                  <a:srgbClr val="0D5DDF"/>
                </a:solidFill>
                <a:latin typeface="Roboto"/>
                <a:ea typeface="Roboto"/>
                <a:cs typeface="Roboto"/>
                <a:sym typeface="Roboto"/>
              </a:endParaRPr>
            </a:p>
          </p:txBody>
        </p:sp>
        <p:sp>
          <p:nvSpPr>
            <p:cNvPr id="143" name="Google Shape;143;p24"/>
            <p:cNvSpPr txBox="1"/>
            <p:nvPr/>
          </p:nvSpPr>
          <p:spPr>
            <a:xfrm>
              <a:off x="516600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D5DDF"/>
                  </a:solidFill>
                  <a:latin typeface="Roboto"/>
                  <a:ea typeface="Roboto"/>
                  <a:cs typeface="Roboto"/>
                  <a:sym typeface="Roboto"/>
                </a:rPr>
                <a:t>W2</a:t>
              </a:r>
              <a:endParaRPr sz="700">
                <a:solidFill>
                  <a:srgbClr val="0D5DDF"/>
                </a:solidFill>
                <a:latin typeface="Roboto"/>
                <a:ea typeface="Roboto"/>
                <a:cs typeface="Roboto"/>
                <a:sym typeface="Roboto"/>
              </a:endParaRPr>
            </a:p>
          </p:txBody>
        </p:sp>
        <p:sp>
          <p:nvSpPr>
            <p:cNvPr id="144" name="Google Shape;144;p24"/>
            <p:cNvSpPr txBox="1"/>
            <p:nvPr/>
          </p:nvSpPr>
          <p:spPr>
            <a:xfrm>
              <a:off x="566150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D5DDF"/>
                  </a:solidFill>
                  <a:latin typeface="Roboto"/>
                  <a:ea typeface="Roboto"/>
                  <a:cs typeface="Roboto"/>
                  <a:sym typeface="Roboto"/>
                </a:rPr>
                <a:t>W3</a:t>
              </a:r>
              <a:endParaRPr sz="700">
                <a:solidFill>
                  <a:srgbClr val="0D5DDF"/>
                </a:solidFill>
                <a:latin typeface="Roboto"/>
                <a:ea typeface="Roboto"/>
                <a:cs typeface="Roboto"/>
                <a:sym typeface="Roboto"/>
              </a:endParaRPr>
            </a:p>
          </p:txBody>
        </p:sp>
        <p:sp>
          <p:nvSpPr>
            <p:cNvPr id="145" name="Google Shape;145;p24"/>
            <p:cNvSpPr txBox="1"/>
            <p:nvPr/>
          </p:nvSpPr>
          <p:spPr>
            <a:xfrm>
              <a:off x="619850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D5DDF"/>
                  </a:solidFill>
                  <a:latin typeface="Roboto"/>
                  <a:ea typeface="Roboto"/>
                  <a:cs typeface="Roboto"/>
                  <a:sym typeface="Roboto"/>
                </a:rPr>
                <a:t>W4</a:t>
              </a:r>
              <a:endParaRPr sz="700">
                <a:solidFill>
                  <a:srgbClr val="0D5DDF"/>
                </a:solidFill>
                <a:latin typeface="Roboto"/>
                <a:ea typeface="Roboto"/>
                <a:cs typeface="Roboto"/>
                <a:sym typeface="Roboto"/>
              </a:endParaRPr>
            </a:p>
          </p:txBody>
        </p:sp>
        <p:cxnSp>
          <p:nvCxnSpPr>
            <p:cNvPr id="146" name="Google Shape;146;p24"/>
            <p:cNvCxnSpPr/>
            <p:nvPr/>
          </p:nvCxnSpPr>
          <p:spPr>
            <a:xfrm rot="10800000">
              <a:off x="5085825" y="2506700"/>
              <a:ext cx="0" cy="1848600"/>
            </a:xfrm>
            <a:prstGeom prst="straightConnector1">
              <a:avLst/>
            </a:prstGeom>
            <a:noFill/>
            <a:ln cap="flat" cmpd="sng" w="9525">
              <a:solidFill>
                <a:srgbClr val="0D5DDF"/>
              </a:solidFill>
              <a:prstDash val="dot"/>
              <a:round/>
              <a:headEnd len="sm" w="sm" type="none"/>
              <a:tailEnd len="sm" w="sm" type="none"/>
            </a:ln>
          </p:spPr>
        </p:cxnSp>
        <p:cxnSp>
          <p:nvCxnSpPr>
            <p:cNvPr id="147" name="Google Shape;147;p24"/>
            <p:cNvCxnSpPr/>
            <p:nvPr/>
          </p:nvCxnSpPr>
          <p:spPr>
            <a:xfrm rot="10800000">
              <a:off x="5596537" y="2506700"/>
              <a:ext cx="0" cy="1848600"/>
            </a:xfrm>
            <a:prstGeom prst="straightConnector1">
              <a:avLst/>
            </a:prstGeom>
            <a:noFill/>
            <a:ln cap="flat" cmpd="sng" w="9525">
              <a:solidFill>
                <a:srgbClr val="0D5DDF"/>
              </a:solidFill>
              <a:prstDash val="dot"/>
              <a:round/>
              <a:headEnd len="sm" w="sm" type="none"/>
              <a:tailEnd len="sm" w="sm" type="none"/>
            </a:ln>
          </p:spPr>
        </p:cxnSp>
        <p:cxnSp>
          <p:nvCxnSpPr>
            <p:cNvPr id="148" name="Google Shape;148;p24"/>
            <p:cNvCxnSpPr/>
            <p:nvPr/>
          </p:nvCxnSpPr>
          <p:spPr>
            <a:xfrm rot="10800000">
              <a:off x="6107250" y="2506700"/>
              <a:ext cx="0" cy="1848600"/>
            </a:xfrm>
            <a:prstGeom prst="straightConnector1">
              <a:avLst/>
            </a:prstGeom>
            <a:noFill/>
            <a:ln cap="flat" cmpd="sng" w="9525">
              <a:solidFill>
                <a:srgbClr val="0D5DDF"/>
              </a:solidFill>
              <a:prstDash val="dot"/>
              <a:round/>
              <a:headEnd len="sm" w="sm" type="none"/>
              <a:tailEnd len="sm" w="sm" type="none"/>
            </a:ln>
          </p:spPr>
        </p:cxnSp>
      </p:grpSp>
      <p:grpSp>
        <p:nvGrpSpPr>
          <p:cNvPr id="149" name="Google Shape;149;p24"/>
          <p:cNvGrpSpPr/>
          <p:nvPr/>
        </p:nvGrpSpPr>
        <p:grpSpPr>
          <a:xfrm>
            <a:off x="2528100" y="1431525"/>
            <a:ext cx="2043900" cy="2927725"/>
            <a:chOff x="2528100" y="1431525"/>
            <a:chExt cx="2043900" cy="2927725"/>
          </a:xfrm>
        </p:grpSpPr>
        <p:sp>
          <p:nvSpPr>
            <p:cNvPr id="150" name="Google Shape;150;p24"/>
            <p:cNvSpPr/>
            <p:nvPr/>
          </p:nvSpPr>
          <p:spPr>
            <a:xfrm>
              <a:off x="2528100" y="1431550"/>
              <a:ext cx="2043900" cy="2927700"/>
            </a:xfrm>
            <a:prstGeom prst="rect">
              <a:avLst/>
            </a:prstGeom>
            <a:noFill/>
            <a:ln cap="flat" cmpd="sng" w="952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flipH="1" rot="10800000">
              <a:off x="2528100" y="1431525"/>
              <a:ext cx="2043900" cy="1269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nvSpPr>
          <p:spPr>
            <a:xfrm>
              <a:off x="2528100"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C58D3"/>
                  </a:solidFill>
                  <a:latin typeface="Roboto"/>
                  <a:ea typeface="Roboto"/>
                  <a:cs typeface="Roboto"/>
                  <a:sym typeface="Roboto"/>
                </a:rPr>
                <a:t>08</a:t>
              </a:r>
              <a:endParaRPr b="1" sz="4200">
                <a:solidFill>
                  <a:srgbClr val="0C58D3"/>
                </a:solidFill>
                <a:latin typeface="Roboto"/>
                <a:ea typeface="Roboto"/>
                <a:cs typeface="Roboto"/>
                <a:sym typeface="Roboto"/>
              </a:endParaRPr>
            </a:p>
          </p:txBody>
        </p:sp>
        <p:sp>
          <p:nvSpPr>
            <p:cNvPr id="153" name="Google Shape;153;p24"/>
            <p:cNvSpPr txBox="1"/>
            <p:nvPr/>
          </p:nvSpPr>
          <p:spPr>
            <a:xfrm>
              <a:off x="2593643"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C58D3"/>
                  </a:solidFill>
                  <a:latin typeface="Roboto"/>
                  <a:ea typeface="Roboto"/>
                  <a:cs typeface="Roboto"/>
                  <a:sym typeface="Roboto"/>
                </a:rPr>
                <a:t>W1</a:t>
              </a:r>
              <a:endParaRPr sz="700">
                <a:solidFill>
                  <a:srgbClr val="0C58D3"/>
                </a:solidFill>
                <a:latin typeface="Roboto"/>
                <a:ea typeface="Roboto"/>
                <a:cs typeface="Roboto"/>
                <a:sym typeface="Roboto"/>
              </a:endParaRPr>
            </a:p>
          </p:txBody>
        </p:sp>
        <p:sp>
          <p:nvSpPr>
            <p:cNvPr id="154" name="Google Shape;154;p24"/>
            <p:cNvSpPr txBox="1"/>
            <p:nvPr/>
          </p:nvSpPr>
          <p:spPr>
            <a:xfrm>
              <a:off x="3121750"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C58D3"/>
                  </a:solidFill>
                  <a:latin typeface="Roboto"/>
                  <a:ea typeface="Roboto"/>
                  <a:cs typeface="Roboto"/>
                  <a:sym typeface="Roboto"/>
                </a:rPr>
                <a:t>W2</a:t>
              </a:r>
              <a:endParaRPr sz="700">
                <a:solidFill>
                  <a:srgbClr val="0C58D3"/>
                </a:solidFill>
                <a:latin typeface="Roboto"/>
                <a:ea typeface="Roboto"/>
                <a:cs typeface="Roboto"/>
                <a:sym typeface="Roboto"/>
              </a:endParaRPr>
            </a:p>
          </p:txBody>
        </p:sp>
        <p:sp>
          <p:nvSpPr>
            <p:cNvPr id="155" name="Google Shape;155;p24"/>
            <p:cNvSpPr txBox="1"/>
            <p:nvPr/>
          </p:nvSpPr>
          <p:spPr>
            <a:xfrm>
              <a:off x="3617255"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C58D3"/>
                  </a:solidFill>
                  <a:latin typeface="Roboto"/>
                  <a:ea typeface="Roboto"/>
                  <a:cs typeface="Roboto"/>
                  <a:sym typeface="Roboto"/>
                </a:rPr>
                <a:t>W3</a:t>
              </a:r>
              <a:endParaRPr sz="700">
                <a:solidFill>
                  <a:srgbClr val="0C58D3"/>
                </a:solidFill>
                <a:latin typeface="Roboto"/>
                <a:ea typeface="Roboto"/>
                <a:cs typeface="Roboto"/>
                <a:sym typeface="Roboto"/>
              </a:endParaRPr>
            </a:p>
          </p:txBody>
        </p:sp>
        <p:sp>
          <p:nvSpPr>
            <p:cNvPr id="156" name="Google Shape;156;p24"/>
            <p:cNvSpPr txBox="1"/>
            <p:nvPr/>
          </p:nvSpPr>
          <p:spPr>
            <a:xfrm>
              <a:off x="4154254" y="2506856"/>
              <a:ext cx="352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C58D3"/>
                  </a:solidFill>
                  <a:latin typeface="Roboto"/>
                  <a:ea typeface="Roboto"/>
                  <a:cs typeface="Roboto"/>
                  <a:sym typeface="Roboto"/>
                </a:rPr>
                <a:t>W4</a:t>
              </a:r>
              <a:endParaRPr sz="700">
                <a:solidFill>
                  <a:srgbClr val="0C58D3"/>
                </a:solidFill>
                <a:latin typeface="Roboto"/>
                <a:ea typeface="Roboto"/>
                <a:cs typeface="Roboto"/>
                <a:sym typeface="Roboto"/>
              </a:endParaRPr>
            </a:p>
          </p:txBody>
        </p:sp>
        <p:cxnSp>
          <p:nvCxnSpPr>
            <p:cNvPr id="157" name="Google Shape;157;p24"/>
            <p:cNvCxnSpPr/>
            <p:nvPr/>
          </p:nvCxnSpPr>
          <p:spPr>
            <a:xfrm rot="10800000">
              <a:off x="3041575" y="2507000"/>
              <a:ext cx="0" cy="1848300"/>
            </a:xfrm>
            <a:prstGeom prst="straightConnector1">
              <a:avLst/>
            </a:prstGeom>
            <a:noFill/>
            <a:ln cap="flat" cmpd="sng" w="9525">
              <a:solidFill>
                <a:srgbClr val="0C58D3"/>
              </a:solidFill>
              <a:prstDash val="dot"/>
              <a:round/>
              <a:headEnd len="sm" w="sm" type="none"/>
              <a:tailEnd len="sm" w="sm" type="none"/>
            </a:ln>
          </p:spPr>
        </p:cxnSp>
        <p:cxnSp>
          <p:nvCxnSpPr>
            <p:cNvPr id="158" name="Google Shape;158;p24"/>
            <p:cNvCxnSpPr/>
            <p:nvPr/>
          </p:nvCxnSpPr>
          <p:spPr>
            <a:xfrm rot="10800000">
              <a:off x="3552287" y="2507000"/>
              <a:ext cx="0" cy="1848300"/>
            </a:xfrm>
            <a:prstGeom prst="straightConnector1">
              <a:avLst/>
            </a:prstGeom>
            <a:noFill/>
            <a:ln cap="flat" cmpd="sng" w="9525">
              <a:solidFill>
                <a:srgbClr val="0C58D3"/>
              </a:solidFill>
              <a:prstDash val="dot"/>
              <a:round/>
              <a:headEnd len="sm" w="sm" type="none"/>
              <a:tailEnd len="sm" w="sm" type="none"/>
            </a:ln>
          </p:spPr>
        </p:cxnSp>
        <p:cxnSp>
          <p:nvCxnSpPr>
            <p:cNvPr id="159" name="Google Shape;159;p24"/>
            <p:cNvCxnSpPr/>
            <p:nvPr/>
          </p:nvCxnSpPr>
          <p:spPr>
            <a:xfrm rot="10800000">
              <a:off x="4063000" y="2507000"/>
              <a:ext cx="0" cy="1848300"/>
            </a:xfrm>
            <a:prstGeom prst="straightConnector1">
              <a:avLst/>
            </a:prstGeom>
            <a:noFill/>
            <a:ln cap="flat" cmpd="sng" w="9525">
              <a:solidFill>
                <a:srgbClr val="0C58D3"/>
              </a:solidFill>
              <a:prstDash val="dot"/>
              <a:round/>
              <a:headEnd len="sm" w="sm" type="none"/>
              <a:tailEnd len="sm" w="sm" type="none"/>
            </a:ln>
          </p:spPr>
        </p:cxnSp>
      </p:grpSp>
      <p:grpSp>
        <p:nvGrpSpPr>
          <p:cNvPr id="160" name="Google Shape;160;p24"/>
          <p:cNvGrpSpPr/>
          <p:nvPr/>
        </p:nvGrpSpPr>
        <p:grpSpPr>
          <a:xfrm>
            <a:off x="484200" y="1431525"/>
            <a:ext cx="2043900" cy="2927725"/>
            <a:chOff x="3975900" y="1431525"/>
            <a:chExt cx="2043900" cy="2927725"/>
          </a:xfrm>
        </p:grpSpPr>
        <p:sp>
          <p:nvSpPr>
            <p:cNvPr id="161" name="Google Shape;161;p24"/>
            <p:cNvSpPr/>
            <p:nvPr/>
          </p:nvSpPr>
          <p:spPr>
            <a:xfrm>
              <a:off x="3975900" y="1431550"/>
              <a:ext cx="2043900" cy="29277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flipH="1" rot="10800000">
              <a:off x="3975900" y="1431525"/>
              <a:ext cx="2043900" cy="1269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txBox="1"/>
            <p:nvPr/>
          </p:nvSpPr>
          <p:spPr>
            <a:xfrm>
              <a:off x="3975900"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944A1"/>
                  </a:solidFill>
                  <a:latin typeface="Roboto"/>
                  <a:ea typeface="Roboto"/>
                  <a:cs typeface="Roboto"/>
                  <a:sym typeface="Roboto"/>
                </a:rPr>
                <a:t>07</a:t>
              </a:r>
              <a:endParaRPr b="1" sz="4200">
                <a:solidFill>
                  <a:srgbClr val="0944A1"/>
                </a:solidFill>
                <a:latin typeface="Roboto"/>
                <a:ea typeface="Roboto"/>
                <a:cs typeface="Roboto"/>
                <a:sym typeface="Roboto"/>
              </a:endParaRPr>
            </a:p>
          </p:txBody>
        </p:sp>
        <p:sp>
          <p:nvSpPr>
            <p:cNvPr id="164" name="Google Shape;164;p24"/>
            <p:cNvSpPr txBox="1"/>
            <p:nvPr/>
          </p:nvSpPr>
          <p:spPr>
            <a:xfrm>
              <a:off x="4098775"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944A1"/>
                  </a:solidFill>
                  <a:latin typeface="Roboto"/>
                  <a:ea typeface="Roboto"/>
                  <a:cs typeface="Roboto"/>
                  <a:sym typeface="Roboto"/>
                </a:rPr>
                <a:t>W1</a:t>
              </a:r>
              <a:endParaRPr sz="700">
                <a:solidFill>
                  <a:srgbClr val="0944A1"/>
                </a:solidFill>
                <a:latin typeface="Roboto"/>
                <a:ea typeface="Roboto"/>
                <a:cs typeface="Roboto"/>
                <a:sym typeface="Roboto"/>
              </a:endParaRPr>
            </a:p>
          </p:txBody>
        </p:sp>
        <p:sp>
          <p:nvSpPr>
            <p:cNvPr id="165" name="Google Shape;165;p24"/>
            <p:cNvSpPr txBox="1"/>
            <p:nvPr/>
          </p:nvSpPr>
          <p:spPr>
            <a:xfrm>
              <a:off x="4595225"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944A1"/>
                  </a:solidFill>
                  <a:latin typeface="Roboto"/>
                  <a:ea typeface="Roboto"/>
                  <a:cs typeface="Roboto"/>
                  <a:sym typeface="Roboto"/>
                </a:rPr>
                <a:t>W2</a:t>
              </a:r>
              <a:endParaRPr sz="700">
                <a:solidFill>
                  <a:srgbClr val="0944A1"/>
                </a:solidFill>
                <a:latin typeface="Roboto"/>
                <a:ea typeface="Roboto"/>
                <a:cs typeface="Roboto"/>
                <a:sym typeface="Roboto"/>
              </a:endParaRPr>
            </a:p>
          </p:txBody>
        </p:sp>
        <p:sp>
          <p:nvSpPr>
            <p:cNvPr id="166" name="Google Shape;166;p24"/>
            <p:cNvSpPr txBox="1"/>
            <p:nvPr/>
          </p:nvSpPr>
          <p:spPr>
            <a:xfrm>
              <a:off x="5061028"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944A1"/>
                  </a:solidFill>
                  <a:latin typeface="Roboto"/>
                  <a:ea typeface="Roboto"/>
                  <a:cs typeface="Roboto"/>
                  <a:sym typeface="Roboto"/>
                </a:rPr>
                <a:t>W3</a:t>
              </a:r>
              <a:endParaRPr sz="700">
                <a:solidFill>
                  <a:srgbClr val="0944A1"/>
                </a:solidFill>
                <a:latin typeface="Roboto"/>
                <a:ea typeface="Roboto"/>
                <a:cs typeface="Roboto"/>
                <a:sym typeface="Roboto"/>
              </a:endParaRPr>
            </a:p>
          </p:txBody>
        </p:sp>
        <p:sp>
          <p:nvSpPr>
            <p:cNvPr id="167" name="Google Shape;167;p24"/>
            <p:cNvSpPr txBox="1"/>
            <p:nvPr/>
          </p:nvSpPr>
          <p:spPr>
            <a:xfrm>
              <a:off x="5565837" y="2506850"/>
              <a:ext cx="3312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944A1"/>
                  </a:solidFill>
                  <a:latin typeface="Roboto"/>
                  <a:ea typeface="Roboto"/>
                  <a:cs typeface="Roboto"/>
                  <a:sym typeface="Roboto"/>
                </a:rPr>
                <a:t>W4</a:t>
              </a:r>
              <a:endParaRPr sz="700">
                <a:solidFill>
                  <a:srgbClr val="0944A1"/>
                </a:solidFill>
                <a:latin typeface="Roboto"/>
                <a:ea typeface="Roboto"/>
                <a:cs typeface="Roboto"/>
                <a:sym typeface="Roboto"/>
              </a:endParaRPr>
            </a:p>
          </p:txBody>
        </p:sp>
        <p:cxnSp>
          <p:nvCxnSpPr>
            <p:cNvPr id="168" name="Google Shape;168;p24"/>
            <p:cNvCxnSpPr/>
            <p:nvPr/>
          </p:nvCxnSpPr>
          <p:spPr>
            <a:xfrm rot="10800000">
              <a:off x="4489375"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169" name="Google Shape;169;p24"/>
            <p:cNvCxnSpPr/>
            <p:nvPr/>
          </p:nvCxnSpPr>
          <p:spPr>
            <a:xfrm rot="10800000">
              <a:off x="5000087"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170" name="Google Shape;170;p24"/>
            <p:cNvCxnSpPr/>
            <p:nvPr/>
          </p:nvCxnSpPr>
          <p:spPr>
            <a:xfrm rot="10800000">
              <a:off x="5510800" y="2507000"/>
              <a:ext cx="0" cy="1848300"/>
            </a:xfrm>
            <a:prstGeom prst="straightConnector1">
              <a:avLst/>
            </a:prstGeom>
            <a:noFill/>
            <a:ln cap="flat" cmpd="sng" w="9525">
              <a:solidFill>
                <a:srgbClr val="0944A1"/>
              </a:solidFill>
              <a:prstDash val="dot"/>
              <a:round/>
              <a:headEnd len="sm" w="sm" type="none"/>
              <a:tailEnd len="sm" w="sm" type="none"/>
            </a:ln>
          </p:spPr>
        </p:cxnSp>
      </p:grpSp>
      <p:sp>
        <p:nvSpPr>
          <p:cNvPr id="171" name="Google Shape;171;p24"/>
          <p:cNvSpPr/>
          <p:nvPr/>
        </p:nvSpPr>
        <p:spPr>
          <a:xfrm>
            <a:off x="479725" y="2743100"/>
            <a:ext cx="1030800" cy="2073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Analysis</a:t>
            </a:r>
            <a:endParaRPr sz="800">
              <a:solidFill>
                <a:srgbClr val="FFFFFF"/>
              </a:solidFill>
              <a:latin typeface="Roboto"/>
              <a:ea typeface="Roboto"/>
              <a:cs typeface="Roboto"/>
              <a:sym typeface="Roboto"/>
            </a:endParaRPr>
          </a:p>
        </p:txBody>
      </p:sp>
      <p:sp>
        <p:nvSpPr>
          <p:cNvPr id="172" name="Google Shape;172;p24"/>
          <p:cNvSpPr/>
          <p:nvPr/>
        </p:nvSpPr>
        <p:spPr>
          <a:xfrm>
            <a:off x="1510524" y="3066325"/>
            <a:ext cx="1030800" cy="2073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Present Analysis</a:t>
            </a:r>
            <a:endParaRPr sz="800">
              <a:solidFill>
                <a:srgbClr val="FFFFFF"/>
              </a:solidFill>
              <a:latin typeface="Roboto"/>
              <a:ea typeface="Roboto"/>
              <a:cs typeface="Roboto"/>
              <a:sym typeface="Roboto"/>
            </a:endParaRPr>
          </a:p>
        </p:txBody>
      </p:sp>
      <p:sp>
        <p:nvSpPr>
          <p:cNvPr id="173" name="Google Shape;173;p24"/>
          <p:cNvSpPr/>
          <p:nvPr/>
        </p:nvSpPr>
        <p:spPr>
          <a:xfrm>
            <a:off x="5589925" y="3712775"/>
            <a:ext cx="2043900" cy="207300"/>
          </a:xfrm>
          <a:prstGeom prst="rect">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Testing &amp; iteration</a:t>
            </a:r>
            <a:endParaRPr sz="800">
              <a:solidFill>
                <a:srgbClr val="FFFFFF"/>
              </a:solidFill>
              <a:latin typeface="Roboto"/>
              <a:ea typeface="Roboto"/>
              <a:cs typeface="Roboto"/>
              <a:sym typeface="Roboto"/>
            </a:endParaRPr>
          </a:p>
        </p:txBody>
      </p:sp>
      <p:sp>
        <p:nvSpPr>
          <p:cNvPr id="174" name="Google Shape;174;p24"/>
          <p:cNvSpPr/>
          <p:nvPr/>
        </p:nvSpPr>
        <p:spPr>
          <a:xfrm>
            <a:off x="7635600" y="4036000"/>
            <a:ext cx="523200" cy="207300"/>
          </a:xfrm>
          <a:prstGeom prst="rect">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Launch</a:t>
            </a:r>
            <a:endParaRPr sz="800">
              <a:solidFill>
                <a:srgbClr val="FFFFFF"/>
              </a:solidFill>
              <a:latin typeface="Roboto"/>
              <a:ea typeface="Roboto"/>
              <a:cs typeface="Roboto"/>
              <a:sym typeface="Roboto"/>
            </a:endParaRPr>
          </a:p>
        </p:txBody>
      </p:sp>
      <p:sp>
        <p:nvSpPr>
          <p:cNvPr id="175" name="Google Shape;175;p24"/>
          <p:cNvSpPr/>
          <p:nvPr/>
        </p:nvSpPr>
        <p:spPr>
          <a:xfrm>
            <a:off x="2528100" y="3380350"/>
            <a:ext cx="3060000" cy="2073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Build v1 Customer Loyalty Program</a:t>
            </a:r>
            <a:endParaRPr sz="800">
              <a:solidFill>
                <a:srgbClr val="FFFFFF"/>
              </a:solidFill>
              <a:latin typeface="Roboto"/>
              <a:ea typeface="Roboto"/>
              <a:cs typeface="Roboto"/>
              <a:sym typeface="Roboto"/>
            </a:endParaRPr>
          </a:p>
        </p:txBody>
      </p:sp>
      <p:sp>
        <p:nvSpPr>
          <p:cNvPr id="176" name="Google Shape;17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 of Events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nvSpPr>
        <p:spPr>
          <a:xfrm>
            <a:off x="905550" y="1518500"/>
            <a:ext cx="3634200" cy="26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666666"/>
                </a:solidFill>
                <a:latin typeface="Roboto"/>
                <a:ea typeface="Roboto"/>
                <a:cs typeface="Roboto"/>
                <a:sym typeface="Roboto"/>
              </a:rPr>
              <a:t>Further Exploratio</a:t>
            </a:r>
            <a:r>
              <a:rPr b="1" lang="en" sz="1600">
                <a:solidFill>
                  <a:srgbClr val="666666"/>
                </a:solidFill>
                <a:latin typeface="Roboto"/>
                <a:ea typeface="Roboto"/>
                <a:cs typeface="Roboto"/>
                <a:sym typeface="Roboto"/>
              </a:rPr>
              <a:t>n for v2</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What is the lifetime value of a customer?</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How to increase your customer lifetime value?</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nvSpPr>
        <p:spPr>
          <a:xfrm>
            <a:off x="905550" y="1518500"/>
            <a:ext cx="5842800" cy="243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666666"/>
                </a:solidFill>
                <a:latin typeface="Roboto"/>
                <a:ea typeface="Roboto"/>
                <a:cs typeface="Roboto"/>
                <a:sym typeface="Roboto"/>
              </a:rPr>
              <a:t>Resources:</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Dataset used : </a:t>
            </a:r>
            <a:r>
              <a:rPr lang="en" sz="1600" u="sng">
                <a:solidFill>
                  <a:schemeClr val="hlink"/>
                </a:solidFill>
                <a:latin typeface="Roboto"/>
                <a:ea typeface="Roboto"/>
                <a:cs typeface="Roboto"/>
                <a:sym typeface="Roboto"/>
                <a:hlinkClick r:id="rId3"/>
              </a:rPr>
              <a:t>click here to access the required data set</a:t>
            </a:r>
            <a:r>
              <a:rPr lang="en" sz="1600">
                <a:solidFill>
                  <a:srgbClr val="666666"/>
                </a:solidFill>
                <a:latin typeface="Roboto"/>
                <a:ea typeface="Roboto"/>
                <a:cs typeface="Roboto"/>
                <a:sym typeface="Roboto"/>
              </a:rPr>
              <a:t>.</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Notebook Used For Analysis: </a:t>
            </a:r>
            <a:r>
              <a:rPr lang="en" sz="1600" u="sng">
                <a:solidFill>
                  <a:schemeClr val="hlink"/>
                </a:solidFill>
                <a:latin typeface="Roboto"/>
                <a:ea typeface="Roboto"/>
                <a:cs typeface="Roboto"/>
                <a:sym typeface="Roboto"/>
                <a:hlinkClick r:id="rId4"/>
              </a:rPr>
              <a:t>click here to access the notebook to reproduce and check the analysis.</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190" name="Shape 190"/>
        <p:cNvGrpSpPr/>
        <p:nvPr/>
      </p:nvGrpSpPr>
      <p:grpSpPr>
        <a:xfrm>
          <a:off x="0" y="0"/>
          <a:ext cx="0" cy="0"/>
          <a:chOff x="0" y="0"/>
          <a:chExt cx="0" cy="0"/>
        </a:xfrm>
      </p:grpSpPr>
      <p:sp>
        <p:nvSpPr>
          <p:cNvPr id="191" name="Google Shape;191;p27"/>
          <p:cNvSpPr txBox="1"/>
          <p:nvPr/>
        </p:nvSpPr>
        <p:spPr>
          <a:xfrm>
            <a:off x="838000" y="2356200"/>
            <a:ext cx="2007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Thank You.</a:t>
            </a:r>
            <a:endParaRPr sz="16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1533180" y="1680870"/>
            <a:ext cx="6001500" cy="16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666666"/>
                </a:solidFill>
                <a:latin typeface="Roboto"/>
                <a:ea typeface="Roboto"/>
                <a:cs typeface="Roboto"/>
                <a:sym typeface="Roboto"/>
              </a:rPr>
              <a:t>What is AOV</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AOV(Average Order Value) </a:t>
            </a:r>
            <a:r>
              <a:rPr lang="en" sz="1350">
                <a:solidFill>
                  <a:schemeClr val="dk1"/>
                </a:solidFill>
              </a:rPr>
              <a:t> </a:t>
            </a:r>
            <a:r>
              <a:rPr lang="en" sz="1600">
                <a:solidFill>
                  <a:srgbClr val="666666"/>
                </a:solidFill>
                <a:latin typeface="Roboto"/>
                <a:ea typeface="Roboto"/>
                <a:cs typeface="Roboto"/>
                <a:sym typeface="Roboto"/>
              </a:rPr>
              <a:t>tracks the average dollar amount spent each time a customer places an order on a website or mobile app. To calculate the company’s average order value, simply divide total revenue by the number of orders.</a:t>
            </a:r>
            <a:endParaRPr sz="1600">
              <a:solidFill>
                <a:srgbClr val="666666"/>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p:nvPr/>
        </p:nvSpPr>
        <p:spPr>
          <a:xfrm>
            <a:off x="-108850" y="0"/>
            <a:ext cx="3153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15"/>
          <p:cNvGrpSpPr/>
          <p:nvPr/>
        </p:nvGrpSpPr>
        <p:grpSpPr>
          <a:xfrm>
            <a:off x="37454" y="1873701"/>
            <a:ext cx="2870400" cy="1781749"/>
            <a:chOff x="37454" y="1873701"/>
            <a:chExt cx="2870400" cy="1781749"/>
          </a:xfrm>
        </p:grpSpPr>
        <p:sp>
          <p:nvSpPr>
            <p:cNvPr id="68" name="Google Shape;68;p15"/>
            <p:cNvSpPr txBox="1"/>
            <p:nvPr/>
          </p:nvSpPr>
          <p:spPr>
            <a:xfrm>
              <a:off x="37454" y="2200750"/>
              <a:ext cx="28704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E</a:t>
              </a:r>
              <a:r>
                <a:rPr lang="en">
                  <a:solidFill>
                    <a:srgbClr val="FFFFFF"/>
                  </a:solidFill>
                  <a:latin typeface="Roboto"/>
                  <a:ea typeface="Roboto"/>
                  <a:cs typeface="Roboto"/>
                  <a:sym typeface="Roboto"/>
                </a:rPr>
                <a:t>valuate existing AOV calculation and state what’s wrong with the calculation with a better way to evaluate the data and also report the metric used and it’s value with suitable recommendations. </a:t>
              </a:r>
              <a:endParaRPr>
                <a:solidFill>
                  <a:srgbClr val="FFFFFF"/>
                </a:solidFill>
                <a:latin typeface="Roboto"/>
                <a:ea typeface="Roboto"/>
                <a:cs typeface="Roboto"/>
                <a:sym typeface="Roboto"/>
              </a:endParaRPr>
            </a:p>
          </p:txBody>
        </p:sp>
        <p:sp>
          <p:nvSpPr>
            <p:cNvPr id="69" name="Google Shape;69;p15"/>
            <p:cNvSpPr txBox="1"/>
            <p:nvPr/>
          </p:nvSpPr>
          <p:spPr>
            <a:xfrm>
              <a:off x="37454" y="1873701"/>
              <a:ext cx="28704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Problem:</a:t>
              </a:r>
              <a:endParaRPr>
                <a:solidFill>
                  <a:srgbClr val="FFFFFF"/>
                </a:solidFill>
                <a:latin typeface="Roboto"/>
                <a:ea typeface="Roboto"/>
                <a:cs typeface="Roboto"/>
                <a:sym typeface="Roboto"/>
              </a:endParaRPr>
            </a:p>
          </p:txBody>
        </p:sp>
      </p:grpSp>
      <p:grpSp>
        <p:nvGrpSpPr>
          <p:cNvPr id="70" name="Google Shape;70;p15"/>
          <p:cNvGrpSpPr/>
          <p:nvPr/>
        </p:nvGrpSpPr>
        <p:grpSpPr>
          <a:xfrm>
            <a:off x="3976900" y="1809696"/>
            <a:ext cx="4094100" cy="1854900"/>
            <a:chOff x="3976900" y="1809696"/>
            <a:chExt cx="4094100" cy="1854900"/>
          </a:xfrm>
        </p:grpSpPr>
        <p:sp>
          <p:nvSpPr>
            <p:cNvPr id="71" name="Google Shape;71;p15"/>
            <p:cNvSpPr txBox="1"/>
            <p:nvPr/>
          </p:nvSpPr>
          <p:spPr>
            <a:xfrm>
              <a:off x="3976900" y="2209896"/>
              <a:ext cx="40941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Increasing Average Order Value(AOV) by setting up customer loyalty programs, since creating a customer loyalty program is a retention strategy that helps you forge relationships with your customers and increase customer lifetime value(CLV).</a:t>
              </a:r>
              <a:endParaRPr>
                <a:latin typeface="Roboto"/>
                <a:ea typeface="Roboto"/>
                <a:cs typeface="Roboto"/>
                <a:sym typeface="Roboto"/>
              </a:endParaRPr>
            </a:p>
          </p:txBody>
        </p:sp>
        <p:sp>
          <p:nvSpPr>
            <p:cNvPr id="72" name="Google Shape;72;p15"/>
            <p:cNvSpPr txBox="1"/>
            <p:nvPr/>
          </p:nvSpPr>
          <p:spPr>
            <a:xfrm>
              <a:off x="3976900" y="1809696"/>
              <a:ext cx="21921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Solution:</a:t>
              </a:r>
              <a:endParaRPr>
                <a:solidFill>
                  <a:schemeClr val="dk1"/>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000"/>
                                        <p:tgtEl>
                                          <p:spTgt spid="6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66"/>
                                        </p:tgtEl>
                                        <p:attrNameLst>
                                          <p:attrName>ppt_x</p:attrName>
                                        </p:attrNameLst>
                                      </p:cBhvr>
                                      <p:tavLst>
                                        <p:tav fmla="" tm="0">
                                          <p:val>
                                            <p:strVal val="#ppt_x"/>
                                          </p:val>
                                        </p:tav>
                                        <p:tav fmla="" tm="100000">
                                          <p:val>
                                            <p:strVal val="#ppt_x-1"/>
                                          </p:val>
                                        </p:tav>
                                      </p:tavLst>
                                    </p:anim>
                                    <p:set>
                                      <p:cBhvr>
                                        <p:cTn dur="1" fill="hold">
                                          <p:stCondLst>
                                            <p:cond delay="1000"/>
                                          </p:stCondLst>
                                        </p:cTn>
                                        <p:tgtEl>
                                          <p:spTgt spid="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0"/>
                                        </p:tgtEl>
                                      </p:cBhvr>
                                    </p:animEffect>
                                    <p:set>
                                      <p:cBhvr>
                                        <p:cTn dur="1" fill="hold">
                                          <p:stCondLst>
                                            <p:cond delay="1000"/>
                                          </p:stCondLst>
                                        </p:cTn>
                                        <p:tgtEl>
                                          <p:spTgt spid="7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039150" y="2356800"/>
            <a:ext cx="1778700" cy="4299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n" sz="1600"/>
              <a:t>Analytical goals</a:t>
            </a:r>
            <a:endParaRPr b="1" sz="1600"/>
          </a:p>
        </p:txBody>
      </p:sp>
      <p:sp>
        <p:nvSpPr>
          <p:cNvPr id="78" name="Google Shape;78;p16"/>
          <p:cNvSpPr txBox="1"/>
          <p:nvPr/>
        </p:nvSpPr>
        <p:spPr>
          <a:xfrm>
            <a:off x="3167725" y="2356800"/>
            <a:ext cx="53040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666666"/>
                </a:solidFill>
                <a:latin typeface="Roboto"/>
                <a:ea typeface="Roboto"/>
                <a:cs typeface="Roboto"/>
                <a:sym typeface="Roboto"/>
              </a:rPr>
              <a:t>WHY</a:t>
            </a:r>
            <a:r>
              <a:rPr lang="en" sz="1600">
                <a:solidFill>
                  <a:srgbClr val="666666"/>
                </a:solidFill>
                <a:latin typeface="Roboto"/>
                <a:ea typeface="Roboto"/>
                <a:cs typeface="Roboto"/>
                <a:sym typeface="Roboto"/>
              </a:rPr>
              <a:t>: Is the initial analysis wrong?</a:t>
            </a:r>
            <a:endParaRPr sz="1600">
              <a:solidFill>
                <a:srgbClr val="666666"/>
              </a:solidFill>
              <a:latin typeface="Roboto"/>
              <a:ea typeface="Roboto"/>
              <a:cs typeface="Roboto"/>
              <a:sym typeface="Roboto"/>
            </a:endParaRPr>
          </a:p>
        </p:txBody>
      </p:sp>
      <p:sp>
        <p:nvSpPr>
          <p:cNvPr id="79" name="Google Shape;79;p16"/>
          <p:cNvSpPr txBox="1"/>
          <p:nvPr/>
        </p:nvSpPr>
        <p:spPr>
          <a:xfrm>
            <a:off x="3167725" y="2858925"/>
            <a:ext cx="5304000" cy="6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666666"/>
                </a:solidFill>
                <a:latin typeface="Roboto"/>
                <a:ea typeface="Roboto"/>
                <a:cs typeface="Roboto"/>
                <a:sym typeface="Roboto"/>
              </a:rPr>
              <a:t>HOW</a:t>
            </a:r>
            <a:r>
              <a:rPr lang="en" sz="1600">
                <a:solidFill>
                  <a:srgbClr val="666666"/>
                </a:solidFill>
                <a:latin typeface="Roboto"/>
                <a:ea typeface="Roboto"/>
                <a:cs typeface="Roboto"/>
                <a:sym typeface="Roboto"/>
              </a:rPr>
              <a:t>: Can I re-evaluate the data to calculate AOV and recommend a metric to increase it?</a:t>
            </a:r>
            <a:endParaRPr sz="1600">
              <a:solidFill>
                <a:srgbClr val="666666"/>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039150" y="2356800"/>
            <a:ext cx="1778700" cy="4299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n" sz="1600"/>
              <a:t>Analytical goals</a:t>
            </a:r>
            <a:endParaRPr b="1" sz="1600"/>
          </a:p>
        </p:txBody>
      </p:sp>
      <p:sp>
        <p:nvSpPr>
          <p:cNvPr id="85" name="Google Shape;85;p17"/>
          <p:cNvSpPr txBox="1"/>
          <p:nvPr/>
        </p:nvSpPr>
        <p:spPr>
          <a:xfrm>
            <a:off x="3167725" y="2356800"/>
            <a:ext cx="53040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666666"/>
                </a:solidFill>
                <a:latin typeface="Roboto"/>
                <a:ea typeface="Roboto"/>
                <a:cs typeface="Roboto"/>
                <a:sym typeface="Roboto"/>
              </a:rPr>
              <a:t>WHY</a:t>
            </a:r>
            <a:r>
              <a:rPr lang="en" sz="1600">
                <a:solidFill>
                  <a:srgbClr val="666666"/>
                </a:solidFill>
                <a:latin typeface="Roboto"/>
                <a:ea typeface="Roboto"/>
                <a:cs typeface="Roboto"/>
                <a:sym typeface="Roboto"/>
              </a:rPr>
              <a:t>: </a:t>
            </a:r>
            <a:r>
              <a:rPr lang="en" sz="1600">
                <a:solidFill>
                  <a:srgbClr val="666666"/>
                </a:solidFill>
                <a:latin typeface="Roboto"/>
                <a:ea typeface="Roboto"/>
                <a:cs typeface="Roboto"/>
                <a:sym typeface="Roboto"/>
              </a:rPr>
              <a:t>Is the initial analysis wrong?</a:t>
            </a:r>
            <a:endParaRPr sz="1600">
              <a:solidFill>
                <a:srgbClr val="666666"/>
              </a:solidFill>
              <a:latin typeface="Roboto"/>
              <a:ea typeface="Roboto"/>
              <a:cs typeface="Roboto"/>
              <a:sym typeface="Roboto"/>
            </a:endParaRPr>
          </a:p>
        </p:txBody>
      </p:sp>
      <p:sp>
        <p:nvSpPr>
          <p:cNvPr id="86" name="Google Shape;86;p17"/>
          <p:cNvSpPr txBox="1"/>
          <p:nvPr/>
        </p:nvSpPr>
        <p:spPr>
          <a:xfrm>
            <a:off x="3167725" y="2858925"/>
            <a:ext cx="5304000" cy="6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CCCCCC"/>
                </a:solidFill>
                <a:latin typeface="Roboto"/>
                <a:ea typeface="Roboto"/>
                <a:cs typeface="Roboto"/>
                <a:sym typeface="Roboto"/>
              </a:rPr>
              <a:t>HOW</a:t>
            </a:r>
            <a:r>
              <a:rPr lang="en" sz="1600">
                <a:solidFill>
                  <a:srgbClr val="CCCCCC"/>
                </a:solidFill>
                <a:latin typeface="Roboto"/>
                <a:ea typeface="Roboto"/>
                <a:cs typeface="Roboto"/>
                <a:sym typeface="Roboto"/>
              </a:rPr>
              <a:t>: </a:t>
            </a:r>
            <a:r>
              <a:rPr lang="en" sz="1600">
                <a:solidFill>
                  <a:srgbClr val="CCCCCC"/>
                </a:solidFill>
                <a:latin typeface="Roboto"/>
                <a:ea typeface="Roboto"/>
                <a:cs typeface="Roboto"/>
                <a:sym typeface="Roboto"/>
              </a:rPr>
              <a:t>Can I re-evaluate the data to calculate AOV and recommend a metric to increase it?</a:t>
            </a:r>
            <a:endParaRPr sz="1600">
              <a:solidFill>
                <a:srgbClr val="CCCCCC"/>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1405164" y="1635150"/>
            <a:ext cx="6001500" cy="193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666666"/>
                </a:solidFill>
                <a:latin typeface="Roboto"/>
                <a:ea typeface="Roboto"/>
                <a:cs typeface="Roboto"/>
                <a:sym typeface="Roboto"/>
              </a:rPr>
              <a:t>The Reason</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solidFill>
                  <a:srgbClr val="666666"/>
                </a:solidFill>
                <a:latin typeface="Roboto"/>
                <a:ea typeface="Roboto"/>
                <a:cs typeface="Roboto"/>
                <a:sym typeface="Roboto"/>
              </a:rPr>
              <a:t>T</a:t>
            </a:r>
            <a:r>
              <a:rPr lang="en" sz="1600">
                <a:solidFill>
                  <a:srgbClr val="666666"/>
                </a:solidFill>
                <a:latin typeface="Roboto"/>
                <a:ea typeface="Roboto"/>
                <a:cs typeface="Roboto"/>
                <a:sym typeface="Roboto"/>
              </a:rPr>
              <a:t>he problem statement tells us that they looked over a window of 30 days and calculated AOV of  $3145.13 but according to the data we don’t have the data of the next 30 days, we only have data from </a:t>
            </a:r>
            <a:r>
              <a:rPr lang="en" sz="1600">
                <a:solidFill>
                  <a:schemeClr val="accent1"/>
                </a:solidFill>
                <a:latin typeface="Roboto"/>
                <a:ea typeface="Roboto"/>
                <a:cs typeface="Roboto"/>
                <a:sym typeface="Roboto"/>
              </a:rPr>
              <a:t>1st March</a:t>
            </a:r>
            <a:r>
              <a:rPr lang="en" sz="1600">
                <a:solidFill>
                  <a:srgbClr val="666666"/>
                </a:solidFill>
                <a:latin typeface="Roboto"/>
                <a:ea typeface="Roboto"/>
                <a:cs typeface="Roboto"/>
                <a:sym typeface="Roboto"/>
              </a:rPr>
              <a:t> to </a:t>
            </a:r>
            <a:r>
              <a:rPr lang="en" sz="1600">
                <a:solidFill>
                  <a:schemeClr val="accent1"/>
                </a:solidFill>
                <a:latin typeface="Roboto"/>
                <a:ea typeface="Roboto"/>
                <a:cs typeface="Roboto"/>
                <a:sym typeface="Roboto"/>
              </a:rPr>
              <a:t>30th March</a:t>
            </a:r>
            <a:r>
              <a:rPr lang="en" sz="1600">
                <a:solidFill>
                  <a:srgbClr val="666666"/>
                </a:solidFill>
                <a:latin typeface="Roboto"/>
                <a:ea typeface="Roboto"/>
                <a:cs typeface="Roboto"/>
                <a:sym typeface="Roboto"/>
              </a:rPr>
              <a:t> of the same year </a:t>
            </a:r>
            <a:r>
              <a:rPr lang="en" sz="1600">
                <a:solidFill>
                  <a:schemeClr val="accent1"/>
                </a:solidFill>
                <a:latin typeface="Roboto"/>
                <a:ea typeface="Roboto"/>
                <a:cs typeface="Roboto"/>
                <a:sym typeface="Roboto"/>
              </a:rPr>
              <a:t>2017</a:t>
            </a:r>
            <a:r>
              <a:rPr lang="en" sz="1600">
                <a:solidFill>
                  <a:srgbClr val="666666"/>
                </a:solidFill>
                <a:latin typeface="Roboto"/>
                <a:ea typeface="Roboto"/>
                <a:cs typeface="Roboto"/>
                <a:sym typeface="Roboto"/>
              </a:rPr>
              <a:t>, thus we can’t calculate the AOV value of the next month.</a:t>
            </a:r>
            <a:endParaRPr sz="1600">
              <a:solidFill>
                <a:srgbClr val="666666"/>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1039150" y="2356800"/>
            <a:ext cx="1778700" cy="4299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n" sz="1600"/>
              <a:t>Analytical goals</a:t>
            </a:r>
            <a:endParaRPr b="1" sz="1600"/>
          </a:p>
        </p:txBody>
      </p:sp>
      <p:sp>
        <p:nvSpPr>
          <p:cNvPr id="97" name="Google Shape;97;p19"/>
          <p:cNvSpPr txBox="1"/>
          <p:nvPr/>
        </p:nvSpPr>
        <p:spPr>
          <a:xfrm>
            <a:off x="3167725" y="2356800"/>
            <a:ext cx="53040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CCCCCC"/>
                </a:solidFill>
                <a:latin typeface="Roboto"/>
                <a:ea typeface="Roboto"/>
                <a:cs typeface="Roboto"/>
                <a:sym typeface="Roboto"/>
              </a:rPr>
              <a:t>WHY</a:t>
            </a:r>
            <a:r>
              <a:rPr lang="en" sz="1600">
                <a:solidFill>
                  <a:srgbClr val="CCCCCC"/>
                </a:solidFill>
                <a:latin typeface="Roboto"/>
                <a:ea typeface="Roboto"/>
                <a:cs typeface="Roboto"/>
                <a:sym typeface="Roboto"/>
              </a:rPr>
              <a:t>: </a:t>
            </a:r>
            <a:r>
              <a:rPr lang="en" sz="1600">
                <a:solidFill>
                  <a:srgbClr val="CCCCCC"/>
                </a:solidFill>
                <a:latin typeface="Roboto"/>
                <a:ea typeface="Roboto"/>
                <a:cs typeface="Roboto"/>
                <a:sym typeface="Roboto"/>
              </a:rPr>
              <a:t>Is the initial analysis wrong?</a:t>
            </a:r>
            <a:endParaRPr sz="1600">
              <a:solidFill>
                <a:srgbClr val="CCCCCC"/>
              </a:solidFill>
              <a:latin typeface="Roboto"/>
              <a:ea typeface="Roboto"/>
              <a:cs typeface="Roboto"/>
              <a:sym typeface="Roboto"/>
            </a:endParaRPr>
          </a:p>
        </p:txBody>
      </p:sp>
      <p:sp>
        <p:nvSpPr>
          <p:cNvPr id="98" name="Google Shape;98;p19"/>
          <p:cNvSpPr txBox="1"/>
          <p:nvPr/>
        </p:nvSpPr>
        <p:spPr>
          <a:xfrm>
            <a:off x="3167725" y="2858925"/>
            <a:ext cx="5304000" cy="6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666666"/>
                </a:solidFill>
                <a:latin typeface="Roboto"/>
                <a:ea typeface="Roboto"/>
                <a:cs typeface="Roboto"/>
                <a:sym typeface="Roboto"/>
              </a:rPr>
              <a:t>HOW</a:t>
            </a:r>
            <a:r>
              <a:rPr lang="en" sz="1600">
                <a:solidFill>
                  <a:srgbClr val="666666"/>
                </a:solidFill>
                <a:latin typeface="Roboto"/>
                <a:ea typeface="Roboto"/>
                <a:cs typeface="Roboto"/>
                <a:sym typeface="Roboto"/>
              </a:rPr>
              <a:t>: </a:t>
            </a:r>
            <a:r>
              <a:rPr lang="en" sz="1600">
                <a:solidFill>
                  <a:srgbClr val="666666"/>
                </a:solidFill>
                <a:latin typeface="Roboto"/>
                <a:ea typeface="Roboto"/>
                <a:cs typeface="Roboto"/>
                <a:sym typeface="Roboto"/>
              </a:rPr>
              <a:t>Can I re-evaluate the data to calculate AOV and recommend a metric to increase it?</a:t>
            </a:r>
            <a:endParaRPr sz="1600">
              <a:solidFill>
                <a:srgbClr val="666666"/>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nvSpPr>
        <p:spPr>
          <a:xfrm>
            <a:off x="1139988" y="1351685"/>
            <a:ext cx="6641700" cy="218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666666"/>
                </a:solidFill>
                <a:latin typeface="Roboto"/>
                <a:ea typeface="Roboto"/>
                <a:cs typeface="Roboto"/>
                <a:sym typeface="Roboto"/>
              </a:rPr>
              <a:t>Understanding &amp; Exploring The data</a:t>
            </a:r>
            <a:endParaRPr sz="1600">
              <a:solidFill>
                <a:srgbClr val="666666"/>
              </a:solidFill>
              <a:latin typeface="Roboto"/>
              <a:ea typeface="Roboto"/>
              <a:cs typeface="Roboto"/>
              <a:sym typeface="Roboto"/>
            </a:endParaRPr>
          </a:p>
          <a:p>
            <a:pPr indent="0" lvl="0" marL="0" rtl="0" algn="l">
              <a:spcBef>
                <a:spcPts val="0"/>
              </a:spcBef>
              <a:spcAft>
                <a:spcPts val="0"/>
              </a:spcAft>
              <a:buNone/>
            </a:pPr>
            <a:r>
              <a:t/>
            </a:r>
            <a:endParaRPr sz="1600">
              <a:solidFill>
                <a:srgbClr val="666666"/>
              </a:solidFill>
              <a:latin typeface="Roboto"/>
              <a:ea typeface="Roboto"/>
              <a:cs typeface="Roboto"/>
              <a:sym typeface="Roboto"/>
            </a:endParaRPr>
          </a:p>
          <a:p>
            <a:pPr indent="0" lvl="0" marL="0" rtl="0" algn="l">
              <a:spcBef>
                <a:spcPts val="0"/>
              </a:spcBef>
              <a:spcAft>
                <a:spcPts val="0"/>
              </a:spcAft>
              <a:buNone/>
            </a:pPr>
            <a:r>
              <a:rPr lang="en" sz="1600">
                <a:solidFill>
                  <a:srgbClr val="666666"/>
                </a:solidFill>
                <a:latin typeface="Roboto"/>
                <a:ea typeface="Roboto"/>
                <a:cs typeface="Roboto"/>
                <a:sym typeface="Roboto"/>
              </a:rPr>
              <a:t>We have the data of orders made by customers from </a:t>
            </a:r>
            <a:r>
              <a:rPr lang="en" sz="1050">
                <a:solidFill>
                  <a:srgbClr val="D5D5D5"/>
                </a:solidFill>
                <a:highlight>
                  <a:srgbClr val="383838"/>
                </a:highlight>
                <a:latin typeface="Courier New"/>
                <a:ea typeface="Courier New"/>
                <a:cs typeface="Courier New"/>
                <a:sym typeface="Courier New"/>
              </a:rPr>
              <a:t>2017-03-01</a:t>
            </a:r>
            <a:r>
              <a:rPr lang="en" sz="1600">
                <a:solidFill>
                  <a:srgbClr val="666666"/>
                </a:solidFill>
                <a:latin typeface="Roboto"/>
                <a:ea typeface="Roboto"/>
                <a:cs typeface="Roboto"/>
                <a:sym typeface="Roboto"/>
              </a:rPr>
              <a:t> to </a:t>
            </a:r>
            <a:r>
              <a:rPr lang="en" sz="1050">
                <a:solidFill>
                  <a:srgbClr val="D5D5D5"/>
                </a:solidFill>
                <a:highlight>
                  <a:srgbClr val="383838"/>
                </a:highlight>
                <a:latin typeface="Courier New"/>
                <a:ea typeface="Courier New"/>
                <a:cs typeface="Courier New"/>
                <a:sym typeface="Courier New"/>
              </a:rPr>
              <a:t>2017-03-30</a:t>
            </a:r>
            <a:r>
              <a:rPr lang="en" sz="1600">
                <a:solidFill>
                  <a:srgbClr val="666666"/>
                </a:solidFill>
                <a:latin typeface="Roboto"/>
                <a:ea typeface="Roboto"/>
                <a:cs typeface="Roboto"/>
                <a:sym typeface="Roboto"/>
              </a:rPr>
              <a:t> . and the value for AOV for that period is </a:t>
            </a:r>
            <a:r>
              <a:rPr lang="en" sz="1050">
                <a:solidFill>
                  <a:srgbClr val="D5D5D5"/>
                </a:solidFill>
                <a:highlight>
                  <a:srgbClr val="383838"/>
                </a:highlight>
                <a:latin typeface="Courier New"/>
                <a:ea typeface="Courier New"/>
                <a:cs typeface="Courier New"/>
                <a:sym typeface="Courier New"/>
              </a:rPr>
              <a:t>357.92$</a:t>
            </a:r>
            <a:r>
              <a:rPr lang="en" sz="1600">
                <a:solidFill>
                  <a:srgbClr val="666666"/>
                </a:solidFill>
                <a:latin typeface="Roboto"/>
                <a:ea typeface="Roboto"/>
                <a:cs typeface="Roboto"/>
                <a:sym typeface="Roboto"/>
              </a:rPr>
              <a:t>. We can observe that the current AOV is lower than the one anticipated in the next 30 days so we can learn from the data and see what we can do to achieve that. We have to segment out our customer base into multiple groups such as small vs. big spenders depending on purchase history.</a:t>
            </a:r>
            <a:r>
              <a:rPr lang="en" sz="1350">
                <a:solidFill>
                  <a:schemeClr val="dk1"/>
                </a:solidFill>
              </a:rPr>
              <a:t> </a:t>
            </a:r>
            <a:endParaRPr sz="1600">
              <a:solidFill>
                <a:srgbClr val="666666"/>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nvSpPr>
        <p:spPr>
          <a:xfrm>
            <a:off x="4263725" y="4275500"/>
            <a:ext cx="45597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rgbClr val="999999"/>
                </a:solidFill>
                <a:latin typeface="Roboto"/>
                <a:ea typeface="Roboto"/>
                <a:cs typeface="Roboto"/>
                <a:sym typeface="Roboto"/>
              </a:rPr>
              <a:t>Source</a:t>
            </a:r>
            <a:r>
              <a:rPr lang="en" sz="800">
                <a:solidFill>
                  <a:srgbClr val="999999"/>
                </a:solidFill>
                <a:latin typeface="Roboto"/>
                <a:ea typeface="Roboto"/>
                <a:cs typeface="Roboto"/>
                <a:sym typeface="Roboto"/>
              </a:rPr>
              <a:t>:100  Sneakers Shop Sample  Data from 2017-03-01 to 2017-03-30 by Shopify(n=5000 orders)</a:t>
            </a:r>
            <a:endParaRPr sz="800">
              <a:solidFill>
                <a:srgbClr val="999999"/>
              </a:solidFill>
              <a:latin typeface="Roboto"/>
              <a:ea typeface="Roboto"/>
              <a:cs typeface="Roboto"/>
              <a:sym typeface="Roboto"/>
            </a:endParaRPr>
          </a:p>
        </p:txBody>
      </p:sp>
      <p:sp>
        <p:nvSpPr>
          <p:cNvPr id="109" name="Google Shape;109;p21"/>
          <p:cNvSpPr txBox="1"/>
          <p:nvPr/>
        </p:nvSpPr>
        <p:spPr>
          <a:xfrm>
            <a:off x="435900" y="985926"/>
            <a:ext cx="3026400" cy="38019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Clr>
                <a:schemeClr val="dk1"/>
              </a:buClr>
              <a:buSzPts val="1100"/>
              <a:buFont typeface="Arial"/>
              <a:buNone/>
            </a:pPr>
            <a:r>
              <a:rPr b="1" lang="en" sz="1600">
                <a:solidFill>
                  <a:srgbClr val="666666"/>
                </a:solidFill>
                <a:latin typeface="Roboto"/>
                <a:ea typeface="Roboto"/>
                <a:cs typeface="Roboto"/>
                <a:sym typeface="Roboto"/>
              </a:rPr>
              <a:t>The </a:t>
            </a:r>
            <a:r>
              <a:rPr b="1" lang="en" sz="1600">
                <a:solidFill>
                  <a:srgbClr val="666666"/>
                </a:solidFill>
                <a:latin typeface="Roboto"/>
                <a:ea typeface="Roboto"/>
                <a:cs typeface="Roboto"/>
                <a:sym typeface="Roboto"/>
              </a:rPr>
              <a:t>Payment Methods</a:t>
            </a:r>
            <a:r>
              <a:rPr b="1" lang="en" sz="1600">
                <a:solidFill>
                  <a:srgbClr val="666666"/>
                </a:solidFill>
                <a:latin typeface="Roboto"/>
                <a:ea typeface="Roboto"/>
                <a:cs typeface="Roboto"/>
                <a:sym typeface="Roboto"/>
              </a:rPr>
              <a:t> Distribution</a:t>
            </a:r>
            <a:endParaRPr b="1" sz="1600">
              <a:solidFill>
                <a:srgbClr val="666666"/>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sz="1600">
                <a:solidFill>
                  <a:srgbClr val="666666"/>
                </a:solidFill>
                <a:latin typeface="Roboto"/>
                <a:ea typeface="Roboto"/>
                <a:cs typeface="Roboto"/>
                <a:sym typeface="Roboto"/>
              </a:rPr>
              <a:t>As you can see we have divided our customers into 3 groups by their payments methods. Those who pay using: Credit cards placed </a:t>
            </a:r>
            <a:r>
              <a:rPr lang="en" sz="1600">
                <a:solidFill>
                  <a:schemeClr val="accent1"/>
                </a:solidFill>
                <a:latin typeface="Roboto"/>
                <a:ea typeface="Roboto"/>
                <a:cs typeface="Roboto"/>
                <a:sym typeface="Roboto"/>
              </a:rPr>
              <a:t>34.70%</a:t>
            </a:r>
            <a:r>
              <a:rPr lang="en" sz="1600">
                <a:solidFill>
                  <a:srgbClr val="666666"/>
                </a:solidFill>
                <a:latin typeface="Roboto"/>
                <a:ea typeface="Roboto"/>
                <a:cs typeface="Roboto"/>
                <a:sym typeface="Roboto"/>
              </a:rPr>
              <a:t> of the orders, Debit Cards placed </a:t>
            </a:r>
            <a:r>
              <a:rPr lang="en" sz="1600">
                <a:solidFill>
                  <a:schemeClr val="accent1"/>
                </a:solidFill>
                <a:latin typeface="Roboto"/>
                <a:ea typeface="Roboto"/>
                <a:cs typeface="Roboto"/>
                <a:sym typeface="Roboto"/>
              </a:rPr>
              <a:t>33.42%</a:t>
            </a:r>
            <a:r>
              <a:rPr lang="en" sz="1600">
                <a:solidFill>
                  <a:srgbClr val="666666"/>
                </a:solidFill>
                <a:latin typeface="Roboto"/>
                <a:ea typeface="Roboto"/>
                <a:cs typeface="Roboto"/>
                <a:sym typeface="Roboto"/>
              </a:rPr>
              <a:t>, and Cash placed </a:t>
            </a:r>
            <a:r>
              <a:rPr lang="en" sz="1600">
                <a:solidFill>
                  <a:schemeClr val="accent1"/>
                </a:solidFill>
                <a:latin typeface="Roboto"/>
                <a:ea typeface="Roboto"/>
                <a:cs typeface="Roboto"/>
                <a:sym typeface="Roboto"/>
              </a:rPr>
              <a:t>31.88%</a:t>
            </a:r>
            <a:r>
              <a:rPr lang="en" sz="1600">
                <a:solidFill>
                  <a:srgbClr val="666666"/>
                </a:solidFill>
                <a:latin typeface="Roboto"/>
                <a:ea typeface="Roboto"/>
                <a:cs typeface="Roboto"/>
                <a:sym typeface="Roboto"/>
              </a:rPr>
              <a:t> respectively.</a:t>
            </a:r>
            <a:endParaRPr sz="1600">
              <a:solidFill>
                <a:srgbClr val="666666"/>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b="1" sz="1600">
              <a:solidFill>
                <a:srgbClr val="666666"/>
              </a:solidFill>
              <a:latin typeface="Roboto"/>
              <a:ea typeface="Roboto"/>
              <a:cs typeface="Roboto"/>
              <a:sym typeface="Roboto"/>
            </a:endParaRPr>
          </a:p>
        </p:txBody>
      </p:sp>
      <p:pic>
        <p:nvPicPr>
          <p:cNvPr id="110" name="Google Shape;110;p21"/>
          <p:cNvPicPr preferRelativeResize="0"/>
          <p:nvPr/>
        </p:nvPicPr>
        <p:blipFill>
          <a:blip r:embed="rId3">
            <a:alphaModFix/>
          </a:blip>
          <a:stretch>
            <a:fillRect/>
          </a:stretch>
        </p:blipFill>
        <p:spPr>
          <a:xfrm>
            <a:off x="3614700" y="673608"/>
            <a:ext cx="5376902" cy="3584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