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2"/>
  </p:notesMasterIdLst>
  <p:sldIdLst>
    <p:sldId id="259" r:id="rId5"/>
    <p:sldId id="257" r:id="rId6"/>
    <p:sldId id="258" r:id="rId7"/>
    <p:sldId id="268" r:id="rId8"/>
    <p:sldId id="260" r:id="rId9"/>
    <p:sldId id="261" r:id="rId10"/>
    <p:sldId id="262" r:id="rId11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789"/>
  </p:normalViewPr>
  <p:slideViewPr>
    <p:cSldViewPr snapToGrid="0" snapToObjects="1">
      <p:cViewPr varScale="1">
        <p:scale>
          <a:sx n="68" d="100"/>
          <a:sy n="68" d="100"/>
        </p:scale>
        <p:origin x="1000" y="22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E9FAA-919F-174E-9751-6946827F432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9F848-7056-F74C-BA8E-906677F2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E033420-AD98-F7A6-483E-A6DF9DFA40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6A4957F-4F5F-9A42-A82D-FFF823BB452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C4FA4A9-2415-4FB9-E6BF-FAA933E772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FAEBC1F-3227-A64A-230E-E059AF428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FC11B79F-324F-42A4-9E2D-598F45CE23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7F6503-BA0B-C84E-9021-FDD59CAB8684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E8C39457-4F3F-1286-642B-04CC5F1F74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89B6EF5-23CE-74CE-4AD9-9E22271EF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E5CAA420-3963-58CA-5FA9-4E40A9BE5D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8B978E9-882B-704B-B590-FEDE8B4ACCD5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67BF75C-9B24-2CFC-6871-7B8418B5AB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34870E4-F0C3-9091-C69B-7EA5D24AD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DC4A82F6-78CC-BC71-43C0-39228C4D4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7EC479F-73DA-A945-8205-F88E0BEC8162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D6EF801-0997-AB3C-8921-76FB9192D6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41F8AF8-6FC4-792A-7B08-D0040B6E9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B61D4416-4EA1-83D1-3F27-94932DC0BA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0CF7EC4-3AB5-8040-9340-D8A9598F146C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A07A957-791F-F298-A367-E21D08971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456886E-E7A8-BA20-D0BC-BDC9A094E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56EE0D61-B410-ECFB-5A19-655BFC197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E7E873-FE95-B240-A820-3D325C02632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5B20CF2-A0E8-2BF7-E720-B55584AA4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E8E2813-E149-595F-E5D7-F1AC64DA8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79F4BF9-9D03-000D-41BE-5AAC25C8E2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97D8662-CAFC-233C-E5B5-D7E7B3F3EB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F0E0C-A089-654A-9849-A259CE614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  <p:sldLayoutId id="2147483677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5" y="3355974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Overview of Performance Improvement Methodology </a:t>
            </a:r>
            <a:br>
              <a:rPr lang="en-US" sz="7200" dirty="0"/>
            </a:b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Freeform 2">
            <a:extLst>
              <a:ext uri="{FF2B5EF4-FFF2-40B4-BE49-F238E27FC236}">
                <a16:creationId xmlns:a16="http://schemas.microsoft.com/office/drawing/2014/main" id="{447C4992-9396-30E3-BCB6-13522335660A}"/>
              </a:ext>
            </a:extLst>
          </p:cNvPr>
          <p:cNvSpPr>
            <a:spLocks/>
          </p:cNvSpPr>
          <p:nvPr/>
        </p:nvSpPr>
        <p:spPr bwMode="auto">
          <a:xfrm>
            <a:off x="2831307" y="3431382"/>
            <a:ext cx="885825" cy="1828800"/>
          </a:xfrm>
          <a:custGeom>
            <a:avLst/>
            <a:gdLst>
              <a:gd name="T0" fmla="*/ 2147483646 w 372"/>
              <a:gd name="T1" fmla="*/ 0 h 768"/>
              <a:gd name="T2" fmla="*/ 0 w 372"/>
              <a:gd name="T3" fmla="*/ 0 h 768"/>
              <a:gd name="T4" fmla="*/ 0 w 372"/>
              <a:gd name="T5" fmla="*/ 2147483646 h 768"/>
              <a:gd name="T6" fmla="*/ 2147483646 w 372"/>
              <a:gd name="T7" fmla="*/ 2147483646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372"/>
              <a:gd name="T13" fmla="*/ 0 h 768"/>
              <a:gd name="T14" fmla="*/ 372 w 37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" h="768">
                <a:moveTo>
                  <a:pt x="372" y="0"/>
                </a:moveTo>
                <a:lnTo>
                  <a:pt x="0" y="0"/>
                </a:lnTo>
                <a:lnTo>
                  <a:pt x="0" y="768"/>
                </a:lnTo>
                <a:lnTo>
                  <a:pt x="144" y="75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9A80ECC5-39A5-C4A4-C25F-FD0951E1D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970" y="2945608"/>
            <a:ext cx="11196638" cy="973931"/>
          </a:xfrm>
          <a:prstGeom prst="rect">
            <a:avLst/>
          </a:prstGeom>
          <a:solidFill>
            <a:schemeClr val="bg2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Arial" panose="020B0604020202020204" pitchFamily="34" charset="0"/>
              </a:rPr>
              <a:t>Measure &amp; Monitor</a:t>
            </a: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94A0C7C7-B3F0-59BA-0F18-57C21DEEC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4438650"/>
            <a:ext cx="1752600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Define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Problem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&amp;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Determine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Needs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9BC0DC6E-9FAE-5C11-E2DA-B8EF17A25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438650"/>
            <a:ext cx="1750220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Document the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‘As Is’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85A33D14-BC00-813F-1CE4-7DE96C82C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4438650"/>
            <a:ext cx="2009775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Determine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‘Should Be’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17414" name="Rectangle 7">
            <a:extLst>
              <a:ext uri="{FF2B5EF4-FFF2-40B4-BE49-F238E27FC236}">
                <a16:creationId xmlns:a16="http://schemas.microsoft.com/office/drawing/2014/main" id="{D29D7564-D6C0-B806-BDBC-152B82436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763" y="4438650"/>
            <a:ext cx="2066925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Identify &amp;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Prioritize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‘Gaps’</a:t>
            </a:r>
          </a:p>
        </p:txBody>
      </p:sp>
      <p:sp>
        <p:nvSpPr>
          <p:cNvPr id="17415" name="Rectangle 8">
            <a:extLst>
              <a:ext uri="{FF2B5EF4-FFF2-40B4-BE49-F238E27FC236}">
                <a16:creationId xmlns:a16="http://schemas.microsoft.com/office/drawing/2014/main" id="{25E240EB-98C8-D89D-3152-964DAD65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620" y="4438650"/>
            <a:ext cx="1752600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Develop Action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Plans &amp;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Communicate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17416" name="Line 9">
            <a:extLst>
              <a:ext uri="{FF2B5EF4-FFF2-40B4-BE49-F238E27FC236}">
                <a16:creationId xmlns:a16="http://schemas.microsoft.com/office/drawing/2014/main" id="{2A95695B-DBD5-2C49-EBBE-BAA5D8BC6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5857" y="52578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10">
            <a:extLst>
              <a:ext uri="{FF2B5EF4-FFF2-40B4-BE49-F238E27FC236}">
                <a16:creationId xmlns:a16="http://schemas.microsoft.com/office/drawing/2014/main" id="{DA4C9708-C914-6A33-7B0E-6C532D819E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6" y="5286375"/>
            <a:ext cx="585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1">
            <a:extLst>
              <a:ext uri="{FF2B5EF4-FFF2-40B4-BE49-F238E27FC236}">
                <a16:creationId xmlns:a16="http://schemas.microsoft.com/office/drawing/2014/main" id="{7CE2F6A3-51B0-05A8-3C14-E118E59A3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5063" y="5257800"/>
            <a:ext cx="6738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Line 12">
            <a:extLst>
              <a:ext uri="{FF2B5EF4-FFF2-40B4-BE49-F238E27FC236}">
                <a16:creationId xmlns:a16="http://schemas.microsoft.com/office/drawing/2014/main" id="{87CB43AD-41CD-DE6F-B8F7-FFE9D3954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2545" y="5257800"/>
            <a:ext cx="6429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Freeform 20">
            <a:extLst>
              <a:ext uri="{FF2B5EF4-FFF2-40B4-BE49-F238E27FC236}">
                <a16:creationId xmlns:a16="http://schemas.microsoft.com/office/drawing/2014/main" id="{A471C68B-1E5F-4476-3702-9F58AFC1B62F}"/>
              </a:ext>
            </a:extLst>
          </p:cNvPr>
          <p:cNvSpPr>
            <a:spLocks/>
          </p:cNvSpPr>
          <p:nvPr/>
        </p:nvSpPr>
        <p:spPr bwMode="auto">
          <a:xfrm>
            <a:off x="14768513" y="3417095"/>
            <a:ext cx="504825" cy="1833563"/>
          </a:xfrm>
          <a:custGeom>
            <a:avLst/>
            <a:gdLst>
              <a:gd name="T0" fmla="*/ 0 w 212"/>
              <a:gd name="T1" fmla="*/ 0 h 770"/>
              <a:gd name="T2" fmla="*/ 2147483646 w 212"/>
              <a:gd name="T3" fmla="*/ 2147483646 h 770"/>
              <a:gd name="T4" fmla="*/ 2147483646 w 212"/>
              <a:gd name="T5" fmla="*/ 2147483646 h 770"/>
              <a:gd name="T6" fmla="*/ 2147483646 w 212"/>
              <a:gd name="T7" fmla="*/ 2147483646 h 770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770"/>
              <a:gd name="T14" fmla="*/ 212 w 212"/>
              <a:gd name="T15" fmla="*/ 770 h 7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770">
                <a:moveTo>
                  <a:pt x="0" y="0"/>
                </a:moveTo>
                <a:lnTo>
                  <a:pt x="212" y="2"/>
                </a:lnTo>
                <a:lnTo>
                  <a:pt x="212" y="770"/>
                </a:lnTo>
                <a:lnTo>
                  <a:pt x="134" y="77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24">
            <a:extLst>
              <a:ext uri="{FF2B5EF4-FFF2-40B4-BE49-F238E27FC236}">
                <a16:creationId xmlns:a16="http://schemas.microsoft.com/office/drawing/2014/main" id="{EBADF1EB-B897-C0FE-68C1-763FAD70F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Rectangle 25">
            <a:extLst>
              <a:ext uri="{FF2B5EF4-FFF2-40B4-BE49-F238E27FC236}">
                <a16:creationId xmlns:a16="http://schemas.microsoft.com/office/drawing/2014/main" id="{2EB0E0FE-E193-346C-B4EE-E57BFD079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800100"/>
            <a:ext cx="12553950" cy="17145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Performance Improvement methodology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Line 24">
            <a:extLst>
              <a:ext uri="{FF2B5EF4-FFF2-40B4-BE49-F238E27FC236}">
                <a16:creationId xmlns:a16="http://schemas.microsoft.com/office/drawing/2014/main" id="{A6873FC3-9B37-6DF1-F578-37E914CFA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58" name="Rectangle 25">
            <a:extLst>
              <a:ext uri="{FF2B5EF4-FFF2-40B4-BE49-F238E27FC236}">
                <a16:creationId xmlns:a16="http://schemas.microsoft.com/office/drawing/2014/main" id="{0EA4B70C-BEFE-AB82-5AD3-F80FFBBE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800100"/>
            <a:ext cx="11658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This methodology is not . . .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19459" name="Rectangle 35">
            <a:extLst>
              <a:ext uri="{FF2B5EF4-FFF2-40B4-BE49-F238E27FC236}">
                <a16:creationId xmlns:a16="http://schemas.microsoft.com/office/drawing/2014/main" id="{D9B5E5B9-0D3E-11E2-07D5-E70D3A19B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743200"/>
            <a:ext cx="9096375" cy="5757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4572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lvl="2">
              <a:spcBef>
                <a:spcPct val="3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A silver bullet to improve your business processes.</a:t>
            </a:r>
          </a:p>
          <a:p>
            <a:pPr lvl="2">
              <a:spcBef>
                <a:spcPct val="3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A cookie cutter approach to continuous improvement.</a:t>
            </a:r>
          </a:p>
          <a:p>
            <a:pPr lvl="2">
              <a:spcBef>
                <a:spcPct val="3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A document on how to run your business.</a:t>
            </a:r>
          </a:p>
          <a:p>
            <a:pPr lvl="2">
              <a:spcBef>
                <a:spcPct val="3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A document where you go for all the answers</a:t>
            </a:r>
            <a:r>
              <a:rPr lang="en-US" altLang="en-US" sz="2700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Line 2">
            <a:extLst>
              <a:ext uri="{FF2B5EF4-FFF2-40B4-BE49-F238E27FC236}">
                <a16:creationId xmlns:a16="http://schemas.microsoft.com/office/drawing/2014/main" id="{D4F887B1-E215-B26D-9BDE-021E112E82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505E2354-5DBF-ECC8-7D9D-9900AFA98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800100"/>
            <a:ext cx="11658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Why improve performance??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280E5E42-DF58-EEC7-6DE8-FF5FDE5A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1" y="3086101"/>
            <a:ext cx="9977438" cy="595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25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Stimulates change</a:t>
            </a:r>
          </a:p>
          <a:p>
            <a:pPr lvl="1">
              <a:spcBef>
                <a:spcPct val="2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Creates a sense of urgency</a:t>
            </a:r>
          </a:p>
          <a:p>
            <a:pPr lvl="1">
              <a:spcBef>
                <a:spcPct val="2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Uncovers new ways of improving the process</a:t>
            </a:r>
          </a:p>
          <a:p>
            <a:pPr lvl="1">
              <a:spcBef>
                <a:spcPct val="2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Motivates by external example</a:t>
            </a:r>
          </a:p>
          <a:p>
            <a:pPr lvl="1">
              <a:spcBef>
                <a:spcPct val="2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Stimulates innovation</a:t>
            </a:r>
          </a:p>
          <a:p>
            <a:pPr lvl="1">
              <a:spcBef>
                <a:spcPct val="2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Ensures process alignment with organizational objectives</a:t>
            </a:r>
          </a:p>
          <a:p>
            <a:pPr lvl="1">
              <a:spcBef>
                <a:spcPct val="25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600" dirty="0">
                <a:latin typeface="Arial" panose="020B0604020202020204" pitchFamily="34" charset="0"/>
              </a:rPr>
              <a:t>Provides a deeper understanding of your own processes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Line 2">
            <a:extLst>
              <a:ext uri="{FF2B5EF4-FFF2-40B4-BE49-F238E27FC236}">
                <a16:creationId xmlns:a16="http://schemas.microsoft.com/office/drawing/2014/main" id="{F8E6DA59-64BF-2DE9-4487-240CC007A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22822749-CBA7-8359-DA10-D6E6DDCD4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800100"/>
            <a:ext cx="116586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Pitfalls to avoid when improving . . .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23555" name="Rectangle 5">
            <a:extLst>
              <a:ext uri="{FF2B5EF4-FFF2-40B4-BE49-F238E27FC236}">
                <a16:creationId xmlns:a16="http://schemas.microsoft.com/office/drawing/2014/main" id="{B4A59E25-1162-125F-BEEA-7E9CC3157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2400300"/>
            <a:ext cx="12001500" cy="705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42900" indent="-2286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spcBef>
                <a:spcPct val="10000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000" dirty="0">
                <a:solidFill>
                  <a:schemeClr val="tx2"/>
                </a:solidFill>
                <a:latin typeface="Arial" panose="020B0604020202020204" pitchFamily="34" charset="0"/>
              </a:rPr>
              <a:t>Not achieving buy-in and support.</a:t>
            </a:r>
          </a:p>
          <a:p>
            <a:pPr lvl="1">
              <a:spcBef>
                <a:spcPct val="100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000" dirty="0">
                <a:solidFill>
                  <a:schemeClr val="tx2"/>
                </a:solidFill>
                <a:latin typeface="Arial" panose="020B0604020202020204" pitchFamily="34" charset="0"/>
              </a:rPr>
              <a:t>Not understanding your own process.</a:t>
            </a:r>
          </a:p>
          <a:p>
            <a:pPr lvl="1">
              <a:spcBef>
                <a:spcPct val="100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000" dirty="0">
                <a:solidFill>
                  <a:schemeClr val="tx2"/>
                </a:solidFill>
                <a:latin typeface="Arial" panose="020B0604020202020204" pitchFamily="34" charset="0"/>
              </a:rPr>
              <a:t>Collecting data superficially.</a:t>
            </a:r>
          </a:p>
          <a:p>
            <a:pPr lvl="1">
              <a:spcBef>
                <a:spcPct val="100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000" dirty="0">
                <a:solidFill>
                  <a:schemeClr val="tx2"/>
                </a:solidFill>
                <a:latin typeface="Arial" panose="020B0604020202020204" pitchFamily="34" charset="0"/>
              </a:rPr>
              <a:t>Selecting inappropriate benchmark partners.</a:t>
            </a:r>
          </a:p>
          <a:p>
            <a:pPr lvl="1">
              <a:spcBef>
                <a:spcPct val="100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000" dirty="0">
                <a:solidFill>
                  <a:schemeClr val="tx2"/>
                </a:solidFill>
                <a:latin typeface="Arial" panose="020B0604020202020204" pitchFamily="34" charset="0"/>
              </a:rPr>
              <a:t>Collecting the wrong data.</a:t>
            </a:r>
          </a:p>
          <a:p>
            <a:pPr lvl="1">
              <a:spcBef>
                <a:spcPct val="100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000" dirty="0">
                <a:solidFill>
                  <a:schemeClr val="tx2"/>
                </a:solidFill>
                <a:latin typeface="Arial" panose="020B0604020202020204" pitchFamily="34" charset="0"/>
              </a:rPr>
              <a:t>Not being prepared for site visits.</a:t>
            </a:r>
          </a:p>
          <a:p>
            <a:pPr lvl="1">
              <a:spcBef>
                <a:spcPct val="100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000" dirty="0">
                <a:solidFill>
                  <a:schemeClr val="tx2"/>
                </a:solidFill>
                <a:latin typeface="Arial" panose="020B0604020202020204" pitchFamily="34" charset="0"/>
              </a:rPr>
              <a:t>Insufficient analysis of results.</a:t>
            </a:r>
          </a:p>
          <a:p>
            <a:pPr lvl="1">
              <a:spcBef>
                <a:spcPct val="100000"/>
              </a:spcBef>
              <a:buClr>
                <a:schemeClr val="accent2"/>
              </a:buClr>
              <a:buSzPct val="80000"/>
              <a:buFont typeface="Symbol" pitchFamily="2" charset="2"/>
              <a:buChar char="·"/>
            </a:pPr>
            <a:r>
              <a:rPr lang="en-US" altLang="en-US" sz="3000" dirty="0">
                <a:solidFill>
                  <a:schemeClr val="tx2"/>
                </a:solidFill>
                <a:latin typeface="Arial" panose="020B0604020202020204" pitchFamily="34" charset="0"/>
              </a:rPr>
              <a:t>Believing the project is “the answer”.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Line 2">
            <a:extLst>
              <a:ext uri="{FF2B5EF4-FFF2-40B4-BE49-F238E27FC236}">
                <a16:creationId xmlns:a16="http://schemas.microsoft.com/office/drawing/2014/main" id="{59417E5C-4553-C023-9029-A7D315DC2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A9E2DA6F-A7FC-7052-2203-4029C06CE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921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Keys to a successful improvement initiative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5D9C7576-0019-AB99-BC83-36977BB1E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000" dirty="0"/>
              <a:t>	</a:t>
            </a:r>
            <a:r>
              <a:rPr lang="en-US" altLang="en-US" sz="3300" dirty="0">
                <a:latin typeface="Arial" panose="020B0604020202020204" pitchFamily="34" charset="0"/>
              </a:rPr>
              <a:t>Involve management early in the process.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	Involve process owners and staff from beginning to end.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	Understand your own process first before looking at others.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	Train people for the project.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	Create/use data collection tools.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	Devote time to analysis.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	Address cultural change.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	Prepare for site visits.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Line 2">
            <a:extLst>
              <a:ext uri="{FF2B5EF4-FFF2-40B4-BE49-F238E27FC236}">
                <a16:creationId xmlns:a16="http://schemas.microsoft.com/office/drawing/2014/main" id="{EAEFE056-40C6-7A8E-1039-37D2D67C4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11E1A8D5-707D-2A22-DDE1-BE094798E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Performance improvement is a data transformation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27651" name="Group 5">
            <a:extLst>
              <a:ext uri="{FF2B5EF4-FFF2-40B4-BE49-F238E27FC236}">
                <a16:creationId xmlns:a16="http://schemas.microsoft.com/office/drawing/2014/main" id="{3DEED52B-3A01-83AE-88CA-C049FC6B71D6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3314701"/>
            <a:ext cx="7936707" cy="5393533"/>
            <a:chOff x="1248" y="1392"/>
            <a:chExt cx="3333" cy="2265"/>
          </a:xfrm>
        </p:grpSpPr>
        <p:sp>
          <p:nvSpPr>
            <p:cNvPr id="27652" name="AutoShape 6">
              <a:extLst>
                <a:ext uri="{FF2B5EF4-FFF2-40B4-BE49-F238E27FC236}">
                  <a16:creationId xmlns:a16="http://schemas.microsoft.com/office/drawing/2014/main" id="{FA720A34-1E26-5AC9-0783-D85958C3EE3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782" y="858"/>
              <a:ext cx="2265" cy="3333"/>
            </a:xfrm>
            <a:prstGeom prst="triangle">
              <a:avLst>
                <a:gd name="adj" fmla="val 49995"/>
              </a:avLst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27653" name="Rectangle 7">
              <a:extLst>
                <a:ext uri="{FF2B5EF4-FFF2-40B4-BE49-F238E27FC236}">
                  <a16:creationId xmlns:a16="http://schemas.microsoft.com/office/drawing/2014/main" id="{3F18F5F6-30B2-5E89-9066-7F33C84EB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2209"/>
              <a:ext cx="197" cy="5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5732" tIns="66675" rIns="135732" bIns="6667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100" b="1">
                  <a:latin typeface="Arial" panose="020B0604020202020204" pitchFamily="34" charset="0"/>
                </a:rPr>
                <a:t>D</a:t>
              </a:r>
              <a:br>
                <a:rPr lang="en-US" altLang="en-US" sz="2100" b="1">
                  <a:latin typeface="Arial" panose="020B0604020202020204" pitchFamily="34" charset="0"/>
                </a:rPr>
              </a:br>
              <a:r>
                <a:rPr lang="en-US" altLang="en-US" sz="2100" b="1">
                  <a:latin typeface="Arial" panose="020B0604020202020204" pitchFamily="34" charset="0"/>
                </a:rPr>
                <a:t>A</a:t>
              </a:r>
              <a:br>
                <a:rPr lang="en-US" altLang="en-US" sz="2100" b="1">
                  <a:latin typeface="Arial" panose="020B0604020202020204" pitchFamily="34" charset="0"/>
                </a:rPr>
              </a:br>
              <a:r>
                <a:rPr lang="en-US" altLang="en-US" sz="2100" b="1">
                  <a:latin typeface="Arial" panose="020B0604020202020204" pitchFamily="34" charset="0"/>
                </a:rPr>
                <a:t>T</a:t>
              </a:r>
              <a:br>
                <a:rPr lang="en-US" altLang="en-US" sz="2100" b="1">
                  <a:latin typeface="Arial" panose="020B0604020202020204" pitchFamily="34" charset="0"/>
                </a:rPr>
              </a:br>
              <a:r>
                <a:rPr lang="en-US" altLang="en-US" sz="21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7654" name="Rectangle 8">
              <a:extLst>
                <a:ext uri="{FF2B5EF4-FFF2-40B4-BE49-F238E27FC236}">
                  <a16:creationId xmlns:a16="http://schemas.microsoft.com/office/drawing/2014/main" id="{E40F77E1-E9D9-3B33-FFB2-A1A015D0F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1722"/>
              <a:ext cx="196" cy="145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5732" tIns="66675" rIns="135732" bIns="6667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I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N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F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O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R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M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A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T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I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O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7655" name="Rectangle 9">
              <a:extLst>
                <a:ext uri="{FF2B5EF4-FFF2-40B4-BE49-F238E27FC236}">
                  <a16:creationId xmlns:a16="http://schemas.microsoft.com/office/drawing/2014/main" id="{08A35C37-81D5-E1BD-4DD1-711F363AD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1" y="1951"/>
              <a:ext cx="207" cy="11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5732" tIns="66675" rIns="135732" bIns="6667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K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N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O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W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L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E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D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G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E</a:t>
              </a:r>
              <a:endParaRPr lang="en-US" altLang="en-US" sz="2100" b="1">
                <a:latin typeface="Arial" panose="020B0604020202020204" pitchFamily="34" charset="0"/>
              </a:endParaRPr>
            </a:p>
          </p:txBody>
        </p:sp>
        <p:sp>
          <p:nvSpPr>
            <p:cNvPr id="27656" name="Rectangle 10">
              <a:extLst>
                <a:ext uri="{FF2B5EF4-FFF2-40B4-BE49-F238E27FC236}">
                  <a16:creationId xmlns:a16="http://schemas.microsoft.com/office/drawing/2014/main" id="{DD627B2B-C3F8-0099-4D0B-026D9DDD2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" y="2182"/>
              <a:ext cx="207" cy="7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5732" tIns="66675" rIns="135732" bIns="6667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Arial" panose="020B0604020202020204" pitchFamily="34" charset="0"/>
                </a:rPr>
                <a:t>W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I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S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D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O</a:t>
              </a:r>
              <a:br>
                <a:rPr lang="en-US" altLang="en-US" sz="1800" b="1">
                  <a:latin typeface="Arial" panose="020B0604020202020204" pitchFamily="34" charset="0"/>
                </a:rPr>
              </a:br>
              <a:r>
                <a:rPr lang="en-US" altLang="en-US" sz="1800" b="1">
                  <a:latin typeface="Arial" panose="020B0604020202020204" pitchFamily="34" charset="0"/>
                </a:rPr>
                <a:t>M</a:t>
              </a:r>
              <a:endParaRPr lang="en-US" altLang="en-US" sz="2100" b="1">
                <a:latin typeface="Arial" panose="020B0604020202020204" pitchFamily="34" charset="0"/>
              </a:endParaRPr>
            </a:p>
          </p:txBody>
        </p:sp>
        <p:sp>
          <p:nvSpPr>
            <p:cNvPr id="27657" name="Line 11">
              <a:extLst>
                <a:ext uri="{FF2B5EF4-FFF2-40B4-BE49-F238E27FC236}">
                  <a16:creationId xmlns:a16="http://schemas.microsoft.com/office/drawing/2014/main" id="{26C26D26-BB04-B513-A178-FE3C902793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6" y="1585"/>
              <a:ext cx="0" cy="18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8" name="Line 12">
              <a:extLst>
                <a:ext uri="{FF2B5EF4-FFF2-40B4-BE49-F238E27FC236}">
                  <a16:creationId xmlns:a16="http://schemas.microsoft.com/office/drawing/2014/main" id="{E4CAAC10-3DFC-ADF7-35A4-2FF35C761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800"/>
              <a:ext cx="0" cy="14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AC5E8BD9-54AA-27AE-2CDC-D005B5F52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2042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3.xml><?xml version="1.0" encoding="utf-8"?>
<ds:datastoreItem xmlns:ds="http://schemas.openxmlformats.org/officeDocument/2006/customXml" ds:itemID="{4D9F365C-DC7F-41F1-AAD0-3A0A503A8AE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315</Words>
  <Application>Microsoft Macintosh PowerPoint</Application>
  <PresentationFormat>Custom</PresentationFormat>
  <Paragraphs>64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 2</vt:lpstr>
      <vt:lpstr>Breeze</vt:lpstr>
      <vt:lpstr>Overview of Performance Improvement Methodology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Jeffrey Berk</cp:lastModifiedBy>
  <cp:revision>35</cp:revision>
  <dcterms:created xsi:type="dcterms:W3CDTF">2019-02-13T16:04:21Z</dcterms:created>
  <dcterms:modified xsi:type="dcterms:W3CDTF">2024-01-12T20:03:37Z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