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4"/>
  </p:notesMasterIdLst>
  <p:sldIdLst>
    <p:sldId id="259" r:id="rId5"/>
    <p:sldId id="263" r:id="rId6"/>
    <p:sldId id="264" r:id="rId7"/>
    <p:sldId id="287" r:id="rId8"/>
    <p:sldId id="288" r:id="rId9"/>
    <p:sldId id="277" r:id="rId10"/>
    <p:sldId id="289" r:id="rId11"/>
    <p:sldId id="290" r:id="rId12"/>
    <p:sldId id="291" r:id="rId13"/>
    <p:sldId id="265" r:id="rId14"/>
    <p:sldId id="292" r:id="rId15"/>
    <p:sldId id="293" r:id="rId16"/>
    <p:sldId id="294" r:id="rId17"/>
    <p:sldId id="269" r:id="rId18"/>
    <p:sldId id="270" r:id="rId19"/>
    <p:sldId id="271" r:id="rId20"/>
    <p:sldId id="272" r:id="rId21"/>
    <p:sldId id="273" r:id="rId22"/>
    <p:sldId id="274" r:id="rId23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E9FAA-919F-174E-9751-6946827F4324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9F848-7056-F74C-BA8E-906677F2F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4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E6309C65-A721-DC3A-D921-B5E2BA3BF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E4EA01-0F16-F440-BF99-33696525F8AD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5DD0FF1-56C2-70AE-3E5C-1E81D39B62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EE962CD-F106-F2A7-3898-054746421A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4669F560-88F3-CB1F-09E8-55B0A3AAD8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163B97F-D256-424A-92FA-8AB5F666DF86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BA7CAB5-AFFB-BC10-F9DC-228FEE20F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37575D3-72AD-2162-DE75-CBA78C2A7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2E1C6EA2-5D9F-1ABE-EB5A-F9C90B2F41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942C287-EC59-6A4E-AB12-81C9452EED04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DDE421D-C5A8-5B8D-D222-BB5BD1565E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9557AD9-05D6-7166-C5FC-72526D2AA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2F4E477C-C7C7-9722-375C-3BE755CAD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D97989D-29C8-264D-8810-F9F0CD5C211F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799517D-5FA5-C54E-197A-5CD18FBB9D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EF7DE6D-ABFA-05DF-C94D-34F683A83E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036F5156-0DA0-D1E1-F280-DF92CAB1FD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39EF27B-3665-4642-A1AE-BBC505A1409A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B6883C5-1FF2-03E5-AA57-D0CB6C759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34AFD7B-7661-EFC7-059E-D1136B7EBB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5857DDDA-C204-5578-8596-776C26F6FF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0F05D10-9B27-0E44-B3A4-A1C9FB88B080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FADADFD-5C7C-F6CD-C55A-5A7A760E1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8DC7411-2569-B18D-AF6F-EB2EE17C72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1781FEAC-4592-1C1A-FAB0-7879C62ED9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618173E-4C83-D044-A646-40D0CF5BCB46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13F6C99E-8FCB-FD73-1C90-15B93BD662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29D8D68-2FDF-0D65-84F1-189D8B4EEA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4B049EC6-91D3-3215-FB0F-6A711AFEF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1BB323-984F-D54C-881C-252785A9970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B25957C6-8A71-BF8A-998E-875303C75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CD5C472-9A54-A147-647B-7E067F584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CC1649BF-CDA9-181F-5A58-BB7A60C5D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3D6C1FF-12C1-A44E-82F6-78BF43EE1314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0E3D62A0-B207-9CCD-52A9-F204528D08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C533BF7-8641-D924-CB14-191F70FF6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5AD00954-0EE0-6D2F-CFE9-AC9A719781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545716-4F06-F64B-8B7C-F661142F7A78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8B80F9A8-E1DF-3EB9-BB80-1C5ACE02F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DBBDC256-D61D-6712-9413-E0DDC0AC5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1935B95F-95A3-1C9E-C2C2-2F2766FA91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4E3AB50-52CE-5D4C-B955-4E702C1F1C09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67661C21-7C46-6E14-F0B2-7C8ADECDF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CB3D7EE-5A5E-9DE7-38BD-CDD7C981A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6CC62956-C216-26AA-33F8-8D764C16B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B9DC411-B7D4-F14B-BFC3-27D6092DEC1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DF9910E-13D8-8B3D-9E3D-AE60CF5F4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2D8246C-9837-6A0E-87B1-2B93331A4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EE5736F3-4B5F-F2CC-AB3B-CF1AF5BBF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86EC3B0-7594-BB4E-AB98-B3F1DBF12DA8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76ECC97-1322-4A16-0A75-F12E4E729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C0C0AAE-CC01-34FE-180B-39FD1B7FD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F76C28E-62F4-C78F-A114-EF54AD4F15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ED30E17-225E-B74A-9BD0-41BFD627BC95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781A151D-C936-4D90-4092-B16C8BB702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5441CAF3-A22C-56AC-E5A3-44BE40134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DF7510E-9957-429C-24DC-EE12DE91E0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5E5E9A8-4A33-A046-8C94-392784B8996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8C32F729-6420-BBEC-6CA7-92B7A710DE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1B09E0B-50EA-B0E8-4B90-B2A6A633E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934B3A50-9EA2-1B03-3D68-9B890D3B4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8912BED-842E-F748-A420-1D6FD1EFEF34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4BB74C11-77E7-2FD0-BD98-79FB712FEB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C729068-54E0-2F44-8F2E-35E1EE053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DCE913E8-35DE-4FE1-49BB-583E925A01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C977BF-35E9-1D49-9972-C7CF3538854F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38D32F22-DD4D-F411-218B-3D5F37928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5E9AFD4-1DCA-E607-2A6C-6D5C78221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0ECF781E-F214-4124-1692-97F64BB14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C5D2097-9EC0-8F40-BB8F-52183975AAF5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4D07E3E-6E35-4091-5636-EB237D810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F66E933-215B-4293-7297-76F59DE95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79F4BF9-9D03-000D-41BE-5AAC25C8E2D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97D8662-CAFC-233C-E5B5-D7E7B3F3EBD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F0E0C-A089-654A-9849-A259CE614F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1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  <p:sldLayoutId id="2147483677" r:id="rId4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5" y="3355974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7200" dirty="0"/>
              <a:t>Understanding the As Is and Should Be Environments</a:t>
            </a:r>
            <a:br>
              <a:rPr lang="en-US" sz="7200" dirty="0"/>
            </a:br>
            <a:endParaRPr lang="en-US"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Line 2">
            <a:extLst>
              <a:ext uri="{FF2B5EF4-FFF2-40B4-BE49-F238E27FC236}">
                <a16:creationId xmlns:a16="http://schemas.microsoft.com/office/drawing/2014/main" id="{94ED4BBB-B245-5FCB-6AD7-971545F1C9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A5BEE5F3-350D-DB47-BCD2-CB33D7120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Performance Improvement Team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46083" name="Group 5">
            <a:extLst>
              <a:ext uri="{FF2B5EF4-FFF2-40B4-BE49-F238E27FC236}">
                <a16:creationId xmlns:a16="http://schemas.microsoft.com/office/drawing/2014/main" id="{C5E943E9-0936-E48F-9117-C4172AD493C4}"/>
              </a:ext>
            </a:extLst>
          </p:cNvPr>
          <p:cNvGrpSpPr>
            <a:grpSpLocks/>
          </p:cNvGrpSpPr>
          <p:nvPr/>
        </p:nvGrpSpPr>
        <p:grpSpPr bwMode="auto">
          <a:xfrm>
            <a:off x="2857500" y="3200401"/>
            <a:ext cx="12001501" cy="4862513"/>
            <a:chOff x="292" y="1820"/>
            <a:chExt cx="5040" cy="2042"/>
          </a:xfrm>
        </p:grpSpPr>
        <p:sp>
          <p:nvSpPr>
            <p:cNvPr id="46084" name="Line 6">
              <a:extLst>
                <a:ext uri="{FF2B5EF4-FFF2-40B4-BE49-F238E27FC236}">
                  <a16:creationId xmlns:a16="http://schemas.microsoft.com/office/drawing/2014/main" id="{86D433DE-7BDF-0F08-F17A-241720995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00" y="1820"/>
              <a:ext cx="0" cy="204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7">
              <a:extLst>
                <a:ext uri="{FF2B5EF4-FFF2-40B4-BE49-F238E27FC236}">
                  <a16:creationId xmlns:a16="http://schemas.microsoft.com/office/drawing/2014/main" id="{997C4805-08AD-0B89-2692-6FB893C65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" y="1828"/>
              <a:ext cx="5040" cy="2026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46086" name="Rectangle 8">
              <a:extLst>
                <a:ext uri="{FF2B5EF4-FFF2-40B4-BE49-F238E27FC236}">
                  <a16:creationId xmlns:a16="http://schemas.microsoft.com/office/drawing/2014/main" id="{92E961A8-67E7-CB6E-0858-556857554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834"/>
              <a:ext cx="81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 b="1">
                  <a:latin typeface="Arial" panose="020B0604020202020204" pitchFamily="34" charset="0"/>
                </a:rPr>
                <a:t>Project Sponsor</a:t>
              </a:r>
            </a:p>
          </p:txBody>
        </p:sp>
        <p:sp>
          <p:nvSpPr>
            <p:cNvPr id="46087" name="Rectangle 9">
              <a:extLst>
                <a:ext uri="{FF2B5EF4-FFF2-40B4-BE49-F238E27FC236}">
                  <a16:creationId xmlns:a16="http://schemas.microsoft.com/office/drawing/2014/main" id="{4B5BFC55-F7D5-537D-FC6F-004A6CEC7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1834"/>
              <a:ext cx="7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 b="1">
                  <a:latin typeface="Arial" panose="020B0604020202020204" pitchFamily="34" charset="0"/>
                </a:rPr>
                <a:t>Process Owner</a:t>
              </a:r>
            </a:p>
          </p:txBody>
        </p:sp>
        <p:sp>
          <p:nvSpPr>
            <p:cNvPr id="46088" name="Rectangle 10">
              <a:extLst>
                <a:ext uri="{FF2B5EF4-FFF2-40B4-BE49-F238E27FC236}">
                  <a16:creationId xmlns:a16="http://schemas.microsoft.com/office/drawing/2014/main" id="{C135E9F1-7985-177D-68F6-49ADEB2156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1834"/>
              <a:ext cx="50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 b="1">
                  <a:latin typeface="Arial" panose="020B0604020202020204" pitchFamily="34" charset="0"/>
                </a:rPr>
                <a:t>Facilitator</a:t>
              </a:r>
            </a:p>
          </p:txBody>
        </p:sp>
        <p:sp>
          <p:nvSpPr>
            <p:cNvPr id="46089" name="Rectangle 11">
              <a:extLst>
                <a:ext uri="{FF2B5EF4-FFF2-40B4-BE49-F238E27FC236}">
                  <a16:creationId xmlns:a16="http://schemas.microsoft.com/office/drawing/2014/main" id="{D2D10169-A3DB-6EB7-A726-D2374D1B3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1834"/>
              <a:ext cx="6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 b="1">
                  <a:latin typeface="Arial" panose="020B0604020202020204" pitchFamily="34" charset="0"/>
                </a:rPr>
                <a:t>Team Member</a:t>
              </a:r>
            </a:p>
          </p:txBody>
        </p:sp>
        <p:sp>
          <p:nvSpPr>
            <p:cNvPr id="46090" name="Rectangle 12">
              <a:extLst>
                <a:ext uri="{FF2B5EF4-FFF2-40B4-BE49-F238E27FC236}">
                  <a16:creationId xmlns:a16="http://schemas.microsoft.com/office/drawing/2014/main" id="{A44527FF-FBC2-ED65-A1F2-9D51C8FD6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11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091" name="Rectangle 13">
              <a:extLst>
                <a:ext uri="{FF2B5EF4-FFF2-40B4-BE49-F238E27FC236}">
                  <a16:creationId xmlns:a16="http://schemas.microsoft.com/office/drawing/2014/main" id="{B8B1F342-8229-52A4-52E1-90CBB5C59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13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2" name="Rectangle 14">
              <a:extLst>
                <a:ext uri="{FF2B5EF4-FFF2-40B4-BE49-F238E27FC236}">
                  <a16:creationId xmlns:a16="http://schemas.microsoft.com/office/drawing/2014/main" id="{3E92B68B-79B0-5996-6EA6-789F0239C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131"/>
              <a:ext cx="69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Project initiator</a:t>
              </a:r>
            </a:p>
          </p:txBody>
        </p:sp>
        <p:sp>
          <p:nvSpPr>
            <p:cNvPr id="46093" name="Rectangle 15">
              <a:extLst>
                <a:ext uri="{FF2B5EF4-FFF2-40B4-BE49-F238E27FC236}">
                  <a16:creationId xmlns:a16="http://schemas.microsoft.com/office/drawing/2014/main" id="{4983F623-4C70-4355-667D-BB3FBF957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25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094" name="Rectangle 16">
              <a:extLst>
                <a:ext uri="{FF2B5EF4-FFF2-40B4-BE49-F238E27FC236}">
                  <a16:creationId xmlns:a16="http://schemas.microsoft.com/office/drawing/2014/main" id="{C69B915F-60B4-26B3-54BC-4AA3A91AF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266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5" name="Rectangle 17">
              <a:extLst>
                <a:ext uri="{FF2B5EF4-FFF2-40B4-BE49-F238E27FC236}">
                  <a16:creationId xmlns:a16="http://schemas.microsoft.com/office/drawing/2014/main" id="{02EDD81F-006C-343D-B353-26F327223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267"/>
              <a:ext cx="86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Resource provider</a:t>
              </a:r>
            </a:p>
          </p:txBody>
        </p:sp>
        <p:sp>
          <p:nvSpPr>
            <p:cNvPr id="46096" name="Rectangle 18">
              <a:extLst>
                <a:ext uri="{FF2B5EF4-FFF2-40B4-BE49-F238E27FC236}">
                  <a16:creationId xmlns:a16="http://schemas.microsoft.com/office/drawing/2014/main" id="{5EE8886D-2E44-B86D-3D07-D622CEC8B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3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097" name="Rectangle 19">
              <a:extLst>
                <a:ext uri="{FF2B5EF4-FFF2-40B4-BE49-F238E27FC236}">
                  <a16:creationId xmlns:a16="http://schemas.microsoft.com/office/drawing/2014/main" id="{45AD2363-4648-6413-9D0E-3F7FC4DEE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403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098" name="Rectangle 20">
              <a:extLst>
                <a:ext uri="{FF2B5EF4-FFF2-40B4-BE49-F238E27FC236}">
                  <a16:creationId xmlns:a16="http://schemas.microsoft.com/office/drawing/2014/main" id="{B8E32703-A14B-EC44-089E-A5B201486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404"/>
              <a:ext cx="8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Obstacle remover</a:t>
              </a:r>
            </a:p>
          </p:txBody>
        </p:sp>
        <p:sp>
          <p:nvSpPr>
            <p:cNvPr id="46099" name="Rectangle 21">
              <a:extLst>
                <a:ext uri="{FF2B5EF4-FFF2-40B4-BE49-F238E27FC236}">
                  <a16:creationId xmlns:a16="http://schemas.microsoft.com/office/drawing/2014/main" id="{FF9E5CB2-CF90-6D40-8A53-D63A1490B6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2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00" name="Rectangle 22">
              <a:extLst>
                <a:ext uri="{FF2B5EF4-FFF2-40B4-BE49-F238E27FC236}">
                  <a16:creationId xmlns:a16="http://schemas.microsoft.com/office/drawing/2014/main" id="{68C1E0B7-C4DB-A202-D4E9-EC0BC388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" y="254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1" name="Rectangle 23">
              <a:extLst>
                <a:ext uri="{FF2B5EF4-FFF2-40B4-BE49-F238E27FC236}">
                  <a16:creationId xmlns:a16="http://schemas.microsoft.com/office/drawing/2014/main" id="{8F2987B4-9930-8B56-538F-1A5E2163E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541"/>
              <a:ext cx="71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Implementation</a:t>
              </a:r>
            </a:p>
          </p:txBody>
        </p:sp>
        <p:sp>
          <p:nvSpPr>
            <p:cNvPr id="46102" name="Rectangle 24">
              <a:extLst>
                <a:ext uri="{FF2B5EF4-FFF2-40B4-BE49-F238E27FC236}">
                  <a16:creationId xmlns:a16="http://schemas.microsoft.com/office/drawing/2014/main" id="{590E00AF-9F7E-D4EC-E5F9-4386FE271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669"/>
              <a:ext cx="2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driver</a:t>
              </a:r>
            </a:p>
          </p:txBody>
        </p:sp>
        <p:sp>
          <p:nvSpPr>
            <p:cNvPr id="46103" name="Rectangle 25">
              <a:extLst>
                <a:ext uri="{FF2B5EF4-FFF2-40B4-BE49-F238E27FC236}">
                  <a16:creationId xmlns:a16="http://schemas.microsoft.com/office/drawing/2014/main" id="{CF85071B-930E-80DC-640B-1FB75B96F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11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04" name="Rectangle 26">
              <a:extLst>
                <a:ext uri="{FF2B5EF4-FFF2-40B4-BE49-F238E27FC236}">
                  <a16:creationId xmlns:a16="http://schemas.microsoft.com/office/drawing/2014/main" id="{4F1CB14F-6A1E-E707-9676-6AF9FB81A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13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5" name="Rectangle 27">
              <a:extLst>
                <a:ext uri="{FF2B5EF4-FFF2-40B4-BE49-F238E27FC236}">
                  <a16:creationId xmlns:a16="http://schemas.microsoft.com/office/drawing/2014/main" id="{A4CBB079-7523-66A7-05BC-F26F76051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131"/>
              <a:ext cx="84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Leader of process</a:t>
              </a:r>
            </a:p>
          </p:txBody>
        </p:sp>
        <p:sp>
          <p:nvSpPr>
            <p:cNvPr id="46106" name="Rectangle 28">
              <a:extLst>
                <a:ext uri="{FF2B5EF4-FFF2-40B4-BE49-F238E27FC236}">
                  <a16:creationId xmlns:a16="http://schemas.microsoft.com/office/drawing/2014/main" id="{AEEDFFCE-D03B-E009-2DA3-34485F357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259"/>
              <a:ext cx="60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under review</a:t>
              </a:r>
            </a:p>
          </p:txBody>
        </p:sp>
        <p:sp>
          <p:nvSpPr>
            <p:cNvPr id="46107" name="Rectangle 29">
              <a:extLst>
                <a:ext uri="{FF2B5EF4-FFF2-40B4-BE49-F238E27FC236}">
                  <a16:creationId xmlns:a16="http://schemas.microsoft.com/office/drawing/2014/main" id="{4590F23B-1E35-6EA0-5380-F39DC636F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382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08" name="Rectangle 30">
              <a:extLst>
                <a:ext uri="{FF2B5EF4-FFF2-40B4-BE49-F238E27FC236}">
                  <a16:creationId xmlns:a16="http://schemas.microsoft.com/office/drawing/2014/main" id="{C93ED857-279B-81D6-5D7F-62BE5C12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395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09" name="Rectangle 31">
              <a:extLst>
                <a:ext uri="{FF2B5EF4-FFF2-40B4-BE49-F238E27FC236}">
                  <a16:creationId xmlns:a16="http://schemas.microsoft.com/office/drawing/2014/main" id="{693750B6-783B-A3E0-5953-64E9BEC26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396"/>
              <a:ext cx="99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Source of information</a:t>
              </a:r>
            </a:p>
          </p:txBody>
        </p:sp>
        <p:sp>
          <p:nvSpPr>
            <p:cNvPr id="46110" name="Rectangle 32">
              <a:extLst>
                <a:ext uri="{FF2B5EF4-FFF2-40B4-BE49-F238E27FC236}">
                  <a16:creationId xmlns:a16="http://schemas.microsoft.com/office/drawing/2014/main" id="{485BAAF7-4414-074E-2D76-4F6BDD9DC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2519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11" name="Rectangle 33">
              <a:extLst>
                <a:ext uri="{FF2B5EF4-FFF2-40B4-BE49-F238E27FC236}">
                  <a16:creationId xmlns:a16="http://schemas.microsoft.com/office/drawing/2014/main" id="{C96D6243-11E4-9A1A-5656-A9A2FBB40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2532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2" name="Rectangle 34">
              <a:extLst>
                <a:ext uri="{FF2B5EF4-FFF2-40B4-BE49-F238E27FC236}">
                  <a16:creationId xmlns:a16="http://schemas.microsoft.com/office/drawing/2014/main" id="{7B6CB804-43F2-2BF5-3494-A0E6E2898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533"/>
              <a:ext cx="68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Leads process</a:t>
              </a:r>
            </a:p>
          </p:txBody>
        </p:sp>
        <p:sp>
          <p:nvSpPr>
            <p:cNvPr id="46113" name="Rectangle 35">
              <a:extLst>
                <a:ext uri="{FF2B5EF4-FFF2-40B4-BE49-F238E27FC236}">
                  <a16:creationId xmlns:a16="http://schemas.microsoft.com/office/drawing/2014/main" id="{6A20F68D-1150-1933-283F-C0301E9F0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3" y="2662"/>
              <a:ext cx="8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improvement effort</a:t>
              </a:r>
            </a:p>
          </p:txBody>
        </p:sp>
        <p:sp>
          <p:nvSpPr>
            <p:cNvPr id="46114" name="Rectangle 36">
              <a:extLst>
                <a:ext uri="{FF2B5EF4-FFF2-40B4-BE49-F238E27FC236}">
                  <a16:creationId xmlns:a16="http://schemas.microsoft.com/office/drawing/2014/main" id="{CCF70B09-C8A9-BBF1-211D-74ADE38B0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11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15" name="Rectangle 37">
              <a:extLst>
                <a:ext uri="{FF2B5EF4-FFF2-40B4-BE49-F238E27FC236}">
                  <a16:creationId xmlns:a16="http://schemas.microsoft.com/office/drawing/2014/main" id="{E94E1143-71D6-9D75-9842-5EAFD83B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13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6" name="Rectangle 38">
              <a:extLst>
                <a:ext uri="{FF2B5EF4-FFF2-40B4-BE49-F238E27FC236}">
                  <a16:creationId xmlns:a16="http://schemas.microsoft.com/office/drawing/2014/main" id="{89194718-D671-3F41-E5CF-0B0FEB008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131"/>
              <a:ext cx="99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Benchmarking expert</a:t>
              </a:r>
            </a:p>
          </p:txBody>
        </p:sp>
        <p:sp>
          <p:nvSpPr>
            <p:cNvPr id="46117" name="Rectangle 39">
              <a:extLst>
                <a:ext uri="{FF2B5EF4-FFF2-40B4-BE49-F238E27FC236}">
                  <a16:creationId xmlns:a16="http://schemas.microsoft.com/office/drawing/2014/main" id="{B35C443C-12E1-95FB-D026-C31FACB64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253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18" name="Rectangle 40">
              <a:extLst>
                <a:ext uri="{FF2B5EF4-FFF2-40B4-BE49-F238E27FC236}">
                  <a16:creationId xmlns:a16="http://schemas.microsoft.com/office/drawing/2014/main" id="{30A4F32E-B25E-544A-670E-8708A5DC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266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19" name="Rectangle 41">
              <a:extLst>
                <a:ext uri="{FF2B5EF4-FFF2-40B4-BE49-F238E27FC236}">
                  <a16:creationId xmlns:a16="http://schemas.microsoft.com/office/drawing/2014/main" id="{773308CB-BC2F-E1E6-83EF-B743144E0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267"/>
              <a:ext cx="55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Coordinator</a:t>
              </a:r>
            </a:p>
          </p:txBody>
        </p:sp>
        <p:sp>
          <p:nvSpPr>
            <p:cNvPr id="46120" name="Rectangle 42">
              <a:extLst>
                <a:ext uri="{FF2B5EF4-FFF2-40B4-BE49-F238E27FC236}">
                  <a16:creationId xmlns:a16="http://schemas.microsoft.com/office/drawing/2014/main" id="{1B87FB75-FADB-1F0C-2767-E20F22547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39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21" name="Rectangle 43">
              <a:extLst>
                <a:ext uri="{FF2B5EF4-FFF2-40B4-BE49-F238E27FC236}">
                  <a16:creationId xmlns:a16="http://schemas.microsoft.com/office/drawing/2014/main" id="{1CD15B8E-2B98-8B0C-80E9-36F7B16A5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403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2" name="Rectangle 44">
              <a:extLst>
                <a:ext uri="{FF2B5EF4-FFF2-40B4-BE49-F238E27FC236}">
                  <a16:creationId xmlns:a16="http://schemas.microsoft.com/office/drawing/2014/main" id="{C66191C1-01A3-48A5-9AC1-58501338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404"/>
              <a:ext cx="3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Trainer</a:t>
              </a:r>
            </a:p>
          </p:txBody>
        </p:sp>
        <p:sp>
          <p:nvSpPr>
            <p:cNvPr id="46123" name="Rectangle 45">
              <a:extLst>
                <a:ext uri="{FF2B5EF4-FFF2-40B4-BE49-F238E27FC236}">
                  <a16:creationId xmlns:a16="http://schemas.microsoft.com/office/drawing/2014/main" id="{4D303028-709E-C58C-B248-C1F107804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252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24" name="Rectangle 46">
              <a:extLst>
                <a:ext uri="{FF2B5EF4-FFF2-40B4-BE49-F238E27FC236}">
                  <a16:creationId xmlns:a16="http://schemas.microsoft.com/office/drawing/2014/main" id="{39E5A813-90E1-0946-C8F6-D222A4C8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" y="254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5" name="Rectangle 47">
              <a:extLst>
                <a:ext uri="{FF2B5EF4-FFF2-40B4-BE49-F238E27FC236}">
                  <a16:creationId xmlns:a16="http://schemas.microsoft.com/office/drawing/2014/main" id="{C947230C-D1EB-8579-D405-1DA51E2D7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2541"/>
              <a:ext cx="45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Facilitator</a:t>
              </a:r>
            </a:p>
          </p:txBody>
        </p:sp>
        <p:sp>
          <p:nvSpPr>
            <p:cNvPr id="46126" name="Rectangle 48">
              <a:extLst>
                <a:ext uri="{FF2B5EF4-FFF2-40B4-BE49-F238E27FC236}">
                  <a16:creationId xmlns:a16="http://schemas.microsoft.com/office/drawing/2014/main" id="{4C3EEB69-B825-E7C1-C91E-7CB570147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11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27" name="Rectangle 49">
              <a:extLst>
                <a:ext uri="{FF2B5EF4-FFF2-40B4-BE49-F238E27FC236}">
                  <a16:creationId xmlns:a16="http://schemas.microsoft.com/office/drawing/2014/main" id="{E67183C8-9C67-7DD4-8877-306FEA3A8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2130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28" name="Rectangle 50">
              <a:extLst>
                <a:ext uri="{FF2B5EF4-FFF2-40B4-BE49-F238E27FC236}">
                  <a16:creationId xmlns:a16="http://schemas.microsoft.com/office/drawing/2014/main" id="{650489BE-3929-4BB9-37E5-24BC9E556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131"/>
              <a:ext cx="8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Provider of varying</a:t>
              </a:r>
            </a:p>
          </p:txBody>
        </p:sp>
        <p:sp>
          <p:nvSpPr>
            <p:cNvPr id="46129" name="Rectangle 51">
              <a:extLst>
                <a:ext uri="{FF2B5EF4-FFF2-40B4-BE49-F238E27FC236}">
                  <a16:creationId xmlns:a16="http://schemas.microsoft.com/office/drawing/2014/main" id="{C56B0C39-1AC1-D99F-D15F-6FC5058194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259"/>
              <a:ext cx="84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functional/process</a:t>
              </a:r>
            </a:p>
          </p:txBody>
        </p:sp>
        <p:sp>
          <p:nvSpPr>
            <p:cNvPr id="46130" name="Rectangle 52">
              <a:extLst>
                <a:ext uri="{FF2B5EF4-FFF2-40B4-BE49-F238E27FC236}">
                  <a16:creationId xmlns:a16="http://schemas.microsoft.com/office/drawing/2014/main" id="{D63ABFF7-7B9D-CFA9-C6F6-28797A0C3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388"/>
              <a:ext cx="42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expertise</a:t>
              </a:r>
            </a:p>
          </p:txBody>
        </p:sp>
        <p:sp>
          <p:nvSpPr>
            <p:cNvPr id="46131" name="Rectangle 53">
              <a:extLst>
                <a:ext uri="{FF2B5EF4-FFF2-40B4-BE49-F238E27FC236}">
                  <a16:creationId xmlns:a16="http://schemas.microsoft.com/office/drawing/2014/main" id="{840F172D-EBA8-7427-1F99-639A470A0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511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32" name="Rectangle 54">
              <a:extLst>
                <a:ext uri="{FF2B5EF4-FFF2-40B4-BE49-F238E27FC236}">
                  <a16:creationId xmlns:a16="http://schemas.microsoft.com/office/drawing/2014/main" id="{7E62C6F4-8771-AB25-7072-DB78FD172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2523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33" name="Rectangle 55">
              <a:extLst>
                <a:ext uri="{FF2B5EF4-FFF2-40B4-BE49-F238E27FC236}">
                  <a16:creationId xmlns:a16="http://schemas.microsoft.com/office/drawing/2014/main" id="{63FD75CB-FF78-A892-4BA5-739BBDF43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524"/>
              <a:ext cx="10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Provider of issues and</a:t>
              </a:r>
            </a:p>
          </p:txBody>
        </p:sp>
        <p:sp>
          <p:nvSpPr>
            <p:cNvPr id="46134" name="Rectangle 56">
              <a:extLst>
                <a:ext uri="{FF2B5EF4-FFF2-40B4-BE49-F238E27FC236}">
                  <a16:creationId xmlns:a16="http://schemas.microsoft.com/office/drawing/2014/main" id="{FD9CB1F0-FE41-E04C-76CF-8BAE7DE6F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654"/>
              <a:ext cx="3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insights</a:t>
              </a:r>
            </a:p>
          </p:txBody>
        </p:sp>
        <p:sp>
          <p:nvSpPr>
            <p:cNvPr id="46135" name="Rectangle 57">
              <a:extLst>
                <a:ext uri="{FF2B5EF4-FFF2-40B4-BE49-F238E27FC236}">
                  <a16:creationId xmlns:a16="http://schemas.microsoft.com/office/drawing/2014/main" id="{0650834B-1FB8-09EC-C7AA-2DE44C871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777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36" name="Rectangle 58">
              <a:extLst>
                <a:ext uri="{FF2B5EF4-FFF2-40B4-BE49-F238E27FC236}">
                  <a16:creationId xmlns:a16="http://schemas.microsoft.com/office/drawing/2014/main" id="{0AD1B60F-1AB7-538B-A36F-244914C7D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2789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37" name="Rectangle 59">
              <a:extLst>
                <a:ext uri="{FF2B5EF4-FFF2-40B4-BE49-F238E27FC236}">
                  <a16:creationId xmlns:a16="http://schemas.microsoft.com/office/drawing/2014/main" id="{1B93C2B5-8F53-ECCB-84F8-72E25731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790"/>
              <a:ext cx="4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Field visits</a:t>
              </a:r>
            </a:p>
          </p:txBody>
        </p:sp>
        <p:sp>
          <p:nvSpPr>
            <p:cNvPr id="46138" name="Rectangle 60">
              <a:extLst>
                <a:ext uri="{FF2B5EF4-FFF2-40B4-BE49-F238E27FC236}">
                  <a16:creationId xmlns:a16="http://schemas.microsoft.com/office/drawing/2014/main" id="{740DF563-5C8C-AF8C-129F-B1F1A985C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2914"/>
              <a:ext cx="3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46139" name="Rectangle 61">
              <a:extLst>
                <a:ext uri="{FF2B5EF4-FFF2-40B4-BE49-F238E27FC236}">
                  <a16:creationId xmlns:a16="http://schemas.microsoft.com/office/drawing/2014/main" id="{FE2FA91C-001C-7C11-1690-A933A5488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0" y="2927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46140" name="Rectangle 62">
              <a:extLst>
                <a:ext uri="{FF2B5EF4-FFF2-40B4-BE49-F238E27FC236}">
                  <a16:creationId xmlns:a16="http://schemas.microsoft.com/office/drawing/2014/main" id="{C69FE228-8494-E5D6-644B-9448834A4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2" y="2928"/>
              <a:ext cx="64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Data gatherer</a:t>
              </a:r>
            </a:p>
          </p:txBody>
        </p:sp>
        <p:sp>
          <p:nvSpPr>
            <p:cNvPr id="46141" name="Rectangle 63">
              <a:extLst>
                <a:ext uri="{FF2B5EF4-FFF2-40B4-BE49-F238E27FC236}">
                  <a16:creationId xmlns:a16="http://schemas.microsoft.com/office/drawing/2014/main" id="{886B3DF9-CDC3-5E43-58B8-C921AD013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060"/>
              <a:ext cx="10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e.g. Managing Director</a:t>
              </a:r>
            </a:p>
          </p:txBody>
        </p:sp>
        <p:sp>
          <p:nvSpPr>
            <p:cNvPr id="46142" name="Rectangle 64">
              <a:extLst>
                <a:ext uri="{FF2B5EF4-FFF2-40B4-BE49-F238E27FC236}">
                  <a16:creationId xmlns:a16="http://schemas.microsoft.com/office/drawing/2014/main" id="{8DD9DC84-EF09-79BC-4A2A-3243015B0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189"/>
              <a:ext cx="9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Quality Director (the</a:t>
              </a:r>
            </a:p>
          </p:txBody>
        </p:sp>
        <p:sp>
          <p:nvSpPr>
            <p:cNvPr id="46143" name="Rectangle 65">
              <a:extLst>
                <a:ext uri="{FF2B5EF4-FFF2-40B4-BE49-F238E27FC236}">
                  <a16:creationId xmlns:a16="http://schemas.microsoft.com/office/drawing/2014/main" id="{423028B4-E0FA-911F-4638-913DD9F6D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3318"/>
              <a:ext cx="86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project champion).</a:t>
              </a:r>
            </a:p>
          </p:txBody>
        </p:sp>
        <p:sp>
          <p:nvSpPr>
            <p:cNvPr id="46144" name="Rectangle 66">
              <a:extLst>
                <a:ext uri="{FF2B5EF4-FFF2-40B4-BE49-F238E27FC236}">
                  <a16:creationId xmlns:a16="http://schemas.microsoft.com/office/drawing/2014/main" id="{33214E0F-9425-BE36-4E30-B7A6FD810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060"/>
              <a:ext cx="93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e.g. Billing Manager</a:t>
              </a:r>
            </a:p>
          </p:txBody>
        </p:sp>
        <p:sp>
          <p:nvSpPr>
            <p:cNvPr id="46145" name="Rectangle 67">
              <a:extLst>
                <a:ext uri="{FF2B5EF4-FFF2-40B4-BE49-F238E27FC236}">
                  <a16:creationId xmlns:a16="http://schemas.microsoft.com/office/drawing/2014/main" id="{B49B6EAD-7D5F-27EE-A26D-D0E59F02D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189"/>
              <a:ext cx="11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Purchasing Director (the</a:t>
              </a:r>
            </a:p>
          </p:txBody>
        </p:sp>
        <p:sp>
          <p:nvSpPr>
            <p:cNvPr id="46146" name="Rectangle 68">
              <a:extLst>
                <a:ext uri="{FF2B5EF4-FFF2-40B4-BE49-F238E27FC236}">
                  <a16:creationId xmlns:a16="http://schemas.microsoft.com/office/drawing/2014/main" id="{D380D7E4-C76F-3FB6-C964-4F1B671C0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" y="3318"/>
              <a:ext cx="78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Process Owner).</a:t>
              </a:r>
            </a:p>
          </p:txBody>
        </p:sp>
        <p:sp>
          <p:nvSpPr>
            <p:cNvPr id="46147" name="Rectangle 69">
              <a:extLst>
                <a:ext uri="{FF2B5EF4-FFF2-40B4-BE49-F238E27FC236}">
                  <a16:creationId xmlns:a16="http://schemas.microsoft.com/office/drawing/2014/main" id="{E4DD8870-1CD6-EE97-380E-89DD76FE5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060"/>
              <a:ext cx="8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e.g. Team Leader,</a:t>
              </a:r>
            </a:p>
          </p:txBody>
        </p:sp>
        <p:sp>
          <p:nvSpPr>
            <p:cNvPr id="46148" name="Rectangle 70">
              <a:extLst>
                <a:ext uri="{FF2B5EF4-FFF2-40B4-BE49-F238E27FC236}">
                  <a16:creationId xmlns:a16="http://schemas.microsoft.com/office/drawing/2014/main" id="{0F2FDC31-862E-40C7-3598-52056AB46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189"/>
              <a:ext cx="88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External or Internal</a:t>
              </a:r>
            </a:p>
          </p:txBody>
        </p:sp>
        <p:sp>
          <p:nvSpPr>
            <p:cNvPr id="46149" name="Rectangle 71">
              <a:extLst>
                <a:ext uri="{FF2B5EF4-FFF2-40B4-BE49-F238E27FC236}">
                  <a16:creationId xmlns:a16="http://schemas.microsoft.com/office/drawing/2014/main" id="{BDB00574-E1F3-C96A-E358-540430955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4" y="3318"/>
              <a:ext cx="53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Consultant.</a:t>
              </a:r>
            </a:p>
          </p:txBody>
        </p:sp>
        <p:sp>
          <p:nvSpPr>
            <p:cNvPr id="46150" name="Rectangle 72">
              <a:extLst>
                <a:ext uri="{FF2B5EF4-FFF2-40B4-BE49-F238E27FC236}">
                  <a16:creationId xmlns:a16="http://schemas.microsoft.com/office/drawing/2014/main" id="{70DD5C0D-7FA6-11B6-BD45-A11EE638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060"/>
              <a:ext cx="87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e.g. Line Manager,</a:t>
              </a:r>
            </a:p>
          </p:txBody>
        </p:sp>
        <p:sp>
          <p:nvSpPr>
            <p:cNvPr id="46151" name="Rectangle 73">
              <a:extLst>
                <a:ext uri="{FF2B5EF4-FFF2-40B4-BE49-F238E27FC236}">
                  <a16:creationId xmlns:a16="http://schemas.microsoft.com/office/drawing/2014/main" id="{7E358669-D78A-8C69-1FDD-B97188A2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189"/>
              <a:ext cx="6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950">
                  <a:latin typeface="Arial" panose="020B0604020202020204" pitchFamily="34" charset="0"/>
                </a:rPr>
                <a:t>Process Staff.</a:t>
              </a:r>
            </a:p>
          </p:txBody>
        </p:sp>
        <p:sp>
          <p:nvSpPr>
            <p:cNvPr id="46152" name="Line 74">
              <a:extLst>
                <a:ext uri="{FF2B5EF4-FFF2-40B4-BE49-F238E27FC236}">
                  <a16:creationId xmlns:a16="http://schemas.microsoft.com/office/drawing/2014/main" id="{417D6E05-EC08-B1B7-2A75-C4681D0E0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" y="3055"/>
              <a:ext cx="5016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3" name="Line 75">
              <a:extLst>
                <a:ext uri="{FF2B5EF4-FFF2-40B4-BE49-F238E27FC236}">
                  <a16:creationId xmlns:a16="http://schemas.microsoft.com/office/drawing/2014/main" id="{25FC3519-BAB3-2804-5AB3-900DCFE3F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" y="2118"/>
              <a:ext cx="502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4" name="Line 76">
              <a:extLst>
                <a:ext uri="{FF2B5EF4-FFF2-40B4-BE49-F238E27FC236}">
                  <a16:creationId xmlns:a16="http://schemas.microsoft.com/office/drawing/2014/main" id="{6F550011-5948-765F-BF7B-40F627E3C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7" y="1820"/>
              <a:ext cx="0" cy="204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55" name="Line 77">
              <a:extLst>
                <a:ext uri="{FF2B5EF4-FFF2-40B4-BE49-F238E27FC236}">
                  <a16:creationId xmlns:a16="http://schemas.microsoft.com/office/drawing/2014/main" id="{0A941673-978C-17FC-7DBD-C53A78F74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54" y="1820"/>
              <a:ext cx="0" cy="204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Line 2">
            <a:extLst>
              <a:ext uri="{FF2B5EF4-FFF2-40B4-BE49-F238E27FC236}">
                <a16:creationId xmlns:a16="http://schemas.microsoft.com/office/drawing/2014/main" id="{B8C0B61F-1C1C-999C-4FC0-B33D6D2C4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E895A5BA-5A50-73CF-849C-5248E8C3A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30302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Define Problem and Determine Needs </a:t>
            </a:r>
          </a:p>
        </p:txBody>
      </p:sp>
      <p:sp>
        <p:nvSpPr>
          <p:cNvPr id="48131" name="Rectangle 150">
            <a:extLst>
              <a:ext uri="{FF2B5EF4-FFF2-40B4-BE49-F238E27FC236}">
                <a16:creationId xmlns:a16="http://schemas.microsoft.com/office/drawing/2014/main" id="{15BB91A4-4A42-3C4C-B7D1-B85EF0166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Remove “hidden agendas” from the project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Understand everyone’s expectations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Empower the project team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Ensure there is a problem to solve, don’t do things without purpose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Divide large tasks into smaller ones to manage scope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Line 2">
            <a:extLst>
              <a:ext uri="{FF2B5EF4-FFF2-40B4-BE49-F238E27FC236}">
                <a16:creationId xmlns:a16="http://schemas.microsoft.com/office/drawing/2014/main" id="{2AEE8A69-D50A-0BEF-FFA9-ABB1CB87E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5CE1F86-8C57-B24A-0AA1-E22A4896B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Document  the ‘As Is’ Process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50179" name="Rectangle 4">
            <a:extLst>
              <a:ext uri="{FF2B5EF4-FFF2-40B4-BE49-F238E27FC236}">
                <a16:creationId xmlns:a16="http://schemas.microsoft.com/office/drawing/2014/main" id="{E5D8AB78-58C1-3828-D6EB-FB5A618BC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Understand inputs, activities and outputs to the existing process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Understand what was done in the past and why it did not work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Use consultative tools to help you map the process from beginning to end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Perform root cause analysis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Identify bottlenecks, redundancies, manual tasks and inefficiencies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Collect data to baseline existing performance and set future goals for improvement (historical data analysis)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Line 2">
            <a:extLst>
              <a:ext uri="{FF2B5EF4-FFF2-40B4-BE49-F238E27FC236}">
                <a16:creationId xmlns:a16="http://schemas.microsoft.com/office/drawing/2014/main" id="{AFC1C132-8C68-DD1C-24F1-6B920ABC7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3F38582-71D1-844F-DB6B-47875C518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Tools to understand your process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52227" name="Rectangle 5">
            <a:extLst>
              <a:ext uri="{FF2B5EF4-FFF2-40B4-BE49-F238E27FC236}">
                <a16:creationId xmlns:a16="http://schemas.microsoft.com/office/drawing/2014/main" id="{A3182F42-63D5-7DA1-4DF6-FDFDE69BB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26" y="2895601"/>
            <a:ext cx="5529263" cy="34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Affinity diagrams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Cause and effect diagrams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Control charts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Gantt charts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 err="1">
                <a:latin typeface="Arial" panose="020B0604020202020204" pitchFamily="34" charset="0"/>
              </a:rPr>
              <a:t>Interfunctional</a:t>
            </a:r>
            <a:r>
              <a:rPr lang="en-US" altLang="en-US" sz="3600" dirty="0">
                <a:latin typeface="Arial" panose="020B0604020202020204" pitchFamily="34" charset="0"/>
              </a:rPr>
              <a:t> process flowcharts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Issue trees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Matrix diagrams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2228" name="Rectangle 6">
            <a:extLst>
              <a:ext uri="{FF2B5EF4-FFF2-40B4-BE49-F238E27FC236}">
                <a16:creationId xmlns:a16="http://schemas.microsoft.com/office/drawing/2014/main" id="{A4760E5F-3EDA-4C2E-A2DF-63F0BE676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1" y="3086101"/>
            <a:ext cx="5529263" cy="3483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 marL="230188" indent="-23018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Pareto charts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Process mapping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Process overview forms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Scatter diagrams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Staffing Profile/Activity analysis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Needs assessment</a:t>
            </a: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Historical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Line 2">
            <a:extLst>
              <a:ext uri="{FF2B5EF4-FFF2-40B4-BE49-F238E27FC236}">
                <a16:creationId xmlns:a16="http://schemas.microsoft.com/office/drawing/2014/main" id="{03FDE169-E5F5-7CB4-F87E-5AE29D592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68197B07-0F54-F0A8-4B8B-4455A5582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Document  the ‘As Is’ Process</a:t>
            </a:r>
          </a:p>
        </p:txBody>
      </p:sp>
      <p:sp>
        <p:nvSpPr>
          <p:cNvPr id="54275" name="Rectangle 6">
            <a:extLst>
              <a:ext uri="{FF2B5EF4-FFF2-40B4-BE49-F238E27FC236}">
                <a16:creationId xmlns:a16="http://schemas.microsoft.com/office/drawing/2014/main" id="{15AE655F-C0E4-E64A-C953-6382DFFCB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Devote less attention to unimportant areas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Understand your own process before researching what others are doing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Think about solving problems, be inquisitive and forward thinking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Talk with customers, suppliers, management, subordinates to get a full perspective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The “As Is” should define the process and identify specific areas that might be problematic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Line 2">
            <a:extLst>
              <a:ext uri="{FF2B5EF4-FFF2-40B4-BE49-F238E27FC236}">
                <a16:creationId xmlns:a16="http://schemas.microsoft.com/office/drawing/2014/main" id="{C544C559-55CD-EB4C-9A00-8FF50115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9BB41F89-2F9C-48AE-4F9C-F0ED96922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Determine the ‘Should Be’ Process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5FBBA9C6-FB42-112A-88E5-AAD5FAF2F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Do secondary research to understand how others are doing something similar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Do primary research with organizations that can share best practices insights with your organization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Look for superior performance in areas where you identified weakness in your own process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Line 2">
            <a:extLst>
              <a:ext uri="{FF2B5EF4-FFF2-40B4-BE49-F238E27FC236}">
                <a16:creationId xmlns:a16="http://schemas.microsoft.com/office/drawing/2014/main" id="{F585B6BA-36A6-2B7A-3BB4-840D3FFF6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43AC48A-20E8-75DA-A501-B74D797F6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Secondary Research Techniques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9C5A4621-8943-8F79-05A9-FCA365F34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Articles and Studies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Books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The Internet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Trade and Industry Associations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Online databases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Line 2">
            <a:extLst>
              <a:ext uri="{FF2B5EF4-FFF2-40B4-BE49-F238E27FC236}">
                <a16:creationId xmlns:a16="http://schemas.microsoft.com/office/drawing/2014/main" id="{9BBFAA89-B0A9-A623-3712-D588E1506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296575A3-527B-A31D-3E63-48DF3B083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Primary Research Techniques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60419" name="Rectangle 4">
            <a:extLst>
              <a:ext uri="{FF2B5EF4-FFF2-40B4-BE49-F238E27FC236}">
                <a16:creationId xmlns:a16="http://schemas.microsoft.com/office/drawing/2014/main" id="{D99A1B91-A2C2-9931-7E43-E3AEDAC7F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Internal benchmarking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External benchmarking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Consultants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Academics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Supplier/Customer research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Line 2">
            <a:extLst>
              <a:ext uri="{FF2B5EF4-FFF2-40B4-BE49-F238E27FC236}">
                <a16:creationId xmlns:a16="http://schemas.microsoft.com/office/drawing/2014/main" id="{FBBB65F3-0E2E-BFFC-8B6E-49F685243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3719975E-0022-7FB4-B6C6-2F41228E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Data collection Techniques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grpSp>
        <p:nvGrpSpPr>
          <p:cNvPr id="62467" name="Group 5">
            <a:extLst>
              <a:ext uri="{FF2B5EF4-FFF2-40B4-BE49-F238E27FC236}">
                <a16:creationId xmlns:a16="http://schemas.microsoft.com/office/drawing/2014/main" id="{7A24D8AC-0815-CB5B-D2E9-5E8E8B4440B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971800"/>
            <a:ext cx="10134602" cy="6153150"/>
            <a:chOff x="293" y="1505"/>
            <a:chExt cx="4256" cy="2584"/>
          </a:xfrm>
        </p:grpSpPr>
        <p:sp>
          <p:nvSpPr>
            <p:cNvPr id="62468" name="Rectangle 6">
              <a:extLst>
                <a:ext uri="{FF2B5EF4-FFF2-40B4-BE49-F238E27FC236}">
                  <a16:creationId xmlns:a16="http://schemas.microsoft.com/office/drawing/2014/main" id="{E256CB83-39D0-FB24-4B99-253026598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" y="1513"/>
              <a:ext cx="4243" cy="2574"/>
            </a:xfrm>
            <a:prstGeom prst="rect">
              <a:avLst/>
            </a:prstGeom>
            <a:noFill/>
            <a:ln w="1270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3600"/>
            </a:p>
          </p:txBody>
        </p:sp>
        <p:sp>
          <p:nvSpPr>
            <p:cNvPr id="62469" name="Rectangle 7">
              <a:extLst>
                <a:ext uri="{FF2B5EF4-FFF2-40B4-BE49-F238E27FC236}">
                  <a16:creationId xmlns:a16="http://schemas.microsoft.com/office/drawing/2014/main" id="{D0F40ADE-0EB2-985B-A2A2-4EA924B31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" y="1517"/>
              <a:ext cx="28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latin typeface="Arial" panose="020B0604020202020204" pitchFamily="34" charset="0"/>
                </a:rPr>
                <a:t>Method</a:t>
              </a:r>
            </a:p>
          </p:txBody>
        </p:sp>
        <p:sp>
          <p:nvSpPr>
            <p:cNvPr id="62470" name="Rectangle 8">
              <a:extLst>
                <a:ext uri="{FF2B5EF4-FFF2-40B4-BE49-F238E27FC236}">
                  <a16:creationId xmlns:a16="http://schemas.microsoft.com/office/drawing/2014/main" id="{BB516EBE-D42E-93FD-9528-434A35A27D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" y="1517"/>
              <a:ext cx="5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latin typeface="Arial" panose="020B0604020202020204" pitchFamily="34" charset="0"/>
                </a:rPr>
                <a:t>When to Use It</a:t>
              </a:r>
            </a:p>
          </p:txBody>
        </p:sp>
        <p:sp>
          <p:nvSpPr>
            <p:cNvPr id="62471" name="Rectangle 9">
              <a:extLst>
                <a:ext uri="{FF2B5EF4-FFF2-40B4-BE49-F238E27FC236}">
                  <a16:creationId xmlns:a16="http://schemas.microsoft.com/office/drawing/2014/main" id="{B7E63D21-7882-31E4-BD1B-21E568E2E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1517"/>
              <a:ext cx="71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 b="1">
                  <a:latin typeface="Arial" panose="020B0604020202020204" pitchFamily="34" charset="0"/>
                </a:rPr>
                <a:t>When Not to Use It</a:t>
              </a:r>
            </a:p>
          </p:txBody>
        </p:sp>
        <p:sp>
          <p:nvSpPr>
            <p:cNvPr id="62472" name="Rectangle 10">
              <a:extLst>
                <a:ext uri="{FF2B5EF4-FFF2-40B4-BE49-F238E27FC236}">
                  <a16:creationId xmlns:a16="http://schemas.microsoft.com/office/drawing/2014/main" id="{146D5528-A2CF-27EC-DF5F-861FD3714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73" name="Rectangle 11">
              <a:extLst>
                <a:ext uri="{FF2B5EF4-FFF2-40B4-BE49-F238E27FC236}">
                  <a16:creationId xmlns:a16="http://schemas.microsoft.com/office/drawing/2014/main" id="{FD6BB5F7-2DB1-1356-6DC7-93175D995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74" name="Rectangle 12">
              <a:extLst>
                <a:ext uri="{FF2B5EF4-FFF2-40B4-BE49-F238E27FC236}">
                  <a16:creationId xmlns:a16="http://schemas.microsoft.com/office/drawing/2014/main" id="{04C33315-713E-99EE-D665-67B49597B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746"/>
              <a:ext cx="66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Personal Interview</a:t>
              </a:r>
            </a:p>
          </p:txBody>
        </p:sp>
        <p:sp>
          <p:nvSpPr>
            <p:cNvPr id="62475" name="Rectangle 13">
              <a:extLst>
                <a:ext uri="{FF2B5EF4-FFF2-40B4-BE49-F238E27FC236}">
                  <a16:creationId xmlns:a16="http://schemas.microsoft.com/office/drawing/2014/main" id="{85DFFF4D-ED78-125A-48ED-035986CD1F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76" name="Rectangle 14">
              <a:extLst>
                <a:ext uri="{FF2B5EF4-FFF2-40B4-BE49-F238E27FC236}">
                  <a16:creationId xmlns:a16="http://schemas.microsoft.com/office/drawing/2014/main" id="{19F50B71-AE9B-F910-962E-0F9117ADA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77" name="Rectangle 15">
              <a:extLst>
                <a:ext uri="{FF2B5EF4-FFF2-40B4-BE49-F238E27FC236}">
                  <a16:creationId xmlns:a16="http://schemas.microsoft.com/office/drawing/2014/main" id="{472A6A65-4DCA-723A-ED2A-52A2D9942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746"/>
              <a:ext cx="60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Sensitive issues.</a:t>
              </a:r>
            </a:p>
          </p:txBody>
        </p:sp>
        <p:sp>
          <p:nvSpPr>
            <p:cNvPr id="62478" name="Rectangle 16">
              <a:extLst>
                <a:ext uri="{FF2B5EF4-FFF2-40B4-BE49-F238E27FC236}">
                  <a16:creationId xmlns:a16="http://schemas.microsoft.com/office/drawing/2014/main" id="{DA5F6EEA-38D1-1C14-C337-697F1AA4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83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79" name="Rectangle 17">
              <a:extLst>
                <a:ext uri="{FF2B5EF4-FFF2-40B4-BE49-F238E27FC236}">
                  <a16:creationId xmlns:a16="http://schemas.microsoft.com/office/drawing/2014/main" id="{3914DAA2-951B-02BC-8AB1-3BB212FC7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84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80" name="Rectangle 18">
              <a:extLst>
                <a:ext uri="{FF2B5EF4-FFF2-40B4-BE49-F238E27FC236}">
                  <a16:creationId xmlns:a16="http://schemas.microsoft.com/office/drawing/2014/main" id="{64391DDD-684D-7747-FD81-0078622A4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842"/>
              <a:ext cx="68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Build relationships.</a:t>
              </a:r>
            </a:p>
          </p:txBody>
        </p:sp>
        <p:sp>
          <p:nvSpPr>
            <p:cNvPr id="62481" name="Rectangle 19">
              <a:extLst>
                <a:ext uri="{FF2B5EF4-FFF2-40B4-BE49-F238E27FC236}">
                  <a16:creationId xmlns:a16="http://schemas.microsoft.com/office/drawing/2014/main" id="{E323DE87-9DE0-D352-FF44-F8A65CE897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82" name="Rectangle 20">
              <a:extLst>
                <a:ext uri="{FF2B5EF4-FFF2-40B4-BE49-F238E27FC236}">
                  <a16:creationId xmlns:a16="http://schemas.microsoft.com/office/drawing/2014/main" id="{1F50BE2A-9E89-D317-916E-D4F21593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193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83" name="Rectangle 21">
              <a:extLst>
                <a:ext uri="{FF2B5EF4-FFF2-40B4-BE49-F238E27FC236}">
                  <a16:creationId xmlns:a16="http://schemas.microsoft.com/office/drawing/2014/main" id="{6DC58D36-CCAD-0BC2-BF53-37AE1830E1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1937"/>
              <a:ext cx="72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Convey importance.</a:t>
              </a:r>
            </a:p>
          </p:txBody>
        </p:sp>
        <p:sp>
          <p:nvSpPr>
            <p:cNvPr id="62484" name="Rectangle 22">
              <a:extLst>
                <a:ext uri="{FF2B5EF4-FFF2-40B4-BE49-F238E27FC236}">
                  <a16:creationId xmlns:a16="http://schemas.microsoft.com/office/drawing/2014/main" id="{631FE69D-2140-39CE-FF7B-7119C1F34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2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85" name="Rectangle 23">
              <a:extLst>
                <a:ext uri="{FF2B5EF4-FFF2-40B4-BE49-F238E27FC236}">
                  <a16:creationId xmlns:a16="http://schemas.microsoft.com/office/drawing/2014/main" id="{8BC82306-4E22-9C01-0F64-FA6BA095D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03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86" name="Rectangle 24">
              <a:extLst>
                <a:ext uri="{FF2B5EF4-FFF2-40B4-BE49-F238E27FC236}">
                  <a16:creationId xmlns:a16="http://schemas.microsoft.com/office/drawing/2014/main" id="{E80B12D0-16FC-BB97-800F-A3AB247DE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032"/>
              <a:ext cx="8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Questionnaire follow-up.</a:t>
              </a:r>
            </a:p>
          </p:txBody>
        </p:sp>
        <p:sp>
          <p:nvSpPr>
            <p:cNvPr id="62487" name="Rectangle 25">
              <a:extLst>
                <a:ext uri="{FF2B5EF4-FFF2-40B4-BE49-F238E27FC236}">
                  <a16:creationId xmlns:a16="http://schemas.microsoft.com/office/drawing/2014/main" id="{A5D212FE-2D86-49D8-966F-4275EE63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738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88" name="Rectangle 26">
              <a:extLst>
                <a:ext uri="{FF2B5EF4-FFF2-40B4-BE49-F238E27FC236}">
                  <a16:creationId xmlns:a16="http://schemas.microsoft.com/office/drawing/2014/main" id="{7EBCE31B-1E57-9B88-3B9E-71E9EDBAA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89" name="Rectangle 27">
              <a:extLst>
                <a:ext uri="{FF2B5EF4-FFF2-40B4-BE49-F238E27FC236}">
                  <a16:creationId xmlns:a16="http://schemas.microsoft.com/office/drawing/2014/main" id="{B60D9ADB-22F5-1A7A-1E0E-272E168C2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746"/>
              <a:ext cx="134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Issues requiring exhaustive research.</a:t>
              </a:r>
            </a:p>
          </p:txBody>
        </p:sp>
        <p:sp>
          <p:nvSpPr>
            <p:cNvPr id="62490" name="Rectangle 28">
              <a:extLst>
                <a:ext uri="{FF2B5EF4-FFF2-40B4-BE49-F238E27FC236}">
                  <a16:creationId xmlns:a16="http://schemas.microsoft.com/office/drawing/2014/main" id="{9F3610D0-4465-D4BA-3269-294F9A892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3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91" name="Rectangle 29">
              <a:extLst>
                <a:ext uri="{FF2B5EF4-FFF2-40B4-BE49-F238E27FC236}">
                  <a16:creationId xmlns:a16="http://schemas.microsoft.com/office/drawing/2014/main" id="{528AD751-D033-623A-DF61-582224F6A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84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92" name="Rectangle 30">
              <a:extLst>
                <a:ext uri="{FF2B5EF4-FFF2-40B4-BE49-F238E27FC236}">
                  <a16:creationId xmlns:a16="http://schemas.microsoft.com/office/drawing/2014/main" id="{0DB5E2E8-C6BE-4F41-8501-81291CE02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842"/>
              <a:ext cx="13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The number of people to interview is</a:t>
              </a:r>
            </a:p>
          </p:txBody>
        </p:sp>
        <p:sp>
          <p:nvSpPr>
            <p:cNvPr id="62493" name="Rectangle 31">
              <a:extLst>
                <a:ext uri="{FF2B5EF4-FFF2-40B4-BE49-F238E27FC236}">
                  <a16:creationId xmlns:a16="http://schemas.microsoft.com/office/drawing/2014/main" id="{EDC1D5A0-86F8-47F7-354A-B885D2AA8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932"/>
              <a:ext cx="38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numerous.</a:t>
              </a:r>
            </a:p>
          </p:txBody>
        </p:sp>
        <p:sp>
          <p:nvSpPr>
            <p:cNvPr id="62494" name="Rectangle 32">
              <a:extLst>
                <a:ext uri="{FF2B5EF4-FFF2-40B4-BE49-F238E27FC236}">
                  <a16:creationId xmlns:a16="http://schemas.microsoft.com/office/drawing/2014/main" id="{09F7579B-C6D0-13DF-FECB-24506209D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019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95" name="Rectangle 33">
              <a:extLst>
                <a:ext uri="{FF2B5EF4-FFF2-40B4-BE49-F238E27FC236}">
                  <a16:creationId xmlns:a16="http://schemas.microsoft.com/office/drawing/2014/main" id="{338F8A9E-B356-FEE2-989C-E6B0A5CB5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02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496" name="Rectangle 34">
              <a:extLst>
                <a:ext uri="{FF2B5EF4-FFF2-40B4-BE49-F238E27FC236}">
                  <a16:creationId xmlns:a16="http://schemas.microsoft.com/office/drawing/2014/main" id="{0CA02F02-A48F-0299-C185-3CDAB5FA8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027"/>
              <a:ext cx="14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The person being interviewed may not be</a:t>
              </a:r>
            </a:p>
          </p:txBody>
        </p:sp>
        <p:sp>
          <p:nvSpPr>
            <p:cNvPr id="62497" name="Rectangle 35">
              <a:extLst>
                <a:ext uri="{FF2B5EF4-FFF2-40B4-BE49-F238E27FC236}">
                  <a16:creationId xmlns:a16="http://schemas.microsoft.com/office/drawing/2014/main" id="{1DBC9273-62E6-BA85-0D16-8A6FB37E3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116"/>
              <a:ext cx="5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the right person.</a:t>
              </a:r>
            </a:p>
          </p:txBody>
        </p:sp>
        <p:sp>
          <p:nvSpPr>
            <p:cNvPr id="62498" name="Rectangle 36">
              <a:extLst>
                <a:ext uri="{FF2B5EF4-FFF2-40B4-BE49-F238E27FC236}">
                  <a16:creationId xmlns:a16="http://schemas.microsoft.com/office/drawing/2014/main" id="{A9426D00-FC78-17E0-826C-1B40C92D2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499" name="Rectangle 37">
              <a:extLst>
                <a:ext uri="{FF2B5EF4-FFF2-40B4-BE49-F238E27FC236}">
                  <a16:creationId xmlns:a16="http://schemas.microsoft.com/office/drawing/2014/main" id="{5EFE032E-48DF-09E2-AA04-EAAAFAAFA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00" name="Rectangle 38">
              <a:extLst>
                <a:ext uri="{FF2B5EF4-FFF2-40B4-BE49-F238E27FC236}">
                  <a16:creationId xmlns:a16="http://schemas.microsoft.com/office/drawing/2014/main" id="{F73227F4-3C7A-D4E3-98A9-52DB1F67C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2305"/>
              <a:ext cx="72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Telephone Interview</a:t>
              </a:r>
            </a:p>
          </p:txBody>
        </p:sp>
        <p:sp>
          <p:nvSpPr>
            <p:cNvPr id="62501" name="Rectangle 39">
              <a:extLst>
                <a:ext uri="{FF2B5EF4-FFF2-40B4-BE49-F238E27FC236}">
                  <a16:creationId xmlns:a16="http://schemas.microsoft.com/office/drawing/2014/main" id="{F357394A-0517-3D3C-4F3E-533625B14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02" name="Rectangle 40">
              <a:extLst>
                <a:ext uri="{FF2B5EF4-FFF2-40B4-BE49-F238E27FC236}">
                  <a16:creationId xmlns:a16="http://schemas.microsoft.com/office/drawing/2014/main" id="{63346C9D-44C5-64A7-C31E-FFAC98FD6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03" name="Rectangle 41">
              <a:extLst>
                <a:ext uri="{FF2B5EF4-FFF2-40B4-BE49-F238E27FC236}">
                  <a16:creationId xmlns:a16="http://schemas.microsoft.com/office/drawing/2014/main" id="{03D48F12-DBD3-97D7-307A-3B55321CB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305"/>
              <a:ext cx="130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Large number of people to interview.</a:t>
              </a:r>
            </a:p>
          </p:txBody>
        </p:sp>
        <p:sp>
          <p:nvSpPr>
            <p:cNvPr id="62504" name="Rectangle 42">
              <a:extLst>
                <a:ext uri="{FF2B5EF4-FFF2-40B4-BE49-F238E27FC236}">
                  <a16:creationId xmlns:a16="http://schemas.microsoft.com/office/drawing/2014/main" id="{EE2F5051-0073-7E80-827A-E2A1463D0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39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05" name="Rectangle 43">
              <a:extLst>
                <a:ext uri="{FF2B5EF4-FFF2-40B4-BE49-F238E27FC236}">
                  <a16:creationId xmlns:a16="http://schemas.microsoft.com/office/drawing/2014/main" id="{BC226369-EF8E-63C1-4A8B-502AD9968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40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06" name="Rectangle 44">
              <a:extLst>
                <a:ext uri="{FF2B5EF4-FFF2-40B4-BE49-F238E27FC236}">
                  <a16:creationId xmlns:a16="http://schemas.microsoft.com/office/drawing/2014/main" id="{A257C34F-72DB-544E-841A-85D40139D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401"/>
              <a:ext cx="12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Lack time and budget for personal</a:t>
              </a:r>
            </a:p>
          </p:txBody>
        </p:sp>
        <p:sp>
          <p:nvSpPr>
            <p:cNvPr id="62507" name="Rectangle 45">
              <a:extLst>
                <a:ext uri="{FF2B5EF4-FFF2-40B4-BE49-F238E27FC236}">
                  <a16:creationId xmlns:a16="http://schemas.microsoft.com/office/drawing/2014/main" id="{E56C569A-7137-08B7-7A75-BBA7D431B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490"/>
              <a:ext cx="3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interview.</a:t>
              </a:r>
            </a:p>
          </p:txBody>
        </p:sp>
        <p:sp>
          <p:nvSpPr>
            <p:cNvPr id="62508" name="Rectangle 46">
              <a:extLst>
                <a:ext uri="{FF2B5EF4-FFF2-40B4-BE49-F238E27FC236}">
                  <a16:creationId xmlns:a16="http://schemas.microsoft.com/office/drawing/2014/main" id="{571DDE37-FDB3-9D38-32A4-05B22D522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57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09" name="Rectangle 47">
              <a:extLst>
                <a:ext uri="{FF2B5EF4-FFF2-40B4-BE49-F238E27FC236}">
                  <a16:creationId xmlns:a16="http://schemas.microsoft.com/office/drawing/2014/main" id="{3B44D7D0-F0B9-4E5B-0663-44AB9D593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58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10" name="Rectangle 48">
              <a:extLst>
                <a:ext uri="{FF2B5EF4-FFF2-40B4-BE49-F238E27FC236}">
                  <a16:creationId xmlns:a16="http://schemas.microsoft.com/office/drawing/2014/main" id="{7B6DE7BD-B756-9912-3785-BA6B21B9E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585"/>
              <a:ext cx="133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People with whom you have had little</a:t>
              </a:r>
            </a:p>
          </p:txBody>
        </p:sp>
        <p:sp>
          <p:nvSpPr>
            <p:cNvPr id="62511" name="Rectangle 49">
              <a:extLst>
                <a:ext uri="{FF2B5EF4-FFF2-40B4-BE49-F238E27FC236}">
                  <a16:creationId xmlns:a16="http://schemas.microsoft.com/office/drawing/2014/main" id="{0AF6C575-C671-3CF9-E261-B4D4F1732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676"/>
              <a:ext cx="28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contact.</a:t>
              </a:r>
            </a:p>
          </p:txBody>
        </p:sp>
        <p:sp>
          <p:nvSpPr>
            <p:cNvPr id="62512" name="Rectangle 50">
              <a:extLst>
                <a:ext uri="{FF2B5EF4-FFF2-40B4-BE49-F238E27FC236}">
                  <a16:creationId xmlns:a16="http://schemas.microsoft.com/office/drawing/2014/main" id="{100B4AEC-68D8-F8BD-764D-3A9B7E699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77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13" name="Rectangle 51">
              <a:extLst>
                <a:ext uri="{FF2B5EF4-FFF2-40B4-BE49-F238E27FC236}">
                  <a16:creationId xmlns:a16="http://schemas.microsoft.com/office/drawing/2014/main" id="{E9846B1A-F7FF-E0EC-F799-0882E6EE4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9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14" name="Rectangle 52">
              <a:extLst>
                <a:ext uri="{FF2B5EF4-FFF2-40B4-BE49-F238E27FC236}">
                  <a16:creationId xmlns:a16="http://schemas.microsoft.com/office/drawing/2014/main" id="{99A7F08E-E3C7-FB85-3C3A-447F4A88F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30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15" name="Rectangle 53">
              <a:extLst>
                <a:ext uri="{FF2B5EF4-FFF2-40B4-BE49-F238E27FC236}">
                  <a16:creationId xmlns:a16="http://schemas.microsoft.com/office/drawing/2014/main" id="{6D25F091-AAB6-133B-5DDC-3B8FB1425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305"/>
              <a:ext cx="6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Important issues.</a:t>
              </a:r>
            </a:p>
          </p:txBody>
        </p:sp>
        <p:sp>
          <p:nvSpPr>
            <p:cNvPr id="62516" name="Rectangle 54">
              <a:extLst>
                <a:ext uri="{FF2B5EF4-FFF2-40B4-BE49-F238E27FC236}">
                  <a16:creationId xmlns:a16="http://schemas.microsoft.com/office/drawing/2014/main" id="{11BF2272-6283-36A9-489E-B850F74F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39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17" name="Rectangle 55">
              <a:extLst>
                <a:ext uri="{FF2B5EF4-FFF2-40B4-BE49-F238E27FC236}">
                  <a16:creationId xmlns:a16="http://schemas.microsoft.com/office/drawing/2014/main" id="{8520CB87-C45F-D359-AFA3-ACEC43AAA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400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18" name="Rectangle 56">
              <a:extLst>
                <a:ext uri="{FF2B5EF4-FFF2-40B4-BE49-F238E27FC236}">
                  <a16:creationId xmlns:a16="http://schemas.microsoft.com/office/drawing/2014/main" id="{33421A2F-C895-D4D7-1749-540CD473F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401"/>
              <a:ext cx="5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Complex issues.</a:t>
              </a:r>
            </a:p>
          </p:txBody>
        </p:sp>
        <p:sp>
          <p:nvSpPr>
            <p:cNvPr id="62519" name="Rectangle 57">
              <a:extLst>
                <a:ext uri="{FF2B5EF4-FFF2-40B4-BE49-F238E27FC236}">
                  <a16:creationId xmlns:a16="http://schemas.microsoft.com/office/drawing/2014/main" id="{E7CA44C6-10D1-7D72-2B68-DE7EACB2A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48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20" name="Rectangle 58">
              <a:extLst>
                <a:ext uri="{FF2B5EF4-FFF2-40B4-BE49-F238E27FC236}">
                  <a16:creationId xmlns:a16="http://schemas.microsoft.com/office/drawing/2014/main" id="{62C01BFD-CAE6-EDC9-5860-4CC37AAB4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49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21" name="Rectangle 59">
              <a:extLst>
                <a:ext uri="{FF2B5EF4-FFF2-40B4-BE49-F238E27FC236}">
                  <a16:creationId xmlns:a16="http://schemas.microsoft.com/office/drawing/2014/main" id="{B13D2D5B-6E2A-9B4B-BD1E-17C5C143C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496"/>
              <a:ext cx="170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When an impersonal approach is inappropriate.</a:t>
              </a:r>
            </a:p>
          </p:txBody>
        </p:sp>
        <p:sp>
          <p:nvSpPr>
            <p:cNvPr id="62522" name="Rectangle 60">
              <a:extLst>
                <a:ext uri="{FF2B5EF4-FFF2-40B4-BE49-F238E27FC236}">
                  <a16:creationId xmlns:a16="http://schemas.microsoft.com/office/drawing/2014/main" id="{9DB7C9D5-1BF3-A01A-A462-D896D19AF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23" name="Rectangle 61">
              <a:extLst>
                <a:ext uri="{FF2B5EF4-FFF2-40B4-BE49-F238E27FC236}">
                  <a16:creationId xmlns:a16="http://schemas.microsoft.com/office/drawing/2014/main" id="{03FFE27B-0248-A1BA-1492-8F2ADFCB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596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24" name="Rectangle 62">
              <a:extLst>
                <a:ext uri="{FF2B5EF4-FFF2-40B4-BE49-F238E27FC236}">
                  <a16:creationId xmlns:a16="http://schemas.microsoft.com/office/drawing/2014/main" id="{913D137D-784D-814D-6CA9-42BB99490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597"/>
              <a:ext cx="10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With highly committed people.</a:t>
              </a:r>
            </a:p>
          </p:txBody>
        </p:sp>
        <p:sp>
          <p:nvSpPr>
            <p:cNvPr id="62525" name="Rectangle 63">
              <a:extLst>
                <a:ext uri="{FF2B5EF4-FFF2-40B4-BE49-F238E27FC236}">
                  <a16:creationId xmlns:a16="http://schemas.microsoft.com/office/drawing/2014/main" id="{46FF7D6F-1C1C-2CCA-DEB4-8884B9370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3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26" name="Rectangle 64">
              <a:extLst>
                <a:ext uri="{FF2B5EF4-FFF2-40B4-BE49-F238E27FC236}">
                  <a16:creationId xmlns:a16="http://schemas.microsoft.com/office/drawing/2014/main" id="{319E763A-C913-B771-D729-649082940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691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27" name="Rectangle 65">
              <a:extLst>
                <a:ext uri="{FF2B5EF4-FFF2-40B4-BE49-F238E27FC236}">
                  <a16:creationId xmlns:a16="http://schemas.microsoft.com/office/drawing/2014/main" id="{A5E6CE88-3775-A00A-364F-5103A1F3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692"/>
              <a:ext cx="98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One-on-one benchmarking.</a:t>
              </a:r>
            </a:p>
          </p:txBody>
        </p:sp>
        <p:sp>
          <p:nvSpPr>
            <p:cNvPr id="62528" name="Rectangle 66">
              <a:extLst>
                <a:ext uri="{FF2B5EF4-FFF2-40B4-BE49-F238E27FC236}">
                  <a16:creationId xmlns:a16="http://schemas.microsoft.com/office/drawing/2014/main" id="{32847668-43F1-C447-4472-0EF7989CD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29" name="Rectangle 67">
              <a:extLst>
                <a:ext uri="{FF2B5EF4-FFF2-40B4-BE49-F238E27FC236}">
                  <a16:creationId xmlns:a16="http://schemas.microsoft.com/office/drawing/2014/main" id="{D7CC6E25-CBD7-50A7-BC42-C0ED90D2C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30" name="Rectangle 68">
              <a:extLst>
                <a:ext uri="{FF2B5EF4-FFF2-40B4-BE49-F238E27FC236}">
                  <a16:creationId xmlns:a16="http://schemas.microsoft.com/office/drawing/2014/main" id="{0E9D3829-BC86-1C92-57E0-790C90D43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2869"/>
              <a:ext cx="5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Questionnaire</a:t>
              </a:r>
            </a:p>
          </p:txBody>
        </p:sp>
        <p:sp>
          <p:nvSpPr>
            <p:cNvPr id="62531" name="Rectangle 69">
              <a:extLst>
                <a:ext uri="{FF2B5EF4-FFF2-40B4-BE49-F238E27FC236}">
                  <a16:creationId xmlns:a16="http://schemas.microsoft.com/office/drawing/2014/main" id="{DD91B466-414F-1EFB-413A-478AB564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32" name="Rectangle 70">
              <a:extLst>
                <a:ext uri="{FF2B5EF4-FFF2-40B4-BE49-F238E27FC236}">
                  <a16:creationId xmlns:a16="http://schemas.microsoft.com/office/drawing/2014/main" id="{AF0AC20C-2946-29B6-540E-0B1E50A9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33" name="Rectangle 71">
              <a:extLst>
                <a:ext uri="{FF2B5EF4-FFF2-40B4-BE49-F238E27FC236}">
                  <a16:creationId xmlns:a16="http://schemas.microsoft.com/office/drawing/2014/main" id="{D1F421D5-45DF-1309-E8C3-912B533E4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869"/>
              <a:ext cx="101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More quantitative questions.</a:t>
              </a:r>
            </a:p>
          </p:txBody>
        </p:sp>
        <p:sp>
          <p:nvSpPr>
            <p:cNvPr id="62534" name="Rectangle 72">
              <a:extLst>
                <a:ext uri="{FF2B5EF4-FFF2-40B4-BE49-F238E27FC236}">
                  <a16:creationId xmlns:a16="http://schemas.microsoft.com/office/drawing/2014/main" id="{6016BEF4-B583-BE74-464B-827A23EE0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95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35" name="Rectangle 73">
              <a:extLst>
                <a:ext uri="{FF2B5EF4-FFF2-40B4-BE49-F238E27FC236}">
                  <a16:creationId xmlns:a16="http://schemas.microsoft.com/office/drawing/2014/main" id="{FE3E91AB-8549-2FD1-47D0-76FF7F111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296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36" name="Rectangle 74">
              <a:extLst>
                <a:ext uri="{FF2B5EF4-FFF2-40B4-BE49-F238E27FC236}">
                  <a16:creationId xmlns:a16="http://schemas.microsoft.com/office/drawing/2014/main" id="{C8D58134-FD5F-4323-E82F-AF723EBB9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2964"/>
              <a:ext cx="79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Essay-type questions.</a:t>
              </a:r>
            </a:p>
          </p:txBody>
        </p:sp>
        <p:sp>
          <p:nvSpPr>
            <p:cNvPr id="62537" name="Rectangle 75">
              <a:extLst>
                <a:ext uri="{FF2B5EF4-FFF2-40B4-BE49-F238E27FC236}">
                  <a16:creationId xmlns:a16="http://schemas.microsoft.com/office/drawing/2014/main" id="{9B94B6C4-E967-3A8B-B06B-842B1BE1D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05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38" name="Rectangle 76">
              <a:extLst>
                <a:ext uri="{FF2B5EF4-FFF2-40B4-BE49-F238E27FC236}">
                  <a16:creationId xmlns:a16="http://schemas.microsoft.com/office/drawing/2014/main" id="{02DC2183-090B-3E2D-573B-52B5C0F3B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05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39" name="Rectangle 77">
              <a:extLst>
                <a:ext uri="{FF2B5EF4-FFF2-40B4-BE49-F238E27FC236}">
                  <a16:creationId xmlns:a16="http://schemas.microsoft.com/office/drawing/2014/main" id="{55C34CC3-350A-7FB8-4A1D-E26F1F88E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060"/>
              <a:ext cx="103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Obtain structured responses.</a:t>
              </a:r>
            </a:p>
          </p:txBody>
        </p:sp>
        <p:sp>
          <p:nvSpPr>
            <p:cNvPr id="62540" name="Rectangle 78">
              <a:extLst>
                <a:ext uri="{FF2B5EF4-FFF2-40B4-BE49-F238E27FC236}">
                  <a16:creationId xmlns:a16="http://schemas.microsoft.com/office/drawing/2014/main" id="{06A92293-3582-71DE-424E-AFDDFC6D1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14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41" name="Rectangle 79">
              <a:extLst>
                <a:ext uri="{FF2B5EF4-FFF2-40B4-BE49-F238E27FC236}">
                  <a16:creationId xmlns:a16="http://schemas.microsoft.com/office/drawing/2014/main" id="{755EA880-0455-996C-6391-4E2AD51A6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15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42" name="Rectangle 80">
              <a:extLst>
                <a:ext uri="{FF2B5EF4-FFF2-40B4-BE49-F238E27FC236}">
                  <a16:creationId xmlns:a16="http://schemas.microsoft.com/office/drawing/2014/main" id="{7B076553-8147-96ED-16B6-99B68ADB9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155"/>
              <a:ext cx="140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Needed preparation and research time.</a:t>
              </a:r>
            </a:p>
          </p:txBody>
        </p:sp>
        <p:sp>
          <p:nvSpPr>
            <p:cNvPr id="62543" name="Rectangle 81">
              <a:extLst>
                <a:ext uri="{FF2B5EF4-FFF2-40B4-BE49-F238E27FC236}">
                  <a16:creationId xmlns:a16="http://schemas.microsoft.com/office/drawing/2014/main" id="{6C0E28A9-E716-4791-B11D-3A211DAE9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242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44" name="Rectangle 82">
              <a:extLst>
                <a:ext uri="{FF2B5EF4-FFF2-40B4-BE49-F238E27FC236}">
                  <a16:creationId xmlns:a16="http://schemas.microsoft.com/office/drawing/2014/main" id="{3D4C4AC7-DEDA-EB38-423D-4C466E068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24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45" name="Rectangle 83">
              <a:extLst>
                <a:ext uri="{FF2B5EF4-FFF2-40B4-BE49-F238E27FC236}">
                  <a16:creationId xmlns:a16="http://schemas.microsoft.com/office/drawing/2014/main" id="{1936B9F2-C1EF-8C27-F4ED-FA7142D98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250"/>
              <a:ext cx="15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Information is needed from many sources.</a:t>
              </a:r>
            </a:p>
          </p:txBody>
        </p:sp>
        <p:sp>
          <p:nvSpPr>
            <p:cNvPr id="62546" name="Rectangle 84">
              <a:extLst>
                <a:ext uri="{FF2B5EF4-FFF2-40B4-BE49-F238E27FC236}">
                  <a16:creationId xmlns:a16="http://schemas.microsoft.com/office/drawing/2014/main" id="{096C7570-121B-2A21-FE4E-3E0B1C4D7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337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47" name="Rectangle 85">
              <a:extLst>
                <a:ext uri="{FF2B5EF4-FFF2-40B4-BE49-F238E27FC236}">
                  <a16:creationId xmlns:a16="http://schemas.microsoft.com/office/drawing/2014/main" id="{9BDA88AD-08FE-2F39-9298-2B52B31AD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345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48" name="Rectangle 86">
              <a:extLst>
                <a:ext uri="{FF2B5EF4-FFF2-40B4-BE49-F238E27FC236}">
                  <a16:creationId xmlns:a16="http://schemas.microsoft.com/office/drawing/2014/main" id="{B851AD1C-FA23-9C00-1C1C-57AA3B875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345"/>
              <a:ext cx="143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A structured building block for follow-up.</a:t>
              </a:r>
            </a:p>
          </p:txBody>
        </p:sp>
        <p:sp>
          <p:nvSpPr>
            <p:cNvPr id="62549" name="Rectangle 87">
              <a:extLst>
                <a:ext uri="{FF2B5EF4-FFF2-40B4-BE49-F238E27FC236}">
                  <a16:creationId xmlns:a16="http://schemas.microsoft.com/office/drawing/2014/main" id="{0FA5FE34-DBE1-2B67-9CA2-81C020F5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86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50" name="Rectangle 88">
              <a:extLst>
                <a:ext uri="{FF2B5EF4-FFF2-40B4-BE49-F238E27FC236}">
                  <a16:creationId xmlns:a16="http://schemas.microsoft.com/office/drawing/2014/main" id="{B5B6616D-D1A3-3571-62FB-E0FCABE7C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86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51" name="Rectangle 89">
              <a:extLst>
                <a:ext uri="{FF2B5EF4-FFF2-40B4-BE49-F238E27FC236}">
                  <a16:creationId xmlns:a16="http://schemas.microsoft.com/office/drawing/2014/main" id="{3A729BB1-A032-3330-B47A-A46FE83CA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869"/>
              <a:ext cx="12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Lack significant time or resources.</a:t>
              </a:r>
            </a:p>
          </p:txBody>
        </p:sp>
        <p:sp>
          <p:nvSpPr>
            <p:cNvPr id="62552" name="Rectangle 90">
              <a:extLst>
                <a:ext uri="{FF2B5EF4-FFF2-40B4-BE49-F238E27FC236}">
                  <a16:creationId xmlns:a16="http://schemas.microsoft.com/office/drawing/2014/main" id="{F338D9A8-B31F-80C9-499A-8AE844234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95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53" name="Rectangle 91">
              <a:extLst>
                <a:ext uri="{FF2B5EF4-FFF2-40B4-BE49-F238E27FC236}">
                  <a16:creationId xmlns:a16="http://schemas.microsoft.com/office/drawing/2014/main" id="{352284CF-6F96-53F2-67A9-3BFAB5F05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296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54" name="Rectangle 92">
              <a:extLst>
                <a:ext uri="{FF2B5EF4-FFF2-40B4-BE49-F238E27FC236}">
                  <a16:creationId xmlns:a16="http://schemas.microsoft.com/office/drawing/2014/main" id="{5BB02E8B-5ED0-134E-9F8A-BD76A6A54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2964"/>
              <a:ext cx="14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Risk of misinterpreted data without proper</a:t>
              </a:r>
            </a:p>
          </p:txBody>
        </p:sp>
        <p:sp>
          <p:nvSpPr>
            <p:cNvPr id="62555" name="Rectangle 93">
              <a:extLst>
                <a:ext uri="{FF2B5EF4-FFF2-40B4-BE49-F238E27FC236}">
                  <a16:creationId xmlns:a16="http://schemas.microsoft.com/office/drawing/2014/main" id="{AEB87B56-1E60-0D07-7AC0-074A829220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054"/>
              <a:ext cx="34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follow-up.</a:t>
              </a:r>
            </a:p>
          </p:txBody>
        </p:sp>
        <p:sp>
          <p:nvSpPr>
            <p:cNvPr id="62556" name="Rectangle 94">
              <a:extLst>
                <a:ext uri="{FF2B5EF4-FFF2-40B4-BE49-F238E27FC236}">
                  <a16:creationId xmlns:a16="http://schemas.microsoft.com/office/drawing/2014/main" id="{BF52C63B-A5A6-AF6B-D201-2DA4BBC97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4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57" name="Rectangle 95">
              <a:extLst>
                <a:ext uri="{FF2B5EF4-FFF2-40B4-BE49-F238E27FC236}">
                  <a16:creationId xmlns:a16="http://schemas.microsoft.com/office/drawing/2014/main" id="{9DFE1682-9ACA-A41A-59D2-1ADE3C337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14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58" name="Rectangle 96">
              <a:extLst>
                <a:ext uri="{FF2B5EF4-FFF2-40B4-BE49-F238E27FC236}">
                  <a16:creationId xmlns:a16="http://schemas.microsoft.com/office/drawing/2014/main" id="{2D1BF448-E010-CBFC-5FDA-1C8376FE5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149"/>
              <a:ext cx="109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Overly complex issues may be</a:t>
              </a:r>
            </a:p>
          </p:txBody>
        </p:sp>
        <p:sp>
          <p:nvSpPr>
            <p:cNvPr id="62559" name="Rectangle 97">
              <a:extLst>
                <a:ext uri="{FF2B5EF4-FFF2-40B4-BE49-F238E27FC236}">
                  <a16:creationId xmlns:a16="http://schemas.microsoft.com/office/drawing/2014/main" id="{82461E8A-8842-13FB-7924-C60F240C9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239"/>
              <a:ext cx="55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misunderstood.</a:t>
              </a:r>
            </a:p>
          </p:txBody>
        </p:sp>
        <p:sp>
          <p:nvSpPr>
            <p:cNvPr id="62560" name="Rectangle 98">
              <a:extLst>
                <a:ext uri="{FF2B5EF4-FFF2-40B4-BE49-F238E27FC236}">
                  <a16:creationId xmlns:a16="http://schemas.microsoft.com/office/drawing/2014/main" id="{5EC8866F-B48A-AB83-FA9B-70E17AF3D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61" name="Rectangle 99">
              <a:extLst>
                <a:ext uri="{FF2B5EF4-FFF2-40B4-BE49-F238E27FC236}">
                  <a16:creationId xmlns:a16="http://schemas.microsoft.com/office/drawing/2014/main" id="{57E8D27F-D371-0ABB-A74B-A3A689E6C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62" name="Rectangle 100">
              <a:extLst>
                <a:ext uri="{FF2B5EF4-FFF2-40B4-BE49-F238E27FC236}">
                  <a16:creationId xmlns:a16="http://schemas.microsoft.com/office/drawing/2014/main" id="{13471787-ACA1-6AB4-E5A7-3BF01B9DE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3534"/>
              <a:ext cx="46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Focus Group</a:t>
              </a:r>
            </a:p>
          </p:txBody>
        </p:sp>
        <p:sp>
          <p:nvSpPr>
            <p:cNvPr id="62563" name="Rectangle 101">
              <a:extLst>
                <a:ext uri="{FF2B5EF4-FFF2-40B4-BE49-F238E27FC236}">
                  <a16:creationId xmlns:a16="http://schemas.microsoft.com/office/drawing/2014/main" id="{E0AF195A-40EB-9A41-F983-5EFB331F0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64" name="Rectangle 102">
              <a:extLst>
                <a:ext uri="{FF2B5EF4-FFF2-40B4-BE49-F238E27FC236}">
                  <a16:creationId xmlns:a16="http://schemas.microsoft.com/office/drawing/2014/main" id="{EAC623E6-2042-7238-523D-07FCFA84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65" name="Rectangle 103">
              <a:extLst>
                <a:ext uri="{FF2B5EF4-FFF2-40B4-BE49-F238E27FC236}">
                  <a16:creationId xmlns:a16="http://schemas.microsoft.com/office/drawing/2014/main" id="{47EADF47-72E0-CDFD-1DCA-F515BEF68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534"/>
              <a:ext cx="72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To brainstorm ideas.</a:t>
              </a:r>
            </a:p>
          </p:txBody>
        </p:sp>
        <p:sp>
          <p:nvSpPr>
            <p:cNvPr id="62566" name="Rectangle 104">
              <a:extLst>
                <a:ext uri="{FF2B5EF4-FFF2-40B4-BE49-F238E27FC236}">
                  <a16:creationId xmlns:a16="http://schemas.microsoft.com/office/drawing/2014/main" id="{EBE93062-34D4-D018-A3A9-50F9A3DF1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20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67" name="Rectangle 105">
              <a:extLst>
                <a:ext uri="{FF2B5EF4-FFF2-40B4-BE49-F238E27FC236}">
                  <a16:creationId xmlns:a16="http://schemas.microsoft.com/office/drawing/2014/main" id="{B9F3966B-B61B-4196-9768-7B50F23D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62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68" name="Rectangle 106">
              <a:extLst>
                <a:ext uri="{FF2B5EF4-FFF2-40B4-BE49-F238E27FC236}">
                  <a16:creationId xmlns:a16="http://schemas.microsoft.com/office/drawing/2014/main" id="{C8E69092-866F-CB6B-A5F2-F9C79CF3F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629"/>
              <a:ext cx="69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To gain consensus.</a:t>
              </a:r>
            </a:p>
          </p:txBody>
        </p:sp>
        <p:sp>
          <p:nvSpPr>
            <p:cNvPr id="62569" name="Rectangle 107">
              <a:extLst>
                <a:ext uri="{FF2B5EF4-FFF2-40B4-BE49-F238E27FC236}">
                  <a16:creationId xmlns:a16="http://schemas.microsoft.com/office/drawing/2014/main" id="{7808533D-69CF-2BAB-0A2C-71C14DCF7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1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70" name="Rectangle 108">
              <a:extLst>
                <a:ext uri="{FF2B5EF4-FFF2-40B4-BE49-F238E27FC236}">
                  <a16:creationId xmlns:a16="http://schemas.microsoft.com/office/drawing/2014/main" id="{4196B3BC-5FD4-1306-1C16-2B07552C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72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71" name="Rectangle 109">
              <a:extLst>
                <a:ext uri="{FF2B5EF4-FFF2-40B4-BE49-F238E27FC236}">
                  <a16:creationId xmlns:a16="http://schemas.microsoft.com/office/drawing/2014/main" id="{78724A5A-B206-F94A-8C54-EEC81BE7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724"/>
              <a:ext cx="72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To foster innovation.</a:t>
              </a:r>
            </a:p>
          </p:txBody>
        </p:sp>
        <p:sp>
          <p:nvSpPr>
            <p:cNvPr id="62572" name="Rectangle 110">
              <a:extLst>
                <a:ext uri="{FF2B5EF4-FFF2-40B4-BE49-F238E27FC236}">
                  <a16:creationId xmlns:a16="http://schemas.microsoft.com/office/drawing/2014/main" id="{6210678D-F02A-F482-27D2-D7597D9B2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81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73" name="Rectangle 111">
              <a:extLst>
                <a:ext uri="{FF2B5EF4-FFF2-40B4-BE49-F238E27FC236}">
                  <a16:creationId xmlns:a16="http://schemas.microsoft.com/office/drawing/2014/main" id="{5C55382A-10B7-F97F-2CDD-33C63B7DE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81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74" name="Rectangle 112">
              <a:extLst>
                <a:ext uri="{FF2B5EF4-FFF2-40B4-BE49-F238E27FC236}">
                  <a16:creationId xmlns:a16="http://schemas.microsoft.com/office/drawing/2014/main" id="{E3B1BD2B-2BCF-5852-0CFF-4ACEB9B47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819"/>
              <a:ext cx="111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To document multiple opinions.</a:t>
              </a:r>
            </a:p>
          </p:txBody>
        </p:sp>
        <p:sp>
          <p:nvSpPr>
            <p:cNvPr id="62575" name="Rectangle 113">
              <a:extLst>
                <a:ext uri="{FF2B5EF4-FFF2-40B4-BE49-F238E27FC236}">
                  <a16:creationId xmlns:a16="http://schemas.microsoft.com/office/drawing/2014/main" id="{A8F8CAFE-E76C-D3A8-1A7E-F7121612E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90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76" name="Rectangle 114">
              <a:extLst>
                <a:ext uri="{FF2B5EF4-FFF2-40B4-BE49-F238E27FC236}">
                  <a16:creationId xmlns:a16="http://schemas.microsoft.com/office/drawing/2014/main" id="{BC247BFA-9EA5-DA7B-510B-5FC2F6CB4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1" y="391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77" name="Rectangle 115">
              <a:extLst>
                <a:ext uri="{FF2B5EF4-FFF2-40B4-BE49-F238E27FC236}">
                  <a16:creationId xmlns:a16="http://schemas.microsoft.com/office/drawing/2014/main" id="{E4755F84-B5B3-238D-9FFA-3E6D29936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6" y="3915"/>
              <a:ext cx="8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To do process mapping.</a:t>
              </a:r>
            </a:p>
          </p:txBody>
        </p:sp>
        <p:sp>
          <p:nvSpPr>
            <p:cNvPr id="62578" name="Rectangle 116">
              <a:extLst>
                <a:ext uri="{FF2B5EF4-FFF2-40B4-BE49-F238E27FC236}">
                  <a16:creationId xmlns:a16="http://schemas.microsoft.com/office/drawing/2014/main" id="{62C373E5-BB98-F0A5-25DB-718C8B76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525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79" name="Rectangle 117">
              <a:extLst>
                <a:ext uri="{FF2B5EF4-FFF2-40B4-BE49-F238E27FC236}">
                  <a16:creationId xmlns:a16="http://schemas.microsoft.com/office/drawing/2014/main" id="{70950E96-3FBF-D415-B205-45C373FDC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533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80" name="Rectangle 118">
              <a:extLst>
                <a:ext uri="{FF2B5EF4-FFF2-40B4-BE49-F238E27FC236}">
                  <a16:creationId xmlns:a16="http://schemas.microsoft.com/office/drawing/2014/main" id="{56F51230-0C62-FD63-FAD3-FDC3075CA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534"/>
              <a:ext cx="152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Lack flexibility in time (it can be logistically </a:t>
              </a:r>
            </a:p>
          </p:txBody>
        </p:sp>
        <p:sp>
          <p:nvSpPr>
            <p:cNvPr id="62581" name="Rectangle 119">
              <a:extLst>
                <a:ext uri="{FF2B5EF4-FFF2-40B4-BE49-F238E27FC236}">
                  <a16:creationId xmlns:a16="http://schemas.microsoft.com/office/drawing/2014/main" id="{65F67408-81F5-DA18-5CE4-5BC1A59FC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624"/>
              <a:ext cx="29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difficult).</a:t>
              </a:r>
            </a:p>
          </p:txBody>
        </p:sp>
        <p:sp>
          <p:nvSpPr>
            <p:cNvPr id="62582" name="Rectangle 120">
              <a:extLst>
                <a:ext uri="{FF2B5EF4-FFF2-40B4-BE49-F238E27FC236}">
                  <a16:creationId xmlns:a16="http://schemas.microsoft.com/office/drawing/2014/main" id="{C5557B6A-023C-967E-8F1F-DFC75F139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71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83" name="Rectangle 121">
              <a:extLst>
                <a:ext uri="{FF2B5EF4-FFF2-40B4-BE49-F238E27FC236}">
                  <a16:creationId xmlns:a16="http://schemas.microsoft.com/office/drawing/2014/main" id="{C54F432B-2673-3FCE-98AD-9C13500DF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718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84" name="Rectangle 122">
              <a:extLst>
                <a:ext uri="{FF2B5EF4-FFF2-40B4-BE49-F238E27FC236}">
                  <a16:creationId xmlns:a16="http://schemas.microsoft.com/office/drawing/2014/main" id="{96D257AE-BCD9-41D9-8D62-F6C1EB269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719"/>
              <a:ext cx="7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Lack required funds.</a:t>
              </a:r>
            </a:p>
          </p:txBody>
        </p:sp>
        <p:sp>
          <p:nvSpPr>
            <p:cNvPr id="62585" name="Rectangle 123">
              <a:extLst>
                <a:ext uri="{FF2B5EF4-FFF2-40B4-BE49-F238E27FC236}">
                  <a16:creationId xmlns:a16="http://schemas.microsoft.com/office/drawing/2014/main" id="{1FDE99EC-CC2D-4523-1CF2-03DDB4DDD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806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·</a:t>
              </a:r>
            </a:p>
          </p:txBody>
        </p:sp>
        <p:sp>
          <p:nvSpPr>
            <p:cNvPr id="62586" name="Rectangle 124">
              <a:extLst>
                <a:ext uri="{FF2B5EF4-FFF2-40B4-BE49-F238E27FC236}">
                  <a16:creationId xmlns:a16="http://schemas.microsoft.com/office/drawing/2014/main" id="{E8306E91-0E93-2A44-A512-E549CCF248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3814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62587" name="Rectangle 125">
              <a:extLst>
                <a:ext uri="{FF2B5EF4-FFF2-40B4-BE49-F238E27FC236}">
                  <a16:creationId xmlns:a16="http://schemas.microsoft.com/office/drawing/2014/main" id="{50CB82F2-4ECA-CBD2-CED3-AE57AA5A17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3814"/>
              <a:ext cx="128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500">
                  <a:latin typeface="Arial" panose="020B0604020202020204" pitchFamily="34" charset="0"/>
                </a:rPr>
                <a:t>There is a lack of focus or structure.</a:t>
              </a:r>
            </a:p>
          </p:txBody>
        </p:sp>
        <p:sp>
          <p:nvSpPr>
            <p:cNvPr id="62588" name="Line 126">
              <a:extLst>
                <a:ext uri="{FF2B5EF4-FFF2-40B4-BE49-F238E27FC236}">
                  <a16:creationId xmlns:a16="http://schemas.microsoft.com/office/drawing/2014/main" id="{F985587C-6B0C-8FDD-F3B8-D4ED87AB7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3525"/>
              <a:ext cx="4228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89" name="Line 127">
              <a:extLst>
                <a:ext uri="{FF2B5EF4-FFF2-40B4-BE49-F238E27FC236}">
                  <a16:creationId xmlns:a16="http://schemas.microsoft.com/office/drawing/2014/main" id="{2A02229D-99C4-B03B-2C68-BCEE2F7C7C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855"/>
              <a:ext cx="423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0" name="Line 128">
              <a:extLst>
                <a:ext uri="{FF2B5EF4-FFF2-40B4-BE49-F238E27FC236}">
                  <a16:creationId xmlns:a16="http://schemas.microsoft.com/office/drawing/2014/main" id="{098D5C40-6CFC-5260-4E1B-E20971DD3B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2293"/>
              <a:ext cx="4234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1" name="Line 129">
              <a:extLst>
                <a:ext uri="{FF2B5EF4-FFF2-40B4-BE49-F238E27FC236}">
                  <a16:creationId xmlns:a16="http://schemas.microsoft.com/office/drawing/2014/main" id="{A81ADA23-2143-302F-7D9A-6B7727564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" y="1738"/>
              <a:ext cx="4233" cy="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2" name="Line 130">
              <a:extLst>
                <a:ext uri="{FF2B5EF4-FFF2-40B4-BE49-F238E27FC236}">
                  <a16:creationId xmlns:a16="http://schemas.microsoft.com/office/drawing/2014/main" id="{12D05E44-9F09-E5E7-F205-5DC1257CA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0" y="1505"/>
              <a:ext cx="0" cy="258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593" name="Line 131">
              <a:extLst>
                <a:ext uri="{FF2B5EF4-FFF2-40B4-BE49-F238E27FC236}">
                  <a16:creationId xmlns:a16="http://schemas.microsoft.com/office/drawing/2014/main" id="{FBD2D57B-DA01-7523-0BFC-FD40575FB5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" y="1505"/>
              <a:ext cx="0" cy="257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Line 2">
            <a:extLst>
              <a:ext uri="{FF2B5EF4-FFF2-40B4-BE49-F238E27FC236}">
                <a16:creationId xmlns:a16="http://schemas.microsoft.com/office/drawing/2014/main" id="{3F7C9670-37DC-427D-2B0A-856B5B3C0A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E3279EC6-1B69-6F9A-B89A-5A4969549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Keys to success: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Determine the ‘Should </a:t>
            </a:r>
            <a:r>
              <a:rPr lang="en-US" altLang="en-US" sz="4800" b="1" dirty="0" err="1">
                <a:solidFill>
                  <a:schemeClr val="bg1"/>
                </a:solidFill>
                <a:latin typeface="Arial" panose="020B0604020202020204" pitchFamily="34" charset="0"/>
              </a:rPr>
              <a:t>Be’Process</a:t>
            </a:r>
            <a:endParaRPr lang="en-US" altLang="en-US" sz="4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4515" name="Rectangle 131">
            <a:extLst>
              <a:ext uri="{FF2B5EF4-FFF2-40B4-BE49-F238E27FC236}">
                <a16:creationId xmlns:a16="http://schemas.microsoft.com/office/drawing/2014/main" id="{8DAA5994-BCF0-E6D7-14FF-A17611ABC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32004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Think out of the box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Ensure research is accurate, reliable, relevant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Be willing to share information if you get information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Be prepared with specific issues and questions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Line 2">
            <a:extLst>
              <a:ext uri="{FF2B5EF4-FFF2-40B4-BE49-F238E27FC236}">
                <a16:creationId xmlns:a16="http://schemas.microsoft.com/office/drawing/2014/main" id="{1F4FCD05-3F77-DA7B-1F41-A6261BE201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F4E11A7-5C27-49A5-DCF9-A1BDB413C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Recall the steps to the methodology . . .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29699" name="Freeform 35">
            <a:extLst>
              <a:ext uri="{FF2B5EF4-FFF2-40B4-BE49-F238E27FC236}">
                <a16:creationId xmlns:a16="http://schemas.microsoft.com/office/drawing/2014/main" id="{0A1A8DEE-A96D-C40F-2B42-A90B61A19B6D}"/>
              </a:ext>
            </a:extLst>
          </p:cNvPr>
          <p:cNvSpPr>
            <a:spLocks/>
          </p:cNvSpPr>
          <p:nvPr/>
        </p:nvSpPr>
        <p:spPr bwMode="auto">
          <a:xfrm>
            <a:off x="2831307" y="3431382"/>
            <a:ext cx="885825" cy="1828800"/>
          </a:xfrm>
          <a:custGeom>
            <a:avLst/>
            <a:gdLst>
              <a:gd name="T0" fmla="*/ 2147483646 w 372"/>
              <a:gd name="T1" fmla="*/ 0 h 768"/>
              <a:gd name="T2" fmla="*/ 0 w 372"/>
              <a:gd name="T3" fmla="*/ 0 h 768"/>
              <a:gd name="T4" fmla="*/ 0 w 372"/>
              <a:gd name="T5" fmla="*/ 2147483646 h 768"/>
              <a:gd name="T6" fmla="*/ 2147483646 w 372"/>
              <a:gd name="T7" fmla="*/ 2147483646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372"/>
              <a:gd name="T13" fmla="*/ 0 h 768"/>
              <a:gd name="T14" fmla="*/ 372 w 372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2" h="768">
                <a:moveTo>
                  <a:pt x="372" y="0"/>
                </a:moveTo>
                <a:lnTo>
                  <a:pt x="0" y="0"/>
                </a:lnTo>
                <a:lnTo>
                  <a:pt x="0" y="768"/>
                </a:lnTo>
                <a:lnTo>
                  <a:pt x="144" y="75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Rectangle 36">
            <a:extLst>
              <a:ext uri="{FF2B5EF4-FFF2-40B4-BE49-F238E27FC236}">
                <a16:creationId xmlns:a16="http://schemas.microsoft.com/office/drawing/2014/main" id="{E71087F1-2D53-DB0F-4319-0F6E22083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9970" y="2945608"/>
            <a:ext cx="11196638" cy="973931"/>
          </a:xfrm>
          <a:prstGeom prst="rect">
            <a:avLst/>
          </a:prstGeom>
          <a:solidFill>
            <a:schemeClr val="bg2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700" b="1">
                <a:solidFill>
                  <a:schemeClr val="bg1"/>
                </a:solidFill>
                <a:latin typeface="Arial" panose="020B0604020202020204" pitchFamily="34" charset="0"/>
              </a:rPr>
              <a:t>Measure &amp; Monitor</a:t>
            </a:r>
          </a:p>
        </p:txBody>
      </p:sp>
      <p:sp>
        <p:nvSpPr>
          <p:cNvPr id="29701" name="Rectangle 37">
            <a:extLst>
              <a:ext uri="{FF2B5EF4-FFF2-40B4-BE49-F238E27FC236}">
                <a16:creationId xmlns:a16="http://schemas.microsoft.com/office/drawing/2014/main" id="{C6706E4D-E6B9-E196-0DE1-294F7A86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50" y="4438650"/>
            <a:ext cx="175260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Define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Problem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&amp;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Determine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Needs</a:t>
            </a:r>
          </a:p>
        </p:txBody>
      </p:sp>
      <p:sp>
        <p:nvSpPr>
          <p:cNvPr id="29702" name="Rectangle 38">
            <a:extLst>
              <a:ext uri="{FF2B5EF4-FFF2-40B4-BE49-F238E27FC236}">
                <a16:creationId xmlns:a16="http://schemas.microsoft.com/office/drawing/2014/main" id="{F1C572BA-33F2-5F86-E5EC-C84B2A0C1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88" y="4438650"/>
            <a:ext cx="175022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Document the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‘As Is’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9703" name="Rectangle 39">
            <a:extLst>
              <a:ext uri="{FF2B5EF4-FFF2-40B4-BE49-F238E27FC236}">
                <a16:creationId xmlns:a16="http://schemas.microsoft.com/office/drawing/2014/main" id="{523E5528-544F-F2E1-1AD6-4AD0ED8BF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0050" y="4438650"/>
            <a:ext cx="2009775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Determine the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‘Should Be’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Process</a:t>
            </a:r>
          </a:p>
        </p:txBody>
      </p:sp>
      <p:sp>
        <p:nvSpPr>
          <p:cNvPr id="29704" name="Rectangle 40">
            <a:extLst>
              <a:ext uri="{FF2B5EF4-FFF2-40B4-BE49-F238E27FC236}">
                <a16:creationId xmlns:a16="http://schemas.microsoft.com/office/drawing/2014/main" id="{E94D95C4-BD84-77E5-4A57-480C57CBC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2763" y="4438650"/>
            <a:ext cx="2066925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Identify &amp;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Prioritize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‘Gaps’</a:t>
            </a:r>
          </a:p>
        </p:txBody>
      </p:sp>
      <p:sp>
        <p:nvSpPr>
          <p:cNvPr id="29705" name="Rectangle 41">
            <a:extLst>
              <a:ext uri="{FF2B5EF4-FFF2-40B4-BE49-F238E27FC236}">
                <a16:creationId xmlns:a16="http://schemas.microsoft.com/office/drawing/2014/main" id="{66E176E9-C67F-D0A4-26D2-27B4B2DBC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2620" y="4438650"/>
            <a:ext cx="1752600" cy="1802607"/>
          </a:xfrm>
          <a:prstGeom prst="rect">
            <a:avLst/>
          </a:prstGeom>
          <a:solidFill>
            <a:srgbClr val="99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35732" tIns="66675" rIns="135732" bIns="66675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Develop Action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Plans &amp;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Communicate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latin typeface="Arial" panose="020B0604020202020204" pitchFamily="34" charset="0"/>
              </a:rPr>
              <a:t>Results</a:t>
            </a:r>
          </a:p>
        </p:txBody>
      </p:sp>
      <p:sp>
        <p:nvSpPr>
          <p:cNvPr id="29706" name="Line 42">
            <a:extLst>
              <a:ext uri="{FF2B5EF4-FFF2-40B4-BE49-F238E27FC236}">
                <a16:creationId xmlns:a16="http://schemas.microsoft.com/office/drawing/2014/main" id="{CFBAD667-A5DB-42E5-68C8-5FF076AAC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5857" y="5257800"/>
            <a:ext cx="7334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Line 43">
            <a:extLst>
              <a:ext uri="{FF2B5EF4-FFF2-40B4-BE49-F238E27FC236}">
                <a16:creationId xmlns:a16="http://schemas.microsoft.com/office/drawing/2014/main" id="{3F279076-08D3-B13D-EFA4-70C5CD1FD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6" y="5286375"/>
            <a:ext cx="5857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44">
            <a:extLst>
              <a:ext uri="{FF2B5EF4-FFF2-40B4-BE49-F238E27FC236}">
                <a16:creationId xmlns:a16="http://schemas.microsoft.com/office/drawing/2014/main" id="{1B0FA0C2-DDC5-CA25-99E8-B3331BAE1A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5063" y="5257800"/>
            <a:ext cx="67389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45">
            <a:extLst>
              <a:ext uri="{FF2B5EF4-FFF2-40B4-BE49-F238E27FC236}">
                <a16:creationId xmlns:a16="http://schemas.microsoft.com/office/drawing/2014/main" id="{5619F59C-4C6E-562C-9AB7-935BD5190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32545" y="5257800"/>
            <a:ext cx="6429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Freeform 46">
            <a:extLst>
              <a:ext uri="{FF2B5EF4-FFF2-40B4-BE49-F238E27FC236}">
                <a16:creationId xmlns:a16="http://schemas.microsoft.com/office/drawing/2014/main" id="{DC57D1D4-6C07-8271-CCF9-72FE5DB6B60E}"/>
              </a:ext>
            </a:extLst>
          </p:cNvPr>
          <p:cNvSpPr>
            <a:spLocks/>
          </p:cNvSpPr>
          <p:nvPr/>
        </p:nvSpPr>
        <p:spPr bwMode="auto">
          <a:xfrm>
            <a:off x="14768513" y="3417095"/>
            <a:ext cx="504825" cy="1833563"/>
          </a:xfrm>
          <a:custGeom>
            <a:avLst/>
            <a:gdLst>
              <a:gd name="T0" fmla="*/ 0 w 212"/>
              <a:gd name="T1" fmla="*/ 0 h 770"/>
              <a:gd name="T2" fmla="*/ 2147483646 w 212"/>
              <a:gd name="T3" fmla="*/ 2147483646 h 770"/>
              <a:gd name="T4" fmla="*/ 2147483646 w 212"/>
              <a:gd name="T5" fmla="*/ 2147483646 h 770"/>
              <a:gd name="T6" fmla="*/ 2147483646 w 212"/>
              <a:gd name="T7" fmla="*/ 2147483646 h 770"/>
              <a:gd name="T8" fmla="*/ 0 60000 65536"/>
              <a:gd name="T9" fmla="*/ 0 60000 65536"/>
              <a:gd name="T10" fmla="*/ 0 60000 65536"/>
              <a:gd name="T11" fmla="*/ 0 60000 65536"/>
              <a:gd name="T12" fmla="*/ 0 w 212"/>
              <a:gd name="T13" fmla="*/ 0 h 770"/>
              <a:gd name="T14" fmla="*/ 212 w 212"/>
              <a:gd name="T15" fmla="*/ 770 h 77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2" h="770">
                <a:moveTo>
                  <a:pt x="0" y="0"/>
                </a:moveTo>
                <a:lnTo>
                  <a:pt x="212" y="2"/>
                </a:lnTo>
                <a:lnTo>
                  <a:pt x="212" y="770"/>
                </a:lnTo>
                <a:lnTo>
                  <a:pt x="134" y="77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Line 2">
            <a:extLst>
              <a:ext uri="{FF2B5EF4-FFF2-40B4-BE49-F238E27FC236}">
                <a16:creationId xmlns:a16="http://schemas.microsoft.com/office/drawing/2014/main" id="{7FBBBD79-DA93-0837-18D5-850DC35B9C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681A0F22-5513-3BFA-606A-4D30B733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Define Problem and Determine Needs . . .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31747" name="Rectangle 26">
            <a:extLst>
              <a:ext uri="{FF2B5EF4-FFF2-40B4-BE49-F238E27FC236}">
                <a16:creationId xmlns:a16="http://schemas.microsoft.com/office/drawing/2014/main" id="{A1779AE1-865D-79F1-070C-57100A057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Form focus groups to determine critical issues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Talk with management to understand strategies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Review past performance, competitive and marketplace factors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Perform a high-level diagnostic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Ensure your scope is manageable and focused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Understand critical success factors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Create a credible, talented team to execute the project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Line 2">
            <a:extLst>
              <a:ext uri="{FF2B5EF4-FFF2-40B4-BE49-F238E27FC236}">
                <a16:creationId xmlns:a16="http://schemas.microsoft.com/office/drawing/2014/main" id="{A92C0A77-DCF7-912A-69A3-73453646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B3E57A66-B491-4D4D-413C-A96DEC024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Define Problem and Determine Needs . . .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9FF060B2-F264-DB37-E3AD-0A5B904F4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Conduct a needs assessment to understand problem and clarify needs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Restate the problem and propose a ‘straw man’ approach to investigating the problem 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Define the scope of the project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Prepare a detailed project plan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Create the team</a:t>
            </a: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Line 2">
            <a:extLst>
              <a:ext uri="{FF2B5EF4-FFF2-40B4-BE49-F238E27FC236}">
                <a16:creationId xmlns:a16="http://schemas.microsoft.com/office/drawing/2014/main" id="{5AA2473A-F5C8-3C20-F048-884B54873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1357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B7016A3E-25A4-F7C2-C9F4-A264F743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2757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Conduct Needs Assessment </a:t>
            </a: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5A6C5EFF-D8A9-0E06-95DF-90BAA0D5B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1357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</p:txBody>
      </p:sp>
      <p:sp>
        <p:nvSpPr>
          <p:cNvPr id="35844" name="Text Box 6">
            <a:extLst>
              <a:ext uri="{FF2B5EF4-FFF2-40B4-BE49-F238E27FC236}">
                <a16:creationId xmlns:a16="http://schemas.microsoft.com/office/drawing/2014/main" id="{22581F43-4580-8215-9745-8407D8E3F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57" y="2512220"/>
            <a:ext cx="12427743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Gather information from stakeholders via interviews and discussions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Conduct a high level ‘diagnostic’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r>
              <a:rPr lang="en-US" altLang="en-US" sz="3600" dirty="0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Define the problem in specific terms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Define requirements in specific terms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Define expectations in specific terms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Get an understanding about timing, costs, resources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Line 2">
            <a:extLst>
              <a:ext uri="{FF2B5EF4-FFF2-40B4-BE49-F238E27FC236}">
                <a16:creationId xmlns:a16="http://schemas.microsoft.com/office/drawing/2014/main" id="{25F39540-E761-A485-3578-98CAD7FA0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CEFDA95A-F4B0-3C58-60A8-051B7901F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Define Problem and Determine Needs . . .</a:t>
            </a:r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93F0B048-B29C-F783-E848-C2F7CECD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r>
              <a:rPr lang="en-US" altLang="en-US" sz="3300" dirty="0">
                <a:latin typeface="Arial" panose="020B0604020202020204" pitchFamily="34" charset="0"/>
              </a:rPr>
              <a:t>A good starting point is to diagnose potential opportunities by: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PEOPLE changes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PROCESS changes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TECHNOLOGY changes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CULTURE changes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EXTERNALITY shifts</a:t>
            </a:r>
          </a:p>
          <a:p>
            <a:pPr eaLnBrk="1" hangingPunct="1">
              <a:spcBef>
                <a:spcPct val="75000"/>
              </a:spcBef>
              <a:buClr>
                <a:schemeClr val="accent2"/>
              </a:buClr>
            </a:pPr>
            <a:r>
              <a:rPr lang="en-US" altLang="en-US" sz="3300" dirty="0">
                <a:latin typeface="Arial" panose="020B0604020202020204" pitchFamily="34" charset="0"/>
              </a:rPr>
              <a:t> Identifying MEASUREMENT changes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Line 2">
            <a:extLst>
              <a:ext uri="{FF2B5EF4-FFF2-40B4-BE49-F238E27FC236}">
                <a16:creationId xmlns:a16="http://schemas.microsoft.com/office/drawing/2014/main" id="{9428169D-BBAA-6055-C1B2-1E169B225D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144C4A56-A67A-5DA9-75AE-A926A563D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Restate Problem/Propose Approach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39939" name="Rectangle 4">
            <a:extLst>
              <a:ext uri="{FF2B5EF4-FFF2-40B4-BE49-F238E27FC236}">
                <a16:creationId xmlns:a16="http://schemas.microsoft.com/office/drawing/2014/main" id="{E9DBC429-076C-CEC0-AB09-D9967380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</p:txBody>
      </p:sp>
      <p:sp>
        <p:nvSpPr>
          <p:cNvPr id="39940" name="Text Box 5">
            <a:extLst>
              <a:ext uri="{FF2B5EF4-FFF2-40B4-BE49-F238E27FC236}">
                <a16:creationId xmlns:a16="http://schemas.microsoft.com/office/drawing/2014/main" id="{B0F56A59-0F4A-36A2-CA54-E72398209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2462213"/>
            <a:ext cx="12711113" cy="784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/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After understanding the problem, restate it in your words back to your stakeholders: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Your understanding of the problem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Your understanding of the requirements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Your understanding of the expectations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 Draft a high-level approach to performance improvement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How would you identify the root causes and process deficiencies?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How would you determine what the desirable process looks like?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What potential time frames can this be completed within?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Line 2">
            <a:extLst>
              <a:ext uri="{FF2B5EF4-FFF2-40B4-BE49-F238E27FC236}">
                <a16:creationId xmlns:a16="http://schemas.microsoft.com/office/drawing/2014/main" id="{685CB740-3D06-D203-DF7A-0DC80D9244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EEACEB88-5849-E5CB-2B59-C46BF5789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Define Project Scope 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904AB56D-7EA8-93A9-7BA5-AB74836E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</p:txBody>
      </p:sp>
      <p:sp>
        <p:nvSpPr>
          <p:cNvPr id="41988" name="Text Box 5">
            <a:extLst>
              <a:ext uri="{FF2B5EF4-FFF2-40B4-BE49-F238E27FC236}">
                <a16:creationId xmlns:a16="http://schemas.microsoft.com/office/drawing/2014/main" id="{AB6CAB8A-1D38-E7CB-372C-A35940DE7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2347913"/>
            <a:ext cx="12368213" cy="7294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/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Lock down the boundaries that will be a formal part of the performance improvement initiative: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What locations are included?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What processes are included?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What lines of business are included?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Agree on an acceptable time frame to complete this project.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Agree on an acceptable budget for this project.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360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Line 2">
            <a:extLst>
              <a:ext uri="{FF2B5EF4-FFF2-40B4-BE49-F238E27FC236}">
                <a16:creationId xmlns:a16="http://schemas.microsoft.com/office/drawing/2014/main" id="{E45578F8-A868-2C7A-F8D2-136A764DF6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2286000"/>
            <a:ext cx="12344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6983334C-4525-7D8B-D778-D408D67CD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00" y="800100"/>
            <a:ext cx="129159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>
                <a:solidFill>
                  <a:schemeClr val="bg1"/>
                </a:solidFill>
                <a:latin typeface="Arial" panose="020B0604020202020204" pitchFamily="34" charset="0"/>
              </a:rPr>
              <a:t>Prepare Project Plan</a:t>
            </a:r>
            <a:endParaRPr lang="en-US" altLang="en-US" sz="4800" b="1" dirty="0">
              <a:solidFill>
                <a:schemeClr val="bg1"/>
              </a:solidFill>
            </a:endParaRP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7A2C9F22-63B6-7C2A-9636-B72F52139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2400300"/>
            <a:ext cx="12230100" cy="742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35732" tIns="66675" rIns="135732" bIns="66675"/>
          <a:lstStyle>
            <a:lvl1pPr>
              <a:spcBef>
                <a:spcPct val="20000"/>
              </a:spcBef>
              <a:buChar char="•"/>
              <a:tabLst>
                <a:tab pos="346075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</a:pPr>
            <a:endParaRPr lang="en-US" altLang="en-US" sz="3300">
              <a:latin typeface="Arial" panose="020B0604020202020204" pitchFamily="34" charset="0"/>
            </a:endParaRPr>
          </a:p>
          <a:p>
            <a:pPr eaLnBrk="1" hangingPunct="1">
              <a:spcBef>
                <a:spcPct val="75000"/>
              </a:spcBef>
              <a:buClr>
                <a:schemeClr val="tx2"/>
              </a:buClr>
              <a:buFontTx/>
              <a:buNone/>
            </a:pPr>
            <a:endParaRPr lang="en-US" altLang="en-US" sz="3300">
              <a:latin typeface="Arial" panose="020B0604020202020204" pitchFamily="34" charset="0"/>
            </a:endParaRPr>
          </a:p>
        </p:txBody>
      </p:sp>
      <p:sp>
        <p:nvSpPr>
          <p:cNvPr id="44036" name="Text Box 5">
            <a:extLst>
              <a:ext uri="{FF2B5EF4-FFF2-40B4-BE49-F238E27FC236}">
                <a16:creationId xmlns:a16="http://schemas.microsoft.com/office/drawing/2014/main" id="{254C2152-3D8D-8F04-F8F9-CEFD82B7C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88" y="2347913"/>
            <a:ext cx="12368213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/>
              <a:t> </a:t>
            </a:r>
            <a:r>
              <a:rPr lang="en-US" altLang="en-US" sz="3600" dirty="0">
                <a:latin typeface="Arial" panose="020B0604020202020204" pitchFamily="34" charset="0"/>
              </a:rPr>
              <a:t>Prepare a detailed set of  tasks: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Major milestone – a significant project step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Activities – the steps to accomplish the milestone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r>
              <a:rPr lang="en-US" altLang="en-US" sz="3600" dirty="0">
                <a:latin typeface="Arial" panose="020B0604020202020204" pitchFamily="34" charset="0"/>
              </a:rPr>
              <a:t>Tasks – the steps to accomplish the task</a:t>
            </a:r>
          </a:p>
          <a:p>
            <a:pPr lvl="1" eaLnBrk="1" hangingPunct="1">
              <a:spcBef>
                <a:spcPct val="0"/>
              </a:spcBef>
              <a:buClr>
                <a:schemeClr val="accent2"/>
              </a:buClr>
              <a:buFontTx/>
              <a:buChar char="•"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Identify the accountable party responsible for each task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Identify the accountable party to review each completed task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Identify the elapsed time and actual time to complete each task</a:t>
            </a: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accent2"/>
              </a:buClr>
            </a:pPr>
            <a:r>
              <a:rPr lang="en-US" altLang="en-US" sz="3600" dirty="0">
                <a:latin typeface="Arial" panose="020B0604020202020204" pitchFamily="34" charset="0"/>
              </a:rPr>
              <a:t>Identify appropriate communication points to stakeholders</a:t>
            </a:r>
          </a:p>
          <a:p>
            <a:pPr eaLnBrk="1" hangingPunct="1">
              <a:spcBef>
                <a:spcPct val="0"/>
              </a:spcBef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en-US" sz="3600" dirty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en-US" sz="3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DE99DCB4-B8A0-49AB-98A4-03410BC8A7C8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1208</Words>
  <Application>Microsoft Macintosh PowerPoint</Application>
  <PresentationFormat>Custom</PresentationFormat>
  <Paragraphs>360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 2</vt:lpstr>
      <vt:lpstr>Breeze</vt:lpstr>
      <vt:lpstr>Understanding the As Is and Should Be Environments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35</cp:revision>
  <dcterms:created xsi:type="dcterms:W3CDTF">2019-02-13T16:04:21Z</dcterms:created>
  <dcterms:modified xsi:type="dcterms:W3CDTF">2024-01-12T20:07:06Z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