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15"/>
  </p:notesMasterIdLst>
  <p:sldIdLst>
    <p:sldId id="259" r:id="rId5"/>
    <p:sldId id="275" r:id="rId6"/>
    <p:sldId id="276" r:id="rId7"/>
    <p:sldId id="280" r:id="rId8"/>
    <p:sldId id="278" r:id="rId9"/>
    <p:sldId id="279" r:id="rId10"/>
    <p:sldId id="281" r:id="rId11"/>
    <p:sldId id="282" r:id="rId12"/>
    <p:sldId id="283" r:id="rId13"/>
    <p:sldId id="284" r:id="rId14"/>
  </p:sldIdLst>
  <p:sldSz cx="18288000" cy="10287000"/>
  <p:notesSz cx="6858000" cy="9144000"/>
  <p:defaultTextStyle>
    <a:defPPr>
      <a:defRPr lang="en-US"/>
    </a:defPPr>
    <a:lvl1pPr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9144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8288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27432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36576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45720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54864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64008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73152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789"/>
  </p:normalViewPr>
  <p:slideViewPr>
    <p:cSldViewPr snapToGrid="0" snapToObjects="1">
      <p:cViewPr varScale="1">
        <p:scale>
          <a:sx n="68" d="100"/>
          <a:sy n="68" d="100"/>
        </p:scale>
        <p:origin x="1000" y="224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E9FAA-919F-174E-9751-6946827F4324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9F848-7056-F74C-BA8E-906677F2F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4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6855B84C-9CAA-3E04-FE18-E94AD633C0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130C23D-EBCC-2644-B1AE-FD6836FDB482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EADA3E27-FD94-6282-1193-FAD14EA991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59B8DC03-1175-6F94-DCDF-FE13D307A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3CA5C1C8-03D5-C8FA-52CF-E9CBFB9D09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C21964A-6393-9A46-B04B-89A23F3BDD4A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6550A6B3-A7BF-1879-33D8-8CD7A7E021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3D708B66-6386-AEE5-0C3B-BBB83A67E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08208E45-ED74-403C-50BC-1F9EDB182D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A80D1D0-E351-BE49-B22D-81A8D7A2EAA7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1160A1B4-DBE7-A858-4C4F-2265508BD5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1E736CB-BCB6-2699-A18B-01F7D76084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025561A2-B14A-6CEA-6397-E519453F41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4CB79BC-0CF8-4640-B86B-BEF1176A1DD7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BF445C27-0D79-07BF-BB8A-30AF8B7FEF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C0CF4A2F-365B-3AAA-F90A-BB2E8982B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828E1EA3-3307-05A8-44A1-95FB2BE810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ECE662F-8FBF-4A4D-BED0-633522C58DB4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1DFB1EA7-988A-463C-040F-F549907A68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629F15CB-FCAC-053E-F253-27A93F6703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31F49081-7E2B-3525-83BC-762247761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2572C87-46CA-BD4F-9526-F059A8906844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9EC49A95-D1E0-2D0C-4497-F1C7AF597D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ABCDF7B4-4822-F96B-D4EA-B5A7931FA5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2AB34C37-FDC3-DB09-3FB9-E21B849B4B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671B660-A096-924A-AE00-8E3C3E1C6BA5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5D366113-1037-2808-FE2C-DFE76CE9AE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4A42A84-2666-FF02-469F-1E203D0B0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83FD65C1-502F-333F-E45C-B903F91CBD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86814F9-D9AF-7A45-BEFA-32B2727CAA2F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92AD24FC-8E72-7E8E-9BFF-0CD3C86F5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766122F0-6BD4-B358-4ECD-75FEFFE1C7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8CE59BF7-4663-90C1-D3C1-0B41E9D813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408A920-623C-D847-910A-ACFF3AD58D5B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F818C0D5-1C77-E97B-9B88-1D3CC1E4D1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2B32B3E5-5377-1896-54A2-55B8C78F5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486D6-E442-077A-EEB3-88D208F2FC4C}"/>
              </a:ext>
            </a:extLst>
          </p:cNvPr>
          <p:cNvSpPr/>
          <p:nvPr/>
        </p:nvSpPr>
        <p:spPr>
          <a:xfrm>
            <a:off x="2657477" y="1943101"/>
            <a:ext cx="12973050" cy="473075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defTabSz="1828800" fontAlgn="auto">
              <a:spcBef>
                <a:spcPts val="4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6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842" y="2286000"/>
            <a:ext cx="12996316" cy="2587300"/>
          </a:xfrm>
        </p:spPr>
        <p:txBody>
          <a:bodyPr lIns="182880" rIns="182880" rtlCol="0">
            <a:noAutofit/>
          </a:bodyPr>
          <a:lstStyle>
            <a:lvl1pPr marL="0" indent="0" algn="ctr" defTabSz="18288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7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5845" y="4948519"/>
            <a:ext cx="12996318" cy="1374962"/>
          </a:xfrm>
        </p:spPr>
        <p:txBody>
          <a:bodyPr rtlCol="0">
            <a:normAutofit/>
          </a:bodyPr>
          <a:lstStyle>
            <a:lvl1pPr marL="0" indent="0" algn="ctr" defTabSz="18288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4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550" y="2050699"/>
            <a:ext cx="16084552" cy="6888006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59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550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2142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611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79F4BF9-9D03-000D-41BE-5AAC25C8E2D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97D8662-CAFC-233C-E5B5-D7E7B3F3EBD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6F0E0C-A089-654A-9849-A259CE614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15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82098A7-74DB-47EC-8637-CFD1F5FF8E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98551" y="161926"/>
            <a:ext cx="16084550" cy="200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30E7C49-5D51-22BD-9218-005012D508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98551" y="2400300"/>
            <a:ext cx="1608455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5" descr="ILTECH_wht_horiz.png">
            <a:extLst>
              <a:ext uri="{FF2B5EF4-FFF2-40B4-BE49-F238E27FC236}">
                <a16:creationId xmlns:a16="http://schemas.microsoft.com/office/drawing/2014/main" id="{42D74730-BBC2-6B47-9AEF-9E8FDE440A0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9076" y="9185276"/>
            <a:ext cx="3556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4" r:id="rId2"/>
    <p:sldLayoutId id="2147483675" r:id="rId3"/>
    <p:sldLayoutId id="2147483677" r:id="rId4"/>
  </p:sldLayoutIdLst>
  <p:txStyles>
    <p:titleStyle>
      <a:lvl1pPr algn="ctr" rtl="0" fontAlgn="base">
        <a:spcBef>
          <a:spcPct val="0"/>
        </a:spcBef>
        <a:spcAft>
          <a:spcPct val="0"/>
        </a:spcAft>
        <a:defRPr sz="5600" b="1" kern="1200">
          <a:solidFill>
            <a:schemeClr val="accent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9144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18288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27432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6576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698500" indent="-698500" algn="l" rtl="0" fontAlgn="base">
        <a:spcBef>
          <a:spcPts val="400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"/>
        <a:defRPr sz="4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1371600" indent="-673100" algn="l" rtl="0" fontAlgn="base">
        <a:spcBef>
          <a:spcPts val="1200"/>
        </a:spcBef>
        <a:spcAft>
          <a:spcPct val="0"/>
        </a:spcAft>
        <a:buClr>
          <a:srgbClr val="808080"/>
        </a:buClr>
        <a:buSzPct val="100000"/>
        <a:buFont typeface="Wingdings 2" pitchFamily="2" charset="2"/>
        <a:buChar char=""/>
        <a:defRPr sz="4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936750" indent="-565150" algn="l" rtl="0" fontAlgn="base">
        <a:spcBef>
          <a:spcPts val="1200"/>
        </a:spcBef>
        <a:spcAft>
          <a:spcPct val="0"/>
        </a:spcAft>
        <a:buClr>
          <a:srgbClr val="969696"/>
        </a:buClr>
        <a:buSzPct val="100000"/>
        <a:buFont typeface="Wingdings 2" pitchFamily="2" charset="2"/>
        <a:buChar char=""/>
        <a:defRPr sz="4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2527300" indent="-590550" algn="l" rtl="0" fontAlgn="base">
        <a:spcBef>
          <a:spcPts val="1200"/>
        </a:spcBef>
        <a:spcAft>
          <a:spcPct val="0"/>
        </a:spcAft>
        <a:buClr>
          <a:srgbClr val="F8BC65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3092450" indent="-565150" algn="l" rtl="0" fontAlgn="base">
        <a:spcBef>
          <a:spcPts val="1200"/>
        </a:spcBef>
        <a:spcAft>
          <a:spcPct val="0"/>
        </a:spcAft>
        <a:buClr>
          <a:srgbClr val="FBD299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3657600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4235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4797426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5378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D2C4-084C-C545-00AC-430EC19B6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5" y="4079874"/>
            <a:ext cx="12998450" cy="258762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7200" dirty="0"/>
              <a:t>Prioritizing Gaps, Building Action Plans, and Measuring and Monitoring</a:t>
            </a:r>
            <a:br>
              <a:rPr lang="en-US" sz="7200" dirty="0"/>
            </a:br>
            <a:endParaRPr lang="en-US" sz="7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Line 2">
            <a:extLst>
              <a:ext uri="{FF2B5EF4-FFF2-40B4-BE49-F238E27FC236}">
                <a16:creationId xmlns:a16="http://schemas.microsoft.com/office/drawing/2014/main" id="{41129D83-E258-B681-6D16-B5F849285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2286000"/>
            <a:ext cx="1234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C90949BD-8301-2F69-8ADC-246B560A5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800100"/>
            <a:ext cx="129159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Innovate and Create for best results!!</a:t>
            </a:r>
            <a:endParaRPr lang="en-US" altLang="en-US" sz="4800" b="1" dirty="0">
              <a:solidFill>
                <a:schemeClr val="bg1"/>
              </a:solidFill>
            </a:endParaRPr>
          </a:p>
        </p:txBody>
      </p:sp>
      <p:pic>
        <p:nvPicPr>
          <p:cNvPr id="82947" name="Picture 5">
            <a:extLst>
              <a:ext uri="{FF2B5EF4-FFF2-40B4-BE49-F238E27FC236}">
                <a16:creationId xmlns:a16="http://schemas.microsoft.com/office/drawing/2014/main" id="{974341B0-0E6E-D612-2A99-5A73E2C2C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1" y="2514600"/>
            <a:ext cx="5186363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8" name="Picture 6">
            <a:extLst>
              <a:ext uri="{FF2B5EF4-FFF2-40B4-BE49-F238E27FC236}">
                <a16:creationId xmlns:a16="http://schemas.microsoft.com/office/drawing/2014/main" id="{63BAEACD-79A9-D8BC-EAA9-BBEB42B23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6515100"/>
            <a:ext cx="5157788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Line 2">
            <a:extLst>
              <a:ext uri="{FF2B5EF4-FFF2-40B4-BE49-F238E27FC236}">
                <a16:creationId xmlns:a16="http://schemas.microsoft.com/office/drawing/2014/main" id="{6E7A50DC-7433-E1F6-648D-6684ACB3E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2286000"/>
            <a:ext cx="1234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2" name="Rectangle 3">
            <a:extLst>
              <a:ext uri="{FF2B5EF4-FFF2-40B4-BE49-F238E27FC236}">
                <a16:creationId xmlns:a16="http://schemas.microsoft.com/office/drawing/2014/main" id="{880B352A-50AC-3F26-EC84-658FA63C6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800100"/>
            <a:ext cx="129159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Identify &amp; Prioritize the ‘Gap’</a:t>
            </a:r>
            <a:endParaRPr lang="en-US" altLang="en-US" sz="4800" b="1" dirty="0">
              <a:solidFill>
                <a:schemeClr val="bg1"/>
              </a:solidFill>
            </a:endParaRPr>
          </a:p>
        </p:txBody>
      </p:sp>
      <p:sp>
        <p:nvSpPr>
          <p:cNvPr id="66563" name="Rectangle 4">
            <a:extLst>
              <a:ext uri="{FF2B5EF4-FFF2-40B4-BE49-F238E27FC236}">
                <a16:creationId xmlns:a16="http://schemas.microsoft.com/office/drawing/2014/main" id="{1B7811D2-B267-3709-1497-894DE8728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400300"/>
            <a:ext cx="12230100" cy="742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732" tIns="66675" rIns="135732" bIns="66675"/>
          <a:lstStyle>
            <a:lvl1pPr>
              <a:spcBef>
                <a:spcPct val="20000"/>
              </a:spcBef>
              <a:buChar char="•"/>
              <a:tabLst>
                <a:tab pos="34607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607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endParaRPr lang="en-US" altLang="en-US" sz="330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endParaRPr lang="en-US" altLang="en-US" sz="330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r>
              <a:rPr lang="en-US" altLang="en-US" sz="5400" dirty="0">
                <a:latin typeface="Arial" panose="020B0604020202020204" pitchFamily="34" charset="0"/>
              </a:rPr>
              <a:t>Should Be – As Is = Gap</a:t>
            </a:r>
          </a:p>
          <a:p>
            <a:pPr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endParaRPr lang="en-US" altLang="en-US" sz="33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75000"/>
              </a:spcBef>
              <a:buClr>
                <a:schemeClr val="tx2"/>
              </a:buClr>
            </a:pPr>
            <a:endParaRPr lang="en-US" altLang="en-US" sz="33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Line 2">
            <a:extLst>
              <a:ext uri="{FF2B5EF4-FFF2-40B4-BE49-F238E27FC236}">
                <a16:creationId xmlns:a16="http://schemas.microsoft.com/office/drawing/2014/main" id="{CB0C46AD-CC57-0517-18B6-75C2844E79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2286000"/>
            <a:ext cx="1234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624443AA-2A44-E8E0-F99B-128611581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800100"/>
            <a:ext cx="129159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Identify &amp; Prioritize the ‘Gap’</a:t>
            </a:r>
          </a:p>
        </p:txBody>
      </p:sp>
      <p:sp>
        <p:nvSpPr>
          <p:cNvPr id="68611" name="Rectangle 4">
            <a:extLst>
              <a:ext uri="{FF2B5EF4-FFF2-40B4-BE49-F238E27FC236}">
                <a16:creationId xmlns:a16="http://schemas.microsoft.com/office/drawing/2014/main" id="{91867AAE-7ED1-9105-F8F8-E00D83177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400300"/>
            <a:ext cx="12230100" cy="742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732" tIns="66675" rIns="135732" bIns="66675"/>
          <a:lstStyle>
            <a:lvl1pPr>
              <a:spcBef>
                <a:spcPct val="20000"/>
              </a:spcBef>
              <a:buChar char="•"/>
              <a:tabLst>
                <a:tab pos="34607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607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Classify gaps</a:t>
            </a:r>
          </a:p>
          <a:p>
            <a:pPr lvl="2"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Benefits exceeding costs</a:t>
            </a:r>
          </a:p>
          <a:p>
            <a:pPr lvl="2"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Chance to eliminate not shift problems</a:t>
            </a:r>
          </a:p>
          <a:p>
            <a:pPr lvl="2"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Low hanging fruit vs. significant changes</a:t>
            </a:r>
          </a:p>
          <a:p>
            <a:pPr lvl="2"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Strategic vs. tactical issues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Present ideas to management </a:t>
            </a:r>
          </a:p>
          <a:p>
            <a:pPr lvl="2"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endParaRPr lang="en-US" altLang="en-US" sz="33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75000"/>
              </a:spcBef>
              <a:buClr>
                <a:schemeClr val="tx2"/>
              </a:buClr>
            </a:pPr>
            <a:endParaRPr lang="en-US" altLang="en-US" sz="33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Line 2">
            <a:extLst>
              <a:ext uri="{FF2B5EF4-FFF2-40B4-BE49-F238E27FC236}">
                <a16:creationId xmlns:a16="http://schemas.microsoft.com/office/drawing/2014/main" id="{DD6DCC2C-1563-525C-89CC-424DEE884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2286000"/>
            <a:ext cx="1234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A1682834-90F3-8E46-F71C-4442B0C7C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800100"/>
            <a:ext cx="129159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Ways to conclude and communicate gaps</a:t>
            </a:r>
            <a:endParaRPr lang="en-US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70659" name="Group 5">
            <a:extLst>
              <a:ext uri="{FF2B5EF4-FFF2-40B4-BE49-F238E27FC236}">
                <a16:creationId xmlns:a16="http://schemas.microsoft.com/office/drawing/2014/main" id="{64C4CFC4-81D8-332E-A86A-F66FE3C220A5}"/>
              </a:ext>
            </a:extLst>
          </p:cNvPr>
          <p:cNvGrpSpPr>
            <a:grpSpLocks/>
          </p:cNvGrpSpPr>
          <p:nvPr/>
        </p:nvGrpSpPr>
        <p:grpSpPr bwMode="auto">
          <a:xfrm>
            <a:off x="3086100" y="2971801"/>
            <a:ext cx="11577638" cy="5922170"/>
            <a:chOff x="293" y="1502"/>
            <a:chExt cx="4862" cy="2487"/>
          </a:xfrm>
        </p:grpSpPr>
        <p:sp>
          <p:nvSpPr>
            <p:cNvPr id="70660" name="Rectangle 6">
              <a:extLst>
                <a:ext uri="{FF2B5EF4-FFF2-40B4-BE49-F238E27FC236}">
                  <a16:creationId xmlns:a16="http://schemas.microsoft.com/office/drawing/2014/main" id="{1312D4A1-5456-3C3A-10DC-C4B7C1F7A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" y="1510"/>
              <a:ext cx="4862" cy="2471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600"/>
            </a:p>
          </p:txBody>
        </p:sp>
        <p:sp>
          <p:nvSpPr>
            <p:cNvPr id="70661" name="Rectangle 7">
              <a:extLst>
                <a:ext uri="{FF2B5EF4-FFF2-40B4-BE49-F238E27FC236}">
                  <a16:creationId xmlns:a16="http://schemas.microsoft.com/office/drawing/2014/main" id="{2C9C305B-060F-061F-7ADE-D9B941090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1517"/>
              <a:ext cx="68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 b="1">
                  <a:latin typeface="Arial" panose="020B0604020202020204" pitchFamily="34" charset="0"/>
                </a:rPr>
                <a:t>Type of Strategy</a:t>
              </a:r>
            </a:p>
          </p:txBody>
        </p:sp>
        <p:sp>
          <p:nvSpPr>
            <p:cNvPr id="70662" name="Rectangle 8">
              <a:extLst>
                <a:ext uri="{FF2B5EF4-FFF2-40B4-BE49-F238E27FC236}">
                  <a16:creationId xmlns:a16="http://schemas.microsoft.com/office/drawing/2014/main" id="{BD8D361F-FBC6-4B37-D641-278968DB6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1517"/>
              <a:ext cx="108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 b="1">
                  <a:latin typeface="Arial" panose="020B0604020202020204" pitchFamily="34" charset="0"/>
                </a:rPr>
                <a:t>When to use this strategy</a:t>
              </a:r>
            </a:p>
          </p:txBody>
        </p:sp>
        <p:sp>
          <p:nvSpPr>
            <p:cNvPr id="70663" name="Rectangle 9">
              <a:extLst>
                <a:ext uri="{FF2B5EF4-FFF2-40B4-BE49-F238E27FC236}">
                  <a16:creationId xmlns:a16="http://schemas.microsoft.com/office/drawing/2014/main" id="{D5C9691C-4C1E-9E2B-27AA-8321F0E5F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" y="1517"/>
              <a:ext cx="128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 b="1">
                  <a:latin typeface="Arial" panose="020B0604020202020204" pitchFamily="34" charset="0"/>
                </a:rPr>
                <a:t>What should be accomplished</a:t>
              </a:r>
            </a:p>
          </p:txBody>
        </p:sp>
        <p:sp>
          <p:nvSpPr>
            <p:cNvPr id="70664" name="Rectangle 10">
              <a:extLst>
                <a:ext uri="{FF2B5EF4-FFF2-40B4-BE49-F238E27FC236}">
                  <a16:creationId xmlns:a16="http://schemas.microsoft.com/office/drawing/2014/main" id="{E2FCE0EB-456E-2E27-C9E6-9BE398C21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" y="1729"/>
              <a:ext cx="3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70665" name="Rectangle 11">
              <a:extLst>
                <a:ext uri="{FF2B5EF4-FFF2-40B4-BE49-F238E27FC236}">
                  <a16:creationId xmlns:a16="http://schemas.microsoft.com/office/drawing/2014/main" id="{8A0338AB-EEDA-CB8E-9D4A-F571AA73B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" y="1738"/>
              <a:ext cx="2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70666" name="Rectangle 12">
              <a:extLst>
                <a:ext uri="{FF2B5EF4-FFF2-40B4-BE49-F238E27FC236}">
                  <a16:creationId xmlns:a16="http://schemas.microsoft.com/office/drawing/2014/main" id="{107C768E-3C0E-5C44-8D4A-1BA3F3E9D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" y="1739"/>
              <a:ext cx="39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Workshop</a:t>
              </a:r>
            </a:p>
          </p:txBody>
        </p:sp>
        <p:sp>
          <p:nvSpPr>
            <p:cNvPr id="70667" name="Rectangle 13">
              <a:extLst>
                <a:ext uri="{FF2B5EF4-FFF2-40B4-BE49-F238E27FC236}">
                  <a16:creationId xmlns:a16="http://schemas.microsoft.com/office/drawing/2014/main" id="{C4ECC5C4-DEB8-A9B0-83A4-3CF365F87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" y="1729"/>
              <a:ext cx="3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70668" name="Rectangle 14">
              <a:extLst>
                <a:ext uri="{FF2B5EF4-FFF2-40B4-BE49-F238E27FC236}">
                  <a16:creationId xmlns:a16="http://schemas.microsoft.com/office/drawing/2014/main" id="{FB1DA498-31AC-6551-D262-BA17B4CD4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1738"/>
              <a:ext cx="2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70669" name="Rectangle 15">
              <a:extLst>
                <a:ext uri="{FF2B5EF4-FFF2-40B4-BE49-F238E27FC236}">
                  <a16:creationId xmlns:a16="http://schemas.microsoft.com/office/drawing/2014/main" id="{627E7628-9A56-671F-FE74-EE90A5EF8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" y="1739"/>
              <a:ext cx="134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Intent is to immediately implement</a:t>
              </a:r>
            </a:p>
          </p:txBody>
        </p:sp>
        <p:sp>
          <p:nvSpPr>
            <p:cNvPr id="70670" name="Rectangle 16">
              <a:extLst>
                <a:ext uri="{FF2B5EF4-FFF2-40B4-BE49-F238E27FC236}">
                  <a16:creationId xmlns:a16="http://schemas.microsoft.com/office/drawing/2014/main" id="{EC2C3491-BC02-5D3C-A187-203F7DB3E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" y="1840"/>
              <a:ext cx="31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change.</a:t>
              </a:r>
            </a:p>
          </p:txBody>
        </p:sp>
        <p:sp>
          <p:nvSpPr>
            <p:cNvPr id="70671" name="Rectangle 17">
              <a:extLst>
                <a:ext uri="{FF2B5EF4-FFF2-40B4-BE49-F238E27FC236}">
                  <a16:creationId xmlns:a16="http://schemas.microsoft.com/office/drawing/2014/main" id="{9C2F9AAA-A09F-DDD5-E90C-C6A3DB6B8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" y="1937"/>
              <a:ext cx="3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70672" name="Rectangle 18">
              <a:extLst>
                <a:ext uri="{FF2B5EF4-FFF2-40B4-BE49-F238E27FC236}">
                  <a16:creationId xmlns:a16="http://schemas.microsoft.com/office/drawing/2014/main" id="{1EA1D8B6-4891-05AD-90EB-0E70B7BE1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1946"/>
              <a:ext cx="2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70673" name="Rectangle 19">
              <a:extLst>
                <a:ext uri="{FF2B5EF4-FFF2-40B4-BE49-F238E27FC236}">
                  <a16:creationId xmlns:a16="http://schemas.microsoft.com/office/drawing/2014/main" id="{299B55D7-C479-C322-6BB4-95D6EE69A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" y="1947"/>
              <a:ext cx="119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Participants are motivated and</a:t>
              </a:r>
            </a:p>
          </p:txBody>
        </p:sp>
        <p:sp>
          <p:nvSpPr>
            <p:cNvPr id="70674" name="Rectangle 20">
              <a:extLst>
                <a:ext uri="{FF2B5EF4-FFF2-40B4-BE49-F238E27FC236}">
                  <a16:creationId xmlns:a16="http://schemas.microsoft.com/office/drawing/2014/main" id="{A3B8274F-BBF6-E88C-C5D9-B4E6ECB39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" y="2048"/>
              <a:ext cx="121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bought into the idea of change.</a:t>
              </a:r>
            </a:p>
          </p:txBody>
        </p:sp>
        <p:sp>
          <p:nvSpPr>
            <p:cNvPr id="70675" name="Rectangle 21">
              <a:extLst>
                <a:ext uri="{FF2B5EF4-FFF2-40B4-BE49-F238E27FC236}">
                  <a16:creationId xmlns:a16="http://schemas.microsoft.com/office/drawing/2014/main" id="{FB1B662F-0151-2D31-950C-3EA783FA0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1729"/>
              <a:ext cx="3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70676" name="Rectangle 22">
              <a:extLst>
                <a:ext uri="{FF2B5EF4-FFF2-40B4-BE49-F238E27FC236}">
                  <a16:creationId xmlns:a16="http://schemas.microsoft.com/office/drawing/2014/main" id="{27F730D3-D96E-9CE9-DF9F-84D5F9302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1738"/>
              <a:ext cx="2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70677" name="Rectangle 23">
              <a:extLst>
                <a:ext uri="{FF2B5EF4-FFF2-40B4-BE49-F238E27FC236}">
                  <a16:creationId xmlns:a16="http://schemas.microsoft.com/office/drawing/2014/main" id="{30982FF2-06EE-8C53-3AB6-B643F5607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1739"/>
              <a:ext cx="159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Present proposed changes and resulting</a:t>
              </a:r>
            </a:p>
          </p:txBody>
        </p:sp>
        <p:sp>
          <p:nvSpPr>
            <p:cNvPr id="70678" name="Rectangle 24">
              <a:extLst>
                <a:ext uri="{FF2B5EF4-FFF2-40B4-BE49-F238E27FC236}">
                  <a16:creationId xmlns:a16="http://schemas.microsoft.com/office/drawing/2014/main" id="{96BB4F42-7219-850F-6500-3AB8B3D00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1840"/>
              <a:ext cx="33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benefits.</a:t>
              </a:r>
            </a:p>
          </p:txBody>
        </p:sp>
        <p:sp>
          <p:nvSpPr>
            <p:cNvPr id="70679" name="Rectangle 25">
              <a:extLst>
                <a:ext uri="{FF2B5EF4-FFF2-40B4-BE49-F238E27FC236}">
                  <a16:creationId xmlns:a16="http://schemas.microsoft.com/office/drawing/2014/main" id="{ADD2516B-B248-A74D-BD9C-4490AF4B6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1937"/>
              <a:ext cx="3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70680" name="Rectangle 26">
              <a:extLst>
                <a:ext uri="{FF2B5EF4-FFF2-40B4-BE49-F238E27FC236}">
                  <a16:creationId xmlns:a16="http://schemas.microsoft.com/office/drawing/2014/main" id="{5C01A04C-F05C-E1C0-35E8-515D68496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1946"/>
              <a:ext cx="2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70681" name="Rectangle 27">
              <a:extLst>
                <a:ext uri="{FF2B5EF4-FFF2-40B4-BE49-F238E27FC236}">
                  <a16:creationId xmlns:a16="http://schemas.microsoft.com/office/drawing/2014/main" id="{B5473E79-AF87-ED69-00E4-5E2BFC78E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1947"/>
              <a:ext cx="151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Decide on next steps (goals, timelines,</a:t>
              </a:r>
            </a:p>
          </p:txBody>
        </p:sp>
        <p:sp>
          <p:nvSpPr>
            <p:cNvPr id="70682" name="Rectangle 28">
              <a:extLst>
                <a:ext uri="{FF2B5EF4-FFF2-40B4-BE49-F238E27FC236}">
                  <a16:creationId xmlns:a16="http://schemas.microsoft.com/office/drawing/2014/main" id="{AB364C0C-E5B3-EA09-824A-0B306AF4B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2048"/>
              <a:ext cx="92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and accountable roles).</a:t>
              </a:r>
            </a:p>
          </p:txBody>
        </p:sp>
        <p:sp>
          <p:nvSpPr>
            <p:cNvPr id="70683" name="Rectangle 29">
              <a:extLst>
                <a:ext uri="{FF2B5EF4-FFF2-40B4-BE49-F238E27FC236}">
                  <a16:creationId xmlns:a16="http://schemas.microsoft.com/office/drawing/2014/main" id="{A89A86FB-A96B-A050-7CB3-4B5B589A5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" y="2164"/>
              <a:ext cx="3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70684" name="Rectangle 30">
              <a:extLst>
                <a:ext uri="{FF2B5EF4-FFF2-40B4-BE49-F238E27FC236}">
                  <a16:creationId xmlns:a16="http://schemas.microsoft.com/office/drawing/2014/main" id="{E38B9498-8BA5-0F0B-6EB1-4124C0FB6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" y="2173"/>
              <a:ext cx="2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70685" name="Rectangle 31">
              <a:extLst>
                <a:ext uri="{FF2B5EF4-FFF2-40B4-BE49-F238E27FC236}">
                  <a16:creationId xmlns:a16="http://schemas.microsoft.com/office/drawing/2014/main" id="{990521C6-8BF7-6EED-D977-C28468496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" y="2174"/>
              <a:ext cx="53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 Focus Group</a:t>
              </a:r>
            </a:p>
          </p:txBody>
        </p:sp>
        <p:sp>
          <p:nvSpPr>
            <p:cNvPr id="70686" name="Rectangle 32">
              <a:extLst>
                <a:ext uri="{FF2B5EF4-FFF2-40B4-BE49-F238E27FC236}">
                  <a16:creationId xmlns:a16="http://schemas.microsoft.com/office/drawing/2014/main" id="{E660B3F3-0B56-3DA2-DA2F-00D32E9D7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" y="2164"/>
              <a:ext cx="3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70687" name="Rectangle 33">
              <a:extLst>
                <a:ext uri="{FF2B5EF4-FFF2-40B4-BE49-F238E27FC236}">
                  <a16:creationId xmlns:a16="http://schemas.microsoft.com/office/drawing/2014/main" id="{E4DE1615-C79D-EDFE-B0DC-881E63166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173"/>
              <a:ext cx="2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70688" name="Rectangle 34">
              <a:extLst>
                <a:ext uri="{FF2B5EF4-FFF2-40B4-BE49-F238E27FC236}">
                  <a16:creationId xmlns:a16="http://schemas.microsoft.com/office/drawing/2014/main" id="{097FD690-8291-B6B5-C02B-6C30C9AF9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" y="2174"/>
              <a:ext cx="121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Implementation not immediate.</a:t>
              </a:r>
            </a:p>
          </p:txBody>
        </p:sp>
        <p:sp>
          <p:nvSpPr>
            <p:cNvPr id="70689" name="Rectangle 35">
              <a:extLst>
                <a:ext uri="{FF2B5EF4-FFF2-40B4-BE49-F238E27FC236}">
                  <a16:creationId xmlns:a16="http://schemas.microsoft.com/office/drawing/2014/main" id="{E8710C43-8728-7605-A40E-A606B6257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" y="2272"/>
              <a:ext cx="3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70690" name="Rectangle 36">
              <a:extLst>
                <a:ext uri="{FF2B5EF4-FFF2-40B4-BE49-F238E27FC236}">
                  <a16:creationId xmlns:a16="http://schemas.microsoft.com/office/drawing/2014/main" id="{B4C8B487-D378-8478-7518-97EEC4D89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280"/>
              <a:ext cx="2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70691" name="Rectangle 37">
              <a:extLst>
                <a:ext uri="{FF2B5EF4-FFF2-40B4-BE49-F238E27FC236}">
                  <a16:creationId xmlns:a16="http://schemas.microsoft.com/office/drawing/2014/main" id="{C1B1E1FB-AF65-981C-5374-D64FED56A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" y="2281"/>
              <a:ext cx="134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Motivation and buy-in are needed.</a:t>
              </a:r>
            </a:p>
          </p:txBody>
        </p:sp>
        <p:sp>
          <p:nvSpPr>
            <p:cNvPr id="70692" name="Rectangle 38">
              <a:extLst>
                <a:ext uri="{FF2B5EF4-FFF2-40B4-BE49-F238E27FC236}">
                  <a16:creationId xmlns:a16="http://schemas.microsoft.com/office/drawing/2014/main" id="{CD1B7931-3CCF-72D7-9B6E-D4A689547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2164"/>
              <a:ext cx="3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70693" name="Rectangle 39">
              <a:extLst>
                <a:ext uri="{FF2B5EF4-FFF2-40B4-BE49-F238E27FC236}">
                  <a16:creationId xmlns:a16="http://schemas.microsoft.com/office/drawing/2014/main" id="{045594CD-B5A6-60EB-15D8-0B891694B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2173"/>
              <a:ext cx="2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70694" name="Rectangle 40">
              <a:extLst>
                <a:ext uri="{FF2B5EF4-FFF2-40B4-BE49-F238E27FC236}">
                  <a16:creationId xmlns:a16="http://schemas.microsoft.com/office/drawing/2014/main" id="{091E961A-9B2F-FB82-EE5B-E4295F6AE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2174"/>
              <a:ext cx="159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Present proposed changes and resulting</a:t>
              </a:r>
            </a:p>
          </p:txBody>
        </p:sp>
        <p:sp>
          <p:nvSpPr>
            <p:cNvPr id="70695" name="Rectangle 41">
              <a:extLst>
                <a:ext uri="{FF2B5EF4-FFF2-40B4-BE49-F238E27FC236}">
                  <a16:creationId xmlns:a16="http://schemas.microsoft.com/office/drawing/2014/main" id="{F355E0CE-980F-E157-0A5D-5B14FF8CA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2274"/>
              <a:ext cx="33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benefits.</a:t>
              </a:r>
            </a:p>
          </p:txBody>
        </p:sp>
        <p:sp>
          <p:nvSpPr>
            <p:cNvPr id="70696" name="Rectangle 42">
              <a:extLst>
                <a:ext uri="{FF2B5EF4-FFF2-40B4-BE49-F238E27FC236}">
                  <a16:creationId xmlns:a16="http://schemas.microsoft.com/office/drawing/2014/main" id="{F4908C67-C5C1-FD7F-E797-42A10A293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2372"/>
              <a:ext cx="3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70697" name="Rectangle 43">
              <a:extLst>
                <a:ext uri="{FF2B5EF4-FFF2-40B4-BE49-F238E27FC236}">
                  <a16:creationId xmlns:a16="http://schemas.microsoft.com/office/drawing/2014/main" id="{2AE29ACB-6804-92F2-8F51-DE009A6A8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2381"/>
              <a:ext cx="2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70698" name="Rectangle 44">
              <a:extLst>
                <a:ext uri="{FF2B5EF4-FFF2-40B4-BE49-F238E27FC236}">
                  <a16:creationId xmlns:a16="http://schemas.microsoft.com/office/drawing/2014/main" id="{C95FFAA5-4E95-F7E1-E338-DFEB742D8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2382"/>
              <a:ext cx="14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Discuss and consider the results and</a:t>
              </a:r>
            </a:p>
          </p:txBody>
        </p:sp>
        <p:sp>
          <p:nvSpPr>
            <p:cNvPr id="70699" name="Rectangle 45">
              <a:extLst>
                <a:ext uri="{FF2B5EF4-FFF2-40B4-BE49-F238E27FC236}">
                  <a16:creationId xmlns:a16="http://schemas.microsoft.com/office/drawing/2014/main" id="{DF7B5AD1-B13F-D81C-B14F-23C1B28C2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2483"/>
              <a:ext cx="93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ramifications of change.</a:t>
              </a:r>
            </a:p>
          </p:txBody>
        </p:sp>
        <p:sp>
          <p:nvSpPr>
            <p:cNvPr id="70700" name="Rectangle 46">
              <a:extLst>
                <a:ext uri="{FF2B5EF4-FFF2-40B4-BE49-F238E27FC236}">
                  <a16:creationId xmlns:a16="http://schemas.microsoft.com/office/drawing/2014/main" id="{51EB3B6C-A76D-A4E9-B530-AE5EE8553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2581"/>
              <a:ext cx="3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70701" name="Rectangle 47">
              <a:extLst>
                <a:ext uri="{FF2B5EF4-FFF2-40B4-BE49-F238E27FC236}">
                  <a16:creationId xmlns:a16="http://schemas.microsoft.com/office/drawing/2014/main" id="{FF6ECF11-C45F-6F42-B2A1-D73E793C8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2590"/>
              <a:ext cx="2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70702" name="Rectangle 48">
              <a:extLst>
                <a:ext uri="{FF2B5EF4-FFF2-40B4-BE49-F238E27FC236}">
                  <a16:creationId xmlns:a16="http://schemas.microsoft.com/office/drawing/2014/main" id="{A54AB49E-D94B-0080-A34A-809A826F2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2590"/>
              <a:ext cx="143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Determine next steps (move forward</a:t>
              </a:r>
            </a:p>
          </p:txBody>
        </p:sp>
        <p:sp>
          <p:nvSpPr>
            <p:cNvPr id="70703" name="Rectangle 49">
              <a:extLst>
                <a:ext uri="{FF2B5EF4-FFF2-40B4-BE49-F238E27FC236}">
                  <a16:creationId xmlns:a16="http://schemas.microsoft.com/office/drawing/2014/main" id="{A15FBBF2-4799-46E7-3E1B-91A2B9C14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2691"/>
              <a:ext cx="108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with implementation or not).</a:t>
              </a:r>
            </a:p>
          </p:txBody>
        </p:sp>
        <p:sp>
          <p:nvSpPr>
            <p:cNvPr id="70704" name="Rectangle 50">
              <a:extLst>
                <a:ext uri="{FF2B5EF4-FFF2-40B4-BE49-F238E27FC236}">
                  <a16:creationId xmlns:a16="http://schemas.microsoft.com/office/drawing/2014/main" id="{FEBA9D3F-7321-AF8E-A53B-5AEA58425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" y="2793"/>
              <a:ext cx="3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70705" name="Rectangle 51">
              <a:extLst>
                <a:ext uri="{FF2B5EF4-FFF2-40B4-BE49-F238E27FC236}">
                  <a16:creationId xmlns:a16="http://schemas.microsoft.com/office/drawing/2014/main" id="{9F9EE611-043B-DAEF-2699-5D91FBE15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" y="2801"/>
              <a:ext cx="2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70706" name="Rectangle 52">
              <a:extLst>
                <a:ext uri="{FF2B5EF4-FFF2-40B4-BE49-F238E27FC236}">
                  <a16:creationId xmlns:a16="http://schemas.microsoft.com/office/drawing/2014/main" id="{C1B4E3B2-97E6-F39F-DF8A-391A20E91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" y="2802"/>
              <a:ext cx="79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Formal Presentation</a:t>
              </a:r>
            </a:p>
          </p:txBody>
        </p:sp>
        <p:sp>
          <p:nvSpPr>
            <p:cNvPr id="70707" name="Rectangle 53">
              <a:extLst>
                <a:ext uri="{FF2B5EF4-FFF2-40B4-BE49-F238E27FC236}">
                  <a16:creationId xmlns:a16="http://schemas.microsoft.com/office/drawing/2014/main" id="{B48045AA-2BB3-3FDF-F2B3-288C69B7A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" y="2793"/>
              <a:ext cx="3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70708" name="Rectangle 54">
              <a:extLst>
                <a:ext uri="{FF2B5EF4-FFF2-40B4-BE49-F238E27FC236}">
                  <a16:creationId xmlns:a16="http://schemas.microsoft.com/office/drawing/2014/main" id="{F9A18691-3698-002D-70FB-136197172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801"/>
              <a:ext cx="2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70709" name="Rectangle 55">
              <a:extLst>
                <a:ext uri="{FF2B5EF4-FFF2-40B4-BE49-F238E27FC236}">
                  <a16:creationId xmlns:a16="http://schemas.microsoft.com/office/drawing/2014/main" id="{A60E9A18-D652-DD9D-3382-A65D76A14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" y="2802"/>
              <a:ext cx="121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Implementation not immediate.</a:t>
              </a:r>
            </a:p>
          </p:txBody>
        </p:sp>
        <p:sp>
          <p:nvSpPr>
            <p:cNvPr id="70710" name="Rectangle 56">
              <a:extLst>
                <a:ext uri="{FF2B5EF4-FFF2-40B4-BE49-F238E27FC236}">
                  <a16:creationId xmlns:a16="http://schemas.microsoft.com/office/drawing/2014/main" id="{3BC9B86A-252E-43CC-FF7A-93A2DA55F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" y="2900"/>
              <a:ext cx="3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70711" name="Rectangle 57">
              <a:extLst>
                <a:ext uri="{FF2B5EF4-FFF2-40B4-BE49-F238E27FC236}">
                  <a16:creationId xmlns:a16="http://schemas.microsoft.com/office/drawing/2014/main" id="{65722C7B-B363-0A79-8D08-CCEF9C08C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908"/>
              <a:ext cx="2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70712" name="Rectangle 58">
              <a:extLst>
                <a:ext uri="{FF2B5EF4-FFF2-40B4-BE49-F238E27FC236}">
                  <a16:creationId xmlns:a16="http://schemas.microsoft.com/office/drawing/2014/main" id="{B267E56C-EAE6-BF63-EE03-B34BFA778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" y="2909"/>
              <a:ext cx="134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Motivation and buy-in are needed.</a:t>
              </a:r>
            </a:p>
          </p:txBody>
        </p:sp>
        <p:sp>
          <p:nvSpPr>
            <p:cNvPr id="70713" name="Rectangle 59">
              <a:extLst>
                <a:ext uri="{FF2B5EF4-FFF2-40B4-BE49-F238E27FC236}">
                  <a16:creationId xmlns:a16="http://schemas.microsoft.com/office/drawing/2014/main" id="{58C12662-C6AA-EA97-3D72-0D82C5E3C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" y="3007"/>
              <a:ext cx="3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70714" name="Rectangle 60">
              <a:extLst>
                <a:ext uri="{FF2B5EF4-FFF2-40B4-BE49-F238E27FC236}">
                  <a16:creationId xmlns:a16="http://schemas.microsoft.com/office/drawing/2014/main" id="{27D896FA-C494-2D58-1F0D-F66179D36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016"/>
              <a:ext cx="2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70715" name="Rectangle 61">
              <a:extLst>
                <a:ext uri="{FF2B5EF4-FFF2-40B4-BE49-F238E27FC236}">
                  <a16:creationId xmlns:a16="http://schemas.microsoft.com/office/drawing/2014/main" id="{87E405FF-96EC-D77E-1297-5F24DD5F7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" y="3017"/>
              <a:ext cx="116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A later date for focus group or</a:t>
              </a:r>
            </a:p>
          </p:txBody>
        </p:sp>
        <p:sp>
          <p:nvSpPr>
            <p:cNvPr id="70716" name="Rectangle 62">
              <a:extLst>
                <a:ext uri="{FF2B5EF4-FFF2-40B4-BE49-F238E27FC236}">
                  <a16:creationId xmlns:a16="http://schemas.microsoft.com/office/drawing/2014/main" id="{1884FB4F-54EE-BE05-B89D-9B67E7985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" y="3117"/>
              <a:ext cx="40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workshop.</a:t>
              </a:r>
            </a:p>
          </p:txBody>
        </p:sp>
        <p:sp>
          <p:nvSpPr>
            <p:cNvPr id="70717" name="Rectangle 63">
              <a:extLst>
                <a:ext uri="{FF2B5EF4-FFF2-40B4-BE49-F238E27FC236}">
                  <a16:creationId xmlns:a16="http://schemas.microsoft.com/office/drawing/2014/main" id="{B527C65C-CCCA-D351-94D1-B03020A85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2793"/>
              <a:ext cx="3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70718" name="Rectangle 64">
              <a:extLst>
                <a:ext uri="{FF2B5EF4-FFF2-40B4-BE49-F238E27FC236}">
                  <a16:creationId xmlns:a16="http://schemas.microsoft.com/office/drawing/2014/main" id="{788B6678-60B4-FE00-08CE-543617E3C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2801"/>
              <a:ext cx="2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70719" name="Rectangle 65">
              <a:extLst>
                <a:ext uri="{FF2B5EF4-FFF2-40B4-BE49-F238E27FC236}">
                  <a16:creationId xmlns:a16="http://schemas.microsoft.com/office/drawing/2014/main" id="{DF8FF29F-C697-2FB2-D0F7-22EA23C56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2802"/>
              <a:ext cx="131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Debrief project accomplishments.</a:t>
              </a:r>
            </a:p>
          </p:txBody>
        </p:sp>
        <p:sp>
          <p:nvSpPr>
            <p:cNvPr id="70720" name="Rectangle 66">
              <a:extLst>
                <a:ext uri="{FF2B5EF4-FFF2-40B4-BE49-F238E27FC236}">
                  <a16:creationId xmlns:a16="http://schemas.microsoft.com/office/drawing/2014/main" id="{8907B79A-C02C-CFF3-D804-AA07EC369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2900"/>
              <a:ext cx="3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70721" name="Rectangle 67">
              <a:extLst>
                <a:ext uri="{FF2B5EF4-FFF2-40B4-BE49-F238E27FC236}">
                  <a16:creationId xmlns:a16="http://schemas.microsoft.com/office/drawing/2014/main" id="{FFBA7055-4A46-BBB5-D2B7-4F62944FD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2908"/>
              <a:ext cx="2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70722" name="Rectangle 68">
              <a:extLst>
                <a:ext uri="{FF2B5EF4-FFF2-40B4-BE49-F238E27FC236}">
                  <a16:creationId xmlns:a16="http://schemas.microsoft.com/office/drawing/2014/main" id="{63D14627-27CB-945D-A717-224C5086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2909"/>
              <a:ext cx="159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Present proposed changes and resulting</a:t>
              </a:r>
            </a:p>
          </p:txBody>
        </p:sp>
        <p:sp>
          <p:nvSpPr>
            <p:cNvPr id="70723" name="Rectangle 69">
              <a:extLst>
                <a:ext uri="{FF2B5EF4-FFF2-40B4-BE49-F238E27FC236}">
                  <a16:creationId xmlns:a16="http://schemas.microsoft.com/office/drawing/2014/main" id="{28E00A74-9489-C6E2-5F0C-F85E753EB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3010"/>
              <a:ext cx="33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benefits.</a:t>
              </a:r>
            </a:p>
          </p:txBody>
        </p:sp>
        <p:sp>
          <p:nvSpPr>
            <p:cNvPr id="70724" name="Rectangle 70">
              <a:extLst>
                <a:ext uri="{FF2B5EF4-FFF2-40B4-BE49-F238E27FC236}">
                  <a16:creationId xmlns:a16="http://schemas.microsoft.com/office/drawing/2014/main" id="{A3909A02-751D-F8D4-1400-68AB74442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3108"/>
              <a:ext cx="3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70725" name="Rectangle 71">
              <a:extLst>
                <a:ext uri="{FF2B5EF4-FFF2-40B4-BE49-F238E27FC236}">
                  <a16:creationId xmlns:a16="http://schemas.microsoft.com/office/drawing/2014/main" id="{EDCF3EBD-9DDF-960E-4F8C-958AA4ED6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3116"/>
              <a:ext cx="2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70726" name="Rectangle 72">
              <a:extLst>
                <a:ext uri="{FF2B5EF4-FFF2-40B4-BE49-F238E27FC236}">
                  <a16:creationId xmlns:a16="http://schemas.microsoft.com/office/drawing/2014/main" id="{C238550A-16DE-DAF6-9000-6A406CDCC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3117"/>
              <a:ext cx="143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Determine next steps (move forward</a:t>
              </a:r>
            </a:p>
          </p:txBody>
        </p:sp>
        <p:sp>
          <p:nvSpPr>
            <p:cNvPr id="70727" name="Rectangle 73">
              <a:extLst>
                <a:ext uri="{FF2B5EF4-FFF2-40B4-BE49-F238E27FC236}">
                  <a16:creationId xmlns:a16="http://schemas.microsoft.com/office/drawing/2014/main" id="{2D45F4C6-1D51-F224-526A-305900FF1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3219"/>
              <a:ext cx="108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with implementation or not).</a:t>
              </a:r>
            </a:p>
          </p:txBody>
        </p:sp>
        <p:sp>
          <p:nvSpPr>
            <p:cNvPr id="70728" name="Rectangle 74">
              <a:extLst>
                <a:ext uri="{FF2B5EF4-FFF2-40B4-BE49-F238E27FC236}">
                  <a16:creationId xmlns:a16="http://schemas.microsoft.com/office/drawing/2014/main" id="{F084A252-2F48-2383-025E-AD7CE34F7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" y="3389"/>
              <a:ext cx="3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70729" name="Rectangle 75">
              <a:extLst>
                <a:ext uri="{FF2B5EF4-FFF2-40B4-BE49-F238E27FC236}">
                  <a16:creationId xmlns:a16="http://schemas.microsoft.com/office/drawing/2014/main" id="{5F7B739A-9BBB-A451-600E-4E8043F75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" y="3398"/>
              <a:ext cx="2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70730" name="Rectangle 76">
              <a:extLst>
                <a:ext uri="{FF2B5EF4-FFF2-40B4-BE49-F238E27FC236}">
                  <a16:creationId xmlns:a16="http://schemas.microsoft.com/office/drawing/2014/main" id="{DDAB31CC-5973-0C34-F670-5DBD3B857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" y="3399"/>
              <a:ext cx="93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Internal Communication</a:t>
              </a:r>
            </a:p>
          </p:txBody>
        </p:sp>
        <p:sp>
          <p:nvSpPr>
            <p:cNvPr id="70731" name="Rectangle 77">
              <a:extLst>
                <a:ext uri="{FF2B5EF4-FFF2-40B4-BE49-F238E27FC236}">
                  <a16:creationId xmlns:a16="http://schemas.microsoft.com/office/drawing/2014/main" id="{8BC8736F-CAC9-C195-21CA-D136E621B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" y="3389"/>
              <a:ext cx="3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70732" name="Rectangle 78">
              <a:extLst>
                <a:ext uri="{FF2B5EF4-FFF2-40B4-BE49-F238E27FC236}">
                  <a16:creationId xmlns:a16="http://schemas.microsoft.com/office/drawing/2014/main" id="{D50AC4C4-473A-CB40-520A-EB8F364F8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398"/>
              <a:ext cx="2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70733" name="Rectangle 79">
              <a:extLst>
                <a:ext uri="{FF2B5EF4-FFF2-40B4-BE49-F238E27FC236}">
                  <a16:creationId xmlns:a16="http://schemas.microsoft.com/office/drawing/2014/main" id="{7F8D29F4-EADA-14D5-79DC-9CE327006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" y="3399"/>
              <a:ext cx="145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Formal documentation of the findings</a:t>
              </a:r>
            </a:p>
          </p:txBody>
        </p:sp>
        <p:sp>
          <p:nvSpPr>
            <p:cNvPr id="70734" name="Rectangle 80">
              <a:extLst>
                <a:ext uri="{FF2B5EF4-FFF2-40B4-BE49-F238E27FC236}">
                  <a16:creationId xmlns:a16="http://schemas.microsoft.com/office/drawing/2014/main" id="{D7253FA5-67CD-0BAE-B8F2-0888D55F1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" y="3499"/>
              <a:ext cx="66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and conclusions.</a:t>
              </a:r>
            </a:p>
          </p:txBody>
        </p:sp>
        <p:sp>
          <p:nvSpPr>
            <p:cNvPr id="70735" name="Rectangle 81">
              <a:extLst>
                <a:ext uri="{FF2B5EF4-FFF2-40B4-BE49-F238E27FC236}">
                  <a16:creationId xmlns:a16="http://schemas.microsoft.com/office/drawing/2014/main" id="{8E83868A-0947-E6B6-7722-3C203A974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3389"/>
              <a:ext cx="3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70736" name="Rectangle 82">
              <a:extLst>
                <a:ext uri="{FF2B5EF4-FFF2-40B4-BE49-F238E27FC236}">
                  <a16:creationId xmlns:a16="http://schemas.microsoft.com/office/drawing/2014/main" id="{383FB335-1B4C-C570-E040-1180A2E2D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3398"/>
              <a:ext cx="2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70737" name="Rectangle 83">
              <a:extLst>
                <a:ext uri="{FF2B5EF4-FFF2-40B4-BE49-F238E27FC236}">
                  <a16:creationId xmlns:a16="http://schemas.microsoft.com/office/drawing/2014/main" id="{76C27FD9-0D22-6DD6-4D03-D4F5CAF53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3399"/>
              <a:ext cx="151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To create awareness that this phase of</a:t>
              </a:r>
            </a:p>
          </p:txBody>
        </p:sp>
        <p:sp>
          <p:nvSpPr>
            <p:cNvPr id="70738" name="Rectangle 84">
              <a:extLst>
                <a:ext uri="{FF2B5EF4-FFF2-40B4-BE49-F238E27FC236}">
                  <a16:creationId xmlns:a16="http://schemas.microsoft.com/office/drawing/2014/main" id="{F099BA56-FC60-0A76-F487-89F416AD2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3499"/>
              <a:ext cx="103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Arial" panose="020B0604020202020204" pitchFamily="34" charset="0"/>
                </a:rPr>
                <a:t>the project has concluded.</a:t>
              </a:r>
            </a:p>
          </p:txBody>
        </p:sp>
        <p:sp>
          <p:nvSpPr>
            <p:cNvPr id="70739" name="Line 85">
              <a:extLst>
                <a:ext uri="{FF2B5EF4-FFF2-40B4-BE49-F238E27FC236}">
                  <a16:creationId xmlns:a16="http://schemas.microsoft.com/office/drawing/2014/main" id="{0D486D0D-3D3B-BAD5-1518-3FBE393D6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" y="3391"/>
              <a:ext cx="4846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40" name="Line 86">
              <a:extLst>
                <a:ext uri="{FF2B5EF4-FFF2-40B4-BE49-F238E27FC236}">
                  <a16:creationId xmlns:a16="http://schemas.microsoft.com/office/drawing/2014/main" id="{6AEC9D92-F65F-2BDD-FBD5-BF19FCBD6E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" y="2791"/>
              <a:ext cx="4846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41" name="Line 87">
              <a:extLst>
                <a:ext uri="{FF2B5EF4-FFF2-40B4-BE49-F238E27FC236}">
                  <a16:creationId xmlns:a16="http://schemas.microsoft.com/office/drawing/2014/main" id="{EF0A55F7-A454-9165-DC68-A87CE8D14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" y="2164"/>
              <a:ext cx="4846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42" name="Line 88">
              <a:extLst>
                <a:ext uri="{FF2B5EF4-FFF2-40B4-BE49-F238E27FC236}">
                  <a16:creationId xmlns:a16="http://schemas.microsoft.com/office/drawing/2014/main" id="{77ABBD65-FF33-72D6-E8B5-EEF0C40A8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" y="1727"/>
              <a:ext cx="4846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43" name="Line 89">
              <a:extLst>
                <a:ext uri="{FF2B5EF4-FFF2-40B4-BE49-F238E27FC236}">
                  <a16:creationId xmlns:a16="http://schemas.microsoft.com/office/drawing/2014/main" id="{C91DF91A-882A-FCE1-8E57-5A21D6B48C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3" y="1502"/>
              <a:ext cx="0" cy="2487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44" name="Line 90">
              <a:extLst>
                <a:ext uri="{FF2B5EF4-FFF2-40B4-BE49-F238E27FC236}">
                  <a16:creationId xmlns:a16="http://schemas.microsoft.com/office/drawing/2014/main" id="{A0844C1D-C419-BE92-D15A-B388599C8C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5" y="1502"/>
              <a:ext cx="0" cy="2487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Line 2">
            <a:extLst>
              <a:ext uri="{FF2B5EF4-FFF2-40B4-BE49-F238E27FC236}">
                <a16:creationId xmlns:a16="http://schemas.microsoft.com/office/drawing/2014/main" id="{66CDAC35-1C06-9868-348A-4195C29545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2286000"/>
            <a:ext cx="1234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5F6B8CCE-A6E5-8F20-C59E-3B169B690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800100"/>
            <a:ext cx="129159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Keys to success: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Identify &amp; Prioritize the ‘Gap’</a:t>
            </a:r>
          </a:p>
        </p:txBody>
      </p:sp>
      <p:sp>
        <p:nvSpPr>
          <p:cNvPr id="72707" name="Rectangle 4">
            <a:extLst>
              <a:ext uri="{FF2B5EF4-FFF2-40B4-BE49-F238E27FC236}">
                <a16:creationId xmlns:a16="http://schemas.microsoft.com/office/drawing/2014/main" id="{9A52E902-35CD-5E88-DC12-489A954EF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400300"/>
            <a:ext cx="12230100" cy="742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732" tIns="66675" rIns="135732" bIns="66675"/>
          <a:lstStyle>
            <a:lvl1pPr>
              <a:spcBef>
                <a:spcPct val="20000"/>
              </a:spcBef>
              <a:buChar char="•"/>
              <a:tabLst>
                <a:tab pos="34607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607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Involve project team members in the process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Don’t over rationalize 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Try and quantify the gap, where possible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Consider change management implications </a:t>
            </a:r>
          </a:p>
          <a:p>
            <a:pPr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lvl="2"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lvl="2"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endParaRPr lang="en-US" altLang="en-US" sz="33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75000"/>
              </a:spcBef>
              <a:buClr>
                <a:schemeClr val="tx2"/>
              </a:buClr>
            </a:pPr>
            <a:endParaRPr lang="en-US" altLang="en-US" sz="33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Line 2">
            <a:extLst>
              <a:ext uri="{FF2B5EF4-FFF2-40B4-BE49-F238E27FC236}">
                <a16:creationId xmlns:a16="http://schemas.microsoft.com/office/drawing/2014/main" id="{A23C0119-0D8F-AA69-7EC1-99FC3FE202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2286000"/>
            <a:ext cx="1234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C1FCB675-C941-5344-E608-47A43DB22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899" y="800100"/>
            <a:ext cx="1389409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Develop Action Plans &amp; Communicate Results</a:t>
            </a:r>
            <a:endParaRPr lang="en-US" altLang="en-US" sz="4800" b="1" dirty="0">
              <a:solidFill>
                <a:schemeClr val="bg1"/>
              </a:solidFill>
            </a:endParaRPr>
          </a:p>
        </p:txBody>
      </p:sp>
      <p:sp>
        <p:nvSpPr>
          <p:cNvPr id="74755" name="Rectangle 4">
            <a:extLst>
              <a:ext uri="{FF2B5EF4-FFF2-40B4-BE49-F238E27FC236}">
                <a16:creationId xmlns:a16="http://schemas.microsoft.com/office/drawing/2014/main" id="{FF2C4B7B-897D-A283-A18A-F2F2E1E91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400300"/>
            <a:ext cx="12230100" cy="742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732" tIns="66675" rIns="135732" bIns="66675"/>
          <a:lstStyle>
            <a:lvl1pPr>
              <a:spcBef>
                <a:spcPct val="20000"/>
              </a:spcBef>
              <a:buChar char="•"/>
              <a:tabLst>
                <a:tab pos="34607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607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Develop action plans to implement ideas</a:t>
            </a:r>
          </a:p>
          <a:p>
            <a:pPr lvl="2">
              <a:spcBef>
                <a:spcPct val="0"/>
              </a:spcBef>
              <a:buClr>
                <a:schemeClr val="accent2"/>
              </a:buClr>
            </a:pPr>
            <a:r>
              <a:rPr lang="en-US" altLang="en-US" sz="3000" dirty="0">
                <a:latin typeface="Arial" panose="020B0604020202020204" pitchFamily="34" charset="0"/>
              </a:rPr>
              <a:t>Statement of the problem</a:t>
            </a:r>
          </a:p>
          <a:p>
            <a:pPr lvl="2">
              <a:spcBef>
                <a:spcPct val="0"/>
              </a:spcBef>
              <a:buClr>
                <a:schemeClr val="accent2"/>
              </a:buClr>
            </a:pPr>
            <a:r>
              <a:rPr lang="en-US" altLang="en-US" sz="3000" dirty="0">
                <a:latin typeface="Arial" panose="020B0604020202020204" pitchFamily="34" charset="0"/>
              </a:rPr>
              <a:t>Statement of the recommendation</a:t>
            </a:r>
          </a:p>
          <a:p>
            <a:pPr lvl="2">
              <a:spcBef>
                <a:spcPct val="0"/>
              </a:spcBef>
              <a:buClr>
                <a:schemeClr val="accent2"/>
              </a:buClr>
            </a:pPr>
            <a:r>
              <a:rPr lang="en-US" altLang="en-US" sz="3000" dirty="0">
                <a:latin typeface="Arial" panose="020B0604020202020204" pitchFamily="34" charset="0"/>
              </a:rPr>
              <a:t>Key parties responsible for implementation</a:t>
            </a:r>
          </a:p>
          <a:p>
            <a:pPr lvl="2">
              <a:spcBef>
                <a:spcPct val="0"/>
              </a:spcBef>
              <a:buClr>
                <a:schemeClr val="accent2"/>
              </a:buClr>
            </a:pPr>
            <a:r>
              <a:rPr lang="en-US" altLang="en-US" sz="3000" dirty="0">
                <a:latin typeface="Arial" panose="020B0604020202020204" pitchFamily="34" charset="0"/>
              </a:rPr>
              <a:t>Key action steps needed to implement the change</a:t>
            </a:r>
          </a:p>
          <a:p>
            <a:pPr lvl="2">
              <a:spcBef>
                <a:spcPct val="0"/>
              </a:spcBef>
              <a:buClr>
                <a:schemeClr val="accent2"/>
              </a:buClr>
            </a:pPr>
            <a:r>
              <a:rPr lang="en-US" altLang="en-US" sz="3000" dirty="0">
                <a:latin typeface="Arial" panose="020B0604020202020204" pitchFamily="34" charset="0"/>
              </a:rPr>
              <a:t>Timing for each step to be concluded</a:t>
            </a:r>
          </a:p>
          <a:p>
            <a:pPr lvl="2">
              <a:spcBef>
                <a:spcPct val="0"/>
              </a:spcBef>
              <a:buClr>
                <a:schemeClr val="accent2"/>
              </a:buClr>
            </a:pPr>
            <a:r>
              <a:rPr lang="en-US" altLang="en-US" sz="3000" dirty="0">
                <a:latin typeface="Arial" panose="020B0604020202020204" pitchFamily="34" charset="0"/>
              </a:rPr>
              <a:t>Rewards if successfully implemented, on time</a:t>
            </a:r>
          </a:p>
          <a:p>
            <a:pPr lvl="2">
              <a:spcBef>
                <a:spcPct val="0"/>
              </a:spcBef>
              <a:buClr>
                <a:schemeClr val="accent2"/>
              </a:buClr>
            </a:pPr>
            <a:r>
              <a:rPr lang="en-US" altLang="en-US" sz="3000" dirty="0">
                <a:latin typeface="Arial" panose="020B0604020202020204" pitchFamily="34" charset="0"/>
              </a:rPr>
              <a:t>Performance measures in place to monitor progress</a:t>
            </a:r>
            <a:r>
              <a:rPr lang="en-US" altLang="en-US" sz="2700" dirty="0"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Clr>
                <a:schemeClr val="accent2"/>
              </a:buClr>
            </a:pPr>
            <a:endParaRPr lang="en-US" altLang="en-US" sz="36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Develop a program to manage change</a:t>
            </a:r>
          </a:p>
          <a:p>
            <a:pPr lvl="2">
              <a:spcBef>
                <a:spcPct val="0"/>
              </a:spcBef>
              <a:buClr>
                <a:schemeClr val="accent2"/>
              </a:buClr>
            </a:pPr>
            <a:r>
              <a:rPr lang="en-US" altLang="en-US" sz="3000" dirty="0">
                <a:latin typeface="Arial" panose="020B0604020202020204" pitchFamily="34" charset="0"/>
              </a:rPr>
              <a:t>Create the case for change</a:t>
            </a:r>
          </a:p>
          <a:p>
            <a:pPr lvl="2">
              <a:spcBef>
                <a:spcPct val="0"/>
              </a:spcBef>
              <a:buClr>
                <a:schemeClr val="accent2"/>
              </a:buClr>
            </a:pPr>
            <a:r>
              <a:rPr lang="en-US" altLang="en-US" sz="3000" dirty="0">
                <a:latin typeface="Arial" panose="020B0604020202020204" pitchFamily="34" charset="0"/>
              </a:rPr>
              <a:t>Define a vision of the future</a:t>
            </a:r>
          </a:p>
          <a:p>
            <a:pPr lvl="2">
              <a:spcBef>
                <a:spcPct val="0"/>
              </a:spcBef>
              <a:buClr>
                <a:schemeClr val="accent2"/>
              </a:buClr>
            </a:pPr>
            <a:r>
              <a:rPr lang="en-US" altLang="en-US" sz="3000" dirty="0">
                <a:latin typeface="Arial" panose="020B0604020202020204" pitchFamily="34" charset="0"/>
              </a:rPr>
              <a:t>Conduct a change readiness assessment</a:t>
            </a:r>
          </a:p>
          <a:p>
            <a:pPr lvl="2">
              <a:spcBef>
                <a:spcPct val="0"/>
              </a:spcBef>
              <a:buClr>
                <a:schemeClr val="accent2"/>
              </a:buClr>
            </a:pPr>
            <a:r>
              <a:rPr lang="en-US" altLang="en-US" sz="3000" dirty="0">
                <a:latin typeface="Arial" panose="020B0604020202020204" pitchFamily="34" charset="0"/>
              </a:rPr>
              <a:t>Conduct a change leadership workshop</a:t>
            </a:r>
          </a:p>
          <a:p>
            <a:pPr lvl="2">
              <a:spcBef>
                <a:spcPct val="0"/>
              </a:spcBef>
              <a:buClr>
                <a:schemeClr val="accent2"/>
              </a:buClr>
            </a:pPr>
            <a:r>
              <a:rPr lang="en-US" altLang="en-US" sz="3000" dirty="0">
                <a:latin typeface="Arial" panose="020B0604020202020204" pitchFamily="34" charset="0"/>
              </a:rPr>
              <a:t>Design the change management plan</a:t>
            </a:r>
          </a:p>
          <a:p>
            <a:pPr lvl="1" eaLnBrk="1" hangingPunct="1">
              <a:spcBef>
                <a:spcPct val="75000"/>
              </a:spcBef>
              <a:buClr>
                <a:schemeClr val="tx2"/>
              </a:buClr>
              <a:buFontTx/>
              <a:buChar char="•"/>
            </a:pPr>
            <a:endParaRPr lang="en-US" altLang="en-US" sz="3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75000"/>
              </a:spcBef>
              <a:buClr>
                <a:schemeClr val="tx2"/>
              </a:buClr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lvl="2"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lvl="2"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endParaRPr lang="en-US" altLang="en-US" sz="33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75000"/>
              </a:spcBef>
              <a:buClr>
                <a:schemeClr val="tx2"/>
              </a:buClr>
            </a:pPr>
            <a:endParaRPr lang="en-US" altLang="en-US" sz="33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Line 2">
            <a:extLst>
              <a:ext uri="{FF2B5EF4-FFF2-40B4-BE49-F238E27FC236}">
                <a16:creationId xmlns:a16="http://schemas.microsoft.com/office/drawing/2014/main" id="{D134CC7A-175D-1435-D194-3A402E8E48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2286000"/>
            <a:ext cx="1234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B72A116D-3971-FADC-C503-3755A1380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800100"/>
            <a:ext cx="1391536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Keys to success: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Develop Action Plans &amp; Communicate Result</a:t>
            </a:r>
            <a:r>
              <a:rPr lang="en-US" altLang="en-US" sz="4800" dirty="0">
                <a:solidFill>
                  <a:schemeClr val="bg1"/>
                </a:solidFill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76803" name="Rectangle 4">
            <a:extLst>
              <a:ext uri="{FF2B5EF4-FFF2-40B4-BE49-F238E27FC236}">
                <a16:creationId xmlns:a16="http://schemas.microsoft.com/office/drawing/2014/main" id="{2A0A0F1B-6063-7DE8-FE09-8FA3993BE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400300"/>
            <a:ext cx="12230100" cy="742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732" tIns="66675" rIns="135732" bIns="66675"/>
          <a:lstStyle>
            <a:lvl1pPr>
              <a:spcBef>
                <a:spcPct val="20000"/>
              </a:spcBef>
              <a:buChar char="•"/>
              <a:tabLst>
                <a:tab pos="34607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607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consider training needs 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consider ripple effects on other areas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ensure commitment from management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avoid false starts 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don’t over-simplify </a:t>
            </a:r>
            <a:endParaRPr lang="en-US" altLang="en-US" sz="3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75000"/>
              </a:spcBef>
              <a:buClr>
                <a:schemeClr val="tx2"/>
              </a:buClr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lvl="2"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lvl="2"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endParaRPr lang="en-US" altLang="en-US" sz="33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75000"/>
              </a:spcBef>
              <a:buClr>
                <a:schemeClr val="tx2"/>
              </a:buClr>
            </a:pPr>
            <a:endParaRPr lang="en-US" altLang="en-US" sz="33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Line 2">
            <a:extLst>
              <a:ext uri="{FF2B5EF4-FFF2-40B4-BE49-F238E27FC236}">
                <a16:creationId xmlns:a16="http://schemas.microsoft.com/office/drawing/2014/main" id="{0013E2EF-11CE-CAAF-16DF-D9379B7A6E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2286000"/>
            <a:ext cx="1234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8BE72A0D-09C8-A521-C1DF-4B7213827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800100"/>
            <a:ext cx="129159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Measure &amp; Monitor</a:t>
            </a:r>
            <a:endParaRPr lang="en-US" altLang="en-US" sz="4800" b="1" dirty="0">
              <a:solidFill>
                <a:schemeClr val="bg1"/>
              </a:solidFill>
            </a:endParaRPr>
          </a:p>
        </p:txBody>
      </p:sp>
      <p:sp>
        <p:nvSpPr>
          <p:cNvPr id="78851" name="Rectangle 4">
            <a:extLst>
              <a:ext uri="{FF2B5EF4-FFF2-40B4-BE49-F238E27FC236}">
                <a16:creationId xmlns:a16="http://schemas.microsoft.com/office/drawing/2014/main" id="{DBED24DB-EB33-9A97-B8C3-EEFF0F4E0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400300"/>
            <a:ext cx="12230100" cy="742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732" tIns="66675" rIns="135732" bIns="66675"/>
          <a:lstStyle>
            <a:lvl1pPr>
              <a:spcBef>
                <a:spcPct val="20000"/>
              </a:spcBef>
              <a:buChar char="•"/>
              <a:tabLst>
                <a:tab pos="34607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607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create a performance management system 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use both outcome and activity measures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ensures measures are balanced across </a:t>
            </a:r>
          </a:p>
          <a:p>
            <a:pPr lvl="1" eaLnBrk="1" hangingPunct="1">
              <a:spcBef>
                <a:spcPct val="75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3600" dirty="0">
                <a:latin typeface="Arial" panose="020B0604020202020204" pitchFamily="34" charset="0"/>
              </a:rPr>
              <a:t>Cost </a:t>
            </a:r>
          </a:p>
          <a:p>
            <a:pPr lvl="1" eaLnBrk="1" hangingPunct="1">
              <a:spcBef>
                <a:spcPct val="75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3600" dirty="0">
                <a:latin typeface="Arial" panose="020B0604020202020204" pitchFamily="34" charset="0"/>
              </a:rPr>
              <a:t>Quality</a:t>
            </a:r>
          </a:p>
          <a:p>
            <a:pPr lvl="1" eaLnBrk="1" hangingPunct="1">
              <a:spcBef>
                <a:spcPct val="75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3600" dirty="0">
                <a:latin typeface="Arial" panose="020B0604020202020204" pitchFamily="34" charset="0"/>
              </a:rPr>
              <a:t>Time</a:t>
            </a:r>
          </a:p>
          <a:p>
            <a:pPr lvl="1" eaLnBrk="1" hangingPunct="1">
              <a:spcBef>
                <a:spcPct val="75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3600" dirty="0">
                <a:latin typeface="Arial" panose="020B0604020202020204" pitchFamily="34" charset="0"/>
              </a:rPr>
              <a:t>Productivity</a:t>
            </a:r>
          </a:p>
          <a:p>
            <a:pPr lvl="1" eaLnBrk="1" hangingPunct="1">
              <a:spcBef>
                <a:spcPct val="75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3600" dirty="0">
                <a:latin typeface="Arial" panose="020B0604020202020204" pitchFamily="34" charset="0"/>
              </a:rPr>
              <a:t>Customer Satisfaction</a:t>
            </a:r>
          </a:p>
          <a:p>
            <a:pPr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lvl="2"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lvl="2"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endParaRPr lang="en-US" altLang="en-US" sz="33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75000"/>
              </a:spcBef>
              <a:buClr>
                <a:schemeClr val="tx2"/>
              </a:buClr>
            </a:pPr>
            <a:endParaRPr lang="en-US" altLang="en-US" sz="33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Line 2">
            <a:extLst>
              <a:ext uri="{FF2B5EF4-FFF2-40B4-BE49-F238E27FC236}">
                <a16:creationId xmlns:a16="http://schemas.microsoft.com/office/drawing/2014/main" id="{13BFEFAB-CB06-1753-E1D0-EA93C2D9C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2286000"/>
            <a:ext cx="1234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5054ECC7-56C9-DCFA-51A0-8F926449E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800100"/>
            <a:ext cx="129159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Keys to success: Measure &amp; Monitor</a:t>
            </a:r>
            <a:endParaRPr lang="en-US" altLang="en-US" sz="4800" b="1" dirty="0">
              <a:solidFill>
                <a:schemeClr val="bg1"/>
              </a:solidFill>
            </a:endParaRPr>
          </a:p>
        </p:txBody>
      </p:sp>
      <p:sp>
        <p:nvSpPr>
          <p:cNvPr id="80899" name="Rectangle 4">
            <a:extLst>
              <a:ext uri="{FF2B5EF4-FFF2-40B4-BE49-F238E27FC236}">
                <a16:creationId xmlns:a16="http://schemas.microsoft.com/office/drawing/2014/main" id="{8FCD5ED7-1D0F-2AE8-F0BB-3BB1D52BF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400300"/>
            <a:ext cx="12230100" cy="742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732" tIns="66675" rIns="135732" bIns="66675"/>
          <a:lstStyle>
            <a:lvl1pPr>
              <a:spcBef>
                <a:spcPct val="20000"/>
              </a:spcBef>
              <a:buChar char="•"/>
              <a:tabLst>
                <a:tab pos="34607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607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use a small, well-balanced family of measures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have appropriate base lines based on historic data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have appropriate goals and benchmarks to strive for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measure formally, continuously, visually</a:t>
            </a:r>
          </a:p>
          <a:p>
            <a:pPr lvl="2"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lvl="2"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endParaRPr lang="en-US" altLang="en-US" sz="33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75000"/>
              </a:spcBef>
              <a:buClr>
                <a:schemeClr val="tx2"/>
              </a:buClr>
            </a:pPr>
            <a:endParaRPr lang="en-US" altLang="en-US" sz="33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Custom 3">
      <a:dk1>
        <a:sysClr val="windowText" lastClr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ECH_Template_2019 (1)  -  Compatibility Mode" id="{96DF2388-B785-2045-9157-84F6A1D402CB}" vid="{FA40E05E-1420-CD4F-AB4E-3CD2BC76CD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e41b080-9453-459c-bb93-b19be7335f42" xsi:nil="true"/>
    <Comments xmlns="5e41b080-9453-459c-bb93-b19be7335f42" xsi:nil="true"/>
    <Due_x0020_Date xmlns="5e41b080-9453-459c-bb93-b19be7335f42" xsi:nil="true"/>
    <lcf76f155ced4ddcb4097134ff3c332f xmlns="5e41b080-9453-459c-bb93-b19be7335f42">
      <Terms xmlns="http://schemas.microsoft.com/office/infopath/2007/PartnerControls"/>
    </lcf76f155ced4ddcb4097134ff3c332f>
    <TaxCatchAll xmlns="4e58ebf2-e4df-4cd3-9186-1e42b3ede12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EF55019BAB0549B2C20BFAAB8A2896" ma:contentTypeVersion="16" ma:contentTypeDescription="Create a new document." ma:contentTypeScope="" ma:versionID="81a54cd395f61cfc29bb41b0389d7858">
  <xsd:schema xmlns:xsd="http://www.w3.org/2001/XMLSchema" xmlns:xs="http://www.w3.org/2001/XMLSchema" xmlns:p="http://schemas.microsoft.com/office/2006/metadata/properties" xmlns:ns2="5e41b080-9453-459c-bb93-b19be7335f42" xmlns:ns3="4e58ebf2-e4df-4cd3-9186-1e42b3ede124" targetNamespace="http://schemas.microsoft.com/office/2006/metadata/properties" ma:root="true" ma:fieldsID="1db123aac500611cfff64836afef3716" ns2:_="" ns3:_="">
    <xsd:import namespace="5e41b080-9453-459c-bb93-b19be7335f42"/>
    <xsd:import namespace="4e58ebf2-e4df-4cd3-9186-1e42b3ede124"/>
    <xsd:element name="properties">
      <xsd:complexType>
        <xsd:sequence>
          <xsd:element name="documentManagement">
            <xsd:complexType>
              <xsd:all>
                <xsd:element ref="ns2:Due_x0020_Date" minOccurs="0"/>
                <xsd:element ref="ns2:Status" minOccurs="0"/>
                <xsd:element ref="ns2:Comments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41b080-9453-459c-bb93-b19be7335f42" elementFormDefault="qualified">
    <xsd:import namespace="http://schemas.microsoft.com/office/2006/documentManagement/types"/>
    <xsd:import namespace="http://schemas.microsoft.com/office/infopath/2007/PartnerControls"/>
    <xsd:element name="Due_x0020_Date" ma:index="8" nillable="true" ma:displayName="Due Date" ma:format="DateOnly" ma:indexed="true" ma:internalName="Due_x0020_Date">
      <xsd:simpleType>
        <xsd:restriction base="dms:DateTime"/>
      </xsd:simpleType>
    </xsd:element>
    <xsd:element name="Status" ma:index="9" nillable="true" ma:displayName="Status" ma:format="Dropdown" ma:indexed="true" ma:internalName="Status">
      <xsd:simpleType>
        <xsd:restriction base="dms:Choice">
          <xsd:enumeration value="For Partner Review"/>
          <xsd:enumeration value="For Collegis Review"/>
          <xsd:enumeration value="Approved by Partner"/>
        </xsd:restriction>
      </xsd:simpleType>
    </xsd:element>
    <xsd:element name="Comments" ma:index="10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1040b95-0fdc-46ce-be91-73dc895452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8ebf2-e4df-4cd3-9186-1e42b3ede12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ef5f3a8b-878a-4d06-a8de-79a1d9f1fffd}" ma:internalName="TaxCatchAll" ma:showField="CatchAllData" ma:web="4e58ebf2-e4df-4cd3-9186-1e42b3ede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A838ED-C12F-4A42-8E88-98BAC73D21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6A4EEA-2556-441D-B20B-0657893061DE}">
  <ds:schemaRefs>
    <ds:schemaRef ds:uri="http://schemas.microsoft.com/office/2006/metadata/properties"/>
    <ds:schemaRef ds:uri="http://schemas.microsoft.com/office/infopath/2007/PartnerControls"/>
    <ds:schemaRef ds:uri="5e41b080-9453-459c-bb93-b19be7335f42"/>
    <ds:schemaRef ds:uri="4e58ebf2-e4df-4cd3-9186-1e42b3ede124"/>
  </ds:schemaRefs>
</ds:datastoreItem>
</file>

<file path=customXml/itemProps3.xml><?xml version="1.0" encoding="utf-8"?>
<ds:datastoreItem xmlns:ds="http://schemas.openxmlformats.org/officeDocument/2006/customXml" ds:itemID="{1A5A3AFA-2CAD-4B7F-A34B-52488C38CFF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508</Words>
  <Application>Microsoft Macintosh PowerPoint</Application>
  <PresentationFormat>Custom</PresentationFormat>
  <Paragraphs>162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 2</vt:lpstr>
      <vt:lpstr>Breeze</vt:lpstr>
      <vt:lpstr>Prioritizing Gaps, Building Action Plans, and Measuring and Monitoring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Illinois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Illinois Tech President's PowerPoint Presentation</dc:title>
  <dc:subject/>
  <dc:creator>Sandra Laporte</dc:creator>
  <cp:keywords/>
  <dc:description/>
  <cp:lastModifiedBy>Jeffrey Berk</cp:lastModifiedBy>
  <cp:revision>34</cp:revision>
  <dcterms:created xsi:type="dcterms:W3CDTF">2019-02-13T16:04:21Z</dcterms:created>
  <dcterms:modified xsi:type="dcterms:W3CDTF">2024-01-12T20:08:54Z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0x010100F3EF55019BAB0549B2C20BFAAB8A2896</vt:lpwstr>
  </property>
  <property fmtid="{D5CDD505-2E9C-101B-9397-08002B2CF9AE}" pid="3" name="MediaServiceImageTags">
    <vt:lpwstr/>
  </property>
</Properties>
</file>