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4"/>
  </p:sldMasterIdLst>
  <p:notesMasterIdLst>
    <p:notesMasterId r:id="rId20"/>
  </p:notesMasterIdLst>
  <p:sldIdLst>
    <p:sldId id="259" r:id="rId5"/>
    <p:sldId id="266" r:id="rId6"/>
    <p:sldId id="338" r:id="rId7"/>
    <p:sldId id="355" r:id="rId8"/>
    <p:sldId id="356" r:id="rId9"/>
    <p:sldId id="357" r:id="rId10"/>
    <p:sldId id="358" r:id="rId11"/>
    <p:sldId id="359" r:id="rId12"/>
    <p:sldId id="360" r:id="rId13"/>
    <p:sldId id="361" r:id="rId14"/>
    <p:sldId id="362" r:id="rId15"/>
    <p:sldId id="366" r:id="rId16"/>
    <p:sldId id="363" r:id="rId17"/>
    <p:sldId id="365" r:id="rId18"/>
    <p:sldId id="364" r:id="rId19"/>
  </p:sldIdLst>
  <p:sldSz cx="18288000" cy="10287000"/>
  <p:notesSz cx="6858000" cy="9144000"/>
  <p:defaultTextStyle>
    <a:defPPr>
      <a:defRPr lang="en-US"/>
    </a:defPPr>
    <a:lvl1pPr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914400"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1828800"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2743200"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3657600"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4572000" algn="l" defTabSz="18288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5486400" algn="l" defTabSz="18288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6400800" algn="l" defTabSz="18288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7315200" algn="l" defTabSz="18288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24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789"/>
  </p:normalViewPr>
  <p:slideViewPr>
    <p:cSldViewPr snapToGrid="0" snapToObjects="1">
      <p:cViewPr varScale="1">
        <p:scale>
          <a:sx n="68" d="100"/>
          <a:sy n="68" d="100"/>
        </p:scale>
        <p:origin x="1000" y="224"/>
      </p:cViewPr>
      <p:guideLst>
        <p:guide orient="horz" pos="3240"/>
        <p:guide pos="57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4BEB51-32E3-D643-B545-8AE727C558FD}" type="datetimeFigureOut">
              <a:rPr lang="en-US" smtClean="0"/>
              <a:t>1/12/24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DFB914-D770-F745-87CD-D52D4F9FA93D}" type="slidenum">
              <a:rPr lang="en-US" smtClean="0"/>
              <a:t>‹#›</a:t>
            </a:fld>
            <a:endParaRPr lang="en-US"/>
          </a:p>
        </p:txBody>
      </p:sp>
    </p:spTree>
    <p:extLst>
      <p:ext uri="{BB962C8B-B14F-4D97-AF65-F5344CB8AC3E}">
        <p14:creationId xmlns:p14="http://schemas.microsoft.com/office/powerpoint/2010/main" val="2197812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4">
            <a:extLst>
              <a:ext uri="{FF2B5EF4-FFF2-40B4-BE49-F238E27FC236}">
                <a16:creationId xmlns:a16="http://schemas.microsoft.com/office/drawing/2014/main" id="{6864FD88-F0C6-4133-6ABF-F5BCD5F0135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nl-NL" altLang="en-US"/>
              <a:t>© 2000 Arthur Andersen  All rights reserved.</a:t>
            </a:r>
          </a:p>
        </p:txBody>
      </p:sp>
      <p:sp>
        <p:nvSpPr>
          <p:cNvPr id="19458" name="Rectangle 15">
            <a:extLst>
              <a:ext uri="{FF2B5EF4-FFF2-40B4-BE49-F238E27FC236}">
                <a16:creationId xmlns:a16="http://schemas.microsoft.com/office/drawing/2014/main" id="{52442C6E-24B8-7BB3-0A8C-DA168FDAAE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65C6CBF-4601-A743-B972-5F329687E714}" type="slidenum">
              <a:rPr lang="nl-NL" altLang="en-US"/>
              <a:pPr/>
              <a:t>3</a:t>
            </a:fld>
            <a:endParaRPr lang="nl-NL" altLang="en-US"/>
          </a:p>
        </p:txBody>
      </p:sp>
      <p:sp>
        <p:nvSpPr>
          <p:cNvPr id="19459" name="Rectangle 2">
            <a:extLst>
              <a:ext uri="{FF2B5EF4-FFF2-40B4-BE49-F238E27FC236}">
                <a16:creationId xmlns:a16="http://schemas.microsoft.com/office/drawing/2014/main" id="{966C460F-21E7-5C33-A6F1-1D17C1190582}"/>
              </a:ext>
            </a:extLst>
          </p:cNvPr>
          <p:cNvSpPr>
            <a:spLocks noGrp="1" noChangeArrowheads="1"/>
          </p:cNvSpPr>
          <p:nvPr>
            <p:ph type="body" idx="1"/>
          </p:nvPr>
        </p:nvSpPr>
        <p:spPr>
          <a:xfrm>
            <a:off x="925513" y="4926013"/>
            <a:ext cx="5095875" cy="4154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endParaRPr lang="en-US" altLang="en-US">
              <a:latin typeface="Arial" panose="020B0604020202020204" pitchFamily="34" charset="0"/>
            </a:endParaRPr>
          </a:p>
        </p:txBody>
      </p:sp>
      <p:sp>
        <p:nvSpPr>
          <p:cNvPr id="19460" name="Rectangle 3">
            <a:extLst>
              <a:ext uri="{FF2B5EF4-FFF2-40B4-BE49-F238E27FC236}">
                <a16:creationId xmlns:a16="http://schemas.microsoft.com/office/drawing/2014/main" id="{4B1A6E91-AF8D-F2AF-5D5F-4E9B09D3F450}"/>
              </a:ext>
            </a:extLst>
          </p:cNvPr>
          <p:cNvSpPr>
            <a:spLocks noGrp="1" noRot="1" noChangeAspect="1" noChangeArrowheads="1" noTextEdit="1"/>
          </p:cNvSpPr>
          <p:nvPr>
            <p:ph type="sldImg"/>
          </p:nvPr>
        </p:nvSpPr>
        <p:spPr>
          <a:xfrm>
            <a:off x="398463" y="693738"/>
            <a:ext cx="6151562" cy="3460750"/>
          </a:xfrm>
          <a:ln w="12700" cap="flat">
            <a:solidFill>
              <a:schemeClr val="tx1"/>
            </a:solid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4">
            <a:extLst>
              <a:ext uri="{FF2B5EF4-FFF2-40B4-BE49-F238E27FC236}">
                <a16:creationId xmlns:a16="http://schemas.microsoft.com/office/drawing/2014/main" id="{F8203EDC-4DF5-539A-85DB-3FA07F134EE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nl-NL" altLang="en-US"/>
              <a:t>© 2000 Arthur Andersen  All rights reserved.</a:t>
            </a:r>
          </a:p>
        </p:txBody>
      </p:sp>
      <p:sp>
        <p:nvSpPr>
          <p:cNvPr id="37890" name="Rectangle 15">
            <a:extLst>
              <a:ext uri="{FF2B5EF4-FFF2-40B4-BE49-F238E27FC236}">
                <a16:creationId xmlns:a16="http://schemas.microsoft.com/office/drawing/2014/main" id="{B50A8FFD-3747-5D52-014B-2296B3751C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8ACD5B4-715F-C442-BAF0-D750E85D80DF}" type="slidenum">
              <a:rPr lang="nl-NL" altLang="en-US"/>
              <a:pPr/>
              <a:t>12</a:t>
            </a:fld>
            <a:endParaRPr lang="nl-NL" altLang="en-US"/>
          </a:p>
        </p:txBody>
      </p:sp>
      <p:sp>
        <p:nvSpPr>
          <p:cNvPr id="37891" name="Rectangle 2">
            <a:extLst>
              <a:ext uri="{FF2B5EF4-FFF2-40B4-BE49-F238E27FC236}">
                <a16:creationId xmlns:a16="http://schemas.microsoft.com/office/drawing/2014/main" id="{46166008-6E89-101E-EA8A-75D2A1476749}"/>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85F29AA0-C84E-0F30-E4C5-0879726568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4">
            <a:extLst>
              <a:ext uri="{FF2B5EF4-FFF2-40B4-BE49-F238E27FC236}">
                <a16:creationId xmlns:a16="http://schemas.microsoft.com/office/drawing/2014/main" id="{BF88DF3F-30DC-4E79-6AE4-F033E5EE602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nl-NL" altLang="en-US"/>
              <a:t>© 2000 Arthur Andersen  All rights reserved.</a:t>
            </a:r>
          </a:p>
        </p:txBody>
      </p:sp>
      <p:sp>
        <p:nvSpPr>
          <p:cNvPr id="39938" name="Rectangle 15">
            <a:extLst>
              <a:ext uri="{FF2B5EF4-FFF2-40B4-BE49-F238E27FC236}">
                <a16:creationId xmlns:a16="http://schemas.microsoft.com/office/drawing/2014/main" id="{8F243C23-A855-9A9D-1628-C67C43AABD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2EA9B0B-88C1-2B4F-9AF0-A4FA0CBFAF50}" type="slidenum">
              <a:rPr lang="nl-NL" altLang="en-US"/>
              <a:pPr/>
              <a:t>13</a:t>
            </a:fld>
            <a:endParaRPr lang="nl-NL" altLang="en-US"/>
          </a:p>
        </p:txBody>
      </p:sp>
      <p:sp>
        <p:nvSpPr>
          <p:cNvPr id="39939" name="Rectangle 2">
            <a:extLst>
              <a:ext uri="{FF2B5EF4-FFF2-40B4-BE49-F238E27FC236}">
                <a16:creationId xmlns:a16="http://schemas.microsoft.com/office/drawing/2014/main" id="{9EBCAC29-5C0C-404A-B4D4-2B00B37B1840}"/>
              </a:ext>
            </a:extLst>
          </p:cNvPr>
          <p:cNvSpPr>
            <a:spLocks noGrp="1" noChangeArrowheads="1"/>
          </p:cNvSpPr>
          <p:nvPr>
            <p:ph type="body" idx="1"/>
          </p:nvPr>
        </p:nvSpPr>
        <p:spPr>
          <a:xfrm>
            <a:off x="925513" y="4926013"/>
            <a:ext cx="5095875" cy="4154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endParaRPr lang="en-US" altLang="en-US">
              <a:latin typeface="Arial" panose="020B0604020202020204" pitchFamily="34" charset="0"/>
            </a:endParaRPr>
          </a:p>
        </p:txBody>
      </p:sp>
      <p:sp>
        <p:nvSpPr>
          <p:cNvPr id="39940" name="Rectangle 3">
            <a:extLst>
              <a:ext uri="{FF2B5EF4-FFF2-40B4-BE49-F238E27FC236}">
                <a16:creationId xmlns:a16="http://schemas.microsoft.com/office/drawing/2014/main" id="{9B3609C6-8EA0-7FFF-2F91-21BA31F62846}"/>
              </a:ext>
            </a:extLst>
          </p:cNvPr>
          <p:cNvSpPr>
            <a:spLocks noGrp="1" noRot="1" noChangeAspect="1" noChangeArrowheads="1" noTextEdit="1"/>
          </p:cNvSpPr>
          <p:nvPr>
            <p:ph type="sldImg"/>
          </p:nvPr>
        </p:nvSpPr>
        <p:spPr>
          <a:xfrm>
            <a:off x="398463" y="693738"/>
            <a:ext cx="6151562" cy="3460750"/>
          </a:xfrm>
          <a:ln w="12700" cap="flat">
            <a:solidFill>
              <a:schemeClr val="tx1"/>
            </a:solid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4">
            <a:extLst>
              <a:ext uri="{FF2B5EF4-FFF2-40B4-BE49-F238E27FC236}">
                <a16:creationId xmlns:a16="http://schemas.microsoft.com/office/drawing/2014/main" id="{F593E80C-6CFD-2689-6277-86C9BAF0D11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nl-NL" altLang="en-US"/>
              <a:t>© 2000 Arthur Andersen  All rights reserved.</a:t>
            </a:r>
          </a:p>
        </p:txBody>
      </p:sp>
      <p:sp>
        <p:nvSpPr>
          <p:cNvPr id="41986" name="Rectangle 15">
            <a:extLst>
              <a:ext uri="{FF2B5EF4-FFF2-40B4-BE49-F238E27FC236}">
                <a16:creationId xmlns:a16="http://schemas.microsoft.com/office/drawing/2014/main" id="{6802E7DF-18D8-B7B7-7B51-3B9EBE705A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2BFA403-79BC-9E46-8EC4-F2FF390DCCA1}" type="slidenum">
              <a:rPr lang="nl-NL" altLang="en-US"/>
              <a:pPr/>
              <a:t>14</a:t>
            </a:fld>
            <a:endParaRPr lang="nl-NL" altLang="en-US"/>
          </a:p>
        </p:txBody>
      </p:sp>
      <p:sp>
        <p:nvSpPr>
          <p:cNvPr id="41987" name="Rectangle 2">
            <a:extLst>
              <a:ext uri="{FF2B5EF4-FFF2-40B4-BE49-F238E27FC236}">
                <a16:creationId xmlns:a16="http://schemas.microsoft.com/office/drawing/2014/main" id="{B98891FB-2A21-E448-2137-7E963274FE11}"/>
              </a:ext>
            </a:extLst>
          </p:cNvPr>
          <p:cNvSpPr>
            <a:spLocks noGrp="1" noChangeArrowheads="1"/>
          </p:cNvSpPr>
          <p:nvPr>
            <p:ph type="body" idx="1"/>
          </p:nvPr>
        </p:nvSpPr>
        <p:spPr>
          <a:xfrm>
            <a:off x="925513" y="4926013"/>
            <a:ext cx="5095875" cy="4154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endParaRPr lang="en-US" altLang="en-US">
              <a:latin typeface="Arial" panose="020B0604020202020204" pitchFamily="34" charset="0"/>
            </a:endParaRPr>
          </a:p>
        </p:txBody>
      </p:sp>
      <p:sp>
        <p:nvSpPr>
          <p:cNvPr id="41988" name="Rectangle 3">
            <a:extLst>
              <a:ext uri="{FF2B5EF4-FFF2-40B4-BE49-F238E27FC236}">
                <a16:creationId xmlns:a16="http://schemas.microsoft.com/office/drawing/2014/main" id="{9E1AA2CB-8A00-7134-C5CE-AAF97545AB85}"/>
              </a:ext>
            </a:extLst>
          </p:cNvPr>
          <p:cNvSpPr>
            <a:spLocks noGrp="1" noRot="1" noChangeAspect="1" noChangeArrowheads="1" noTextEdit="1"/>
          </p:cNvSpPr>
          <p:nvPr>
            <p:ph type="sldImg"/>
          </p:nvPr>
        </p:nvSpPr>
        <p:spPr>
          <a:xfrm>
            <a:off x="398463" y="693738"/>
            <a:ext cx="6151562" cy="3460750"/>
          </a:xfrm>
          <a:ln w="12700" cap="flat">
            <a:solidFill>
              <a:schemeClr val="tx1"/>
            </a:solid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4">
            <a:extLst>
              <a:ext uri="{FF2B5EF4-FFF2-40B4-BE49-F238E27FC236}">
                <a16:creationId xmlns:a16="http://schemas.microsoft.com/office/drawing/2014/main" id="{0E812323-6846-68D8-45A7-0B6F57C58A5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nl-NL" altLang="en-US"/>
              <a:t>© 2000 Arthur Andersen  All rights reserved.</a:t>
            </a:r>
          </a:p>
        </p:txBody>
      </p:sp>
      <p:sp>
        <p:nvSpPr>
          <p:cNvPr id="44034" name="Rectangle 15">
            <a:extLst>
              <a:ext uri="{FF2B5EF4-FFF2-40B4-BE49-F238E27FC236}">
                <a16:creationId xmlns:a16="http://schemas.microsoft.com/office/drawing/2014/main" id="{558181BE-B10E-7BB9-027D-D71409BE83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247A6DB-5EF6-A845-A94E-AD697A2B323F}" type="slidenum">
              <a:rPr lang="nl-NL" altLang="en-US"/>
              <a:pPr/>
              <a:t>15</a:t>
            </a:fld>
            <a:endParaRPr lang="nl-NL" altLang="en-US"/>
          </a:p>
        </p:txBody>
      </p:sp>
      <p:sp>
        <p:nvSpPr>
          <p:cNvPr id="44035" name="Rectangle 2">
            <a:extLst>
              <a:ext uri="{FF2B5EF4-FFF2-40B4-BE49-F238E27FC236}">
                <a16:creationId xmlns:a16="http://schemas.microsoft.com/office/drawing/2014/main" id="{691F566E-867C-EE7A-2952-C99470799A2C}"/>
              </a:ext>
            </a:extLst>
          </p:cNvPr>
          <p:cNvSpPr>
            <a:spLocks noGrp="1" noChangeArrowheads="1"/>
          </p:cNvSpPr>
          <p:nvPr>
            <p:ph type="body" idx="1"/>
          </p:nvPr>
        </p:nvSpPr>
        <p:spPr>
          <a:xfrm>
            <a:off x="925513" y="4926013"/>
            <a:ext cx="5095875" cy="4154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endParaRPr lang="en-US" altLang="en-US">
              <a:latin typeface="Arial" panose="020B0604020202020204" pitchFamily="34" charset="0"/>
            </a:endParaRPr>
          </a:p>
        </p:txBody>
      </p:sp>
      <p:sp>
        <p:nvSpPr>
          <p:cNvPr id="44036" name="Rectangle 3">
            <a:extLst>
              <a:ext uri="{FF2B5EF4-FFF2-40B4-BE49-F238E27FC236}">
                <a16:creationId xmlns:a16="http://schemas.microsoft.com/office/drawing/2014/main" id="{91942CE2-E458-7B71-795D-B520FDDCF18F}"/>
              </a:ext>
            </a:extLst>
          </p:cNvPr>
          <p:cNvSpPr>
            <a:spLocks noGrp="1" noRot="1" noChangeAspect="1" noChangeArrowheads="1" noTextEdit="1"/>
          </p:cNvSpPr>
          <p:nvPr>
            <p:ph type="sldImg"/>
          </p:nvPr>
        </p:nvSpPr>
        <p:spPr>
          <a:xfrm>
            <a:off x="398463" y="693738"/>
            <a:ext cx="6151562" cy="3460750"/>
          </a:xfrm>
          <a:ln w="12700" cap="flat">
            <a:solidFill>
              <a:schemeClr val="tx1"/>
            </a:solid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4">
            <a:extLst>
              <a:ext uri="{FF2B5EF4-FFF2-40B4-BE49-F238E27FC236}">
                <a16:creationId xmlns:a16="http://schemas.microsoft.com/office/drawing/2014/main" id="{04E638C3-C639-CD04-566D-B934F70D041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nl-NL" altLang="en-US"/>
              <a:t>© 2000 Arthur Andersen  All rights reserved.</a:t>
            </a:r>
          </a:p>
        </p:txBody>
      </p:sp>
      <p:sp>
        <p:nvSpPr>
          <p:cNvPr id="21506" name="Rectangle 15">
            <a:extLst>
              <a:ext uri="{FF2B5EF4-FFF2-40B4-BE49-F238E27FC236}">
                <a16:creationId xmlns:a16="http://schemas.microsoft.com/office/drawing/2014/main" id="{A1AA9D6F-64A5-E1DB-FF41-D0343FFB54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8CC3BE4-6753-F444-A190-E98BDD57BD9F}" type="slidenum">
              <a:rPr lang="nl-NL" altLang="en-US"/>
              <a:pPr/>
              <a:t>4</a:t>
            </a:fld>
            <a:endParaRPr lang="nl-NL" altLang="en-US"/>
          </a:p>
        </p:txBody>
      </p:sp>
      <p:sp>
        <p:nvSpPr>
          <p:cNvPr id="21507" name="Rectangle 2">
            <a:extLst>
              <a:ext uri="{FF2B5EF4-FFF2-40B4-BE49-F238E27FC236}">
                <a16:creationId xmlns:a16="http://schemas.microsoft.com/office/drawing/2014/main" id="{9D3D5183-DC40-A5C2-6F5A-BD589827E047}"/>
              </a:ext>
            </a:extLst>
          </p:cNvPr>
          <p:cNvSpPr>
            <a:spLocks noGrp="1" noChangeArrowheads="1"/>
          </p:cNvSpPr>
          <p:nvPr>
            <p:ph type="body" idx="1"/>
          </p:nvPr>
        </p:nvSpPr>
        <p:spPr>
          <a:xfrm>
            <a:off x="925513" y="4926013"/>
            <a:ext cx="5095875" cy="4154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endParaRPr lang="en-US" altLang="en-US">
              <a:latin typeface="Arial" panose="020B0604020202020204" pitchFamily="34" charset="0"/>
            </a:endParaRPr>
          </a:p>
        </p:txBody>
      </p:sp>
      <p:sp>
        <p:nvSpPr>
          <p:cNvPr id="21508" name="Rectangle 3">
            <a:extLst>
              <a:ext uri="{FF2B5EF4-FFF2-40B4-BE49-F238E27FC236}">
                <a16:creationId xmlns:a16="http://schemas.microsoft.com/office/drawing/2014/main" id="{551A5002-B71E-A5E4-11CD-9A15A59DA9A0}"/>
              </a:ext>
            </a:extLst>
          </p:cNvPr>
          <p:cNvSpPr>
            <a:spLocks noGrp="1" noRot="1" noChangeAspect="1" noChangeArrowheads="1" noTextEdit="1"/>
          </p:cNvSpPr>
          <p:nvPr>
            <p:ph type="sldImg"/>
          </p:nvPr>
        </p:nvSpPr>
        <p:spPr>
          <a:xfrm>
            <a:off x="398463" y="693738"/>
            <a:ext cx="6151562" cy="3460750"/>
          </a:xfrm>
          <a:ln w="12700" cap="flat">
            <a:solidFill>
              <a:schemeClr val="tx1"/>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4">
            <a:extLst>
              <a:ext uri="{FF2B5EF4-FFF2-40B4-BE49-F238E27FC236}">
                <a16:creationId xmlns:a16="http://schemas.microsoft.com/office/drawing/2014/main" id="{EAA5B5F6-C65E-9C95-A2A3-5845B14019F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nl-NL" altLang="en-US"/>
              <a:t>© 2000 Arthur Andersen  All rights reserved.</a:t>
            </a:r>
          </a:p>
        </p:txBody>
      </p:sp>
      <p:sp>
        <p:nvSpPr>
          <p:cNvPr id="23554" name="Rectangle 15">
            <a:extLst>
              <a:ext uri="{FF2B5EF4-FFF2-40B4-BE49-F238E27FC236}">
                <a16:creationId xmlns:a16="http://schemas.microsoft.com/office/drawing/2014/main" id="{89E36CCE-5E2A-0222-084A-5CF9E8471F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431528E-813E-B34E-B9C3-BCA0DB349CA3}" type="slidenum">
              <a:rPr lang="nl-NL" altLang="en-US"/>
              <a:pPr/>
              <a:t>5</a:t>
            </a:fld>
            <a:endParaRPr lang="nl-NL" altLang="en-US"/>
          </a:p>
        </p:txBody>
      </p:sp>
      <p:sp>
        <p:nvSpPr>
          <p:cNvPr id="23555" name="Rectangle 2">
            <a:extLst>
              <a:ext uri="{FF2B5EF4-FFF2-40B4-BE49-F238E27FC236}">
                <a16:creationId xmlns:a16="http://schemas.microsoft.com/office/drawing/2014/main" id="{B9CED05A-574B-2E53-A872-D193C4F51C67}"/>
              </a:ext>
            </a:extLst>
          </p:cNvPr>
          <p:cNvSpPr>
            <a:spLocks noGrp="1" noChangeArrowheads="1"/>
          </p:cNvSpPr>
          <p:nvPr>
            <p:ph type="body" idx="1"/>
          </p:nvPr>
        </p:nvSpPr>
        <p:spPr>
          <a:xfrm>
            <a:off x="228600" y="4343400"/>
            <a:ext cx="6400800" cy="4154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spcBef>
                <a:spcPts val="500"/>
              </a:spcBef>
              <a:spcAft>
                <a:spcPts val="500"/>
              </a:spcAft>
            </a:pPr>
            <a:r>
              <a:rPr lang="en-US" altLang="en-US">
                <a:latin typeface="Arial" panose="020B0604020202020204" pitchFamily="34" charset="0"/>
              </a:rPr>
              <a:t>Principle 1 Customer focus	Organizations depend on their customers and therefore should understand current and future customer needs, should meet customer requirements and strive to exceed customer expectations. 	</a:t>
            </a:r>
          </a:p>
          <a:p>
            <a:pPr>
              <a:spcBef>
                <a:spcPts val="500"/>
              </a:spcBef>
              <a:spcAft>
                <a:spcPts val="500"/>
              </a:spcAft>
            </a:pPr>
            <a:r>
              <a:rPr lang="en-US" altLang="en-US">
                <a:latin typeface="Arial" panose="020B0604020202020204" pitchFamily="34" charset="0"/>
              </a:rPr>
              <a:t>Principle 2 Leadership	Leaders establish unity of purpose and direction of the organization. They should create and maintain the internal environment in which people can become fully involved in achieving the organizations objectives. 	</a:t>
            </a:r>
          </a:p>
          <a:p>
            <a:pPr>
              <a:spcBef>
                <a:spcPts val="500"/>
              </a:spcBef>
              <a:spcAft>
                <a:spcPts val="500"/>
              </a:spcAft>
            </a:pPr>
            <a:r>
              <a:rPr lang="en-US" altLang="en-US">
                <a:latin typeface="Arial" panose="020B0604020202020204" pitchFamily="34" charset="0"/>
              </a:rPr>
              <a:t>Principle 3 Involvement of people	People at all levels are the essence of an organization and their full involvement enables their abilities to be used for the organization's benefit.	</a:t>
            </a:r>
          </a:p>
          <a:p>
            <a:pPr>
              <a:spcBef>
                <a:spcPts val="500"/>
              </a:spcBef>
              <a:spcAft>
                <a:spcPts val="500"/>
              </a:spcAft>
            </a:pPr>
            <a:r>
              <a:rPr lang="en-US" altLang="en-US">
                <a:latin typeface="Arial" panose="020B0604020202020204" pitchFamily="34" charset="0"/>
              </a:rPr>
              <a:t>Principle 4 Process approach	A desired result is achieved more efficiently when activities and related resources are managed as a process.	</a:t>
            </a:r>
          </a:p>
          <a:p>
            <a:pPr>
              <a:spcBef>
                <a:spcPts val="500"/>
              </a:spcBef>
              <a:spcAft>
                <a:spcPts val="500"/>
              </a:spcAft>
            </a:pPr>
            <a:r>
              <a:rPr lang="en-US" altLang="en-US">
                <a:latin typeface="Arial" panose="020B0604020202020204" pitchFamily="34" charset="0"/>
              </a:rPr>
              <a:t>Principle 5 System approach to management	Identifying, understanding and managing interrelated processes as a system contributes to the organization's effectiveness and efficiency in achieving its objectives.	</a:t>
            </a:r>
          </a:p>
          <a:p>
            <a:pPr>
              <a:spcBef>
                <a:spcPts val="500"/>
              </a:spcBef>
              <a:spcAft>
                <a:spcPts val="500"/>
              </a:spcAft>
            </a:pPr>
            <a:r>
              <a:rPr lang="en-US" altLang="en-US">
                <a:latin typeface="Arial" panose="020B0604020202020204" pitchFamily="34" charset="0"/>
              </a:rPr>
              <a:t>Principle 6 Continual improvement	Continual improvement of the organization's overall performance should be a permanent objective of the organization. 	</a:t>
            </a:r>
          </a:p>
          <a:p>
            <a:pPr>
              <a:spcBef>
                <a:spcPts val="500"/>
              </a:spcBef>
              <a:spcAft>
                <a:spcPts val="500"/>
              </a:spcAft>
            </a:pPr>
            <a:endParaRPr lang="en-US" altLang="en-US">
              <a:latin typeface="Arial" panose="020B0604020202020204" pitchFamily="34" charset="0"/>
            </a:endParaRPr>
          </a:p>
          <a:p>
            <a:pPr>
              <a:spcBef>
                <a:spcPts val="500"/>
              </a:spcBef>
              <a:spcAft>
                <a:spcPts val="500"/>
              </a:spcAft>
            </a:pPr>
            <a:r>
              <a:rPr lang="en-US" altLang="en-US">
                <a:latin typeface="Arial" panose="020B0604020202020204" pitchFamily="34" charset="0"/>
              </a:rPr>
              <a:t>Principle 7 Factual approach to decision making	Effective decisions are based on the analysis of data and information 	</a:t>
            </a:r>
          </a:p>
          <a:p>
            <a:pPr>
              <a:spcBef>
                <a:spcPts val="500"/>
              </a:spcBef>
              <a:spcAft>
                <a:spcPts val="500"/>
              </a:spcAft>
            </a:pPr>
            <a:r>
              <a:rPr lang="en-US" altLang="en-US">
                <a:latin typeface="Arial" panose="020B0604020202020204" pitchFamily="34" charset="0"/>
              </a:rPr>
              <a:t>Principle 8 Mutually beneficial supplier relationships	An organization and its suppliers are interdependent and a mutually beneficial relationship enhances the ability of both to create value	</a:t>
            </a:r>
          </a:p>
        </p:txBody>
      </p:sp>
      <p:sp>
        <p:nvSpPr>
          <p:cNvPr id="23556" name="Rectangle 3">
            <a:extLst>
              <a:ext uri="{FF2B5EF4-FFF2-40B4-BE49-F238E27FC236}">
                <a16:creationId xmlns:a16="http://schemas.microsoft.com/office/drawing/2014/main" id="{C5843E29-0D90-365E-13D6-E4AD76A97B31}"/>
              </a:ext>
            </a:extLst>
          </p:cNvPr>
          <p:cNvSpPr>
            <a:spLocks noGrp="1" noRot="1" noChangeAspect="1" noChangeArrowheads="1" noTextEdit="1"/>
          </p:cNvSpPr>
          <p:nvPr>
            <p:ph type="sldImg"/>
          </p:nvPr>
        </p:nvSpPr>
        <p:spPr>
          <a:xfrm>
            <a:off x="398463" y="693738"/>
            <a:ext cx="6151562" cy="3460750"/>
          </a:xfrm>
          <a:ln w="12700" cap="flat">
            <a:solidFill>
              <a:schemeClr val="tx1"/>
            </a:solid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4">
            <a:extLst>
              <a:ext uri="{FF2B5EF4-FFF2-40B4-BE49-F238E27FC236}">
                <a16:creationId xmlns:a16="http://schemas.microsoft.com/office/drawing/2014/main" id="{D4FBE17E-4EB8-4F8C-EB9B-5E2A30838EB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nl-NL" altLang="en-US"/>
              <a:t>© 2000 Arthur Andersen  All rights reserved.</a:t>
            </a:r>
          </a:p>
        </p:txBody>
      </p:sp>
      <p:sp>
        <p:nvSpPr>
          <p:cNvPr id="25602" name="Rectangle 15">
            <a:extLst>
              <a:ext uri="{FF2B5EF4-FFF2-40B4-BE49-F238E27FC236}">
                <a16:creationId xmlns:a16="http://schemas.microsoft.com/office/drawing/2014/main" id="{35743AE8-B33F-C5D0-2E9E-001BE93233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A22BBE8-09FF-9F4B-AEE6-4A6BEB4FEDC0}" type="slidenum">
              <a:rPr lang="nl-NL" altLang="en-US"/>
              <a:pPr/>
              <a:t>6</a:t>
            </a:fld>
            <a:endParaRPr lang="nl-NL" altLang="en-US"/>
          </a:p>
        </p:txBody>
      </p:sp>
      <p:sp>
        <p:nvSpPr>
          <p:cNvPr id="25603" name="Rectangle 2">
            <a:extLst>
              <a:ext uri="{FF2B5EF4-FFF2-40B4-BE49-F238E27FC236}">
                <a16:creationId xmlns:a16="http://schemas.microsoft.com/office/drawing/2014/main" id="{3A47A6FC-7238-149D-88D1-AC533C0C5673}"/>
              </a:ext>
            </a:extLst>
          </p:cNvPr>
          <p:cNvSpPr>
            <a:spLocks noGrp="1" noChangeArrowheads="1"/>
          </p:cNvSpPr>
          <p:nvPr>
            <p:ph type="body" idx="1"/>
          </p:nvPr>
        </p:nvSpPr>
        <p:spPr>
          <a:xfrm>
            <a:off x="925513" y="4926013"/>
            <a:ext cx="5095875" cy="4154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endParaRPr lang="en-US" altLang="en-US">
              <a:latin typeface="Arial" panose="020B0604020202020204" pitchFamily="34" charset="0"/>
            </a:endParaRPr>
          </a:p>
        </p:txBody>
      </p:sp>
      <p:sp>
        <p:nvSpPr>
          <p:cNvPr id="25604" name="Rectangle 3">
            <a:extLst>
              <a:ext uri="{FF2B5EF4-FFF2-40B4-BE49-F238E27FC236}">
                <a16:creationId xmlns:a16="http://schemas.microsoft.com/office/drawing/2014/main" id="{236F432A-0507-2CC7-2AA7-C20BDA4C1F5B}"/>
              </a:ext>
            </a:extLst>
          </p:cNvPr>
          <p:cNvSpPr>
            <a:spLocks noGrp="1" noRot="1" noChangeAspect="1" noChangeArrowheads="1" noTextEdit="1"/>
          </p:cNvSpPr>
          <p:nvPr>
            <p:ph type="sldImg"/>
          </p:nvPr>
        </p:nvSpPr>
        <p:spPr>
          <a:xfrm>
            <a:off x="398463" y="693738"/>
            <a:ext cx="6151562" cy="3460750"/>
          </a:xfrm>
          <a:ln w="12700" cap="flat">
            <a:solidFill>
              <a:schemeClr val="tx1"/>
            </a:solid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4">
            <a:extLst>
              <a:ext uri="{FF2B5EF4-FFF2-40B4-BE49-F238E27FC236}">
                <a16:creationId xmlns:a16="http://schemas.microsoft.com/office/drawing/2014/main" id="{51136BC7-8D91-56B5-3B17-2F27FA98A9C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nl-NL" altLang="en-US"/>
              <a:t>© 2000 Arthur Andersen  All rights reserved.</a:t>
            </a:r>
          </a:p>
        </p:txBody>
      </p:sp>
      <p:sp>
        <p:nvSpPr>
          <p:cNvPr id="27650" name="Rectangle 15">
            <a:extLst>
              <a:ext uri="{FF2B5EF4-FFF2-40B4-BE49-F238E27FC236}">
                <a16:creationId xmlns:a16="http://schemas.microsoft.com/office/drawing/2014/main" id="{2BBA18D6-5FCE-41E1-AEB5-922CCB874C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01ADC6A-CD62-A141-AD40-BE36D47D9E7A}" type="slidenum">
              <a:rPr lang="nl-NL" altLang="en-US"/>
              <a:pPr/>
              <a:t>7</a:t>
            </a:fld>
            <a:endParaRPr lang="nl-NL" altLang="en-US"/>
          </a:p>
        </p:txBody>
      </p:sp>
      <p:sp>
        <p:nvSpPr>
          <p:cNvPr id="27651" name="Rectangle 2">
            <a:extLst>
              <a:ext uri="{FF2B5EF4-FFF2-40B4-BE49-F238E27FC236}">
                <a16:creationId xmlns:a16="http://schemas.microsoft.com/office/drawing/2014/main" id="{BBA50CC2-5C70-FA1D-40DD-FFA1F02D552D}"/>
              </a:ext>
            </a:extLst>
          </p:cNvPr>
          <p:cNvSpPr>
            <a:spLocks noGrp="1" noChangeArrowheads="1"/>
          </p:cNvSpPr>
          <p:nvPr>
            <p:ph type="body" idx="1"/>
          </p:nvPr>
        </p:nvSpPr>
        <p:spPr>
          <a:xfrm>
            <a:off x="925513" y="4926013"/>
            <a:ext cx="5095875" cy="4154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endParaRPr lang="en-US" altLang="en-US">
              <a:latin typeface="Arial" panose="020B0604020202020204" pitchFamily="34" charset="0"/>
            </a:endParaRPr>
          </a:p>
        </p:txBody>
      </p:sp>
      <p:sp>
        <p:nvSpPr>
          <p:cNvPr id="27652" name="Rectangle 3">
            <a:extLst>
              <a:ext uri="{FF2B5EF4-FFF2-40B4-BE49-F238E27FC236}">
                <a16:creationId xmlns:a16="http://schemas.microsoft.com/office/drawing/2014/main" id="{C011A7B6-D728-0AB9-1D6E-A2FF4E579AEB}"/>
              </a:ext>
            </a:extLst>
          </p:cNvPr>
          <p:cNvSpPr>
            <a:spLocks noGrp="1" noRot="1" noChangeAspect="1" noChangeArrowheads="1" noTextEdit="1"/>
          </p:cNvSpPr>
          <p:nvPr>
            <p:ph type="sldImg"/>
          </p:nvPr>
        </p:nvSpPr>
        <p:spPr>
          <a:xfrm>
            <a:off x="398463" y="693738"/>
            <a:ext cx="6151562" cy="3460750"/>
          </a:xfrm>
          <a:ln w="12700" cap="flat">
            <a:solidFill>
              <a:schemeClr val="tx1"/>
            </a:solid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4">
            <a:extLst>
              <a:ext uri="{FF2B5EF4-FFF2-40B4-BE49-F238E27FC236}">
                <a16:creationId xmlns:a16="http://schemas.microsoft.com/office/drawing/2014/main" id="{76F34CD7-C92A-E2F1-8884-41F7E4340F0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nl-NL" altLang="en-US"/>
              <a:t>© 2000 Arthur Andersen  All rights reserved.</a:t>
            </a:r>
          </a:p>
        </p:txBody>
      </p:sp>
      <p:sp>
        <p:nvSpPr>
          <p:cNvPr id="29698" name="Rectangle 15">
            <a:extLst>
              <a:ext uri="{FF2B5EF4-FFF2-40B4-BE49-F238E27FC236}">
                <a16:creationId xmlns:a16="http://schemas.microsoft.com/office/drawing/2014/main" id="{AB5D63F3-843D-26A1-4EA0-56A5AABAD8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F1D7CC1-021E-1E46-959F-46079727AD92}" type="slidenum">
              <a:rPr lang="nl-NL" altLang="en-US"/>
              <a:pPr/>
              <a:t>8</a:t>
            </a:fld>
            <a:endParaRPr lang="nl-NL" altLang="en-US"/>
          </a:p>
        </p:txBody>
      </p:sp>
      <p:sp>
        <p:nvSpPr>
          <p:cNvPr id="29699" name="Rectangle 2">
            <a:extLst>
              <a:ext uri="{FF2B5EF4-FFF2-40B4-BE49-F238E27FC236}">
                <a16:creationId xmlns:a16="http://schemas.microsoft.com/office/drawing/2014/main" id="{B4D7AAFB-305A-041F-8A0A-7CACE19932DC}"/>
              </a:ext>
            </a:extLst>
          </p:cNvPr>
          <p:cNvSpPr>
            <a:spLocks noGrp="1" noChangeArrowheads="1"/>
          </p:cNvSpPr>
          <p:nvPr>
            <p:ph type="body" idx="1"/>
          </p:nvPr>
        </p:nvSpPr>
        <p:spPr>
          <a:xfrm>
            <a:off x="925513" y="4926013"/>
            <a:ext cx="5095875" cy="4154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spcBef>
                <a:spcPts val="500"/>
              </a:spcBef>
              <a:spcAft>
                <a:spcPts val="500"/>
              </a:spcAft>
            </a:pPr>
            <a:r>
              <a:rPr lang="en-US" altLang="en-US" b="1">
                <a:latin typeface="Arial" panose="020B0604020202020204" pitchFamily="34" charset="0"/>
              </a:rPr>
              <a:t>Leadership</a:t>
            </a:r>
            <a:r>
              <a:rPr lang="en-US" altLang="en-US">
                <a:latin typeface="Arial" panose="020B0604020202020204" pitchFamily="34" charset="0"/>
              </a:rPr>
              <a:t>—Examines how senior executives guide the organization and how the organization addresses its responsibilities to the public and practices good citizenship.</a:t>
            </a:r>
          </a:p>
          <a:p>
            <a:pPr>
              <a:spcBef>
                <a:spcPts val="500"/>
              </a:spcBef>
              <a:spcAft>
                <a:spcPts val="500"/>
              </a:spcAft>
            </a:pPr>
            <a:r>
              <a:rPr lang="en-US" altLang="en-US" b="1">
                <a:latin typeface="Arial" panose="020B0604020202020204" pitchFamily="34" charset="0"/>
              </a:rPr>
              <a:t>Strategic planning</a:t>
            </a:r>
            <a:r>
              <a:rPr lang="en-US" altLang="en-US">
                <a:latin typeface="Arial" panose="020B0604020202020204" pitchFamily="34" charset="0"/>
              </a:rPr>
              <a:t>—Examines how the organization sets strategic directions and how it determines key action plans.</a:t>
            </a:r>
          </a:p>
          <a:p>
            <a:pPr>
              <a:spcBef>
                <a:spcPts val="500"/>
              </a:spcBef>
              <a:spcAft>
                <a:spcPts val="500"/>
              </a:spcAft>
            </a:pPr>
            <a:r>
              <a:rPr lang="en-US" altLang="en-US" b="1">
                <a:latin typeface="Arial" panose="020B0604020202020204" pitchFamily="34" charset="0"/>
              </a:rPr>
              <a:t>Customer and market focus</a:t>
            </a:r>
            <a:r>
              <a:rPr lang="en-US" altLang="en-US">
                <a:latin typeface="Arial" panose="020B0604020202020204" pitchFamily="34" charset="0"/>
              </a:rPr>
              <a:t>—Examines how the organization determines requirements and expectations of customers and markets.</a:t>
            </a:r>
          </a:p>
          <a:p>
            <a:pPr>
              <a:spcBef>
                <a:spcPts val="500"/>
              </a:spcBef>
              <a:spcAft>
                <a:spcPts val="500"/>
              </a:spcAft>
            </a:pPr>
            <a:r>
              <a:rPr lang="en-US" altLang="en-US" b="1">
                <a:latin typeface="Arial" panose="020B0604020202020204" pitchFamily="34" charset="0"/>
              </a:rPr>
              <a:t>Information and analysis</a:t>
            </a:r>
            <a:r>
              <a:rPr lang="en-US" altLang="en-US">
                <a:latin typeface="Arial" panose="020B0604020202020204" pitchFamily="34" charset="0"/>
              </a:rPr>
              <a:t>—Examines the management, effective use, and analysis of data and information to support key organization processes and the organization’s performance management system.</a:t>
            </a:r>
          </a:p>
          <a:p>
            <a:pPr>
              <a:spcBef>
                <a:spcPts val="500"/>
              </a:spcBef>
              <a:spcAft>
                <a:spcPts val="500"/>
              </a:spcAft>
            </a:pPr>
            <a:r>
              <a:rPr lang="en-US" altLang="en-US" b="1">
                <a:latin typeface="Arial" panose="020B0604020202020204" pitchFamily="34" charset="0"/>
              </a:rPr>
              <a:t>Human resource focus</a:t>
            </a:r>
            <a:r>
              <a:rPr lang="en-US" altLang="en-US">
                <a:latin typeface="Arial" panose="020B0604020202020204" pitchFamily="34" charset="0"/>
              </a:rPr>
              <a:t>—Examines how the organization enables its workforce to develop its full potential and how the workforce is aligned with the organization’s objectives.</a:t>
            </a:r>
          </a:p>
          <a:p>
            <a:pPr>
              <a:spcBef>
                <a:spcPts val="500"/>
              </a:spcBef>
              <a:spcAft>
                <a:spcPts val="500"/>
              </a:spcAft>
            </a:pPr>
            <a:r>
              <a:rPr lang="en-US" altLang="en-US" b="1">
                <a:latin typeface="Arial" panose="020B0604020202020204" pitchFamily="34" charset="0"/>
              </a:rPr>
              <a:t>Process management</a:t>
            </a:r>
            <a:r>
              <a:rPr lang="en-US" altLang="en-US">
                <a:latin typeface="Arial" panose="020B0604020202020204" pitchFamily="34" charset="0"/>
              </a:rPr>
              <a:t>—Examines aspects of how key production/delivery and support processes are designed, managed, and improved.</a:t>
            </a:r>
          </a:p>
          <a:p>
            <a:pPr>
              <a:spcBef>
                <a:spcPts val="500"/>
              </a:spcBef>
              <a:spcAft>
                <a:spcPts val="500"/>
              </a:spcAft>
            </a:pPr>
            <a:r>
              <a:rPr lang="en-US" altLang="en-US" b="1">
                <a:latin typeface="Arial" panose="020B0604020202020204" pitchFamily="34" charset="0"/>
              </a:rPr>
              <a:t>Business results</a:t>
            </a:r>
            <a:r>
              <a:rPr lang="en-US" altLang="en-US">
                <a:latin typeface="Arial" panose="020B0604020202020204" pitchFamily="34" charset="0"/>
              </a:rPr>
              <a:t>—Examines the organization’s performance and improvement in its key business areas: customer satisfaction, financial and marketplace performance, human resources, supplier and partner performance, and operational performance. The category also examines how the organization performs relative to competitors.</a:t>
            </a:r>
          </a:p>
          <a:p>
            <a:endParaRPr lang="en-US" altLang="en-US">
              <a:latin typeface="Arial" panose="020B0604020202020204" pitchFamily="34" charset="0"/>
            </a:endParaRPr>
          </a:p>
        </p:txBody>
      </p:sp>
      <p:sp>
        <p:nvSpPr>
          <p:cNvPr id="29700" name="Rectangle 3">
            <a:extLst>
              <a:ext uri="{FF2B5EF4-FFF2-40B4-BE49-F238E27FC236}">
                <a16:creationId xmlns:a16="http://schemas.microsoft.com/office/drawing/2014/main" id="{61AA2180-2CEA-AC7D-61D3-7C0274572E31}"/>
              </a:ext>
            </a:extLst>
          </p:cNvPr>
          <p:cNvSpPr>
            <a:spLocks noGrp="1" noRot="1" noChangeAspect="1" noChangeArrowheads="1" noTextEdit="1"/>
          </p:cNvSpPr>
          <p:nvPr>
            <p:ph type="sldImg"/>
          </p:nvPr>
        </p:nvSpPr>
        <p:spPr>
          <a:xfrm>
            <a:off x="398463" y="693738"/>
            <a:ext cx="6151562" cy="3460750"/>
          </a:xfrm>
          <a:ln w="12700" cap="flat">
            <a:solidFill>
              <a:schemeClr val="tx1"/>
            </a:solid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4">
            <a:extLst>
              <a:ext uri="{FF2B5EF4-FFF2-40B4-BE49-F238E27FC236}">
                <a16:creationId xmlns:a16="http://schemas.microsoft.com/office/drawing/2014/main" id="{EEE11AD9-1708-9B36-5E83-2DD08384737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nl-NL" altLang="en-US"/>
              <a:t>© 2000 Arthur Andersen  All rights reserved.</a:t>
            </a:r>
          </a:p>
        </p:txBody>
      </p:sp>
      <p:sp>
        <p:nvSpPr>
          <p:cNvPr id="31746" name="Rectangle 15">
            <a:extLst>
              <a:ext uri="{FF2B5EF4-FFF2-40B4-BE49-F238E27FC236}">
                <a16:creationId xmlns:a16="http://schemas.microsoft.com/office/drawing/2014/main" id="{142AEA2F-D23E-8ADC-4737-177139AA08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649F9B8-DB7A-3843-8BBB-1C2B17CBD019}" type="slidenum">
              <a:rPr lang="nl-NL" altLang="en-US"/>
              <a:pPr/>
              <a:t>9</a:t>
            </a:fld>
            <a:endParaRPr lang="nl-NL" altLang="en-US"/>
          </a:p>
        </p:txBody>
      </p:sp>
      <p:sp>
        <p:nvSpPr>
          <p:cNvPr id="31747" name="Rectangle 2">
            <a:extLst>
              <a:ext uri="{FF2B5EF4-FFF2-40B4-BE49-F238E27FC236}">
                <a16:creationId xmlns:a16="http://schemas.microsoft.com/office/drawing/2014/main" id="{67F1578A-4A97-2496-6F48-B197B8876B9C}"/>
              </a:ext>
            </a:extLst>
          </p:cNvPr>
          <p:cNvSpPr>
            <a:spLocks noGrp="1" noChangeArrowheads="1"/>
          </p:cNvSpPr>
          <p:nvPr>
            <p:ph type="body" idx="1"/>
          </p:nvPr>
        </p:nvSpPr>
        <p:spPr>
          <a:xfrm>
            <a:off x="925513" y="4926013"/>
            <a:ext cx="5095875" cy="4154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endParaRPr lang="en-US" altLang="en-US">
              <a:latin typeface="Arial" panose="020B0604020202020204" pitchFamily="34" charset="0"/>
            </a:endParaRPr>
          </a:p>
        </p:txBody>
      </p:sp>
      <p:sp>
        <p:nvSpPr>
          <p:cNvPr id="31748" name="Rectangle 3">
            <a:extLst>
              <a:ext uri="{FF2B5EF4-FFF2-40B4-BE49-F238E27FC236}">
                <a16:creationId xmlns:a16="http://schemas.microsoft.com/office/drawing/2014/main" id="{C4C71A8C-EB64-FC9A-28C4-0E058B0000A8}"/>
              </a:ext>
            </a:extLst>
          </p:cNvPr>
          <p:cNvSpPr>
            <a:spLocks noGrp="1" noRot="1" noChangeAspect="1" noChangeArrowheads="1" noTextEdit="1"/>
          </p:cNvSpPr>
          <p:nvPr>
            <p:ph type="sldImg"/>
          </p:nvPr>
        </p:nvSpPr>
        <p:spPr>
          <a:xfrm>
            <a:off x="398463" y="693738"/>
            <a:ext cx="6151562" cy="3460750"/>
          </a:xfrm>
          <a:ln w="12700" cap="flat">
            <a:solidFill>
              <a:schemeClr val="tx1"/>
            </a:solid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4">
            <a:extLst>
              <a:ext uri="{FF2B5EF4-FFF2-40B4-BE49-F238E27FC236}">
                <a16:creationId xmlns:a16="http://schemas.microsoft.com/office/drawing/2014/main" id="{C648DC81-93B3-CE9C-4B64-51825DA1D81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nl-NL" altLang="en-US"/>
              <a:t>© 2000 Arthur Andersen  All rights reserved.</a:t>
            </a:r>
          </a:p>
        </p:txBody>
      </p:sp>
      <p:sp>
        <p:nvSpPr>
          <p:cNvPr id="33794" name="Rectangle 15">
            <a:extLst>
              <a:ext uri="{FF2B5EF4-FFF2-40B4-BE49-F238E27FC236}">
                <a16:creationId xmlns:a16="http://schemas.microsoft.com/office/drawing/2014/main" id="{1E8001CB-A2E6-3111-02D7-AF952F9E96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A3670B6-6031-6441-816F-CB1CAC81B215}" type="slidenum">
              <a:rPr lang="nl-NL" altLang="en-US"/>
              <a:pPr/>
              <a:t>10</a:t>
            </a:fld>
            <a:endParaRPr lang="nl-NL" altLang="en-US"/>
          </a:p>
        </p:txBody>
      </p:sp>
      <p:sp>
        <p:nvSpPr>
          <p:cNvPr id="33795" name="Rectangle 2">
            <a:extLst>
              <a:ext uri="{FF2B5EF4-FFF2-40B4-BE49-F238E27FC236}">
                <a16:creationId xmlns:a16="http://schemas.microsoft.com/office/drawing/2014/main" id="{96EE0EBF-ED30-6C35-1245-386D61D50641}"/>
              </a:ext>
            </a:extLst>
          </p:cNvPr>
          <p:cNvSpPr>
            <a:spLocks noGrp="1" noChangeArrowheads="1"/>
          </p:cNvSpPr>
          <p:nvPr>
            <p:ph type="body" idx="1"/>
          </p:nvPr>
        </p:nvSpPr>
        <p:spPr>
          <a:xfrm>
            <a:off x="925513" y="4926013"/>
            <a:ext cx="5095875" cy="4154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endParaRPr lang="en-US" altLang="en-US">
              <a:latin typeface="Arial" panose="020B0604020202020204" pitchFamily="34" charset="0"/>
            </a:endParaRPr>
          </a:p>
        </p:txBody>
      </p:sp>
      <p:sp>
        <p:nvSpPr>
          <p:cNvPr id="33796" name="Rectangle 3">
            <a:extLst>
              <a:ext uri="{FF2B5EF4-FFF2-40B4-BE49-F238E27FC236}">
                <a16:creationId xmlns:a16="http://schemas.microsoft.com/office/drawing/2014/main" id="{6EA60D1F-7C62-7B82-964F-1AA6B6F56447}"/>
              </a:ext>
            </a:extLst>
          </p:cNvPr>
          <p:cNvSpPr>
            <a:spLocks noGrp="1" noRot="1" noChangeAspect="1" noChangeArrowheads="1" noTextEdit="1"/>
          </p:cNvSpPr>
          <p:nvPr>
            <p:ph type="sldImg"/>
          </p:nvPr>
        </p:nvSpPr>
        <p:spPr>
          <a:xfrm>
            <a:off x="398463" y="693738"/>
            <a:ext cx="6151562" cy="3460750"/>
          </a:xfrm>
          <a:ln w="12700" cap="flat">
            <a:solidFill>
              <a:schemeClr val="tx1"/>
            </a:solid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4">
            <a:extLst>
              <a:ext uri="{FF2B5EF4-FFF2-40B4-BE49-F238E27FC236}">
                <a16:creationId xmlns:a16="http://schemas.microsoft.com/office/drawing/2014/main" id="{9A641794-1085-A403-3559-0C0E7D9FA4E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nl-NL" altLang="en-US"/>
              <a:t>© 2000 Arthur Andersen  All rights reserved.</a:t>
            </a:r>
          </a:p>
        </p:txBody>
      </p:sp>
      <p:sp>
        <p:nvSpPr>
          <p:cNvPr id="35842" name="Rectangle 15">
            <a:extLst>
              <a:ext uri="{FF2B5EF4-FFF2-40B4-BE49-F238E27FC236}">
                <a16:creationId xmlns:a16="http://schemas.microsoft.com/office/drawing/2014/main" id="{5EBA2CB1-C4DD-80CC-D58C-A867599414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57E1E6F-3B86-E34F-A276-04FD815499AD}" type="slidenum">
              <a:rPr lang="nl-NL" altLang="en-US"/>
              <a:pPr/>
              <a:t>11</a:t>
            </a:fld>
            <a:endParaRPr lang="nl-NL" altLang="en-US"/>
          </a:p>
        </p:txBody>
      </p:sp>
      <p:sp>
        <p:nvSpPr>
          <p:cNvPr id="35843" name="Rectangle 2">
            <a:extLst>
              <a:ext uri="{FF2B5EF4-FFF2-40B4-BE49-F238E27FC236}">
                <a16:creationId xmlns:a16="http://schemas.microsoft.com/office/drawing/2014/main" id="{5F3900B1-700B-D5C3-46DC-258ED99ADDF8}"/>
              </a:ext>
            </a:extLst>
          </p:cNvPr>
          <p:cNvSpPr>
            <a:spLocks noGrp="1" noChangeArrowheads="1"/>
          </p:cNvSpPr>
          <p:nvPr>
            <p:ph type="body" idx="1"/>
          </p:nvPr>
        </p:nvSpPr>
        <p:spPr>
          <a:xfrm>
            <a:off x="925513" y="4926013"/>
            <a:ext cx="5095875" cy="4154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endParaRPr lang="en-US" altLang="en-US">
              <a:latin typeface="Arial" panose="020B0604020202020204" pitchFamily="34" charset="0"/>
            </a:endParaRPr>
          </a:p>
        </p:txBody>
      </p:sp>
      <p:sp>
        <p:nvSpPr>
          <p:cNvPr id="35844" name="Rectangle 3">
            <a:extLst>
              <a:ext uri="{FF2B5EF4-FFF2-40B4-BE49-F238E27FC236}">
                <a16:creationId xmlns:a16="http://schemas.microsoft.com/office/drawing/2014/main" id="{8D38B651-CFDE-E8F9-DEE0-04CDEBC1A60E}"/>
              </a:ext>
            </a:extLst>
          </p:cNvPr>
          <p:cNvSpPr>
            <a:spLocks noGrp="1" noRot="1" noChangeAspect="1" noChangeArrowheads="1" noTextEdit="1"/>
          </p:cNvSpPr>
          <p:nvPr>
            <p:ph type="sldImg"/>
          </p:nvPr>
        </p:nvSpPr>
        <p:spPr>
          <a:xfrm>
            <a:off x="398463" y="693738"/>
            <a:ext cx="6151562" cy="3460750"/>
          </a:xfrm>
          <a:ln w="12700" cap="flat">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A486D6-E442-077A-EEB3-88D208F2FC4C}"/>
              </a:ext>
            </a:extLst>
          </p:cNvPr>
          <p:cNvSpPr/>
          <p:nvPr/>
        </p:nvSpPr>
        <p:spPr>
          <a:xfrm>
            <a:off x="2657477" y="1943101"/>
            <a:ext cx="12973050" cy="4730750"/>
          </a:xfrm>
          <a:prstGeom prst="rect">
            <a:avLst/>
          </a:prstGeom>
          <a:noFill/>
          <a:ln w="12700" cap="flat" cmpd="sng">
            <a:solidFill>
              <a:schemeClr val="bg1"/>
            </a:solidFill>
            <a:prstDash val="solid"/>
          </a:ln>
          <a:effectLst>
            <a:outerShdw blurRad="63500" sx="100500" sy="100500" algn="ctr" rotWithShape="0">
              <a:prstClr val="black">
                <a:alpha val="50000"/>
              </a:prstClr>
            </a:outerShdw>
          </a:effectLst>
        </p:spPr>
        <p:txBody>
          <a:bodyPr>
            <a:normAutofit/>
          </a:bodyPr>
          <a:lstStyle/>
          <a:p>
            <a:pPr defTabSz="1828800" fontAlgn="auto">
              <a:spcBef>
                <a:spcPts val="4000"/>
              </a:spcBef>
              <a:spcAft>
                <a:spcPts val="0"/>
              </a:spcAft>
              <a:buClr>
                <a:schemeClr val="accent1">
                  <a:lumMod val="60000"/>
                  <a:lumOff val="40000"/>
                </a:schemeClr>
              </a:buClr>
              <a:buSzPct val="110000"/>
              <a:buFont typeface="Wingdings 2" pitchFamily="18" charset="2"/>
              <a:buNone/>
              <a:defRPr/>
            </a:pPr>
            <a:endParaRPr sz="6400">
              <a:solidFill>
                <a:schemeClr val="tx1">
                  <a:lumMod val="65000"/>
                  <a:lumOff val="35000"/>
                </a:schemeClr>
              </a:solidFill>
              <a:latin typeface="+mn-lt"/>
              <a:ea typeface="+mn-ea"/>
            </a:endParaRPr>
          </a:p>
        </p:txBody>
      </p:sp>
      <p:sp>
        <p:nvSpPr>
          <p:cNvPr id="2" name="Title 1"/>
          <p:cNvSpPr>
            <a:spLocks noGrp="1"/>
          </p:cNvSpPr>
          <p:nvPr>
            <p:ph type="ctrTitle"/>
          </p:nvPr>
        </p:nvSpPr>
        <p:spPr>
          <a:xfrm>
            <a:off x="2645842" y="2286000"/>
            <a:ext cx="12996316" cy="2587300"/>
          </a:xfrm>
        </p:spPr>
        <p:txBody>
          <a:bodyPr lIns="182880" rIns="182880" rtlCol="0">
            <a:noAutofit/>
          </a:bodyPr>
          <a:lstStyle>
            <a:lvl1pPr marL="0" indent="0" algn="ctr" defTabSz="1828800" rtl="0" eaLnBrk="1" latinLnBrk="0" hangingPunct="1">
              <a:spcBef>
                <a:spcPct val="0"/>
              </a:spcBef>
              <a:buClr>
                <a:schemeClr val="accent1">
                  <a:lumMod val="60000"/>
                  <a:lumOff val="40000"/>
                </a:schemeClr>
              </a:buClr>
              <a:buSzPct val="110000"/>
              <a:buFont typeface="Wingdings 2" pitchFamily="18" charset="2"/>
              <a:buNone/>
              <a:defRPr sz="7200" b="1" kern="1200">
                <a:solidFill>
                  <a:schemeClr val="accent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2645845" y="4948519"/>
            <a:ext cx="12996318" cy="1374962"/>
          </a:xfrm>
        </p:spPr>
        <p:txBody>
          <a:bodyPr rtlCol="0">
            <a:normAutofit/>
          </a:bodyPr>
          <a:lstStyle>
            <a:lvl1pPr marL="0" indent="0" algn="ctr" defTabSz="1828800" rtl="0" eaLnBrk="1" latinLnBrk="0" hangingPunct="1">
              <a:spcBef>
                <a:spcPts val="600"/>
              </a:spcBef>
              <a:buClr>
                <a:schemeClr val="accent1">
                  <a:lumMod val="60000"/>
                  <a:lumOff val="40000"/>
                </a:schemeClr>
              </a:buClr>
              <a:buSzPct val="110000"/>
              <a:buFont typeface="Wingdings 2" pitchFamily="18" charset="2"/>
              <a:buNone/>
              <a:defRPr sz="3600" kern="1200">
                <a:solidFill>
                  <a:schemeClr val="tx1"/>
                </a:solidFill>
                <a:latin typeface="+mn-lt"/>
                <a:ea typeface="+mn-ea"/>
                <a:cs typeface="+mn-cs"/>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dirty="0"/>
              <a:t>Click to edit Master subtitle style</a:t>
            </a:r>
            <a:endParaRPr dirty="0"/>
          </a:p>
        </p:txBody>
      </p:sp>
    </p:spTree>
    <p:extLst>
      <p:ext uri="{BB962C8B-B14F-4D97-AF65-F5344CB8AC3E}">
        <p14:creationId xmlns:p14="http://schemas.microsoft.com/office/powerpoint/2010/main" val="166748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8550" y="161365"/>
            <a:ext cx="16084552" cy="1551434"/>
          </a:xfrm>
        </p:spPr>
        <p:txBody>
          <a:bodyPr/>
          <a:lstStyle>
            <a:lvl1pPr>
              <a:defRPr sz="5600" b="1"/>
            </a:lvl1pPr>
          </a:lstStyle>
          <a:p>
            <a:r>
              <a:rPr lang="en-US"/>
              <a:t>Click to edit Master title style</a:t>
            </a:r>
            <a:endParaRPr/>
          </a:p>
        </p:txBody>
      </p:sp>
      <p:sp>
        <p:nvSpPr>
          <p:cNvPr id="3" name="Content Placeholder 2"/>
          <p:cNvSpPr>
            <a:spLocks noGrp="1"/>
          </p:cNvSpPr>
          <p:nvPr>
            <p:ph idx="1"/>
          </p:nvPr>
        </p:nvSpPr>
        <p:spPr>
          <a:xfrm>
            <a:off x="1098550" y="2050699"/>
            <a:ext cx="16084552" cy="6888006"/>
          </a:xfrm>
        </p:spPr>
        <p:txBody>
          <a:bodyPr/>
          <a:lstStyle>
            <a:lvl1pPr>
              <a:defRPr sz="4000"/>
            </a:lvl1pPr>
            <a:lvl2pPr>
              <a:defRPr sz="3600"/>
            </a:lvl2pPr>
            <a:lvl3pPr>
              <a:defRPr sz="3200"/>
            </a:lvl3pPr>
            <a:lvl4pPr>
              <a:defRPr sz="28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2602593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8550" y="2085698"/>
            <a:ext cx="7680960" cy="6515100"/>
          </a:xfrm>
        </p:spPr>
        <p:txBody>
          <a:bodyPr>
            <a:normAutofit/>
          </a:bodyPr>
          <a:lstStyle>
            <a:lvl1pPr>
              <a:spcBef>
                <a:spcPts val="3200"/>
              </a:spcBef>
              <a:defRPr sz="4000"/>
            </a:lvl1pPr>
            <a:lvl2pPr>
              <a:defRPr sz="3600"/>
            </a:lvl2pPr>
            <a:lvl3pPr>
              <a:defRPr sz="3200"/>
            </a:lvl3pPr>
            <a:lvl4pPr>
              <a:defRPr sz="2800"/>
            </a:lvl4pPr>
            <a:lvl5pPr>
              <a:defRPr sz="2400"/>
            </a:lvl5pPr>
            <a:lvl6pPr>
              <a:defRPr sz="3600"/>
            </a:lvl6pPr>
            <a:lvl7pPr>
              <a:defRPr sz="3600"/>
            </a:lvl7pPr>
            <a:lvl8pPr>
              <a:defRPr sz="3600"/>
            </a:lvl8pPr>
            <a:lvl9pPr>
              <a:defRPr sz="3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9502142" y="2085698"/>
            <a:ext cx="7680960" cy="6515100"/>
          </a:xfrm>
        </p:spPr>
        <p:txBody>
          <a:bodyPr>
            <a:normAutofit/>
          </a:bodyPr>
          <a:lstStyle>
            <a:lvl1pPr>
              <a:spcBef>
                <a:spcPts val="3200"/>
              </a:spcBef>
              <a:defRPr sz="4000"/>
            </a:lvl1pPr>
            <a:lvl2pPr>
              <a:defRPr sz="3600"/>
            </a:lvl2pPr>
            <a:lvl3pPr>
              <a:defRPr sz="3200"/>
            </a:lvl3pPr>
            <a:lvl4pPr>
              <a:defRPr sz="2800"/>
            </a:lvl4pPr>
            <a:lvl5pPr>
              <a:defRPr sz="2400"/>
            </a:lvl5pPr>
            <a:lvl6pPr>
              <a:defRPr sz="3600"/>
            </a:lvl6pPr>
            <a:lvl7pPr>
              <a:defRPr sz="3600"/>
            </a:lvl7pPr>
            <a:lvl8pPr>
              <a:defRPr sz="3600"/>
            </a:lvl8pPr>
            <a:lvl9pPr>
              <a:defRPr sz="3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Title 1"/>
          <p:cNvSpPr>
            <a:spLocks noGrp="1"/>
          </p:cNvSpPr>
          <p:nvPr>
            <p:ph type="title"/>
          </p:nvPr>
        </p:nvSpPr>
        <p:spPr>
          <a:xfrm>
            <a:off x="1098550" y="161365"/>
            <a:ext cx="16084552" cy="1551434"/>
          </a:xfrm>
        </p:spPr>
        <p:txBody>
          <a:bodyPr/>
          <a:lstStyle>
            <a:lvl1pPr>
              <a:defRPr sz="5600" b="1"/>
            </a:lvl1pPr>
          </a:lstStyle>
          <a:p>
            <a:r>
              <a:rPr lang="en-US"/>
              <a:t>Click to edit Master title style</a:t>
            </a:r>
            <a:endParaRPr/>
          </a:p>
        </p:txBody>
      </p:sp>
    </p:spTree>
    <p:extLst>
      <p:ext uri="{BB962C8B-B14F-4D97-AF65-F5344CB8AC3E}">
        <p14:creationId xmlns:p14="http://schemas.microsoft.com/office/powerpoint/2010/main" val="556114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1">
            <a:extLst>
              <a:ext uri="{FF2B5EF4-FFF2-40B4-BE49-F238E27FC236}">
                <a16:creationId xmlns:a16="http://schemas.microsoft.com/office/drawing/2014/main" id="{F7D0C92C-422B-C9CC-8DBE-07055B95FEA5}"/>
              </a:ext>
            </a:extLst>
          </p:cNvPr>
          <p:cNvSpPr>
            <a:spLocks noGrp="1" noChangeArrowheads="1"/>
          </p:cNvSpPr>
          <p:nvPr>
            <p:ph type="sldNum" sz="quarter" idx="10"/>
          </p:nvPr>
        </p:nvSpPr>
        <p:spPr>
          <a:ln/>
        </p:spPr>
        <p:txBody>
          <a:bodyPr/>
          <a:lstStyle>
            <a:lvl1pPr>
              <a:defRPr/>
            </a:lvl1pPr>
          </a:lstStyle>
          <a:p>
            <a:fld id="{4625BFF7-D9D3-A743-B4C8-14DF12640FB3}" type="slidenum">
              <a:rPr lang="en-US" altLang="en-US"/>
              <a:pPr/>
              <a:t>‹#›</a:t>
            </a:fld>
            <a:endParaRPr lang="en-US" altLang="en-US" sz="2100"/>
          </a:p>
        </p:txBody>
      </p:sp>
    </p:spTree>
    <p:extLst>
      <p:ext uri="{BB962C8B-B14F-4D97-AF65-F5344CB8AC3E}">
        <p14:creationId xmlns:p14="http://schemas.microsoft.com/office/powerpoint/2010/main" val="1200187715"/>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82098A7-74DB-47EC-8637-CFD1F5FF8EA6}"/>
              </a:ext>
            </a:extLst>
          </p:cNvPr>
          <p:cNvSpPr>
            <a:spLocks noGrp="1"/>
          </p:cNvSpPr>
          <p:nvPr>
            <p:ph type="title"/>
          </p:nvPr>
        </p:nvSpPr>
        <p:spPr bwMode="auto">
          <a:xfrm>
            <a:off x="1098551" y="161926"/>
            <a:ext cx="16084550" cy="2003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30E7C49-5D51-22BD-9218-005012D508B4}"/>
              </a:ext>
            </a:extLst>
          </p:cNvPr>
          <p:cNvSpPr>
            <a:spLocks noGrp="1"/>
          </p:cNvSpPr>
          <p:nvPr>
            <p:ph type="body" idx="1"/>
          </p:nvPr>
        </p:nvSpPr>
        <p:spPr bwMode="auto">
          <a:xfrm>
            <a:off x="1098551" y="2400300"/>
            <a:ext cx="16084550" cy="651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8" name="Picture 5" descr="ILTECH_wht_horiz.png">
            <a:extLst>
              <a:ext uri="{FF2B5EF4-FFF2-40B4-BE49-F238E27FC236}">
                <a16:creationId xmlns:a16="http://schemas.microsoft.com/office/drawing/2014/main" id="{42D74730-BBC2-6B47-9AEF-9E8FDE440A0D}"/>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4189076" y="9185276"/>
            <a:ext cx="35560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6" r:id="rId1"/>
    <p:sldLayoutId id="2147483674" r:id="rId2"/>
    <p:sldLayoutId id="2147483675" r:id="rId3"/>
    <p:sldLayoutId id="2147483677" r:id="rId4"/>
  </p:sldLayoutIdLst>
  <p:txStyles>
    <p:titleStyle>
      <a:lvl1pPr algn="ctr" rtl="0" fontAlgn="base">
        <a:spcBef>
          <a:spcPct val="0"/>
        </a:spcBef>
        <a:spcAft>
          <a:spcPct val="0"/>
        </a:spcAft>
        <a:defRPr sz="5600" b="1" kern="1200">
          <a:solidFill>
            <a:schemeClr val="accent1"/>
          </a:solidFill>
          <a:latin typeface="+mj-lt"/>
          <a:ea typeface="ＭＳ Ｐゴシック" panose="020B0600070205080204" pitchFamily="34" charset="-128"/>
          <a:cs typeface="+mj-cs"/>
        </a:defRPr>
      </a:lvl1pPr>
      <a:lvl2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2pPr>
      <a:lvl3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3pPr>
      <a:lvl4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4pPr>
      <a:lvl5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5pPr>
      <a:lvl6pPr marL="9144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6pPr>
      <a:lvl7pPr marL="18288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7pPr>
      <a:lvl8pPr marL="27432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8pPr>
      <a:lvl9pPr marL="36576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9pPr>
    </p:titleStyle>
    <p:bodyStyle>
      <a:lvl1pPr marL="698500" indent="-698500" algn="l" rtl="0" fontAlgn="base">
        <a:spcBef>
          <a:spcPts val="4000"/>
        </a:spcBef>
        <a:spcAft>
          <a:spcPct val="0"/>
        </a:spcAft>
        <a:buClr>
          <a:schemeClr val="accent2"/>
        </a:buClr>
        <a:buSzPct val="100000"/>
        <a:buFont typeface="Wingdings 2" pitchFamily="2" charset="2"/>
        <a:buChar char=""/>
        <a:defRPr sz="4800" kern="1200">
          <a:solidFill>
            <a:schemeClr val="tx1"/>
          </a:solidFill>
          <a:latin typeface="+mn-lt"/>
          <a:ea typeface="ＭＳ Ｐゴシック" panose="020B0600070205080204" pitchFamily="34" charset="-128"/>
          <a:cs typeface="+mn-cs"/>
        </a:defRPr>
      </a:lvl1pPr>
      <a:lvl2pPr marL="1371600" indent="-673100" algn="l" rtl="0" fontAlgn="base">
        <a:spcBef>
          <a:spcPts val="1200"/>
        </a:spcBef>
        <a:spcAft>
          <a:spcPct val="0"/>
        </a:spcAft>
        <a:buClr>
          <a:srgbClr val="808080"/>
        </a:buClr>
        <a:buSzPct val="100000"/>
        <a:buFont typeface="Wingdings 2" pitchFamily="2" charset="2"/>
        <a:buChar char=""/>
        <a:defRPr sz="4400" kern="1200">
          <a:solidFill>
            <a:schemeClr val="tx1"/>
          </a:solidFill>
          <a:latin typeface="+mn-lt"/>
          <a:ea typeface="ＭＳ Ｐゴシック" panose="020B0600070205080204" pitchFamily="34" charset="-128"/>
          <a:cs typeface="+mn-cs"/>
        </a:defRPr>
      </a:lvl2pPr>
      <a:lvl3pPr marL="1936750" indent="-565150" algn="l" rtl="0" fontAlgn="base">
        <a:spcBef>
          <a:spcPts val="1200"/>
        </a:spcBef>
        <a:spcAft>
          <a:spcPct val="0"/>
        </a:spcAft>
        <a:buClr>
          <a:srgbClr val="969696"/>
        </a:buClr>
        <a:buSzPct val="100000"/>
        <a:buFont typeface="Wingdings 2" pitchFamily="2" charset="2"/>
        <a:buChar char=""/>
        <a:defRPr sz="4000" kern="1200">
          <a:solidFill>
            <a:schemeClr val="tx1"/>
          </a:solidFill>
          <a:latin typeface="+mn-lt"/>
          <a:ea typeface="ＭＳ Ｐゴシック" panose="020B0600070205080204" pitchFamily="34" charset="-128"/>
          <a:cs typeface="+mn-cs"/>
        </a:defRPr>
      </a:lvl3pPr>
      <a:lvl4pPr marL="2527300" indent="-590550" algn="l" rtl="0" fontAlgn="base">
        <a:spcBef>
          <a:spcPts val="1200"/>
        </a:spcBef>
        <a:spcAft>
          <a:spcPct val="0"/>
        </a:spcAft>
        <a:buClr>
          <a:srgbClr val="F8BC65"/>
        </a:buClr>
        <a:buSzPct val="100000"/>
        <a:buFont typeface="Wingdings 2" pitchFamily="2" charset="2"/>
        <a:buChar char=""/>
        <a:defRPr kern="1200">
          <a:solidFill>
            <a:schemeClr val="tx1"/>
          </a:solidFill>
          <a:latin typeface="+mn-lt"/>
          <a:ea typeface="ＭＳ Ｐゴシック" panose="020B0600070205080204" pitchFamily="34" charset="-128"/>
          <a:cs typeface="+mn-cs"/>
        </a:defRPr>
      </a:lvl4pPr>
      <a:lvl5pPr marL="3092450" indent="-565150" algn="l" rtl="0" fontAlgn="base">
        <a:spcBef>
          <a:spcPts val="1200"/>
        </a:spcBef>
        <a:spcAft>
          <a:spcPct val="0"/>
        </a:spcAft>
        <a:buClr>
          <a:srgbClr val="FBD299"/>
        </a:buClr>
        <a:buSzPct val="100000"/>
        <a:buFont typeface="Wingdings 2" pitchFamily="2" charset="2"/>
        <a:buChar char=""/>
        <a:defRPr kern="1200">
          <a:solidFill>
            <a:schemeClr val="tx1"/>
          </a:solidFill>
          <a:latin typeface="+mn-lt"/>
          <a:ea typeface="ＭＳ Ｐゴシック" panose="020B0600070205080204" pitchFamily="34" charset="-128"/>
          <a:cs typeface="+mn-cs"/>
        </a:defRPr>
      </a:lvl5pPr>
      <a:lvl6pPr marL="3657600" indent="-565150" algn="l" defTabSz="1828800" rtl="0" eaLnBrk="1" latinLnBrk="0" hangingPunct="1">
        <a:spcBef>
          <a:spcPct val="20000"/>
        </a:spcBef>
        <a:buClr>
          <a:schemeClr val="accent2"/>
        </a:buClr>
        <a:buSzPct val="110000"/>
        <a:buFont typeface="Wingdings 2" pitchFamily="18" charset="2"/>
        <a:buChar char=""/>
        <a:defRPr lang="en-US" sz="3600" kern="1200" dirty="0" smtClean="0">
          <a:solidFill>
            <a:schemeClr val="tx1">
              <a:lumMod val="65000"/>
              <a:lumOff val="35000"/>
            </a:schemeClr>
          </a:solidFill>
          <a:latin typeface="+mn-lt"/>
          <a:ea typeface="+mn-ea"/>
          <a:cs typeface="+mn-cs"/>
        </a:defRPr>
      </a:lvl6pPr>
      <a:lvl7pPr marL="4235450" indent="-565150" algn="l" defTabSz="1828800" rtl="0" eaLnBrk="1" latinLnBrk="0" hangingPunct="1">
        <a:spcBef>
          <a:spcPct val="20000"/>
        </a:spcBef>
        <a:buClr>
          <a:schemeClr val="accent1">
            <a:lumMod val="60000"/>
            <a:lumOff val="40000"/>
          </a:schemeClr>
        </a:buClr>
        <a:buSzPct val="110000"/>
        <a:buFont typeface="Wingdings 2" pitchFamily="18" charset="2"/>
        <a:buChar char=""/>
        <a:defRPr lang="en-US" sz="3600" kern="1200" dirty="0" smtClean="0">
          <a:solidFill>
            <a:schemeClr val="tx1">
              <a:lumMod val="65000"/>
              <a:lumOff val="35000"/>
            </a:schemeClr>
          </a:solidFill>
          <a:latin typeface="+mn-lt"/>
          <a:ea typeface="+mn-ea"/>
          <a:cs typeface="+mn-cs"/>
        </a:defRPr>
      </a:lvl7pPr>
      <a:lvl8pPr marL="4797426" indent="-565150" algn="l" defTabSz="1828800" rtl="0" eaLnBrk="1" latinLnBrk="0" hangingPunct="1">
        <a:spcBef>
          <a:spcPct val="20000"/>
        </a:spcBef>
        <a:buClr>
          <a:schemeClr val="accent2"/>
        </a:buClr>
        <a:buSzPct val="110000"/>
        <a:buFont typeface="Wingdings 2" pitchFamily="18" charset="2"/>
        <a:buChar char=""/>
        <a:defRPr lang="en-US" sz="3600" kern="1200" dirty="0" smtClean="0">
          <a:solidFill>
            <a:schemeClr val="tx1">
              <a:lumMod val="65000"/>
              <a:lumOff val="35000"/>
            </a:schemeClr>
          </a:solidFill>
          <a:latin typeface="+mn-lt"/>
          <a:ea typeface="+mn-ea"/>
          <a:cs typeface="+mn-cs"/>
        </a:defRPr>
      </a:lvl8pPr>
      <a:lvl9pPr marL="5378450" indent="-565150" algn="l" defTabSz="1828800" rtl="0" eaLnBrk="1" latinLnBrk="0" hangingPunct="1">
        <a:spcBef>
          <a:spcPct val="20000"/>
        </a:spcBef>
        <a:buClr>
          <a:schemeClr val="accent1">
            <a:lumMod val="60000"/>
            <a:lumOff val="40000"/>
          </a:schemeClr>
        </a:buClr>
        <a:buSzPct val="110000"/>
        <a:buFont typeface="Wingdings 2" pitchFamily="18" charset="2"/>
        <a:buChar char=""/>
        <a:defRPr lang="en-US" sz="3600" kern="1200" dirty="0">
          <a:solidFill>
            <a:schemeClr val="tx1">
              <a:lumMod val="65000"/>
              <a:lumOff val="35000"/>
            </a:schemeClr>
          </a:solidFill>
          <a:latin typeface="+mn-lt"/>
          <a:ea typeface="+mn-ea"/>
          <a:cs typeface="+mn-cs"/>
        </a:defRPr>
      </a:lvl9pPr>
    </p:bodyStyle>
    <p:otherStyle>
      <a:defPPr>
        <a:defRPr/>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3D2C4-084C-C545-00AC-430EC19B6C87}"/>
              </a:ext>
            </a:extLst>
          </p:cNvPr>
          <p:cNvSpPr>
            <a:spLocks noGrp="1"/>
          </p:cNvSpPr>
          <p:nvPr>
            <p:ph type="ctrTitle"/>
          </p:nvPr>
        </p:nvSpPr>
        <p:spPr>
          <a:xfrm>
            <a:off x="2644775" y="2555874"/>
            <a:ext cx="12998450" cy="2587626"/>
          </a:xfrm>
        </p:spPr>
        <p:txBody>
          <a:bodyPr/>
          <a:lstStyle/>
          <a:p>
            <a:pPr fontAlgn="auto">
              <a:spcAft>
                <a:spcPts val="0"/>
              </a:spcAft>
              <a:defRPr/>
            </a:pPr>
            <a:r>
              <a:rPr lang="en-US" sz="7200" dirty="0"/>
              <a:t>Continuous Improvement Movements</a:t>
            </a:r>
            <a:br>
              <a:rPr lang="en-US" sz="7200" dirty="0"/>
            </a:br>
            <a:r>
              <a:rPr lang="en-US" sz="3600" dirty="0"/>
              <a:t>Six Sigma, ISO, and Baldrige Movements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CA4089FD-4AEC-E790-E801-9DFF5CC994C5}"/>
              </a:ext>
            </a:extLst>
          </p:cNvPr>
          <p:cNvSpPr>
            <a:spLocks noGrp="1" noChangeArrowheads="1"/>
          </p:cNvSpPr>
          <p:nvPr>
            <p:ph type="title"/>
          </p:nvPr>
        </p:nvSpPr>
        <p:spPr>
          <a:xfrm>
            <a:off x="2695575" y="457200"/>
            <a:ext cx="12687300" cy="990600"/>
          </a:xfrm>
          <a:noFill/>
        </p:spPr>
        <p:txBody>
          <a:bodyPr vert="horz" wrap="square" lIns="135732" tIns="66675" rIns="135732" bIns="66675" numCol="1" anchor="b" anchorCtr="0" compatLnSpc="1">
            <a:prstTxWarp prst="textNoShape">
              <a:avLst/>
            </a:prstTxWarp>
          </a:bodyPr>
          <a:lstStyle/>
          <a:p>
            <a:r>
              <a:rPr lang="en-US" altLang="en-US" dirty="0">
                <a:solidFill>
                  <a:schemeClr val="bg1"/>
                </a:solidFill>
              </a:rPr>
              <a:t>Baldridge vs ISO </a:t>
            </a:r>
          </a:p>
        </p:txBody>
      </p:sp>
      <p:sp>
        <p:nvSpPr>
          <p:cNvPr id="32770" name="Text Box 3">
            <a:extLst>
              <a:ext uri="{FF2B5EF4-FFF2-40B4-BE49-F238E27FC236}">
                <a16:creationId xmlns:a16="http://schemas.microsoft.com/office/drawing/2014/main" id="{2C4EEB6A-1674-128C-510D-191DBA92D688}"/>
              </a:ext>
            </a:extLst>
          </p:cNvPr>
          <p:cNvSpPr txBox="1">
            <a:spLocks noChangeArrowheads="1"/>
          </p:cNvSpPr>
          <p:nvPr/>
        </p:nvSpPr>
        <p:spPr bwMode="auto">
          <a:xfrm>
            <a:off x="1135858" y="1764508"/>
            <a:ext cx="15855623" cy="7755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dirty="0"/>
              <a:t>Similarities:</a:t>
            </a:r>
          </a:p>
          <a:p>
            <a:pPr marL="457200" indent="-457200">
              <a:buClr>
                <a:schemeClr val="accent2"/>
              </a:buClr>
              <a:buFont typeface="Arial" panose="020B0604020202020204" pitchFamily="34" charset="0"/>
              <a:buChar char="•"/>
            </a:pPr>
            <a:r>
              <a:rPr lang="en-US" altLang="en-US" sz="3200" dirty="0"/>
              <a:t>both are quality movements</a:t>
            </a:r>
          </a:p>
          <a:p>
            <a:pPr marL="457200" indent="-457200">
              <a:buClr>
                <a:schemeClr val="accent2"/>
              </a:buClr>
              <a:buFont typeface="Arial" panose="020B0604020202020204" pitchFamily="34" charset="0"/>
              <a:buChar char="•"/>
            </a:pPr>
            <a:r>
              <a:rPr lang="en-US" altLang="en-US" sz="3200" dirty="0"/>
              <a:t>use many of the same tools and methodologies (reengineering, root cause analysis)</a:t>
            </a:r>
          </a:p>
          <a:p>
            <a:pPr marL="457200" indent="-457200">
              <a:buClr>
                <a:schemeClr val="accent2"/>
              </a:buClr>
              <a:buFont typeface="Arial" panose="020B0604020202020204" pitchFamily="34" charset="0"/>
              <a:buChar char="•"/>
            </a:pPr>
            <a:r>
              <a:rPr lang="en-US" altLang="en-US" sz="3200" dirty="0"/>
              <a:t>dependent upon the thinking of quality giant W. Edwards </a:t>
            </a:r>
            <a:r>
              <a:rPr lang="en-US" altLang="en-US" sz="3200" dirty="0" err="1"/>
              <a:t>Demming</a:t>
            </a:r>
            <a:endParaRPr lang="en-US" altLang="en-US" sz="3200" dirty="0"/>
          </a:p>
          <a:p>
            <a:pPr marL="457200" indent="-457200">
              <a:buClr>
                <a:schemeClr val="accent2"/>
              </a:buClr>
              <a:buFont typeface="Arial" panose="020B0604020202020204" pitchFamily="34" charset="0"/>
              <a:buChar char="•"/>
            </a:pPr>
            <a:r>
              <a:rPr lang="en-US" altLang="en-US" sz="3200" dirty="0"/>
              <a:t>both focus on customer, process and continuous improvement</a:t>
            </a:r>
          </a:p>
          <a:p>
            <a:pPr>
              <a:buFontTx/>
              <a:buChar char="•"/>
            </a:pPr>
            <a:endParaRPr lang="en-US" altLang="en-US" sz="3200" dirty="0"/>
          </a:p>
          <a:p>
            <a:r>
              <a:rPr lang="en-US" altLang="en-US" sz="3200" dirty="0"/>
              <a:t>Differences:</a:t>
            </a:r>
          </a:p>
          <a:p>
            <a:pPr marL="457200" indent="-457200">
              <a:buClr>
                <a:schemeClr val="accent2"/>
              </a:buClr>
              <a:buFont typeface="Arial" panose="020B0604020202020204" pitchFamily="34" charset="0"/>
              <a:buChar char="•"/>
            </a:pPr>
            <a:r>
              <a:rPr lang="en-US" altLang="en-US" sz="3200" dirty="0"/>
              <a:t>ISO is international whereas Baldridge is limited to the US</a:t>
            </a:r>
          </a:p>
          <a:p>
            <a:pPr marL="457200" indent="-457200">
              <a:buClr>
                <a:schemeClr val="accent2"/>
              </a:buClr>
              <a:buFont typeface="Arial" panose="020B0604020202020204" pitchFamily="34" charset="0"/>
              <a:buChar char="•"/>
            </a:pPr>
            <a:r>
              <a:rPr lang="en-US" altLang="en-US" sz="3200" dirty="0"/>
              <a:t>ISO recognition covers less than 10% of the Baldridge criteria</a:t>
            </a:r>
          </a:p>
          <a:p>
            <a:pPr marL="457200" indent="-457200">
              <a:buClr>
                <a:schemeClr val="accent2"/>
              </a:buClr>
              <a:buFont typeface="Arial" panose="020B0604020202020204" pitchFamily="34" charset="0"/>
              <a:buChar char="•"/>
            </a:pPr>
            <a:r>
              <a:rPr lang="en-US" altLang="en-US" sz="3200" dirty="0"/>
              <a:t>ISO is more concerned with conformance standards</a:t>
            </a:r>
          </a:p>
          <a:p>
            <a:pPr marL="457200" indent="-457200">
              <a:buClr>
                <a:schemeClr val="accent2"/>
              </a:buClr>
              <a:buFont typeface="Arial" panose="020B0604020202020204" pitchFamily="34" charset="0"/>
              <a:buChar char="•"/>
            </a:pPr>
            <a:r>
              <a:rPr lang="en-US" altLang="en-US" sz="3200" dirty="0"/>
              <a:t>Baldridge winners can do poorly afterwards and not lose the award</a:t>
            </a:r>
          </a:p>
          <a:p>
            <a:pPr marL="457200" indent="-457200">
              <a:buClr>
                <a:schemeClr val="accent2"/>
              </a:buClr>
              <a:buFont typeface="Arial" panose="020B0604020202020204" pitchFamily="34" charset="0"/>
              <a:buChar char="•"/>
            </a:pPr>
            <a:r>
              <a:rPr lang="en-US" altLang="en-US" sz="3200" dirty="0"/>
              <a:t>Baldridge criteria is points based (on 1000 points) vs. ISO is conform/nonconform</a:t>
            </a:r>
          </a:p>
          <a:p>
            <a:endParaRPr lang="en-US" altLang="en-US" sz="3200" dirty="0"/>
          </a:p>
          <a:p>
            <a:endParaRPr lang="en-US" altLang="en-US" sz="3200" dirty="0"/>
          </a:p>
          <a:p>
            <a:r>
              <a:rPr lang="en-US" altLang="en-US" sz="3200" dirty="0"/>
              <a:t>MB-9000 - - A proposed merger of the best of the two </a:t>
            </a:r>
          </a:p>
          <a:p>
            <a:endParaRPr lang="en-US" altLang="en-US" dirty="0"/>
          </a:p>
        </p:txBody>
      </p:sp>
      <p:sp>
        <p:nvSpPr>
          <p:cNvPr id="32771" name="Text Box 4">
            <a:extLst>
              <a:ext uri="{FF2B5EF4-FFF2-40B4-BE49-F238E27FC236}">
                <a16:creationId xmlns:a16="http://schemas.microsoft.com/office/drawing/2014/main" id="{81077222-2EAC-79FD-FA7B-5B6C48C9B937}"/>
              </a:ext>
            </a:extLst>
          </p:cNvPr>
          <p:cNvSpPr txBox="1">
            <a:spLocks noChangeArrowheads="1"/>
          </p:cNvSpPr>
          <p:nvPr/>
        </p:nvSpPr>
        <p:spPr bwMode="auto">
          <a:xfrm>
            <a:off x="2733676" y="2355058"/>
            <a:ext cx="26481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a:p>
            <a:pPr>
              <a:buFontTx/>
              <a:buChar char="•"/>
            </a:pPr>
            <a:endParaRPr lang="en-US" altLang="en-US"/>
          </a:p>
          <a:p>
            <a:pPr>
              <a:buFontTx/>
              <a:buChar char="•"/>
            </a:pPr>
            <a:endParaRPr lang="en-US" alt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6092F511-E6AD-C56A-BB1B-926BD731DA9C}"/>
              </a:ext>
            </a:extLst>
          </p:cNvPr>
          <p:cNvSpPr>
            <a:spLocks noGrp="1" noChangeArrowheads="1"/>
          </p:cNvSpPr>
          <p:nvPr>
            <p:ph type="title"/>
          </p:nvPr>
        </p:nvSpPr>
        <p:spPr>
          <a:xfrm>
            <a:off x="2695575" y="457200"/>
            <a:ext cx="12687300" cy="990600"/>
          </a:xfrm>
          <a:noFill/>
        </p:spPr>
        <p:txBody>
          <a:bodyPr vert="horz" wrap="square" lIns="135732" tIns="66675" rIns="135732" bIns="66675" numCol="1" anchor="b" anchorCtr="0" compatLnSpc="1">
            <a:prstTxWarp prst="textNoShape">
              <a:avLst/>
            </a:prstTxWarp>
          </a:bodyPr>
          <a:lstStyle/>
          <a:p>
            <a:r>
              <a:rPr lang="en-US" altLang="en-US" dirty="0">
                <a:solidFill>
                  <a:schemeClr val="bg1"/>
                </a:solidFill>
              </a:rPr>
              <a:t>Six Sigma </a:t>
            </a:r>
          </a:p>
        </p:txBody>
      </p:sp>
      <p:sp>
        <p:nvSpPr>
          <p:cNvPr id="34818" name="Text Box 3">
            <a:extLst>
              <a:ext uri="{FF2B5EF4-FFF2-40B4-BE49-F238E27FC236}">
                <a16:creationId xmlns:a16="http://schemas.microsoft.com/office/drawing/2014/main" id="{571D2472-B0DE-E056-1A38-8BBE7F4393AD}"/>
              </a:ext>
            </a:extLst>
          </p:cNvPr>
          <p:cNvSpPr txBox="1">
            <a:spLocks noChangeArrowheads="1"/>
          </p:cNvSpPr>
          <p:nvPr/>
        </p:nvSpPr>
        <p:spPr bwMode="auto">
          <a:xfrm>
            <a:off x="752476" y="1724025"/>
            <a:ext cx="17086729" cy="7848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Clr>
                <a:schemeClr val="accent2"/>
              </a:buClr>
              <a:buFontTx/>
              <a:buChar char="•"/>
            </a:pPr>
            <a:r>
              <a:rPr lang="en-US" altLang="en-US" sz="3600" dirty="0"/>
              <a:t> A </a:t>
            </a:r>
            <a:r>
              <a:rPr lang="en-US" altLang="en-US" sz="3600" dirty="0" err="1"/>
              <a:t>greek</a:t>
            </a:r>
            <a:r>
              <a:rPr lang="en-US" altLang="en-US" sz="3600" dirty="0"/>
              <a:t> letter that is a statistical unit of measurement used to define the </a:t>
            </a:r>
          </a:p>
          <a:p>
            <a:pPr>
              <a:buClr>
                <a:schemeClr val="accent2"/>
              </a:buClr>
            </a:pPr>
            <a:r>
              <a:rPr lang="en-US" altLang="en-US" sz="3600" dirty="0"/>
              <a:t>standard deviation of a population</a:t>
            </a:r>
          </a:p>
          <a:p>
            <a:pPr>
              <a:buClr>
                <a:schemeClr val="accent2"/>
              </a:buClr>
              <a:buFontTx/>
              <a:buChar char="•"/>
            </a:pPr>
            <a:endParaRPr lang="en-US" altLang="en-US" sz="3600" dirty="0"/>
          </a:p>
          <a:p>
            <a:pPr>
              <a:buClr>
                <a:schemeClr val="accent2"/>
              </a:buClr>
              <a:buFontTx/>
              <a:buChar char="•"/>
            </a:pPr>
            <a:r>
              <a:rPr lang="en-US" altLang="en-US" sz="3600" dirty="0"/>
              <a:t>Six Sigma is the equivalent of 3.4 defects per million opportunities</a:t>
            </a:r>
          </a:p>
          <a:p>
            <a:pPr>
              <a:buClr>
                <a:schemeClr val="accent2"/>
              </a:buClr>
              <a:buFontTx/>
              <a:buChar char="•"/>
            </a:pPr>
            <a:endParaRPr lang="en-US" altLang="en-US" sz="3600" dirty="0"/>
          </a:p>
          <a:p>
            <a:pPr>
              <a:buClr>
                <a:schemeClr val="accent2"/>
              </a:buClr>
              <a:buFontTx/>
              <a:buChar char="•"/>
            </a:pPr>
            <a:r>
              <a:rPr lang="en-US" altLang="en-US" sz="3600" dirty="0"/>
              <a:t>Six Sigma is a 99.99966% quality rate</a:t>
            </a:r>
          </a:p>
          <a:p>
            <a:pPr>
              <a:buClr>
                <a:schemeClr val="accent2"/>
              </a:buClr>
              <a:buFontTx/>
              <a:buChar char="•"/>
            </a:pPr>
            <a:endParaRPr lang="en-US" altLang="en-US" sz="3600" dirty="0"/>
          </a:p>
          <a:p>
            <a:pPr>
              <a:buClr>
                <a:schemeClr val="accent2"/>
              </a:buClr>
              <a:buFontTx/>
              <a:buChar char="•"/>
            </a:pPr>
            <a:r>
              <a:rPr lang="en-US" altLang="en-US" sz="3600" dirty="0"/>
              <a:t>Began at Motorola by Bill Smith, a reliability engineer who sold the idea to </a:t>
            </a:r>
          </a:p>
          <a:p>
            <a:pPr>
              <a:buClr>
                <a:schemeClr val="accent2"/>
              </a:buClr>
            </a:pPr>
            <a:r>
              <a:rPr lang="en-US" altLang="en-US" sz="3600" dirty="0"/>
              <a:t> CEO Robert Galvin.  Concluded that higher quality was necessary to prevent field </a:t>
            </a:r>
          </a:p>
          <a:p>
            <a:pPr>
              <a:buClr>
                <a:schemeClr val="accent2"/>
              </a:buClr>
            </a:pPr>
            <a:r>
              <a:rPr lang="en-US" altLang="en-US" sz="3600" dirty="0"/>
              <a:t>failure.  Motorola won a Baldridge Award for Six Sigma efforts.</a:t>
            </a:r>
          </a:p>
          <a:p>
            <a:pPr>
              <a:buClr>
                <a:schemeClr val="accent2"/>
              </a:buClr>
            </a:pPr>
            <a:endParaRPr lang="en-US" altLang="en-US" sz="3600" dirty="0"/>
          </a:p>
          <a:p>
            <a:pPr>
              <a:buClr>
                <a:schemeClr val="accent2"/>
              </a:buClr>
              <a:buFontTx/>
              <a:buChar char="•"/>
            </a:pPr>
            <a:r>
              <a:rPr lang="en-US" altLang="en-US" sz="3600" dirty="0"/>
              <a:t>Six Sigma has been successfully implemented in other large organizations (IBM,</a:t>
            </a:r>
          </a:p>
          <a:p>
            <a:pPr>
              <a:buClr>
                <a:schemeClr val="accent2"/>
              </a:buClr>
            </a:pPr>
            <a:r>
              <a:rPr lang="en-US" altLang="en-US" sz="3600" dirty="0"/>
              <a:t>GE, Kodak)</a:t>
            </a:r>
          </a:p>
          <a:p>
            <a:endParaRPr lang="en-US" altLang="en-US" dirty="0"/>
          </a:p>
          <a:p>
            <a:endParaRPr lang="en-US" altLang="en-US" dirty="0"/>
          </a:p>
        </p:txBody>
      </p:sp>
      <p:sp>
        <p:nvSpPr>
          <p:cNvPr id="34819" name="Text Box 4">
            <a:extLst>
              <a:ext uri="{FF2B5EF4-FFF2-40B4-BE49-F238E27FC236}">
                <a16:creationId xmlns:a16="http://schemas.microsoft.com/office/drawing/2014/main" id="{6AEB8473-D5DB-CD68-7649-88859F918887}"/>
              </a:ext>
            </a:extLst>
          </p:cNvPr>
          <p:cNvSpPr txBox="1">
            <a:spLocks noChangeArrowheads="1"/>
          </p:cNvSpPr>
          <p:nvPr/>
        </p:nvSpPr>
        <p:spPr bwMode="auto">
          <a:xfrm>
            <a:off x="2733676" y="2355058"/>
            <a:ext cx="26481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a:p>
            <a:pPr>
              <a:buFontTx/>
              <a:buChar char="•"/>
            </a:pPr>
            <a:endParaRPr lang="en-US" altLang="en-US"/>
          </a:p>
          <a:p>
            <a:pPr>
              <a:buFontTx/>
              <a:buChar char="•"/>
            </a:pPr>
            <a:endParaRPr lang="en-US" alt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5" name="Picture 3">
            <a:extLst>
              <a:ext uri="{FF2B5EF4-FFF2-40B4-BE49-F238E27FC236}">
                <a16:creationId xmlns:a16="http://schemas.microsoft.com/office/drawing/2014/main" id="{8ED8B982-D4A7-899D-13FF-F801A8A662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3775" y="3774282"/>
            <a:ext cx="10544175" cy="5045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6" name="Rectangle 4">
            <a:extLst>
              <a:ext uri="{FF2B5EF4-FFF2-40B4-BE49-F238E27FC236}">
                <a16:creationId xmlns:a16="http://schemas.microsoft.com/office/drawing/2014/main" id="{27452121-0826-6774-7D10-CF96D2A79C52}"/>
              </a:ext>
            </a:extLst>
          </p:cNvPr>
          <p:cNvSpPr>
            <a:spLocks noGrp="1" noChangeArrowheads="1"/>
          </p:cNvSpPr>
          <p:nvPr>
            <p:ph type="title"/>
          </p:nvPr>
        </p:nvSpPr>
        <p:spPr>
          <a:xfrm>
            <a:off x="2000250" y="1238250"/>
            <a:ext cx="14287500" cy="990600"/>
          </a:xfrm>
          <a:noFill/>
        </p:spPr>
        <p:txBody>
          <a:bodyPr vert="horz" wrap="square" lIns="135732" tIns="66675" rIns="135732" bIns="66675" numCol="1" anchor="b" anchorCtr="0" compatLnSpc="1">
            <a:prstTxWarp prst="textNoShape">
              <a:avLst/>
            </a:prstTxWarp>
          </a:bodyPr>
          <a:lstStyle/>
          <a:p>
            <a:r>
              <a:rPr lang="en-US" altLang="en-US" dirty="0">
                <a:solidFill>
                  <a:schemeClr val="bg1"/>
                </a:solidFill>
              </a:rPr>
              <a:t>Statistical Representation of Six Sigma</a:t>
            </a:r>
          </a:p>
        </p:txBody>
      </p:sp>
      <p:sp>
        <p:nvSpPr>
          <p:cNvPr id="36867" name="Text Box 5">
            <a:extLst>
              <a:ext uri="{FF2B5EF4-FFF2-40B4-BE49-F238E27FC236}">
                <a16:creationId xmlns:a16="http://schemas.microsoft.com/office/drawing/2014/main" id="{7B3AC4AC-804A-1591-805E-C6BCA545D9BE}"/>
              </a:ext>
            </a:extLst>
          </p:cNvPr>
          <p:cNvSpPr txBox="1">
            <a:spLocks noChangeArrowheads="1"/>
          </p:cNvSpPr>
          <p:nvPr/>
        </p:nvSpPr>
        <p:spPr bwMode="auto">
          <a:xfrm>
            <a:off x="3074195" y="9534525"/>
            <a:ext cx="24929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Source: isixsigma.com</a:t>
            </a:r>
          </a:p>
        </p:txBody>
      </p: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FD3945F3-C319-8AE4-ED82-133FBEB9EA07}"/>
              </a:ext>
            </a:extLst>
          </p:cNvPr>
          <p:cNvSpPr>
            <a:spLocks noGrp="1" noChangeArrowheads="1"/>
          </p:cNvSpPr>
          <p:nvPr>
            <p:ph type="title"/>
          </p:nvPr>
        </p:nvSpPr>
        <p:spPr>
          <a:xfrm>
            <a:off x="1409700" y="666750"/>
            <a:ext cx="14811375" cy="990600"/>
          </a:xfrm>
          <a:noFill/>
        </p:spPr>
        <p:txBody>
          <a:bodyPr vert="horz" wrap="square" lIns="135732" tIns="66675" rIns="135732" bIns="66675" numCol="1" anchor="b" anchorCtr="0" compatLnSpc="1">
            <a:prstTxWarp prst="textNoShape">
              <a:avLst/>
            </a:prstTxWarp>
          </a:bodyPr>
          <a:lstStyle/>
          <a:p>
            <a:r>
              <a:rPr lang="en-US" altLang="en-US" dirty="0">
                <a:solidFill>
                  <a:schemeClr val="bg1"/>
                </a:solidFill>
              </a:rPr>
              <a:t>DMAIC:  The Six Sigma Methodology</a:t>
            </a:r>
          </a:p>
        </p:txBody>
      </p:sp>
      <p:sp>
        <p:nvSpPr>
          <p:cNvPr id="38914" name="Text Box 3">
            <a:extLst>
              <a:ext uri="{FF2B5EF4-FFF2-40B4-BE49-F238E27FC236}">
                <a16:creationId xmlns:a16="http://schemas.microsoft.com/office/drawing/2014/main" id="{99C530EB-68A5-9CD9-F0D2-A1232BD97C94}"/>
              </a:ext>
            </a:extLst>
          </p:cNvPr>
          <p:cNvSpPr txBox="1">
            <a:spLocks noChangeArrowheads="1"/>
          </p:cNvSpPr>
          <p:nvPr/>
        </p:nvSpPr>
        <p:spPr bwMode="auto">
          <a:xfrm>
            <a:off x="3969545" y="1730812"/>
            <a:ext cx="9160668" cy="855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dirty="0">
                <a:solidFill>
                  <a:srgbClr val="008000"/>
                </a:solidFill>
              </a:rPr>
              <a:t>Define</a:t>
            </a:r>
          </a:p>
          <a:p>
            <a:pPr>
              <a:buFontTx/>
              <a:buChar char="-"/>
            </a:pPr>
            <a:r>
              <a:rPr lang="en-US" altLang="en-US" sz="2800" dirty="0"/>
              <a:t> Define project goals and deliverables</a:t>
            </a:r>
          </a:p>
          <a:p>
            <a:pPr>
              <a:buFontTx/>
              <a:buChar char="-"/>
            </a:pPr>
            <a:r>
              <a:rPr lang="en-US" altLang="en-US" sz="2800" dirty="0"/>
              <a:t> Define in terms of internal and external customers</a:t>
            </a:r>
          </a:p>
          <a:p>
            <a:r>
              <a:rPr lang="en-US" altLang="en-US" sz="2800" dirty="0">
                <a:solidFill>
                  <a:schemeClr val="bg2"/>
                </a:solidFill>
              </a:rPr>
              <a:t>Measure</a:t>
            </a:r>
          </a:p>
          <a:p>
            <a:r>
              <a:rPr lang="en-US" altLang="en-US" sz="2800" dirty="0"/>
              <a:t>- Select CTQ (critical to quality) characteristic</a:t>
            </a:r>
          </a:p>
          <a:p>
            <a:r>
              <a:rPr lang="en-US" altLang="en-US" sz="2800" dirty="0"/>
              <a:t>- Define performance standards</a:t>
            </a:r>
          </a:p>
          <a:p>
            <a:r>
              <a:rPr lang="en-US" altLang="en-US" sz="2800" dirty="0"/>
              <a:t>- Validate measurement system</a:t>
            </a:r>
          </a:p>
          <a:p>
            <a:r>
              <a:rPr lang="en-US" altLang="en-US" sz="2800" dirty="0">
                <a:solidFill>
                  <a:srgbClr val="6699CC"/>
                </a:solidFill>
              </a:rPr>
              <a:t>Analyze</a:t>
            </a:r>
          </a:p>
          <a:p>
            <a:r>
              <a:rPr lang="en-US" altLang="en-US" sz="2800" dirty="0"/>
              <a:t>- Establish product capability</a:t>
            </a:r>
          </a:p>
          <a:p>
            <a:r>
              <a:rPr lang="en-US" altLang="en-US" sz="2800" dirty="0"/>
              <a:t>- Define performance objectives</a:t>
            </a:r>
          </a:p>
          <a:p>
            <a:r>
              <a:rPr lang="en-US" altLang="en-US" sz="2800" dirty="0"/>
              <a:t>- Identify variation sources</a:t>
            </a:r>
          </a:p>
          <a:p>
            <a:r>
              <a:rPr lang="en-US" altLang="en-US" sz="2800" dirty="0">
                <a:solidFill>
                  <a:srgbClr val="996699"/>
                </a:solidFill>
              </a:rPr>
              <a:t>Improve</a:t>
            </a:r>
          </a:p>
          <a:p>
            <a:r>
              <a:rPr lang="en-US" altLang="en-US" sz="2800" dirty="0"/>
              <a:t>- Screen potential causes</a:t>
            </a:r>
          </a:p>
          <a:p>
            <a:r>
              <a:rPr lang="en-US" altLang="en-US" sz="2800" dirty="0"/>
              <a:t>- Discover variable relationships</a:t>
            </a:r>
          </a:p>
          <a:p>
            <a:r>
              <a:rPr lang="en-US" altLang="en-US" sz="2800" dirty="0"/>
              <a:t>- Establish operating tolerances</a:t>
            </a:r>
          </a:p>
          <a:p>
            <a:r>
              <a:rPr lang="en-US" altLang="en-US" sz="2800" dirty="0">
                <a:solidFill>
                  <a:srgbClr val="0033CC"/>
                </a:solidFill>
              </a:rPr>
              <a:t>Control</a:t>
            </a:r>
          </a:p>
          <a:p>
            <a:r>
              <a:rPr lang="en-US" altLang="en-US" sz="2800" dirty="0"/>
              <a:t>- Validate measurement system</a:t>
            </a:r>
          </a:p>
          <a:p>
            <a:pPr>
              <a:buFontTx/>
              <a:buChar char="-"/>
            </a:pPr>
            <a:r>
              <a:rPr lang="en-US" altLang="en-US" sz="2800" dirty="0"/>
              <a:t> Determine process capability</a:t>
            </a:r>
          </a:p>
          <a:p>
            <a:pPr>
              <a:buFontTx/>
              <a:buChar char="-"/>
            </a:pPr>
            <a:r>
              <a:rPr lang="en-US" altLang="en-US" sz="2800" dirty="0"/>
              <a:t> Implement process controls</a:t>
            </a:r>
          </a:p>
          <a:p>
            <a:endParaRPr lang="en-US" altLang="en-US" dirty="0"/>
          </a:p>
        </p:txBody>
      </p:sp>
      <p:sp>
        <p:nvSpPr>
          <p:cNvPr id="38915" name="Text Box 4">
            <a:extLst>
              <a:ext uri="{FF2B5EF4-FFF2-40B4-BE49-F238E27FC236}">
                <a16:creationId xmlns:a16="http://schemas.microsoft.com/office/drawing/2014/main" id="{E7CAA5EB-1051-BF38-D14E-40F8DB24227F}"/>
              </a:ext>
            </a:extLst>
          </p:cNvPr>
          <p:cNvSpPr txBox="1">
            <a:spLocks noChangeArrowheads="1"/>
          </p:cNvSpPr>
          <p:nvPr/>
        </p:nvSpPr>
        <p:spPr bwMode="auto">
          <a:xfrm>
            <a:off x="2733676" y="2355058"/>
            <a:ext cx="26481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a:p>
            <a:pPr>
              <a:buFontTx/>
              <a:buChar char="•"/>
            </a:pPr>
            <a:endParaRPr lang="en-US" altLang="en-US"/>
          </a:p>
          <a:p>
            <a:pPr>
              <a:buFontTx/>
              <a:buChar char="•"/>
            </a:pPr>
            <a:endParaRPr lang="en-US" alt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96D82919-ED99-21CE-747A-052482CFC8A1}"/>
              </a:ext>
            </a:extLst>
          </p:cNvPr>
          <p:cNvSpPr>
            <a:spLocks noGrp="1" noChangeArrowheads="1"/>
          </p:cNvSpPr>
          <p:nvPr>
            <p:ph type="title"/>
          </p:nvPr>
        </p:nvSpPr>
        <p:spPr>
          <a:xfrm>
            <a:off x="2695575" y="457200"/>
            <a:ext cx="12687300" cy="990600"/>
          </a:xfrm>
          <a:noFill/>
        </p:spPr>
        <p:txBody>
          <a:bodyPr vert="horz" wrap="square" lIns="135732" tIns="66675" rIns="135732" bIns="66675" numCol="1" anchor="b" anchorCtr="0" compatLnSpc="1">
            <a:prstTxWarp prst="textNoShape">
              <a:avLst/>
            </a:prstTxWarp>
          </a:bodyPr>
          <a:lstStyle/>
          <a:p>
            <a:r>
              <a:rPr lang="en-US" altLang="en-US" dirty="0">
                <a:solidFill>
                  <a:schemeClr val="bg1"/>
                </a:solidFill>
              </a:rPr>
              <a:t>Six Sigma Belts</a:t>
            </a:r>
          </a:p>
        </p:txBody>
      </p:sp>
      <p:sp>
        <p:nvSpPr>
          <p:cNvPr id="40962" name="Text Box 4">
            <a:extLst>
              <a:ext uri="{FF2B5EF4-FFF2-40B4-BE49-F238E27FC236}">
                <a16:creationId xmlns:a16="http://schemas.microsoft.com/office/drawing/2014/main" id="{A4C861A4-2E35-C219-8213-39C364E28C28}"/>
              </a:ext>
            </a:extLst>
          </p:cNvPr>
          <p:cNvSpPr txBox="1">
            <a:spLocks noChangeArrowheads="1"/>
          </p:cNvSpPr>
          <p:nvPr/>
        </p:nvSpPr>
        <p:spPr bwMode="auto">
          <a:xfrm>
            <a:off x="2733676" y="2355058"/>
            <a:ext cx="26481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a:p>
            <a:pPr>
              <a:buFontTx/>
              <a:buChar char="•"/>
            </a:pPr>
            <a:endParaRPr lang="en-US" altLang="en-US"/>
          </a:p>
          <a:p>
            <a:pPr>
              <a:buFontTx/>
              <a:buChar char="•"/>
            </a:pPr>
            <a:endParaRPr lang="en-US" altLang="en-US"/>
          </a:p>
        </p:txBody>
      </p:sp>
      <p:sp>
        <p:nvSpPr>
          <p:cNvPr id="40963" name="Text Box 6">
            <a:extLst>
              <a:ext uri="{FF2B5EF4-FFF2-40B4-BE49-F238E27FC236}">
                <a16:creationId xmlns:a16="http://schemas.microsoft.com/office/drawing/2014/main" id="{BAF1FADB-9357-098C-4F5D-28246B780481}"/>
              </a:ext>
            </a:extLst>
          </p:cNvPr>
          <p:cNvSpPr txBox="1">
            <a:spLocks noChangeArrowheads="1"/>
          </p:cNvSpPr>
          <p:nvPr/>
        </p:nvSpPr>
        <p:spPr bwMode="auto">
          <a:xfrm>
            <a:off x="1376363" y="1696402"/>
            <a:ext cx="16149637" cy="570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dirty="0"/>
              <a:t>Green Belts - - employees participating on a Six Sigma team</a:t>
            </a:r>
          </a:p>
          <a:p>
            <a:endParaRPr lang="en-US" altLang="en-US" sz="3200" dirty="0"/>
          </a:p>
          <a:p>
            <a:r>
              <a:rPr lang="en-US" altLang="en-US" sz="3200" dirty="0"/>
              <a:t>Black Belts - - manager assigned responsibility to implement Six Sigma</a:t>
            </a:r>
          </a:p>
          <a:p>
            <a:pPr>
              <a:spcBef>
                <a:spcPts val="750"/>
              </a:spcBef>
              <a:spcAft>
                <a:spcPts val="750"/>
              </a:spcAft>
            </a:pPr>
            <a:r>
              <a:rPr lang="en-US" altLang="en-US" sz="3200" dirty="0"/>
              <a:t>Black Belts have an in-depth understanding of Six Sigma philosophy, theory, strategy, tactics, and quality management tools</a:t>
            </a:r>
          </a:p>
          <a:p>
            <a:endParaRPr lang="en-US" altLang="en-US" sz="3200" dirty="0"/>
          </a:p>
          <a:p>
            <a:r>
              <a:rPr lang="en-US" altLang="en-US" sz="3200" dirty="0"/>
              <a:t>Master Black Belts - - Company-wide Six Sigma quality experts</a:t>
            </a:r>
          </a:p>
          <a:p>
            <a:pPr>
              <a:spcBef>
                <a:spcPts val="750"/>
              </a:spcBef>
              <a:spcAft>
                <a:spcPts val="750"/>
              </a:spcAft>
            </a:pPr>
            <a:r>
              <a:rPr lang="en-US" altLang="en-US" sz="3200" dirty="0"/>
              <a:t>The Master Black Belt is qualified to teach other Six Sigma Black Belts, Green Belts or Champions the methodologies, tools, and applications in all functions and levels of the company. </a:t>
            </a:r>
          </a:p>
          <a:p>
            <a:endParaRPr lang="en-US" alt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F7AE18EE-A5AF-15CC-CA29-DF796506BCEF}"/>
              </a:ext>
            </a:extLst>
          </p:cNvPr>
          <p:cNvSpPr>
            <a:spLocks noGrp="1" noChangeArrowheads="1"/>
          </p:cNvSpPr>
          <p:nvPr>
            <p:ph type="title"/>
          </p:nvPr>
        </p:nvSpPr>
        <p:spPr>
          <a:xfrm>
            <a:off x="609600" y="850109"/>
            <a:ext cx="17887950" cy="990600"/>
          </a:xfrm>
          <a:noFill/>
        </p:spPr>
        <p:txBody>
          <a:bodyPr vert="horz" wrap="square" lIns="135732" tIns="66675" rIns="135732" bIns="66675" numCol="1" anchor="b" anchorCtr="0" compatLnSpc="1">
            <a:prstTxWarp prst="textNoShape">
              <a:avLst/>
            </a:prstTxWarp>
          </a:bodyPr>
          <a:lstStyle/>
          <a:p>
            <a:r>
              <a:rPr lang="en-US" altLang="en-US" dirty="0">
                <a:solidFill>
                  <a:schemeClr val="bg1"/>
                </a:solidFill>
              </a:rPr>
              <a:t>Advantages and Disadvantages of Six Sigma</a:t>
            </a:r>
          </a:p>
        </p:txBody>
      </p:sp>
      <p:sp>
        <p:nvSpPr>
          <p:cNvPr id="43010" name="Text Box 3">
            <a:extLst>
              <a:ext uri="{FF2B5EF4-FFF2-40B4-BE49-F238E27FC236}">
                <a16:creationId xmlns:a16="http://schemas.microsoft.com/office/drawing/2014/main" id="{ED6F16D6-E20F-7008-E127-2C077D068D3F}"/>
              </a:ext>
            </a:extLst>
          </p:cNvPr>
          <p:cNvSpPr txBox="1">
            <a:spLocks noChangeArrowheads="1"/>
          </p:cNvSpPr>
          <p:nvPr/>
        </p:nvSpPr>
        <p:spPr bwMode="auto">
          <a:xfrm>
            <a:off x="1059658" y="1840709"/>
            <a:ext cx="15058931" cy="754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dirty="0"/>
              <a:t>Advantages</a:t>
            </a:r>
          </a:p>
          <a:p>
            <a:pPr>
              <a:buClr>
                <a:schemeClr val="accent2"/>
              </a:buClr>
              <a:buFontTx/>
              <a:buChar char="•"/>
            </a:pPr>
            <a:r>
              <a:rPr lang="en-US" altLang="en-US" sz="3200" dirty="0"/>
              <a:t>integrates a deep sense of quality (centered around defects) into the organization</a:t>
            </a:r>
          </a:p>
          <a:p>
            <a:pPr>
              <a:buClr>
                <a:schemeClr val="accent2"/>
              </a:buClr>
              <a:buFontTx/>
              <a:buChar char="•"/>
            </a:pPr>
            <a:r>
              <a:rPr lang="en-US" altLang="en-US" sz="3200" dirty="0"/>
              <a:t>addresses the importance of failure and quality</a:t>
            </a:r>
          </a:p>
          <a:p>
            <a:pPr>
              <a:buClr>
                <a:schemeClr val="accent2"/>
              </a:buClr>
              <a:buFontTx/>
              <a:buChar char="•"/>
            </a:pPr>
            <a:r>
              <a:rPr lang="en-US" altLang="en-US" sz="3200" dirty="0"/>
              <a:t>addresses leadership tools and infrastructure issues </a:t>
            </a:r>
          </a:p>
          <a:p>
            <a:pPr>
              <a:buClr>
                <a:schemeClr val="accent2"/>
              </a:buClr>
              <a:buFontTx/>
              <a:buChar char="•"/>
            </a:pPr>
            <a:r>
              <a:rPr lang="en-US" altLang="en-US" sz="3200" dirty="0"/>
              <a:t>promotes companywide excellence</a:t>
            </a:r>
          </a:p>
          <a:p>
            <a:pPr>
              <a:buClr>
                <a:schemeClr val="accent2"/>
              </a:buClr>
              <a:buFontTx/>
              <a:buChar char="•"/>
            </a:pPr>
            <a:r>
              <a:rPr lang="en-US" altLang="en-US" sz="3200" dirty="0"/>
              <a:t>it is disciplined and statistical (data driven approach)</a:t>
            </a:r>
          </a:p>
          <a:p>
            <a:pPr>
              <a:buFontTx/>
              <a:buChar char="•"/>
            </a:pPr>
            <a:endParaRPr lang="en-US" altLang="en-US" sz="3200" dirty="0"/>
          </a:p>
          <a:p>
            <a:endParaRPr lang="en-US" altLang="en-US" sz="3200" dirty="0"/>
          </a:p>
          <a:p>
            <a:r>
              <a:rPr lang="en-US" altLang="en-US" sz="3200" dirty="0"/>
              <a:t>Disadvantages</a:t>
            </a:r>
          </a:p>
          <a:p>
            <a:pPr>
              <a:buClr>
                <a:schemeClr val="accent2"/>
              </a:buClr>
              <a:buFontTx/>
              <a:buChar char="•"/>
            </a:pPr>
            <a:r>
              <a:rPr lang="en-US" altLang="en-US" sz="3200" dirty="0"/>
              <a:t>little to offer that can’t be found elsewhere (a marketing ploy)</a:t>
            </a:r>
          </a:p>
          <a:p>
            <a:pPr>
              <a:buClr>
                <a:schemeClr val="accent2"/>
              </a:buClr>
              <a:buFontTx/>
              <a:buChar char="•"/>
            </a:pPr>
            <a:r>
              <a:rPr lang="en-US" altLang="en-US" sz="3200" dirty="0"/>
              <a:t>it is more of an appraisal system or corrective system, rather than preventative</a:t>
            </a:r>
          </a:p>
          <a:p>
            <a:pPr>
              <a:buClr>
                <a:schemeClr val="accent2"/>
              </a:buClr>
              <a:buFontTx/>
              <a:buChar char="•"/>
            </a:pPr>
            <a:r>
              <a:rPr lang="en-US" altLang="en-US" sz="3200" dirty="0"/>
              <a:t>it may be unreasonable to attain such low defect rates for all processes</a:t>
            </a:r>
          </a:p>
          <a:p>
            <a:pPr>
              <a:buClr>
                <a:schemeClr val="accent2"/>
              </a:buClr>
              <a:buFontTx/>
              <a:buChar char="•"/>
            </a:pPr>
            <a:r>
              <a:rPr lang="en-US" altLang="en-US" sz="3200" dirty="0"/>
              <a:t>it is difficult to implement as it requires the support and training of many</a:t>
            </a:r>
          </a:p>
          <a:p>
            <a:pPr>
              <a:buClr>
                <a:schemeClr val="accent2"/>
              </a:buClr>
              <a:buFontTx/>
              <a:buChar char="•"/>
            </a:pPr>
            <a:r>
              <a:rPr lang="en-US" altLang="en-US" sz="3200" dirty="0"/>
              <a:t>it may take years to reach 6 sigma</a:t>
            </a:r>
          </a:p>
          <a:p>
            <a:pPr>
              <a:buFontTx/>
              <a:buChar char="•"/>
            </a:pPr>
            <a:endParaRPr lang="en-US" altLang="en-US" dirty="0"/>
          </a:p>
          <a:p>
            <a:pPr>
              <a:buFontTx/>
              <a:buChar char="•"/>
            </a:pPr>
            <a:endParaRPr lang="en-US" altLang="en-US" dirty="0"/>
          </a:p>
        </p:txBody>
      </p:sp>
      <p:sp>
        <p:nvSpPr>
          <p:cNvPr id="43011" name="Text Box 4">
            <a:extLst>
              <a:ext uri="{FF2B5EF4-FFF2-40B4-BE49-F238E27FC236}">
                <a16:creationId xmlns:a16="http://schemas.microsoft.com/office/drawing/2014/main" id="{92C613F9-B471-273C-F4E3-4D7A757FBC8D}"/>
              </a:ext>
            </a:extLst>
          </p:cNvPr>
          <p:cNvSpPr txBox="1">
            <a:spLocks noChangeArrowheads="1"/>
          </p:cNvSpPr>
          <p:nvPr/>
        </p:nvSpPr>
        <p:spPr bwMode="auto">
          <a:xfrm>
            <a:off x="2733676" y="2355058"/>
            <a:ext cx="26481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a:p>
            <a:pPr>
              <a:buFontTx/>
              <a:buChar char="•"/>
            </a:pPr>
            <a:endParaRPr lang="en-US" altLang="en-US"/>
          </a:p>
          <a:p>
            <a:pPr>
              <a:buFontTx/>
              <a:buChar char="•"/>
            </a:pPr>
            <a:endParaRPr lang="en-US" alt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a:extLst>
              <a:ext uri="{FF2B5EF4-FFF2-40B4-BE49-F238E27FC236}">
                <a16:creationId xmlns:a16="http://schemas.microsoft.com/office/drawing/2014/main" id="{4201BE09-6437-8CAC-DA00-D42CB41E2B94}"/>
              </a:ext>
            </a:extLst>
          </p:cNvPr>
          <p:cNvSpPr>
            <a:spLocks noGrp="1"/>
          </p:cNvSpPr>
          <p:nvPr>
            <p:ph type="title"/>
          </p:nvPr>
        </p:nvSpPr>
        <p:spPr>
          <a:xfrm>
            <a:off x="1098551" y="409576"/>
            <a:ext cx="16084550" cy="1549400"/>
          </a:xfrm>
        </p:spPr>
        <p:txBody>
          <a:bodyPr/>
          <a:lstStyle/>
          <a:p>
            <a:r>
              <a:rPr lang="en-US" altLang="en-US" dirty="0">
                <a:solidFill>
                  <a:schemeClr val="bg1"/>
                </a:solidFill>
              </a:rPr>
              <a:t>What is quality?</a:t>
            </a:r>
            <a:endParaRPr lang="en-US" altLang="en-US" dirty="0">
              <a:cs typeface="Arial"/>
            </a:endParaRPr>
          </a:p>
        </p:txBody>
      </p:sp>
      <p:sp>
        <p:nvSpPr>
          <p:cNvPr id="5122" name="Content Placeholder 2">
            <a:extLst>
              <a:ext uri="{FF2B5EF4-FFF2-40B4-BE49-F238E27FC236}">
                <a16:creationId xmlns:a16="http://schemas.microsoft.com/office/drawing/2014/main" id="{B5CFF3DD-1E43-F576-FF57-62AAAE9F976D}"/>
              </a:ext>
            </a:extLst>
          </p:cNvPr>
          <p:cNvSpPr>
            <a:spLocks noGrp="1"/>
          </p:cNvSpPr>
          <p:nvPr>
            <p:ph idx="1"/>
          </p:nvPr>
        </p:nvSpPr>
        <p:spPr>
          <a:xfrm>
            <a:off x="361950" y="2451100"/>
            <a:ext cx="16821151" cy="6886576"/>
          </a:xfrm>
        </p:spPr>
        <p:txBody>
          <a:bodyPr/>
          <a:lstStyle/>
          <a:p>
            <a:pPr marL="342900" indent="-342900">
              <a:spcBef>
                <a:spcPts val="750"/>
              </a:spcBef>
              <a:spcAft>
                <a:spcPts val="750"/>
              </a:spcAft>
              <a:buFont typeface="Arial" panose="020B0604020202020204" pitchFamily="34" charset="0"/>
              <a:buChar char="•"/>
            </a:pPr>
            <a:r>
              <a:rPr lang="en-US" altLang="en-US" sz="2800" dirty="0"/>
              <a:t>Quality is not a program; it is an approach to business. </a:t>
            </a:r>
          </a:p>
          <a:p>
            <a:pPr marL="285750" indent="-285750">
              <a:spcBef>
                <a:spcPts val="750"/>
              </a:spcBef>
              <a:spcAft>
                <a:spcPts val="750"/>
              </a:spcAft>
              <a:buFont typeface="Arial" panose="020B0604020202020204" pitchFamily="34" charset="0"/>
              <a:buChar char="•"/>
            </a:pPr>
            <a:r>
              <a:rPr lang="en-US" altLang="en-US" sz="2800" dirty="0"/>
              <a:t> Quality is a collection of powerful tools and concepts that is proven to work. </a:t>
            </a:r>
          </a:p>
          <a:p>
            <a:pPr marL="285750" indent="-285750">
              <a:spcBef>
                <a:spcPts val="750"/>
              </a:spcBef>
              <a:spcAft>
                <a:spcPts val="750"/>
              </a:spcAft>
              <a:buFont typeface="Arial" panose="020B0604020202020204" pitchFamily="34" charset="0"/>
              <a:buChar char="•"/>
            </a:pPr>
            <a:r>
              <a:rPr lang="en-US" altLang="en-US" sz="2800" dirty="0"/>
              <a:t> Quality is defined by the customer through his/her satisfaction. </a:t>
            </a:r>
          </a:p>
          <a:p>
            <a:pPr marL="285750" indent="-285750">
              <a:spcBef>
                <a:spcPts val="750"/>
              </a:spcBef>
              <a:spcAft>
                <a:spcPts val="750"/>
              </a:spcAft>
              <a:buFont typeface="Arial" panose="020B0604020202020204" pitchFamily="34" charset="0"/>
              <a:buChar char="•"/>
            </a:pPr>
            <a:r>
              <a:rPr lang="en-US" altLang="en-US" sz="2800" dirty="0"/>
              <a:t> Quality includes continuous improvement and breakthrough events. </a:t>
            </a:r>
          </a:p>
          <a:p>
            <a:pPr marL="285750" indent="-285750">
              <a:spcBef>
                <a:spcPts val="750"/>
              </a:spcBef>
              <a:spcAft>
                <a:spcPts val="750"/>
              </a:spcAft>
              <a:buFont typeface="Arial" panose="020B0604020202020204" pitchFamily="34" charset="0"/>
              <a:buChar char="•"/>
            </a:pPr>
            <a:r>
              <a:rPr lang="en-US" altLang="en-US" sz="2800" dirty="0"/>
              <a:t> Quality tools and techniques are applicable in every aspect of the business. </a:t>
            </a:r>
          </a:p>
          <a:p>
            <a:pPr marL="285750" indent="-285750">
              <a:spcBef>
                <a:spcPts val="750"/>
              </a:spcBef>
              <a:spcAft>
                <a:spcPts val="750"/>
              </a:spcAft>
              <a:buFont typeface="Arial" panose="020B0604020202020204" pitchFamily="34" charset="0"/>
              <a:buChar char="•"/>
            </a:pPr>
            <a:r>
              <a:rPr lang="en-US" altLang="en-US" sz="2800" dirty="0"/>
              <a:t> Quality is aimed at performance excellence; anything less is an improvement opportunity. </a:t>
            </a:r>
          </a:p>
          <a:p>
            <a:pPr marL="285750" indent="-285750">
              <a:spcBef>
                <a:spcPts val="750"/>
              </a:spcBef>
              <a:spcAft>
                <a:spcPts val="750"/>
              </a:spcAft>
              <a:buFont typeface="Arial" panose="020B0604020202020204" pitchFamily="34" charset="0"/>
              <a:buChar char="•"/>
            </a:pPr>
            <a:r>
              <a:rPr lang="en-US" altLang="en-US" sz="2800" dirty="0"/>
              <a:t> Quality increases customer satisfaction, reduces cycle time and costs, and eliminates errors and rework. </a:t>
            </a:r>
          </a:p>
          <a:p>
            <a:pPr marL="285750" indent="-285750">
              <a:spcBef>
                <a:spcPts val="750"/>
              </a:spcBef>
              <a:spcAft>
                <a:spcPts val="750"/>
              </a:spcAft>
              <a:buFont typeface="Arial" panose="020B0604020202020204" pitchFamily="34" charset="0"/>
              <a:buChar char="•"/>
            </a:pPr>
            <a:r>
              <a:rPr lang="en-US" altLang="en-US" sz="2800" dirty="0"/>
              <a:t> Quality isn’t just for businesses. It works in non-profit organizations like schools, healthcare and social services, and government agencies. </a:t>
            </a:r>
          </a:p>
          <a:p>
            <a:pPr marL="285750" indent="-285750">
              <a:spcBef>
                <a:spcPts val="750"/>
              </a:spcBef>
              <a:spcAft>
                <a:spcPts val="750"/>
              </a:spcAft>
              <a:buFont typeface="Arial" panose="020B0604020202020204" pitchFamily="34" charset="0"/>
              <a:buChar char="•"/>
            </a:pPr>
            <a:r>
              <a:rPr lang="en-US" altLang="en-US" sz="2800" dirty="0"/>
              <a:t> Results (performance and financial) are the natural consequence of effective quality management. </a:t>
            </a:r>
          </a:p>
          <a:p>
            <a:pPr marL="285750" indent="-285750">
              <a:spcBef>
                <a:spcPts val="750"/>
              </a:spcBef>
              <a:spcAft>
                <a:spcPts val="750"/>
              </a:spcAft>
              <a:buFont typeface="Arial" panose="020B0604020202020204" pitchFamily="34" charset="0"/>
              <a:buChar char="•"/>
            </a:pPr>
            <a:r>
              <a:rPr lang="en-US" altLang="en-US" sz="2800" dirty="0"/>
              <a:t>Source:  American Society for Quality;   http://</a:t>
            </a:r>
            <a:r>
              <a:rPr lang="en-US" altLang="en-US" sz="2800" dirty="0" err="1"/>
              <a:t>www.asq.org</a:t>
            </a:r>
            <a:r>
              <a:rPr lang="en-US" altLang="en-US" sz="2800" dirty="0"/>
              <a:t>/</a:t>
            </a:r>
            <a:r>
              <a:rPr lang="en-US" altLang="en-US" sz="2800" dirty="0" err="1"/>
              <a:t>index.html</a:t>
            </a:r>
            <a:endParaRPr lang="en-US" alt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06A98E28-C7CB-0BFC-1C83-D5603A98B2B8}"/>
              </a:ext>
            </a:extLst>
          </p:cNvPr>
          <p:cNvSpPr>
            <a:spLocks noGrp="1" noChangeArrowheads="1"/>
          </p:cNvSpPr>
          <p:nvPr>
            <p:ph type="title"/>
          </p:nvPr>
        </p:nvSpPr>
        <p:spPr>
          <a:xfrm>
            <a:off x="2695575" y="457200"/>
            <a:ext cx="12687300" cy="990600"/>
          </a:xfrm>
          <a:noFill/>
        </p:spPr>
        <p:txBody>
          <a:bodyPr vert="horz" wrap="square" lIns="135732" tIns="66675" rIns="135732" bIns="66675" numCol="1" anchor="b" anchorCtr="0" compatLnSpc="1">
            <a:prstTxWarp prst="textNoShape">
              <a:avLst/>
            </a:prstTxWarp>
          </a:bodyPr>
          <a:lstStyle/>
          <a:p>
            <a:r>
              <a:rPr lang="en-US" altLang="en-US" dirty="0">
                <a:solidFill>
                  <a:schemeClr val="bg1"/>
                </a:solidFill>
              </a:rPr>
              <a:t>Three Accepted Quality Movements</a:t>
            </a:r>
          </a:p>
        </p:txBody>
      </p:sp>
      <p:sp>
        <p:nvSpPr>
          <p:cNvPr id="18434" name="Text Box 8">
            <a:extLst>
              <a:ext uri="{FF2B5EF4-FFF2-40B4-BE49-F238E27FC236}">
                <a16:creationId xmlns:a16="http://schemas.microsoft.com/office/drawing/2014/main" id="{B6EE0323-DFFD-4400-94A0-B9BE34213A17}"/>
              </a:ext>
            </a:extLst>
          </p:cNvPr>
          <p:cNvSpPr txBox="1">
            <a:spLocks noChangeArrowheads="1"/>
          </p:cNvSpPr>
          <p:nvPr/>
        </p:nvSpPr>
        <p:spPr bwMode="auto">
          <a:xfrm>
            <a:off x="2540795" y="2586038"/>
            <a:ext cx="1188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1">
              <a:buFontTx/>
              <a:buChar char="•"/>
            </a:pPr>
            <a:endParaRPr lang="en-US" altLang="en-US"/>
          </a:p>
        </p:txBody>
      </p:sp>
      <p:sp>
        <p:nvSpPr>
          <p:cNvPr id="18435" name="Text Box 9">
            <a:extLst>
              <a:ext uri="{FF2B5EF4-FFF2-40B4-BE49-F238E27FC236}">
                <a16:creationId xmlns:a16="http://schemas.microsoft.com/office/drawing/2014/main" id="{ADA80C0D-11BB-4CEE-897F-18D93ECFECCF}"/>
              </a:ext>
            </a:extLst>
          </p:cNvPr>
          <p:cNvSpPr txBox="1">
            <a:spLocks noChangeArrowheads="1"/>
          </p:cNvSpPr>
          <p:nvPr/>
        </p:nvSpPr>
        <p:spPr bwMode="auto">
          <a:xfrm>
            <a:off x="2828926" y="3076575"/>
            <a:ext cx="941796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1">
              <a:buClr>
                <a:schemeClr val="accent2"/>
              </a:buClr>
              <a:buFontTx/>
              <a:buChar char="•"/>
            </a:pPr>
            <a:r>
              <a:rPr lang="en-US" altLang="en-US" sz="4800" dirty="0"/>
              <a:t>ISO				</a:t>
            </a:r>
          </a:p>
          <a:p>
            <a:pPr lvl="1">
              <a:buClr>
                <a:schemeClr val="accent2"/>
              </a:buClr>
              <a:buFontTx/>
              <a:buChar char="•"/>
            </a:pPr>
            <a:r>
              <a:rPr lang="en-US" altLang="en-US" sz="4800" dirty="0"/>
              <a:t>Baldridge Award Criteria		</a:t>
            </a:r>
          </a:p>
          <a:p>
            <a:pPr lvl="1">
              <a:buClr>
                <a:schemeClr val="accent2"/>
              </a:buClr>
              <a:buFontTx/>
              <a:buChar char="•"/>
            </a:pPr>
            <a:r>
              <a:rPr lang="en-US" altLang="en-US" sz="4800" dirty="0"/>
              <a:t>Six Sigma	</a:t>
            </a:r>
            <a:r>
              <a:rPr lang="en-US" altLang="en-US" sz="3000" dirty="0"/>
              <a:t>			</a:t>
            </a:r>
            <a:endParaRPr lang="en-US" altLang="en-US" sz="3600"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460BEDCD-3F1C-7EEA-6E9A-669E2F32260C}"/>
              </a:ext>
            </a:extLst>
          </p:cNvPr>
          <p:cNvSpPr>
            <a:spLocks noGrp="1" noChangeArrowheads="1"/>
          </p:cNvSpPr>
          <p:nvPr>
            <p:ph type="title"/>
          </p:nvPr>
        </p:nvSpPr>
        <p:spPr>
          <a:xfrm>
            <a:off x="2695575" y="457200"/>
            <a:ext cx="12687300" cy="990600"/>
          </a:xfrm>
          <a:noFill/>
        </p:spPr>
        <p:txBody>
          <a:bodyPr vert="horz" wrap="square" lIns="135732" tIns="66675" rIns="135732" bIns="66675" numCol="1" anchor="b" anchorCtr="0" compatLnSpc="1">
            <a:prstTxWarp prst="textNoShape">
              <a:avLst/>
            </a:prstTxWarp>
          </a:bodyPr>
          <a:lstStyle/>
          <a:p>
            <a:r>
              <a:rPr lang="en-US" altLang="en-US" dirty="0">
                <a:solidFill>
                  <a:schemeClr val="bg1"/>
                </a:solidFill>
              </a:rPr>
              <a:t>ISO Facts</a:t>
            </a:r>
          </a:p>
        </p:txBody>
      </p:sp>
      <p:sp>
        <p:nvSpPr>
          <p:cNvPr id="20482" name="Text Box 3">
            <a:extLst>
              <a:ext uri="{FF2B5EF4-FFF2-40B4-BE49-F238E27FC236}">
                <a16:creationId xmlns:a16="http://schemas.microsoft.com/office/drawing/2014/main" id="{A5820EA5-9160-336C-7E6C-58A4DC1C4DFC}"/>
              </a:ext>
            </a:extLst>
          </p:cNvPr>
          <p:cNvSpPr txBox="1">
            <a:spLocks noChangeArrowheads="1"/>
          </p:cNvSpPr>
          <p:nvPr/>
        </p:nvSpPr>
        <p:spPr bwMode="auto">
          <a:xfrm>
            <a:off x="2540795" y="2586038"/>
            <a:ext cx="1188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1">
              <a:buFontTx/>
              <a:buChar char="•"/>
            </a:pPr>
            <a:endParaRPr lang="en-US" altLang="en-US"/>
          </a:p>
        </p:txBody>
      </p:sp>
      <p:sp>
        <p:nvSpPr>
          <p:cNvPr id="20483" name="Text Box 4">
            <a:extLst>
              <a:ext uri="{FF2B5EF4-FFF2-40B4-BE49-F238E27FC236}">
                <a16:creationId xmlns:a16="http://schemas.microsoft.com/office/drawing/2014/main" id="{5BC036D0-2C93-A561-B100-1B827C594AD2}"/>
              </a:ext>
            </a:extLst>
          </p:cNvPr>
          <p:cNvSpPr txBox="1">
            <a:spLocks noChangeArrowheads="1"/>
          </p:cNvSpPr>
          <p:nvPr/>
        </p:nvSpPr>
        <p:spPr bwMode="auto">
          <a:xfrm>
            <a:off x="885826" y="1602136"/>
            <a:ext cx="15336250" cy="824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Clr>
                <a:schemeClr val="accent2"/>
              </a:buClr>
              <a:buFontTx/>
              <a:buChar char="•"/>
            </a:pPr>
            <a:r>
              <a:rPr lang="en-US" altLang="en-US" sz="3200" dirty="0"/>
              <a:t>ISO - International Organization for Standardization</a:t>
            </a:r>
          </a:p>
          <a:p>
            <a:pPr>
              <a:buClr>
                <a:schemeClr val="accent2"/>
              </a:buClr>
            </a:pPr>
            <a:endParaRPr lang="en-US" altLang="en-US" sz="3200" dirty="0"/>
          </a:p>
          <a:p>
            <a:pPr>
              <a:buClr>
                <a:schemeClr val="accent2"/>
              </a:buClr>
              <a:buFontTx/>
              <a:buChar char="•"/>
            </a:pPr>
            <a:r>
              <a:rPr lang="en-US" altLang="en-US" sz="3200" dirty="0"/>
              <a:t>Standards - rules, guidelines, definitions to ensure quality developed by consensus</a:t>
            </a:r>
          </a:p>
          <a:p>
            <a:pPr>
              <a:buClr>
                <a:schemeClr val="accent2"/>
              </a:buClr>
            </a:pPr>
            <a:r>
              <a:rPr lang="en-US" altLang="en-US" sz="3200" dirty="0"/>
              <a:t>industry, and voluntary submissions (policy and procedure manuals)</a:t>
            </a:r>
          </a:p>
          <a:p>
            <a:pPr>
              <a:buClr>
                <a:schemeClr val="accent2"/>
              </a:buClr>
              <a:buFontTx/>
              <a:buChar char="•"/>
            </a:pPr>
            <a:endParaRPr lang="en-US" altLang="en-US" sz="3200" dirty="0"/>
          </a:p>
          <a:p>
            <a:pPr>
              <a:buClr>
                <a:schemeClr val="accent2"/>
              </a:buClr>
              <a:buFontTx/>
              <a:buChar char="•"/>
            </a:pPr>
            <a:r>
              <a:rPr lang="en-US" altLang="en-US" sz="3200" dirty="0"/>
              <a:t>ISO 9000 - provides a framework for quality management and assurance</a:t>
            </a:r>
          </a:p>
          <a:p>
            <a:pPr>
              <a:buClr>
                <a:schemeClr val="accent2"/>
              </a:buClr>
              <a:buFontTx/>
              <a:buChar char="•"/>
            </a:pPr>
            <a:endParaRPr lang="en-US" altLang="en-US" sz="3200" dirty="0"/>
          </a:p>
          <a:p>
            <a:pPr>
              <a:buClr>
                <a:schemeClr val="accent2"/>
              </a:buClr>
              <a:buFontTx/>
              <a:buChar char="•"/>
            </a:pPr>
            <a:r>
              <a:rPr lang="en-US" altLang="en-US" sz="3200" dirty="0"/>
              <a:t>QS 9000 - common supplier quality standard for Ford, GM and Chrysler</a:t>
            </a:r>
          </a:p>
          <a:p>
            <a:pPr>
              <a:buClr>
                <a:schemeClr val="accent2"/>
              </a:buClr>
              <a:buFontTx/>
              <a:buChar char="•"/>
            </a:pPr>
            <a:endParaRPr lang="en-US" altLang="en-US" sz="3200" dirty="0"/>
          </a:p>
          <a:p>
            <a:pPr>
              <a:buClr>
                <a:schemeClr val="accent2"/>
              </a:buClr>
              <a:buFontTx/>
              <a:buChar char="•"/>
            </a:pPr>
            <a:r>
              <a:rPr lang="en-US" altLang="en-US" sz="3200" dirty="0"/>
              <a:t>ISO 14000 - provides a framework for environmental management</a:t>
            </a:r>
          </a:p>
          <a:p>
            <a:pPr>
              <a:buClr>
                <a:schemeClr val="accent2"/>
              </a:buClr>
              <a:buFontTx/>
              <a:buChar char="•"/>
            </a:pPr>
            <a:endParaRPr lang="en-US" altLang="en-US" sz="3200" dirty="0"/>
          </a:p>
          <a:p>
            <a:pPr>
              <a:buClr>
                <a:schemeClr val="accent2"/>
              </a:buClr>
              <a:buFontTx/>
              <a:buChar char="•"/>
            </a:pPr>
            <a:r>
              <a:rPr lang="en-US" altLang="en-US" sz="3200" dirty="0"/>
              <a:t>Go to seminars or use consultants to learn how to implement the standards</a:t>
            </a:r>
          </a:p>
          <a:p>
            <a:pPr>
              <a:buClr>
                <a:schemeClr val="accent2"/>
              </a:buClr>
              <a:buFontTx/>
              <a:buChar char="•"/>
            </a:pPr>
            <a:endParaRPr lang="en-US" altLang="en-US" sz="3200" dirty="0"/>
          </a:p>
          <a:p>
            <a:pPr>
              <a:buClr>
                <a:schemeClr val="accent2"/>
              </a:buClr>
              <a:buFontTx/>
              <a:buChar char="•"/>
            </a:pPr>
            <a:r>
              <a:rPr lang="en-US" altLang="en-US" sz="3200" dirty="0"/>
              <a:t>Periodic surveillance is done after certification to ensure quality is maintained</a:t>
            </a:r>
          </a:p>
          <a:p>
            <a:pPr>
              <a:buClr>
                <a:schemeClr val="accent2"/>
              </a:buClr>
              <a:buFontTx/>
              <a:buChar char="•"/>
            </a:pPr>
            <a:endParaRPr lang="en-US" altLang="en-US" sz="3200" dirty="0"/>
          </a:p>
          <a:p>
            <a:pPr>
              <a:buClr>
                <a:schemeClr val="accent2"/>
              </a:buClr>
              <a:buFontTx/>
              <a:buChar char="•"/>
            </a:pPr>
            <a:r>
              <a:rPr lang="en-US" altLang="en-US" sz="3200" dirty="0"/>
              <a:t>Implementation is voluntary unless an industry makes it a requirement</a:t>
            </a:r>
          </a:p>
          <a:p>
            <a:pPr>
              <a:buFontTx/>
              <a:buChar char="•"/>
            </a:pPr>
            <a:endParaRPr lang="en-US" altLang="en-US" dirty="0"/>
          </a:p>
        </p:txBody>
      </p:sp>
      <p:sp>
        <p:nvSpPr>
          <p:cNvPr id="20484" name="Rectangle 5">
            <a:extLst>
              <a:ext uri="{FF2B5EF4-FFF2-40B4-BE49-F238E27FC236}">
                <a16:creationId xmlns:a16="http://schemas.microsoft.com/office/drawing/2014/main" id="{91FAE5A7-DDB0-136F-D8A0-655440D91B3C}"/>
              </a:ext>
            </a:extLst>
          </p:cNvPr>
          <p:cNvSpPr>
            <a:spLocks noChangeArrowheads="1"/>
          </p:cNvSpPr>
          <p:nvPr/>
        </p:nvSpPr>
        <p:spPr bwMode="auto">
          <a:xfrm>
            <a:off x="2890838" y="9527383"/>
            <a:ext cx="28393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Source: http://www.iso.ch/</a:t>
            </a:r>
            <a:endParaRPr lang="en-US" altLang="en-US" sz="360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5CD4364A-C784-1B6B-4273-A76C6B3055E5}"/>
              </a:ext>
            </a:extLst>
          </p:cNvPr>
          <p:cNvSpPr>
            <a:spLocks noGrp="1" noChangeArrowheads="1"/>
          </p:cNvSpPr>
          <p:nvPr>
            <p:ph type="title"/>
          </p:nvPr>
        </p:nvSpPr>
        <p:spPr>
          <a:xfrm>
            <a:off x="1749027" y="746526"/>
            <a:ext cx="14789945" cy="990600"/>
          </a:xfrm>
          <a:noFill/>
        </p:spPr>
        <p:txBody>
          <a:bodyPr vert="horz" wrap="square" lIns="135732" tIns="66675" rIns="135732" bIns="66675" numCol="1" anchor="b" anchorCtr="0" compatLnSpc="1">
            <a:prstTxWarp prst="textNoShape">
              <a:avLst/>
            </a:prstTxWarp>
          </a:bodyPr>
          <a:lstStyle/>
          <a:p>
            <a:r>
              <a:rPr lang="en-US" altLang="en-US" dirty="0">
                <a:solidFill>
                  <a:schemeClr val="bg1"/>
                </a:solidFill>
              </a:rPr>
              <a:t>8 ISO 9000 Quality Management Principles</a:t>
            </a:r>
          </a:p>
        </p:txBody>
      </p:sp>
      <p:sp>
        <p:nvSpPr>
          <p:cNvPr id="22530" name="Text Box 3">
            <a:extLst>
              <a:ext uri="{FF2B5EF4-FFF2-40B4-BE49-F238E27FC236}">
                <a16:creationId xmlns:a16="http://schemas.microsoft.com/office/drawing/2014/main" id="{87CE9B38-E89C-6544-6C4D-5F5DE545A681}"/>
              </a:ext>
            </a:extLst>
          </p:cNvPr>
          <p:cNvSpPr txBox="1">
            <a:spLocks noChangeArrowheads="1"/>
          </p:cNvSpPr>
          <p:nvPr/>
        </p:nvSpPr>
        <p:spPr bwMode="auto">
          <a:xfrm>
            <a:off x="2540795" y="2586038"/>
            <a:ext cx="1188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1">
              <a:buFontTx/>
              <a:buChar char="•"/>
            </a:pPr>
            <a:endParaRPr lang="en-US" altLang="en-US"/>
          </a:p>
        </p:txBody>
      </p:sp>
      <p:sp>
        <p:nvSpPr>
          <p:cNvPr id="22531" name="Text Box 4">
            <a:extLst>
              <a:ext uri="{FF2B5EF4-FFF2-40B4-BE49-F238E27FC236}">
                <a16:creationId xmlns:a16="http://schemas.microsoft.com/office/drawing/2014/main" id="{2738D928-450F-B0F0-A8C8-8D963E08B818}"/>
              </a:ext>
            </a:extLst>
          </p:cNvPr>
          <p:cNvSpPr txBox="1">
            <a:spLocks noChangeArrowheads="1"/>
          </p:cNvSpPr>
          <p:nvPr/>
        </p:nvSpPr>
        <p:spPr bwMode="auto">
          <a:xfrm>
            <a:off x="2733676" y="2355058"/>
            <a:ext cx="9804287" cy="7478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Clr>
                <a:schemeClr val="accent2"/>
              </a:buClr>
              <a:buFontTx/>
              <a:buChar char="•"/>
            </a:pPr>
            <a:r>
              <a:rPr lang="en-US" altLang="en-US" sz="3200" dirty="0"/>
              <a:t>Principle 1:  Customer Focus</a:t>
            </a:r>
          </a:p>
          <a:p>
            <a:pPr>
              <a:buClr>
                <a:schemeClr val="accent2"/>
              </a:buClr>
              <a:buFontTx/>
              <a:buChar char="•"/>
            </a:pPr>
            <a:endParaRPr lang="en-US" altLang="en-US" sz="3200" dirty="0"/>
          </a:p>
          <a:p>
            <a:pPr>
              <a:buClr>
                <a:schemeClr val="accent2"/>
              </a:buClr>
              <a:buFontTx/>
              <a:buChar char="•"/>
            </a:pPr>
            <a:r>
              <a:rPr lang="en-US" altLang="en-US" sz="3200" dirty="0"/>
              <a:t>Principle 2:  Leadership</a:t>
            </a:r>
          </a:p>
          <a:p>
            <a:pPr>
              <a:buClr>
                <a:schemeClr val="accent2"/>
              </a:buClr>
              <a:buFontTx/>
              <a:buChar char="•"/>
            </a:pPr>
            <a:endParaRPr lang="en-US" altLang="en-US" sz="3200" dirty="0"/>
          </a:p>
          <a:p>
            <a:pPr>
              <a:buClr>
                <a:schemeClr val="accent2"/>
              </a:buClr>
              <a:buFontTx/>
              <a:buChar char="•"/>
            </a:pPr>
            <a:r>
              <a:rPr lang="en-US" altLang="en-US" sz="3200" dirty="0"/>
              <a:t>Principle 3:  Involvement of People</a:t>
            </a:r>
          </a:p>
          <a:p>
            <a:pPr>
              <a:buClr>
                <a:schemeClr val="accent2"/>
              </a:buClr>
              <a:buFontTx/>
              <a:buChar char="•"/>
            </a:pPr>
            <a:endParaRPr lang="en-US" altLang="en-US" sz="3200" dirty="0"/>
          </a:p>
          <a:p>
            <a:pPr>
              <a:buClr>
                <a:schemeClr val="accent2"/>
              </a:buClr>
              <a:buFontTx/>
              <a:buChar char="•"/>
            </a:pPr>
            <a:r>
              <a:rPr lang="en-US" altLang="en-US" sz="3200" dirty="0"/>
              <a:t>Principle 4:  Process approach</a:t>
            </a:r>
          </a:p>
          <a:p>
            <a:pPr>
              <a:buClr>
                <a:schemeClr val="accent2"/>
              </a:buClr>
              <a:buFontTx/>
              <a:buChar char="•"/>
            </a:pPr>
            <a:endParaRPr lang="en-US" altLang="en-US" sz="3200" dirty="0"/>
          </a:p>
          <a:p>
            <a:pPr>
              <a:buClr>
                <a:schemeClr val="accent2"/>
              </a:buClr>
              <a:buFontTx/>
              <a:buChar char="•"/>
            </a:pPr>
            <a:r>
              <a:rPr lang="en-US" altLang="en-US" sz="3200" dirty="0"/>
              <a:t>Principle 5:  Systems approach to management</a:t>
            </a:r>
          </a:p>
          <a:p>
            <a:pPr>
              <a:buClr>
                <a:schemeClr val="accent2"/>
              </a:buClr>
              <a:buFontTx/>
              <a:buChar char="•"/>
            </a:pPr>
            <a:endParaRPr lang="en-US" altLang="en-US" sz="3200" dirty="0"/>
          </a:p>
          <a:p>
            <a:pPr>
              <a:buClr>
                <a:schemeClr val="accent2"/>
              </a:buClr>
              <a:buFontTx/>
              <a:buChar char="•"/>
            </a:pPr>
            <a:r>
              <a:rPr lang="en-US" altLang="en-US" sz="3200" dirty="0"/>
              <a:t>Principle 6: Continual improvement</a:t>
            </a:r>
          </a:p>
          <a:p>
            <a:pPr>
              <a:buClr>
                <a:schemeClr val="accent2"/>
              </a:buClr>
              <a:buFontTx/>
              <a:buChar char="•"/>
            </a:pPr>
            <a:endParaRPr lang="en-US" altLang="en-US" sz="3200" dirty="0"/>
          </a:p>
          <a:p>
            <a:pPr>
              <a:buClr>
                <a:schemeClr val="accent2"/>
              </a:buClr>
              <a:buFontTx/>
              <a:buChar char="•"/>
            </a:pPr>
            <a:r>
              <a:rPr lang="en-US" altLang="en-US" sz="3200" dirty="0"/>
              <a:t>Principle 7: Factual approach to decision making</a:t>
            </a:r>
          </a:p>
          <a:p>
            <a:pPr>
              <a:buClr>
                <a:schemeClr val="accent2"/>
              </a:buClr>
              <a:buFontTx/>
              <a:buChar char="•"/>
            </a:pPr>
            <a:endParaRPr lang="en-US" altLang="en-US" sz="3200" dirty="0"/>
          </a:p>
          <a:p>
            <a:pPr>
              <a:buClr>
                <a:schemeClr val="accent2"/>
              </a:buClr>
              <a:buFontTx/>
              <a:buChar char="•"/>
            </a:pPr>
            <a:r>
              <a:rPr lang="en-US" altLang="en-US" sz="3200" dirty="0"/>
              <a:t>Principle 8: Mutually beneficial supplier relationships</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6AB0EFA5-A756-A21F-FBBC-51029BB9F9C8}"/>
              </a:ext>
            </a:extLst>
          </p:cNvPr>
          <p:cNvSpPr>
            <a:spLocks noGrp="1" noChangeArrowheads="1"/>
          </p:cNvSpPr>
          <p:nvPr>
            <p:ph type="title"/>
          </p:nvPr>
        </p:nvSpPr>
        <p:spPr>
          <a:xfrm>
            <a:off x="1638300" y="571500"/>
            <a:ext cx="15630525" cy="990600"/>
          </a:xfrm>
          <a:noFill/>
        </p:spPr>
        <p:txBody>
          <a:bodyPr vert="horz" wrap="square" lIns="135732" tIns="66675" rIns="135732" bIns="66675" numCol="1" anchor="b" anchorCtr="0" compatLnSpc="1">
            <a:prstTxWarp prst="textNoShape">
              <a:avLst/>
            </a:prstTxWarp>
          </a:bodyPr>
          <a:lstStyle/>
          <a:p>
            <a:r>
              <a:rPr lang="en-US" altLang="en-US" dirty="0">
                <a:solidFill>
                  <a:schemeClr val="bg1"/>
                </a:solidFill>
              </a:rPr>
              <a:t>Advantages and Disadvantages of ISO</a:t>
            </a:r>
          </a:p>
        </p:txBody>
      </p:sp>
      <p:sp>
        <p:nvSpPr>
          <p:cNvPr id="24578" name="Text Box 3">
            <a:extLst>
              <a:ext uri="{FF2B5EF4-FFF2-40B4-BE49-F238E27FC236}">
                <a16:creationId xmlns:a16="http://schemas.microsoft.com/office/drawing/2014/main" id="{28FCCD26-84E1-2ADE-E35E-F29110CCCCC5}"/>
              </a:ext>
            </a:extLst>
          </p:cNvPr>
          <p:cNvSpPr txBox="1">
            <a:spLocks noChangeArrowheads="1"/>
          </p:cNvSpPr>
          <p:nvPr/>
        </p:nvSpPr>
        <p:spPr bwMode="auto">
          <a:xfrm>
            <a:off x="2540795" y="2586038"/>
            <a:ext cx="1188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1">
              <a:buFontTx/>
              <a:buChar char="•"/>
            </a:pPr>
            <a:endParaRPr lang="en-US" altLang="en-US"/>
          </a:p>
        </p:txBody>
      </p:sp>
      <p:sp>
        <p:nvSpPr>
          <p:cNvPr id="24579" name="Text Box 4">
            <a:extLst>
              <a:ext uri="{FF2B5EF4-FFF2-40B4-BE49-F238E27FC236}">
                <a16:creationId xmlns:a16="http://schemas.microsoft.com/office/drawing/2014/main" id="{6030A53F-F92C-0026-A1B5-6121D56D8F4A}"/>
              </a:ext>
            </a:extLst>
          </p:cNvPr>
          <p:cNvSpPr txBox="1">
            <a:spLocks noChangeArrowheads="1"/>
          </p:cNvSpPr>
          <p:nvPr/>
        </p:nvSpPr>
        <p:spPr bwMode="auto">
          <a:xfrm>
            <a:off x="1933576" y="1562100"/>
            <a:ext cx="12737782" cy="874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Clr>
                <a:schemeClr val="accent2"/>
              </a:buClr>
            </a:pPr>
            <a:r>
              <a:rPr lang="en-US" altLang="en-US" sz="3200" u="sng" dirty="0"/>
              <a:t>Advantages</a:t>
            </a:r>
            <a:endParaRPr lang="en-US" altLang="en-US" sz="3200" dirty="0"/>
          </a:p>
          <a:p>
            <a:pPr>
              <a:buClr>
                <a:schemeClr val="accent2"/>
              </a:buClr>
              <a:buFontTx/>
              <a:buChar char="•"/>
            </a:pPr>
            <a:r>
              <a:rPr lang="en-US" altLang="en-US" sz="3200" dirty="0"/>
              <a:t>promotes unity through generic management principles</a:t>
            </a:r>
          </a:p>
          <a:p>
            <a:pPr>
              <a:buClr>
                <a:schemeClr val="accent2"/>
              </a:buClr>
              <a:buFontTx/>
              <a:buChar char="•"/>
            </a:pPr>
            <a:r>
              <a:rPr lang="en-US" altLang="en-US" sz="3200" dirty="0"/>
              <a:t>promotes continual improvement</a:t>
            </a:r>
          </a:p>
          <a:p>
            <a:pPr>
              <a:buClr>
                <a:schemeClr val="accent2"/>
              </a:buClr>
              <a:buFontTx/>
              <a:buChar char="•"/>
            </a:pPr>
            <a:r>
              <a:rPr lang="en-US" altLang="en-US" sz="3200" dirty="0"/>
              <a:t>ability to bid for more contracts around the world</a:t>
            </a:r>
          </a:p>
          <a:p>
            <a:pPr>
              <a:buClr>
                <a:schemeClr val="accent2"/>
              </a:buClr>
              <a:buFontTx/>
              <a:buChar char="•"/>
            </a:pPr>
            <a:r>
              <a:rPr lang="en-US" altLang="en-US" sz="3200" dirty="0"/>
              <a:t>documented system that is a useful training tool and reference guide</a:t>
            </a:r>
          </a:p>
          <a:p>
            <a:pPr>
              <a:buClr>
                <a:schemeClr val="accent2"/>
              </a:buClr>
              <a:buFontTx/>
              <a:buChar char="•"/>
            </a:pPr>
            <a:r>
              <a:rPr lang="en-US" altLang="en-US" sz="3200" dirty="0"/>
              <a:t>fewer errors and rejects (maybe)</a:t>
            </a:r>
          </a:p>
          <a:p>
            <a:pPr>
              <a:buClr>
                <a:schemeClr val="accent2"/>
              </a:buClr>
              <a:buFontTx/>
              <a:buChar char="•"/>
            </a:pPr>
            <a:r>
              <a:rPr lang="en-US" altLang="en-US" sz="3200" dirty="0"/>
              <a:t>continuous quality assessment by experienced professionals</a:t>
            </a:r>
          </a:p>
          <a:p>
            <a:pPr>
              <a:buClr>
                <a:schemeClr val="accent2"/>
              </a:buClr>
              <a:buFontTx/>
              <a:buChar char="•"/>
            </a:pPr>
            <a:r>
              <a:rPr lang="en-US" altLang="en-US" sz="3200" dirty="0"/>
              <a:t>greater marketing and PR tool</a:t>
            </a:r>
          </a:p>
          <a:p>
            <a:pPr>
              <a:buClr>
                <a:schemeClr val="accent2"/>
              </a:buClr>
              <a:buFontTx/>
              <a:buChar char="•"/>
            </a:pPr>
            <a:endParaRPr lang="en-US" altLang="en-US" sz="3200" dirty="0"/>
          </a:p>
          <a:p>
            <a:pPr>
              <a:buClr>
                <a:schemeClr val="accent2"/>
              </a:buClr>
            </a:pPr>
            <a:r>
              <a:rPr lang="en-US" altLang="en-US" sz="3200" u="sng" dirty="0"/>
              <a:t>Disadvantages</a:t>
            </a:r>
            <a:endParaRPr lang="en-US" altLang="en-US" sz="3200" dirty="0"/>
          </a:p>
          <a:p>
            <a:pPr>
              <a:buClr>
                <a:schemeClr val="accent2"/>
              </a:buClr>
              <a:buFontTx/>
              <a:buChar char="•"/>
            </a:pPr>
            <a:r>
              <a:rPr lang="en-US" altLang="en-US" sz="3200" dirty="0"/>
              <a:t>costly to obtain and maintain</a:t>
            </a:r>
          </a:p>
          <a:p>
            <a:pPr>
              <a:buClr>
                <a:schemeClr val="accent2"/>
              </a:buClr>
              <a:buFontTx/>
              <a:buChar char="•"/>
            </a:pPr>
            <a:r>
              <a:rPr lang="en-US" altLang="en-US" sz="3200" dirty="0"/>
              <a:t>time consuming to obtain</a:t>
            </a:r>
          </a:p>
          <a:p>
            <a:pPr>
              <a:buClr>
                <a:schemeClr val="accent2"/>
              </a:buClr>
              <a:buFontTx/>
              <a:buChar char="•"/>
            </a:pPr>
            <a:r>
              <a:rPr lang="en-US" altLang="en-US" sz="3200" dirty="0"/>
              <a:t>difficult to implement</a:t>
            </a:r>
          </a:p>
          <a:p>
            <a:pPr>
              <a:buClr>
                <a:schemeClr val="accent2"/>
              </a:buClr>
              <a:buFontTx/>
              <a:buChar char="•"/>
            </a:pPr>
            <a:r>
              <a:rPr lang="en-US" altLang="en-US" sz="3200" dirty="0"/>
              <a:t>too much documentation</a:t>
            </a:r>
          </a:p>
          <a:p>
            <a:pPr>
              <a:buClr>
                <a:schemeClr val="accent2"/>
              </a:buClr>
              <a:buFontTx/>
              <a:buChar char="•"/>
            </a:pPr>
            <a:r>
              <a:rPr lang="en-US" altLang="en-US" sz="3200" dirty="0"/>
              <a:t>creativity is stifled to respect procedures</a:t>
            </a:r>
          </a:p>
          <a:p>
            <a:pPr>
              <a:buClr>
                <a:schemeClr val="accent2"/>
              </a:buClr>
              <a:buFontTx/>
              <a:buChar char="•"/>
            </a:pPr>
            <a:r>
              <a:rPr lang="en-US" altLang="en-US" sz="3200" dirty="0"/>
              <a:t>resistance to the changes</a:t>
            </a:r>
          </a:p>
          <a:p>
            <a:pPr>
              <a:buClr>
                <a:schemeClr val="accent2"/>
              </a:buClr>
              <a:buFontTx/>
              <a:buChar char="•"/>
            </a:pPr>
            <a:r>
              <a:rPr lang="en-US" altLang="en-US" sz="3200" dirty="0"/>
              <a:t>uses a pass/fail (conformance/nonconformance system)</a:t>
            </a:r>
          </a:p>
          <a:p>
            <a:pPr>
              <a:buFontTx/>
              <a:buChar char="•"/>
            </a:pPr>
            <a:endParaRPr lang="en-US" alt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887998DD-B93C-07C1-63A2-6BF1DE02D0B9}"/>
              </a:ext>
            </a:extLst>
          </p:cNvPr>
          <p:cNvSpPr>
            <a:spLocks noGrp="1" noChangeArrowheads="1"/>
          </p:cNvSpPr>
          <p:nvPr>
            <p:ph type="title"/>
          </p:nvPr>
        </p:nvSpPr>
        <p:spPr>
          <a:xfrm>
            <a:off x="2695575" y="457200"/>
            <a:ext cx="12687300" cy="990600"/>
          </a:xfrm>
          <a:noFill/>
        </p:spPr>
        <p:txBody>
          <a:bodyPr vert="horz" wrap="square" lIns="135732" tIns="66675" rIns="135732" bIns="66675" numCol="1" anchor="b" anchorCtr="0" compatLnSpc="1">
            <a:prstTxWarp prst="textNoShape">
              <a:avLst/>
            </a:prstTxWarp>
          </a:bodyPr>
          <a:lstStyle/>
          <a:p>
            <a:r>
              <a:rPr lang="en-US" altLang="en-US" dirty="0">
                <a:solidFill>
                  <a:schemeClr val="bg1"/>
                </a:solidFill>
              </a:rPr>
              <a:t>Baldridge Award Facts</a:t>
            </a:r>
          </a:p>
        </p:txBody>
      </p:sp>
      <p:sp>
        <p:nvSpPr>
          <p:cNvPr id="26626" name="Text Box 3">
            <a:extLst>
              <a:ext uri="{FF2B5EF4-FFF2-40B4-BE49-F238E27FC236}">
                <a16:creationId xmlns:a16="http://schemas.microsoft.com/office/drawing/2014/main" id="{BA59A861-23F5-DE00-E688-2AD8DAF5076B}"/>
              </a:ext>
            </a:extLst>
          </p:cNvPr>
          <p:cNvSpPr txBox="1">
            <a:spLocks noChangeArrowheads="1"/>
          </p:cNvSpPr>
          <p:nvPr/>
        </p:nvSpPr>
        <p:spPr bwMode="auto">
          <a:xfrm>
            <a:off x="607269" y="2355058"/>
            <a:ext cx="16863912"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Clr>
                <a:schemeClr val="accent2"/>
              </a:buClr>
              <a:buFontTx/>
              <a:buChar char="•"/>
            </a:pPr>
            <a:r>
              <a:rPr lang="en-US" altLang="en-US" sz="3600" dirty="0"/>
              <a:t>Named for Malcolm Baldridge, Secretary of Commerce under Reagan, known for</a:t>
            </a:r>
          </a:p>
          <a:p>
            <a:pPr>
              <a:buClr>
                <a:schemeClr val="accent2"/>
              </a:buClr>
            </a:pPr>
            <a:r>
              <a:rPr lang="en-US" altLang="en-US" sz="3600" dirty="0"/>
              <a:t>his award-winning managerial excellence</a:t>
            </a:r>
          </a:p>
          <a:p>
            <a:pPr lvl="1">
              <a:buClr>
                <a:schemeClr val="accent2"/>
              </a:buClr>
            </a:pPr>
            <a:endParaRPr lang="en-US" altLang="en-US" sz="3600" dirty="0"/>
          </a:p>
          <a:p>
            <a:pPr>
              <a:buClr>
                <a:schemeClr val="accent2"/>
              </a:buClr>
              <a:buFontTx/>
              <a:buChar char="•"/>
            </a:pPr>
            <a:r>
              <a:rPr lang="en-US" altLang="en-US" sz="3600" dirty="0"/>
              <a:t>Award given by the President to recognize performance excellence, focuses on</a:t>
            </a:r>
          </a:p>
          <a:p>
            <a:pPr>
              <a:buClr>
                <a:schemeClr val="accent2"/>
              </a:buClr>
            </a:pPr>
            <a:r>
              <a:rPr lang="en-US" altLang="en-US" sz="3600" dirty="0"/>
              <a:t>the organization’s overall performance management system</a:t>
            </a:r>
          </a:p>
          <a:p>
            <a:pPr>
              <a:buClr>
                <a:schemeClr val="accent2"/>
              </a:buClr>
            </a:pPr>
            <a:endParaRPr lang="en-US" altLang="en-US" sz="3600" dirty="0"/>
          </a:p>
          <a:p>
            <a:pPr>
              <a:buClr>
                <a:schemeClr val="accent2"/>
              </a:buClr>
              <a:buFontTx/>
              <a:buChar char="•"/>
            </a:pPr>
            <a:r>
              <a:rPr lang="en-US" altLang="en-US" sz="3600" dirty="0"/>
              <a:t>Managed by the National Institute of Standards and Technology, a govt. agency</a:t>
            </a:r>
          </a:p>
          <a:p>
            <a:endParaRPr lang="en-US" altLang="en-US" dirty="0"/>
          </a:p>
          <a:p>
            <a:pPr>
              <a:buFontTx/>
              <a:buChar char="•"/>
            </a:pPr>
            <a:endParaRPr lang="en-US" altLang="en-US" dirty="0"/>
          </a:p>
          <a:p>
            <a:pPr lvl="1"/>
            <a:endParaRPr lang="en-US" altLang="en-US" dirty="0"/>
          </a:p>
          <a:p>
            <a:pPr lvl="1">
              <a:buFontTx/>
              <a:buChar char="•"/>
            </a:pPr>
            <a:endParaRPr lang="en-US" altLang="en-US" dirty="0"/>
          </a:p>
        </p:txBody>
      </p:sp>
      <p:sp>
        <p:nvSpPr>
          <p:cNvPr id="26627" name="Text Box 4">
            <a:extLst>
              <a:ext uri="{FF2B5EF4-FFF2-40B4-BE49-F238E27FC236}">
                <a16:creationId xmlns:a16="http://schemas.microsoft.com/office/drawing/2014/main" id="{75EBDAF7-181D-8A57-405E-BFA689688563}"/>
              </a:ext>
            </a:extLst>
          </p:cNvPr>
          <p:cNvSpPr txBox="1">
            <a:spLocks noChangeArrowheads="1"/>
          </p:cNvSpPr>
          <p:nvPr/>
        </p:nvSpPr>
        <p:spPr bwMode="auto">
          <a:xfrm>
            <a:off x="2733676" y="2355058"/>
            <a:ext cx="26481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a:p>
            <a:pPr>
              <a:buFontTx/>
              <a:buChar char="•"/>
            </a:pPr>
            <a:endParaRPr lang="en-US" altLang="en-US"/>
          </a:p>
          <a:p>
            <a:pPr>
              <a:buFontTx/>
              <a:buChar char="•"/>
            </a:pPr>
            <a:endParaRPr lang="en-US" alt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955159E0-AFD3-5DC5-69FE-B9BBF7D51091}"/>
              </a:ext>
            </a:extLst>
          </p:cNvPr>
          <p:cNvSpPr>
            <a:spLocks noGrp="1" noChangeArrowheads="1"/>
          </p:cNvSpPr>
          <p:nvPr>
            <p:ph type="title"/>
          </p:nvPr>
        </p:nvSpPr>
        <p:spPr>
          <a:xfrm>
            <a:off x="2695575" y="457200"/>
            <a:ext cx="12687300" cy="990600"/>
          </a:xfrm>
          <a:noFill/>
        </p:spPr>
        <p:txBody>
          <a:bodyPr vert="horz" wrap="square" lIns="135732" tIns="66675" rIns="135732" bIns="66675" numCol="1" anchor="b" anchorCtr="0" compatLnSpc="1">
            <a:prstTxWarp prst="textNoShape">
              <a:avLst/>
            </a:prstTxWarp>
          </a:bodyPr>
          <a:lstStyle/>
          <a:p>
            <a:r>
              <a:rPr lang="en-US" altLang="en-US" dirty="0">
                <a:solidFill>
                  <a:schemeClr val="bg1"/>
                </a:solidFill>
              </a:rPr>
              <a:t>Criteria for Performance Excellence</a:t>
            </a:r>
          </a:p>
        </p:txBody>
      </p:sp>
      <p:sp>
        <p:nvSpPr>
          <p:cNvPr id="28674" name="Text Box 3">
            <a:extLst>
              <a:ext uri="{FF2B5EF4-FFF2-40B4-BE49-F238E27FC236}">
                <a16:creationId xmlns:a16="http://schemas.microsoft.com/office/drawing/2014/main" id="{6BD28E79-0677-7B19-5F74-D817925395F7}"/>
              </a:ext>
            </a:extLst>
          </p:cNvPr>
          <p:cNvSpPr txBox="1">
            <a:spLocks noChangeArrowheads="1"/>
          </p:cNvSpPr>
          <p:nvPr/>
        </p:nvSpPr>
        <p:spPr bwMode="auto">
          <a:xfrm>
            <a:off x="2393158" y="1447800"/>
            <a:ext cx="10758073" cy="8463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Clr>
                <a:schemeClr val="accent2"/>
              </a:buClr>
              <a:buFontTx/>
              <a:buChar char="•"/>
            </a:pPr>
            <a:r>
              <a:rPr lang="en-US" altLang="en-US" sz="3200" dirty="0"/>
              <a:t>Criteria available for business, education, and health care</a:t>
            </a:r>
          </a:p>
          <a:p>
            <a:pPr>
              <a:buClr>
                <a:schemeClr val="accent2"/>
              </a:buClr>
              <a:buFontTx/>
              <a:buChar char="•"/>
            </a:pPr>
            <a:endParaRPr lang="en-US" altLang="en-US" sz="3200" dirty="0"/>
          </a:p>
          <a:p>
            <a:pPr>
              <a:buClr>
                <a:schemeClr val="accent2"/>
              </a:buClr>
              <a:buFontTx/>
              <a:buChar char="•"/>
            </a:pPr>
            <a:r>
              <a:rPr lang="en-US" altLang="en-US" sz="3200" dirty="0"/>
              <a:t>Business Criteria (as an example)</a:t>
            </a:r>
          </a:p>
          <a:p>
            <a:endParaRPr lang="en-US" altLang="en-US" sz="3200" dirty="0"/>
          </a:p>
          <a:p>
            <a:r>
              <a:rPr lang="en-US" altLang="en-US" sz="3200" dirty="0"/>
              <a:t>1. Leadership</a:t>
            </a:r>
          </a:p>
          <a:p>
            <a:endParaRPr lang="en-US" altLang="en-US" sz="3200" dirty="0"/>
          </a:p>
          <a:p>
            <a:r>
              <a:rPr lang="en-US" altLang="en-US" sz="3200" dirty="0"/>
              <a:t>2.  Strategic planning</a:t>
            </a:r>
          </a:p>
          <a:p>
            <a:endParaRPr lang="en-US" altLang="en-US" sz="3200" dirty="0"/>
          </a:p>
          <a:p>
            <a:r>
              <a:rPr lang="en-US" altLang="en-US" sz="3200" dirty="0"/>
              <a:t>3.  Customer and market focus</a:t>
            </a:r>
          </a:p>
          <a:p>
            <a:endParaRPr lang="en-US" altLang="en-US" sz="3200" dirty="0"/>
          </a:p>
          <a:p>
            <a:r>
              <a:rPr lang="en-US" altLang="en-US" sz="3200" dirty="0"/>
              <a:t>4.  Information and analysis</a:t>
            </a:r>
          </a:p>
          <a:p>
            <a:endParaRPr lang="en-US" altLang="en-US" sz="3200" dirty="0"/>
          </a:p>
          <a:p>
            <a:r>
              <a:rPr lang="en-US" altLang="en-US" sz="3200" dirty="0"/>
              <a:t>5.  Human resources focus</a:t>
            </a:r>
          </a:p>
          <a:p>
            <a:endParaRPr lang="en-US" altLang="en-US" sz="3200" dirty="0"/>
          </a:p>
          <a:p>
            <a:r>
              <a:rPr lang="en-US" altLang="en-US" sz="3200" dirty="0"/>
              <a:t>6.  Process management</a:t>
            </a:r>
          </a:p>
          <a:p>
            <a:endParaRPr lang="en-US" altLang="en-US" sz="3200" dirty="0"/>
          </a:p>
          <a:p>
            <a:r>
              <a:rPr lang="en-US" altLang="en-US" sz="3200" dirty="0"/>
              <a:t>7.  Business results</a:t>
            </a:r>
          </a:p>
        </p:txBody>
      </p:sp>
      <p:sp>
        <p:nvSpPr>
          <p:cNvPr id="28675" name="Text Box 4">
            <a:extLst>
              <a:ext uri="{FF2B5EF4-FFF2-40B4-BE49-F238E27FC236}">
                <a16:creationId xmlns:a16="http://schemas.microsoft.com/office/drawing/2014/main" id="{57DD68B7-A989-BB80-E3A5-9EE0D5326820}"/>
              </a:ext>
            </a:extLst>
          </p:cNvPr>
          <p:cNvSpPr txBox="1">
            <a:spLocks noChangeArrowheads="1"/>
          </p:cNvSpPr>
          <p:nvPr/>
        </p:nvSpPr>
        <p:spPr bwMode="auto">
          <a:xfrm>
            <a:off x="2733676" y="2355058"/>
            <a:ext cx="26481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a:p>
            <a:pPr>
              <a:buFontTx/>
              <a:buChar char="•"/>
            </a:pPr>
            <a:endParaRPr lang="en-US" altLang="en-US"/>
          </a:p>
          <a:p>
            <a:pPr>
              <a:buFontTx/>
              <a:buChar char="•"/>
            </a:pPr>
            <a:endParaRPr lang="en-US" alt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B94EBDF1-79BE-C616-2A52-1C80DBC803DD}"/>
              </a:ext>
            </a:extLst>
          </p:cNvPr>
          <p:cNvSpPr>
            <a:spLocks noGrp="1" noChangeArrowheads="1"/>
          </p:cNvSpPr>
          <p:nvPr>
            <p:ph type="title"/>
          </p:nvPr>
        </p:nvSpPr>
        <p:spPr>
          <a:xfrm>
            <a:off x="0" y="1028700"/>
            <a:ext cx="17792700" cy="990600"/>
          </a:xfrm>
          <a:noFill/>
        </p:spPr>
        <p:txBody>
          <a:bodyPr vert="horz" wrap="square" lIns="135732" tIns="66675" rIns="135732" bIns="66675" numCol="1" anchor="b" anchorCtr="0" compatLnSpc="1">
            <a:prstTxWarp prst="textNoShape">
              <a:avLst/>
            </a:prstTxWarp>
          </a:bodyPr>
          <a:lstStyle/>
          <a:p>
            <a:r>
              <a:rPr lang="en-US" altLang="en-US" dirty="0">
                <a:solidFill>
                  <a:schemeClr val="bg1"/>
                </a:solidFill>
              </a:rPr>
              <a:t>Advantages and Disadvantages of Baldridge </a:t>
            </a:r>
          </a:p>
        </p:txBody>
      </p:sp>
      <p:sp>
        <p:nvSpPr>
          <p:cNvPr id="30722" name="Text Box 3">
            <a:extLst>
              <a:ext uri="{FF2B5EF4-FFF2-40B4-BE49-F238E27FC236}">
                <a16:creationId xmlns:a16="http://schemas.microsoft.com/office/drawing/2014/main" id="{672092DD-0EE2-5D9B-D8CD-9D3BE0BDF61C}"/>
              </a:ext>
            </a:extLst>
          </p:cNvPr>
          <p:cNvSpPr txBox="1">
            <a:spLocks noChangeArrowheads="1"/>
          </p:cNvSpPr>
          <p:nvPr/>
        </p:nvSpPr>
        <p:spPr bwMode="auto">
          <a:xfrm>
            <a:off x="1900684" y="2355058"/>
            <a:ext cx="13991331" cy="7171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Clr>
                <a:schemeClr val="accent2"/>
              </a:buClr>
            </a:pPr>
            <a:r>
              <a:rPr lang="en-US" altLang="en-US" sz="3200" dirty="0"/>
              <a:t>Advantages:</a:t>
            </a:r>
          </a:p>
          <a:p>
            <a:pPr>
              <a:buClr>
                <a:schemeClr val="accent2"/>
              </a:buClr>
              <a:buFontTx/>
              <a:buChar char="•"/>
            </a:pPr>
            <a:r>
              <a:rPr lang="en-US" altLang="en-US" sz="3200" dirty="0"/>
              <a:t>a widely accepted standard of performance excellence</a:t>
            </a:r>
          </a:p>
          <a:p>
            <a:pPr>
              <a:buClr>
                <a:schemeClr val="accent2"/>
              </a:buClr>
              <a:buFontTx/>
              <a:buChar char="•"/>
            </a:pPr>
            <a:r>
              <a:rPr lang="en-US" altLang="en-US" sz="3200" dirty="0"/>
              <a:t>great for marketing and PR</a:t>
            </a:r>
          </a:p>
          <a:p>
            <a:pPr>
              <a:buClr>
                <a:schemeClr val="accent2"/>
              </a:buClr>
              <a:buFontTx/>
              <a:buChar char="•"/>
            </a:pPr>
            <a:r>
              <a:rPr lang="en-US" altLang="en-US" sz="3200" dirty="0"/>
              <a:t>promotes continuous improvement</a:t>
            </a:r>
          </a:p>
          <a:p>
            <a:pPr>
              <a:buClr>
                <a:schemeClr val="accent2"/>
              </a:buClr>
              <a:buFontTx/>
              <a:buChar char="•"/>
            </a:pPr>
            <a:r>
              <a:rPr lang="en-US" altLang="en-US" sz="3200" dirty="0"/>
              <a:t>provides a framework for designing, implementing and assessing a process</a:t>
            </a:r>
          </a:p>
          <a:p>
            <a:pPr>
              <a:buClr>
                <a:schemeClr val="accent2"/>
              </a:buClr>
              <a:buFontTx/>
              <a:buChar char="•"/>
            </a:pPr>
            <a:endParaRPr lang="en-US" altLang="en-US" sz="3200" dirty="0"/>
          </a:p>
          <a:p>
            <a:pPr>
              <a:buClr>
                <a:schemeClr val="accent2"/>
              </a:buClr>
              <a:buFontTx/>
              <a:buChar char="•"/>
            </a:pPr>
            <a:endParaRPr lang="en-US" altLang="en-US" sz="3200" dirty="0"/>
          </a:p>
          <a:p>
            <a:pPr>
              <a:buClr>
                <a:schemeClr val="accent2"/>
              </a:buClr>
            </a:pPr>
            <a:r>
              <a:rPr lang="en-US" altLang="en-US" sz="3200" dirty="0"/>
              <a:t>Disadvantages:</a:t>
            </a:r>
          </a:p>
          <a:p>
            <a:pPr>
              <a:buClr>
                <a:schemeClr val="accent2"/>
              </a:buClr>
              <a:buFontTx/>
              <a:buChar char="•"/>
            </a:pPr>
            <a:r>
              <a:rPr lang="en-US" altLang="en-US" sz="3200" dirty="0"/>
              <a:t>Only US headquartered companies can receive the award</a:t>
            </a:r>
          </a:p>
          <a:p>
            <a:pPr>
              <a:buClr>
                <a:schemeClr val="accent2"/>
              </a:buClr>
              <a:buFontTx/>
              <a:buChar char="•"/>
            </a:pPr>
            <a:r>
              <a:rPr lang="en-US" altLang="en-US" sz="3200" dirty="0"/>
              <a:t>sometimes the “award” overshadows it underlying purpose</a:t>
            </a:r>
          </a:p>
          <a:p>
            <a:pPr>
              <a:buClr>
                <a:schemeClr val="accent2"/>
              </a:buClr>
              <a:buFontTx/>
              <a:buChar char="•"/>
            </a:pPr>
            <a:r>
              <a:rPr lang="en-US" altLang="en-US" sz="3200" dirty="0"/>
              <a:t>costly and time consuming to implement and apply for</a:t>
            </a:r>
          </a:p>
          <a:p>
            <a:pPr>
              <a:buFontTx/>
              <a:buChar char="•"/>
            </a:pPr>
            <a:endParaRPr lang="en-US" altLang="en-US" dirty="0"/>
          </a:p>
          <a:p>
            <a:pPr>
              <a:buFontTx/>
              <a:buChar char="•"/>
            </a:pPr>
            <a:endParaRPr lang="en-US" altLang="en-US" dirty="0"/>
          </a:p>
          <a:p>
            <a:pPr>
              <a:buFontTx/>
              <a:buChar char="•"/>
            </a:pPr>
            <a:endParaRPr lang="en-US" altLang="en-US" dirty="0"/>
          </a:p>
          <a:p>
            <a:endParaRPr lang="en-US" altLang="en-US" dirty="0"/>
          </a:p>
          <a:p>
            <a:pPr>
              <a:buFontTx/>
              <a:buChar char="•"/>
            </a:pPr>
            <a:endParaRPr lang="en-US" altLang="en-US" dirty="0"/>
          </a:p>
          <a:p>
            <a:endParaRPr lang="en-US" altLang="en-US" dirty="0"/>
          </a:p>
        </p:txBody>
      </p:sp>
      <p:sp>
        <p:nvSpPr>
          <p:cNvPr id="30723" name="Text Box 4">
            <a:extLst>
              <a:ext uri="{FF2B5EF4-FFF2-40B4-BE49-F238E27FC236}">
                <a16:creationId xmlns:a16="http://schemas.microsoft.com/office/drawing/2014/main" id="{3AEC12F1-E70C-87AB-3859-88B1B632513D}"/>
              </a:ext>
            </a:extLst>
          </p:cNvPr>
          <p:cNvSpPr txBox="1">
            <a:spLocks noChangeArrowheads="1"/>
          </p:cNvSpPr>
          <p:nvPr/>
        </p:nvSpPr>
        <p:spPr bwMode="auto">
          <a:xfrm>
            <a:off x="2733676" y="2355058"/>
            <a:ext cx="26481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a:p>
            <a:pPr>
              <a:buFontTx/>
              <a:buChar char="•"/>
            </a:pPr>
            <a:endParaRPr lang="en-US" altLang="en-US"/>
          </a:p>
          <a:p>
            <a:pPr>
              <a:buFontTx/>
              <a:buChar char="•"/>
            </a:pPr>
            <a:endParaRPr lang="en-US" altLang="en-US"/>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Custom 3">
      <a:dk1>
        <a:sysClr val="windowText" lastClr="000000"/>
      </a:dk1>
      <a:lt1>
        <a:srgbClr val="C40724"/>
      </a:lt1>
      <a:dk2>
        <a:srgbClr val="000000"/>
      </a:dk2>
      <a:lt2>
        <a:srgbClr val="F8F8F8"/>
      </a:lt2>
      <a:accent1>
        <a:srgbClr val="BD061C"/>
      </a:accent1>
      <a:accent2>
        <a:srgbClr val="E98D0A"/>
      </a:accent2>
      <a:accent3>
        <a:srgbClr val="969696"/>
      </a:accent3>
      <a:accent4>
        <a:srgbClr val="808080"/>
      </a:accent4>
      <a:accent5>
        <a:srgbClr val="C40724"/>
      </a:accent5>
      <a:accent6>
        <a:srgbClr val="3F4F6C"/>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LTECH_Template_2019 (1)  -  Compatibility Mode" id="{96DF2388-B785-2045-9157-84F6A1D402CB}" vid="{FA40E05E-1420-CD4F-AB4E-3CD2BC76CD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5e41b080-9453-459c-bb93-b19be7335f42" xsi:nil="true"/>
    <Comments xmlns="5e41b080-9453-459c-bb93-b19be7335f42" xsi:nil="true"/>
    <Due_x0020_Date xmlns="5e41b080-9453-459c-bb93-b19be7335f42" xsi:nil="true"/>
    <lcf76f155ced4ddcb4097134ff3c332f xmlns="5e41b080-9453-459c-bb93-b19be7335f42">
      <Terms xmlns="http://schemas.microsoft.com/office/infopath/2007/PartnerControls"/>
    </lcf76f155ced4ddcb4097134ff3c332f>
    <TaxCatchAll xmlns="4e58ebf2-e4df-4cd3-9186-1e42b3ede12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3EF55019BAB0549B2C20BFAAB8A2896" ma:contentTypeVersion="16" ma:contentTypeDescription="Create a new document." ma:contentTypeScope="" ma:versionID="81a54cd395f61cfc29bb41b0389d7858">
  <xsd:schema xmlns:xsd="http://www.w3.org/2001/XMLSchema" xmlns:xs="http://www.w3.org/2001/XMLSchema" xmlns:p="http://schemas.microsoft.com/office/2006/metadata/properties" xmlns:ns2="5e41b080-9453-459c-bb93-b19be7335f42" xmlns:ns3="4e58ebf2-e4df-4cd3-9186-1e42b3ede124" targetNamespace="http://schemas.microsoft.com/office/2006/metadata/properties" ma:root="true" ma:fieldsID="1db123aac500611cfff64836afef3716" ns2:_="" ns3:_="">
    <xsd:import namespace="5e41b080-9453-459c-bb93-b19be7335f42"/>
    <xsd:import namespace="4e58ebf2-e4df-4cd3-9186-1e42b3ede124"/>
    <xsd:element name="properties">
      <xsd:complexType>
        <xsd:sequence>
          <xsd:element name="documentManagement">
            <xsd:complexType>
              <xsd:all>
                <xsd:element ref="ns2:Due_x0020_Date" minOccurs="0"/>
                <xsd:element ref="ns2:Status" minOccurs="0"/>
                <xsd:element ref="ns2:Comments" minOccurs="0"/>
                <xsd:element ref="ns2:MediaServiceMetadata" minOccurs="0"/>
                <xsd:element ref="ns2:MediaServiceFastMetadata" minOccurs="0"/>
                <xsd:element ref="ns3:SharedWithUsers" minOccurs="0"/>
                <xsd:element ref="ns3:SharedWithDetails" minOccurs="0"/>
                <xsd:element ref="ns2:MediaServiceDateTaken" minOccurs="0"/>
                <xsd:element ref="ns2:MediaServiceObjectDetectorVersions"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41b080-9453-459c-bb93-b19be7335f42" elementFormDefault="qualified">
    <xsd:import namespace="http://schemas.microsoft.com/office/2006/documentManagement/types"/>
    <xsd:import namespace="http://schemas.microsoft.com/office/infopath/2007/PartnerControls"/>
    <xsd:element name="Due_x0020_Date" ma:index="8" nillable="true" ma:displayName="Due Date" ma:format="DateOnly" ma:indexed="true" ma:internalName="Due_x0020_Date">
      <xsd:simpleType>
        <xsd:restriction base="dms:DateTime"/>
      </xsd:simpleType>
    </xsd:element>
    <xsd:element name="Status" ma:index="9" nillable="true" ma:displayName="Status" ma:format="Dropdown" ma:indexed="true" ma:internalName="Status">
      <xsd:simpleType>
        <xsd:restriction base="dms:Choice">
          <xsd:enumeration value="For Partner Review"/>
          <xsd:enumeration value="For Collegis Review"/>
          <xsd:enumeration value="Approved by Partner"/>
        </xsd:restriction>
      </xsd:simpleType>
    </xsd:element>
    <xsd:element name="Comments" ma:index="10" nillable="true" ma:displayName="Comments" ma:internalName="Comments">
      <xsd:simpleType>
        <xsd:restriction base="dms:Note">
          <xsd:maxLength value="255"/>
        </xsd:restriction>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11040b95-0fdc-46ce-be91-73dc895452db"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e58ebf2-e4df-4cd3-9186-1e42b3ede124"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ef5f3a8b-878a-4d06-a8de-79a1d9f1fffd}" ma:internalName="TaxCatchAll" ma:showField="CatchAllData" ma:web="4e58ebf2-e4df-4cd3-9186-1e42b3ede12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C6A4EEA-2556-441D-B20B-0657893061DE}">
  <ds:schemaRefs>
    <ds:schemaRef ds:uri="http://schemas.microsoft.com/office/2006/metadata/properties"/>
    <ds:schemaRef ds:uri="http://schemas.microsoft.com/office/infopath/2007/PartnerControls"/>
    <ds:schemaRef ds:uri="5e41b080-9453-459c-bb93-b19be7335f42"/>
    <ds:schemaRef ds:uri="4e58ebf2-e4df-4cd3-9186-1e42b3ede124"/>
  </ds:schemaRefs>
</ds:datastoreItem>
</file>

<file path=customXml/itemProps2.xml><?xml version="1.0" encoding="utf-8"?>
<ds:datastoreItem xmlns:ds="http://schemas.openxmlformats.org/officeDocument/2006/customXml" ds:itemID="{BA892F37-B7C3-49CF-85F2-59DD4D93B6E4}"/>
</file>

<file path=customXml/itemProps3.xml><?xml version="1.0" encoding="utf-8"?>
<ds:datastoreItem xmlns:ds="http://schemas.openxmlformats.org/officeDocument/2006/customXml" ds:itemID="{BFA838ED-C12F-4A42-8E88-98BAC73D214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112</TotalTime>
  <Words>1638</Words>
  <Application>Microsoft Macintosh PowerPoint</Application>
  <PresentationFormat>Custom</PresentationFormat>
  <Paragraphs>237</Paragraphs>
  <Slides>15</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Wingdings 2</vt:lpstr>
      <vt:lpstr>Breeze</vt:lpstr>
      <vt:lpstr>Continuous Improvement Movements Six Sigma, ISO, and Baldrige Movements</vt:lpstr>
      <vt:lpstr>What is quality?</vt:lpstr>
      <vt:lpstr>Three Accepted Quality Movements</vt:lpstr>
      <vt:lpstr>ISO Facts</vt:lpstr>
      <vt:lpstr>8 ISO 9000 Quality Management Principles</vt:lpstr>
      <vt:lpstr>Advantages and Disadvantages of ISO</vt:lpstr>
      <vt:lpstr>Baldridge Award Facts</vt:lpstr>
      <vt:lpstr>Criteria for Performance Excellence</vt:lpstr>
      <vt:lpstr>Advantages and Disadvantages of Baldridge </vt:lpstr>
      <vt:lpstr>Baldridge vs ISO </vt:lpstr>
      <vt:lpstr>Six Sigma </vt:lpstr>
      <vt:lpstr>Statistical Representation of Six Sigma</vt:lpstr>
      <vt:lpstr>DMAIC:  The Six Sigma Methodology</vt:lpstr>
      <vt:lpstr>Six Sigma Belts</vt:lpstr>
      <vt:lpstr>Advantages and Disadvantages of Six Sigma</vt:lpstr>
    </vt:vector>
  </TitlesOfParts>
  <Manager/>
  <Company>Illinois Institute of Technology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Illinois Tech President's PowerPoint Presentation</dc:title>
  <dc:subject/>
  <dc:creator>Sandra Laporte</dc:creator>
  <cp:keywords/>
  <dc:description/>
  <cp:lastModifiedBy>Jeffrey Berk</cp:lastModifiedBy>
  <cp:revision>34</cp:revision>
  <dcterms:created xsi:type="dcterms:W3CDTF">2019-02-13T16:04:21Z</dcterms:created>
  <dcterms:modified xsi:type="dcterms:W3CDTF">2024-01-12T20:13:51Z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0x010100F3EF55019BAB0549B2C20BFAAB8A2896</vt:lpwstr>
  </property>
  <property fmtid="{D5CDD505-2E9C-101B-9397-08002B2CF9AE}" pid="3" name="MediaServiceImageTags">
    <vt:lpwstr/>
  </property>
</Properties>
</file>