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13"/>
  </p:notesMasterIdLst>
  <p:sldIdLst>
    <p:sldId id="259" r:id="rId5"/>
    <p:sldId id="274" r:id="rId6"/>
    <p:sldId id="273" r:id="rId7"/>
    <p:sldId id="275" r:id="rId8"/>
    <p:sldId id="261" r:id="rId9"/>
    <p:sldId id="276" r:id="rId10"/>
    <p:sldId id="277" r:id="rId11"/>
    <p:sldId id="262" r:id="rId12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789"/>
  </p:normalViewPr>
  <p:slideViewPr>
    <p:cSldViewPr snapToGrid="0" snapToObjects="1">
      <p:cViewPr varScale="1">
        <p:scale>
          <a:sx n="68" d="100"/>
          <a:sy n="68" d="100"/>
        </p:scale>
        <p:origin x="1000" y="224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351D-14DD-2C49-9491-10E60077E9EF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5D454-47B4-FE4A-9348-B9798224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4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0D7B355-44F9-0010-617D-796E4A570C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FBC961-B659-A24A-A91C-321085D694B9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73C4EE0-ACA6-7061-8927-398788556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89C241-ACA9-E218-1C17-E0C4E6D0F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429D7096-C4D4-2D9A-7A94-7D57AAE47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6C7D5D-3713-7745-9A87-8753464729BC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342D8090-5461-5F0D-ADA7-065FD8C109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074BCB4-A7D2-E20E-A5E1-62DF5CE45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4417FB41-7CDC-E0DB-8843-54E001AAC1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8DFC7A-BAA4-1E4F-898E-3D5B0D3F52E3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7D947E7D-6EA7-F24D-9CEF-01D425B511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8212F27-359C-295F-9157-8851A91D8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ED97F965-59D2-043E-78EF-FB29329CF6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09AF23-7256-EC4B-9074-3975FDD8DEC6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F23B8FE-270B-D509-38B1-5AD3EE4362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707ACD8-F957-095F-8F94-D1EE16B6C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4DBFE88D-A227-4B6A-1B07-96D0DC868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F0C1CD-C8A8-1942-8EE8-38E3F7AC2C70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99A4972-94FA-BD5E-8AAD-E0B3F428D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878388"/>
            <a:ext cx="5029200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484" tIns="43957" rIns="89484" bIns="43957"/>
          <a:lstStyle/>
          <a:p>
            <a:endParaRPr lang="en-US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D35FF34-E12C-DB73-EF93-CCE44892D8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58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B07B9440-4BE8-508E-2A91-1C15889BC3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1E27CA-4A49-F243-AA3C-0C99351B79BA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02BF3D7-0ED8-3974-112C-3FB16A2B1B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B80E28E-60AE-6C71-01BC-37E03D33D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BC62CE24-B99B-1DE4-699D-0F9C36EC14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FB1785-A1F9-3145-8EFB-B195B927F1F7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E9F1DFA6-0F5D-B025-131A-0BA9C90327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56E2F7C-D99E-2DAC-8940-495504AFF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2B97CC6-14A7-B41C-0D78-318BDFEA60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E1F9EF-11C1-D0F4-5C1E-C56E11D9B8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C5550E-E39E-D18C-9A42-7E4B509142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96DE01-E271-D142-AB42-97AD82F50E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49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26A955E-6E09-D7B1-8664-50B2634A4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304E9C6-291F-4803-E08B-92A559411E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BB6B45B-AD62-505D-B3F8-E11A486E6F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361B9A-26C6-E84F-939A-AA3C27EB73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02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  <p:sldLayoutId id="2147483677" r:id="rId4"/>
    <p:sldLayoutId id="2147483678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5" y="3849687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7200" dirty="0"/>
              <a:t>Continuous Improvement Tool Examples</a:t>
            </a:r>
            <a:br>
              <a:rPr lang="en-US" sz="7200" dirty="0"/>
            </a:br>
            <a:r>
              <a:rPr lang="en-US" sz="7200" dirty="0"/>
              <a:t>Reengineering Tools (Part I) </a:t>
            </a:r>
            <a:br>
              <a:rPr lang="en-US" sz="7200" dirty="0"/>
            </a:br>
            <a:endParaRPr 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DBDF27A-096B-C805-7068-1366A5366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00388" y="1014413"/>
            <a:ext cx="12484895" cy="1176338"/>
          </a:xfrm>
          <a:noFill/>
        </p:spPr>
        <p:txBody>
          <a:bodyPr vert="horz" wrap="square" lIns="135732" tIns="66675" rIns="135732" bIns="66675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600" i="1" dirty="0"/>
              <a:t>Key Steps to Effective Teamwork</a:t>
            </a:r>
          </a:p>
        </p:txBody>
      </p:sp>
      <p:grpSp>
        <p:nvGrpSpPr>
          <p:cNvPr id="17410" name="Group 3">
            <a:extLst>
              <a:ext uri="{FF2B5EF4-FFF2-40B4-BE49-F238E27FC236}">
                <a16:creationId xmlns:a16="http://schemas.microsoft.com/office/drawing/2014/main" id="{1A814897-D771-5D34-CCC2-6F3E6BFD1F71}"/>
              </a:ext>
            </a:extLst>
          </p:cNvPr>
          <p:cNvGrpSpPr>
            <a:grpSpLocks/>
          </p:cNvGrpSpPr>
          <p:nvPr/>
        </p:nvGrpSpPr>
        <p:grpSpPr bwMode="auto">
          <a:xfrm>
            <a:off x="4600575" y="3057526"/>
            <a:ext cx="9089232" cy="6486526"/>
            <a:chOff x="1053" y="1284"/>
            <a:chExt cx="4135" cy="2724"/>
          </a:xfrm>
        </p:grpSpPr>
        <p:sp>
          <p:nvSpPr>
            <p:cNvPr id="17412" name="Rectangle 4">
              <a:extLst>
                <a:ext uri="{FF2B5EF4-FFF2-40B4-BE49-F238E27FC236}">
                  <a16:creationId xmlns:a16="http://schemas.microsoft.com/office/drawing/2014/main" id="{4C9965A3-22F3-EAD8-515B-E3948CEB7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1284"/>
              <a:ext cx="1254" cy="578"/>
            </a:xfrm>
            <a:prstGeom prst="rect">
              <a:avLst/>
            </a:prstGeom>
            <a:solidFill>
              <a:srgbClr val="114FF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3600"/>
            </a:p>
          </p:txBody>
        </p:sp>
        <p:sp>
          <p:nvSpPr>
            <p:cNvPr id="17413" name="Rectangle 5">
              <a:extLst>
                <a:ext uri="{FF2B5EF4-FFF2-40B4-BE49-F238E27FC236}">
                  <a16:creationId xmlns:a16="http://schemas.microsoft.com/office/drawing/2014/main" id="{E712487E-36D6-7DB6-5A3D-2D05D234F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1329"/>
              <a:ext cx="1176" cy="499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3600"/>
            </a:p>
          </p:txBody>
        </p:sp>
        <p:sp>
          <p:nvSpPr>
            <p:cNvPr id="17414" name="Rectangle 6">
              <a:extLst>
                <a:ext uri="{FF2B5EF4-FFF2-40B4-BE49-F238E27FC236}">
                  <a16:creationId xmlns:a16="http://schemas.microsoft.com/office/drawing/2014/main" id="{1DA089AB-C68A-9E0E-FB28-F39AC576A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1284"/>
              <a:ext cx="1256" cy="578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3600"/>
            </a:p>
          </p:txBody>
        </p:sp>
        <p:sp>
          <p:nvSpPr>
            <p:cNvPr id="17415" name="Rectangle 7">
              <a:extLst>
                <a:ext uri="{FF2B5EF4-FFF2-40B4-BE49-F238E27FC236}">
                  <a16:creationId xmlns:a16="http://schemas.microsoft.com/office/drawing/2014/main" id="{AF3A4713-944B-E482-C740-8C1A1449B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1329"/>
              <a:ext cx="1175" cy="499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3600"/>
            </a:p>
          </p:txBody>
        </p:sp>
        <p:sp>
          <p:nvSpPr>
            <p:cNvPr id="17416" name="Rectangle 8">
              <a:extLst>
                <a:ext uri="{FF2B5EF4-FFF2-40B4-BE49-F238E27FC236}">
                  <a16:creationId xmlns:a16="http://schemas.microsoft.com/office/drawing/2014/main" id="{FCFD547E-29AF-FF5F-C2EC-4A058A2E1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" y="1284"/>
              <a:ext cx="1253" cy="57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3600"/>
            </a:p>
          </p:txBody>
        </p:sp>
        <p:sp>
          <p:nvSpPr>
            <p:cNvPr id="17417" name="Rectangle 9">
              <a:extLst>
                <a:ext uri="{FF2B5EF4-FFF2-40B4-BE49-F238E27FC236}">
                  <a16:creationId xmlns:a16="http://schemas.microsoft.com/office/drawing/2014/main" id="{31F5291B-F8FD-D31F-5A62-4F52BECEE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329"/>
              <a:ext cx="1177" cy="499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3600"/>
            </a:p>
          </p:txBody>
        </p:sp>
        <p:sp>
          <p:nvSpPr>
            <p:cNvPr id="17418" name="Freeform 10">
              <a:extLst>
                <a:ext uri="{FF2B5EF4-FFF2-40B4-BE49-F238E27FC236}">
                  <a16:creationId xmlns:a16="http://schemas.microsoft.com/office/drawing/2014/main" id="{0762F47B-783C-9ED5-AA9F-A8130F0C2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" y="3271"/>
              <a:ext cx="1263" cy="714"/>
            </a:xfrm>
            <a:custGeom>
              <a:avLst/>
              <a:gdLst>
                <a:gd name="T0" fmla="*/ 1160 w 1263"/>
                <a:gd name="T1" fmla="*/ 0 h 714"/>
                <a:gd name="T2" fmla="*/ 0 w 1263"/>
                <a:gd name="T3" fmla="*/ 0 h 714"/>
                <a:gd name="T4" fmla="*/ 0 w 1263"/>
                <a:gd name="T5" fmla="*/ 223 h 714"/>
                <a:gd name="T6" fmla="*/ 15 w 1263"/>
                <a:gd name="T7" fmla="*/ 384 h 714"/>
                <a:gd name="T8" fmla="*/ 29 w 1263"/>
                <a:gd name="T9" fmla="*/ 490 h 714"/>
                <a:gd name="T10" fmla="*/ 94 w 1263"/>
                <a:gd name="T11" fmla="*/ 713 h 714"/>
                <a:gd name="T12" fmla="*/ 1262 w 1263"/>
                <a:gd name="T13" fmla="*/ 713 h 714"/>
                <a:gd name="T14" fmla="*/ 1168 w 1263"/>
                <a:gd name="T15" fmla="*/ 323 h 714"/>
                <a:gd name="T16" fmla="*/ 1160 w 1263"/>
                <a:gd name="T17" fmla="*/ 0 h 7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3"/>
                <a:gd name="T28" fmla="*/ 0 h 714"/>
                <a:gd name="T29" fmla="*/ 1263 w 1263"/>
                <a:gd name="T30" fmla="*/ 714 h 7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3" h="714">
                  <a:moveTo>
                    <a:pt x="1160" y="0"/>
                  </a:moveTo>
                  <a:lnTo>
                    <a:pt x="0" y="0"/>
                  </a:lnTo>
                  <a:lnTo>
                    <a:pt x="0" y="223"/>
                  </a:lnTo>
                  <a:lnTo>
                    <a:pt x="15" y="384"/>
                  </a:lnTo>
                  <a:lnTo>
                    <a:pt x="29" y="490"/>
                  </a:lnTo>
                  <a:lnTo>
                    <a:pt x="94" y="713"/>
                  </a:lnTo>
                  <a:lnTo>
                    <a:pt x="1262" y="713"/>
                  </a:lnTo>
                  <a:lnTo>
                    <a:pt x="1168" y="323"/>
                  </a:lnTo>
                  <a:lnTo>
                    <a:pt x="1160" y="0"/>
                  </a:lnTo>
                </a:path>
              </a:pathLst>
            </a:custGeom>
            <a:solidFill>
              <a:srgbClr val="FCFEB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Freeform 11">
              <a:extLst>
                <a:ext uri="{FF2B5EF4-FFF2-40B4-BE49-F238E27FC236}">
                  <a16:creationId xmlns:a16="http://schemas.microsoft.com/office/drawing/2014/main" id="{8A265798-7FF0-D81B-B77A-897AEBBA0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" y="3282"/>
              <a:ext cx="1446" cy="715"/>
            </a:xfrm>
            <a:custGeom>
              <a:avLst/>
              <a:gdLst>
                <a:gd name="T0" fmla="*/ 1329 w 1446"/>
                <a:gd name="T1" fmla="*/ 0 h 715"/>
                <a:gd name="T2" fmla="*/ 0 w 1446"/>
                <a:gd name="T3" fmla="*/ 0 h 715"/>
                <a:gd name="T4" fmla="*/ 0 w 1446"/>
                <a:gd name="T5" fmla="*/ 223 h 715"/>
                <a:gd name="T6" fmla="*/ 17 w 1446"/>
                <a:gd name="T7" fmla="*/ 385 h 715"/>
                <a:gd name="T8" fmla="*/ 33 w 1446"/>
                <a:gd name="T9" fmla="*/ 491 h 715"/>
                <a:gd name="T10" fmla="*/ 108 w 1446"/>
                <a:gd name="T11" fmla="*/ 714 h 715"/>
                <a:gd name="T12" fmla="*/ 1445 w 1446"/>
                <a:gd name="T13" fmla="*/ 714 h 715"/>
                <a:gd name="T14" fmla="*/ 1337 w 1446"/>
                <a:gd name="T15" fmla="*/ 324 h 715"/>
                <a:gd name="T16" fmla="*/ 1329 w 1446"/>
                <a:gd name="T17" fmla="*/ 0 h 7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46"/>
                <a:gd name="T28" fmla="*/ 0 h 715"/>
                <a:gd name="T29" fmla="*/ 1446 w 1446"/>
                <a:gd name="T30" fmla="*/ 715 h 7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46" h="715">
                  <a:moveTo>
                    <a:pt x="1329" y="0"/>
                  </a:moveTo>
                  <a:lnTo>
                    <a:pt x="0" y="0"/>
                  </a:lnTo>
                  <a:lnTo>
                    <a:pt x="0" y="223"/>
                  </a:lnTo>
                  <a:lnTo>
                    <a:pt x="17" y="385"/>
                  </a:lnTo>
                  <a:lnTo>
                    <a:pt x="33" y="491"/>
                  </a:lnTo>
                  <a:lnTo>
                    <a:pt x="108" y="714"/>
                  </a:lnTo>
                  <a:lnTo>
                    <a:pt x="1445" y="714"/>
                  </a:lnTo>
                  <a:lnTo>
                    <a:pt x="1337" y="324"/>
                  </a:lnTo>
                  <a:lnTo>
                    <a:pt x="1329" y="0"/>
                  </a:lnTo>
                </a:path>
              </a:pathLst>
            </a:custGeom>
            <a:solidFill>
              <a:srgbClr val="FCFEB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Freeform 12">
              <a:extLst>
                <a:ext uri="{FF2B5EF4-FFF2-40B4-BE49-F238E27FC236}">
                  <a16:creationId xmlns:a16="http://schemas.microsoft.com/office/drawing/2014/main" id="{0F70E599-A042-87AF-7BD9-7C271A32B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" y="3294"/>
              <a:ext cx="1263" cy="714"/>
            </a:xfrm>
            <a:custGeom>
              <a:avLst/>
              <a:gdLst>
                <a:gd name="T0" fmla="*/ 1160 w 1263"/>
                <a:gd name="T1" fmla="*/ 0 h 714"/>
                <a:gd name="T2" fmla="*/ 0 w 1263"/>
                <a:gd name="T3" fmla="*/ 0 h 714"/>
                <a:gd name="T4" fmla="*/ 0 w 1263"/>
                <a:gd name="T5" fmla="*/ 223 h 714"/>
                <a:gd name="T6" fmla="*/ 15 w 1263"/>
                <a:gd name="T7" fmla="*/ 384 h 714"/>
                <a:gd name="T8" fmla="*/ 29 w 1263"/>
                <a:gd name="T9" fmla="*/ 490 h 714"/>
                <a:gd name="T10" fmla="*/ 94 w 1263"/>
                <a:gd name="T11" fmla="*/ 713 h 714"/>
                <a:gd name="T12" fmla="*/ 1262 w 1263"/>
                <a:gd name="T13" fmla="*/ 713 h 714"/>
                <a:gd name="T14" fmla="*/ 1168 w 1263"/>
                <a:gd name="T15" fmla="*/ 323 h 714"/>
                <a:gd name="T16" fmla="*/ 1160 w 1263"/>
                <a:gd name="T17" fmla="*/ 0 h 7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3"/>
                <a:gd name="T28" fmla="*/ 0 h 714"/>
                <a:gd name="T29" fmla="*/ 1263 w 1263"/>
                <a:gd name="T30" fmla="*/ 714 h 7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3" h="714">
                  <a:moveTo>
                    <a:pt x="1160" y="0"/>
                  </a:moveTo>
                  <a:lnTo>
                    <a:pt x="0" y="0"/>
                  </a:lnTo>
                  <a:lnTo>
                    <a:pt x="0" y="223"/>
                  </a:lnTo>
                  <a:lnTo>
                    <a:pt x="15" y="384"/>
                  </a:lnTo>
                  <a:lnTo>
                    <a:pt x="29" y="490"/>
                  </a:lnTo>
                  <a:lnTo>
                    <a:pt x="94" y="713"/>
                  </a:lnTo>
                  <a:lnTo>
                    <a:pt x="1262" y="713"/>
                  </a:lnTo>
                  <a:lnTo>
                    <a:pt x="1168" y="323"/>
                  </a:lnTo>
                  <a:lnTo>
                    <a:pt x="1160" y="0"/>
                  </a:lnTo>
                </a:path>
              </a:pathLst>
            </a:custGeom>
            <a:solidFill>
              <a:srgbClr val="FCFEB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Rectangle 13">
              <a:extLst>
                <a:ext uri="{FF2B5EF4-FFF2-40B4-BE49-F238E27FC236}">
                  <a16:creationId xmlns:a16="http://schemas.microsoft.com/office/drawing/2014/main" id="{F3ABA5D0-CA79-C4F8-9A38-FE84D5115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" y="1357"/>
              <a:ext cx="95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443" tIns="61913" rIns="121443" bIns="61913">
              <a:spAutoFit/>
            </a:bodyPr>
            <a:lstStyle>
              <a:lvl1pPr defTabSz="8143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43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43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43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43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Communicate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With Respect</a:t>
              </a:r>
            </a:p>
          </p:txBody>
        </p:sp>
        <p:sp>
          <p:nvSpPr>
            <p:cNvPr id="17422" name="Rectangle 14">
              <a:extLst>
                <a:ext uri="{FF2B5EF4-FFF2-40B4-BE49-F238E27FC236}">
                  <a16:creationId xmlns:a16="http://schemas.microsoft.com/office/drawing/2014/main" id="{1B364786-C36A-C125-32CB-01B4F1A5C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" y="1357"/>
              <a:ext cx="777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443" tIns="61913" rIns="121443" bIns="61913">
              <a:spAutoFit/>
            </a:bodyPr>
            <a:lstStyle>
              <a:lvl1pPr defTabSz="8143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43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43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43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43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Recognize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and Affirm</a:t>
              </a:r>
            </a:p>
          </p:txBody>
        </p:sp>
        <p:sp>
          <p:nvSpPr>
            <p:cNvPr id="17423" name="Rectangle 15">
              <a:extLst>
                <a:ext uri="{FF2B5EF4-FFF2-40B4-BE49-F238E27FC236}">
                  <a16:creationId xmlns:a16="http://schemas.microsoft.com/office/drawing/2014/main" id="{242AB77A-D6B8-8C5D-AC92-B86B2AB58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" y="1357"/>
              <a:ext cx="98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443" tIns="61913" rIns="121443" bIns="61913">
              <a:spAutoFit/>
            </a:bodyPr>
            <a:lstStyle>
              <a:lvl1pPr defTabSz="8143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43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43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43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43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Build Trusting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Relationships</a:t>
              </a:r>
            </a:p>
          </p:txBody>
        </p:sp>
        <p:sp>
          <p:nvSpPr>
            <p:cNvPr id="17424" name="Rectangle 16">
              <a:extLst>
                <a:ext uri="{FF2B5EF4-FFF2-40B4-BE49-F238E27FC236}">
                  <a16:creationId xmlns:a16="http://schemas.microsoft.com/office/drawing/2014/main" id="{CE1A8EB8-90A0-330D-EDC4-B54A0ECA6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3309"/>
              <a:ext cx="90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443" tIns="61913" rIns="121443" bIns="61913">
              <a:spAutoFit/>
            </a:bodyPr>
            <a:lstStyle>
              <a:lvl1pPr defTabSz="8143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43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43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43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43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Leave Your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  Ego at the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       Doorstep</a:t>
              </a:r>
            </a:p>
          </p:txBody>
        </p:sp>
        <p:sp>
          <p:nvSpPr>
            <p:cNvPr id="17425" name="Rectangle 17">
              <a:extLst>
                <a:ext uri="{FF2B5EF4-FFF2-40B4-BE49-F238E27FC236}">
                  <a16:creationId xmlns:a16="http://schemas.microsoft.com/office/drawing/2014/main" id="{0D50766D-A5BA-5C92-04CF-F4FB1E76E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" y="1952"/>
              <a:ext cx="1402" cy="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3600"/>
            </a:p>
          </p:txBody>
        </p:sp>
        <p:sp>
          <p:nvSpPr>
            <p:cNvPr id="17426" name="Line 18">
              <a:extLst>
                <a:ext uri="{FF2B5EF4-FFF2-40B4-BE49-F238E27FC236}">
                  <a16:creationId xmlns:a16="http://schemas.microsoft.com/office/drawing/2014/main" id="{62061FA7-6B65-DD9E-5016-9B4E42250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3323"/>
              <a:ext cx="1064" cy="0"/>
            </a:xfrm>
            <a:prstGeom prst="line">
              <a:avLst/>
            </a:prstGeom>
            <a:noFill/>
            <a:ln w="101600">
              <a:solidFill>
                <a:srgbClr val="EAEC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Freeform 19">
              <a:extLst>
                <a:ext uri="{FF2B5EF4-FFF2-40B4-BE49-F238E27FC236}">
                  <a16:creationId xmlns:a16="http://schemas.microsoft.com/office/drawing/2014/main" id="{27154592-F0EF-530B-86C4-C91048DC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" y="2606"/>
              <a:ext cx="1265" cy="715"/>
            </a:xfrm>
            <a:custGeom>
              <a:avLst/>
              <a:gdLst>
                <a:gd name="T0" fmla="*/ 1162 w 1265"/>
                <a:gd name="T1" fmla="*/ 0 h 715"/>
                <a:gd name="T2" fmla="*/ 0 w 1265"/>
                <a:gd name="T3" fmla="*/ 0 h 715"/>
                <a:gd name="T4" fmla="*/ 0 w 1265"/>
                <a:gd name="T5" fmla="*/ 223 h 715"/>
                <a:gd name="T6" fmla="*/ 15 w 1265"/>
                <a:gd name="T7" fmla="*/ 385 h 715"/>
                <a:gd name="T8" fmla="*/ 29 w 1265"/>
                <a:gd name="T9" fmla="*/ 491 h 715"/>
                <a:gd name="T10" fmla="*/ 94 w 1265"/>
                <a:gd name="T11" fmla="*/ 714 h 715"/>
                <a:gd name="T12" fmla="*/ 1264 w 1265"/>
                <a:gd name="T13" fmla="*/ 714 h 715"/>
                <a:gd name="T14" fmla="*/ 1170 w 1265"/>
                <a:gd name="T15" fmla="*/ 324 h 715"/>
                <a:gd name="T16" fmla="*/ 1162 w 1265"/>
                <a:gd name="T17" fmla="*/ 0 h 7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5"/>
                <a:gd name="T28" fmla="*/ 0 h 715"/>
                <a:gd name="T29" fmla="*/ 1265 w 1265"/>
                <a:gd name="T30" fmla="*/ 715 h 7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5" h="715">
                  <a:moveTo>
                    <a:pt x="1162" y="0"/>
                  </a:moveTo>
                  <a:lnTo>
                    <a:pt x="0" y="0"/>
                  </a:lnTo>
                  <a:lnTo>
                    <a:pt x="0" y="223"/>
                  </a:lnTo>
                  <a:lnTo>
                    <a:pt x="15" y="385"/>
                  </a:lnTo>
                  <a:lnTo>
                    <a:pt x="29" y="491"/>
                  </a:lnTo>
                  <a:lnTo>
                    <a:pt x="94" y="714"/>
                  </a:lnTo>
                  <a:lnTo>
                    <a:pt x="1264" y="714"/>
                  </a:lnTo>
                  <a:lnTo>
                    <a:pt x="1170" y="324"/>
                  </a:lnTo>
                  <a:lnTo>
                    <a:pt x="1162" y="0"/>
                  </a:lnTo>
                </a:path>
              </a:pathLst>
            </a:custGeom>
            <a:solidFill>
              <a:srgbClr val="FCFEB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Rectangle 20">
              <a:extLst>
                <a:ext uri="{FF2B5EF4-FFF2-40B4-BE49-F238E27FC236}">
                  <a16:creationId xmlns:a16="http://schemas.microsoft.com/office/drawing/2014/main" id="{A945E061-F6A8-ED80-8BCB-BF4223160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" y="2625"/>
              <a:ext cx="79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443" tIns="61913" rIns="121443" bIns="61913">
              <a:spAutoFit/>
            </a:bodyPr>
            <a:lstStyle>
              <a:lvl1pPr defTabSz="8143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43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43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43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43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   Value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  Diverse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    Opinions</a:t>
              </a:r>
            </a:p>
          </p:txBody>
        </p:sp>
        <p:sp>
          <p:nvSpPr>
            <p:cNvPr id="17429" name="Line 21">
              <a:extLst>
                <a:ext uri="{FF2B5EF4-FFF2-40B4-BE49-F238E27FC236}">
                  <a16:creationId xmlns:a16="http://schemas.microsoft.com/office/drawing/2014/main" id="{2CE5D740-22D3-CEA6-1031-A519AC6C2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662"/>
              <a:ext cx="1064" cy="0"/>
            </a:xfrm>
            <a:prstGeom prst="line">
              <a:avLst/>
            </a:prstGeom>
            <a:noFill/>
            <a:ln w="101600">
              <a:solidFill>
                <a:srgbClr val="EAEC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Freeform 22">
              <a:extLst>
                <a:ext uri="{FF2B5EF4-FFF2-40B4-BE49-F238E27FC236}">
                  <a16:creationId xmlns:a16="http://schemas.microsoft.com/office/drawing/2014/main" id="{01A48217-AB6A-3867-DCAB-FE9B732C1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" y="1933"/>
              <a:ext cx="1263" cy="715"/>
            </a:xfrm>
            <a:custGeom>
              <a:avLst/>
              <a:gdLst>
                <a:gd name="T0" fmla="*/ 1161 w 1263"/>
                <a:gd name="T1" fmla="*/ 0 h 715"/>
                <a:gd name="T2" fmla="*/ 0 w 1263"/>
                <a:gd name="T3" fmla="*/ 0 h 715"/>
                <a:gd name="T4" fmla="*/ 0 w 1263"/>
                <a:gd name="T5" fmla="*/ 223 h 715"/>
                <a:gd name="T6" fmla="*/ 15 w 1263"/>
                <a:gd name="T7" fmla="*/ 385 h 715"/>
                <a:gd name="T8" fmla="*/ 29 w 1263"/>
                <a:gd name="T9" fmla="*/ 491 h 715"/>
                <a:gd name="T10" fmla="*/ 94 w 1263"/>
                <a:gd name="T11" fmla="*/ 714 h 715"/>
                <a:gd name="T12" fmla="*/ 1262 w 1263"/>
                <a:gd name="T13" fmla="*/ 714 h 715"/>
                <a:gd name="T14" fmla="*/ 1168 w 1263"/>
                <a:gd name="T15" fmla="*/ 323 h 715"/>
                <a:gd name="T16" fmla="*/ 1161 w 1263"/>
                <a:gd name="T17" fmla="*/ 0 h 7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3"/>
                <a:gd name="T28" fmla="*/ 0 h 715"/>
                <a:gd name="T29" fmla="*/ 1263 w 1263"/>
                <a:gd name="T30" fmla="*/ 715 h 7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3" h="715">
                  <a:moveTo>
                    <a:pt x="1161" y="0"/>
                  </a:moveTo>
                  <a:lnTo>
                    <a:pt x="0" y="0"/>
                  </a:lnTo>
                  <a:lnTo>
                    <a:pt x="0" y="223"/>
                  </a:lnTo>
                  <a:lnTo>
                    <a:pt x="15" y="385"/>
                  </a:lnTo>
                  <a:lnTo>
                    <a:pt x="29" y="491"/>
                  </a:lnTo>
                  <a:lnTo>
                    <a:pt x="94" y="714"/>
                  </a:lnTo>
                  <a:lnTo>
                    <a:pt x="1262" y="714"/>
                  </a:lnTo>
                  <a:lnTo>
                    <a:pt x="1168" y="323"/>
                  </a:lnTo>
                  <a:lnTo>
                    <a:pt x="1161" y="0"/>
                  </a:lnTo>
                </a:path>
              </a:pathLst>
            </a:custGeom>
            <a:solidFill>
              <a:srgbClr val="FCFEB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Rectangle 23">
              <a:extLst>
                <a:ext uri="{FF2B5EF4-FFF2-40B4-BE49-F238E27FC236}">
                  <a16:creationId xmlns:a16="http://schemas.microsoft.com/office/drawing/2014/main" id="{2F51669D-3B7C-EE76-9CFB-283FE7C42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" y="1950"/>
              <a:ext cx="103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443" tIns="61913" rIns="121443" bIns="61913">
              <a:spAutoFit/>
            </a:bodyPr>
            <a:lstStyle>
              <a:lvl1pPr defTabSz="8143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43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43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43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43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      Listen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 Carefully to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 Each Member </a:t>
              </a:r>
            </a:p>
          </p:txBody>
        </p:sp>
        <p:sp>
          <p:nvSpPr>
            <p:cNvPr id="17432" name="Line 24">
              <a:extLst>
                <a:ext uri="{FF2B5EF4-FFF2-40B4-BE49-F238E27FC236}">
                  <a16:creationId xmlns:a16="http://schemas.microsoft.com/office/drawing/2014/main" id="{E828D220-96F7-B289-0F3A-57BAFBC19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3338"/>
              <a:ext cx="1169" cy="0"/>
            </a:xfrm>
            <a:prstGeom prst="line">
              <a:avLst/>
            </a:prstGeom>
            <a:noFill/>
            <a:ln w="101600">
              <a:solidFill>
                <a:srgbClr val="EAEC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Freeform 25">
              <a:extLst>
                <a:ext uri="{FF2B5EF4-FFF2-40B4-BE49-F238E27FC236}">
                  <a16:creationId xmlns:a16="http://schemas.microsoft.com/office/drawing/2014/main" id="{FECC9F9E-D38A-BF63-9B3C-5FFC4D176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2602"/>
              <a:ext cx="1264" cy="714"/>
            </a:xfrm>
            <a:custGeom>
              <a:avLst/>
              <a:gdLst>
                <a:gd name="T0" fmla="*/ 1161 w 1264"/>
                <a:gd name="T1" fmla="*/ 0 h 714"/>
                <a:gd name="T2" fmla="*/ 0 w 1264"/>
                <a:gd name="T3" fmla="*/ 0 h 714"/>
                <a:gd name="T4" fmla="*/ 0 w 1264"/>
                <a:gd name="T5" fmla="*/ 223 h 714"/>
                <a:gd name="T6" fmla="*/ 15 w 1264"/>
                <a:gd name="T7" fmla="*/ 384 h 714"/>
                <a:gd name="T8" fmla="*/ 29 w 1264"/>
                <a:gd name="T9" fmla="*/ 490 h 714"/>
                <a:gd name="T10" fmla="*/ 94 w 1264"/>
                <a:gd name="T11" fmla="*/ 713 h 714"/>
                <a:gd name="T12" fmla="*/ 1263 w 1264"/>
                <a:gd name="T13" fmla="*/ 713 h 714"/>
                <a:gd name="T14" fmla="*/ 1169 w 1264"/>
                <a:gd name="T15" fmla="*/ 323 h 714"/>
                <a:gd name="T16" fmla="*/ 1161 w 1264"/>
                <a:gd name="T17" fmla="*/ 0 h 7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4"/>
                <a:gd name="T28" fmla="*/ 0 h 714"/>
                <a:gd name="T29" fmla="*/ 1264 w 1264"/>
                <a:gd name="T30" fmla="*/ 714 h 7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4" h="714">
                  <a:moveTo>
                    <a:pt x="1161" y="0"/>
                  </a:moveTo>
                  <a:lnTo>
                    <a:pt x="0" y="0"/>
                  </a:lnTo>
                  <a:lnTo>
                    <a:pt x="0" y="223"/>
                  </a:lnTo>
                  <a:lnTo>
                    <a:pt x="15" y="384"/>
                  </a:lnTo>
                  <a:lnTo>
                    <a:pt x="29" y="490"/>
                  </a:lnTo>
                  <a:lnTo>
                    <a:pt x="94" y="713"/>
                  </a:lnTo>
                  <a:lnTo>
                    <a:pt x="1263" y="713"/>
                  </a:lnTo>
                  <a:lnTo>
                    <a:pt x="1169" y="323"/>
                  </a:lnTo>
                  <a:lnTo>
                    <a:pt x="1161" y="0"/>
                  </a:lnTo>
                </a:path>
              </a:pathLst>
            </a:custGeom>
            <a:solidFill>
              <a:srgbClr val="FCFEB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Line 26">
              <a:extLst>
                <a:ext uri="{FF2B5EF4-FFF2-40B4-BE49-F238E27FC236}">
                  <a16:creationId xmlns:a16="http://schemas.microsoft.com/office/drawing/2014/main" id="{FD3D9DAD-E060-F20C-418E-057425D78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2654"/>
              <a:ext cx="1063" cy="0"/>
            </a:xfrm>
            <a:prstGeom prst="line">
              <a:avLst/>
            </a:prstGeom>
            <a:noFill/>
            <a:ln w="101600">
              <a:solidFill>
                <a:srgbClr val="EAEC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Freeform 27">
              <a:extLst>
                <a:ext uri="{FF2B5EF4-FFF2-40B4-BE49-F238E27FC236}">
                  <a16:creationId xmlns:a16="http://schemas.microsoft.com/office/drawing/2014/main" id="{B5077215-393F-F36B-E895-87AE16BA9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1952"/>
              <a:ext cx="1262" cy="715"/>
            </a:xfrm>
            <a:custGeom>
              <a:avLst/>
              <a:gdLst>
                <a:gd name="T0" fmla="*/ 1160 w 1262"/>
                <a:gd name="T1" fmla="*/ 0 h 715"/>
                <a:gd name="T2" fmla="*/ 0 w 1262"/>
                <a:gd name="T3" fmla="*/ 0 h 715"/>
                <a:gd name="T4" fmla="*/ 0 w 1262"/>
                <a:gd name="T5" fmla="*/ 223 h 715"/>
                <a:gd name="T6" fmla="*/ 14 w 1262"/>
                <a:gd name="T7" fmla="*/ 385 h 715"/>
                <a:gd name="T8" fmla="*/ 29 w 1262"/>
                <a:gd name="T9" fmla="*/ 491 h 715"/>
                <a:gd name="T10" fmla="*/ 94 w 1262"/>
                <a:gd name="T11" fmla="*/ 714 h 715"/>
                <a:gd name="T12" fmla="*/ 1261 w 1262"/>
                <a:gd name="T13" fmla="*/ 714 h 715"/>
                <a:gd name="T14" fmla="*/ 1167 w 1262"/>
                <a:gd name="T15" fmla="*/ 324 h 715"/>
                <a:gd name="T16" fmla="*/ 1160 w 1262"/>
                <a:gd name="T17" fmla="*/ 0 h 7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2"/>
                <a:gd name="T28" fmla="*/ 0 h 715"/>
                <a:gd name="T29" fmla="*/ 1262 w 1262"/>
                <a:gd name="T30" fmla="*/ 715 h 7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2" h="715">
                  <a:moveTo>
                    <a:pt x="1160" y="0"/>
                  </a:moveTo>
                  <a:lnTo>
                    <a:pt x="0" y="0"/>
                  </a:lnTo>
                  <a:lnTo>
                    <a:pt x="0" y="223"/>
                  </a:lnTo>
                  <a:lnTo>
                    <a:pt x="14" y="385"/>
                  </a:lnTo>
                  <a:lnTo>
                    <a:pt x="29" y="491"/>
                  </a:lnTo>
                  <a:lnTo>
                    <a:pt x="94" y="714"/>
                  </a:lnTo>
                  <a:lnTo>
                    <a:pt x="1261" y="714"/>
                  </a:lnTo>
                  <a:lnTo>
                    <a:pt x="1167" y="324"/>
                  </a:lnTo>
                  <a:lnTo>
                    <a:pt x="1160" y="0"/>
                  </a:lnTo>
                </a:path>
              </a:pathLst>
            </a:custGeom>
            <a:solidFill>
              <a:srgbClr val="FCFEB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Rectangle 28">
              <a:extLst>
                <a:ext uri="{FF2B5EF4-FFF2-40B4-BE49-F238E27FC236}">
                  <a16:creationId xmlns:a16="http://schemas.microsoft.com/office/drawing/2014/main" id="{D85C3834-D356-DF3F-E968-FDAF732EF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3325"/>
              <a:ext cx="1115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443" tIns="61913" rIns="121443" bIns="61913">
              <a:spAutoFit/>
            </a:bodyPr>
            <a:lstStyle>
              <a:lvl1pPr defTabSz="8143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43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43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43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43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Highlight the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Smallest</a:t>
              </a:r>
            </a:p>
            <a:p>
              <a:pPr algn="ctr"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Accomplishment</a:t>
              </a:r>
            </a:p>
          </p:txBody>
        </p:sp>
        <p:sp>
          <p:nvSpPr>
            <p:cNvPr id="17437" name="Line 29">
              <a:extLst>
                <a:ext uri="{FF2B5EF4-FFF2-40B4-BE49-F238E27FC236}">
                  <a16:creationId xmlns:a16="http://schemas.microsoft.com/office/drawing/2014/main" id="{42032CB4-7F94-2EF0-ABE1-1F0ED13E8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3346"/>
              <a:ext cx="1070" cy="0"/>
            </a:xfrm>
            <a:prstGeom prst="line">
              <a:avLst/>
            </a:prstGeom>
            <a:noFill/>
            <a:ln w="101600">
              <a:solidFill>
                <a:srgbClr val="EAEC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Freeform 30">
              <a:extLst>
                <a:ext uri="{FF2B5EF4-FFF2-40B4-BE49-F238E27FC236}">
                  <a16:creationId xmlns:a16="http://schemas.microsoft.com/office/drawing/2014/main" id="{172658E2-0137-87AC-57A2-54FB6615A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2613"/>
              <a:ext cx="1262" cy="715"/>
            </a:xfrm>
            <a:custGeom>
              <a:avLst/>
              <a:gdLst>
                <a:gd name="T0" fmla="*/ 1160 w 1262"/>
                <a:gd name="T1" fmla="*/ 0 h 715"/>
                <a:gd name="T2" fmla="*/ 0 w 1262"/>
                <a:gd name="T3" fmla="*/ 0 h 715"/>
                <a:gd name="T4" fmla="*/ 0 w 1262"/>
                <a:gd name="T5" fmla="*/ 223 h 715"/>
                <a:gd name="T6" fmla="*/ 14 w 1262"/>
                <a:gd name="T7" fmla="*/ 385 h 715"/>
                <a:gd name="T8" fmla="*/ 29 w 1262"/>
                <a:gd name="T9" fmla="*/ 491 h 715"/>
                <a:gd name="T10" fmla="*/ 94 w 1262"/>
                <a:gd name="T11" fmla="*/ 714 h 715"/>
                <a:gd name="T12" fmla="*/ 1261 w 1262"/>
                <a:gd name="T13" fmla="*/ 714 h 715"/>
                <a:gd name="T14" fmla="*/ 1167 w 1262"/>
                <a:gd name="T15" fmla="*/ 324 h 715"/>
                <a:gd name="T16" fmla="*/ 1160 w 1262"/>
                <a:gd name="T17" fmla="*/ 0 h 7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2"/>
                <a:gd name="T28" fmla="*/ 0 h 715"/>
                <a:gd name="T29" fmla="*/ 1262 w 1262"/>
                <a:gd name="T30" fmla="*/ 715 h 7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2" h="715">
                  <a:moveTo>
                    <a:pt x="1160" y="0"/>
                  </a:moveTo>
                  <a:lnTo>
                    <a:pt x="0" y="0"/>
                  </a:lnTo>
                  <a:lnTo>
                    <a:pt x="0" y="223"/>
                  </a:lnTo>
                  <a:lnTo>
                    <a:pt x="14" y="385"/>
                  </a:lnTo>
                  <a:lnTo>
                    <a:pt x="29" y="491"/>
                  </a:lnTo>
                  <a:lnTo>
                    <a:pt x="94" y="714"/>
                  </a:lnTo>
                  <a:lnTo>
                    <a:pt x="1261" y="714"/>
                  </a:lnTo>
                  <a:lnTo>
                    <a:pt x="1167" y="324"/>
                  </a:lnTo>
                  <a:lnTo>
                    <a:pt x="1160" y="0"/>
                  </a:lnTo>
                </a:path>
              </a:pathLst>
            </a:custGeom>
            <a:solidFill>
              <a:srgbClr val="FCFEB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Line 31">
              <a:extLst>
                <a:ext uri="{FF2B5EF4-FFF2-40B4-BE49-F238E27FC236}">
                  <a16:creationId xmlns:a16="http://schemas.microsoft.com/office/drawing/2014/main" id="{6FFD1DF1-F01B-8AC6-B7FC-ED19A4DE7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2670"/>
              <a:ext cx="1062" cy="0"/>
            </a:xfrm>
            <a:prstGeom prst="line">
              <a:avLst/>
            </a:prstGeom>
            <a:noFill/>
            <a:ln w="101600">
              <a:solidFill>
                <a:srgbClr val="EAEC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Freeform 32">
              <a:extLst>
                <a:ext uri="{FF2B5EF4-FFF2-40B4-BE49-F238E27FC236}">
                  <a16:creationId xmlns:a16="http://schemas.microsoft.com/office/drawing/2014/main" id="{EE2E55E3-37F1-5174-E119-CD24746A9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" y="1949"/>
              <a:ext cx="1266" cy="714"/>
            </a:xfrm>
            <a:custGeom>
              <a:avLst/>
              <a:gdLst>
                <a:gd name="T0" fmla="*/ 1163 w 1266"/>
                <a:gd name="T1" fmla="*/ 0 h 714"/>
                <a:gd name="T2" fmla="*/ 0 w 1266"/>
                <a:gd name="T3" fmla="*/ 0 h 714"/>
                <a:gd name="T4" fmla="*/ 0 w 1266"/>
                <a:gd name="T5" fmla="*/ 223 h 714"/>
                <a:gd name="T6" fmla="*/ 15 w 1266"/>
                <a:gd name="T7" fmla="*/ 384 h 714"/>
                <a:gd name="T8" fmla="*/ 29 w 1266"/>
                <a:gd name="T9" fmla="*/ 490 h 714"/>
                <a:gd name="T10" fmla="*/ 95 w 1266"/>
                <a:gd name="T11" fmla="*/ 713 h 714"/>
                <a:gd name="T12" fmla="*/ 1265 w 1266"/>
                <a:gd name="T13" fmla="*/ 713 h 714"/>
                <a:gd name="T14" fmla="*/ 1170 w 1266"/>
                <a:gd name="T15" fmla="*/ 323 h 714"/>
                <a:gd name="T16" fmla="*/ 1163 w 1266"/>
                <a:gd name="T17" fmla="*/ 0 h 7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6"/>
                <a:gd name="T28" fmla="*/ 0 h 714"/>
                <a:gd name="T29" fmla="*/ 1266 w 1266"/>
                <a:gd name="T30" fmla="*/ 714 h 71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6" h="714">
                  <a:moveTo>
                    <a:pt x="1163" y="0"/>
                  </a:moveTo>
                  <a:lnTo>
                    <a:pt x="0" y="0"/>
                  </a:lnTo>
                  <a:lnTo>
                    <a:pt x="0" y="223"/>
                  </a:lnTo>
                  <a:lnTo>
                    <a:pt x="15" y="384"/>
                  </a:lnTo>
                  <a:lnTo>
                    <a:pt x="29" y="490"/>
                  </a:lnTo>
                  <a:lnTo>
                    <a:pt x="95" y="713"/>
                  </a:lnTo>
                  <a:lnTo>
                    <a:pt x="1265" y="713"/>
                  </a:lnTo>
                  <a:lnTo>
                    <a:pt x="1170" y="323"/>
                  </a:lnTo>
                  <a:lnTo>
                    <a:pt x="1163" y="0"/>
                  </a:lnTo>
                </a:path>
              </a:pathLst>
            </a:custGeom>
            <a:solidFill>
              <a:srgbClr val="FCFEB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Rectangle 33">
              <a:extLst>
                <a:ext uri="{FF2B5EF4-FFF2-40B4-BE49-F238E27FC236}">
                  <a16:creationId xmlns:a16="http://schemas.microsoft.com/office/drawing/2014/main" id="{9A3D9509-FF25-7E2E-6D3E-036D6252E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958"/>
              <a:ext cx="93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443" tIns="61913" rIns="121443" bIns="61913">
              <a:spAutoFit/>
            </a:bodyPr>
            <a:lstStyle>
              <a:lvl1pPr defTabSz="8143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43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43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43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43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   Celebrate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 Victories and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     Learning</a:t>
              </a:r>
            </a:p>
          </p:txBody>
        </p:sp>
        <p:sp>
          <p:nvSpPr>
            <p:cNvPr id="17442" name="Rectangle 34">
              <a:extLst>
                <a:ext uri="{FF2B5EF4-FFF2-40B4-BE49-F238E27FC236}">
                  <a16:creationId xmlns:a16="http://schemas.microsoft.com/office/drawing/2014/main" id="{E1456C64-1A24-428F-F387-4EE654DA8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" y="1964"/>
              <a:ext cx="89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443" tIns="61913" rIns="121443" bIns="61913">
              <a:spAutoFit/>
            </a:bodyPr>
            <a:lstStyle>
              <a:lvl1pPr defTabSz="8143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43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43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43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43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   Affirm and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  Trust Every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       Member</a:t>
              </a:r>
            </a:p>
          </p:txBody>
        </p:sp>
        <p:sp>
          <p:nvSpPr>
            <p:cNvPr id="17443" name="Rectangle 35">
              <a:extLst>
                <a:ext uri="{FF2B5EF4-FFF2-40B4-BE49-F238E27FC236}">
                  <a16:creationId xmlns:a16="http://schemas.microsoft.com/office/drawing/2014/main" id="{A014AA6E-978D-AE6C-A3F7-AEE311625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2721"/>
              <a:ext cx="79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443" tIns="61913" rIns="121443" bIns="61913">
              <a:spAutoFit/>
            </a:bodyPr>
            <a:lstStyle>
              <a:lvl1pPr defTabSz="8143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43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43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43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43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      Be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Supportive</a:t>
              </a:r>
            </a:p>
          </p:txBody>
        </p:sp>
        <p:sp>
          <p:nvSpPr>
            <p:cNvPr id="17444" name="Rectangle 36">
              <a:extLst>
                <a:ext uri="{FF2B5EF4-FFF2-40B4-BE49-F238E27FC236}">
                  <a16:creationId xmlns:a16="http://schemas.microsoft.com/office/drawing/2014/main" id="{2DF13C36-6E46-A380-7662-50572A47D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2655"/>
              <a:ext cx="885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443" tIns="61913" rIns="121443" bIns="61913">
              <a:spAutoFit/>
            </a:bodyPr>
            <a:lstStyle>
              <a:lvl1pPr defTabSz="8143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43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43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43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43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     Go on a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    Nonwork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    Adventure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       Together</a:t>
              </a:r>
            </a:p>
          </p:txBody>
        </p:sp>
        <p:sp>
          <p:nvSpPr>
            <p:cNvPr id="17445" name="Rectangle 37">
              <a:extLst>
                <a:ext uri="{FF2B5EF4-FFF2-40B4-BE49-F238E27FC236}">
                  <a16:creationId xmlns:a16="http://schemas.microsoft.com/office/drawing/2014/main" id="{1704CD91-3A41-7FDF-FACD-F4853AAE4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3429"/>
              <a:ext cx="91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443" tIns="61913" rIns="121443" bIns="61913">
              <a:spAutoFit/>
            </a:bodyPr>
            <a:lstStyle>
              <a:lvl1pPr defTabSz="814388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814388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814388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8143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81438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8143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Affirm Every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000000"/>
                  </a:solidFill>
                </a:rPr>
                <a:t>  Member</a:t>
              </a:r>
            </a:p>
          </p:txBody>
        </p:sp>
      </p:grpSp>
      <p:sp>
        <p:nvSpPr>
          <p:cNvPr id="17411" name="Text Box 38">
            <a:extLst>
              <a:ext uri="{FF2B5EF4-FFF2-40B4-BE49-F238E27FC236}">
                <a16:creationId xmlns:a16="http://schemas.microsoft.com/office/drawing/2014/main" id="{50A810B0-B480-1570-7CEE-4D2619CCE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966" y="221993"/>
            <a:ext cx="41488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  <a:latin typeface="Arial" panose="020B0604020202020204" pitchFamily="34" charset="0"/>
              </a:rPr>
              <a:t>Affinity Diagram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5">
            <a:extLst>
              <a:ext uri="{FF2B5EF4-FFF2-40B4-BE49-F238E27FC236}">
                <a16:creationId xmlns:a16="http://schemas.microsoft.com/office/drawing/2014/main" id="{8E9AB6DA-78B7-8632-9D34-0C92AB46F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6057900"/>
            <a:ext cx="1531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externalities</a:t>
            </a:r>
          </a:p>
        </p:txBody>
      </p:sp>
      <p:grpSp>
        <p:nvGrpSpPr>
          <p:cNvPr id="19458" name="Group 28">
            <a:extLst>
              <a:ext uri="{FF2B5EF4-FFF2-40B4-BE49-F238E27FC236}">
                <a16:creationId xmlns:a16="http://schemas.microsoft.com/office/drawing/2014/main" id="{A3714C64-704C-6DE6-19DE-FEB4F5B1372C}"/>
              </a:ext>
            </a:extLst>
          </p:cNvPr>
          <p:cNvGrpSpPr>
            <a:grpSpLocks/>
          </p:cNvGrpSpPr>
          <p:nvPr/>
        </p:nvGrpSpPr>
        <p:grpSpPr bwMode="auto">
          <a:xfrm>
            <a:off x="3200401" y="2857500"/>
            <a:ext cx="12596814" cy="4026694"/>
            <a:chOff x="384" y="1200"/>
            <a:chExt cx="5290" cy="1691"/>
          </a:xfrm>
        </p:grpSpPr>
        <p:sp>
          <p:nvSpPr>
            <p:cNvPr id="19460" name="Line 2">
              <a:extLst>
                <a:ext uri="{FF2B5EF4-FFF2-40B4-BE49-F238E27FC236}">
                  <a16:creationId xmlns:a16="http://schemas.microsoft.com/office/drawing/2014/main" id="{86035624-FB95-67A0-0A40-D05C767E9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016"/>
              <a:ext cx="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1" name="Text Box 3">
              <a:extLst>
                <a:ext uri="{FF2B5EF4-FFF2-40B4-BE49-F238E27FC236}">
                  <a16:creationId xmlns:a16="http://schemas.microsoft.com/office/drawing/2014/main" id="{09E62EFE-4B07-169B-D0A4-C7BA1A32B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728"/>
              <a:ext cx="874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Why do we have high employee turnover?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19462" name="Line 5">
              <a:extLst>
                <a:ext uri="{FF2B5EF4-FFF2-40B4-BE49-F238E27FC236}">
                  <a16:creationId xmlns:a16="http://schemas.microsoft.com/office/drawing/2014/main" id="{DD68754B-802C-FCD0-A458-BFC1F5229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2016"/>
              <a:ext cx="86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Line 6">
              <a:extLst>
                <a:ext uri="{FF2B5EF4-FFF2-40B4-BE49-F238E27FC236}">
                  <a16:creationId xmlns:a16="http://schemas.microsoft.com/office/drawing/2014/main" id="{7770C338-B78F-F22F-7B32-17F76FD4C9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48" y="1488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Line 7">
              <a:extLst>
                <a:ext uri="{FF2B5EF4-FFF2-40B4-BE49-F238E27FC236}">
                  <a16:creationId xmlns:a16="http://schemas.microsoft.com/office/drawing/2014/main" id="{C63F075B-9967-533A-AFE8-ED0EF6AC28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016"/>
              <a:ext cx="91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Line 8">
              <a:extLst>
                <a:ext uri="{FF2B5EF4-FFF2-40B4-BE49-F238E27FC236}">
                  <a16:creationId xmlns:a16="http://schemas.microsoft.com/office/drawing/2014/main" id="{C87D8663-2648-3BEB-6ABB-D93BFB7581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016"/>
              <a:ext cx="91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Line 9">
              <a:extLst>
                <a:ext uri="{FF2B5EF4-FFF2-40B4-BE49-F238E27FC236}">
                  <a16:creationId xmlns:a16="http://schemas.microsoft.com/office/drawing/2014/main" id="{90CF72CC-C20E-F529-76C2-D1610FBB3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6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Line 10">
              <a:extLst>
                <a:ext uri="{FF2B5EF4-FFF2-40B4-BE49-F238E27FC236}">
                  <a16:creationId xmlns:a16="http://schemas.microsoft.com/office/drawing/2014/main" id="{4ACE72F4-A08D-8579-6D11-0D794554A0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0" y="1392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Text Box 11">
              <a:extLst>
                <a:ext uri="{FF2B5EF4-FFF2-40B4-BE49-F238E27FC236}">
                  <a16:creationId xmlns:a16="http://schemas.microsoft.com/office/drawing/2014/main" id="{662EAD7A-59E3-82E5-7904-662184641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736"/>
              <a:ext cx="39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people</a:t>
              </a:r>
            </a:p>
          </p:txBody>
        </p:sp>
        <p:sp>
          <p:nvSpPr>
            <p:cNvPr id="19469" name="Text Box 12">
              <a:extLst>
                <a:ext uri="{FF2B5EF4-FFF2-40B4-BE49-F238E27FC236}">
                  <a16:creationId xmlns:a16="http://schemas.microsoft.com/office/drawing/2014/main" id="{08540BEE-5907-7A41-CFA9-D95733751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200"/>
              <a:ext cx="44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process</a:t>
              </a:r>
            </a:p>
          </p:txBody>
        </p:sp>
        <p:sp>
          <p:nvSpPr>
            <p:cNvPr id="19470" name="Text Box 13">
              <a:extLst>
                <a:ext uri="{FF2B5EF4-FFF2-40B4-BE49-F238E27FC236}">
                  <a16:creationId xmlns:a16="http://schemas.microsoft.com/office/drawing/2014/main" id="{005F5CB6-3601-0716-30BC-20938E646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640"/>
              <a:ext cx="59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technology</a:t>
              </a:r>
            </a:p>
          </p:txBody>
        </p:sp>
        <p:sp>
          <p:nvSpPr>
            <p:cNvPr id="19471" name="Text Box 14">
              <a:extLst>
                <a:ext uri="{FF2B5EF4-FFF2-40B4-BE49-F238E27FC236}">
                  <a16:creationId xmlns:a16="http://schemas.microsoft.com/office/drawing/2014/main" id="{A63DA2BD-1FD2-9BEF-8F80-BBDCA9E72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296"/>
              <a:ext cx="4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culture</a:t>
              </a:r>
            </a:p>
          </p:txBody>
        </p:sp>
        <p:sp>
          <p:nvSpPr>
            <p:cNvPr id="19472" name="Text Box 17">
              <a:extLst>
                <a:ext uri="{FF2B5EF4-FFF2-40B4-BE49-F238E27FC236}">
                  <a16:creationId xmlns:a16="http://schemas.microsoft.com/office/drawing/2014/main" id="{B3C619A5-A85D-5FAC-C171-B526B6BED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344"/>
              <a:ext cx="98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u="sng">
                  <a:latin typeface="Arial" panose="020B0604020202020204" pitchFamily="34" charset="0"/>
                </a:rPr>
                <a:t>Inadequate recruiting</a:t>
              </a:r>
            </a:p>
          </p:txBody>
        </p:sp>
        <p:sp>
          <p:nvSpPr>
            <p:cNvPr id="19473" name="Text Box 18">
              <a:extLst>
                <a:ext uri="{FF2B5EF4-FFF2-40B4-BE49-F238E27FC236}">
                  <a16:creationId xmlns:a16="http://schemas.microsoft.com/office/drawing/2014/main" id="{675F5287-845C-18F5-17B0-E916B5A93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03"/>
              <a:ext cx="147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u="sng">
                  <a:latin typeface="Arial" panose="020B0604020202020204" pitchFamily="34" charset="0"/>
                </a:rPr>
                <a:t>Lack of quality training programs</a:t>
              </a:r>
            </a:p>
          </p:txBody>
        </p:sp>
        <p:sp>
          <p:nvSpPr>
            <p:cNvPr id="19474" name="Text Box 19">
              <a:extLst>
                <a:ext uri="{FF2B5EF4-FFF2-40B4-BE49-F238E27FC236}">
                  <a16:creationId xmlns:a16="http://schemas.microsoft.com/office/drawing/2014/main" id="{5A05F4D2-AC2A-DB99-1EA0-8C657CDE0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8" y="2208"/>
              <a:ext cx="168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u="sng">
                  <a:latin typeface="Arial" panose="020B0604020202020204" pitchFamily="34" charset="0"/>
                </a:rPr>
                <a:t>Inappropriate skill sets filling job roles</a:t>
              </a:r>
            </a:p>
          </p:txBody>
        </p:sp>
        <p:sp>
          <p:nvSpPr>
            <p:cNvPr id="19475" name="Text Box 20">
              <a:extLst>
                <a:ext uri="{FF2B5EF4-FFF2-40B4-BE49-F238E27FC236}">
                  <a16:creationId xmlns:a16="http://schemas.microsoft.com/office/drawing/2014/main" id="{ABEC4EB4-1C39-B0DF-E7F5-D3B5C1B31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400"/>
              <a:ext cx="194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u="sng">
                  <a:latin typeface="Arial" panose="020B0604020202020204" pitchFamily="34" charset="0"/>
                </a:rPr>
                <a:t>Feeling of being underpaid and overworked</a:t>
              </a:r>
            </a:p>
          </p:txBody>
        </p:sp>
        <p:sp>
          <p:nvSpPr>
            <p:cNvPr id="19476" name="Text Box 21">
              <a:extLst>
                <a:ext uri="{FF2B5EF4-FFF2-40B4-BE49-F238E27FC236}">
                  <a16:creationId xmlns:a16="http://schemas.microsoft.com/office/drawing/2014/main" id="{38CA8685-235B-1A07-0069-A5A1E80E3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160"/>
              <a:ext cx="107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u="sng">
                  <a:latin typeface="Arial" panose="020B0604020202020204" pitchFamily="34" charset="0"/>
                </a:rPr>
                <a:t>Too much manual work</a:t>
              </a:r>
            </a:p>
          </p:txBody>
        </p:sp>
        <p:sp>
          <p:nvSpPr>
            <p:cNvPr id="19477" name="Text Box 22">
              <a:extLst>
                <a:ext uri="{FF2B5EF4-FFF2-40B4-BE49-F238E27FC236}">
                  <a16:creationId xmlns:a16="http://schemas.microsoft.com/office/drawing/2014/main" id="{7EBED654-3B16-B676-AC5D-032F67285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352"/>
              <a:ext cx="13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u="sng">
                  <a:latin typeface="Arial" panose="020B0604020202020204" pitchFamily="34" charset="0"/>
                </a:rPr>
                <a:t>Old systems cause frustration</a:t>
              </a:r>
            </a:p>
          </p:txBody>
        </p:sp>
        <p:sp>
          <p:nvSpPr>
            <p:cNvPr id="19478" name="Text Box 23">
              <a:extLst>
                <a:ext uri="{FF2B5EF4-FFF2-40B4-BE49-F238E27FC236}">
                  <a16:creationId xmlns:a16="http://schemas.microsoft.com/office/drawing/2014/main" id="{A72C531A-3411-6060-FA0A-82EDABE02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" y="1488"/>
              <a:ext cx="87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u="sng">
                  <a:latin typeface="Arial" panose="020B0604020202020204" pitchFamily="34" charset="0"/>
                </a:rPr>
                <a:t>Closed door policy</a:t>
              </a:r>
            </a:p>
          </p:txBody>
        </p:sp>
        <p:sp>
          <p:nvSpPr>
            <p:cNvPr id="19479" name="Text Box 24">
              <a:extLst>
                <a:ext uri="{FF2B5EF4-FFF2-40B4-BE49-F238E27FC236}">
                  <a16:creationId xmlns:a16="http://schemas.microsoft.com/office/drawing/2014/main" id="{CB946E62-0069-7A1D-4FC7-7DAF2CBE8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0" y="1728"/>
              <a:ext cx="141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u="sng">
                  <a:latin typeface="Arial" panose="020B0604020202020204" pitchFamily="34" charset="0"/>
                </a:rPr>
                <a:t>Overly competitive atmosphere</a:t>
              </a:r>
            </a:p>
          </p:txBody>
        </p:sp>
        <p:sp>
          <p:nvSpPr>
            <p:cNvPr id="19480" name="Text Box 26">
              <a:extLst>
                <a:ext uri="{FF2B5EF4-FFF2-40B4-BE49-F238E27FC236}">
                  <a16:creationId xmlns:a16="http://schemas.microsoft.com/office/drawing/2014/main" id="{697AD7C2-F856-1541-B085-A77840983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2133"/>
              <a:ext cx="102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u="sng">
                  <a:latin typeface="Arial" panose="020B0604020202020204" pitchFamily="34" charset="0"/>
                </a:rPr>
                <a:t>Increased competition</a:t>
              </a:r>
            </a:p>
          </p:txBody>
        </p:sp>
        <p:sp>
          <p:nvSpPr>
            <p:cNvPr id="19481" name="Text Box 27">
              <a:extLst>
                <a:ext uri="{FF2B5EF4-FFF2-40B4-BE49-F238E27FC236}">
                  <a16:creationId xmlns:a16="http://schemas.microsoft.com/office/drawing/2014/main" id="{7D3326A7-0C47-2FC0-291E-F32F8E3FD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352"/>
              <a:ext cx="1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u="sng">
                  <a:latin typeface="Arial" panose="020B0604020202020204" pitchFamily="34" charset="0"/>
                </a:rPr>
                <a:t>Better benefits externally</a:t>
              </a:r>
            </a:p>
          </p:txBody>
        </p:sp>
      </p:grpSp>
      <p:sp>
        <p:nvSpPr>
          <p:cNvPr id="19459" name="Text Box 29">
            <a:extLst>
              <a:ext uri="{FF2B5EF4-FFF2-40B4-BE49-F238E27FC236}">
                <a16:creationId xmlns:a16="http://schemas.microsoft.com/office/drawing/2014/main" id="{F14FE12C-208C-A4AD-0947-6DF5D974E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735807"/>
            <a:ext cx="9472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chemeClr val="bg1"/>
                </a:solidFill>
                <a:latin typeface="Arial" panose="020B0604020202020204" pitchFamily="34" charset="0"/>
              </a:rPr>
              <a:t>Cause and effect diagram example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3">
            <a:extLst>
              <a:ext uri="{FF2B5EF4-FFF2-40B4-BE49-F238E27FC236}">
                <a16:creationId xmlns:a16="http://schemas.microsoft.com/office/drawing/2014/main" id="{57F2206B-9A2F-D055-D7A9-3DC340A06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228601"/>
            <a:ext cx="61350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chemeClr val="bg1"/>
                </a:solidFill>
                <a:latin typeface="Arial" panose="020B0604020202020204" pitchFamily="34" charset="0"/>
              </a:rPr>
              <a:t>Control Chart sample chart</a:t>
            </a:r>
          </a:p>
        </p:txBody>
      </p:sp>
      <p:pic>
        <p:nvPicPr>
          <p:cNvPr id="21506" name="Picture 5">
            <a:extLst>
              <a:ext uri="{FF2B5EF4-FFF2-40B4-BE49-F238E27FC236}">
                <a16:creationId xmlns:a16="http://schemas.microsoft.com/office/drawing/2014/main" id="{1009FCB6-6D3A-17DC-F356-AB9321D1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1" y="914400"/>
            <a:ext cx="1065609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7" name="Group 17">
            <a:extLst>
              <a:ext uri="{FF2B5EF4-FFF2-40B4-BE49-F238E27FC236}">
                <a16:creationId xmlns:a16="http://schemas.microsoft.com/office/drawing/2014/main" id="{F07D5497-7343-4A6F-5FF1-68D32CE40C03}"/>
              </a:ext>
            </a:extLst>
          </p:cNvPr>
          <p:cNvGrpSpPr>
            <a:grpSpLocks/>
          </p:cNvGrpSpPr>
          <p:nvPr/>
        </p:nvGrpSpPr>
        <p:grpSpPr bwMode="auto">
          <a:xfrm>
            <a:off x="3314701" y="4572000"/>
            <a:ext cx="10625125" cy="3514725"/>
            <a:chOff x="480" y="2016"/>
            <a:chExt cx="4461" cy="1476"/>
          </a:xfrm>
        </p:grpSpPr>
        <p:graphicFrame>
          <p:nvGraphicFramePr>
            <p:cNvPr id="21509" name="Object 6">
              <a:extLst>
                <a:ext uri="{FF2B5EF4-FFF2-40B4-BE49-F238E27FC236}">
                  <a16:creationId xmlns:a16="http://schemas.microsoft.com/office/drawing/2014/main" id="{66A3974D-9E24-A646-DBDD-0A28B84748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2016"/>
            <a:ext cx="2947" cy="1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4673600" imgH="2349500" progId="Excel.Sheet.8">
                    <p:embed/>
                  </p:oleObj>
                </mc:Choice>
                <mc:Fallback>
                  <p:oleObj name="Worksheet" r:id="rId4" imgW="4673600" imgH="2349500" progId="Excel.Sheet.8">
                    <p:embed/>
                    <p:pic>
                      <p:nvPicPr>
                        <p:cNvPr id="21509" name="Object 6">
                          <a:extLst>
                            <a:ext uri="{FF2B5EF4-FFF2-40B4-BE49-F238E27FC236}">
                              <a16:creationId xmlns:a16="http://schemas.microsoft.com/office/drawing/2014/main" id="{66A3974D-9E24-A646-DBDD-0A28B84748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016"/>
                          <a:ext cx="2947" cy="1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0" name="Line 7">
              <a:extLst>
                <a:ext uri="{FF2B5EF4-FFF2-40B4-BE49-F238E27FC236}">
                  <a16:creationId xmlns:a16="http://schemas.microsoft.com/office/drawing/2014/main" id="{11B998AE-24A4-9168-A9D3-37B85BACF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592"/>
              <a:ext cx="25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Line 8">
              <a:extLst>
                <a:ext uri="{FF2B5EF4-FFF2-40B4-BE49-F238E27FC236}">
                  <a16:creationId xmlns:a16="http://schemas.microsoft.com/office/drawing/2014/main" id="{574FAE1D-C14D-E29C-7473-39804AA4C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352"/>
              <a:ext cx="24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Line 9">
              <a:extLst>
                <a:ext uri="{FF2B5EF4-FFF2-40B4-BE49-F238E27FC236}">
                  <a16:creationId xmlns:a16="http://schemas.microsoft.com/office/drawing/2014/main" id="{56505F4D-FE1D-B495-7288-02BC5D40D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784"/>
              <a:ext cx="24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Line 11">
              <a:extLst>
                <a:ext uri="{FF2B5EF4-FFF2-40B4-BE49-F238E27FC236}">
                  <a16:creationId xmlns:a16="http://schemas.microsoft.com/office/drawing/2014/main" id="{BFE0D95A-9E68-0209-ADAA-4B39C64885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3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12">
              <a:extLst>
                <a:ext uri="{FF2B5EF4-FFF2-40B4-BE49-F238E27FC236}">
                  <a16:creationId xmlns:a16="http://schemas.microsoft.com/office/drawing/2014/main" id="{236512D7-8D85-8E64-DC7A-B6F24F44D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Line 13">
              <a:extLst>
                <a:ext uri="{FF2B5EF4-FFF2-40B4-BE49-F238E27FC236}">
                  <a16:creationId xmlns:a16="http://schemas.microsoft.com/office/drawing/2014/main" id="{DF747A0B-A573-4D81-3DCD-275579964B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Text Box 14">
              <a:extLst>
                <a:ext uri="{FF2B5EF4-FFF2-40B4-BE49-F238E27FC236}">
                  <a16:creationId xmlns:a16="http://schemas.microsoft.com/office/drawing/2014/main" id="{67EA4197-5278-3959-5BA0-A728BCAFA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96"/>
              <a:ext cx="85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Center line (x bar)</a:t>
              </a:r>
              <a:endParaRPr lang="en-US" altLang="en-US" sz="3600"/>
            </a:p>
          </p:txBody>
        </p:sp>
        <p:sp>
          <p:nvSpPr>
            <p:cNvPr id="21517" name="Text Box 15">
              <a:extLst>
                <a:ext uri="{FF2B5EF4-FFF2-40B4-BE49-F238E27FC236}">
                  <a16:creationId xmlns:a16="http://schemas.microsoft.com/office/drawing/2014/main" id="{D5822998-A2B3-E8D5-A019-517701BED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688"/>
              <a:ext cx="118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Lower Control Limit (LCL)</a:t>
              </a:r>
              <a:endParaRPr lang="en-US" altLang="en-US" sz="3600"/>
            </a:p>
          </p:txBody>
        </p:sp>
        <p:sp>
          <p:nvSpPr>
            <p:cNvPr id="21518" name="Text Box 16">
              <a:extLst>
                <a:ext uri="{FF2B5EF4-FFF2-40B4-BE49-F238E27FC236}">
                  <a16:creationId xmlns:a16="http://schemas.microsoft.com/office/drawing/2014/main" id="{F30662DC-384B-F01E-AF05-5860B3D3C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256"/>
              <a:ext cx="11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Upper Control Limit (UCL)</a:t>
              </a:r>
              <a:endParaRPr lang="en-US" altLang="en-US" sz="3600"/>
            </a:p>
          </p:txBody>
        </p:sp>
      </p:grpSp>
      <p:graphicFrame>
        <p:nvGraphicFramePr>
          <p:cNvPr id="21508" name="Object 18">
            <a:extLst>
              <a:ext uri="{FF2B5EF4-FFF2-40B4-BE49-F238E27FC236}">
                <a16:creationId xmlns:a16="http://schemas.microsoft.com/office/drawing/2014/main" id="{B635A47F-CE48-E057-395E-0E3034F330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4700" y="8343900"/>
          <a:ext cx="823198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918400" imgH="6400800" progId="Word.Document.8">
                  <p:embed/>
                </p:oleObj>
              </mc:Choice>
              <mc:Fallback>
                <p:oleObj name="Document" r:id="rId6" imgW="32918400" imgH="6400800" progId="Word.Document.8">
                  <p:embed/>
                  <p:pic>
                    <p:nvPicPr>
                      <p:cNvPr id="21508" name="Object 18">
                        <a:extLst>
                          <a:ext uri="{FF2B5EF4-FFF2-40B4-BE49-F238E27FC236}">
                            <a16:creationId xmlns:a16="http://schemas.microsoft.com/office/drawing/2014/main" id="{B635A47F-CE48-E057-395E-0E3034F330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8343900"/>
                        <a:ext cx="8231982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>
            <a:extLst>
              <a:ext uri="{FF2B5EF4-FFF2-40B4-BE49-F238E27FC236}">
                <a16:creationId xmlns:a16="http://schemas.microsoft.com/office/drawing/2014/main" id="{B1012F53-6994-90DE-11D7-13F83F438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338513"/>
            <a:ext cx="8220075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ext Box 3">
            <a:extLst>
              <a:ext uri="{FF2B5EF4-FFF2-40B4-BE49-F238E27FC236}">
                <a16:creationId xmlns:a16="http://schemas.microsoft.com/office/drawing/2014/main" id="{B297477E-E433-82D2-71D2-23FACE048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171700"/>
            <a:ext cx="39885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latin typeface="Arial" panose="020B0604020202020204" pitchFamily="34" charset="0"/>
              </a:rPr>
              <a:t>Gantt Chart Example</a:t>
            </a:r>
            <a:endParaRPr lang="en-US" altLang="en-US" sz="3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>
            <a:extLst>
              <a:ext uri="{FF2B5EF4-FFF2-40B4-BE49-F238E27FC236}">
                <a16:creationId xmlns:a16="http://schemas.microsoft.com/office/drawing/2014/main" id="{B23E7BC7-0EDE-E4DB-38C5-7A964BB0C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3" y="3290888"/>
            <a:ext cx="5581650" cy="4667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25602" name="Line 4">
            <a:extLst>
              <a:ext uri="{FF2B5EF4-FFF2-40B4-BE49-F238E27FC236}">
                <a16:creationId xmlns:a16="http://schemas.microsoft.com/office/drawing/2014/main" id="{2805DE62-284B-051F-551B-0FC8075E1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67888" y="3290888"/>
            <a:ext cx="0" cy="466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Line 5">
            <a:extLst>
              <a:ext uri="{FF2B5EF4-FFF2-40B4-BE49-F238E27FC236}">
                <a16:creationId xmlns:a16="http://schemas.microsoft.com/office/drawing/2014/main" id="{303687E3-3810-DC7D-57FC-050D74A04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9913" y="5567363"/>
            <a:ext cx="5581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371F91D7-2526-ACA9-DF09-93576E529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998" y="3781426"/>
            <a:ext cx="2721900" cy="78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Book Antiqua" panose="02040602050305030304" pitchFamily="18" charset="0"/>
              </a:rPr>
              <a:t>Start &amp; Take Action</a:t>
            </a:r>
            <a:endParaRPr lang="en-US" altLang="en-US" sz="2100" b="1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100" b="1"/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AA846703-B9DE-9C7A-9843-A721A3EA2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612" y="3781425"/>
            <a:ext cx="1479573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Book Antiqua" panose="02040602050305030304" pitchFamily="18" charset="0"/>
              </a:rPr>
              <a:t> Maintain</a:t>
            </a:r>
          </a:p>
        </p:txBody>
      </p:sp>
      <p:sp>
        <p:nvSpPr>
          <p:cNvPr id="25606" name="Rectangle 8">
            <a:extLst>
              <a:ext uri="{FF2B5EF4-FFF2-40B4-BE49-F238E27FC236}">
                <a16:creationId xmlns:a16="http://schemas.microsoft.com/office/drawing/2014/main" id="{7ECFC940-4876-7FD6-5884-307561B5D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845" y="7929563"/>
            <a:ext cx="408767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Book Antiqua" panose="02040602050305030304" pitchFamily="18" charset="0"/>
              </a:rPr>
              <a:t>1</a:t>
            </a:r>
          </a:p>
        </p:txBody>
      </p:sp>
      <p:sp>
        <p:nvSpPr>
          <p:cNvPr id="25607" name="Rectangle 9">
            <a:extLst>
              <a:ext uri="{FF2B5EF4-FFF2-40B4-BE49-F238E27FC236}">
                <a16:creationId xmlns:a16="http://schemas.microsoft.com/office/drawing/2014/main" id="{D33647CF-7A32-E534-D3E6-FB4D7ACC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7936707"/>
            <a:ext cx="373857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Book Antiqua" panose="02040602050305030304" pitchFamily="18" charset="0"/>
              </a:rPr>
              <a:t>2</a:t>
            </a:r>
          </a:p>
        </p:txBody>
      </p:sp>
      <p:sp>
        <p:nvSpPr>
          <p:cNvPr id="25608" name="Rectangle 10">
            <a:extLst>
              <a:ext uri="{FF2B5EF4-FFF2-40B4-BE49-F238E27FC236}">
                <a16:creationId xmlns:a16="http://schemas.microsoft.com/office/drawing/2014/main" id="{42F12B00-2807-F98C-C96A-0AD42D947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647" y="7981950"/>
            <a:ext cx="543420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Book Antiqua" panose="02040602050305030304" pitchFamily="18" charset="0"/>
              </a:rPr>
              <a:t>  3</a:t>
            </a:r>
          </a:p>
        </p:txBody>
      </p:sp>
      <p:sp>
        <p:nvSpPr>
          <p:cNvPr id="25609" name="Rectangle 11">
            <a:extLst>
              <a:ext uri="{FF2B5EF4-FFF2-40B4-BE49-F238E27FC236}">
                <a16:creationId xmlns:a16="http://schemas.microsoft.com/office/drawing/2014/main" id="{30978367-B5B0-411F-17C7-D6F5A180C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2970" y="7981950"/>
            <a:ext cx="408767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Book Antiqua" panose="02040602050305030304" pitchFamily="18" charset="0"/>
              </a:rPr>
              <a:t>5</a:t>
            </a:r>
          </a:p>
        </p:txBody>
      </p:sp>
      <p:sp>
        <p:nvSpPr>
          <p:cNvPr id="25610" name="Rectangle 12">
            <a:extLst>
              <a:ext uri="{FF2B5EF4-FFF2-40B4-BE49-F238E27FC236}">
                <a16:creationId xmlns:a16="http://schemas.microsoft.com/office/drawing/2014/main" id="{2559937A-C670-3FE1-0784-1EC5FD49A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0480" y="7981950"/>
            <a:ext cx="476093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Book Antiqua" panose="02040602050305030304" pitchFamily="18" charset="0"/>
              </a:rPr>
              <a:t> 4</a:t>
            </a:r>
          </a:p>
        </p:txBody>
      </p:sp>
      <p:sp>
        <p:nvSpPr>
          <p:cNvPr id="25611" name="Rectangle 13">
            <a:extLst>
              <a:ext uri="{FF2B5EF4-FFF2-40B4-BE49-F238E27FC236}">
                <a16:creationId xmlns:a16="http://schemas.microsoft.com/office/drawing/2014/main" id="{9FC74843-C61A-D112-7C77-6CFBF55A9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547" y="5353050"/>
            <a:ext cx="543420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Book Antiqua" panose="02040602050305030304" pitchFamily="18" charset="0"/>
              </a:rPr>
              <a:t>  3</a:t>
            </a:r>
          </a:p>
        </p:txBody>
      </p:sp>
      <p:sp>
        <p:nvSpPr>
          <p:cNvPr id="25612" name="Rectangle 14">
            <a:extLst>
              <a:ext uri="{FF2B5EF4-FFF2-40B4-BE49-F238E27FC236}">
                <a16:creationId xmlns:a16="http://schemas.microsoft.com/office/drawing/2014/main" id="{46B82A48-00FE-DCE5-9CD0-4173A4B3C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1745" y="6496050"/>
            <a:ext cx="683418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Book Antiqua" panose="02040602050305030304" pitchFamily="18" charset="0"/>
              </a:rPr>
              <a:t>  2</a:t>
            </a:r>
          </a:p>
        </p:txBody>
      </p:sp>
      <p:sp>
        <p:nvSpPr>
          <p:cNvPr id="25613" name="Rectangle 15">
            <a:extLst>
              <a:ext uri="{FF2B5EF4-FFF2-40B4-BE49-F238E27FC236}">
                <a16:creationId xmlns:a16="http://schemas.microsoft.com/office/drawing/2014/main" id="{78A1EF6E-62B1-9A3A-3923-58D16B374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117" y="4210050"/>
            <a:ext cx="543420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Book Antiqua" panose="02040602050305030304" pitchFamily="18" charset="0"/>
              </a:rPr>
              <a:t>  4</a:t>
            </a:r>
          </a:p>
        </p:txBody>
      </p:sp>
      <p:sp>
        <p:nvSpPr>
          <p:cNvPr id="25614" name="Rectangle 16">
            <a:extLst>
              <a:ext uri="{FF2B5EF4-FFF2-40B4-BE49-F238E27FC236}">
                <a16:creationId xmlns:a16="http://schemas.microsoft.com/office/drawing/2014/main" id="{0936B237-A6D1-B1B5-8A67-E6B7B0C00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045" y="3067050"/>
            <a:ext cx="471488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Book Antiqua" panose="02040602050305030304" pitchFamily="18" charset="0"/>
              </a:rPr>
              <a:t>5</a:t>
            </a:r>
          </a:p>
        </p:txBody>
      </p:sp>
      <p:sp>
        <p:nvSpPr>
          <p:cNvPr id="25615" name="Rectangle 17">
            <a:extLst>
              <a:ext uri="{FF2B5EF4-FFF2-40B4-BE49-F238E27FC236}">
                <a16:creationId xmlns:a16="http://schemas.microsoft.com/office/drawing/2014/main" id="{E215C238-2184-CFAC-DBDA-9C24918C2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5973" y="5953126"/>
            <a:ext cx="2652971" cy="78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Book Antiqua" panose="02040602050305030304" pitchFamily="18" charset="0"/>
              </a:rPr>
              <a:t>Stop &amp; Re-evaluate</a:t>
            </a:r>
            <a:endParaRPr lang="en-US" altLang="en-US" sz="2100" b="1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100" b="1"/>
          </a:p>
        </p:txBody>
      </p:sp>
      <p:sp>
        <p:nvSpPr>
          <p:cNvPr id="25616" name="Rectangle 18">
            <a:extLst>
              <a:ext uri="{FF2B5EF4-FFF2-40B4-BE49-F238E27FC236}">
                <a16:creationId xmlns:a16="http://schemas.microsoft.com/office/drawing/2014/main" id="{200611AC-9CBA-52B2-EE28-CCAC5DD72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988" y="5953126"/>
            <a:ext cx="2518319" cy="78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Book Antiqua" panose="02040602050305030304" pitchFamily="18" charset="0"/>
              </a:rPr>
              <a:t>Prioritize &amp; Select</a:t>
            </a:r>
            <a:endParaRPr lang="en-US" altLang="en-US" sz="2100" b="1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100" b="1"/>
          </a:p>
        </p:txBody>
      </p:sp>
      <p:sp>
        <p:nvSpPr>
          <p:cNvPr id="25617" name="Rectangle 19">
            <a:extLst>
              <a:ext uri="{FF2B5EF4-FFF2-40B4-BE49-F238E27FC236}">
                <a16:creationId xmlns:a16="http://schemas.microsoft.com/office/drawing/2014/main" id="{909BCCA9-F3FA-8929-B424-304247752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245" y="7586663"/>
            <a:ext cx="408767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Book Antiqua" panose="02040602050305030304" pitchFamily="18" charset="0"/>
              </a:rPr>
              <a:t>1</a:t>
            </a:r>
          </a:p>
        </p:txBody>
      </p:sp>
      <p:sp>
        <p:nvSpPr>
          <p:cNvPr id="25618" name="Rectangle 20">
            <a:extLst>
              <a:ext uri="{FF2B5EF4-FFF2-40B4-BE49-F238E27FC236}">
                <a16:creationId xmlns:a16="http://schemas.microsoft.com/office/drawing/2014/main" id="{3E6ED24F-02F6-932F-6DEA-AC98F5115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0633" y="3078957"/>
            <a:ext cx="1332097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>
                <a:latin typeface="Book Antiqua" panose="02040602050305030304" pitchFamily="18" charset="0"/>
              </a:rPr>
              <a:t>Essential</a:t>
            </a:r>
          </a:p>
        </p:txBody>
      </p:sp>
      <p:sp>
        <p:nvSpPr>
          <p:cNvPr id="25619" name="Rectangle 21">
            <a:extLst>
              <a:ext uri="{FF2B5EF4-FFF2-40B4-BE49-F238E27FC236}">
                <a16:creationId xmlns:a16="http://schemas.microsoft.com/office/drawing/2014/main" id="{EC920885-0A0E-5147-0A7C-DBE5C7487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332" y="4221957"/>
            <a:ext cx="1485985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>
                <a:latin typeface="Book Antiqua" panose="02040602050305030304" pitchFamily="18" charset="0"/>
              </a:rPr>
              <a:t>Important</a:t>
            </a:r>
          </a:p>
        </p:txBody>
      </p:sp>
      <p:sp>
        <p:nvSpPr>
          <p:cNvPr id="25620" name="Rectangle 22">
            <a:extLst>
              <a:ext uri="{FF2B5EF4-FFF2-40B4-BE49-F238E27FC236}">
                <a16:creationId xmlns:a16="http://schemas.microsoft.com/office/drawing/2014/main" id="{FB9E076C-4DAE-8AD3-B2F6-4D09FE12E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332" y="5136358"/>
            <a:ext cx="1485985" cy="78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>
                <a:latin typeface="Book Antiqua" panose="02040602050305030304" pitchFamily="18" charset="0"/>
              </a:rPr>
              <a:t>Fairly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100">
                <a:latin typeface="Book Antiqua" panose="02040602050305030304" pitchFamily="18" charset="0"/>
              </a:rPr>
              <a:t>Important</a:t>
            </a:r>
          </a:p>
        </p:txBody>
      </p:sp>
      <p:sp>
        <p:nvSpPr>
          <p:cNvPr id="25621" name="Rectangle 23">
            <a:extLst>
              <a:ext uri="{FF2B5EF4-FFF2-40B4-BE49-F238E27FC236}">
                <a16:creationId xmlns:a16="http://schemas.microsoft.com/office/drawing/2014/main" id="{81B6F81F-EF83-AE69-A3BF-3058C8020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332" y="6393658"/>
            <a:ext cx="1485985" cy="78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>
                <a:latin typeface="Book Antiqua" panose="02040602050305030304" pitchFamily="18" charset="0"/>
              </a:rPr>
              <a:t>Slightly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100">
                <a:latin typeface="Book Antiqua" panose="02040602050305030304" pitchFamily="18" charset="0"/>
              </a:rPr>
              <a:t>Important</a:t>
            </a:r>
          </a:p>
        </p:txBody>
      </p:sp>
      <p:sp>
        <p:nvSpPr>
          <p:cNvPr id="25622" name="Rectangle 24">
            <a:extLst>
              <a:ext uri="{FF2B5EF4-FFF2-40B4-BE49-F238E27FC236}">
                <a16:creationId xmlns:a16="http://schemas.microsoft.com/office/drawing/2014/main" id="{354AF426-2128-17B3-181F-B40DE9ED7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332" y="7536658"/>
            <a:ext cx="1485985" cy="78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>
                <a:latin typeface="Book Antiqua" panose="02040602050305030304" pitchFamily="18" charset="0"/>
              </a:rPr>
              <a:t>Not at all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100">
                <a:latin typeface="Book Antiqua" panose="02040602050305030304" pitchFamily="18" charset="0"/>
              </a:rPr>
              <a:t>Important</a:t>
            </a:r>
          </a:p>
        </p:txBody>
      </p:sp>
      <p:sp>
        <p:nvSpPr>
          <p:cNvPr id="25623" name="Rectangle 25">
            <a:extLst>
              <a:ext uri="{FF2B5EF4-FFF2-40B4-BE49-F238E27FC236}">
                <a16:creationId xmlns:a16="http://schemas.microsoft.com/office/drawing/2014/main" id="{1E588D6E-7F82-ED17-B125-8CE9F73BE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832" y="8336757"/>
            <a:ext cx="646012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>
                <a:latin typeface="Book Antiqua" panose="02040602050305030304" pitchFamily="18" charset="0"/>
              </a:rPr>
              <a:t>No</a:t>
            </a:r>
          </a:p>
        </p:txBody>
      </p:sp>
      <p:sp>
        <p:nvSpPr>
          <p:cNvPr id="25624" name="Rectangle 26">
            <a:extLst>
              <a:ext uri="{FF2B5EF4-FFF2-40B4-BE49-F238E27FC236}">
                <a16:creationId xmlns:a16="http://schemas.microsoft.com/office/drawing/2014/main" id="{469683CF-111E-1DB5-F923-B50F4FE3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132" y="8336757"/>
            <a:ext cx="836770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>
                <a:latin typeface="Book Antiqua" panose="02040602050305030304" pitchFamily="18" charset="0"/>
              </a:rPr>
              <a:t>Poor</a:t>
            </a:r>
          </a:p>
        </p:txBody>
      </p:sp>
      <p:sp>
        <p:nvSpPr>
          <p:cNvPr id="25625" name="Rectangle 27">
            <a:extLst>
              <a:ext uri="{FF2B5EF4-FFF2-40B4-BE49-F238E27FC236}">
                <a16:creationId xmlns:a16="http://schemas.microsoft.com/office/drawing/2014/main" id="{449F9F87-350F-D6DD-1E47-63EB52B28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732" y="8336757"/>
            <a:ext cx="742192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>
                <a:latin typeface="Book Antiqua" panose="02040602050305030304" pitchFamily="18" charset="0"/>
              </a:rPr>
              <a:t>Fair</a:t>
            </a:r>
          </a:p>
        </p:txBody>
      </p:sp>
      <p:sp>
        <p:nvSpPr>
          <p:cNvPr id="25626" name="Rectangle 28">
            <a:extLst>
              <a:ext uri="{FF2B5EF4-FFF2-40B4-BE49-F238E27FC236}">
                <a16:creationId xmlns:a16="http://schemas.microsoft.com/office/drawing/2014/main" id="{8B23C14B-7D5A-1770-C809-D58E2F08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032" y="8336757"/>
            <a:ext cx="939362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>
                <a:latin typeface="Book Antiqua" panose="02040602050305030304" pitchFamily="18" charset="0"/>
              </a:rPr>
              <a:t>Good</a:t>
            </a:r>
          </a:p>
        </p:txBody>
      </p:sp>
      <p:sp>
        <p:nvSpPr>
          <p:cNvPr id="25627" name="Rectangle 29">
            <a:extLst>
              <a:ext uri="{FF2B5EF4-FFF2-40B4-BE49-F238E27FC236}">
                <a16:creationId xmlns:a16="http://schemas.microsoft.com/office/drawing/2014/main" id="{0BF0A012-1D17-E832-E2C7-37C47071D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8633" y="8336757"/>
            <a:ext cx="1357745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>
                <a:latin typeface="Book Antiqua" panose="02040602050305030304" pitchFamily="18" charset="0"/>
              </a:rPr>
              <a:t>Excellent</a:t>
            </a:r>
          </a:p>
        </p:txBody>
      </p:sp>
      <p:sp>
        <p:nvSpPr>
          <p:cNvPr id="25628" name="Rectangle 30">
            <a:extLst>
              <a:ext uri="{FF2B5EF4-FFF2-40B4-BE49-F238E27FC236}">
                <a16:creationId xmlns:a16="http://schemas.microsoft.com/office/drawing/2014/main" id="{939E36DB-A636-8328-8730-C34D83E32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3976" y="5784058"/>
            <a:ext cx="528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25629" name="AutoShape 31">
            <a:extLst>
              <a:ext uri="{FF2B5EF4-FFF2-40B4-BE49-F238E27FC236}">
                <a16:creationId xmlns:a16="http://schemas.microsoft.com/office/drawing/2014/main" id="{52A83B71-5061-A06D-FA42-6DFCD061F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8013" y="3164682"/>
            <a:ext cx="323850" cy="20955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25630" name="AutoShape 32">
            <a:extLst>
              <a:ext uri="{FF2B5EF4-FFF2-40B4-BE49-F238E27FC236}">
                <a16:creationId xmlns:a16="http://schemas.microsoft.com/office/drawing/2014/main" id="{4991969D-B68D-68B1-B5DB-CBD25803A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4364832"/>
            <a:ext cx="323850" cy="20955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25631" name="AutoShape 33">
            <a:extLst>
              <a:ext uri="{FF2B5EF4-FFF2-40B4-BE49-F238E27FC236}">
                <a16:creationId xmlns:a16="http://schemas.microsoft.com/office/drawing/2014/main" id="{DDF59617-D5CB-1F93-CEC1-E59E4BF5D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850" y="3221832"/>
            <a:ext cx="323850" cy="20955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25632" name="AutoShape 34">
            <a:extLst>
              <a:ext uri="{FF2B5EF4-FFF2-40B4-BE49-F238E27FC236}">
                <a16:creationId xmlns:a16="http://schemas.microsoft.com/office/drawing/2014/main" id="{3BD3E231-A4F4-7566-5852-5D7BF1402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732" y="7881938"/>
            <a:ext cx="323850" cy="209550"/>
          </a:xfrm>
          <a:prstGeom prst="diamond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25633" name="Rectangle 35">
            <a:extLst>
              <a:ext uri="{FF2B5EF4-FFF2-40B4-BE49-F238E27FC236}">
                <a16:creationId xmlns:a16="http://schemas.microsoft.com/office/drawing/2014/main" id="{E9AD4DF8-85A0-34D8-5515-04D24025A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575" y="7696200"/>
            <a:ext cx="633188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Book Antiqua" panose="02040602050305030304" pitchFamily="18" charset="0"/>
              </a:rPr>
              <a:t>Q4</a:t>
            </a:r>
          </a:p>
        </p:txBody>
      </p:sp>
      <p:sp>
        <p:nvSpPr>
          <p:cNvPr id="25634" name="Rectangle 36">
            <a:extLst>
              <a:ext uri="{FF2B5EF4-FFF2-40B4-BE49-F238E27FC236}">
                <a16:creationId xmlns:a16="http://schemas.microsoft.com/office/drawing/2014/main" id="{3608B4D7-2BA6-653A-0B00-00AF7390F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845" y="4293395"/>
            <a:ext cx="633188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Book Antiqua" panose="02040602050305030304" pitchFamily="18" charset="0"/>
              </a:rPr>
              <a:t>Q3</a:t>
            </a:r>
          </a:p>
        </p:txBody>
      </p:sp>
      <p:sp>
        <p:nvSpPr>
          <p:cNvPr id="25635" name="Rectangle 37">
            <a:extLst>
              <a:ext uri="{FF2B5EF4-FFF2-40B4-BE49-F238E27FC236}">
                <a16:creationId xmlns:a16="http://schemas.microsoft.com/office/drawing/2014/main" id="{43246608-4F9F-14E9-C8EB-569A115C3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0" y="3093245"/>
            <a:ext cx="633188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Book Antiqua" panose="02040602050305030304" pitchFamily="18" charset="0"/>
              </a:rPr>
              <a:t>Q1</a:t>
            </a:r>
          </a:p>
        </p:txBody>
      </p:sp>
      <p:sp>
        <p:nvSpPr>
          <p:cNvPr id="25636" name="Rectangle 38">
            <a:extLst>
              <a:ext uri="{FF2B5EF4-FFF2-40B4-BE49-F238E27FC236}">
                <a16:creationId xmlns:a16="http://schemas.microsoft.com/office/drawing/2014/main" id="{D46FF6C3-9103-8CFD-4AB8-C449E3CB2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2820" y="3050382"/>
            <a:ext cx="633188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Book Antiqua" panose="02040602050305030304" pitchFamily="18" charset="0"/>
              </a:rPr>
              <a:t>Q2</a:t>
            </a:r>
          </a:p>
        </p:txBody>
      </p:sp>
      <p:sp>
        <p:nvSpPr>
          <p:cNvPr id="25637" name="Rectangle 39">
            <a:extLst>
              <a:ext uri="{FF2B5EF4-FFF2-40B4-BE49-F238E27FC236}">
                <a16:creationId xmlns:a16="http://schemas.microsoft.com/office/drawing/2014/main" id="{4093CF33-CE53-67FF-BEF5-1F68F5992AC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10557" y="4956264"/>
            <a:ext cx="1679949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Book Antiqua" panose="02040602050305030304" pitchFamily="18" charset="0"/>
              </a:rPr>
              <a:t>Importance</a:t>
            </a:r>
          </a:p>
        </p:txBody>
      </p:sp>
      <p:sp>
        <p:nvSpPr>
          <p:cNvPr id="25638" name="Rectangle 40">
            <a:extLst>
              <a:ext uri="{FF2B5EF4-FFF2-40B4-BE49-F238E27FC236}">
                <a16:creationId xmlns:a16="http://schemas.microsoft.com/office/drawing/2014/main" id="{533582DB-2060-1605-618D-5C3E6E7E3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5432" y="8908257"/>
            <a:ext cx="1829028" cy="457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 b="1">
                <a:latin typeface="Book Antiqua" panose="02040602050305030304" pitchFamily="18" charset="0"/>
              </a:rPr>
              <a:t>Performance</a:t>
            </a:r>
          </a:p>
        </p:txBody>
      </p:sp>
      <p:sp>
        <p:nvSpPr>
          <p:cNvPr id="25639" name="Text Box 41">
            <a:extLst>
              <a:ext uri="{FF2B5EF4-FFF2-40B4-BE49-F238E27FC236}">
                <a16:creationId xmlns:a16="http://schemas.microsoft.com/office/drawing/2014/main" id="{687DF333-064F-CE15-B632-27320CF07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706" y="597759"/>
            <a:ext cx="127522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chemeClr val="bg1"/>
                </a:solidFill>
                <a:latin typeface="Arial" panose="020B0604020202020204" pitchFamily="34" charset="0"/>
              </a:rPr>
              <a:t>Matrix diagram example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chemeClr val="bg1"/>
                </a:solidFill>
                <a:latin typeface="Arial" panose="020B0604020202020204" pitchFamily="34" charset="0"/>
              </a:rPr>
              <a:t>(good for needs assessments and high-level diagnostics)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>
            <a:extLst>
              <a:ext uri="{FF2B5EF4-FFF2-40B4-BE49-F238E27FC236}">
                <a16:creationId xmlns:a16="http://schemas.microsoft.com/office/drawing/2014/main" id="{0E11C562-BAF8-822D-888D-471166A78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2514600"/>
            <a:ext cx="5950745" cy="494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Text Box 3">
            <a:extLst>
              <a:ext uri="{FF2B5EF4-FFF2-40B4-BE49-F238E27FC236}">
                <a16:creationId xmlns:a16="http://schemas.microsoft.com/office/drawing/2014/main" id="{A00D6157-5EF5-A7A4-C123-4A4FE41D6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1" y="1371600"/>
            <a:ext cx="55162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  <a:latin typeface="Arial" panose="020B0604020202020204" pitchFamily="34" charset="0"/>
              </a:rPr>
              <a:t>Pareto Chart Example</a:t>
            </a:r>
          </a:p>
        </p:txBody>
      </p:sp>
      <p:sp>
        <p:nvSpPr>
          <p:cNvPr id="27651" name="Text Box 5">
            <a:extLst>
              <a:ext uri="{FF2B5EF4-FFF2-40B4-BE49-F238E27FC236}">
                <a16:creationId xmlns:a16="http://schemas.microsoft.com/office/drawing/2014/main" id="{187DF8E7-5E79-E457-1C13-D817DFD7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972300"/>
            <a:ext cx="3429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/>
              <a:t>shipping</a:t>
            </a:r>
          </a:p>
        </p:txBody>
      </p:sp>
      <p:sp>
        <p:nvSpPr>
          <p:cNvPr id="27652" name="Text Box 6">
            <a:extLst>
              <a:ext uri="{FF2B5EF4-FFF2-40B4-BE49-F238E27FC236}">
                <a16:creationId xmlns:a16="http://schemas.microsoft.com/office/drawing/2014/main" id="{13308946-2341-A8ED-8653-D03967D98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6858000"/>
            <a:ext cx="342900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/>
              <a:t>Installs</a:t>
            </a:r>
          </a:p>
        </p:txBody>
      </p:sp>
      <p:sp>
        <p:nvSpPr>
          <p:cNvPr id="27653" name="Text Box 7">
            <a:extLst>
              <a:ext uri="{FF2B5EF4-FFF2-40B4-BE49-F238E27FC236}">
                <a16:creationId xmlns:a16="http://schemas.microsoft.com/office/drawing/2014/main" id="{B22CFB4B-B144-83B6-CCF8-A5D7DC689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6910388"/>
            <a:ext cx="342900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/>
              <a:t>Delivery</a:t>
            </a:r>
          </a:p>
        </p:txBody>
      </p:sp>
      <p:sp>
        <p:nvSpPr>
          <p:cNvPr id="27654" name="Text Box 8">
            <a:extLst>
              <a:ext uri="{FF2B5EF4-FFF2-40B4-BE49-F238E27FC236}">
                <a16:creationId xmlns:a16="http://schemas.microsoft.com/office/drawing/2014/main" id="{DD2449F0-C4FB-0B92-FCFE-2B3DE1637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6972300"/>
            <a:ext cx="3429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/>
              <a:t>Clerical</a:t>
            </a:r>
          </a:p>
        </p:txBody>
      </p:sp>
      <p:sp>
        <p:nvSpPr>
          <p:cNvPr id="27655" name="Text Box 9">
            <a:extLst>
              <a:ext uri="{FF2B5EF4-FFF2-40B4-BE49-F238E27FC236}">
                <a16:creationId xmlns:a16="http://schemas.microsoft.com/office/drawing/2014/main" id="{09CD19C1-9A07-2881-CE18-C2332D74D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972301"/>
            <a:ext cx="3429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/>
              <a:t>Misc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2">
            <a:extLst>
              <a:ext uri="{FF2B5EF4-FFF2-40B4-BE49-F238E27FC236}">
                <a16:creationId xmlns:a16="http://schemas.microsoft.com/office/drawing/2014/main" id="{2F937FF4-8DDE-4C20-DB7A-2BDC8DD3A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2514600"/>
            <a:ext cx="5950745" cy="494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Text Box 3">
            <a:extLst>
              <a:ext uri="{FF2B5EF4-FFF2-40B4-BE49-F238E27FC236}">
                <a16:creationId xmlns:a16="http://schemas.microsoft.com/office/drawing/2014/main" id="{C9F65F5E-1FA6-26F1-4ED6-25DEA8B7A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1" y="1371600"/>
            <a:ext cx="55162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  <a:latin typeface="Arial" panose="020B0604020202020204" pitchFamily="34" charset="0"/>
              </a:rPr>
              <a:t>Pareto Chart Example</a:t>
            </a: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27ACCAEE-1289-09EA-9C0A-B7861ADDF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0" y="2857501"/>
            <a:ext cx="6334125" cy="454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5">
            <a:extLst>
              <a:ext uri="{FF2B5EF4-FFF2-40B4-BE49-F238E27FC236}">
                <a16:creationId xmlns:a16="http://schemas.microsoft.com/office/drawing/2014/main" id="{FE2FD53C-FE04-D587-3174-FE91AC66D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972300"/>
            <a:ext cx="3429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/>
              <a:t>shipping</a:t>
            </a:r>
          </a:p>
        </p:txBody>
      </p:sp>
      <p:sp>
        <p:nvSpPr>
          <p:cNvPr id="29701" name="Text Box 6">
            <a:extLst>
              <a:ext uri="{FF2B5EF4-FFF2-40B4-BE49-F238E27FC236}">
                <a16:creationId xmlns:a16="http://schemas.microsoft.com/office/drawing/2014/main" id="{E2CBFB5D-C895-B15B-92E1-9CF98DA4E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6858000"/>
            <a:ext cx="342900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/>
              <a:t>Installs</a:t>
            </a:r>
          </a:p>
        </p:txBody>
      </p:sp>
      <p:sp>
        <p:nvSpPr>
          <p:cNvPr id="29702" name="Text Box 7">
            <a:extLst>
              <a:ext uri="{FF2B5EF4-FFF2-40B4-BE49-F238E27FC236}">
                <a16:creationId xmlns:a16="http://schemas.microsoft.com/office/drawing/2014/main" id="{24E9CEB2-ABAA-624F-D1DF-2D9AE4AAD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6910388"/>
            <a:ext cx="342900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/>
              <a:t>Delivery</a:t>
            </a:r>
          </a:p>
        </p:txBody>
      </p:sp>
      <p:sp>
        <p:nvSpPr>
          <p:cNvPr id="29703" name="Text Box 8">
            <a:extLst>
              <a:ext uri="{FF2B5EF4-FFF2-40B4-BE49-F238E27FC236}">
                <a16:creationId xmlns:a16="http://schemas.microsoft.com/office/drawing/2014/main" id="{0FA7B512-0FEF-0F7E-F014-DB751F6FD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6972300"/>
            <a:ext cx="3429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/>
              <a:t>Clerical</a:t>
            </a:r>
          </a:p>
        </p:txBody>
      </p:sp>
      <p:sp>
        <p:nvSpPr>
          <p:cNvPr id="29704" name="Text Box 9">
            <a:extLst>
              <a:ext uri="{FF2B5EF4-FFF2-40B4-BE49-F238E27FC236}">
                <a16:creationId xmlns:a16="http://schemas.microsoft.com/office/drawing/2014/main" id="{628A619C-5CB1-1B04-6F07-F178799F3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972301"/>
            <a:ext cx="3429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/>
              <a:t>Misc</a:t>
            </a:r>
          </a:p>
        </p:txBody>
      </p:sp>
      <p:sp>
        <p:nvSpPr>
          <p:cNvPr id="29705" name="Text Box 10">
            <a:extLst>
              <a:ext uri="{FF2B5EF4-FFF2-40B4-BE49-F238E27FC236}">
                <a16:creationId xmlns:a16="http://schemas.microsoft.com/office/drawing/2014/main" id="{7F430C1C-23A8-79FE-29E1-3C2C3BE7B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7300" y="6972301"/>
            <a:ext cx="3429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/>
              <a:t>Misc</a:t>
            </a:r>
          </a:p>
        </p:txBody>
      </p:sp>
      <p:sp>
        <p:nvSpPr>
          <p:cNvPr id="29706" name="Text Box 11">
            <a:extLst>
              <a:ext uri="{FF2B5EF4-FFF2-40B4-BE49-F238E27FC236}">
                <a16:creationId xmlns:a16="http://schemas.microsoft.com/office/drawing/2014/main" id="{5C3FDE17-0F1E-8B7D-F29C-F400719E4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7200" y="6858000"/>
            <a:ext cx="342900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/>
              <a:t>Delivery</a:t>
            </a:r>
          </a:p>
        </p:txBody>
      </p:sp>
      <p:sp>
        <p:nvSpPr>
          <p:cNvPr id="29707" name="Text Box 12">
            <a:extLst>
              <a:ext uri="{FF2B5EF4-FFF2-40B4-BE49-F238E27FC236}">
                <a16:creationId xmlns:a16="http://schemas.microsoft.com/office/drawing/2014/main" id="{B5D55247-3D48-B677-D5BE-94296B65F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5600" y="6972300"/>
            <a:ext cx="3429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/>
              <a:t>Clerical</a:t>
            </a:r>
          </a:p>
        </p:txBody>
      </p:sp>
      <p:sp>
        <p:nvSpPr>
          <p:cNvPr id="29708" name="Text Box 13">
            <a:extLst>
              <a:ext uri="{FF2B5EF4-FFF2-40B4-BE49-F238E27FC236}">
                <a16:creationId xmlns:a16="http://schemas.microsoft.com/office/drawing/2014/main" id="{910607F3-7144-C0A5-5D4C-A1D0DF7C4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1400" y="6972300"/>
            <a:ext cx="3429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/>
              <a:t>shipping</a:t>
            </a:r>
          </a:p>
        </p:txBody>
      </p:sp>
      <p:sp>
        <p:nvSpPr>
          <p:cNvPr id="29709" name="Text Box 14">
            <a:extLst>
              <a:ext uri="{FF2B5EF4-FFF2-40B4-BE49-F238E27FC236}">
                <a16:creationId xmlns:a16="http://schemas.microsoft.com/office/drawing/2014/main" id="{EB75D42C-670F-F4BB-8652-EB60095D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0" y="6858000"/>
            <a:ext cx="342900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/>
              <a:t>Installs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6" ma:contentTypeDescription="Create a new document." ma:contentTypeScope="" ma:versionID="81a54cd395f61cfc29bb41b0389d7858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1db123aac500611cfff64836afef3716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Props1.xml><?xml version="1.0" encoding="utf-8"?>
<ds:datastoreItem xmlns:ds="http://schemas.openxmlformats.org/officeDocument/2006/customXml" ds:itemID="{8694EBA7-7D1B-43A3-814F-63E4B78BFC8C}"/>
</file>

<file path=customXml/itemProps2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6A4EEA-2556-441D-B20B-0657893061DE}">
  <ds:schemaRefs>
    <ds:schemaRef ds:uri="http://schemas.microsoft.com/office/2006/metadata/properties"/>
    <ds:schemaRef ds:uri="http://schemas.microsoft.com/office/infopath/2007/PartnerControls"/>
    <ds:schemaRef ds:uri="5e41b080-9453-459c-bb93-b19be7335f42"/>
    <ds:schemaRef ds:uri="4e58ebf2-e4df-4cd3-9186-1e42b3ede12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255</Words>
  <Application>Microsoft Macintosh PowerPoint</Application>
  <PresentationFormat>Custom</PresentationFormat>
  <Paragraphs>116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Book Antiqua</vt:lpstr>
      <vt:lpstr>Calibri</vt:lpstr>
      <vt:lpstr>Times New Roman</vt:lpstr>
      <vt:lpstr>Wingdings 2</vt:lpstr>
      <vt:lpstr>Breeze</vt:lpstr>
      <vt:lpstr>Worksheet</vt:lpstr>
      <vt:lpstr>Document</vt:lpstr>
      <vt:lpstr>Continuous Improvement Tool Examples Reengineering Tools (Part I)  </vt:lpstr>
      <vt:lpstr>Key Steps to Effective Teamwork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Jeffrey Berk</cp:lastModifiedBy>
  <cp:revision>30</cp:revision>
  <dcterms:created xsi:type="dcterms:W3CDTF">2019-02-13T16:04:21Z</dcterms:created>
  <dcterms:modified xsi:type="dcterms:W3CDTF">2024-01-12T20:27:25Z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</Properties>
</file>