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4"/>
  </p:sldMasterIdLst>
  <p:notesMasterIdLst>
    <p:notesMasterId r:id="rId11"/>
  </p:notesMasterIdLst>
  <p:sldIdLst>
    <p:sldId id="259" r:id="rId5"/>
    <p:sldId id="278" r:id="rId6"/>
    <p:sldId id="264" r:id="rId7"/>
    <p:sldId id="279" r:id="rId8"/>
    <p:sldId id="268" r:id="rId9"/>
    <p:sldId id="269" r:id="rId10"/>
  </p:sldIdLst>
  <p:sldSz cx="18288000" cy="10287000"/>
  <p:notesSz cx="6858000" cy="9144000"/>
  <p:defaultTextStyle>
    <a:defPPr>
      <a:defRPr lang="en-US"/>
    </a:defPPr>
    <a:lvl1pPr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9144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8288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27432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36576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45720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54864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64008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73152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789"/>
  </p:normalViewPr>
  <p:slideViewPr>
    <p:cSldViewPr snapToGrid="0" snapToObjects="1">
      <p:cViewPr varScale="1">
        <p:scale>
          <a:sx n="68" d="100"/>
          <a:sy n="68" d="100"/>
        </p:scale>
        <p:origin x="1000" y="224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7351D-14DD-2C49-9491-10E60077E9EF}" type="datetimeFigureOut">
              <a:rPr lang="en-US" smtClean="0"/>
              <a:t>1/12/24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5D454-47B4-FE4A-9348-B9798224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4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D8AE117E-481B-3E8A-EC77-E8FC4FA469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7CB2739-C658-C947-ACB1-86FF79B9A367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120919D9-8081-D75E-158D-82AB6F6329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6CA65ABB-B4E0-645C-9447-056F6C1668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F2E6034E-B6CC-0128-AD93-31B1F4A4B9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3E0B317-6C30-A449-A6FC-793380BAB8B3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61F1B97D-69D1-0E17-3D17-11D1DF84C6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8D99F6A-3031-7C37-314B-C6127789E3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18C40D1D-5B5A-4285-6C3D-69FEF44F17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59AB93-78C2-3C40-B008-C62DAC619047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D722EA4A-09E2-F3CC-38B5-E6A4E9F2AA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DC53C6BA-840E-4F6F-83A6-51442C4CBA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0BBBF1D7-CD0D-0A9E-D3CF-958735EAE5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4A23EDB-2853-9A47-90FB-451E0C562903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B15ED3DF-A3FC-3521-2D99-53044C8543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E3AD088A-EF56-E460-DE01-4975A85942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737E9516-4748-2423-302B-03B9B13E38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3079F4-3704-B940-91E1-4DC1AAB16423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A5ADDB76-724B-5311-3C52-28613CFAB5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C9AC1D0-6033-DDDD-7954-1D67F533E3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A486D6-E442-077A-EEB3-88D208F2FC4C}"/>
              </a:ext>
            </a:extLst>
          </p:cNvPr>
          <p:cNvSpPr/>
          <p:nvPr/>
        </p:nvSpPr>
        <p:spPr>
          <a:xfrm>
            <a:off x="2657477" y="1943101"/>
            <a:ext cx="12973050" cy="473075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defTabSz="1828800" fontAlgn="auto">
              <a:spcBef>
                <a:spcPts val="4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6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5842" y="2286000"/>
            <a:ext cx="12996316" cy="2587300"/>
          </a:xfrm>
        </p:spPr>
        <p:txBody>
          <a:bodyPr lIns="182880" rIns="182880" rtlCol="0">
            <a:noAutofit/>
          </a:bodyPr>
          <a:lstStyle>
            <a:lvl1pPr marL="0" indent="0" algn="ctr" defTabSz="18288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7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5845" y="4948519"/>
            <a:ext cx="12996318" cy="1374962"/>
          </a:xfrm>
        </p:spPr>
        <p:txBody>
          <a:bodyPr rtlCol="0">
            <a:normAutofit/>
          </a:bodyPr>
          <a:lstStyle>
            <a:lvl1pPr marL="0" indent="0" algn="ctr" defTabSz="18288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74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>
            <a:lvl1pPr>
              <a:defRPr sz="5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550" y="2050699"/>
            <a:ext cx="16084552" cy="6888006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259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8550" y="2085698"/>
            <a:ext cx="7680960" cy="65151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02142" y="2085698"/>
            <a:ext cx="7680960" cy="65151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>
            <a:lvl1pPr>
              <a:defRPr sz="5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611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26A955E-6E09-D7B1-8664-50B2634A4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304E9C6-291F-4803-E08B-92A559411E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BB6B45B-AD62-505D-B3F8-E11A486E6F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361B9A-26C6-E84F-939A-AA3C27EB73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702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82098A7-74DB-47EC-8637-CFD1F5FF8EA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98551" y="161926"/>
            <a:ext cx="16084550" cy="200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30E7C49-5D51-22BD-9218-005012D508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98551" y="2400300"/>
            <a:ext cx="16084550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5" descr="ILTECH_wht_horiz.png">
            <a:extLst>
              <a:ext uri="{FF2B5EF4-FFF2-40B4-BE49-F238E27FC236}">
                <a16:creationId xmlns:a16="http://schemas.microsoft.com/office/drawing/2014/main" id="{42D74730-BBC2-6B47-9AEF-9E8FDE440A0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9076" y="9185276"/>
            <a:ext cx="3556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4" r:id="rId2"/>
    <p:sldLayoutId id="2147483675" r:id="rId3"/>
    <p:sldLayoutId id="2147483678" r:id="rId4"/>
  </p:sldLayoutIdLst>
  <p:txStyles>
    <p:titleStyle>
      <a:lvl1pPr algn="ctr" rtl="0" fontAlgn="base">
        <a:spcBef>
          <a:spcPct val="0"/>
        </a:spcBef>
        <a:spcAft>
          <a:spcPct val="0"/>
        </a:spcAft>
        <a:defRPr sz="5600" b="1" kern="1200">
          <a:solidFill>
            <a:schemeClr val="accent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9144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18288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27432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6576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698500" indent="-698500" algn="l" rtl="0" fontAlgn="base">
        <a:spcBef>
          <a:spcPts val="4000"/>
        </a:spcBef>
        <a:spcAft>
          <a:spcPct val="0"/>
        </a:spcAft>
        <a:buClr>
          <a:schemeClr val="accent2"/>
        </a:buClr>
        <a:buSzPct val="100000"/>
        <a:buFont typeface="Wingdings 2" pitchFamily="2" charset="2"/>
        <a:buChar char=""/>
        <a:defRPr sz="4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1371600" indent="-673100" algn="l" rtl="0" fontAlgn="base">
        <a:spcBef>
          <a:spcPts val="1200"/>
        </a:spcBef>
        <a:spcAft>
          <a:spcPct val="0"/>
        </a:spcAft>
        <a:buClr>
          <a:srgbClr val="808080"/>
        </a:buClr>
        <a:buSzPct val="100000"/>
        <a:buFont typeface="Wingdings 2" pitchFamily="2" charset="2"/>
        <a:buChar char=""/>
        <a:defRPr sz="44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936750" indent="-565150" algn="l" rtl="0" fontAlgn="base">
        <a:spcBef>
          <a:spcPts val="1200"/>
        </a:spcBef>
        <a:spcAft>
          <a:spcPct val="0"/>
        </a:spcAft>
        <a:buClr>
          <a:srgbClr val="969696"/>
        </a:buClr>
        <a:buSzPct val="100000"/>
        <a:buFont typeface="Wingdings 2" pitchFamily="2" charset="2"/>
        <a:buChar char=""/>
        <a:defRPr sz="4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2527300" indent="-590550" algn="l" rtl="0" fontAlgn="base">
        <a:spcBef>
          <a:spcPts val="1200"/>
        </a:spcBef>
        <a:spcAft>
          <a:spcPct val="0"/>
        </a:spcAft>
        <a:buClr>
          <a:srgbClr val="F8BC65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3092450" indent="-565150" algn="l" rtl="0" fontAlgn="base">
        <a:spcBef>
          <a:spcPts val="1200"/>
        </a:spcBef>
        <a:spcAft>
          <a:spcPct val="0"/>
        </a:spcAft>
        <a:buClr>
          <a:srgbClr val="FBD299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3657600" indent="-565150" algn="l" defTabSz="18288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4235450" indent="-565150" algn="l" defTabSz="1828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4797426" indent="-565150" algn="l" defTabSz="18288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5378450" indent="-565150" algn="l" defTabSz="1828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36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D2C4-084C-C545-00AC-430EC19B6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775" y="3070224"/>
            <a:ext cx="12998450" cy="258762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7200" dirty="0"/>
              <a:t>Continuous Improvement Tool Examples</a:t>
            </a:r>
            <a:br>
              <a:rPr lang="en-US" sz="7200" dirty="0"/>
            </a:br>
            <a:r>
              <a:rPr lang="en-US" sz="7200" dirty="0"/>
              <a:t>Reengineering Tools (Part II)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5" name="Object 2">
            <a:extLst>
              <a:ext uri="{FF2B5EF4-FFF2-40B4-BE49-F238E27FC236}">
                <a16:creationId xmlns:a16="http://schemas.microsoft.com/office/drawing/2014/main" id="{F4612D85-782C-1FB3-E536-86B00A1AD0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8900" y="2171700"/>
          <a:ext cx="4031457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733800" imgH="3175000" progId="Excel.Sheet.8">
                  <p:embed/>
                </p:oleObj>
              </mc:Choice>
              <mc:Fallback>
                <p:oleObj name="Worksheet" r:id="rId3" imgW="3733800" imgH="3175000" progId="Excel.Sheet.8">
                  <p:embed/>
                  <p:pic>
                    <p:nvPicPr>
                      <p:cNvPr id="31745" name="Object 2">
                        <a:extLst>
                          <a:ext uri="{FF2B5EF4-FFF2-40B4-BE49-F238E27FC236}">
                            <a16:creationId xmlns:a16="http://schemas.microsoft.com/office/drawing/2014/main" id="{F4612D85-782C-1FB3-E536-86B00A1AD0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171700"/>
                        <a:ext cx="4031457" cy="356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6" name="Text Box 3">
            <a:extLst>
              <a:ext uri="{FF2B5EF4-FFF2-40B4-BE49-F238E27FC236}">
                <a16:creationId xmlns:a16="http://schemas.microsoft.com/office/drawing/2014/main" id="{86AFEF3E-1C4D-FF5C-A107-C8DD6AE98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1" y="1257300"/>
            <a:ext cx="637386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000" b="1" dirty="0">
                <a:solidFill>
                  <a:schemeClr val="bg1"/>
                </a:solidFill>
                <a:latin typeface="Arial" panose="020B0604020202020204" pitchFamily="34" charset="0"/>
              </a:rPr>
              <a:t>Scatter Diagram Example</a:t>
            </a:r>
          </a:p>
        </p:txBody>
      </p:sp>
      <p:graphicFrame>
        <p:nvGraphicFramePr>
          <p:cNvPr id="31747" name="Object 4">
            <a:extLst>
              <a:ext uri="{FF2B5EF4-FFF2-40B4-BE49-F238E27FC236}">
                <a16:creationId xmlns:a16="http://schemas.microsoft.com/office/drawing/2014/main" id="{1465DBE0-728A-1D8C-117D-4EDF2321B9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72300" y="2171700"/>
          <a:ext cx="4031457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3733800" imgH="3175000" progId="Excel.Sheet.8">
                  <p:embed/>
                </p:oleObj>
              </mc:Choice>
              <mc:Fallback>
                <p:oleObj name="Worksheet" r:id="rId5" imgW="3733800" imgH="3175000" progId="Excel.Sheet.8">
                  <p:embed/>
                  <p:pic>
                    <p:nvPicPr>
                      <p:cNvPr id="31747" name="Object 4">
                        <a:extLst>
                          <a:ext uri="{FF2B5EF4-FFF2-40B4-BE49-F238E27FC236}">
                            <a16:creationId xmlns:a16="http://schemas.microsoft.com/office/drawing/2014/main" id="{1465DBE0-728A-1D8C-117D-4EDF2321B9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300" y="2171700"/>
                        <a:ext cx="4031457" cy="356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5">
            <a:extLst>
              <a:ext uri="{FF2B5EF4-FFF2-40B4-BE49-F238E27FC236}">
                <a16:creationId xmlns:a16="http://schemas.microsoft.com/office/drawing/2014/main" id="{0E521857-5D07-8A6B-1809-E7F409471D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15701" y="2171700"/>
          <a:ext cx="4140995" cy="361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3835400" imgH="3213100" progId="Excel.Sheet.8">
                  <p:embed/>
                </p:oleObj>
              </mc:Choice>
              <mc:Fallback>
                <p:oleObj name="Worksheet" r:id="rId7" imgW="3835400" imgH="3213100" progId="Excel.Sheet.8">
                  <p:embed/>
                  <p:pic>
                    <p:nvPicPr>
                      <p:cNvPr id="31748" name="Object 5">
                        <a:extLst>
                          <a:ext uri="{FF2B5EF4-FFF2-40B4-BE49-F238E27FC236}">
                            <a16:creationId xmlns:a16="http://schemas.microsoft.com/office/drawing/2014/main" id="{0E521857-5D07-8A6B-1809-E7F409471D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5701" y="2171700"/>
                        <a:ext cx="4140995" cy="361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6">
            <a:extLst>
              <a:ext uri="{FF2B5EF4-FFF2-40B4-BE49-F238E27FC236}">
                <a16:creationId xmlns:a16="http://schemas.microsoft.com/office/drawing/2014/main" id="{DD4E7F4A-3EFD-CFC6-C632-E71CAAD0B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1" y="5943600"/>
            <a:ext cx="294824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Ex.  Training vs performance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an increase in one depends 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an increase in the other</a:t>
            </a:r>
            <a:endParaRPr lang="en-US" altLang="en-US" sz="3600"/>
          </a:p>
        </p:txBody>
      </p:sp>
      <p:sp>
        <p:nvSpPr>
          <p:cNvPr id="31750" name="Text Box 7">
            <a:extLst>
              <a:ext uri="{FF2B5EF4-FFF2-40B4-BE49-F238E27FC236}">
                <a16:creationId xmlns:a16="http://schemas.microsoft.com/office/drawing/2014/main" id="{F26E4B3A-4233-3599-4B27-AB44C82AB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1" y="6057900"/>
            <a:ext cx="407675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Ex.  Internal Controls prevent fraud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an decrease in one depends on an increase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in the other</a:t>
            </a:r>
            <a:endParaRPr lang="en-US" altLang="en-US" sz="3600"/>
          </a:p>
        </p:txBody>
      </p:sp>
      <p:sp>
        <p:nvSpPr>
          <p:cNvPr id="31751" name="Text Box 8">
            <a:extLst>
              <a:ext uri="{FF2B5EF4-FFF2-40B4-BE49-F238E27FC236}">
                <a16:creationId xmlns:a16="http://schemas.microsoft.com/office/drawing/2014/main" id="{55E31A19-4332-A463-42E4-BDAB49D84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1" y="6057901"/>
            <a:ext cx="40639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Ex.  Eating an apple and being a musician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the two variables have no relation</a:t>
            </a:r>
            <a:endParaRPr lang="en-US" altLang="en-US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2">
            <a:extLst>
              <a:ext uri="{FF2B5EF4-FFF2-40B4-BE49-F238E27FC236}">
                <a16:creationId xmlns:a16="http://schemas.microsoft.com/office/drawing/2014/main" id="{CDC57B7F-5405-6F67-C7D5-190084FBC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1" y="1028700"/>
            <a:ext cx="111397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000" b="1" dirty="0">
                <a:solidFill>
                  <a:schemeClr val="bg1"/>
                </a:solidFill>
                <a:latin typeface="Arial" panose="020B0604020202020204" pitchFamily="34" charset="0"/>
              </a:rPr>
              <a:t>Flow Chart Example - - Accounts Receivable </a:t>
            </a:r>
          </a:p>
        </p:txBody>
      </p:sp>
      <p:grpSp>
        <p:nvGrpSpPr>
          <p:cNvPr id="33794" name="Group 108">
            <a:extLst>
              <a:ext uri="{FF2B5EF4-FFF2-40B4-BE49-F238E27FC236}">
                <a16:creationId xmlns:a16="http://schemas.microsoft.com/office/drawing/2014/main" id="{E2BBA484-4C7D-F06E-3FA3-AC74E502AED4}"/>
              </a:ext>
            </a:extLst>
          </p:cNvPr>
          <p:cNvGrpSpPr>
            <a:grpSpLocks/>
          </p:cNvGrpSpPr>
          <p:nvPr/>
        </p:nvGrpSpPr>
        <p:grpSpPr bwMode="auto">
          <a:xfrm>
            <a:off x="4229100" y="2514600"/>
            <a:ext cx="9258300" cy="5829300"/>
            <a:chOff x="288" y="480"/>
            <a:chExt cx="3888" cy="2448"/>
          </a:xfrm>
        </p:grpSpPr>
        <p:sp>
          <p:nvSpPr>
            <p:cNvPr id="33795" name="AutoShape 109">
              <a:extLst>
                <a:ext uri="{FF2B5EF4-FFF2-40B4-BE49-F238E27FC236}">
                  <a16:creationId xmlns:a16="http://schemas.microsoft.com/office/drawing/2014/main" id="{0E9E05EF-8F6E-8333-9663-CEB4EEC95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152"/>
              <a:ext cx="768" cy="768"/>
            </a:xfrm>
            <a:prstGeom prst="flowChartDecision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Book Antiqua" panose="02040602050305030304" pitchFamily="18" charset="0"/>
                </a:rPr>
                <a:t>Does Order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Book Antiqua" panose="02040602050305030304" pitchFamily="18" charset="0"/>
                </a:rPr>
                <a:t>Exceed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Book Antiqua" panose="02040602050305030304" pitchFamily="18" charset="0"/>
                </a:rPr>
                <a:t>Preapproved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Book Antiqua" panose="02040602050305030304" pitchFamily="18" charset="0"/>
                </a:rPr>
                <a:t>Limits?</a:t>
              </a:r>
            </a:p>
          </p:txBody>
        </p:sp>
        <p:sp>
          <p:nvSpPr>
            <p:cNvPr id="33796" name="Rectangle 110">
              <a:extLst>
                <a:ext uri="{FF2B5EF4-FFF2-40B4-BE49-F238E27FC236}">
                  <a16:creationId xmlns:a16="http://schemas.microsoft.com/office/drawing/2014/main" id="{EFFEF6A7-20C0-75A1-9130-8782EBFE8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200"/>
              <a:ext cx="1056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Book Antiqua" panose="02040602050305030304" pitchFamily="18" charset="0"/>
                </a:rPr>
                <a:t>Deliver Products</a:t>
              </a:r>
            </a:p>
          </p:txBody>
        </p:sp>
        <p:sp>
          <p:nvSpPr>
            <p:cNvPr id="33797" name="AutoShape 111">
              <a:extLst>
                <a:ext uri="{FF2B5EF4-FFF2-40B4-BE49-F238E27FC236}">
                  <a16:creationId xmlns:a16="http://schemas.microsoft.com/office/drawing/2014/main" id="{B28DA9BF-5BF0-1171-2215-6869947E8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536"/>
              <a:ext cx="1056" cy="240"/>
            </a:xfrm>
            <a:prstGeom prst="flowChartProcess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Book Antiqua" panose="02040602050305030304" pitchFamily="18" charset="0"/>
                </a:rPr>
                <a:t>Deliver Service to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Book Antiqua" panose="02040602050305030304" pitchFamily="18" charset="0"/>
                </a:rPr>
                <a:t>the Customer</a:t>
              </a:r>
            </a:p>
          </p:txBody>
        </p:sp>
        <p:sp>
          <p:nvSpPr>
            <p:cNvPr id="33798" name="AutoShape 112">
              <a:extLst>
                <a:ext uri="{FF2B5EF4-FFF2-40B4-BE49-F238E27FC236}">
                  <a16:creationId xmlns:a16="http://schemas.microsoft.com/office/drawing/2014/main" id="{8B540C0E-2CF7-1BD5-ECE1-FEA993B3C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392"/>
              <a:ext cx="240" cy="240"/>
            </a:xfrm>
            <a:prstGeom prst="flowChartConnector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Book Antiqua" panose="02040602050305030304" pitchFamily="18" charset="0"/>
                </a:rPr>
                <a:t>No</a:t>
              </a:r>
            </a:p>
          </p:txBody>
        </p:sp>
        <p:sp>
          <p:nvSpPr>
            <p:cNvPr id="33799" name="AutoShape 113">
              <a:extLst>
                <a:ext uri="{FF2B5EF4-FFF2-40B4-BE49-F238E27FC236}">
                  <a16:creationId xmlns:a16="http://schemas.microsoft.com/office/drawing/2014/main" id="{5E008404-7C20-BEFD-6CD3-83FA9484A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016"/>
              <a:ext cx="240" cy="240"/>
            </a:xfrm>
            <a:prstGeom prst="flowChartConnector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Book Antiqua" panose="02040602050305030304" pitchFamily="18" charset="0"/>
                </a:rPr>
                <a:t>Yes</a:t>
              </a:r>
            </a:p>
          </p:txBody>
        </p:sp>
        <p:sp>
          <p:nvSpPr>
            <p:cNvPr id="33800" name="AutoShape 114">
              <a:extLst>
                <a:ext uri="{FF2B5EF4-FFF2-40B4-BE49-F238E27FC236}">
                  <a16:creationId xmlns:a16="http://schemas.microsoft.com/office/drawing/2014/main" id="{798656AA-02C0-8CEE-D1D0-77AFAC566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352"/>
              <a:ext cx="528" cy="336"/>
            </a:xfrm>
            <a:prstGeom prst="flowChartDocumen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Book Antiqua" panose="02040602050305030304" pitchFamily="18" charset="0"/>
                </a:rPr>
                <a:t>Credit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Book Antiqua" panose="02040602050305030304" pitchFamily="18" charset="0"/>
                </a:rPr>
                <a:t>Application</a:t>
              </a:r>
            </a:p>
          </p:txBody>
        </p:sp>
        <p:sp>
          <p:nvSpPr>
            <p:cNvPr id="33801" name="AutoShape 115">
              <a:extLst>
                <a:ext uri="{FF2B5EF4-FFF2-40B4-BE49-F238E27FC236}">
                  <a16:creationId xmlns:a16="http://schemas.microsoft.com/office/drawing/2014/main" id="{9CEEE138-E5B2-FE08-8202-6BAC33DAF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920"/>
              <a:ext cx="624" cy="384"/>
            </a:xfrm>
            <a:prstGeom prst="flowChartProcess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Book Antiqua" panose="02040602050305030304" pitchFamily="18" charset="0"/>
                </a:rPr>
                <a:t>Process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Book Antiqua" panose="02040602050305030304" pitchFamily="18" charset="0"/>
                </a:rPr>
                <a:t>Customer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Book Antiqua" panose="02040602050305030304" pitchFamily="18" charset="0"/>
                </a:rPr>
                <a:t>Credit</a:t>
              </a:r>
            </a:p>
          </p:txBody>
        </p:sp>
        <p:sp>
          <p:nvSpPr>
            <p:cNvPr id="33802" name="AutoShape 116">
              <a:extLst>
                <a:ext uri="{FF2B5EF4-FFF2-40B4-BE49-F238E27FC236}">
                  <a16:creationId xmlns:a16="http://schemas.microsoft.com/office/drawing/2014/main" id="{9B59CA51-45A1-FF18-9949-20EC5E889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728"/>
              <a:ext cx="672" cy="672"/>
            </a:xfrm>
            <a:prstGeom prst="flowChartDecision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Book Antiqua" panose="02040602050305030304" pitchFamily="18" charset="0"/>
                </a:rPr>
                <a:t>Is Balance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Book Antiqua" panose="02040602050305030304" pitchFamily="18" charset="0"/>
                </a:rPr>
                <a:t>Past Due?</a:t>
              </a:r>
            </a:p>
          </p:txBody>
        </p:sp>
        <p:sp>
          <p:nvSpPr>
            <p:cNvPr id="33803" name="AutoShape 117">
              <a:extLst>
                <a:ext uri="{FF2B5EF4-FFF2-40B4-BE49-F238E27FC236}">
                  <a16:creationId xmlns:a16="http://schemas.microsoft.com/office/drawing/2014/main" id="{62258A28-DD7B-E26A-FA6B-2E131F219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344"/>
              <a:ext cx="240" cy="240"/>
            </a:xfrm>
            <a:prstGeom prst="flowChartConnector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Book Antiqua" panose="02040602050305030304" pitchFamily="18" charset="0"/>
                </a:rPr>
                <a:t>No</a:t>
              </a:r>
            </a:p>
          </p:txBody>
        </p:sp>
        <p:sp>
          <p:nvSpPr>
            <p:cNvPr id="33804" name="AutoShape 118">
              <a:extLst>
                <a:ext uri="{FF2B5EF4-FFF2-40B4-BE49-F238E27FC236}">
                  <a16:creationId xmlns:a16="http://schemas.microsoft.com/office/drawing/2014/main" id="{7D935B62-C804-B562-4E65-6E98B2CFD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968"/>
              <a:ext cx="720" cy="960"/>
            </a:xfrm>
            <a:prstGeom prst="flowChartProcess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Book Antiqua" panose="02040602050305030304" pitchFamily="18" charset="0"/>
                </a:rPr>
                <a:t>Collection Calls and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Book Antiqua" panose="02040602050305030304" pitchFamily="18" charset="0"/>
                </a:rPr>
                <a:t>Notices are Sent to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Book Antiqua" panose="02040602050305030304" pitchFamily="18" charset="0"/>
                </a:rPr>
                <a:t>Customers. 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Book Antiqua" panose="02040602050305030304" pitchFamily="18" charset="0"/>
                </a:rPr>
                <a:t>Accounts Deemed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Book Antiqua" panose="02040602050305030304" pitchFamily="18" charset="0"/>
                </a:rPr>
                <a:t>Uncollectable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Book Antiqua" panose="02040602050305030304" pitchFamily="18" charset="0"/>
                </a:rPr>
                <a:t>are Written Off and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Book Antiqua" panose="02040602050305030304" pitchFamily="18" charset="0"/>
                </a:rPr>
                <a:t>Sent to Outside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Book Antiqua" panose="02040602050305030304" pitchFamily="18" charset="0"/>
                </a:rPr>
                <a:t>Collections</a:t>
              </a:r>
            </a:p>
          </p:txBody>
        </p:sp>
        <p:sp>
          <p:nvSpPr>
            <p:cNvPr id="33805" name="AutoShape 119">
              <a:extLst>
                <a:ext uri="{FF2B5EF4-FFF2-40B4-BE49-F238E27FC236}">
                  <a16:creationId xmlns:a16="http://schemas.microsoft.com/office/drawing/2014/main" id="{172E5808-AF09-DD87-7D4E-FA5ED243E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104"/>
              <a:ext cx="672" cy="768"/>
            </a:xfrm>
            <a:prstGeom prst="flowChartProcess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Book Antiqua" panose="02040602050305030304" pitchFamily="18" charset="0"/>
                </a:rPr>
                <a:t>Cash is Applied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Book Antiqua" panose="02040602050305030304" pitchFamily="18" charset="0"/>
                </a:rPr>
                <a:t> to Individual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Book Antiqua" panose="02040602050305030304" pitchFamily="18" charset="0"/>
                </a:rPr>
                <a:t>Customer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Book Antiqua" panose="02040602050305030304" pitchFamily="18" charset="0"/>
                </a:rPr>
                <a:t>Receivable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Book Antiqua" panose="02040602050305030304" pitchFamily="18" charset="0"/>
                </a:rPr>
                <a:t>Account and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Book Antiqua" panose="02040602050305030304" pitchFamily="18" charset="0"/>
                </a:rPr>
                <a:t>Recorded in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Book Antiqua" panose="02040602050305030304" pitchFamily="18" charset="0"/>
                </a:rPr>
                <a:t>General Ledger</a:t>
              </a:r>
            </a:p>
          </p:txBody>
        </p:sp>
        <p:sp>
          <p:nvSpPr>
            <p:cNvPr id="33806" name="AutoShape 120">
              <a:extLst>
                <a:ext uri="{FF2B5EF4-FFF2-40B4-BE49-F238E27FC236}">
                  <a16:creationId xmlns:a16="http://schemas.microsoft.com/office/drawing/2014/main" id="{9F428D64-7B85-CD92-FC8F-A02DEF79A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968"/>
              <a:ext cx="240" cy="240"/>
            </a:xfrm>
            <a:prstGeom prst="flowChartConnector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Book Antiqua" panose="02040602050305030304" pitchFamily="18" charset="0"/>
                </a:rPr>
                <a:t>No</a:t>
              </a:r>
            </a:p>
          </p:txBody>
        </p:sp>
        <p:sp>
          <p:nvSpPr>
            <p:cNvPr id="33807" name="AutoShape 121">
              <a:extLst>
                <a:ext uri="{FF2B5EF4-FFF2-40B4-BE49-F238E27FC236}">
                  <a16:creationId xmlns:a16="http://schemas.microsoft.com/office/drawing/2014/main" id="{8D7818A5-9420-0C0B-99BE-19EB3ADF2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496"/>
              <a:ext cx="240" cy="240"/>
            </a:xfrm>
            <a:prstGeom prst="flowChartConnector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Book Antiqua" panose="02040602050305030304" pitchFamily="18" charset="0"/>
                </a:rPr>
                <a:t>Yes</a:t>
              </a:r>
            </a:p>
          </p:txBody>
        </p:sp>
        <p:sp>
          <p:nvSpPr>
            <p:cNvPr id="33808" name="AutoShape 122">
              <a:extLst>
                <a:ext uri="{FF2B5EF4-FFF2-40B4-BE49-F238E27FC236}">
                  <a16:creationId xmlns:a16="http://schemas.microsoft.com/office/drawing/2014/main" id="{175720DD-160E-82CD-F773-946A07682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720"/>
              <a:ext cx="1104" cy="240"/>
            </a:xfrm>
            <a:prstGeom prst="flowChartProcess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Book Antiqua" panose="02040602050305030304" pitchFamily="18" charset="0"/>
                </a:rPr>
                <a:t>Bill the Customer</a:t>
              </a:r>
            </a:p>
          </p:txBody>
        </p:sp>
        <p:sp>
          <p:nvSpPr>
            <p:cNvPr id="33809" name="AutoShape 123">
              <a:extLst>
                <a:ext uri="{FF2B5EF4-FFF2-40B4-BE49-F238E27FC236}">
                  <a16:creationId xmlns:a16="http://schemas.microsoft.com/office/drawing/2014/main" id="{1586E9DE-F9E2-1597-0BE7-E018AC29F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720"/>
              <a:ext cx="1104" cy="240"/>
            </a:xfrm>
            <a:prstGeom prst="flowChartProcess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Book Antiqua" panose="02040602050305030304" pitchFamily="18" charset="0"/>
                </a:rPr>
                <a:t>Process Customer Orders</a:t>
              </a:r>
            </a:p>
          </p:txBody>
        </p:sp>
        <p:sp>
          <p:nvSpPr>
            <p:cNvPr id="33810" name="AutoShape 124">
              <a:extLst>
                <a:ext uri="{FF2B5EF4-FFF2-40B4-BE49-F238E27FC236}">
                  <a16:creationId xmlns:a16="http://schemas.microsoft.com/office/drawing/2014/main" id="{63A7835F-E012-1BF2-5D97-B1C289DE7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480"/>
              <a:ext cx="720" cy="720"/>
            </a:xfrm>
            <a:prstGeom prst="flowChartDecision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Book Antiqua" panose="02040602050305030304" pitchFamily="18" charset="0"/>
                </a:rPr>
                <a:t>Has Cash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Book Antiqua" panose="02040602050305030304" pitchFamily="18" charset="0"/>
                </a:rPr>
                <a:t>Been Received?</a:t>
              </a:r>
            </a:p>
          </p:txBody>
        </p:sp>
        <p:sp>
          <p:nvSpPr>
            <p:cNvPr id="33811" name="AutoShape 125">
              <a:extLst>
                <a:ext uri="{FF2B5EF4-FFF2-40B4-BE49-F238E27FC236}">
                  <a16:creationId xmlns:a16="http://schemas.microsoft.com/office/drawing/2014/main" id="{6789B3A0-1D2D-83DC-6B18-9E7CE0ED8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720"/>
              <a:ext cx="240" cy="240"/>
            </a:xfrm>
            <a:prstGeom prst="flowChartConnector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Book Antiqua" panose="02040602050305030304" pitchFamily="18" charset="0"/>
                </a:rPr>
                <a:t>Yes</a:t>
              </a:r>
            </a:p>
          </p:txBody>
        </p:sp>
        <p:sp>
          <p:nvSpPr>
            <p:cNvPr id="33812" name="Line 126">
              <a:extLst>
                <a:ext uri="{FF2B5EF4-FFF2-40B4-BE49-F238E27FC236}">
                  <a16:creationId xmlns:a16="http://schemas.microsoft.com/office/drawing/2014/main" id="{30772798-94A7-3503-DE4E-E7D8E6269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9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3" name="Line 127">
              <a:extLst>
                <a:ext uri="{FF2B5EF4-FFF2-40B4-BE49-F238E27FC236}">
                  <a16:creationId xmlns:a16="http://schemas.microsoft.com/office/drawing/2014/main" id="{15F7AF3F-C422-1936-8A1F-31939ECFB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92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4" name="Line 128">
              <a:extLst>
                <a:ext uri="{FF2B5EF4-FFF2-40B4-BE49-F238E27FC236}">
                  <a16:creationId xmlns:a16="http://schemas.microsoft.com/office/drawing/2014/main" id="{25463BC2-1A48-918E-DB87-726536968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1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5" name="Line 129">
              <a:extLst>
                <a:ext uri="{FF2B5EF4-FFF2-40B4-BE49-F238E27FC236}">
                  <a16:creationId xmlns:a16="http://schemas.microsoft.com/office/drawing/2014/main" id="{16D7A217-AF59-C1C6-B752-5D1D6F86D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496"/>
              <a:ext cx="67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6" name="Line 130">
              <a:extLst>
                <a:ext uri="{FF2B5EF4-FFF2-40B4-BE49-F238E27FC236}">
                  <a16:creationId xmlns:a16="http://schemas.microsoft.com/office/drawing/2014/main" id="{DED3D4C5-9524-78E9-2FD8-6C991A95CB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304"/>
              <a:ext cx="0" cy="19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7" name="Line 131">
              <a:extLst>
                <a:ext uri="{FF2B5EF4-FFF2-40B4-BE49-F238E27FC236}">
                  <a16:creationId xmlns:a16="http://schemas.microsoft.com/office/drawing/2014/main" id="{DD7FCA3F-2AFF-F840-8DF8-38989FEDF8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196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8" name="Line 132">
              <a:extLst>
                <a:ext uri="{FF2B5EF4-FFF2-40B4-BE49-F238E27FC236}">
                  <a16:creationId xmlns:a16="http://schemas.microsoft.com/office/drawing/2014/main" id="{C34EB9FD-56CF-DCDE-32B6-4BB7F6272A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163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9" name="Line 133">
              <a:extLst>
                <a:ext uri="{FF2B5EF4-FFF2-40B4-BE49-F238E27FC236}">
                  <a16:creationId xmlns:a16="http://schemas.microsoft.com/office/drawing/2014/main" id="{E857135D-0E04-7D1A-272C-A4B52978B9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53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0" name="Line 134">
              <a:extLst>
                <a:ext uri="{FF2B5EF4-FFF2-40B4-BE49-F238E27FC236}">
                  <a16:creationId xmlns:a16="http://schemas.microsoft.com/office/drawing/2014/main" id="{07F41E87-B3F5-6CAE-ADAE-264C73638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48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1" name="Line 135">
              <a:extLst>
                <a:ext uri="{FF2B5EF4-FFF2-40B4-BE49-F238E27FC236}">
                  <a16:creationId xmlns:a16="http://schemas.microsoft.com/office/drawing/2014/main" id="{6D724049-A5B5-227A-4163-62FAAA1C2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48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2" name="Line 136">
              <a:extLst>
                <a:ext uri="{FF2B5EF4-FFF2-40B4-BE49-F238E27FC236}">
                  <a16:creationId xmlns:a16="http://schemas.microsoft.com/office/drawing/2014/main" id="{57E4D10E-341B-C2F0-29D3-2817568C49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29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3" name="Line 137">
              <a:extLst>
                <a:ext uri="{FF2B5EF4-FFF2-40B4-BE49-F238E27FC236}">
                  <a16:creationId xmlns:a16="http://schemas.microsoft.com/office/drawing/2014/main" id="{1EEFE4E0-5C8E-E1C8-E8FD-119CE5EAC4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63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4" name="Line 138">
              <a:extLst>
                <a:ext uri="{FF2B5EF4-FFF2-40B4-BE49-F238E27FC236}">
                  <a16:creationId xmlns:a16="http://schemas.microsoft.com/office/drawing/2014/main" id="{C89A80B4-B8F3-29D3-CD0A-0ADA9D9C96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68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5" name="Line 139">
              <a:extLst>
                <a:ext uri="{FF2B5EF4-FFF2-40B4-BE49-F238E27FC236}">
                  <a16:creationId xmlns:a16="http://schemas.microsoft.com/office/drawing/2014/main" id="{EC2A1187-1D9F-0D4E-7423-05D442885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2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6" name="Line 140">
              <a:extLst>
                <a:ext uri="{FF2B5EF4-FFF2-40B4-BE49-F238E27FC236}">
                  <a16:creationId xmlns:a16="http://schemas.microsoft.com/office/drawing/2014/main" id="{5CD95E36-097E-F146-04D6-FE6B6001C5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63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7" name="Line 141">
              <a:extLst>
                <a:ext uri="{FF2B5EF4-FFF2-40B4-BE49-F238E27FC236}">
                  <a16:creationId xmlns:a16="http://schemas.microsoft.com/office/drawing/2014/main" id="{63C9469A-540F-4F56-AC6E-EC1C49A68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24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8" name="Line 142">
              <a:extLst>
                <a:ext uri="{FF2B5EF4-FFF2-40B4-BE49-F238E27FC236}">
                  <a16:creationId xmlns:a16="http://schemas.microsoft.com/office/drawing/2014/main" id="{41F2F97B-D58B-B554-CC69-16BA3468B9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12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9" name="Line 143">
              <a:extLst>
                <a:ext uri="{FF2B5EF4-FFF2-40B4-BE49-F238E27FC236}">
                  <a16:creationId xmlns:a16="http://schemas.microsoft.com/office/drawing/2014/main" id="{F1D4D8AF-5ABD-B207-89D1-D7A7EF69AC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40" y="960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0" name="Line 144">
              <a:extLst>
                <a:ext uri="{FF2B5EF4-FFF2-40B4-BE49-F238E27FC236}">
                  <a16:creationId xmlns:a16="http://schemas.microsoft.com/office/drawing/2014/main" id="{2B42F873-9825-E0B3-BC21-D3D2C7A5B4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81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1" name="Line 145">
              <a:extLst>
                <a:ext uri="{FF2B5EF4-FFF2-40B4-BE49-F238E27FC236}">
                  <a16:creationId xmlns:a16="http://schemas.microsoft.com/office/drawing/2014/main" id="{78FFB855-F05E-AEF0-A73E-4C5F33229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8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2" name="Line 146">
              <a:extLst>
                <a:ext uri="{FF2B5EF4-FFF2-40B4-BE49-F238E27FC236}">
                  <a16:creationId xmlns:a16="http://schemas.microsoft.com/office/drawing/2014/main" id="{6B99C02B-7B8D-77DF-E028-48E5F63A0C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9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3" name="Line 147">
              <a:extLst>
                <a:ext uri="{FF2B5EF4-FFF2-40B4-BE49-F238E27FC236}">
                  <a16:creationId xmlns:a16="http://schemas.microsoft.com/office/drawing/2014/main" id="{C5406444-1852-6607-E60D-1B819BE39A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624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4" name="Line 148">
              <a:extLst>
                <a:ext uri="{FF2B5EF4-FFF2-40B4-BE49-F238E27FC236}">
                  <a16:creationId xmlns:a16="http://schemas.microsoft.com/office/drawing/2014/main" id="{C19C20D5-F1F7-570A-85D1-CDB1FD684A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624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5" name="Line 149">
              <a:extLst>
                <a:ext uri="{FF2B5EF4-FFF2-40B4-BE49-F238E27FC236}">
                  <a16:creationId xmlns:a16="http://schemas.microsoft.com/office/drawing/2014/main" id="{BCB65069-0F7D-5DF7-727A-4DB9C1FB5F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2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6" name="Line 150">
              <a:extLst>
                <a:ext uri="{FF2B5EF4-FFF2-40B4-BE49-F238E27FC236}">
                  <a16:creationId xmlns:a16="http://schemas.microsoft.com/office/drawing/2014/main" id="{45AE03E0-1941-8843-1CB3-2EB50A111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5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7" name="Line 151">
              <a:extLst>
                <a:ext uri="{FF2B5EF4-FFF2-40B4-BE49-F238E27FC236}">
                  <a16:creationId xmlns:a16="http://schemas.microsoft.com/office/drawing/2014/main" id="{A5602107-A45C-4495-F552-BF5A7F8EF1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2" y="20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8" name="Line 152">
              <a:extLst>
                <a:ext uri="{FF2B5EF4-FFF2-40B4-BE49-F238E27FC236}">
                  <a16:creationId xmlns:a16="http://schemas.microsoft.com/office/drawing/2014/main" id="{20557580-E839-9E82-B4BD-11DD3C0C6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4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9" name="Line 153">
              <a:extLst>
                <a:ext uri="{FF2B5EF4-FFF2-40B4-BE49-F238E27FC236}">
                  <a16:creationId xmlns:a16="http://schemas.microsoft.com/office/drawing/2014/main" id="{09F70053-DD9F-7E30-B748-53F8669C7C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1728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0" name="Line 154">
              <a:extLst>
                <a:ext uri="{FF2B5EF4-FFF2-40B4-BE49-F238E27FC236}">
                  <a16:creationId xmlns:a16="http://schemas.microsoft.com/office/drawing/2014/main" id="{210865F3-D8DB-F56F-545A-477EE1DCDA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100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1" name="Line 155">
              <a:extLst>
                <a:ext uri="{FF2B5EF4-FFF2-40B4-BE49-F238E27FC236}">
                  <a16:creationId xmlns:a16="http://schemas.microsoft.com/office/drawing/2014/main" id="{A73344DA-144F-D1C6-E7D0-E2CE41D54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4">
            <a:extLst>
              <a:ext uri="{FF2B5EF4-FFF2-40B4-BE49-F238E27FC236}">
                <a16:creationId xmlns:a16="http://schemas.microsoft.com/office/drawing/2014/main" id="{40395811-8949-002B-FE8E-DDA377DF6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2057400"/>
            <a:ext cx="9132095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2" name="Text Box 5">
            <a:extLst>
              <a:ext uri="{FF2B5EF4-FFF2-40B4-BE49-F238E27FC236}">
                <a16:creationId xmlns:a16="http://schemas.microsoft.com/office/drawing/2014/main" id="{F683FF56-B942-EB33-946D-96DF4F14C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1143000"/>
            <a:ext cx="82830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000" b="1" dirty="0">
                <a:solidFill>
                  <a:schemeClr val="bg1"/>
                </a:solidFill>
                <a:latin typeface="Arial" panose="020B0604020202020204" pitchFamily="34" charset="0"/>
              </a:rPr>
              <a:t>Process Overview Form Example</a:t>
            </a:r>
          </a:p>
        </p:txBody>
      </p:sp>
      <p:graphicFrame>
        <p:nvGraphicFramePr>
          <p:cNvPr id="35843" name="Object 6">
            <a:extLst>
              <a:ext uri="{FF2B5EF4-FFF2-40B4-BE49-F238E27FC236}">
                <a16:creationId xmlns:a16="http://schemas.microsoft.com/office/drawing/2014/main" id="{C366E755-F21C-3310-6584-62AFEDBCE9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14900" y="8115300"/>
          <a:ext cx="823198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2918400" imgH="2133600" progId="Word.Document.8">
                  <p:embed/>
                </p:oleObj>
              </mc:Choice>
              <mc:Fallback>
                <p:oleObj name="Document" r:id="rId4" imgW="32918400" imgH="2133600" progId="Word.Document.8">
                  <p:embed/>
                  <p:pic>
                    <p:nvPicPr>
                      <p:cNvPr id="35843" name="Object 6">
                        <a:extLst>
                          <a:ext uri="{FF2B5EF4-FFF2-40B4-BE49-F238E27FC236}">
                            <a16:creationId xmlns:a16="http://schemas.microsoft.com/office/drawing/2014/main" id="{C366E755-F21C-3310-6584-62AFEDBCE9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8115300"/>
                        <a:ext cx="823198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89" name="Object 2">
            <a:extLst>
              <a:ext uri="{FF2B5EF4-FFF2-40B4-BE49-F238E27FC236}">
                <a16:creationId xmlns:a16="http://schemas.microsoft.com/office/drawing/2014/main" id="{13A2B05F-D44F-9641-A653-70B6CC5ADB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2971801"/>
          <a:ext cx="7831932" cy="5617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31318200" imgH="22466300" progId="Word.Picture.8">
                  <p:embed/>
                </p:oleObj>
              </mc:Choice>
              <mc:Fallback>
                <p:oleObj name="Picture" r:id="rId3" imgW="31318200" imgH="22466300" progId="Word.Picture.8">
                  <p:embed/>
                  <p:pic>
                    <p:nvPicPr>
                      <p:cNvPr id="37889" name="Object 2">
                        <a:extLst>
                          <a:ext uri="{FF2B5EF4-FFF2-40B4-BE49-F238E27FC236}">
                            <a16:creationId xmlns:a16="http://schemas.microsoft.com/office/drawing/2014/main" id="{13A2B05F-D44F-9641-A653-70B6CC5ADB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971801"/>
                        <a:ext cx="7831932" cy="5617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" name="Text Box 3">
            <a:extLst>
              <a:ext uri="{FF2B5EF4-FFF2-40B4-BE49-F238E27FC236}">
                <a16:creationId xmlns:a16="http://schemas.microsoft.com/office/drawing/2014/main" id="{E123BC6A-7074-ED5C-0133-A6AE04828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1343886"/>
            <a:ext cx="608532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000" b="1" dirty="0">
                <a:solidFill>
                  <a:schemeClr val="bg1"/>
                </a:solidFill>
                <a:latin typeface="Arial" panose="020B0604020202020204" pitchFamily="34" charset="0"/>
              </a:rPr>
              <a:t>Staffing Profile Example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2">
            <a:extLst>
              <a:ext uri="{FF2B5EF4-FFF2-40B4-BE49-F238E27FC236}">
                <a16:creationId xmlns:a16="http://schemas.microsoft.com/office/drawing/2014/main" id="{57957CB7-90B4-96CB-43F1-E26E1F6E1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14500"/>
            <a:ext cx="8917782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8" name="Text Box 3">
            <a:extLst>
              <a:ext uri="{FF2B5EF4-FFF2-40B4-BE49-F238E27FC236}">
                <a16:creationId xmlns:a16="http://schemas.microsoft.com/office/drawing/2014/main" id="{52C01DED-9163-7AE7-0D7E-7F3CE7BB7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1" y="800100"/>
            <a:ext cx="652473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000" b="1" dirty="0">
                <a:solidFill>
                  <a:schemeClr val="bg1"/>
                </a:solidFill>
                <a:latin typeface="Arial" panose="020B0604020202020204" pitchFamily="34" charset="0"/>
              </a:rPr>
              <a:t>Activity Analysis Example</a:t>
            </a:r>
          </a:p>
        </p:txBody>
      </p:sp>
      <p:sp>
        <p:nvSpPr>
          <p:cNvPr id="39939" name="Text Box 4">
            <a:extLst>
              <a:ext uri="{FF2B5EF4-FFF2-40B4-BE49-F238E27FC236}">
                <a16:creationId xmlns:a16="http://schemas.microsoft.com/office/drawing/2014/main" id="{0601B5F6-093E-F2D1-19C1-8C741E9B8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488" y="8589170"/>
            <a:ext cx="1062823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>
                <a:latin typeface="Arial" panose="020B0604020202020204" pitchFamily="34" charset="0"/>
              </a:rPr>
              <a:t>The activities should mimic the flowcharts as best as possible</a:t>
            </a:r>
            <a:endParaRPr lang="en-US" altLang="en-US" sz="36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Custom 3">
      <a:dk1>
        <a:sysClr val="windowText" lastClr="000000"/>
      </a:dk1>
      <a:lt1>
        <a:srgbClr val="C40724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TECH_Template_2019 (1)  -  Compatibility Mode" id="{96DF2388-B785-2045-9157-84F6A1D402CB}" vid="{FA40E05E-1420-CD4F-AB4E-3CD2BC76CD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EF55019BAB0549B2C20BFAAB8A2896" ma:contentTypeVersion="16" ma:contentTypeDescription="Create a new document." ma:contentTypeScope="" ma:versionID="81a54cd395f61cfc29bb41b0389d7858">
  <xsd:schema xmlns:xsd="http://www.w3.org/2001/XMLSchema" xmlns:xs="http://www.w3.org/2001/XMLSchema" xmlns:p="http://schemas.microsoft.com/office/2006/metadata/properties" xmlns:ns2="5e41b080-9453-459c-bb93-b19be7335f42" xmlns:ns3="4e58ebf2-e4df-4cd3-9186-1e42b3ede124" targetNamespace="http://schemas.microsoft.com/office/2006/metadata/properties" ma:root="true" ma:fieldsID="1db123aac500611cfff64836afef3716" ns2:_="" ns3:_="">
    <xsd:import namespace="5e41b080-9453-459c-bb93-b19be7335f42"/>
    <xsd:import namespace="4e58ebf2-e4df-4cd3-9186-1e42b3ede124"/>
    <xsd:element name="properties">
      <xsd:complexType>
        <xsd:sequence>
          <xsd:element name="documentManagement">
            <xsd:complexType>
              <xsd:all>
                <xsd:element ref="ns2:Due_x0020_Date" minOccurs="0"/>
                <xsd:element ref="ns2:Status" minOccurs="0"/>
                <xsd:element ref="ns2:Comments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41b080-9453-459c-bb93-b19be7335f42" elementFormDefault="qualified">
    <xsd:import namespace="http://schemas.microsoft.com/office/2006/documentManagement/types"/>
    <xsd:import namespace="http://schemas.microsoft.com/office/infopath/2007/PartnerControls"/>
    <xsd:element name="Due_x0020_Date" ma:index="8" nillable="true" ma:displayName="Due Date" ma:format="DateOnly" ma:indexed="true" ma:internalName="Due_x0020_Date">
      <xsd:simpleType>
        <xsd:restriction base="dms:DateTime"/>
      </xsd:simpleType>
    </xsd:element>
    <xsd:element name="Status" ma:index="9" nillable="true" ma:displayName="Status" ma:format="Dropdown" ma:indexed="true" ma:internalName="Status">
      <xsd:simpleType>
        <xsd:restriction base="dms:Choice">
          <xsd:enumeration value="For Partner Review"/>
          <xsd:enumeration value="For Collegis Review"/>
          <xsd:enumeration value="Approved by Partner"/>
        </xsd:restriction>
      </xsd:simpleType>
    </xsd:element>
    <xsd:element name="Comments" ma:index="10" nillable="true" ma:displayName="Comments" ma:internalName="Comments">
      <xsd:simpleType>
        <xsd:restriction base="dms:Note">
          <xsd:maxLength value="255"/>
        </xsd:restriction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1040b95-0fdc-46ce-be91-73dc895452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58ebf2-e4df-4cd3-9186-1e42b3ede12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ef5f3a8b-878a-4d06-a8de-79a1d9f1fffd}" ma:internalName="TaxCatchAll" ma:showField="CatchAllData" ma:web="4e58ebf2-e4df-4cd3-9186-1e42b3ede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5e41b080-9453-459c-bb93-b19be7335f42" xsi:nil="true"/>
    <Comments xmlns="5e41b080-9453-459c-bb93-b19be7335f42" xsi:nil="true"/>
    <Due_x0020_Date xmlns="5e41b080-9453-459c-bb93-b19be7335f42" xsi:nil="true"/>
    <lcf76f155ced4ddcb4097134ff3c332f xmlns="5e41b080-9453-459c-bb93-b19be7335f42">
      <Terms xmlns="http://schemas.microsoft.com/office/infopath/2007/PartnerControls"/>
    </lcf76f155ced4ddcb4097134ff3c332f>
    <TaxCatchAll xmlns="4e58ebf2-e4df-4cd3-9186-1e42b3ede124" xsi:nil="true"/>
  </documentManagement>
</p:properties>
</file>

<file path=customXml/itemProps1.xml><?xml version="1.0" encoding="utf-8"?>
<ds:datastoreItem xmlns:ds="http://schemas.openxmlformats.org/officeDocument/2006/customXml" ds:itemID="{B7BFC8C0-074B-4B9B-8620-4747461985FE}"/>
</file>

<file path=customXml/itemProps2.xml><?xml version="1.0" encoding="utf-8"?>
<ds:datastoreItem xmlns:ds="http://schemas.openxmlformats.org/officeDocument/2006/customXml" ds:itemID="{BFA838ED-C12F-4A42-8E88-98BAC73D21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6A4EEA-2556-441D-B20B-0657893061DE}">
  <ds:schemaRefs>
    <ds:schemaRef ds:uri="http://schemas.microsoft.com/office/2006/metadata/properties"/>
    <ds:schemaRef ds:uri="http://schemas.microsoft.com/office/infopath/2007/PartnerControls"/>
    <ds:schemaRef ds:uri="5e41b080-9453-459c-bb93-b19be7335f42"/>
    <ds:schemaRef ds:uri="4e58ebf2-e4df-4cd3-9186-1e42b3ede12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168</Words>
  <Application>Microsoft Macintosh PowerPoint</Application>
  <PresentationFormat>Custom</PresentationFormat>
  <Paragraphs>59</Paragraphs>
  <Slides>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Book Antiqua</vt:lpstr>
      <vt:lpstr>Calibri</vt:lpstr>
      <vt:lpstr>Times New Roman</vt:lpstr>
      <vt:lpstr>Wingdings 2</vt:lpstr>
      <vt:lpstr>Breeze</vt:lpstr>
      <vt:lpstr>Worksheet</vt:lpstr>
      <vt:lpstr>Document</vt:lpstr>
      <vt:lpstr>Picture</vt:lpstr>
      <vt:lpstr>Continuous Improvement Tool Examples Reengineering Tools (Part II)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Illinois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Illinois Tech President's PowerPoint Presentation</dc:title>
  <dc:subject/>
  <dc:creator>Sandra Laporte</dc:creator>
  <cp:keywords/>
  <dc:description/>
  <cp:lastModifiedBy>Jeffrey Berk</cp:lastModifiedBy>
  <cp:revision>30</cp:revision>
  <dcterms:created xsi:type="dcterms:W3CDTF">2019-02-13T16:04:21Z</dcterms:created>
  <dcterms:modified xsi:type="dcterms:W3CDTF">2024-01-12T20:28:51Z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0x010100F3EF55019BAB0549B2C20BFAAB8A2896</vt:lpwstr>
  </property>
  <property fmtid="{D5CDD505-2E9C-101B-9397-08002B2CF9AE}" pid="3" name="MediaServiceImageTags">
    <vt:lpwstr/>
  </property>
</Properties>
</file>