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2"/>
  </p:notesMasterIdLst>
  <p:sldIdLst>
    <p:sldId id="308" r:id="rId5"/>
    <p:sldId id="338" r:id="rId6"/>
    <p:sldId id="339" r:id="rId7"/>
    <p:sldId id="340" r:id="rId8"/>
    <p:sldId id="348" r:id="rId9"/>
    <p:sldId id="341" r:id="rId10"/>
    <p:sldId id="342" r:id="rId11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FB946-BAD2-AC4C-AD09-216BA689C815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9B435-8376-9342-8044-9E6138F8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id="{6B1142B7-623A-EEE0-6AEB-1EB65824593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16386" name="Rectangle 15">
            <a:extLst>
              <a:ext uri="{FF2B5EF4-FFF2-40B4-BE49-F238E27FC236}">
                <a16:creationId xmlns:a16="http://schemas.microsoft.com/office/drawing/2014/main" id="{9F4906DC-A28F-59E1-FE97-65EFE30D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1E3537-4684-3A4A-95BF-AD670B86EA37}" type="slidenum">
              <a:rPr lang="nl-NL" altLang="en-US"/>
              <a:pPr/>
              <a:t>1</a:t>
            </a:fld>
            <a:endParaRPr lang="nl-NL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7AE600F-F918-AE2F-0984-10A111FAB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47700"/>
            <a:ext cx="4862512" cy="273526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172EF67-9E63-4F9D-82C1-A47509DE1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4">
            <a:extLst>
              <a:ext uri="{FF2B5EF4-FFF2-40B4-BE49-F238E27FC236}">
                <a16:creationId xmlns:a16="http://schemas.microsoft.com/office/drawing/2014/main" id="{7E3085A4-7752-3E4B-A57A-15574DEB566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18434" name="Rectangle 15">
            <a:extLst>
              <a:ext uri="{FF2B5EF4-FFF2-40B4-BE49-F238E27FC236}">
                <a16:creationId xmlns:a16="http://schemas.microsoft.com/office/drawing/2014/main" id="{3C7EE824-3992-510A-E0E8-8678BA7CA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E5F6DA-D741-784B-B6A3-B97D8FFB5436}" type="slidenum">
              <a:rPr lang="nl-NL" altLang="en-US"/>
              <a:pPr/>
              <a:t>2</a:t>
            </a:fld>
            <a:endParaRPr lang="nl-NL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9A7AC83-1BC5-CA23-E18C-D9F67A3CC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3F5A0E5-45EA-E0AB-E08C-EC34A7A32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4">
            <a:extLst>
              <a:ext uri="{FF2B5EF4-FFF2-40B4-BE49-F238E27FC236}">
                <a16:creationId xmlns:a16="http://schemas.microsoft.com/office/drawing/2014/main" id="{5081C1C7-1477-8304-9D5F-FB6913CCF38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0482" name="Rectangle 15">
            <a:extLst>
              <a:ext uri="{FF2B5EF4-FFF2-40B4-BE49-F238E27FC236}">
                <a16:creationId xmlns:a16="http://schemas.microsoft.com/office/drawing/2014/main" id="{198141CE-6578-EC70-43B6-E846F267C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3A0724-E5CF-FA4D-B336-38AB7A6601AF}" type="slidenum">
              <a:rPr lang="nl-NL" altLang="en-US"/>
              <a:pPr/>
              <a:t>3</a:t>
            </a:fld>
            <a:endParaRPr lang="nl-NL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9D5028B-4213-5B6B-24BE-D2309B522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57BA6B4-8263-146F-D5CC-5C20585CE1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4">
            <a:extLst>
              <a:ext uri="{FF2B5EF4-FFF2-40B4-BE49-F238E27FC236}">
                <a16:creationId xmlns:a16="http://schemas.microsoft.com/office/drawing/2014/main" id="{1E091EF9-CB67-4B8B-5337-5407665E66C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2530" name="Rectangle 15">
            <a:extLst>
              <a:ext uri="{FF2B5EF4-FFF2-40B4-BE49-F238E27FC236}">
                <a16:creationId xmlns:a16="http://schemas.microsoft.com/office/drawing/2014/main" id="{C7AD5E20-1F94-7D36-BF3D-5A9BEF723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372EE-42AA-3D4D-AE7B-273FCE83F813}" type="slidenum">
              <a:rPr lang="nl-NL" altLang="en-US"/>
              <a:pPr/>
              <a:t>4</a:t>
            </a:fld>
            <a:endParaRPr lang="nl-NL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9AB36F0-5AA1-FE36-B23B-F5E2B397D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07390FE-1D27-9B65-03C8-1FD5A793E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4">
            <a:extLst>
              <a:ext uri="{FF2B5EF4-FFF2-40B4-BE49-F238E27FC236}">
                <a16:creationId xmlns:a16="http://schemas.microsoft.com/office/drawing/2014/main" id="{1A5F5CCC-99E9-483F-24A9-0042FFE7F7EB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4578" name="Rectangle 15">
            <a:extLst>
              <a:ext uri="{FF2B5EF4-FFF2-40B4-BE49-F238E27FC236}">
                <a16:creationId xmlns:a16="http://schemas.microsoft.com/office/drawing/2014/main" id="{2E34ACA2-9824-6BE0-C21B-284FB5693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9E319-7953-B145-8902-D06AFD41FFAA}" type="slidenum">
              <a:rPr lang="nl-NL" altLang="en-US"/>
              <a:pPr/>
              <a:t>5</a:t>
            </a:fld>
            <a:endParaRPr lang="nl-NL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0C27BFE-81AA-DB97-ACD1-CED9157EA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A001225-BABE-F41C-1EBC-5335841815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4">
            <a:extLst>
              <a:ext uri="{FF2B5EF4-FFF2-40B4-BE49-F238E27FC236}">
                <a16:creationId xmlns:a16="http://schemas.microsoft.com/office/drawing/2014/main" id="{CDF16F5C-7B37-FCA4-1FB3-DF5434808B6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6626" name="Rectangle 15">
            <a:extLst>
              <a:ext uri="{FF2B5EF4-FFF2-40B4-BE49-F238E27FC236}">
                <a16:creationId xmlns:a16="http://schemas.microsoft.com/office/drawing/2014/main" id="{9EB03A42-ECA9-620C-5E8B-99880CA2EB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943B4-7121-E543-A23C-C847F3477BDF}" type="slidenum">
              <a:rPr lang="nl-NL" altLang="en-US"/>
              <a:pPr/>
              <a:t>6</a:t>
            </a:fld>
            <a:endParaRPr lang="nl-NL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A2F18DB-A657-480E-9A68-1A3EFE5A9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F35F5D5-5CE3-F663-B9B6-74D1D2B51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4">
            <a:extLst>
              <a:ext uri="{FF2B5EF4-FFF2-40B4-BE49-F238E27FC236}">
                <a16:creationId xmlns:a16="http://schemas.microsoft.com/office/drawing/2014/main" id="{34B44025-B095-B2E4-C59D-5CDC1C8ACE59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8674" name="Rectangle 15">
            <a:extLst>
              <a:ext uri="{FF2B5EF4-FFF2-40B4-BE49-F238E27FC236}">
                <a16:creationId xmlns:a16="http://schemas.microsoft.com/office/drawing/2014/main" id="{29C3C44E-D29E-94B2-4E4A-F45006611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8C2CC3-725C-5D40-B157-4604B241D91E}" type="slidenum">
              <a:rPr lang="nl-NL" altLang="en-US"/>
              <a:pPr/>
              <a:t>7</a:t>
            </a:fld>
            <a:endParaRPr lang="nl-NL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AEA2094-D81B-F5E3-D930-7ECC3AAC1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C104698-841D-75EC-81E2-0A2733777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3289E72-CD22-6EFF-DDF2-8D9C9640BD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2906" y="2959895"/>
            <a:ext cx="9882187" cy="2971800"/>
          </a:xfrm>
        </p:spPr>
        <p:txBody>
          <a:bodyPr/>
          <a:lstStyle/>
          <a:p>
            <a:r>
              <a:rPr lang="en-US" altLang="en-US" dirty="0"/>
              <a:t>Process Mapping:</a:t>
            </a:r>
            <a:br>
              <a:rPr lang="en-US" altLang="en-US" dirty="0"/>
            </a:br>
            <a:r>
              <a:rPr lang="en-US" altLang="en-US" dirty="0"/>
              <a:t>Interviews and Focus Groups</a:t>
            </a:r>
            <a:endParaRPr lang="nl-NL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244CEF3D-0833-C356-35C4-E065C450F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Objectives of process mapping</a:t>
            </a:r>
          </a:p>
        </p:txBody>
      </p:sp>
      <p:sp>
        <p:nvSpPr>
          <p:cNvPr id="17410" name="Text Box 4">
            <a:extLst>
              <a:ext uri="{FF2B5EF4-FFF2-40B4-BE49-F238E27FC236}">
                <a16:creationId xmlns:a16="http://schemas.microsoft.com/office/drawing/2014/main" id="{65DA7A49-9526-8767-551E-882ACF98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1" y="2826545"/>
            <a:ext cx="1329883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Understand the key inputs, activities and outputs of the process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Identify the key players and their roles in the process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Identify manual and automated tasks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Identify bottlenecks, redundancies, inefficiencies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Identify what is slowing the process down or hampering quality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Question activities, ask if that task is value adding?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Identify practices that are being optimally performed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Focus on drawing boundaries for your project quickly.  </a:t>
            </a:r>
          </a:p>
          <a:p>
            <a:pPr>
              <a:buClr>
                <a:schemeClr val="accent2"/>
              </a:buClr>
            </a:pPr>
            <a:r>
              <a:rPr lang="en-US" altLang="en-US" sz="3600" dirty="0"/>
              <a:t>(Avoid taking 'analysis to paralysis.’)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D07FB4B-D743-74A4-7590-42509EB6C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4" y="457200"/>
            <a:ext cx="14658975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When do you need to review a process?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F4DAAA1-7482-829B-E419-008984857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4C985034-CEAE-4AA0-DC72-E7B242B6E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195" y="2155033"/>
            <a:ext cx="12234863" cy="757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Cultural changes (new organizational structure, merger/acquisition, turnover)</a:t>
            </a:r>
          </a:p>
          <a:p>
            <a:pPr lvl="2">
              <a:buClr>
                <a:schemeClr val="accent2"/>
              </a:buClr>
            </a:pPr>
            <a:endParaRPr lang="en-US" altLang="en-US" sz="3600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People changes (turnover in employees and management)</a:t>
            </a:r>
          </a:p>
          <a:p>
            <a:pPr lvl="2">
              <a:buClr>
                <a:schemeClr val="accent2"/>
              </a:buClr>
            </a:pPr>
            <a:endParaRPr lang="en-US" altLang="en-US" sz="3600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Technology changes (new or modified systems)</a:t>
            </a:r>
          </a:p>
          <a:p>
            <a:pPr lvl="2">
              <a:buClr>
                <a:schemeClr val="accent2"/>
              </a:buClr>
            </a:pPr>
            <a:endParaRPr lang="en-US" altLang="en-US" sz="3600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Process changes (policies and procedures, inputs, activities, outputs)</a:t>
            </a:r>
          </a:p>
          <a:p>
            <a:pPr lvl="2">
              <a:buClr>
                <a:schemeClr val="accent2"/>
              </a:buClr>
            </a:pPr>
            <a:endParaRPr lang="en-US" altLang="en-US" sz="3600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Measurement changes (new or modified performance measures, goals)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0F1B769-8891-5AE2-8EF0-E2B980406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Tools to analyze a process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886371E-F30A-9297-4BFA-ADBCDBEBA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B8D14F44-7F87-04B0-0326-4F5FC5FC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504" y="1614488"/>
            <a:ext cx="12234863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/>
            <a:endParaRPr lang="en-US" altLang="en-US" sz="3600" dirty="0"/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Observation and Discussion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Questionnaires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Interviews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Focus groups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Flow charts (i.e. Transaction Flow Review)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Affinity, Cause &amp; Effect diagrams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Process  overview forms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Staffing profile/activity analysis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Self assessment tools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44CC9D5-749B-F084-9664-AA1212014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When do you use certain tools?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2ACA59B-83CD-69A0-769C-B51D17D59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A380AEF6-E128-CAF2-58C3-AB774961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083" y="3031332"/>
            <a:ext cx="12234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3556" name="Group 5">
            <a:extLst>
              <a:ext uri="{FF2B5EF4-FFF2-40B4-BE49-F238E27FC236}">
                <a16:creationId xmlns:a16="http://schemas.microsoft.com/office/drawing/2014/main" id="{01831C3E-46F5-C18C-EC00-4719A6383A83}"/>
              </a:ext>
            </a:extLst>
          </p:cNvPr>
          <p:cNvGrpSpPr>
            <a:grpSpLocks/>
          </p:cNvGrpSpPr>
          <p:nvPr/>
        </p:nvGrpSpPr>
        <p:grpSpPr bwMode="auto">
          <a:xfrm>
            <a:off x="3024187" y="2066925"/>
            <a:ext cx="12146755" cy="6153150"/>
            <a:chOff x="293" y="1505"/>
            <a:chExt cx="4256" cy="2584"/>
          </a:xfrm>
        </p:grpSpPr>
        <p:sp>
          <p:nvSpPr>
            <p:cNvPr id="23557" name="Rectangle 6">
              <a:extLst>
                <a:ext uri="{FF2B5EF4-FFF2-40B4-BE49-F238E27FC236}">
                  <a16:creationId xmlns:a16="http://schemas.microsoft.com/office/drawing/2014/main" id="{1A16B839-C2DF-B4B6-AEDF-C6A9823DD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513"/>
              <a:ext cx="4243" cy="2574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58" name="Rectangle 7">
              <a:extLst>
                <a:ext uri="{FF2B5EF4-FFF2-40B4-BE49-F238E27FC236}">
                  <a16:creationId xmlns:a16="http://schemas.microsoft.com/office/drawing/2014/main" id="{1E9FB4F7-4703-C8BD-FD44-DE05CF622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1517"/>
              <a:ext cx="2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/>
                <a:t>Method</a:t>
              </a:r>
            </a:p>
          </p:txBody>
        </p:sp>
        <p:sp>
          <p:nvSpPr>
            <p:cNvPr id="23559" name="Rectangle 8">
              <a:extLst>
                <a:ext uri="{FF2B5EF4-FFF2-40B4-BE49-F238E27FC236}">
                  <a16:creationId xmlns:a16="http://schemas.microsoft.com/office/drawing/2014/main" id="{3D6B2974-CED6-AF6D-E7ED-0ABE8E24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1517"/>
              <a:ext cx="56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/>
                <a:t>When to Use It</a:t>
              </a:r>
            </a:p>
          </p:txBody>
        </p:sp>
        <p:sp>
          <p:nvSpPr>
            <p:cNvPr id="23560" name="Rectangle 9">
              <a:extLst>
                <a:ext uri="{FF2B5EF4-FFF2-40B4-BE49-F238E27FC236}">
                  <a16:creationId xmlns:a16="http://schemas.microsoft.com/office/drawing/2014/main" id="{629CA4BC-7AF7-22F4-738C-44577FA6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517"/>
              <a:ext cx="71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/>
                <a:t>When Not to Use It</a:t>
              </a:r>
            </a:p>
          </p:txBody>
        </p:sp>
        <p:sp>
          <p:nvSpPr>
            <p:cNvPr id="23561" name="Rectangle 10">
              <a:extLst>
                <a:ext uri="{FF2B5EF4-FFF2-40B4-BE49-F238E27FC236}">
                  <a16:creationId xmlns:a16="http://schemas.microsoft.com/office/drawing/2014/main" id="{C52C8C27-9498-C2A4-4696-395B673E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3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62" name="Rectangle 11">
              <a:extLst>
                <a:ext uri="{FF2B5EF4-FFF2-40B4-BE49-F238E27FC236}">
                  <a16:creationId xmlns:a16="http://schemas.microsoft.com/office/drawing/2014/main" id="{12C35F70-8B80-28DC-B8C7-5B092F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17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63" name="Rectangle 12">
              <a:extLst>
                <a:ext uri="{FF2B5EF4-FFF2-40B4-BE49-F238E27FC236}">
                  <a16:creationId xmlns:a16="http://schemas.microsoft.com/office/drawing/2014/main" id="{60DAE1BC-230F-C80E-3E88-6C74C48C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746"/>
              <a:ext cx="66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Personal Interview</a:t>
              </a:r>
            </a:p>
          </p:txBody>
        </p:sp>
        <p:sp>
          <p:nvSpPr>
            <p:cNvPr id="23564" name="Rectangle 13">
              <a:extLst>
                <a:ext uri="{FF2B5EF4-FFF2-40B4-BE49-F238E27FC236}">
                  <a16:creationId xmlns:a16="http://schemas.microsoft.com/office/drawing/2014/main" id="{045C6B08-C626-D62F-4C49-24DC550CB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3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65" name="Rectangle 14">
              <a:extLst>
                <a:ext uri="{FF2B5EF4-FFF2-40B4-BE49-F238E27FC236}">
                  <a16:creationId xmlns:a16="http://schemas.microsoft.com/office/drawing/2014/main" id="{EC00F03A-E2B5-C6E4-503E-4C0F52F2E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7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66" name="Rectangle 15">
              <a:extLst>
                <a:ext uri="{FF2B5EF4-FFF2-40B4-BE49-F238E27FC236}">
                  <a16:creationId xmlns:a16="http://schemas.microsoft.com/office/drawing/2014/main" id="{69D493AA-76CF-98B7-4813-3188BE9EF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746"/>
              <a:ext cx="60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Sensitive issues.</a:t>
              </a:r>
            </a:p>
          </p:txBody>
        </p:sp>
        <p:sp>
          <p:nvSpPr>
            <p:cNvPr id="23567" name="Rectangle 16">
              <a:extLst>
                <a:ext uri="{FF2B5EF4-FFF2-40B4-BE49-F238E27FC236}">
                  <a16:creationId xmlns:a16="http://schemas.microsoft.com/office/drawing/2014/main" id="{DBBF802E-685E-5EFB-B79E-A3DF435BD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33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68" name="Rectangle 17">
              <a:extLst>
                <a:ext uri="{FF2B5EF4-FFF2-40B4-BE49-F238E27FC236}">
                  <a16:creationId xmlns:a16="http://schemas.microsoft.com/office/drawing/2014/main" id="{6169BEBD-66FE-D323-635F-3CA042C7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84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69" name="Rectangle 18">
              <a:extLst>
                <a:ext uri="{FF2B5EF4-FFF2-40B4-BE49-F238E27FC236}">
                  <a16:creationId xmlns:a16="http://schemas.microsoft.com/office/drawing/2014/main" id="{FE2B93A3-736D-7CB7-D1D6-9A3149D4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842"/>
              <a:ext cx="68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Build relationships.</a:t>
              </a:r>
            </a:p>
          </p:txBody>
        </p:sp>
        <p:sp>
          <p:nvSpPr>
            <p:cNvPr id="23570" name="Rectangle 19">
              <a:extLst>
                <a:ext uri="{FF2B5EF4-FFF2-40B4-BE49-F238E27FC236}">
                  <a16:creationId xmlns:a16="http://schemas.microsoft.com/office/drawing/2014/main" id="{B48B2E95-33D8-18F6-A7F1-2AD1F12D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71" name="Rectangle 20">
              <a:extLst>
                <a:ext uri="{FF2B5EF4-FFF2-40B4-BE49-F238E27FC236}">
                  <a16:creationId xmlns:a16="http://schemas.microsoft.com/office/drawing/2014/main" id="{102B9016-FA3A-B9DC-6786-743CCDC5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36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72" name="Rectangle 21">
              <a:extLst>
                <a:ext uri="{FF2B5EF4-FFF2-40B4-BE49-F238E27FC236}">
                  <a16:creationId xmlns:a16="http://schemas.microsoft.com/office/drawing/2014/main" id="{AF36B892-0848-B850-AE78-400C59EA3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937"/>
              <a:ext cx="72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Convey importance.</a:t>
              </a:r>
            </a:p>
          </p:txBody>
        </p:sp>
        <p:sp>
          <p:nvSpPr>
            <p:cNvPr id="23573" name="Rectangle 22">
              <a:extLst>
                <a:ext uri="{FF2B5EF4-FFF2-40B4-BE49-F238E27FC236}">
                  <a16:creationId xmlns:a16="http://schemas.microsoft.com/office/drawing/2014/main" id="{E332B770-CB41-4384-138B-E92734D74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24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74" name="Rectangle 23">
              <a:extLst>
                <a:ext uri="{FF2B5EF4-FFF2-40B4-BE49-F238E27FC236}">
                  <a16:creationId xmlns:a16="http://schemas.microsoft.com/office/drawing/2014/main" id="{C8A86116-0C3C-127E-A9ED-3910E212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03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75" name="Rectangle 24">
              <a:extLst>
                <a:ext uri="{FF2B5EF4-FFF2-40B4-BE49-F238E27FC236}">
                  <a16:creationId xmlns:a16="http://schemas.microsoft.com/office/drawing/2014/main" id="{93159B2E-1483-D9A1-BD3F-2D4E8C123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032"/>
              <a:ext cx="8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Questionnaire follow-up.</a:t>
              </a:r>
            </a:p>
          </p:txBody>
        </p:sp>
        <p:sp>
          <p:nvSpPr>
            <p:cNvPr id="23576" name="Rectangle 25">
              <a:extLst>
                <a:ext uri="{FF2B5EF4-FFF2-40B4-BE49-F238E27FC236}">
                  <a16:creationId xmlns:a16="http://schemas.microsoft.com/office/drawing/2014/main" id="{1A00D3BE-6A7A-6F79-C5E2-58F501C80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3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77" name="Rectangle 26">
              <a:extLst>
                <a:ext uri="{FF2B5EF4-FFF2-40B4-BE49-F238E27FC236}">
                  <a16:creationId xmlns:a16="http://schemas.microsoft.com/office/drawing/2014/main" id="{EF3A931A-0E23-25F5-A23B-0E9D7871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78" name="Rectangle 27">
              <a:extLst>
                <a:ext uri="{FF2B5EF4-FFF2-40B4-BE49-F238E27FC236}">
                  <a16:creationId xmlns:a16="http://schemas.microsoft.com/office/drawing/2014/main" id="{5C3169CA-8D59-B9FA-0BFF-0D9CB732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746"/>
              <a:ext cx="134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Issues requiring exhaustive research.</a:t>
              </a:r>
            </a:p>
          </p:txBody>
        </p:sp>
        <p:sp>
          <p:nvSpPr>
            <p:cNvPr id="23579" name="Rectangle 28">
              <a:extLst>
                <a:ext uri="{FF2B5EF4-FFF2-40B4-BE49-F238E27FC236}">
                  <a16:creationId xmlns:a16="http://schemas.microsoft.com/office/drawing/2014/main" id="{6D6770A3-4721-138E-BF03-3200043F9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33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80" name="Rectangle 29">
              <a:extLst>
                <a:ext uri="{FF2B5EF4-FFF2-40B4-BE49-F238E27FC236}">
                  <a16:creationId xmlns:a16="http://schemas.microsoft.com/office/drawing/2014/main" id="{DC48AE30-5CDB-5A3E-1AE0-BDC49E167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84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81" name="Rectangle 30">
              <a:extLst>
                <a:ext uri="{FF2B5EF4-FFF2-40B4-BE49-F238E27FC236}">
                  <a16:creationId xmlns:a16="http://schemas.microsoft.com/office/drawing/2014/main" id="{DC36A553-AE82-47CB-B4D2-318B8A7A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842"/>
              <a:ext cx="1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The number of people to interview is</a:t>
              </a:r>
            </a:p>
          </p:txBody>
        </p:sp>
        <p:sp>
          <p:nvSpPr>
            <p:cNvPr id="23582" name="Rectangle 31">
              <a:extLst>
                <a:ext uri="{FF2B5EF4-FFF2-40B4-BE49-F238E27FC236}">
                  <a16:creationId xmlns:a16="http://schemas.microsoft.com/office/drawing/2014/main" id="{27EACFDA-AF22-E9F9-5E9B-D39B9BDC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932"/>
              <a:ext cx="3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numerous.</a:t>
              </a:r>
            </a:p>
          </p:txBody>
        </p:sp>
        <p:sp>
          <p:nvSpPr>
            <p:cNvPr id="23583" name="Rectangle 32">
              <a:extLst>
                <a:ext uri="{FF2B5EF4-FFF2-40B4-BE49-F238E27FC236}">
                  <a16:creationId xmlns:a16="http://schemas.microsoft.com/office/drawing/2014/main" id="{191166E6-5EBC-E73B-D5FF-7D239DDB2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9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84" name="Rectangle 33">
              <a:extLst>
                <a:ext uri="{FF2B5EF4-FFF2-40B4-BE49-F238E27FC236}">
                  <a16:creationId xmlns:a16="http://schemas.microsoft.com/office/drawing/2014/main" id="{200FCFA4-C482-007B-070C-3ED18F48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026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85" name="Rectangle 34">
              <a:extLst>
                <a:ext uri="{FF2B5EF4-FFF2-40B4-BE49-F238E27FC236}">
                  <a16:creationId xmlns:a16="http://schemas.microsoft.com/office/drawing/2014/main" id="{47BD4AFB-0FAF-7C13-E060-926D6324E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027"/>
              <a:ext cx="14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The person being interviewed may not be</a:t>
              </a:r>
            </a:p>
          </p:txBody>
        </p:sp>
        <p:sp>
          <p:nvSpPr>
            <p:cNvPr id="23586" name="Rectangle 35">
              <a:extLst>
                <a:ext uri="{FF2B5EF4-FFF2-40B4-BE49-F238E27FC236}">
                  <a16:creationId xmlns:a16="http://schemas.microsoft.com/office/drawing/2014/main" id="{5258D4C2-316C-DBA8-4607-A1DE73D4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116"/>
              <a:ext cx="5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the right person.</a:t>
              </a:r>
            </a:p>
          </p:txBody>
        </p:sp>
        <p:sp>
          <p:nvSpPr>
            <p:cNvPr id="23587" name="Rectangle 36">
              <a:extLst>
                <a:ext uri="{FF2B5EF4-FFF2-40B4-BE49-F238E27FC236}">
                  <a16:creationId xmlns:a16="http://schemas.microsoft.com/office/drawing/2014/main" id="{8976D1B1-5F19-5849-4ECD-E894B8627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9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88" name="Rectangle 37">
              <a:extLst>
                <a:ext uri="{FF2B5EF4-FFF2-40B4-BE49-F238E27FC236}">
                  <a16:creationId xmlns:a16="http://schemas.microsoft.com/office/drawing/2014/main" id="{4DF6B3EF-F7F2-05DD-AC86-8EBF617E0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30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89" name="Rectangle 38">
              <a:extLst>
                <a:ext uri="{FF2B5EF4-FFF2-40B4-BE49-F238E27FC236}">
                  <a16:creationId xmlns:a16="http://schemas.microsoft.com/office/drawing/2014/main" id="{F338DC66-BBE9-CEED-F34F-685DE28DE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2305"/>
              <a:ext cx="72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Telephone Interview</a:t>
              </a:r>
            </a:p>
          </p:txBody>
        </p:sp>
        <p:sp>
          <p:nvSpPr>
            <p:cNvPr id="23590" name="Rectangle 39">
              <a:extLst>
                <a:ext uri="{FF2B5EF4-FFF2-40B4-BE49-F238E27FC236}">
                  <a16:creationId xmlns:a16="http://schemas.microsoft.com/office/drawing/2014/main" id="{457949C7-C4BF-4E33-17D1-6C9DCCF8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9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91" name="Rectangle 40">
              <a:extLst>
                <a:ext uri="{FF2B5EF4-FFF2-40B4-BE49-F238E27FC236}">
                  <a16:creationId xmlns:a16="http://schemas.microsoft.com/office/drawing/2014/main" id="{A6F1C09E-D589-0F39-2E42-649ED69DA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30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92" name="Rectangle 41">
              <a:extLst>
                <a:ext uri="{FF2B5EF4-FFF2-40B4-BE49-F238E27FC236}">
                  <a16:creationId xmlns:a16="http://schemas.microsoft.com/office/drawing/2014/main" id="{35BCF33C-CCB5-1848-CA13-6E3BFC3C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305"/>
              <a:ext cx="13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Large number of people to interview.</a:t>
              </a:r>
            </a:p>
          </p:txBody>
        </p:sp>
        <p:sp>
          <p:nvSpPr>
            <p:cNvPr id="23593" name="Rectangle 42">
              <a:extLst>
                <a:ext uri="{FF2B5EF4-FFF2-40B4-BE49-F238E27FC236}">
                  <a16:creationId xmlns:a16="http://schemas.microsoft.com/office/drawing/2014/main" id="{E8FF32FC-7A01-7887-9308-3FE053D1C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94" name="Rectangle 43">
              <a:extLst>
                <a:ext uri="{FF2B5EF4-FFF2-40B4-BE49-F238E27FC236}">
                  <a16:creationId xmlns:a16="http://schemas.microsoft.com/office/drawing/2014/main" id="{F0948399-D05A-6B9F-C746-EBC28026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400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95" name="Rectangle 44">
              <a:extLst>
                <a:ext uri="{FF2B5EF4-FFF2-40B4-BE49-F238E27FC236}">
                  <a16:creationId xmlns:a16="http://schemas.microsoft.com/office/drawing/2014/main" id="{EFC032F9-36DF-31E0-1246-FF5CFA835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401"/>
              <a:ext cx="12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Lack time and budget for personal</a:t>
              </a:r>
            </a:p>
          </p:txBody>
        </p:sp>
        <p:sp>
          <p:nvSpPr>
            <p:cNvPr id="23596" name="Rectangle 45">
              <a:extLst>
                <a:ext uri="{FF2B5EF4-FFF2-40B4-BE49-F238E27FC236}">
                  <a16:creationId xmlns:a16="http://schemas.microsoft.com/office/drawing/2014/main" id="{22EF069F-CFA7-BF8F-0DFD-36D3A33C4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490"/>
              <a:ext cx="3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interview.</a:t>
              </a:r>
            </a:p>
          </p:txBody>
        </p:sp>
        <p:sp>
          <p:nvSpPr>
            <p:cNvPr id="23597" name="Rectangle 46">
              <a:extLst>
                <a:ext uri="{FF2B5EF4-FFF2-40B4-BE49-F238E27FC236}">
                  <a16:creationId xmlns:a16="http://schemas.microsoft.com/office/drawing/2014/main" id="{B07A7997-7AC6-065A-EF68-831CDED3A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7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598" name="Rectangle 47">
              <a:extLst>
                <a:ext uri="{FF2B5EF4-FFF2-40B4-BE49-F238E27FC236}">
                  <a16:creationId xmlns:a16="http://schemas.microsoft.com/office/drawing/2014/main" id="{5649882B-CFBA-37A2-0396-F8BACCAB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58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599" name="Rectangle 48">
              <a:extLst>
                <a:ext uri="{FF2B5EF4-FFF2-40B4-BE49-F238E27FC236}">
                  <a16:creationId xmlns:a16="http://schemas.microsoft.com/office/drawing/2014/main" id="{23B0C6A2-F5A1-40DC-2642-28B057CE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585"/>
              <a:ext cx="133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People with whom you have had little</a:t>
              </a:r>
            </a:p>
          </p:txBody>
        </p:sp>
        <p:sp>
          <p:nvSpPr>
            <p:cNvPr id="23600" name="Rectangle 49">
              <a:extLst>
                <a:ext uri="{FF2B5EF4-FFF2-40B4-BE49-F238E27FC236}">
                  <a16:creationId xmlns:a16="http://schemas.microsoft.com/office/drawing/2014/main" id="{8CC52331-11BE-864A-BE49-D064F49F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676"/>
              <a:ext cx="2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contact.</a:t>
              </a:r>
            </a:p>
          </p:txBody>
        </p:sp>
        <p:sp>
          <p:nvSpPr>
            <p:cNvPr id="23601" name="Rectangle 50">
              <a:extLst>
                <a:ext uri="{FF2B5EF4-FFF2-40B4-BE49-F238E27FC236}">
                  <a16:creationId xmlns:a16="http://schemas.microsoft.com/office/drawing/2014/main" id="{995E9BC2-5F47-E814-B50F-15A78FBEE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770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02" name="Rectangle 51">
              <a:extLst>
                <a:ext uri="{FF2B5EF4-FFF2-40B4-BE49-F238E27FC236}">
                  <a16:creationId xmlns:a16="http://schemas.microsoft.com/office/drawing/2014/main" id="{78A85ADA-59CF-D792-A6CB-70A4BAB4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9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03" name="Rectangle 52">
              <a:extLst>
                <a:ext uri="{FF2B5EF4-FFF2-40B4-BE49-F238E27FC236}">
                  <a16:creationId xmlns:a16="http://schemas.microsoft.com/office/drawing/2014/main" id="{662E041A-0F77-C7C8-1E86-33D1294D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30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04" name="Rectangle 53">
              <a:extLst>
                <a:ext uri="{FF2B5EF4-FFF2-40B4-BE49-F238E27FC236}">
                  <a16:creationId xmlns:a16="http://schemas.microsoft.com/office/drawing/2014/main" id="{0CB5547E-3926-EC32-585C-076FEB59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305"/>
              <a:ext cx="6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Important issues.</a:t>
              </a:r>
            </a:p>
          </p:txBody>
        </p:sp>
        <p:sp>
          <p:nvSpPr>
            <p:cNvPr id="23605" name="Rectangle 54">
              <a:extLst>
                <a:ext uri="{FF2B5EF4-FFF2-40B4-BE49-F238E27FC236}">
                  <a16:creationId xmlns:a16="http://schemas.microsoft.com/office/drawing/2014/main" id="{06F0DCC5-3F45-30C1-44AD-A0FE1A7C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9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06" name="Rectangle 55">
              <a:extLst>
                <a:ext uri="{FF2B5EF4-FFF2-40B4-BE49-F238E27FC236}">
                  <a16:creationId xmlns:a16="http://schemas.microsoft.com/office/drawing/2014/main" id="{83D920A1-4F12-242F-9D84-A135350D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400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07" name="Rectangle 56">
              <a:extLst>
                <a:ext uri="{FF2B5EF4-FFF2-40B4-BE49-F238E27FC236}">
                  <a16:creationId xmlns:a16="http://schemas.microsoft.com/office/drawing/2014/main" id="{9F33722D-F893-6835-28FD-0F9CCAF5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401"/>
              <a:ext cx="5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Complex issues.</a:t>
              </a:r>
            </a:p>
          </p:txBody>
        </p:sp>
        <p:sp>
          <p:nvSpPr>
            <p:cNvPr id="23608" name="Rectangle 57">
              <a:extLst>
                <a:ext uri="{FF2B5EF4-FFF2-40B4-BE49-F238E27FC236}">
                  <a16:creationId xmlns:a16="http://schemas.microsoft.com/office/drawing/2014/main" id="{F8EB6056-324B-80F0-8DF7-F06C28FE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8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09" name="Rectangle 58">
              <a:extLst>
                <a:ext uri="{FF2B5EF4-FFF2-40B4-BE49-F238E27FC236}">
                  <a16:creationId xmlns:a16="http://schemas.microsoft.com/office/drawing/2014/main" id="{647A9F04-AF81-1EC6-2C51-F45409772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49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10" name="Rectangle 59">
              <a:extLst>
                <a:ext uri="{FF2B5EF4-FFF2-40B4-BE49-F238E27FC236}">
                  <a16:creationId xmlns:a16="http://schemas.microsoft.com/office/drawing/2014/main" id="{98B5BB4E-9BC4-DC48-D95B-502BD8A2E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496"/>
              <a:ext cx="17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When an impersonal approach is inappropriate.</a:t>
              </a:r>
            </a:p>
          </p:txBody>
        </p:sp>
        <p:sp>
          <p:nvSpPr>
            <p:cNvPr id="23611" name="Rectangle 60">
              <a:extLst>
                <a:ext uri="{FF2B5EF4-FFF2-40B4-BE49-F238E27FC236}">
                  <a16:creationId xmlns:a16="http://schemas.microsoft.com/office/drawing/2014/main" id="{95888856-5B7B-4C2E-8AD8-3CB9F37B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4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12" name="Rectangle 61">
              <a:extLst>
                <a:ext uri="{FF2B5EF4-FFF2-40B4-BE49-F238E27FC236}">
                  <a16:creationId xmlns:a16="http://schemas.microsoft.com/office/drawing/2014/main" id="{BC46E228-3240-6AF5-F571-0C65358F1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596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13" name="Rectangle 62">
              <a:extLst>
                <a:ext uri="{FF2B5EF4-FFF2-40B4-BE49-F238E27FC236}">
                  <a16:creationId xmlns:a16="http://schemas.microsoft.com/office/drawing/2014/main" id="{2FF4950B-41A1-6DA0-9E55-F2A088FC8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597"/>
              <a:ext cx="10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With highly committed people.</a:t>
              </a:r>
            </a:p>
          </p:txBody>
        </p:sp>
        <p:sp>
          <p:nvSpPr>
            <p:cNvPr id="23614" name="Rectangle 63">
              <a:extLst>
                <a:ext uri="{FF2B5EF4-FFF2-40B4-BE49-F238E27FC236}">
                  <a16:creationId xmlns:a16="http://schemas.microsoft.com/office/drawing/2014/main" id="{E86E8C0E-3B1F-249D-3B22-036AF44F6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3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15" name="Rectangle 64">
              <a:extLst>
                <a:ext uri="{FF2B5EF4-FFF2-40B4-BE49-F238E27FC236}">
                  <a16:creationId xmlns:a16="http://schemas.microsoft.com/office/drawing/2014/main" id="{1A26908D-FBE7-99A3-5B1F-EC777A2B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69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16" name="Rectangle 65">
              <a:extLst>
                <a:ext uri="{FF2B5EF4-FFF2-40B4-BE49-F238E27FC236}">
                  <a16:creationId xmlns:a16="http://schemas.microsoft.com/office/drawing/2014/main" id="{81DE9B12-2A25-8EE0-1F39-FF7A0C8C1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692"/>
              <a:ext cx="9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One-on-one benchmarking.</a:t>
              </a:r>
            </a:p>
          </p:txBody>
        </p:sp>
        <p:sp>
          <p:nvSpPr>
            <p:cNvPr id="23617" name="Rectangle 66">
              <a:extLst>
                <a:ext uri="{FF2B5EF4-FFF2-40B4-BE49-F238E27FC236}">
                  <a16:creationId xmlns:a16="http://schemas.microsoft.com/office/drawing/2014/main" id="{F00BA8CA-8592-EC90-65A0-DBF7A947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6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18" name="Rectangle 67">
              <a:extLst>
                <a:ext uri="{FF2B5EF4-FFF2-40B4-BE49-F238E27FC236}">
                  <a16:creationId xmlns:a16="http://schemas.microsoft.com/office/drawing/2014/main" id="{071818A4-7D16-B208-3B04-1A097D9AA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86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19" name="Rectangle 68">
              <a:extLst>
                <a:ext uri="{FF2B5EF4-FFF2-40B4-BE49-F238E27FC236}">
                  <a16:creationId xmlns:a16="http://schemas.microsoft.com/office/drawing/2014/main" id="{0906CDCE-6AB5-4D0A-379D-A644AB03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2869"/>
              <a:ext cx="5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Questionnaire</a:t>
              </a:r>
            </a:p>
          </p:txBody>
        </p:sp>
        <p:sp>
          <p:nvSpPr>
            <p:cNvPr id="23620" name="Rectangle 69">
              <a:extLst>
                <a:ext uri="{FF2B5EF4-FFF2-40B4-BE49-F238E27FC236}">
                  <a16:creationId xmlns:a16="http://schemas.microsoft.com/office/drawing/2014/main" id="{3E25A8AE-DB18-2CA9-3DBB-5EB7B0159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6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21" name="Rectangle 70">
              <a:extLst>
                <a:ext uri="{FF2B5EF4-FFF2-40B4-BE49-F238E27FC236}">
                  <a16:creationId xmlns:a16="http://schemas.microsoft.com/office/drawing/2014/main" id="{1C68A340-BF76-0AC6-102F-6A6E7945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86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22" name="Rectangle 71">
              <a:extLst>
                <a:ext uri="{FF2B5EF4-FFF2-40B4-BE49-F238E27FC236}">
                  <a16:creationId xmlns:a16="http://schemas.microsoft.com/office/drawing/2014/main" id="{2B6CA3D2-B005-B8A8-B4D0-1EEE45C1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869"/>
              <a:ext cx="10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More quantitative questions.</a:t>
              </a:r>
            </a:p>
          </p:txBody>
        </p:sp>
        <p:sp>
          <p:nvSpPr>
            <p:cNvPr id="23623" name="Rectangle 72">
              <a:extLst>
                <a:ext uri="{FF2B5EF4-FFF2-40B4-BE49-F238E27FC236}">
                  <a16:creationId xmlns:a16="http://schemas.microsoft.com/office/drawing/2014/main" id="{DC2B36FE-23B9-2DCE-6BA8-F04237E99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5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24" name="Rectangle 73">
              <a:extLst>
                <a:ext uri="{FF2B5EF4-FFF2-40B4-BE49-F238E27FC236}">
                  <a16:creationId xmlns:a16="http://schemas.microsoft.com/office/drawing/2014/main" id="{41681185-8398-D3E2-9A25-2903EFD6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96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25" name="Rectangle 74">
              <a:extLst>
                <a:ext uri="{FF2B5EF4-FFF2-40B4-BE49-F238E27FC236}">
                  <a16:creationId xmlns:a16="http://schemas.microsoft.com/office/drawing/2014/main" id="{05CC1640-D851-BBD1-F64F-3A22B2E9E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964"/>
              <a:ext cx="7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Essay-type questions.</a:t>
              </a:r>
            </a:p>
          </p:txBody>
        </p:sp>
        <p:sp>
          <p:nvSpPr>
            <p:cNvPr id="23626" name="Rectangle 75">
              <a:extLst>
                <a:ext uri="{FF2B5EF4-FFF2-40B4-BE49-F238E27FC236}">
                  <a16:creationId xmlns:a16="http://schemas.microsoft.com/office/drawing/2014/main" id="{3FF0E018-CBCB-4D1E-DA96-8D3A25AFD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5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27" name="Rectangle 76">
              <a:extLst>
                <a:ext uri="{FF2B5EF4-FFF2-40B4-BE49-F238E27FC236}">
                  <a16:creationId xmlns:a16="http://schemas.microsoft.com/office/drawing/2014/main" id="{BB070215-3241-7F9C-0EC1-0885DD88F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05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28" name="Rectangle 77">
              <a:extLst>
                <a:ext uri="{FF2B5EF4-FFF2-40B4-BE49-F238E27FC236}">
                  <a16:creationId xmlns:a16="http://schemas.microsoft.com/office/drawing/2014/main" id="{C2186418-666D-A821-3CF1-C2CF6D4B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060"/>
              <a:ext cx="10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Obtain structured responses.</a:t>
              </a:r>
            </a:p>
          </p:txBody>
        </p:sp>
        <p:sp>
          <p:nvSpPr>
            <p:cNvPr id="23629" name="Rectangle 78">
              <a:extLst>
                <a:ext uri="{FF2B5EF4-FFF2-40B4-BE49-F238E27FC236}">
                  <a16:creationId xmlns:a16="http://schemas.microsoft.com/office/drawing/2014/main" id="{1385CA22-E5CC-32A9-A845-27ACC937D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4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30" name="Rectangle 79">
              <a:extLst>
                <a:ext uri="{FF2B5EF4-FFF2-40B4-BE49-F238E27FC236}">
                  <a16:creationId xmlns:a16="http://schemas.microsoft.com/office/drawing/2014/main" id="{68A59B86-98CC-7F2B-DBD2-F1063E46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15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31" name="Rectangle 80">
              <a:extLst>
                <a:ext uri="{FF2B5EF4-FFF2-40B4-BE49-F238E27FC236}">
                  <a16:creationId xmlns:a16="http://schemas.microsoft.com/office/drawing/2014/main" id="{E31E9269-AF62-3C61-BAF1-09D543C1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155"/>
              <a:ext cx="14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Needed preparation and research time.</a:t>
              </a:r>
            </a:p>
          </p:txBody>
        </p:sp>
        <p:sp>
          <p:nvSpPr>
            <p:cNvPr id="23632" name="Rectangle 81">
              <a:extLst>
                <a:ext uri="{FF2B5EF4-FFF2-40B4-BE49-F238E27FC236}">
                  <a16:creationId xmlns:a16="http://schemas.microsoft.com/office/drawing/2014/main" id="{9CE1E1D4-7251-C3EC-D3E7-B0B4E6A40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4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33" name="Rectangle 82">
              <a:extLst>
                <a:ext uri="{FF2B5EF4-FFF2-40B4-BE49-F238E27FC236}">
                  <a16:creationId xmlns:a16="http://schemas.microsoft.com/office/drawing/2014/main" id="{F7DC3993-02D6-AB95-1815-53E95049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24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34" name="Rectangle 83">
              <a:extLst>
                <a:ext uri="{FF2B5EF4-FFF2-40B4-BE49-F238E27FC236}">
                  <a16:creationId xmlns:a16="http://schemas.microsoft.com/office/drawing/2014/main" id="{988083D9-1F52-6272-288A-525CED09D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250"/>
              <a:ext cx="151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Information is needed from many sources.</a:t>
              </a:r>
            </a:p>
          </p:txBody>
        </p:sp>
        <p:sp>
          <p:nvSpPr>
            <p:cNvPr id="23635" name="Rectangle 84">
              <a:extLst>
                <a:ext uri="{FF2B5EF4-FFF2-40B4-BE49-F238E27FC236}">
                  <a16:creationId xmlns:a16="http://schemas.microsoft.com/office/drawing/2014/main" id="{0B8D55AA-3D9E-8C4D-BAAF-816613B6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3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36" name="Rectangle 85">
              <a:extLst>
                <a:ext uri="{FF2B5EF4-FFF2-40B4-BE49-F238E27FC236}">
                  <a16:creationId xmlns:a16="http://schemas.microsoft.com/office/drawing/2014/main" id="{610BC678-4C56-9E9B-0631-9C568FE38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3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37" name="Rectangle 86">
              <a:extLst>
                <a:ext uri="{FF2B5EF4-FFF2-40B4-BE49-F238E27FC236}">
                  <a16:creationId xmlns:a16="http://schemas.microsoft.com/office/drawing/2014/main" id="{3F276AE0-530E-A7CC-A704-BACDABAE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345"/>
              <a:ext cx="14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A structured building block for follow-up.</a:t>
              </a:r>
            </a:p>
          </p:txBody>
        </p:sp>
        <p:sp>
          <p:nvSpPr>
            <p:cNvPr id="23638" name="Rectangle 87">
              <a:extLst>
                <a:ext uri="{FF2B5EF4-FFF2-40B4-BE49-F238E27FC236}">
                  <a16:creationId xmlns:a16="http://schemas.microsoft.com/office/drawing/2014/main" id="{6EB09E81-521E-8F3A-E9DB-779ADFD78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6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39" name="Rectangle 88">
              <a:extLst>
                <a:ext uri="{FF2B5EF4-FFF2-40B4-BE49-F238E27FC236}">
                  <a16:creationId xmlns:a16="http://schemas.microsoft.com/office/drawing/2014/main" id="{B301255F-E978-DC44-FD3A-63613D2B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86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40" name="Rectangle 89">
              <a:extLst>
                <a:ext uri="{FF2B5EF4-FFF2-40B4-BE49-F238E27FC236}">
                  <a16:creationId xmlns:a16="http://schemas.microsoft.com/office/drawing/2014/main" id="{DFCF193F-EC60-85C9-46D0-19A4D937C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869"/>
              <a:ext cx="12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Lack significant time or resources.</a:t>
              </a:r>
            </a:p>
          </p:txBody>
        </p:sp>
        <p:sp>
          <p:nvSpPr>
            <p:cNvPr id="23641" name="Rectangle 90">
              <a:extLst>
                <a:ext uri="{FF2B5EF4-FFF2-40B4-BE49-F238E27FC236}">
                  <a16:creationId xmlns:a16="http://schemas.microsoft.com/office/drawing/2014/main" id="{339A25F5-9E0E-BE8A-94EC-3349E7B0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5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42" name="Rectangle 91">
              <a:extLst>
                <a:ext uri="{FF2B5EF4-FFF2-40B4-BE49-F238E27FC236}">
                  <a16:creationId xmlns:a16="http://schemas.microsoft.com/office/drawing/2014/main" id="{B98579EC-C180-01DB-098C-867ACFE6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96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43" name="Rectangle 92">
              <a:extLst>
                <a:ext uri="{FF2B5EF4-FFF2-40B4-BE49-F238E27FC236}">
                  <a16:creationId xmlns:a16="http://schemas.microsoft.com/office/drawing/2014/main" id="{074F2D79-B4A0-C1AF-90DA-5B075D088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964"/>
              <a:ext cx="149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Risk of misinterpreted data without proper</a:t>
              </a:r>
            </a:p>
          </p:txBody>
        </p:sp>
        <p:sp>
          <p:nvSpPr>
            <p:cNvPr id="23644" name="Rectangle 93">
              <a:extLst>
                <a:ext uri="{FF2B5EF4-FFF2-40B4-BE49-F238E27FC236}">
                  <a16:creationId xmlns:a16="http://schemas.microsoft.com/office/drawing/2014/main" id="{A41CEF66-C242-2068-4752-69F3522A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054"/>
              <a:ext cx="3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follow-up.</a:t>
              </a:r>
            </a:p>
          </p:txBody>
        </p:sp>
        <p:sp>
          <p:nvSpPr>
            <p:cNvPr id="23645" name="Rectangle 94">
              <a:extLst>
                <a:ext uri="{FF2B5EF4-FFF2-40B4-BE49-F238E27FC236}">
                  <a16:creationId xmlns:a16="http://schemas.microsoft.com/office/drawing/2014/main" id="{33AF45F0-05BE-71F7-0B9D-6A57186ED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4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46" name="Rectangle 95">
              <a:extLst>
                <a:ext uri="{FF2B5EF4-FFF2-40B4-BE49-F238E27FC236}">
                  <a16:creationId xmlns:a16="http://schemas.microsoft.com/office/drawing/2014/main" id="{51D7B4F4-11A3-0927-7DEE-AA2A34248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14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47" name="Rectangle 96">
              <a:extLst>
                <a:ext uri="{FF2B5EF4-FFF2-40B4-BE49-F238E27FC236}">
                  <a16:creationId xmlns:a16="http://schemas.microsoft.com/office/drawing/2014/main" id="{0BC96B36-7BC0-5A9F-495C-791487E0B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149"/>
              <a:ext cx="109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Overly complex issues may be</a:t>
              </a:r>
            </a:p>
          </p:txBody>
        </p:sp>
        <p:sp>
          <p:nvSpPr>
            <p:cNvPr id="23648" name="Rectangle 97">
              <a:extLst>
                <a:ext uri="{FF2B5EF4-FFF2-40B4-BE49-F238E27FC236}">
                  <a16:creationId xmlns:a16="http://schemas.microsoft.com/office/drawing/2014/main" id="{9B72C857-A29E-B45B-B11C-D21745BA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239"/>
              <a:ext cx="55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misunderstood.</a:t>
              </a:r>
            </a:p>
          </p:txBody>
        </p:sp>
        <p:sp>
          <p:nvSpPr>
            <p:cNvPr id="23649" name="Rectangle 98">
              <a:extLst>
                <a:ext uri="{FF2B5EF4-FFF2-40B4-BE49-F238E27FC236}">
                  <a16:creationId xmlns:a16="http://schemas.microsoft.com/office/drawing/2014/main" id="{621EFE34-5A45-65CF-150D-281E67FA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25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50" name="Rectangle 99">
              <a:extLst>
                <a:ext uri="{FF2B5EF4-FFF2-40B4-BE49-F238E27FC236}">
                  <a16:creationId xmlns:a16="http://schemas.microsoft.com/office/drawing/2014/main" id="{42A75770-A4DB-A2D4-DE26-5271A7C5A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353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51" name="Rectangle 100">
              <a:extLst>
                <a:ext uri="{FF2B5EF4-FFF2-40B4-BE49-F238E27FC236}">
                  <a16:creationId xmlns:a16="http://schemas.microsoft.com/office/drawing/2014/main" id="{9B79106C-009D-6567-027F-E41CB341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3534"/>
              <a:ext cx="46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Focus Group</a:t>
              </a:r>
            </a:p>
          </p:txBody>
        </p:sp>
        <p:sp>
          <p:nvSpPr>
            <p:cNvPr id="23652" name="Rectangle 101">
              <a:extLst>
                <a:ext uri="{FF2B5EF4-FFF2-40B4-BE49-F238E27FC236}">
                  <a16:creationId xmlns:a16="http://schemas.microsoft.com/office/drawing/2014/main" id="{33364D1C-3E5D-C275-A7B3-BAB43FCAF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5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53" name="Rectangle 102">
              <a:extLst>
                <a:ext uri="{FF2B5EF4-FFF2-40B4-BE49-F238E27FC236}">
                  <a16:creationId xmlns:a16="http://schemas.microsoft.com/office/drawing/2014/main" id="{07768BAF-7E51-6476-567D-F71C2E3ED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53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54" name="Rectangle 103">
              <a:extLst>
                <a:ext uri="{FF2B5EF4-FFF2-40B4-BE49-F238E27FC236}">
                  <a16:creationId xmlns:a16="http://schemas.microsoft.com/office/drawing/2014/main" id="{077266C5-8295-0B5F-5BA4-DCBF9941D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534"/>
              <a:ext cx="7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To brainstorm ideas.</a:t>
              </a:r>
            </a:p>
          </p:txBody>
        </p:sp>
        <p:sp>
          <p:nvSpPr>
            <p:cNvPr id="23655" name="Rectangle 104">
              <a:extLst>
                <a:ext uri="{FF2B5EF4-FFF2-40B4-BE49-F238E27FC236}">
                  <a16:creationId xmlns:a16="http://schemas.microsoft.com/office/drawing/2014/main" id="{A9DE869D-D2D2-6157-126A-FE3B6E5C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2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56" name="Rectangle 105">
              <a:extLst>
                <a:ext uri="{FF2B5EF4-FFF2-40B4-BE49-F238E27FC236}">
                  <a16:creationId xmlns:a16="http://schemas.microsoft.com/office/drawing/2014/main" id="{3269D5F5-E69E-1E10-77CE-AD0C0DB2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62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57" name="Rectangle 106">
              <a:extLst>
                <a:ext uri="{FF2B5EF4-FFF2-40B4-BE49-F238E27FC236}">
                  <a16:creationId xmlns:a16="http://schemas.microsoft.com/office/drawing/2014/main" id="{FCD0BCBC-1EBB-7689-D0CE-E3153824C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629"/>
              <a:ext cx="6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To gain consensus.</a:t>
              </a:r>
            </a:p>
          </p:txBody>
        </p:sp>
        <p:sp>
          <p:nvSpPr>
            <p:cNvPr id="23658" name="Rectangle 107">
              <a:extLst>
                <a:ext uri="{FF2B5EF4-FFF2-40B4-BE49-F238E27FC236}">
                  <a16:creationId xmlns:a16="http://schemas.microsoft.com/office/drawing/2014/main" id="{3E748946-B503-4A94-2A4D-A61621C6F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1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59" name="Rectangle 108">
              <a:extLst>
                <a:ext uri="{FF2B5EF4-FFF2-40B4-BE49-F238E27FC236}">
                  <a16:creationId xmlns:a16="http://schemas.microsoft.com/office/drawing/2014/main" id="{4D6F241D-1A7F-AFA0-CE4D-05D9CC90C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72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60" name="Rectangle 109">
              <a:extLst>
                <a:ext uri="{FF2B5EF4-FFF2-40B4-BE49-F238E27FC236}">
                  <a16:creationId xmlns:a16="http://schemas.microsoft.com/office/drawing/2014/main" id="{CA9B2891-2890-69CE-1030-6CBA66F88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724"/>
              <a:ext cx="7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To foster innovation.</a:t>
              </a:r>
            </a:p>
          </p:txBody>
        </p:sp>
        <p:sp>
          <p:nvSpPr>
            <p:cNvPr id="23661" name="Rectangle 110">
              <a:extLst>
                <a:ext uri="{FF2B5EF4-FFF2-40B4-BE49-F238E27FC236}">
                  <a16:creationId xmlns:a16="http://schemas.microsoft.com/office/drawing/2014/main" id="{B77422EA-EA86-EC08-CE49-C6F8D4F7C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81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62" name="Rectangle 111">
              <a:extLst>
                <a:ext uri="{FF2B5EF4-FFF2-40B4-BE49-F238E27FC236}">
                  <a16:creationId xmlns:a16="http://schemas.microsoft.com/office/drawing/2014/main" id="{18A8013D-7616-DE19-4934-5C3052F5C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81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63" name="Rectangle 112">
              <a:extLst>
                <a:ext uri="{FF2B5EF4-FFF2-40B4-BE49-F238E27FC236}">
                  <a16:creationId xmlns:a16="http://schemas.microsoft.com/office/drawing/2014/main" id="{51E6B7D2-AF15-E8C9-5F50-2397ABC5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819"/>
              <a:ext cx="111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To document multiple opinions.</a:t>
              </a:r>
            </a:p>
          </p:txBody>
        </p:sp>
        <p:sp>
          <p:nvSpPr>
            <p:cNvPr id="23664" name="Rectangle 113">
              <a:extLst>
                <a:ext uri="{FF2B5EF4-FFF2-40B4-BE49-F238E27FC236}">
                  <a16:creationId xmlns:a16="http://schemas.microsoft.com/office/drawing/2014/main" id="{56327303-7C8F-E51C-4F43-BCFBA1210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90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65" name="Rectangle 114">
              <a:extLst>
                <a:ext uri="{FF2B5EF4-FFF2-40B4-BE49-F238E27FC236}">
                  <a16:creationId xmlns:a16="http://schemas.microsoft.com/office/drawing/2014/main" id="{63A7DAEE-9BA7-4A35-26DD-F6F31012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91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66" name="Rectangle 115">
              <a:extLst>
                <a:ext uri="{FF2B5EF4-FFF2-40B4-BE49-F238E27FC236}">
                  <a16:creationId xmlns:a16="http://schemas.microsoft.com/office/drawing/2014/main" id="{5AE54B7C-181E-120F-FB97-2B4279F09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915"/>
              <a:ext cx="8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To do process mapping.</a:t>
              </a:r>
            </a:p>
          </p:txBody>
        </p:sp>
        <p:sp>
          <p:nvSpPr>
            <p:cNvPr id="23667" name="Rectangle 116">
              <a:extLst>
                <a:ext uri="{FF2B5EF4-FFF2-40B4-BE49-F238E27FC236}">
                  <a16:creationId xmlns:a16="http://schemas.microsoft.com/office/drawing/2014/main" id="{E601622E-1BC8-0CE6-FCA6-5DC0CD541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25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68" name="Rectangle 117">
              <a:extLst>
                <a:ext uri="{FF2B5EF4-FFF2-40B4-BE49-F238E27FC236}">
                  <a16:creationId xmlns:a16="http://schemas.microsoft.com/office/drawing/2014/main" id="{6AB6DBA5-E4C1-4043-5ED7-348ACF07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53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69" name="Rectangle 118">
              <a:extLst>
                <a:ext uri="{FF2B5EF4-FFF2-40B4-BE49-F238E27FC236}">
                  <a16:creationId xmlns:a16="http://schemas.microsoft.com/office/drawing/2014/main" id="{12CC37D1-5C83-50F2-7FA6-1FE06AD22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534"/>
              <a:ext cx="152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Lack flexibility in time (it can be logistically </a:t>
              </a:r>
            </a:p>
          </p:txBody>
        </p:sp>
        <p:sp>
          <p:nvSpPr>
            <p:cNvPr id="23670" name="Rectangle 119">
              <a:extLst>
                <a:ext uri="{FF2B5EF4-FFF2-40B4-BE49-F238E27FC236}">
                  <a16:creationId xmlns:a16="http://schemas.microsoft.com/office/drawing/2014/main" id="{FF51C2D8-D175-8285-75AA-C3D10CBB4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624"/>
              <a:ext cx="29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difficult).</a:t>
              </a:r>
            </a:p>
          </p:txBody>
        </p:sp>
        <p:sp>
          <p:nvSpPr>
            <p:cNvPr id="23671" name="Rectangle 120">
              <a:extLst>
                <a:ext uri="{FF2B5EF4-FFF2-40B4-BE49-F238E27FC236}">
                  <a16:creationId xmlns:a16="http://schemas.microsoft.com/office/drawing/2014/main" id="{6EF92C03-FBEE-5C79-CC17-073D7A63A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71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72" name="Rectangle 121">
              <a:extLst>
                <a:ext uri="{FF2B5EF4-FFF2-40B4-BE49-F238E27FC236}">
                  <a16:creationId xmlns:a16="http://schemas.microsoft.com/office/drawing/2014/main" id="{83F1A95F-9262-8317-4165-1331AA6A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71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73" name="Rectangle 122">
              <a:extLst>
                <a:ext uri="{FF2B5EF4-FFF2-40B4-BE49-F238E27FC236}">
                  <a16:creationId xmlns:a16="http://schemas.microsoft.com/office/drawing/2014/main" id="{7F68BD85-477C-A515-F163-1B006731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719"/>
              <a:ext cx="7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Lack required funds.</a:t>
              </a:r>
            </a:p>
          </p:txBody>
        </p:sp>
        <p:sp>
          <p:nvSpPr>
            <p:cNvPr id="23674" name="Rectangle 123">
              <a:extLst>
                <a:ext uri="{FF2B5EF4-FFF2-40B4-BE49-F238E27FC236}">
                  <a16:creationId xmlns:a16="http://schemas.microsoft.com/office/drawing/2014/main" id="{4D27E070-D0C4-8539-EDC7-F52301C2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0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·</a:t>
              </a:r>
            </a:p>
          </p:txBody>
        </p:sp>
        <p:sp>
          <p:nvSpPr>
            <p:cNvPr id="23675" name="Rectangle 124">
              <a:extLst>
                <a:ext uri="{FF2B5EF4-FFF2-40B4-BE49-F238E27FC236}">
                  <a16:creationId xmlns:a16="http://schemas.microsoft.com/office/drawing/2014/main" id="{16969A46-F1FB-841D-4563-902B25D3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81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 </a:t>
              </a:r>
            </a:p>
          </p:txBody>
        </p:sp>
        <p:sp>
          <p:nvSpPr>
            <p:cNvPr id="23676" name="Rectangle 125">
              <a:extLst>
                <a:ext uri="{FF2B5EF4-FFF2-40B4-BE49-F238E27FC236}">
                  <a16:creationId xmlns:a16="http://schemas.microsoft.com/office/drawing/2014/main" id="{6A94D101-C50B-E1CD-2F79-CDE4361F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814"/>
              <a:ext cx="12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/>
                <a:t>There is a lack of focus or structure.</a:t>
              </a:r>
            </a:p>
          </p:txBody>
        </p:sp>
        <p:sp>
          <p:nvSpPr>
            <p:cNvPr id="23677" name="Line 126">
              <a:extLst>
                <a:ext uri="{FF2B5EF4-FFF2-40B4-BE49-F238E27FC236}">
                  <a16:creationId xmlns:a16="http://schemas.microsoft.com/office/drawing/2014/main" id="{5DA946D0-B3C3-A455-C781-9FBE00310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3525"/>
              <a:ext cx="422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8" name="Line 127">
              <a:extLst>
                <a:ext uri="{FF2B5EF4-FFF2-40B4-BE49-F238E27FC236}">
                  <a16:creationId xmlns:a16="http://schemas.microsoft.com/office/drawing/2014/main" id="{9A584B6A-B747-6388-CC73-6B480899E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2855"/>
              <a:ext cx="423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9" name="Line 128">
              <a:extLst>
                <a:ext uri="{FF2B5EF4-FFF2-40B4-BE49-F238E27FC236}">
                  <a16:creationId xmlns:a16="http://schemas.microsoft.com/office/drawing/2014/main" id="{C4725CC4-4A7D-DD14-7CD3-950B16CD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2293"/>
              <a:ext cx="423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0" name="Line 129">
              <a:extLst>
                <a:ext uri="{FF2B5EF4-FFF2-40B4-BE49-F238E27FC236}">
                  <a16:creationId xmlns:a16="http://schemas.microsoft.com/office/drawing/2014/main" id="{BFCC9C55-1E13-0894-B16B-183231F1D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1738"/>
              <a:ext cx="423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1" name="Line 130">
              <a:extLst>
                <a:ext uri="{FF2B5EF4-FFF2-40B4-BE49-F238E27FC236}">
                  <a16:creationId xmlns:a16="http://schemas.microsoft.com/office/drawing/2014/main" id="{AADC4520-F70A-735B-9A7C-A9B24F63F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1505"/>
              <a:ext cx="0" cy="258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82" name="Line 131">
              <a:extLst>
                <a:ext uri="{FF2B5EF4-FFF2-40B4-BE49-F238E27FC236}">
                  <a16:creationId xmlns:a16="http://schemas.microsoft.com/office/drawing/2014/main" id="{C56C2C09-73EE-DE70-B61D-CB16CF32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1505"/>
              <a:ext cx="0" cy="257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85C100C-A1C6-28CA-4F19-73170CD0B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Keys to effective interviewing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C976289-5269-C6BB-B38F-96B2A48A9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2B4F11B9-6532-3C22-6972-F5831CF4D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2345533"/>
            <a:ext cx="13965683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courteous and respectful. Make an appointment.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Do your homework.  Understand who they are and what they do.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Provide the context.  Provide a background.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prepared.  Have specific questions and open-ended questions.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a good listener.  Let your interviewee elaborate on the issues.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ready with follow-up questions.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involved.  The more you give the more you get.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careful on wording of questions.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Try and ask for examples.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Be grateful.  Thank the interviewee for their time and insights.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Leave the door open.  Ensure you can follow-up.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Send the interviewee a copy of how you used their material.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DA56711-52B4-C586-BF6E-C84CEB0C7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Keys to effective focus groups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29441F6-A1F1-2F51-B226-5CBC0194C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4DB94013-3CFB-F7F6-DDCF-0440A6F3D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1" y="2181226"/>
            <a:ext cx="13025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7B5BCB2A-1BE3-B8DF-7ACB-8C97074E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345533"/>
            <a:ext cx="3465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en-US" sz="3600"/>
          </a:p>
        </p:txBody>
      </p:sp>
      <p:sp>
        <p:nvSpPr>
          <p:cNvPr id="27653" name="Text Box 9">
            <a:extLst>
              <a:ext uri="{FF2B5EF4-FFF2-40B4-BE49-F238E27FC236}">
                <a16:creationId xmlns:a16="http://schemas.microsoft.com/office/drawing/2014/main" id="{EFA922D0-F173-E07E-2502-C8002A87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45532"/>
            <a:ext cx="12991057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Get commitment from managers.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Set expectations.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Know your deliverables.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Gather the right attendees.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Set up the room. Use a semi-circle.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Do a warm up.  Provide an overview and introduction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Explain the rules.  Everyone should participate. 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Set the boundaries. Limit the scope.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Ensure agreement from the group before you finalize actions.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Focus most of the time on the activities of the core process.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Use a separate paper for "obstacles.”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Prioritize the obstacles and briefly discuss solutions.</a:t>
            </a:r>
          </a:p>
          <a:p>
            <a:pPr>
              <a:buFontTx/>
              <a:buChar char="•"/>
            </a:pPr>
            <a:endParaRPr lang="en-US" altLang="en-US" sz="3600" dirty="0"/>
          </a:p>
          <a:p>
            <a:pPr>
              <a:buFontTx/>
              <a:buChar char="•"/>
            </a:pPr>
            <a:endParaRPr lang="en-US" altLang="en-US" sz="36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E9277DBE-BF9F-45BF-8D21-BBBC0FA7F96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756</Words>
  <Application>Microsoft Macintosh PowerPoint</Application>
  <PresentationFormat>Custom</PresentationFormat>
  <Paragraphs>198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2</vt:lpstr>
      <vt:lpstr>Breeze</vt:lpstr>
      <vt:lpstr>Process Mapping: Interviews and Focus Groups</vt:lpstr>
      <vt:lpstr>Objectives of process mapping</vt:lpstr>
      <vt:lpstr>When do you need to review a process?</vt:lpstr>
      <vt:lpstr>Tools to analyze a process</vt:lpstr>
      <vt:lpstr>When do you use certain tools?</vt:lpstr>
      <vt:lpstr>Keys to effective interviewing</vt:lpstr>
      <vt:lpstr>Keys to effective focus groups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29</cp:revision>
  <dcterms:created xsi:type="dcterms:W3CDTF">2019-02-13T16:04:21Z</dcterms:created>
  <dcterms:modified xsi:type="dcterms:W3CDTF">2023-11-11T15:56:57Z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