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2"/>
  </p:notesMasterIdLst>
  <p:sldIdLst>
    <p:sldId id="308" r:id="rId5"/>
    <p:sldId id="338" r:id="rId6"/>
    <p:sldId id="349" r:id="rId7"/>
    <p:sldId id="350" r:id="rId8"/>
    <p:sldId id="351" r:id="rId9"/>
    <p:sldId id="352" r:id="rId10"/>
    <p:sldId id="354" r:id="rId11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7A64F-4D3D-8E4B-9B0A-DADADC6F84E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965AD-520D-CF46-A6E8-A7CF15FD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id="{C1E8428D-254F-37EE-9652-8E87E0F531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16386" name="Rectangle 15">
            <a:extLst>
              <a:ext uri="{FF2B5EF4-FFF2-40B4-BE49-F238E27FC236}">
                <a16:creationId xmlns:a16="http://schemas.microsoft.com/office/drawing/2014/main" id="{42D088F4-A30B-ACC0-DDCF-0B677FD8F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FC6E12-7064-D74F-8236-E1DE31393AE2}" type="slidenum">
              <a:rPr lang="nl-NL" altLang="en-US"/>
              <a:pPr/>
              <a:t>1</a:t>
            </a:fld>
            <a:endParaRPr lang="nl-NL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9E42B0A-9F73-4277-1E90-9FE7D3120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47700"/>
            <a:ext cx="4862512" cy="273526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DF172AA-49BD-457C-9945-E4A74535B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4">
            <a:extLst>
              <a:ext uri="{FF2B5EF4-FFF2-40B4-BE49-F238E27FC236}">
                <a16:creationId xmlns:a16="http://schemas.microsoft.com/office/drawing/2014/main" id="{9657E5A9-B1D3-D058-3BA2-74A696C9C3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18434" name="Rectangle 15">
            <a:extLst>
              <a:ext uri="{FF2B5EF4-FFF2-40B4-BE49-F238E27FC236}">
                <a16:creationId xmlns:a16="http://schemas.microsoft.com/office/drawing/2014/main" id="{59CE21B4-BCA2-6BA0-EB7A-72BBDEB711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00AA69-4DB0-2E40-8692-191C9E5AFA4B}" type="slidenum">
              <a:rPr lang="nl-NL" altLang="en-US"/>
              <a:pPr/>
              <a:t>2</a:t>
            </a:fld>
            <a:endParaRPr lang="nl-NL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5DEDDD7-8BD8-575F-5723-B3DD0EBBC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1C988F4-F19E-FD51-3973-CA1C307FE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4">
            <a:extLst>
              <a:ext uri="{FF2B5EF4-FFF2-40B4-BE49-F238E27FC236}">
                <a16:creationId xmlns:a16="http://schemas.microsoft.com/office/drawing/2014/main" id="{9B912FF2-1675-F3A2-8C87-7BB3C43FE4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0482" name="Rectangle 15">
            <a:extLst>
              <a:ext uri="{FF2B5EF4-FFF2-40B4-BE49-F238E27FC236}">
                <a16:creationId xmlns:a16="http://schemas.microsoft.com/office/drawing/2014/main" id="{648AA348-8A57-C488-56C6-92C64871F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D0D1D8-5634-184E-9864-AC36C346C95D}" type="slidenum">
              <a:rPr lang="nl-NL" altLang="en-US"/>
              <a:pPr/>
              <a:t>3</a:t>
            </a:fld>
            <a:endParaRPr lang="nl-NL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5B76878-9B28-2588-408D-11FD1AB42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3774619-42DF-E27B-A6A8-1DCC0D7F3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4">
            <a:extLst>
              <a:ext uri="{FF2B5EF4-FFF2-40B4-BE49-F238E27FC236}">
                <a16:creationId xmlns:a16="http://schemas.microsoft.com/office/drawing/2014/main" id="{2CC35FB0-0F81-CA17-1CB5-23F1587EA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2530" name="Rectangle 15">
            <a:extLst>
              <a:ext uri="{FF2B5EF4-FFF2-40B4-BE49-F238E27FC236}">
                <a16:creationId xmlns:a16="http://schemas.microsoft.com/office/drawing/2014/main" id="{6B4D0159-6DC3-B35A-93C8-87D212AD3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0A86EB-7304-4A43-950C-974273472E45}" type="slidenum">
              <a:rPr lang="nl-NL" altLang="en-US"/>
              <a:pPr/>
              <a:t>4</a:t>
            </a:fld>
            <a:endParaRPr lang="nl-NL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2264349-0C47-1317-43B8-3787524D9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6D70D40-5705-5CB7-66E7-F26C5CBFA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4">
            <a:extLst>
              <a:ext uri="{FF2B5EF4-FFF2-40B4-BE49-F238E27FC236}">
                <a16:creationId xmlns:a16="http://schemas.microsoft.com/office/drawing/2014/main" id="{A18E22D1-7253-2653-83E0-AEFB9D6F14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4578" name="Rectangle 15">
            <a:extLst>
              <a:ext uri="{FF2B5EF4-FFF2-40B4-BE49-F238E27FC236}">
                <a16:creationId xmlns:a16="http://schemas.microsoft.com/office/drawing/2014/main" id="{697A314B-7663-30B1-578F-B4AD0348F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DEE8EF-4AFC-3B46-A60C-AD99E0606DCB}" type="slidenum">
              <a:rPr lang="nl-NL" altLang="en-US"/>
              <a:pPr/>
              <a:t>5</a:t>
            </a:fld>
            <a:endParaRPr lang="nl-NL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E7FF1A6-8E66-2738-E0E0-64036DBCC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8B3E75D-515C-B370-CDA3-96C52300D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4">
            <a:extLst>
              <a:ext uri="{FF2B5EF4-FFF2-40B4-BE49-F238E27FC236}">
                <a16:creationId xmlns:a16="http://schemas.microsoft.com/office/drawing/2014/main" id="{2DA103F5-AC34-73D7-B792-D38D1BA571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6626" name="Rectangle 15">
            <a:extLst>
              <a:ext uri="{FF2B5EF4-FFF2-40B4-BE49-F238E27FC236}">
                <a16:creationId xmlns:a16="http://schemas.microsoft.com/office/drawing/2014/main" id="{3ED58DED-0D3D-03C7-8497-332D22E95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239E12-9BC4-504D-9010-BF8B68399D1D}" type="slidenum">
              <a:rPr lang="nl-NL" altLang="en-US"/>
              <a:pPr/>
              <a:t>6</a:t>
            </a:fld>
            <a:endParaRPr lang="nl-NL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6316229-218A-F8DF-4415-C367B6427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96E8C84-CE70-E797-5D7F-1281DFA6E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4">
            <a:extLst>
              <a:ext uri="{FF2B5EF4-FFF2-40B4-BE49-F238E27FC236}">
                <a16:creationId xmlns:a16="http://schemas.microsoft.com/office/drawing/2014/main" id="{0A00BC95-270D-23E4-1EBE-2F731389EF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8674" name="Rectangle 15">
            <a:extLst>
              <a:ext uri="{FF2B5EF4-FFF2-40B4-BE49-F238E27FC236}">
                <a16:creationId xmlns:a16="http://schemas.microsoft.com/office/drawing/2014/main" id="{AC39FF58-6B23-A6D9-028B-606B564E0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A35C0-ACF7-C943-B2F3-CC218B1D43ED}" type="slidenum">
              <a:rPr lang="nl-NL" altLang="en-US"/>
              <a:pPr/>
              <a:t>7</a:t>
            </a:fld>
            <a:endParaRPr lang="nl-NL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51665E2-D740-E1FB-A3E8-4501C2D27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1568F2-CF8F-EC85-0A9F-B9BCD5ECC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24078C0-5520-321D-10F5-688515D573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43450" y="2971800"/>
            <a:ext cx="8801100" cy="2971800"/>
          </a:xfrm>
        </p:spPr>
        <p:txBody>
          <a:bodyPr/>
          <a:lstStyle/>
          <a:p>
            <a:r>
              <a:rPr lang="en-US" altLang="en-US" dirty="0"/>
              <a:t>Historical Data for Continuous Improvement</a:t>
            </a:r>
            <a:endParaRPr lang="nl-NL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46B3FD6-44FB-474A-2E17-A9F1B7C79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1457325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Review of key data collection techniques</a:t>
            </a:r>
          </a:p>
        </p:txBody>
      </p:sp>
      <p:sp>
        <p:nvSpPr>
          <p:cNvPr id="17410" name="Text Box 4">
            <a:extLst>
              <a:ext uri="{FF2B5EF4-FFF2-40B4-BE49-F238E27FC236}">
                <a16:creationId xmlns:a16="http://schemas.microsoft.com/office/drawing/2014/main" id="{FEE9ECD8-7938-4C01-FCC7-397D77B85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02582"/>
            <a:ext cx="13468350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Surveys</a:t>
            </a:r>
            <a:r>
              <a:rPr lang="en-US" altLang="en-US" sz="3600" dirty="0"/>
              <a:t> – qualitative/quantitative data collection of current or past results to build  </a:t>
            </a:r>
          </a:p>
          <a:p>
            <a:pPr lvl="1">
              <a:buClr>
                <a:schemeClr val="accent2"/>
              </a:buClr>
            </a:pPr>
            <a:r>
              <a:rPr lang="en-US" altLang="en-US" sz="3600" dirty="0"/>
              <a:t>    a data bank or assess needs</a:t>
            </a:r>
            <a:endParaRPr lang="en-US" altLang="en-US" sz="3600" u="sng" dirty="0"/>
          </a:p>
          <a:p>
            <a:pPr lvl="1">
              <a:buClr>
                <a:schemeClr val="accent2"/>
              </a:buClr>
            </a:pPr>
            <a:r>
              <a:rPr lang="en-US" altLang="en-US" sz="3600" dirty="0"/>
              <a:t> 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Observation</a:t>
            </a:r>
            <a:r>
              <a:rPr lang="en-US" altLang="en-US" sz="3600" dirty="0"/>
              <a:t> – a verification technique to validate results 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36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Interviews</a:t>
            </a:r>
            <a:r>
              <a:rPr lang="en-US" altLang="en-US" sz="3600" dirty="0"/>
              <a:t> – one on one, personal collection of qualitative information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36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Focus Groups</a:t>
            </a:r>
            <a:r>
              <a:rPr lang="en-US" altLang="en-US" sz="3600" dirty="0"/>
              <a:t> – a way to measure consensus and gather data collectively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36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Historical Data</a:t>
            </a:r>
            <a:r>
              <a:rPr lang="en-US" altLang="en-US" sz="3600" dirty="0"/>
              <a:t> – a quantitative review of past results and trends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02D88C3-0FFA-39E2-80F0-AE48D0CE9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Advantages and Disadvantages </a:t>
            </a:r>
          </a:p>
        </p:txBody>
      </p:sp>
      <p:grpSp>
        <p:nvGrpSpPr>
          <p:cNvPr id="19458" name="Group 38">
            <a:extLst>
              <a:ext uri="{FF2B5EF4-FFF2-40B4-BE49-F238E27FC236}">
                <a16:creationId xmlns:a16="http://schemas.microsoft.com/office/drawing/2014/main" id="{9A122745-479D-9A47-DEEC-6B0335A2BEE6}"/>
              </a:ext>
            </a:extLst>
          </p:cNvPr>
          <p:cNvGrpSpPr>
            <a:grpSpLocks/>
          </p:cNvGrpSpPr>
          <p:nvPr/>
        </p:nvGrpSpPr>
        <p:grpSpPr bwMode="auto">
          <a:xfrm>
            <a:off x="3126583" y="3119438"/>
            <a:ext cx="12320586" cy="5843588"/>
            <a:chOff x="539" y="1326"/>
            <a:chExt cx="5174" cy="2454"/>
          </a:xfrm>
        </p:grpSpPr>
        <p:sp>
          <p:nvSpPr>
            <p:cNvPr id="19459" name="Rectangle 6">
              <a:extLst>
                <a:ext uri="{FF2B5EF4-FFF2-40B4-BE49-F238E27FC236}">
                  <a16:creationId xmlns:a16="http://schemas.microsoft.com/office/drawing/2014/main" id="{2B24077D-3D1C-927D-404A-D94FF23D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326"/>
              <a:ext cx="2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 b="1">
                  <a:solidFill>
                    <a:srgbClr val="000000"/>
                  </a:solidFill>
                </a:rPr>
                <a:t>PLUS</a:t>
              </a:r>
              <a:endParaRPr lang="en-US" altLang="en-US"/>
            </a:p>
          </p:txBody>
        </p:sp>
        <p:sp>
          <p:nvSpPr>
            <p:cNvPr id="19460" name="Rectangle 7">
              <a:extLst>
                <a:ext uri="{FF2B5EF4-FFF2-40B4-BE49-F238E27FC236}">
                  <a16:creationId xmlns:a16="http://schemas.microsoft.com/office/drawing/2014/main" id="{C340DDAE-6AE7-188D-23D3-4B92FA312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417"/>
              <a:ext cx="23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1" name="Rectangle 8">
              <a:extLst>
                <a:ext uri="{FF2B5EF4-FFF2-40B4-BE49-F238E27FC236}">
                  <a16:creationId xmlns:a16="http://schemas.microsoft.com/office/drawing/2014/main" id="{BD4DE0B2-FA96-F643-EF06-E13B31D6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326"/>
              <a:ext cx="28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 b="1">
                  <a:solidFill>
                    <a:srgbClr val="000000"/>
                  </a:solidFill>
                </a:rPr>
                <a:t>MINUS</a:t>
              </a:r>
              <a:endParaRPr lang="en-US" altLang="en-US"/>
            </a:p>
          </p:txBody>
        </p:sp>
        <p:sp>
          <p:nvSpPr>
            <p:cNvPr id="19462" name="Rectangle 9">
              <a:extLst>
                <a:ext uri="{FF2B5EF4-FFF2-40B4-BE49-F238E27FC236}">
                  <a16:creationId xmlns:a16="http://schemas.microsoft.com/office/drawing/2014/main" id="{4935D191-AD7F-3A8A-28D7-AD3A2096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417"/>
              <a:ext cx="2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3" name="Rectangle 10">
              <a:extLst>
                <a:ext uri="{FF2B5EF4-FFF2-40B4-BE49-F238E27FC236}">
                  <a16:creationId xmlns:a16="http://schemas.microsoft.com/office/drawing/2014/main" id="{13E075DB-6A61-E030-8815-7334A12A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1544"/>
              <a:ext cx="4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 b="1">
                  <a:solidFill>
                    <a:srgbClr val="000000"/>
                  </a:solidFill>
                </a:rPr>
                <a:t>SURVEY'S</a:t>
              </a:r>
              <a:endParaRPr lang="en-US" altLang="en-US"/>
            </a:p>
          </p:txBody>
        </p:sp>
        <p:sp>
          <p:nvSpPr>
            <p:cNvPr id="19464" name="Rectangle 11">
              <a:extLst>
                <a:ext uri="{FF2B5EF4-FFF2-40B4-BE49-F238E27FC236}">
                  <a16:creationId xmlns:a16="http://schemas.microsoft.com/office/drawing/2014/main" id="{CED8DFFB-63BF-4E92-1764-643A0C87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547"/>
              <a:ext cx="133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Quantified and easily summarized</a:t>
              </a:r>
              <a:endParaRPr lang="en-US" altLang="en-US"/>
            </a:p>
          </p:txBody>
        </p:sp>
        <p:sp>
          <p:nvSpPr>
            <p:cNvPr id="19465" name="Rectangle 12">
              <a:extLst>
                <a:ext uri="{FF2B5EF4-FFF2-40B4-BE49-F238E27FC236}">
                  <a16:creationId xmlns:a16="http://schemas.microsoft.com/office/drawing/2014/main" id="{5449C23F-DC6F-C980-91F8-F33BB4C7D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547"/>
              <a:ext cx="17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Bias</a:t>
              </a:r>
              <a:endParaRPr lang="en-US" altLang="en-US"/>
            </a:p>
          </p:txBody>
        </p:sp>
        <p:sp>
          <p:nvSpPr>
            <p:cNvPr id="19466" name="Rectangle 13">
              <a:extLst>
                <a:ext uri="{FF2B5EF4-FFF2-40B4-BE49-F238E27FC236}">
                  <a16:creationId xmlns:a16="http://schemas.microsoft.com/office/drawing/2014/main" id="{682D0011-2737-CFEF-4935-7F1BC0B2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656"/>
              <a:ext cx="4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Low cost $</a:t>
              </a:r>
              <a:endParaRPr lang="en-US" altLang="en-US"/>
            </a:p>
          </p:txBody>
        </p:sp>
        <p:sp>
          <p:nvSpPr>
            <p:cNvPr id="19467" name="Rectangle 14">
              <a:extLst>
                <a:ext uri="{FF2B5EF4-FFF2-40B4-BE49-F238E27FC236}">
                  <a16:creationId xmlns:a16="http://schemas.microsoft.com/office/drawing/2014/main" id="{4FFD666F-7CE2-492C-C9FB-0D139DB7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656"/>
              <a:ext cx="10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Possiblily Time Consuming</a:t>
              </a:r>
              <a:endParaRPr lang="en-US" altLang="en-US"/>
            </a:p>
          </p:txBody>
        </p:sp>
        <p:sp>
          <p:nvSpPr>
            <p:cNvPr id="19468" name="Rectangle 15">
              <a:extLst>
                <a:ext uri="{FF2B5EF4-FFF2-40B4-BE49-F238E27FC236}">
                  <a16:creationId xmlns:a16="http://schemas.microsoft.com/office/drawing/2014/main" id="{E8FA2E65-43C3-3B00-B772-BEAE617D9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765"/>
              <a:ext cx="10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Can obtain large qty of data</a:t>
              </a:r>
              <a:endParaRPr lang="en-US" altLang="en-US"/>
            </a:p>
          </p:txBody>
        </p:sp>
        <p:sp>
          <p:nvSpPr>
            <p:cNvPr id="19469" name="Rectangle 16">
              <a:extLst>
                <a:ext uri="{FF2B5EF4-FFF2-40B4-BE49-F238E27FC236}">
                  <a16:creationId xmlns:a16="http://schemas.microsoft.com/office/drawing/2014/main" id="{BAA25BB8-B6A6-9041-CD16-B4EFA2B0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65"/>
              <a:ext cx="85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External Low Hit Rate</a:t>
              </a:r>
              <a:endParaRPr lang="en-US" altLang="en-US"/>
            </a:p>
          </p:txBody>
        </p:sp>
        <p:sp>
          <p:nvSpPr>
            <p:cNvPr id="19470" name="Rectangle 17">
              <a:extLst>
                <a:ext uri="{FF2B5EF4-FFF2-40B4-BE49-F238E27FC236}">
                  <a16:creationId xmlns:a16="http://schemas.microsoft.com/office/drawing/2014/main" id="{4697B142-C600-7BBF-92E4-0394907D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2088"/>
              <a:ext cx="6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 b="1">
                  <a:solidFill>
                    <a:srgbClr val="000000"/>
                  </a:solidFill>
                </a:rPr>
                <a:t>OBSERVATION</a:t>
              </a:r>
              <a:endParaRPr lang="en-US" altLang="en-US"/>
            </a:p>
          </p:txBody>
        </p:sp>
        <p:sp>
          <p:nvSpPr>
            <p:cNvPr id="19471" name="Rectangle 18">
              <a:extLst>
                <a:ext uri="{FF2B5EF4-FFF2-40B4-BE49-F238E27FC236}">
                  <a16:creationId xmlns:a16="http://schemas.microsoft.com/office/drawing/2014/main" id="{1D6267F7-5D25-831F-2DFC-37C11A549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091"/>
              <a:ext cx="10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Collects Data on Behavior</a:t>
              </a:r>
              <a:endParaRPr lang="en-US" altLang="en-US"/>
            </a:p>
          </p:txBody>
        </p:sp>
        <p:sp>
          <p:nvSpPr>
            <p:cNvPr id="19472" name="Rectangle 19">
              <a:extLst>
                <a:ext uri="{FF2B5EF4-FFF2-40B4-BE49-F238E27FC236}">
                  <a16:creationId xmlns:a16="http://schemas.microsoft.com/office/drawing/2014/main" id="{050A7F17-ECB4-CD2B-D34A-1FBB80B5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091"/>
              <a:ext cx="3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High Cost</a:t>
              </a:r>
              <a:endParaRPr lang="en-US" altLang="en-US"/>
            </a:p>
          </p:txBody>
        </p:sp>
        <p:sp>
          <p:nvSpPr>
            <p:cNvPr id="19473" name="Rectangle 20">
              <a:extLst>
                <a:ext uri="{FF2B5EF4-FFF2-40B4-BE49-F238E27FC236}">
                  <a16:creationId xmlns:a16="http://schemas.microsoft.com/office/drawing/2014/main" id="{F9432012-F76F-FADF-6E66-A827397A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200"/>
              <a:ext cx="3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Real Time</a:t>
              </a:r>
              <a:endParaRPr lang="en-US" altLang="en-US"/>
            </a:p>
          </p:txBody>
        </p:sp>
        <p:sp>
          <p:nvSpPr>
            <p:cNvPr id="19474" name="Rectangle 21">
              <a:extLst>
                <a:ext uri="{FF2B5EF4-FFF2-40B4-BE49-F238E27FC236}">
                  <a16:creationId xmlns:a16="http://schemas.microsoft.com/office/drawing/2014/main" id="{7B60916A-EB46-856C-9FD6-92A399F5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200"/>
              <a:ext cx="67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Observation Bias</a:t>
              </a:r>
              <a:endParaRPr lang="en-US" altLang="en-US"/>
            </a:p>
          </p:txBody>
        </p:sp>
        <p:sp>
          <p:nvSpPr>
            <p:cNvPr id="19475" name="Rectangle 22">
              <a:extLst>
                <a:ext uri="{FF2B5EF4-FFF2-40B4-BE49-F238E27FC236}">
                  <a16:creationId xmlns:a16="http://schemas.microsoft.com/office/drawing/2014/main" id="{818F1739-4F6E-D166-2554-005B8A9C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309"/>
              <a:ext cx="87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Can Give True Picture</a:t>
              </a:r>
              <a:endParaRPr lang="en-US" altLang="en-US"/>
            </a:p>
          </p:txBody>
        </p:sp>
        <p:sp>
          <p:nvSpPr>
            <p:cNvPr id="19476" name="Rectangle 23">
              <a:extLst>
                <a:ext uri="{FF2B5EF4-FFF2-40B4-BE49-F238E27FC236}">
                  <a16:creationId xmlns:a16="http://schemas.microsoft.com/office/drawing/2014/main" id="{C02A0B16-198E-DAFD-1CF8-0ED2CBBE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09"/>
              <a:ext cx="130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Can Be Difficult to Code or Interp</a:t>
              </a:r>
              <a:endParaRPr lang="en-US" altLang="en-US"/>
            </a:p>
          </p:txBody>
        </p:sp>
        <p:sp>
          <p:nvSpPr>
            <p:cNvPr id="19477" name="Rectangle 24">
              <a:extLst>
                <a:ext uri="{FF2B5EF4-FFF2-40B4-BE49-F238E27FC236}">
                  <a16:creationId xmlns:a16="http://schemas.microsoft.com/office/drawing/2014/main" id="{0B04E425-9A5E-5202-FB60-8CE505B78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2632"/>
              <a:ext cx="55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 b="1">
                  <a:solidFill>
                    <a:srgbClr val="000000"/>
                  </a:solidFill>
                </a:rPr>
                <a:t>INTERVIEWS</a:t>
              </a:r>
              <a:endParaRPr lang="en-US" altLang="en-US"/>
            </a:p>
          </p:txBody>
        </p:sp>
        <p:sp>
          <p:nvSpPr>
            <p:cNvPr id="19478" name="Rectangle 25">
              <a:extLst>
                <a:ext uri="{FF2B5EF4-FFF2-40B4-BE49-F238E27FC236}">
                  <a16:creationId xmlns:a16="http://schemas.microsoft.com/office/drawing/2014/main" id="{CA06799D-3687-BAE7-FED6-A6021737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635"/>
              <a:ext cx="8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Good Source of Data</a:t>
              </a:r>
              <a:endParaRPr lang="en-US" altLang="en-US"/>
            </a:p>
          </p:txBody>
        </p:sp>
        <p:sp>
          <p:nvSpPr>
            <p:cNvPr id="19479" name="Rectangle 26">
              <a:extLst>
                <a:ext uri="{FF2B5EF4-FFF2-40B4-BE49-F238E27FC236}">
                  <a16:creationId xmlns:a16="http://schemas.microsoft.com/office/drawing/2014/main" id="{3110DAB7-FCE3-B07F-FE58-C789D24F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635"/>
              <a:ext cx="3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High Cost</a:t>
              </a:r>
              <a:endParaRPr lang="en-US" altLang="en-US"/>
            </a:p>
          </p:txBody>
        </p:sp>
        <p:sp>
          <p:nvSpPr>
            <p:cNvPr id="19480" name="Rectangle 27">
              <a:extLst>
                <a:ext uri="{FF2B5EF4-FFF2-40B4-BE49-F238E27FC236}">
                  <a16:creationId xmlns:a16="http://schemas.microsoft.com/office/drawing/2014/main" id="{755D9491-78CE-3A4B-8463-938F9F2B9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756"/>
              <a:ext cx="198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Adaptive - Allows  Collection on Range of Subjects</a:t>
              </a:r>
              <a:endParaRPr lang="en-US" altLang="en-US"/>
            </a:p>
          </p:txBody>
        </p:sp>
        <p:sp>
          <p:nvSpPr>
            <p:cNvPr id="19481" name="Rectangle 28">
              <a:extLst>
                <a:ext uri="{FF2B5EF4-FFF2-40B4-BE49-F238E27FC236}">
                  <a16:creationId xmlns:a16="http://schemas.microsoft.com/office/drawing/2014/main" id="{7CBDA9D3-FED8-B839-6DAC-2EA75C45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756"/>
              <a:ext cx="17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Bias</a:t>
              </a:r>
              <a:endParaRPr lang="en-US" altLang="en-US"/>
            </a:p>
          </p:txBody>
        </p:sp>
        <p:sp>
          <p:nvSpPr>
            <p:cNvPr id="19482" name="Rectangle 29">
              <a:extLst>
                <a:ext uri="{FF2B5EF4-FFF2-40B4-BE49-F238E27FC236}">
                  <a16:creationId xmlns:a16="http://schemas.microsoft.com/office/drawing/2014/main" id="{4B376090-A0A9-BECA-2E3C-F3B40D40F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453"/>
              <a:ext cx="12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 b="1">
                  <a:solidFill>
                    <a:srgbClr val="000000"/>
                  </a:solidFill>
                </a:rPr>
                <a:t>HISTORIC DATA COLLECTION</a:t>
              </a:r>
              <a:endParaRPr lang="en-US" altLang="en-US"/>
            </a:p>
          </p:txBody>
        </p:sp>
        <p:sp>
          <p:nvSpPr>
            <p:cNvPr id="19483" name="Rectangle 30">
              <a:extLst>
                <a:ext uri="{FF2B5EF4-FFF2-40B4-BE49-F238E27FC236}">
                  <a16:creationId xmlns:a16="http://schemas.microsoft.com/office/drawing/2014/main" id="{48A64A37-8D1E-40AD-D04F-3C162A19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456"/>
              <a:ext cx="13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Can Be Quick and Easy to Gather</a:t>
              </a:r>
              <a:endParaRPr lang="en-US" altLang="en-US"/>
            </a:p>
          </p:txBody>
        </p:sp>
        <p:sp>
          <p:nvSpPr>
            <p:cNvPr id="19484" name="Rectangle 31">
              <a:extLst>
                <a:ext uri="{FF2B5EF4-FFF2-40B4-BE49-F238E27FC236}">
                  <a16:creationId xmlns:a16="http://schemas.microsoft.com/office/drawing/2014/main" id="{1CD05FD6-2B02-080E-E01A-68BD5D93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456"/>
              <a:ext cx="1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Things Might Have Changed</a:t>
              </a:r>
              <a:endParaRPr lang="en-US" altLang="en-US"/>
            </a:p>
          </p:txBody>
        </p:sp>
        <p:sp>
          <p:nvSpPr>
            <p:cNvPr id="19485" name="Rectangle 32">
              <a:extLst>
                <a:ext uri="{FF2B5EF4-FFF2-40B4-BE49-F238E27FC236}">
                  <a16:creationId xmlns:a16="http://schemas.microsoft.com/office/drawing/2014/main" id="{0B0524DF-96EF-39A8-FEA5-168ECEF12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564"/>
              <a:ext cx="6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Easy to Segment</a:t>
              </a:r>
              <a:endParaRPr lang="en-US" altLang="en-US"/>
            </a:p>
          </p:txBody>
        </p:sp>
        <p:sp>
          <p:nvSpPr>
            <p:cNvPr id="19486" name="Rectangle 33">
              <a:extLst>
                <a:ext uri="{FF2B5EF4-FFF2-40B4-BE49-F238E27FC236}">
                  <a16:creationId xmlns:a16="http://schemas.microsoft.com/office/drawing/2014/main" id="{54034BEB-A057-E76C-4C95-6DA4A434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564"/>
              <a:ext cx="125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Can at Times be Hard to Gather</a:t>
              </a:r>
              <a:endParaRPr lang="en-US" altLang="en-US"/>
            </a:p>
          </p:txBody>
        </p:sp>
        <p:sp>
          <p:nvSpPr>
            <p:cNvPr id="19487" name="Rectangle 34">
              <a:extLst>
                <a:ext uri="{FF2B5EF4-FFF2-40B4-BE49-F238E27FC236}">
                  <a16:creationId xmlns:a16="http://schemas.microsoft.com/office/drawing/2014/main" id="{E4E20505-D070-51F5-4FD2-3FCBF371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673"/>
              <a:ext cx="37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Low Cost</a:t>
              </a:r>
              <a:endParaRPr lang="en-US" altLang="en-US"/>
            </a:p>
          </p:txBody>
        </p:sp>
        <p:sp>
          <p:nvSpPr>
            <p:cNvPr id="19488" name="Text Box 5">
              <a:extLst>
                <a:ext uri="{FF2B5EF4-FFF2-40B4-BE49-F238E27FC236}">
                  <a16:creationId xmlns:a16="http://schemas.microsoft.com/office/drawing/2014/main" id="{38EAE48E-4D96-A2E4-9E17-7BFAF2B49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579"/>
              <a:ext cx="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9" name="Rectangle 35">
              <a:extLst>
                <a:ext uri="{FF2B5EF4-FFF2-40B4-BE49-F238E27FC236}">
                  <a16:creationId xmlns:a16="http://schemas.microsoft.com/office/drawing/2014/main" id="{ABEE4D57-0347-460D-66C2-30451BC51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3085"/>
              <a:ext cx="7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 b="1">
                  <a:solidFill>
                    <a:srgbClr val="000000"/>
                  </a:solidFill>
                </a:rPr>
                <a:t>FOCUS GROUPS</a:t>
              </a:r>
              <a:endParaRPr lang="en-US" altLang="en-US"/>
            </a:p>
          </p:txBody>
        </p:sp>
        <p:sp>
          <p:nvSpPr>
            <p:cNvPr id="19490" name="Rectangle 36">
              <a:extLst>
                <a:ext uri="{FF2B5EF4-FFF2-40B4-BE49-F238E27FC236}">
                  <a16:creationId xmlns:a16="http://schemas.microsoft.com/office/drawing/2014/main" id="{4D87FEA3-1B50-217D-33DA-25049025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998"/>
              <a:ext cx="1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Reach many people at once</a:t>
              </a:r>
            </a:p>
            <a:p>
              <a:r>
                <a:rPr lang="en-US" altLang="en-US" sz="1650">
                  <a:solidFill>
                    <a:srgbClr val="000000"/>
                  </a:solidFill>
                </a:rPr>
                <a:t>See where cohesion is lacking</a:t>
              </a:r>
              <a:endParaRPr lang="en-US" altLang="en-US"/>
            </a:p>
          </p:txBody>
        </p:sp>
        <p:sp>
          <p:nvSpPr>
            <p:cNvPr id="19491" name="Rectangle 37">
              <a:extLst>
                <a:ext uri="{FF2B5EF4-FFF2-40B4-BE49-F238E27FC236}">
                  <a16:creationId xmlns:a16="http://schemas.microsoft.com/office/drawing/2014/main" id="{32547EF2-1244-68D5-C24F-589FBAA3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023"/>
              <a:ext cx="11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50">
                  <a:solidFill>
                    <a:srgbClr val="000000"/>
                  </a:solidFill>
                </a:rPr>
                <a:t>Not candid w/others present</a:t>
              </a:r>
            </a:p>
            <a:p>
              <a:r>
                <a:rPr lang="en-US" altLang="en-US" sz="1650">
                  <a:solidFill>
                    <a:srgbClr val="000000"/>
                  </a:solidFill>
                </a:rPr>
                <a:t>A few monopolize time</a:t>
              </a:r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ACB68A7-FC40-59A0-2FAE-4CDCED2A4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Why use historical data? </a:t>
            </a:r>
          </a:p>
        </p:txBody>
      </p:sp>
      <p:sp>
        <p:nvSpPr>
          <p:cNvPr id="21506" name="Text Box 38">
            <a:extLst>
              <a:ext uri="{FF2B5EF4-FFF2-40B4-BE49-F238E27FC236}">
                <a16:creationId xmlns:a16="http://schemas.microsoft.com/office/drawing/2014/main" id="{1C00C66B-ADE8-A5B1-BA7B-314A5BB1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796832"/>
            <a:ext cx="13468350" cy="80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To determine a baseline of performance to compare against: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Future performance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External benchmarks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To use as a means to set goals against that are challenging yet attainable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To understand what the trend has been over time 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To find out where key sources of variation in the data may be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BC545A4-198A-D4CE-D455-5A1BE61D7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When do you use historical data? </a:t>
            </a:r>
          </a:p>
        </p:txBody>
      </p:sp>
      <p:sp>
        <p:nvSpPr>
          <p:cNvPr id="23554" name="Text Box 3">
            <a:extLst>
              <a:ext uri="{FF2B5EF4-FFF2-40B4-BE49-F238E27FC236}">
                <a16:creationId xmlns:a16="http://schemas.microsoft.com/office/drawing/2014/main" id="{82E24B44-AA20-9A62-DA69-358C8E38D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888333"/>
            <a:ext cx="13468350" cy="769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At the early stages of a continuous improvement project while determining the “As Is” environment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As part of an ongoing “maintenance and monitor” process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As part of an analytical review done periodically such as for audit purposes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As part of a company’s balanced scorecard or performance measurement program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DC0616A-61B7-A394-96DA-70B51AFFC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5524" y="247650"/>
            <a:ext cx="14277975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How do you measure historic results? </a:t>
            </a:r>
          </a:p>
        </p:txBody>
      </p:sp>
      <p:sp>
        <p:nvSpPr>
          <p:cNvPr id="25602" name="Text Box 3">
            <a:extLst>
              <a:ext uri="{FF2B5EF4-FFF2-40B4-BE49-F238E27FC236}">
                <a16:creationId xmlns:a16="http://schemas.microsoft.com/office/drawing/2014/main" id="{26504096-D3F1-B857-959F-4F9EC687E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6" y="1143000"/>
            <a:ext cx="13468350" cy="100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Simple statistics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mode</a:t>
            </a:r>
            <a:r>
              <a:rPr lang="en-US" altLang="en-US" sz="3600" dirty="0"/>
              <a:t> – score in the population occurring most frequently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median</a:t>
            </a:r>
            <a:r>
              <a:rPr lang="en-US" altLang="en-US" sz="3600" dirty="0"/>
              <a:t> -  point where half the population is higher and half is lower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mean</a:t>
            </a:r>
            <a:r>
              <a:rPr lang="en-US" altLang="en-US" sz="3600" dirty="0"/>
              <a:t> – the average of the scores in the population</a:t>
            </a:r>
            <a:endParaRPr lang="en-US" altLang="en-US" sz="3600" u="sng" dirty="0"/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sz="3600" u="sng" dirty="0"/>
              <a:t>standard deviation</a:t>
            </a:r>
            <a:r>
              <a:rPr lang="en-US" altLang="en-US" sz="3600" dirty="0"/>
              <a:t> – shows dispersion among measures in a population</a:t>
            </a:r>
            <a:endParaRPr lang="en-US" altLang="en-US" sz="3600" u="sng" dirty="0"/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u="sng" dirty="0"/>
              <a:t> confidence intervals</a:t>
            </a:r>
            <a:r>
              <a:rPr lang="en-US" altLang="en-US" sz="3600" dirty="0"/>
              <a:t> – range of values likely to include the unknown parameter (width shows how uncertain we are are about the unknown parameter)</a:t>
            </a:r>
            <a:endParaRPr lang="en-US" altLang="en-US" sz="3600" u="sng" dirty="0"/>
          </a:p>
          <a:p>
            <a:pPr lvl="2">
              <a:buClr>
                <a:schemeClr val="accent2"/>
              </a:buClr>
              <a:buFontTx/>
              <a:buChar char="•"/>
            </a:pPr>
            <a:endParaRPr lang="en-US" altLang="en-US" sz="3600" dirty="0"/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Additional statistics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Pareto diagrams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ANOVA – analysis of variance 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Chi-Square analysis</a:t>
            </a:r>
          </a:p>
          <a:p>
            <a:pPr lvl="1"/>
            <a:endParaRPr lang="en-US" altLang="en-US" sz="3600" dirty="0"/>
          </a:p>
          <a:p>
            <a:pPr lvl="1"/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289C30EB-114D-7B71-8E9E-ADBCB6C3A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Data collection plan </a:t>
            </a:r>
          </a:p>
        </p:txBody>
      </p:sp>
      <p:sp>
        <p:nvSpPr>
          <p:cNvPr id="27650" name="AutoShape 3">
            <a:extLst>
              <a:ext uri="{FF2B5EF4-FFF2-40B4-BE49-F238E27FC236}">
                <a16:creationId xmlns:a16="http://schemas.microsoft.com/office/drawing/2014/main" id="{2B31B6D7-1C4B-EB0B-94BB-B755FD2E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357" y="2178845"/>
            <a:ext cx="1828800" cy="1028700"/>
          </a:xfrm>
          <a:prstGeom prst="homePlate">
            <a:avLst>
              <a:gd name="adj" fmla="val 44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Establish Data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Collection Goals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AutoShape 4">
            <a:extLst>
              <a:ext uri="{FF2B5EF4-FFF2-40B4-BE49-F238E27FC236}">
                <a16:creationId xmlns:a16="http://schemas.microsoft.com/office/drawing/2014/main" id="{3CED3125-B9AB-173C-3F33-871E75E4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257" y="2178845"/>
            <a:ext cx="1828800" cy="1028700"/>
          </a:xfrm>
          <a:prstGeom prst="homePlate">
            <a:avLst>
              <a:gd name="adj" fmla="val 44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Dev Operational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Definitions</a:t>
            </a:r>
          </a:p>
        </p:txBody>
      </p:sp>
      <p:sp>
        <p:nvSpPr>
          <p:cNvPr id="27652" name="AutoShape 5">
            <a:extLst>
              <a:ext uri="{FF2B5EF4-FFF2-40B4-BE49-F238E27FC236}">
                <a16:creationId xmlns:a16="http://schemas.microsoft.com/office/drawing/2014/main" id="{F6D544AD-E9BB-2F5E-D019-DB6599F5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157" y="2178845"/>
            <a:ext cx="1828800" cy="1028700"/>
          </a:xfrm>
          <a:prstGeom prst="homePlate">
            <a:avLst>
              <a:gd name="adj" fmla="val 44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Ensure Data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Consistency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86665EB2-F376-3847-79FB-2439E1B8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2057" y="2178845"/>
            <a:ext cx="1828800" cy="1028700"/>
          </a:xfrm>
          <a:prstGeom prst="homePlate">
            <a:avLst>
              <a:gd name="adj" fmla="val 44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Collect Data</a:t>
            </a:r>
          </a:p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and Monitor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7654" name="Object 0">
            <a:extLst>
              <a:ext uri="{FF2B5EF4-FFF2-40B4-BE49-F238E27FC236}">
                <a16:creationId xmlns:a16="http://schemas.microsoft.com/office/drawing/2014/main" id="{E7F045C9-3867-0831-F8BD-BE153593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756224"/>
              </p:ext>
            </p:extLst>
          </p:nvPr>
        </p:nvGraphicFramePr>
        <p:xfrm>
          <a:off x="3533776" y="3314701"/>
          <a:ext cx="10996613" cy="548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851900" imgH="4800600" progId="Excel.Sheet.8">
                  <p:embed/>
                </p:oleObj>
              </mc:Choice>
              <mc:Fallback>
                <p:oleObj name="Worksheet" r:id="rId3" imgW="8851900" imgH="4800600" progId="Excel.Sheet.8">
                  <p:embed/>
                  <p:pic>
                    <p:nvPicPr>
                      <p:cNvPr id="27654" name="Object 0">
                        <a:extLst>
                          <a:ext uri="{FF2B5EF4-FFF2-40B4-BE49-F238E27FC236}">
                            <a16:creationId xmlns:a16="http://schemas.microsoft.com/office/drawing/2014/main" id="{E7F045C9-3867-0831-F8BD-BE153593E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6" y="3314701"/>
                        <a:ext cx="10996613" cy="548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9">
            <a:extLst>
              <a:ext uri="{FF2B5EF4-FFF2-40B4-BE49-F238E27FC236}">
                <a16:creationId xmlns:a16="http://schemas.microsoft.com/office/drawing/2014/main" id="{EF406594-8A62-8105-9ACC-7B353CE8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404938"/>
            <a:ext cx="59554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>
                <a:latin typeface="Times New Roman" panose="02020603050405020304" pitchFamily="18" charset="0"/>
              </a:rPr>
              <a:t>1		2		3		4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2.xml><?xml version="1.0" encoding="utf-8"?>
<ds:datastoreItem xmlns:ds="http://schemas.openxmlformats.org/officeDocument/2006/customXml" ds:itemID="{3761D813-E2B4-4DB6-994B-B2B614AF6346}"/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499</Words>
  <Application>Microsoft Macintosh PowerPoint</Application>
  <PresentationFormat>Custom</PresentationFormat>
  <Paragraphs>100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Breeze</vt:lpstr>
      <vt:lpstr>Worksheet</vt:lpstr>
      <vt:lpstr>Historical Data for Continuous Improvement</vt:lpstr>
      <vt:lpstr>Review of key data collection techniques</vt:lpstr>
      <vt:lpstr>Advantages and Disadvantages </vt:lpstr>
      <vt:lpstr>Why use historical data? </vt:lpstr>
      <vt:lpstr>When do you use historical data? </vt:lpstr>
      <vt:lpstr>How do you measure historic results? </vt:lpstr>
      <vt:lpstr>Data collection plan 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29</cp:revision>
  <dcterms:created xsi:type="dcterms:W3CDTF">2019-02-13T16:04:21Z</dcterms:created>
  <dcterms:modified xsi:type="dcterms:W3CDTF">2023-11-11T15:57:28Z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