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14"/>
  </p:notesMasterIdLst>
  <p:sldIdLst>
    <p:sldId id="308" r:id="rId5"/>
    <p:sldId id="338" r:id="rId6"/>
    <p:sldId id="339" r:id="rId7"/>
    <p:sldId id="340" r:id="rId8"/>
    <p:sldId id="341" r:id="rId9"/>
    <p:sldId id="342" r:id="rId10"/>
    <p:sldId id="343" r:id="rId11"/>
    <p:sldId id="345" r:id="rId12"/>
    <p:sldId id="346" r:id="rId13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789"/>
  </p:normalViewPr>
  <p:slideViewPr>
    <p:cSldViewPr snapToGrid="0" snapToObjects="1">
      <p:cViewPr varScale="1">
        <p:scale>
          <a:sx n="68" d="100"/>
          <a:sy n="68" d="100"/>
        </p:scale>
        <p:origin x="1000" y="224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41F3-29E4-BC44-971D-FA2CA31E78DD}" type="datetimeFigureOut">
              <a:rPr lang="en-US" smtClean="0"/>
              <a:t>11/11/23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0F2E5-226B-914B-80F9-BE00361FB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4">
            <a:extLst>
              <a:ext uri="{FF2B5EF4-FFF2-40B4-BE49-F238E27FC236}">
                <a16:creationId xmlns:a16="http://schemas.microsoft.com/office/drawing/2014/main" id="{123C77E3-9282-FBBB-983B-79A240268DD2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6386" name="Rectangle 15">
            <a:extLst>
              <a:ext uri="{FF2B5EF4-FFF2-40B4-BE49-F238E27FC236}">
                <a16:creationId xmlns:a16="http://schemas.microsoft.com/office/drawing/2014/main" id="{9616171F-FE5B-3372-36E5-5F44F8FE4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5FCFAFE-5E17-544E-9FB0-C4072B8C809D}" type="slidenum">
              <a:rPr lang="nl-NL" altLang="en-US"/>
              <a:pPr/>
              <a:t>1</a:t>
            </a:fld>
            <a:endParaRPr lang="nl-NL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FF3F50E6-7556-DDDF-CDB9-06A10C8DCF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9188" y="647700"/>
            <a:ext cx="4862512" cy="2735263"/>
          </a:xfrm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1495F06-7E9D-B1DB-B1E3-D2829C16F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nl-NL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4">
            <a:extLst>
              <a:ext uri="{FF2B5EF4-FFF2-40B4-BE49-F238E27FC236}">
                <a16:creationId xmlns:a16="http://schemas.microsoft.com/office/drawing/2014/main" id="{EA66BCA0-6EE7-93C7-EF12-B524F71BE5A7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18434" name="Rectangle 15">
            <a:extLst>
              <a:ext uri="{FF2B5EF4-FFF2-40B4-BE49-F238E27FC236}">
                <a16:creationId xmlns:a16="http://schemas.microsoft.com/office/drawing/2014/main" id="{09861159-121C-D1E4-E7C3-7CA526574B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8CB68BE-2418-BF41-AAFD-DFA1730306BF}" type="slidenum">
              <a:rPr lang="nl-NL" altLang="en-US"/>
              <a:pPr/>
              <a:t>2</a:t>
            </a:fld>
            <a:endParaRPr lang="nl-NL" altLang="en-US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9A40550-556F-723F-90BD-3644F0E1C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25E0DC05-ACA8-C12D-80E9-71204FD42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4">
            <a:extLst>
              <a:ext uri="{FF2B5EF4-FFF2-40B4-BE49-F238E27FC236}">
                <a16:creationId xmlns:a16="http://schemas.microsoft.com/office/drawing/2014/main" id="{81CFBABA-6CF4-4E94-EE87-B5E83A1D203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0482" name="Rectangle 15">
            <a:extLst>
              <a:ext uri="{FF2B5EF4-FFF2-40B4-BE49-F238E27FC236}">
                <a16:creationId xmlns:a16="http://schemas.microsoft.com/office/drawing/2014/main" id="{8D0D2A21-4C40-A9C0-3287-957FF0DDD3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E4DB22-EDC7-4349-BF63-92461EBEC333}" type="slidenum">
              <a:rPr lang="nl-NL" altLang="en-US"/>
              <a:pPr/>
              <a:t>3</a:t>
            </a:fld>
            <a:endParaRPr lang="nl-NL" altLang="en-US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2B6EAF32-CCB6-23EE-5746-041B6E3161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B0DB17F4-6AF6-FA09-0EA7-3065CE6D5A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4">
            <a:extLst>
              <a:ext uri="{FF2B5EF4-FFF2-40B4-BE49-F238E27FC236}">
                <a16:creationId xmlns:a16="http://schemas.microsoft.com/office/drawing/2014/main" id="{895BFC41-4BCA-4F73-30CA-09A40B06B404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2530" name="Rectangle 15">
            <a:extLst>
              <a:ext uri="{FF2B5EF4-FFF2-40B4-BE49-F238E27FC236}">
                <a16:creationId xmlns:a16="http://schemas.microsoft.com/office/drawing/2014/main" id="{A7C2F1EE-C513-85B0-81D8-0A87E0B7CC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F9614C-0ED1-7E45-B198-1F3FBBDA1C9E}" type="slidenum">
              <a:rPr lang="nl-NL" altLang="en-US"/>
              <a:pPr/>
              <a:t>4</a:t>
            </a:fld>
            <a:endParaRPr lang="nl-NL" altLang="en-US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8C4D6E3-3DC8-395F-D65C-A66C6B66C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1E4EB0B-DDC5-D705-2DB0-340E8CAE4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4">
            <a:extLst>
              <a:ext uri="{FF2B5EF4-FFF2-40B4-BE49-F238E27FC236}">
                <a16:creationId xmlns:a16="http://schemas.microsoft.com/office/drawing/2014/main" id="{103CAE85-4F77-64C3-C0E5-55A00964739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4578" name="Rectangle 15">
            <a:extLst>
              <a:ext uri="{FF2B5EF4-FFF2-40B4-BE49-F238E27FC236}">
                <a16:creationId xmlns:a16="http://schemas.microsoft.com/office/drawing/2014/main" id="{3FEADCD6-1632-7488-B0A2-F321823726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7F54A3-8C28-944F-9FB0-60724EFDA12C}" type="slidenum">
              <a:rPr lang="nl-NL" altLang="en-US"/>
              <a:pPr/>
              <a:t>5</a:t>
            </a:fld>
            <a:endParaRPr lang="nl-NL" altLang="en-US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8E2CA01C-DEE8-A19A-2A35-5FEFC6AD4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8575FDA9-DA9E-6B26-25BB-D9530AA979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4">
            <a:extLst>
              <a:ext uri="{FF2B5EF4-FFF2-40B4-BE49-F238E27FC236}">
                <a16:creationId xmlns:a16="http://schemas.microsoft.com/office/drawing/2014/main" id="{6DD43B99-7418-FA5D-E94D-5C9B466C2025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6626" name="Rectangle 15">
            <a:extLst>
              <a:ext uri="{FF2B5EF4-FFF2-40B4-BE49-F238E27FC236}">
                <a16:creationId xmlns:a16="http://schemas.microsoft.com/office/drawing/2014/main" id="{5C9DFBCD-D3EA-2B98-C4FF-21BCDD7997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75E65-8FCA-714D-9E84-A0634E9A49B5}" type="slidenum">
              <a:rPr lang="nl-NL" altLang="en-US"/>
              <a:pPr/>
              <a:t>6</a:t>
            </a:fld>
            <a:endParaRPr lang="nl-NL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E9F4D3E0-E2A8-E941-251B-87C2742CE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DB6512A-727F-20D7-132D-33D36FEEFA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4">
            <a:extLst>
              <a:ext uri="{FF2B5EF4-FFF2-40B4-BE49-F238E27FC236}">
                <a16:creationId xmlns:a16="http://schemas.microsoft.com/office/drawing/2014/main" id="{7D194EFD-E8C1-FAC5-5674-1F960E67B700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28674" name="Rectangle 15">
            <a:extLst>
              <a:ext uri="{FF2B5EF4-FFF2-40B4-BE49-F238E27FC236}">
                <a16:creationId xmlns:a16="http://schemas.microsoft.com/office/drawing/2014/main" id="{68C0E936-2089-8030-F150-B102582F1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F0981F-0B28-B440-8CF9-016658C554FE}" type="slidenum">
              <a:rPr lang="nl-NL" altLang="en-US"/>
              <a:pPr/>
              <a:t>7</a:t>
            </a:fld>
            <a:endParaRPr lang="nl-NL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6498B3E-6658-A91A-CE0B-30C3C1C58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1CF8A1A-F80C-ECD6-8D45-6FE704E67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4">
            <a:extLst>
              <a:ext uri="{FF2B5EF4-FFF2-40B4-BE49-F238E27FC236}">
                <a16:creationId xmlns:a16="http://schemas.microsoft.com/office/drawing/2014/main" id="{4FED1697-E722-879E-4B96-21FE0D2AC71E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30722" name="Rectangle 15">
            <a:extLst>
              <a:ext uri="{FF2B5EF4-FFF2-40B4-BE49-F238E27FC236}">
                <a16:creationId xmlns:a16="http://schemas.microsoft.com/office/drawing/2014/main" id="{96621926-7806-31D7-82EF-D6608C6E6C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1AD578-C40D-9647-A1D7-528EE7FE3B78}" type="slidenum">
              <a:rPr lang="nl-NL" altLang="en-US"/>
              <a:pPr/>
              <a:t>8</a:t>
            </a:fld>
            <a:endParaRPr lang="nl-NL" altLang="en-US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0F2FB51-D782-0F6C-D261-4858166C85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D831681-DEFE-C441-97B8-EAA6A50548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4">
            <a:extLst>
              <a:ext uri="{FF2B5EF4-FFF2-40B4-BE49-F238E27FC236}">
                <a16:creationId xmlns:a16="http://schemas.microsoft.com/office/drawing/2014/main" id="{3739B242-BB66-DA88-523B-99D3E86781C1}"/>
              </a:ext>
            </a:extLst>
          </p:cNvPr>
          <p:cNvSpPr>
            <a:spLocks noGrp="1" noChangeArrowheads="1"/>
          </p:cNvSpPr>
          <p:nvPr>
            <p:ph type="ftr" sz="quarter" idx="4294967295"/>
          </p:nvPr>
        </p:nvSpPr>
        <p:spPr bwMode="auto">
          <a:xfrm>
            <a:off x="0" y="8926513"/>
            <a:ext cx="30099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nl-NL" altLang="en-US"/>
              <a:t>© 2000 Arthur Andersen  All rights reserved.</a:t>
            </a:r>
          </a:p>
        </p:txBody>
      </p:sp>
      <p:sp>
        <p:nvSpPr>
          <p:cNvPr id="32770" name="Rectangle 15">
            <a:extLst>
              <a:ext uri="{FF2B5EF4-FFF2-40B4-BE49-F238E27FC236}">
                <a16:creationId xmlns:a16="http://schemas.microsoft.com/office/drawing/2014/main" id="{09F43F54-95CD-755D-CFF5-C1CECD05CA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857B23-DEFC-AE42-96F4-20AA565E9BE0}" type="slidenum">
              <a:rPr lang="nl-NL" altLang="en-US"/>
              <a:pPr/>
              <a:t>9</a:t>
            </a:fld>
            <a:endParaRPr lang="nl-NL" altLang="en-US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E51B35BE-C92D-6C68-6312-C495E5D2F3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5513" y="4926013"/>
            <a:ext cx="5095875" cy="41544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629A1AD6-498C-5DF2-67A3-9306BD9994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8463" y="693738"/>
            <a:ext cx="6151562" cy="34607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C1B8E055-408C-D9EA-4FFB-F6B121039B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28975" y="1835945"/>
            <a:ext cx="11830050" cy="2971800"/>
          </a:xfrm>
        </p:spPr>
        <p:txBody>
          <a:bodyPr/>
          <a:lstStyle/>
          <a:p>
            <a:r>
              <a:rPr lang="en-US" altLang="en-US" dirty="0"/>
              <a:t>Performance Measurement Principles</a:t>
            </a:r>
            <a:endParaRPr lang="nl-NL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16D262D-985D-4C14-887C-CB4D58FBC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What are performance measures?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21CF091-A027-12F4-D829-89939A4E6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rgbClr val="000000"/>
                </a:solidFill>
              </a:rPr>
              <a:t>     </a:t>
            </a:r>
            <a:endParaRPr lang="en-US" altLang="en-US" sz="2700" dirty="0">
              <a:solidFill>
                <a:srgbClr val="000000"/>
              </a:solidFill>
            </a:endParaRP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B1516BD8-A25B-2866-A044-F349EC3B9C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101" y="2327344"/>
            <a:ext cx="16307669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rgbClr val="FFC000"/>
              </a:buClr>
              <a:buFontTx/>
              <a:buChar char="•"/>
            </a:pPr>
            <a:r>
              <a:rPr lang="en-US" altLang="en-US" sz="4000" dirty="0"/>
              <a:t> the vital signs by which a company monitors the health of its business</a:t>
            </a:r>
          </a:p>
          <a:p>
            <a:pPr>
              <a:buClr>
                <a:srgbClr val="FFC000"/>
              </a:buClr>
            </a:pPr>
            <a:endParaRPr lang="en-US" altLang="en-US" sz="4000" dirty="0"/>
          </a:p>
          <a:p>
            <a:pPr>
              <a:buClr>
                <a:srgbClr val="FFC000"/>
              </a:buClr>
              <a:buFontTx/>
              <a:buChar char="•"/>
            </a:pPr>
            <a:r>
              <a:rPr lang="en-US" altLang="en-US" sz="4000" dirty="0"/>
              <a:t> good for feedback on current performance </a:t>
            </a:r>
          </a:p>
          <a:p>
            <a:pPr>
              <a:buClr>
                <a:srgbClr val="FFC000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rgbClr val="FFC000"/>
              </a:buClr>
              <a:buFontTx/>
              <a:buChar char="•"/>
            </a:pPr>
            <a:r>
              <a:rPr lang="en-US" altLang="en-US" sz="4000" dirty="0"/>
              <a:t> good for goal setting related to future performance</a:t>
            </a:r>
          </a:p>
          <a:p>
            <a:pPr>
              <a:buClr>
                <a:srgbClr val="FFC000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rgbClr val="FFC000"/>
              </a:buClr>
              <a:buFontTx/>
              <a:buChar char="•"/>
            </a:pPr>
            <a:r>
              <a:rPr lang="en-US" altLang="en-US" sz="4000" dirty="0"/>
              <a:t> “we monitor what we measure”</a:t>
            </a:r>
          </a:p>
          <a:p>
            <a:pPr>
              <a:buClr>
                <a:srgbClr val="FFC000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rgbClr val="FFC000"/>
              </a:buClr>
              <a:buFontTx/>
              <a:buChar char="•"/>
            </a:pPr>
            <a:r>
              <a:rPr lang="en-US" altLang="en-US" sz="4000" dirty="0"/>
              <a:t> help identify problems as they occur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D477E01-BE13-2A64-1D2C-C768E6667A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56286" y="76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Outcome measures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D2DFE34C-8EFA-CEC7-B7FE-A61CC8A4D6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19459" name="Text Box 4">
            <a:extLst>
              <a:ext uri="{FF2B5EF4-FFF2-40B4-BE49-F238E27FC236}">
                <a16:creationId xmlns:a16="http://schemas.microsoft.com/office/drawing/2014/main" id="{BDCC018F-E9C8-8B6E-3035-6EC8E80D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5" y="1066800"/>
            <a:ext cx="16147255" cy="10064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strategic and goal-oriented measures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organization-wide focus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summarize the results of an entire process</a:t>
            </a:r>
          </a:p>
          <a:p>
            <a:pPr>
              <a:buClr>
                <a:schemeClr val="accent2"/>
              </a:buClr>
            </a:pPr>
            <a:endParaRPr lang="en-US" altLang="en-US" sz="36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measures used primarily by senior management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6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provide a “mile wide - inch deep” perspective of key processes</a:t>
            </a:r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 examples - - 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Finance function cost as a % of revenue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Employee turnover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Return on investment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Customer retention rate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Revenue growth rate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600" dirty="0"/>
              <a:t>Days to consolidate financial results</a:t>
            </a:r>
          </a:p>
          <a:p>
            <a:pPr lvl="2">
              <a:buFontTx/>
              <a:buChar char="•"/>
            </a:pPr>
            <a:endParaRPr lang="en-US" altLang="en-US" sz="3600" dirty="0"/>
          </a:p>
          <a:p>
            <a:endParaRPr lang="en-US" altLang="en-US" sz="3600" dirty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497A292-951E-7EB0-DF3F-93938AB2F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Activity Measures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0F5C41E3-C36D-1FB9-DD99-689FF8998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1507" name="Text Box 5">
            <a:extLst>
              <a:ext uri="{FF2B5EF4-FFF2-40B4-BE49-F238E27FC236}">
                <a16:creationId xmlns:a16="http://schemas.microsoft.com/office/drawing/2014/main" id="{45ABA049-28E5-0EAB-6508-062DE03F0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7363" y="1447800"/>
            <a:ext cx="16530637" cy="837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details the journey within the process toward results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process-focus concerned with individuals carrying out process activities</a:t>
            </a:r>
          </a:p>
          <a:p>
            <a:pPr>
              <a:buClr>
                <a:schemeClr val="accent2"/>
              </a:buClr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measures used primarily by process owners and middle managers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 examples - - 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Number of days to edit an invoice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Average training hours per purchasing employee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Average speed of answer for call center representatives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Average time to close a sale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Payroll department cost per paycheck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82D121E4-50BB-2829-B498-A6B9C1FB9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Cost, Quality, Time, Productivity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1DC5F6D0-06F6-3176-F5E7-B7351034E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3555" name="Text Box 4">
            <a:extLst>
              <a:ext uri="{FF2B5EF4-FFF2-40B4-BE49-F238E27FC236}">
                <a16:creationId xmlns:a16="http://schemas.microsoft.com/office/drawing/2014/main" id="{1957813E-A23F-3F61-3873-6120EABBC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5850" y="1447800"/>
            <a:ext cx="18288000" cy="895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</a:pPr>
            <a:r>
              <a:rPr lang="en-US" altLang="en-US" sz="3200" dirty="0"/>
              <a:t> COST - covers the financial side of performance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Cost as a percent of revenue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Cost per key action (paycheck, purchase order, lab test)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Cost per FTE (full-time equivalent)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200" dirty="0"/>
          </a:p>
          <a:p>
            <a:pPr>
              <a:buClr>
                <a:schemeClr val="accent2"/>
              </a:buClr>
            </a:pPr>
            <a:r>
              <a:rPr lang="en-US" altLang="en-US" sz="3200" dirty="0"/>
              <a:t>QUALITY - assess how well the process meets customer needs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Customer satisfaction rates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Percent of purchase orders with errors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Warranty claims per 100 products sold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endParaRPr lang="en-US" altLang="en-US" sz="3200" dirty="0"/>
          </a:p>
          <a:p>
            <a:pPr>
              <a:buClr>
                <a:schemeClr val="accent2"/>
              </a:buClr>
            </a:pPr>
            <a:r>
              <a:rPr lang="en-US" altLang="en-US" sz="3200" dirty="0"/>
              <a:t>TIME - focus on the efficiency of the process activities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Time to resolve a customer complaint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Average days sales outstanding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Time between open job position and filled position</a:t>
            </a:r>
          </a:p>
          <a:p>
            <a:pPr>
              <a:buClr>
                <a:schemeClr val="accent2"/>
              </a:buClr>
            </a:pPr>
            <a:endParaRPr lang="en-US" altLang="en-US" sz="3200" dirty="0"/>
          </a:p>
          <a:p>
            <a:pPr>
              <a:buClr>
                <a:schemeClr val="accent2"/>
              </a:buClr>
            </a:pPr>
            <a:r>
              <a:rPr lang="en-US" altLang="en-US" sz="3200" dirty="0"/>
              <a:t>PRODUCTIVITY - focus on the efficiency of the people (workload factor)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Number of invoices processed per FTE</a:t>
            </a:r>
          </a:p>
          <a:p>
            <a:pPr lvl="2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Number of patients handled per FTE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B71DB752-CBAE-3E86-8C18-8A84C1969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Quantitative Measures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72DCF157-766B-07C1-AA90-1CB4F8757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5603" name="Text Box 5">
            <a:extLst>
              <a:ext uri="{FF2B5EF4-FFF2-40B4-BE49-F238E27FC236}">
                <a16:creationId xmlns:a16="http://schemas.microsoft.com/office/drawing/2014/main" id="{19E30E3C-2A86-9ADC-E6FE-BDAFAF1A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281" y="1447800"/>
            <a:ext cx="13025438" cy="812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 more traditional for a “scorecard” / “dashboard” set of KPIs (key performance indicators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focus on objective, not judgmental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answers the “what”, not the “why” or “how”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calculate performance expressed numerically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often nice to display results graphically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good to use to compare between divisions, historically, or externally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examples:  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Write offs to total receivables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Percent of lost customers in the last 12 months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Gross profit margin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2800" dirty="0"/>
              <a:t>% of received goods rejected upon delivery</a:t>
            </a:r>
          </a:p>
          <a:p>
            <a:pPr lvl="2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1DB21E40-91A4-D653-29B8-12FDCEA4F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Quantitative Measures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02749BB-B5D2-C682-1963-DAE4D338DA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grpSp>
        <p:nvGrpSpPr>
          <p:cNvPr id="27651" name="Group 7">
            <a:extLst>
              <a:ext uri="{FF2B5EF4-FFF2-40B4-BE49-F238E27FC236}">
                <a16:creationId xmlns:a16="http://schemas.microsoft.com/office/drawing/2014/main" id="{F30891AD-581F-6327-7050-28BC3C5DCA07}"/>
              </a:ext>
            </a:extLst>
          </p:cNvPr>
          <p:cNvGrpSpPr>
            <a:grpSpLocks/>
          </p:cNvGrpSpPr>
          <p:nvPr/>
        </p:nvGrpSpPr>
        <p:grpSpPr bwMode="auto">
          <a:xfrm>
            <a:off x="4036220" y="3274814"/>
            <a:ext cx="8998743" cy="4583907"/>
            <a:chOff x="1831" y="744"/>
            <a:chExt cx="3779" cy="1925"/>
          </a:xfrm>
        </p:grpSpPr>
        <p:sp>
          <p:nvSpPr>
            <p:cNvPr id="27653" name="Rectangle 8">
              <a:extLst>
                <a:ext uri="{FF2B5EF4-FFF2-40B4-BE49-F238E27FC236}">
                  <a16:creationId xmlns:a16="http://schemas.microsoft.com/office/drawing/2014/main" id="{1BAE6731-F3F6-25E4-8E03-A03F572C1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1" y="744"/>
              <a:ext cx="3779" cy="192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B2B2B2"/>
                </a:gs>
              </a:gsLst>
              <a:path path="rect">
                <a:fillToRect t="100000" r="100000"/>
              </a:path>
            </a:gradFill>
            <a:ln>
              <a:noFill/>
            </a:ln>
            <a:effectLst>
              <a:prstShdw prst="shdw17" dist="17961" dir="2700000">
                <a:srgbClr val="999999">
                  <a:alpha val="74997"/>
                </a:srgbClr>
              </a:prstShdw>
            </a:effectLst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27654" name="Group 9">
              <a:extLst>
                <a:ext uri="{FF2B5EF4-FFF2-40B4-BE49-F238E27FC236}">
                  <a16:creationId xmlns:a16="http://schemas.microsoft.com/office/drawing/2014/main" id="{2ABF2851-9EF8-A6D8-161F-CA3168C7B4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1" y="855"/>
              <a:ext cx="1066" cy="1097"/>
              <a:chOff x="4421" y="855"/>
              <a:chExt cx="1066" cy="1097"/>
            </a:xfrm>
          </p:grpSpPr>
          <p:sp>
            <p:nvSpPr>
              <p:cNvPr id="27706" name="Rectangle 10">
                <a:extLst>
                  <a:ext uri="{FF2B5EF4-FFF2-40B4-BE49-F238E27FC236}">
                    <a16:creationId xmlns:a16="http://schemas.microsoft.com/office/drawing/2014/main" id="{304B0D25-C404-6368-3B5F-CAD0A444B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1" y="855"/>
                <a:ext cx="1066" cy="10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707" name="Rectangle 11">
                <a:extLst>
                  <a:ext uri="{FF2B5EF4-FFF2-40B4-BE49-F238E27FC236}">
                    <a16:creationId xmlns:a16="http://schemas.microsoft.com/office/drawing/2014/main" id="{A48EB2AB-D895-D501-7EBD-2A184A642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4" y="856"/>
                <a:ext cx="765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868" tIns="47625" rIns="92868" bIns="47625">
                <a:spAutoFit/>
              </a:bodyPr>
              <a:lstStyle>
                <a:lvl1pPr defTabSz="4159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4159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4159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4159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4159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4159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4159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4159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4159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50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Average IT salaries</a:t>
                </a:r>
              </a:p>
            </p:txBody>
          </p:sp>
          <p:grpSp>
            <p:nvGrpSpPr>
              <p:cNvPr id="27708" name="Group 12">
                <a:extLst>
                  <a:ext uri="{FF2B5EF4-FFF2-40B4-BE49-F238E27FC236}">
                    <a16:creationId xmlns:a16="http://schemas.microsoft.com/office/drawing/2014/main" id="{53DF4EC9-96CC-FEFD-237F-D659971C9F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9" y="1168"/>
                <a:ext cx="979" cy="784"/>
                <a:chOff x="4469" y="1168"/>
                <a:chExt cx="979" cy="784"/>
              </a:xfrm>
            </p:grpSpPr>
            <p:sp>
              <p:nvSpPr>
                <p:cNvPr id="27709" name="Freeform 13" descr="50%">
                  <a:extLst>
                    <a:ext uri="{FF2B5EF4-FFF2-40B4-BE49-F238E27FC236}">
                      <a16:creationId xmlns:a16="http://schemas.microsoft.com/office/drawing/2014/main" id="{55935EA2-1A97-8EA7-C6EF-31BB0F2D3A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48"/>
                  <a:ext cx="501" cy="41"/>
                </a:xfrm>
                <a:custGeom>
                  <a:avLst/>
                  <a:gdLst>
                    <a:gd name="T0" fmla="*/ 0 w 501"/>
                    <a:gd name="T1" fmla="*/ 0 h 41"/>
                    <a:gd name="T2" fmla="*/ 500 w 501"/>
                    <a:gd name="T3" fmla="*/ 0 h 41"/>
                    <a:gd name="T4" fmla="*/ 500 w 501"/>
                    <a:gd name="T5" fmla="*/ 40 h 41"/>
                    <a:gd name="T6" fmla="*/ 0 w 501"/>
                    <a:gd name="T7" fmla="*/ 40 h 41"/>
                    <a:gd name="T8" fmla="*/ 0 w 501"/>
                    <a:gd name="T9" fmla="*/ 0 h 4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1"/>
                    <a:gd name="T16" fmla="*/ 0 h 41"/>
                    <a:gd name="T17" fmla="*/ 501 w 501"/>
                    <a:gd name="T18" fmla="*/ 41 h 4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1" h="41">
                      <a:moveTo>
                        <a:pt x="0" y="0"/>
                      </a:moveTo>
                      <a:lnTo>
                        <a:pt x="500" y="0"/>
                      </a:lnTo>
                      <a:lnTo>
                        <a:pt x="500" y="40"/>
                      </a:lnTo>
                      <a:lnTo>
                        <a:pt x="0" y="40"/>
                      </a:lnTo>
                      <a:lnTo>
                        <a:pt x="0" y="0"/>
                      </a:lnTo>
                    </a:path>
                  </a:pathLst>
                </a:custGeom>
                <a:blipFill dpi="0" rotWithShape="0">
                  <a:blip r:embed="rId3"/>
                  <a:srcRect/>
                  <a:tile tx="0" ty="0" sx="100000" sy="100000" flip="none" algn="tl"/>
                </a:blip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0" name="Freeform 14">
                  <a:extLst>
                    <a:ext uri="{FF2B5EF4-FFF2-40B4-BE49-F238E27FC236}">
                      <a16:creationId xmlns:a16="http://schemas.microsoft.com/office/drawing/2014/main" id="{B09FBA77-F0C4-BFEF-D8EB-8BB59CA36D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06"/>
                  <a:ext cx="501" cy="43"/>
                </a:xfrm>
                <a:custGeom>
                  <a:avLst/>
                  <a:gdLst>
                    <a:gd name="T0" fmla="*/ 0 w 501"/>
                    <a:gd name="T1" fmla="*/ 0 h 43"/>
                    <a:gd name="T2" fmla="*/ 500 w 501"/>
                    <a:gd name="T3" fmla="*/ 0 h 43"/>
                    <a:gd name="T4" fmla="*/ 500 w 501"/>
                    <a:gd name="T5" fmla="*/ 42 h 43"/>
                    <a:gd name="T6" fmla="*/ 0 w 501"/>
                    <a:gd name="T7" fmla="*/ 42 h 43"/>
                    <a:gd name="T8" fmla="*/ 0 w 501"/>
                    <a:gd name="T9" fmla="*/ 0 h 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1"/>
                    <a:gd name="T16" fmla="*/ 0 h 43"/>
                    <a:gd name="T17" fmla="*/ 501 w 501"/>
                    <a:gd name="T18" fmla="*/ 43 h 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1" h="43">
                      <a:moveTo>
                        <a:pt x="0" y="0"/>
                      </a:moveTo>
                      <a:lnTo>
                        <a:pt x="500" y="0"/>
                      </a:lnTo>
                      <a:lnTo>
                        <a:pt x="500" y="42"/>
                      </a:lnTo>
                      <a:lnTo>
                        <a:pt x="0" y="4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00FF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1" name="Freeform 15">
                  <a:extLst>
                    <a:ext uri="{FF2B5EF4-FFF2-40B4-BE49-F238E27FC236}">
                      <a16:creationId xmlns:a16="http://schemas.microsoft.com/office/drawing/2014/main" id="{3655779A-2C02-2544-009C-A27B4C5FB3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737"/>
                  <a:ext cx="501" cy="70"/>
                </a:xfrm>
                <a:custGeom>
                  <a:avLst/>
                  <a:gdLst>
                    <a:gd name="T0" fmla="*/ 0 w 501"/>
                    <a:gd name="T1" fmla="*/ 0 h 70"/>
                    <a:gd name="T2" fmla="*/ 500 w 501"/>
                    <a:gd name="T3" fmla="*/ 0 h 70"/>
                    <a:gd name="T4" fmla="*/ 500 w 501"/>
                    <a:gd name="T5" fmla="*/ 69 h 70"/>
                    <a:gd name="T6" fmla="*/ 0 w 501"/>
                    <a:gd name="T7" fmla="*/ 69 h 70"/>
                    <a:gd name="T8" fmla="*/ 0 w 501"/>
                    <a:gd name="T9" fmla="*/ 0 h 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1"/>
                    <a:gd name="T16" fmla="*/ 0 h 70"/>
                    <a:gd name="T17" fmla="*/ 501 w 501"/>
                    <a:gd name="T18" fmla="*/ 70 h 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1" h="70">
                      <a:moveTo>
                        <a:pt x="0" y="0"/>
                      </a:moveTo>
                      <a:lnTo>
                        <a:pt x="500" y="0"/>
                      </a:lnTo>
                      <a:lnTo>
                        <a:pt x="500" y="69"/>
                      </a:lnTo>
                      <a:lnTo>
                        <a:pt x="0" y="69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FF80"/>
                </a:solid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2" name="Freeform 16" descr="25%">
                  <a:extLst>
                    <a:ext uri="{FF2B5EF4-FFF2-40B4-BE49-F238E27FC236}">
                      <a16:creationId xmlns:a16="http://schemas.microsoft.com/office/drawing/2014/main" id="{5C595C57-6E15-414C-8B96-CD336EEF67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257"/>
                  <a:ext cx="501" cy="481"/>
                </a:xfrm>
                <a:custGeom>
                  <a:avLst/>
                  <a:gdLst>
                    <a:gd name="T0" fmla="*/ 0 w 501"/>
                    <a:gd name="T1" fmla="*/ 0 h 481"/>
                    <a:gd name="T2" fmla="*/ 500 w 501"/>
                    <a:gd name="T3" fmla="*/ 0 h 481"/>
                    <a:gd name="T4" fmla="*/ 500 w 501"/>
                    <a:gd name="T5" fmla="*/ 480 h 481"/>
                    <a:gd name="T6" fmla="*/ 0 w 501"/>
                    <a:gd name="T7" fmla="*/ 480 h 481"/>
                    <a:gd name="T8" fmla="*/ 0 w 501"/>
                    <a:gd name="T9" fmla="*/ 0 h 4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01"/>
                    <a:gd name="T16" fmla="*/ 0 h 481"/>
                    <a:gd name="T17" fmla="*/ 501 w 501"/>
                    <a:gd name="T18" fmla="*/ 481 h 4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01" h="481">
                      <a:moveTo>
                        <a:pt x="0" y="0"/>
                      </a:moveTo>
                      <a:lnTo>
                        <a:pt x="500" y="0"/>
                      </a:lnTo>
                      <a:lnTo>
                        <a:pt x="500" y="480"/>
                      </a:lnTo>
                      <a:lnTo>
                        <a:pt x="0" y="480"/>
                      </a:lnTo>
                      <a:lnTo>
                        <a:pt x="0" y="0"/>
                      </a:lnTo>
                    </a:path>
                  </a:pathLst>
                </a:custGeom>
                <a:blipFill dpi="0" rotWithShape="0">
                  <a:blip r:embed="rId4"/>
                  <a:srcRect/>
                  <a:tile tx="0" ty="0" sx="100000" sy="100000" flip="none" algn="tl"/>
                </a:blipFill>
                <a:ln w="12700" cap="rnd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13" name="Line 17">
                  <a:extLst>
                    <a:ext uri="{FF2B5EF4-FFF2-40B4-BE49-F238E27FC236}">
                      <a16:creationId xmlns:a16="http://schemas.microsoft.com/office/drawing/2014/main" id="{D77DCAB8-0403-A2AE-2AEF-C5D19D926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2" y="1224"/>
                  <a:ext cx="0" cy="675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4" name="Line 18">
                  <a:extLst>
                    <a:ext uri="{FF2B5EF4-FFF2-40B4-BE49-F238E27FC236}">
                      <a16:creationId xmlns:a16="http://schemas.microsoft.com/office/drawing/2014/main" id="{BBCF3CF8-59F2-EE0A-5515-373040EA49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903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5" name="Line 19">
                  <a:extLst>
                    <a:ext uri="{FF2B5EF4-FFF2-40B4-BE49-F238E27FC236}">
                      <a16:creationId xmlns:a16="http://schemas.microsoft.com/office/drawing/2014/main" id="{917D8C39-FEBE-0922-E7E4-427D87279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814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6" name="Line 20">
                  <a:extLst>
                    <a:ext uri="{FF2B5EF4-FFF2-40B4-BE49-F238E27FC236}">
                      <a16:creationId xmlns:a16="http://schemas.microsoft.com/office/drawing/2014/main" id="{49AD45FC-359E-3154-45DF-E9B33EEBDC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732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7" name="Line 21">
                  <a:extLst>
                    <a:ext uri="{FF2B5EF4-FFF2-40B4-BE49-F238E27FC236}">
                      <a16:creationId xmlns:a16="http://schemas.microsoft.com/office/drawing/2014/main" id="{7F46A990-26EE-AC95-8524-5B40EE7866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645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8" name="Line 22">
                  <a:extLst>
                    <a:ext uri="{FF2B5EF4-FFF2-40B4-BE49-F238E27FC236}">
                      <a16:creationId xmlns:a16="http://schemas.microsoft.com/office/drawing/2014/main" id="{06953C1B-D7E7-5A66-5EDE-E280D27D27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563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19" name="Line 23">
                  <a:extLst>
                    <a:ext uri="{FF2B5EF4-FFF2-40B4-BE49-F238E27FC236}">
                      <a16:creationId xmlns:a16="http://schemas.microsoft.com/office/drawing/2014/main" id="{D3BBAE39-91C3-D24E-77E8-735C99DA61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476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0" name="Line 24">
                  <a:extLst>
                    <a:ext uri="{FF2B5EF4-FFF2-40B4-BE49-F238E27FC236}">
                      <a16:creationId xmlns:a16="http://schemas.microsoft.com/office/drawing/2014/main" id="{82D63ADE-44AB-522E-DFA3-778F44347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390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1" name="Line 25">
                  <a:extLst>
                    <a:ext uri="{FF2B5EF4-FFF2-40B4-BE49-F238E27FC236}">
                      <a16:creationId xmlns:a16="http://schemas.microsoft.com/office/drawing/2014/main" id="{8A549A5D-79D8-9F72-E8A1-A59346994D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308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2" name="Line 26">
                  <a:extLst>
                    <a:ext uri="{FF2B5EF4-FFF2-40B4-BE49-F238E27FC236}">
                      <a16:creationId xmlns:a16="http://schemas.microsoft.com/office/drawing/2014/main" id="{52D1D2CF-2AB7-0B41-8504-ACE23F953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89" y="1220"/>
                  <a:ext cx="26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3" name="Line 27">
                  <a:extLst>
                    <a:ext uri="{FF2B5EF4-FFF2-40B4-BE49-F238E27FC236}">
                      <a16:creationId xmlns:a16="http://schemas.microsoft.com/office/drawing/2014/main" id="{FD3D99C2-878D-7197-4178-653374BA78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6" y="1903"/>
                  <a:ext cx="738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4" name="Line 28">
                  <a:extLst>
                    <a:ext uri="{FF2B5EF4-FFF2-40B4-BE49-F238E27FC236}">
                      <a16:creationId xmlns:a16="http://schemas.microsoft.com/office/drawing/2014/main" id="{733480DC-CBEC-C85C-C3F9-C124251D9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702" y="1881"/>
                  <a:ext cx="0" cy="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5" name="Line 29">
                  <a:extLst>
                    <a:ext uri="{FF2B5EF4-FFF2-40B4-BE49-F238E27FC236}">
                      <a16:creationId xmlns:a16="http://schemas.microsoft.com/office/drawing/2014/main" id="{D9FFA6D7-FD0A-B65E-0460-3E8810C52C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448" y="1881"/>
                  <a:ext cx="0" cy="4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26" name="Rectangle 30">
                  <a:extLst>
                    <a:ext uri="{FF2B5EF4-FFF2-40B4-BE49-F238E27FC236}">
                      <a16:creationId xmlns:a16="http://schemas.microsoft.com/office/drawing/2014/main" id="{04071054-2975-04B2-3BDA-472F4B963C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89" y="1847"/>
                  <a:ext cx="111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0</a:t>
                  </a:r>
                </a:p>
              </p:txBody>
            </p:sp>
            <p:sp>
              <p:nvSpPr>
                <p:cNvPr id="27727" name="Rectangle 31">
                  <a:extLst>
                    <a:ext uri="{FF2B5EF4-FFF2-40B4-BE49-F238E27FC236}">
                      <a16:creationId xmlns:a16="http://schemas.microsoft.com/office/drawing/2014/main" id="{92720F96-4D73-0D6B-6166-71B18542C4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761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10,000</a:t>
                  </a:r>
                </a:p>
              </p:txBody>
            </p:sp>
            <p:sp>
              <p:nvSpPr>
                <p:cNvPr id="27728" name="Rectangle 32">
                  <a:extLst>
                    <a:ext uri="{FF2B5EF4-FFF2-40B4-BE49-F238E27FC236}">
                      <a16:creationId xmlns:a16="http://schemas.microsoft.com/office/drawing/2014/main" id="{E0877807-8C8B-D2EF-BAE3-0CB7CBADFD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679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20,000</a:t>
                  </a:r>
                </a:p>
              </p:txBody>
            </p:sp>
            <p:sp>
              <p:nvSpPr>
                <p:cNvPr id="27729" name="Rectangle 33">
                  <a:extLst>
                    <a:ext uri="{FF2B5EF4-FFF2-40B4-BE49-F238E27FC236}">
                      <a16:creationId xmlns:a16="http://schemas.microsoft.com/office/drawing/2014/main" id="{2A3D8C92-35F4-D957-0D64-0733035234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593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30,000</a:t>
                  </a:r>
                </a:p>
              </p:txBody>
            </p:sp>
            <p:sp>
              <p:nvSpPr>
                <p:cNvPr id="27730" name="Rectangle 34">
                  <a:extLst>
                    <a:ext uri="{FF2B5EF4-FFF2-40B4-BE49-F238E27FC236}">
                      <a16:creationId xmlns:a16="http://schemas.microsoft.com/office/drawing/2014/main" id="{98D88FF2-775B-3000-9C9F-EBB846D40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510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40,000</a:t>
                  </a:r>
                </a:p>
              </p:txBody>
            </p:sp>
            <p:sp>
              <p:nvSpPr>
                <p:cNvPr id="27731" name="Rectangle 35">
                  <a:extLst>
                    <a:ext uri="{FF2B5EF4-FFF2-40B4-BE49-F238E27FC236}">
                      <a16:creationId xmlns:a16="http://schemas.microsoft.com/office/drawing/2014/main" id="{5792A63A-43B2-AF0B-EE59-21297E222F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424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50,000</a:t>
                  </a:r>
                </a:p>
              </p:txBody>
            </p:sp>
            <p:sp>
              <p:nvSpPr>
                <p:cNvPr id="27732" name="Rectangle 36">
                  <a:extLst>
                    <a:ext uri="{FF2B5EF4-FFF2-40B4-BE49-F238E27FC236}">
                      <a16:creationId xmlns:a16="http://schemas.microsoft.com/office/drawing/2014/main" id="{549119E6-A98A-09DB-26B9-60C6875C9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338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60,000</a:t>
                  </a:r>
                </a:p>
              </p:txBody>
            </p:sp>
            <p:sp>
              <p:nvSpPr>
                <p:cNvPr id="27733" name="Rectangle 37">
                  <a:extLst>
                    <a:ext uri="{FF2B5EF4-FFF2-40B4-BE49-F238E27FC236}">
                      <a16:creationId xmlns:a16="http://schemas.microsoft.com/office/drawing/2014/main" id="{6B1F1571-4996-A5B0-2CCC-D363ACB703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254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70,000</a:t>
                  </a:r>
                </a:p>
              </p:txBody>
            </p:sp>
            <p:sp>
              <p:nvSpPr>
                <p:cNvPr id="27734" name="Rectangle 38">
                  <a:extLst>
                    <a:ext uri="{FF2B5EF4-FFF2-40B4-BE49-F238E27FC236}">
                      <a16:creationId xmlns:a16="http://schemas.microsoft.com/office/drawing/2014/main" id="{CF2B598F-6453-2CB2-8391-565FCDBCB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69" y="1168"/>
                  <a:ext cx="220" cy="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102393" tIns="54768" rIns="102393" bIns="54768">
                  <a:spAutoFit/>
                </a:bodyPr>
                <a:lstStyle>
                  <a:lvl1pPr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 defTabSz="5016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defTabSz="50165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r>
                    <a:rPr lang="en-US" altLang="en-US" sz="900">
                      <a:solidFill>
                        <a:srgbClr val="000000"/>
                      </a:solidFill>
                      <a:latin typeface="Book Antiqua" panose="02040602050305030304" pitchFamily="18" charset="0"/>
                    </a:rPr>
                    <a:t>80,000</a:t>
                  </a:r>
                </a:p>
              </p:txBody>
            </p:sp>
            <p:sp>
              <p:nvSpPr>
                <p:cNvPr id="293927" name="Rectangle 39">
                  <a:extLst>
                    <a:ext uri="{FF2B5EF4-FFF2-40B4-BE49-F238E27FC236}">
                      <a16:creationId xmlns:a16="http://schemas.microsoft.com/office/drawing/2014/main" id="{B7CCF892-EF12-E346-BC80-0CF1904475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01" y="1797"/>
                  <a:ext cx="137" cy="128"/>
                </a:xfrm>
                <a:prstGeom prst="rect">
                  <a:avLst/>
                </a:prstGeom>
                <a:noFill/>
                <a:ln w="508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2868" tIns="47625" rIns="92868" bIns="47625">
                  <a:spAutoFit/>
                </a:bodyPr>
                <a:lstStyle/>
                <a:p>
                  <a:pPr defTabSz="623888">
                    <a:defRPr/>
                  </a:pPr>
                  <a:r>
                    <a:rPr lang="en-US" sz="1350" b="1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Monotype Sorts" pitchFamily="2" charset="2"/>
                    </a:rPr>
                    <a:t></a:t>
                  </a:r>
                </a:p>
              </p:txBody>
            </p:sp>
          </p:grpSp>
        </p:grpSp>
        <p:grpSp>
          <p:nvGrpSpPr>
            <p:cNvPr id="27655" name="Group 40">
              <a:extLst>
                <a:ext uri="{FF2B5EF4-FFF2-40B4-BE49-F238E27FC236}">
                  <a16:creationId xmlns:a16="http://schemas.microsoft.com/office/drawing/2014/main" id="{74BB73BD-5945-C91F-A7E9-9684ADC42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05" y="1059"/>
              <a:ext cx="1125" cy="1215"/>
              <a:chOff x="3305" y="1059"/>
              <a:chExt cx="1125" cy="1215"/>
            </a:xfrm>
          </p:grpSpPr>
          <p:sp>
            <p:nvSpPr>
              <p:cNvPr id="27682" name="Rectangle 41">
                <a:extLst>
                  <a:ext uri="{FF2B5EF4-FFF2-40B4-BE49-F238E27FC236}">
                    <a16:creationId xmlns:a16="http://schemas.microsoft.com/office/drawing/2014/main" id="{64FC4822-3EBC-79F6-F6B9-C50F87C29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6" y="1059"/>
                <a:ext cx="1115" cy="1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83" name="Rectangle 42">
                <a:extLst>
                  <a:ext uri="{FF2B5EF4-FFF2-40B4-BE49-F238E27FC236}">
                    <a16:creationId xmlns:a16="http://schemas.microsoft.com/office/drawing/2014/main" id="{E8E1289C-DD6E-6242-A72B-C01AA0F3D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8" y="1059"/>
                <a:ext cx="1122" cy="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04775" tIns="54768" rIns="104775" bIns="54768">
                <a:spAutoFit/>
              </a:bodyPr>
              <a:lstStyle>
                <a:lvl1pPr defTabSz="5127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5127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5127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5127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512763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512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512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512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51276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en-US" altLang="en-US" sz="16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Hours to respond to email</a:t>
                </a:r>
              </a:p>
            </p:txBody>
          </p:sp>
          <p:sp>
            <p:nvSpPr>
              <p:cNvPr id="27684" name="Freeform 43" descr="25%">
                <a:extLst>
                  <a:ext uri="{FF2B5EF4-FFF2-40B4-BE49-F238E27FC236}">
                    <a16:creationId xmlns:a16="http://schemas.microsoft.com/office/drawing/2014/main" id="{61981273-237B-A79F-56A1-F490CC8B78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1382"/>
                <a:ext cx="518" cy="68"/>
              </a:xfrm>
              <a:custGeom>
                <a:avLst/>
                <a:gdLst>
                  <a:gd name="T0" fmla="*/ 0 w 518"/>
                  <a:gd name="T1" fmla="*/ 0 h 68"/>
                  <a:gd name="T2" fmla="*/ 517 w 518"/>
                  <a:gd name="T3" fmla="*/ 0 h 68"/>
                  <a:gd name="T4" fmla="*/ 517 w 518"/>
                  <a:gd name="T5" fmla="*/ 67 h 68"/>
                  <a:gd name="T6" fmla="*/ 0 w 518"/>
                  <a:gd name="T7" fmla="*/ 67 h 68"/>
                  <a:gd name="T8" fmla="*/ 0 w 518"/>
                  <a:gd name="T9" fmla="*/ 0 h 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68"/>
                  <a:gd name="T17" fmla="*/ 518 w 518"/>
                  <a:gd name="T18" fmla="*/ 68 h 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68">
                    <a:moveTo>
                      <a:pt x="0" y="0"/>
                    </a:moveTo>
                    <a:lnTo>
                      <a:pt x="517" y="0"/>
                    </a:lnTo>
                    <a:lnTo>
                      <a:pt x="517" y="67"/>
                    </a:lnTo>
                    <a:lnTo>
                      <a:pt x="0" y="67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5" name="Freeform 44">
                <a:extLst>
                  <a:ext uri="{FF2B5EF4-FFF2-40B4-BE49-F238E27FC236}">
                    <a16:creationId xmlns:a16="http://schemas.microsoft.com/office/drawing/2014/main" id="{D315D3E7-905D-0D13-B824-FA7EDEEEAE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1449"/>
                <a:ext cx="518" cy="71"/>
              </a:xfrm>
              <a:custGeom>
                <a:avLst/>
                <a:gdLst>
                  <a:gd name="T0" fmla="*/ 0 w 518"/>
                  <a:gd name="T1" fmla="*/ 0 h 71"/>
                  <a:gd name="T2" fmla="*/ 517 w 518"/>
                  <a:gd name="T3" fmla="*/ 0 h 71"/>
                  <a:gd name="T4" fmla="*/ 517 w 518"/>
                  <a:gd name="T5" fmla="*/ 70 h 71"/>
                  <a:gd name="T6" fmla="*/ 0 w 518"/>
                  <a:gd name="T7" fmla="*/ 70 h 71"/>
                  <a:gd name="T8" fmla="*/ 0 w 518"/>
                  <a:gd name="T9" fmla="*/ 0 h 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71"/>
                  <a:gd name="T17" fmla="*/ 518 w 518"/>
                  <a:gd name="T18" fmla="*/ 71 h 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71">
                    <a:moveTo>
                      <a:pt x="0" y="0"/>
                    </a:moveTo>
                    <a:lnTo>
                      <a:pt x="517" y="0"/>
                    </a:lnTo>
                    <a:lnTo>
                      <a:pt x="517" y="70"/>
                    </a:lnTo>
                    <a:lnTo>
                      <a:pt x="0" y="7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6" name="Freeform 45">
                <a:extLst>
                  <a:ext uri="{FF2B5EF4-FFF2-40B4-BE49-F238E27FC236}">
                    <a16:creationId xmlns:a16="http://schemas.microsoft.com/office/drawing/2014/main" id="{AE56B118-DCDA-46E7-8321-C1629CBE84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1519"/>
                <a:ext cx="518" cy="87"/>
              </a:xfrm>
              <a:custGeom>
                <a:avLst/>
                <a:gdLst>
                  <a:gd name="T0" fmla="*/ 0 w 518"/>
                  <a:gd name="T1" fmla="*/ 0 h 87"/>
                  <a:gd name="T2" fmla="*/ 517 w 518"/>
                  <a:gd name="T3" fmla="*/ 0 h 87"/>
                  <a:gd name="T4" fmla="*/ 517 w 518"/>
                  <a:gd name="T5" fmla="*/ 86 h 87"/>
                  <a:gd name="T6" fmla="*/ 0 w 518"/>
                  <a:gd name="T7" fmla="*/ 86 h 87"/>
                  <a:gd name="T8" fmla="*/ 0 w 518"/>
                  <a:gd name="T9" fmla="*/ 0 h 8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87"/>
                  <a:gd name="T17" fmla="*/ 518 w 518"/>
                  <a:gd name="T18" fmla="*/ 87 h 8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87">
                    <a:moveTo>
                      <a:pt x="0" y="0"/>
                    </a:moveTo>
                    <a:lnTo>
                      <a:pt x="517" y="0"/>
                    </a:lnTo>
                    <a:lnTo>
                      <a:pt x="517" y="86"/>
                    </a:lnTo>
                    <a:lnTo>
                      <a:pt x="0" y="8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7" name="Freeform 46" descr="50%">
                <a:extLst>
                  <a:ext uri="{FF2B5EF4-FFF2-40B4-BE49-F238E27FC236}">
                    <a16:creationId xmlns:a16="http://schemas.microsoft.com/office/drawing/2014/main" id="{A063D648-1690-2036-9871-97E71E320C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4" y="1605"/>
                <a:ext cx="518" cy="579"/>
              </a:xfrm>
              <a:custGeom>
                <a:avLst/>
                <a:gdLst>
                  <a:gd name="T0" fmla="*/ 0 w 518"/>
                  <a:gd name="T1" fmla="*/ 0 h 579"/>
                  <a:gd name="T2" fmla="*/ 517 w 518"/>
                  <a:gd name="T3" fmla="*/ 0 h 579"/>
                  <a:gd name="T4" fmla="*/ 517 w 518"/>
                  <a:gd name="T5" fmla="*/ 578 h 579"/>
                  <a:gd name="T6" fmla="*/ 0 w 518"/>
                  <a:gd name="T7" fmla="*/ 578 h 579"/>
                  <a:gd name="T8" fmla="*/ 0 w 518"/>
                  <a:gd name="T9" fmla="*/ 0 h 57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18"/>
                  <a:gd name="T16" fmla="*/ 0 h 579"/>
                  <a:gd name="T17" fmla="*/ 518 w 518"/>
                  <a:gd name="T18" fmla="*/ 579 h 57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18" h="579">
                    <a:moveTo>
                      <a:pt x="0" y="0"/>
                    </a:moveTo>
                    <a:lnTo>
                      <a:pt x="517" y="0"/>
                    </a:lnTo>
                    <a:lnTo>
                      <a:pt x="517" y="578"/>
                    </a:lnTo>
                    <a:lnTo>
                      <a:pt x="0" y="578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88" name="Line 47">
                <a:extLst>
                  <a:ext uri="{FF2B5EF4-FFF2-40B4-BE49-F238E27FC236}">
                    <a16:creationId xmlns:a16="http://schemas.microsoft.com/office/drawing/2014/main" id="{DBF88061-34D0-A16E-BC54-F7216816A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1352"/>
                <a:ext cx="0" cy="86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Line 48">
                <a:extLst>
                  <a:ext uri="{FF2B5EF4-FFF2-40B4-BE49-F238E27FC236}">
                    <a16:creationId xmlns:a16="http://schemas.microsoft.com/office/drawing/2014/main" id="{1F3DEFD0-2DC9-ECFC-8DE6-389B6DF2F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1348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Line 49">
                <a:extLst>
                  <a:ext uri="{FF2B5EF4-FFF2-40B4-BE49-F238E27FC236}">
                    <a16:creationId xmlns:a16="http://schemas.microsoft.com/office/drawing/2014/main" id="{1FC69ECF-9086-8419-000B-C763FF4B3E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1522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Line 50">
                <a:extLst>
                  <a:ext uri="{FF2B5EF4-FFF2-40B4-BE49-F238E27FC236}">
                    <a16:creationId xmlns:a16="http://schemas.microsoft.com/office/drawing/2014/main" id="{D014E583-E725-6E30-2862-5F488A8A55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1697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Line 51">
                <a:extLst>
                  <a:ext uri="{FF2B5EF4-FFF2-40B4-BE49-F238E27FC236}">
                    <a16:creationId xmlns:a16="http://schemas.microsoft.com/office/drawing/2014/main" id="{33627C43-2B2B-EA61-837C-E094002CD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1871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Line 52">
                <a:extLst>
                  <a:ext uri="{FF2B5EF4-FFF2-40B4-BE49-F238E27FC236}">
                    <a16:creationId xmlns:a16="http://schemas.microsoft.com/office/drawing/2014/main" id="{C7A245F4-C72B-897D-DC09-D1FF914E0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2047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53">
                <a:extLst>
                  <a:ext uri="{FF2B5EF4-FFF2-40B4-BE49-F238E27FC236}">
                    <a16:creationId xmlns:a16="http://schemas.microsoft.com/office/drawing/2014/main" id="{288BEC7B-7900-B9AE-BA97-FA1048D30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90" y="2219"/>
                <a:ext cx="32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Line 54">
                <a:extLst>
                  <a:ext uri="{FF2B5EF4-FFF2-40B4-BE49-F238E27FC236}">
                    <a16:creationId xmlns:a16="http://schemas.microsoft.com/office/drawing/2014/main" id="{02214B28-51A1-D0B7-7CB7-4312A4309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10" y="2219"/>
                <a:ext cx="767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Line 55">
                <a:extLst>
                  <a:ext uri="{FF2B5EF4-FFF2-40B4-BE49-F238E27FC236}">
                    <a16:creationId xmlns:a16="http://schemas.microsoft.com/office/drawing/2014/main" id="{3FF445EE-41F2-1BF7-BD93-A066750B5E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2197"/>
                <a:ext cx="0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Line 56">
                <a:extLst>
                  <a:ext uri="{FF2B5EF4-FFF2-40B4-BE49-F238E27FC236}">
                    <a16:creationId xmlns:a16="http://schemas.microsoft.com/office/drawing/2014/main" id="{A3754955-C11A-6DBD-0E4F-3A15C0FF55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81" y="2197"/>
                <a:ext cx="0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Rectangle 57">
                <a:extLst>
                  <a:ext uri="{FF2B5EF4-FFF2-40B4-BE49-F238E27FC236}">
                    <a16:creationId xmlns:a16="http://schemas.microsoft.com/office/drawing/2014/main" id="{45BE0CEA-25BA-6B9E-E022-FCE5150D1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1291"/>
                <a:ext cx="19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0.00</a:t>
                </a:r>
              </a:p>
            </p:txBody>
          </p:sp>
          <p:sp>
            <p:nvSpPr>
              <p:cNvPr id="27699" name="Rectangle 58">
                <a:extLst>
                  <a:ext uri="{FF2B5EF4-FFF2-40B4-BE49-F238E27FC236}">
                    <a16:creationId xmlns:a16="http://schemas.microsoft.com/office/drawing/2014/main" id="{A6348052-4275-0695-E46B-88986E261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5" y="1464"/>
                <a:ext cx="196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5.00</a:t>
                </a:r>
              </a:p>
            </p:txBody>
          </p:sp>
          <p:sp>
            <p:nvSpPr>
              <p:cNvPr id="27700" name="Rectangle 59">
                <a:extLst>
                  <a:ext uri="{FF2B5EF4-FFF2-40B4-BE49-F238E27FC236}">
                    <a16:creationId xmlns:a16="http://schemas.microsoft.com/office/drawing/2014/main" id="{579592D0-4C04-03B4-6EB3-D5E002B073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638"/>
                <a:ext cx="2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10.00</a:t>
                </a:r>
              </a:p>
            </p:txBody>
          </p:sp>
          <p:sp>
            <p:nvSpPr>
              <p:cNvPr id="27701" name="Rectangle 60">
                <a:extLst>
                  <a:ext uri="{FF2B5EF4-FFF2-40B4-BE49-F238E27FC236}">
                    <a16:creationId xmlns:a16="http://schemas.microsoft.com/office/drawing/2014/main" id="{CEEFB352-6131-C46E-1D7F-ACC5D9772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810"/>
                <a:ext cx="2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15.00</a:t>
                </a:r>
              </a:p>
            </p:txBody>
          </p:sp>
          <p:sp>
            <p:nvSpPr>
              <p:cNvPr id="27702" name="Rectangle 61">
                <a:extLst>
                  <a:ext uri="{FF2B5EF4-FFF2-40B4-BE49-F238E27FC236}">
                    <a16:creationId xmlns:a16="http://schemas.microsoft.com/office/drawing/2014/main" id="{B54E821B-7C50-9744-6FFE-60418D7C7B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1985"/>
                <a:ext cx="2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20.00</a:t>
                </a:r>
              </a:p>
            </p:txBody>
          </p:sp>
          <p:sp>
            <p:nvSpPr>
              <p:cNvPr id="27703" name="Rectangle 62">
                <a:extLst>
                  <a:ext uri="{FF2B5EF4-FFF2-40B4-BE49-F238E27FC236}">
                    <a16:creationId xmlns:a16="http://schemas.microsoft.com/office/drawing/2014/main" id="{00CA5F53-D397-AD47-5483-8D00BA0E0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158"/>
                <a:ext cx="224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25.00</a:t>
                </a:r>
              </a:p>
            </p:txBody>
          </p:sp>
          <p:sp>
            <p:nvSpPr>
              <p:cNvPr id="27704" name="Rectangle 63">
                <a:extLst>
                  <a:ext uri="{FF2B5EF4-FFF2-40B4-BE49-F238E27FC236}">
                    <a16:creationId xmlns:a16="http://schemas.microsoft.com/office/drawing/2014/main" id="{2FB0BDAC-CC98-BA60-E8AD-52AB20453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6200000">
                <a:off x="3242" y="1759"/>
                <a:ext cx="242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0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hours</a:t>
                </a:r>
              </a:p>
            </p:txBody>
          </p:sp>
          <p:sp>
            <p:nvSpPr>
              <p:cNvPr id="293952" name="Rectangle 64">
                <a:extLst>
                  <a:ext uri="{FF2B5EF4-FFF2-40B4-BE49-F238E27FC236}">
                    <a16:creationId xmlns:a16="http://schemas.microsoft.com/office/drawing/2014/main" id="{73C1732A-9366-DF4B-B3FD-9BB8CDC09E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7" y="1704"/>
                <a:ext cx="154" cy="143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lIns="104775" tIns="54768" rIns="104775" bIns="54768">
                <a:spAutoFit/>
              </a:bodyPr>
              <a:lstStyle/>
              <a:p>
                <a:pPr defTabSz="769145">
                  <a:defRPr/>
                </a:pPr>
                <a:r>
                  <a:rPr lang="en-US" sz="150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Sorts" pitchFamily="2" charset="2"/>
                  </a:rPr>
                  <a:t></a:t>
                </a:r>
              </a:p>
            </p:txBody>
          </p:sp>
        </p:grpSp>
        <p:grpSp>
          <p:nvGrpSpPr>
            <p:cNvPr id="27656" name="Group 65">
              <a:extLst>
                <a:ext uri="{FF2B5EF4-FFF2-40B4-BE49-F238E27FC236}">
                  <a16:creationId xmlns:a16="http://schemas.microsoft.com/office/drawing/2014/main" id="{E32402C9-A3B2-A6F5-B5ED-96463492C1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1" y="1264"/>
              <a:ext cx="1397" cy="1342"/>
              <a:chOff x="1941" y="1264"/>
              <a:chExt cx="1397" cy="1342"/>
            </a:xfrm>
          </p:grpSpPr>
          <p:sp>
            <p:nvSpPr>
              <p:cNvPr id="27657" name="Rectangle 66">
                <a:extLst>
                  <a:ext uri="{FF2B5EF4-FFF2-40B4-BE49-F238E27FC236}">
                    <a16:creationId xmlns:a16="http://schemas.microsoft.com/office/drawing/2014/main" id="{3D4D84D5-840F-A661-352A-A2861899B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1" y="1264"/>
                <a:ext cx="1397" cy="132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658" name="Freeform 67" descr="25%">
                <a:extLst>
                  <a:ext uri="{FF2B5EF4-FFF2-40B4-BE49-F238E27FC236}">
                    <a16:creationId xmlns:a16="http://schemas.microsoft.com/office/drawing/2014/main" id="{856B0142-4656-D723-C4AB-A8DA6D7DB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572"/>
                <a:ext cx="717" cy="47"/>
              </a:xfrm>
              <a:custGeom>
                <a:avLst/>
                <a:gdLst>
                  <a:gd name="T0" fmla="*/ 0 w 717"/>
                  <a:gd name="T1" fmla="*/ 0 h 47"/>
                  <a:gd name="T2" fmla="*/ 716 w 717"/>
                  <a:gd name="T3" fmla="*/ 0 h 47"/>
                  <a:gd name="T4" fmla="*/ 716 w 717"/>
                  <a:gd name="T5" fmla="*/ 46 h 47"/>
                  <a:gd name="T6" fmla="*/ 0 w 717"/>
                  <a:gd name="T7" fmla="*/ 46 h 47"/>
                  <a:gd name="T8" fmla="*/ 0 w 717"/>
                  <a:gd name="T9" fmla="*/ 0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7"/>
                  <a:gd name="T16" fmla="*/ 0 h 47"/>
                  <a:gd name="T17" fmla="*/ 717 w 717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7" h="47">
                    <a:moveTo>
                      <a:pt x="0" y="0"/>
                    </a:moveTo>
                    <a:lnTo>
                      <a:pt x="716" y="0"/>
                    </a:lnTo>
                    <a:lnTo>
                      <a:pt x="716" y="46"/>
                    </a:lnTo>
                    <a:lnTo>
                      <a:pt x="0" y="46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4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59" name="Freeform 68">
                <a:extLst>
                  <a:ext uri="{FF2B5EF4-FFF2-40B4-BE49-F238E27FC236}">
                    <a16:creationId xmlns:a16="http://schemas.microsoft.com/office/drawing/2014/main" id="{43E6B8F9-3E51-FF35-8F90-26C4C29F7A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618"/>
                <a:ext cx="717" cy="95"/>
              </a:xfrm>
              <a:custGeom>
                <a:avLst/>
                <a:gdLst>
                  <a:gd name="T0" fmla="*/ 0 w 717"/>
                  <a:gd name="T1" fmla="*/ 0 h 95"/>
                  <a:gd name="T2" fmla="*/ 716 w 717"/>
                  <a:gd name="T3" fmla="*/ 0 h 95"/>
                  <a:gd name="T4" fmla="*/ 716 w 717"/>
                  <a:gd name="T5" fmla="*/ 94 h 95"/>
                  <a:gd name="T6" fmla="*/ 0 w 717"/>
                  <a:gd name="T7" fmla="*/ 94 h 95"/>
                  <a:gd name="T8" fmla="*/ 0 w 717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7"/>
                  <a:gd name="T16" fmla="*/ 0 h 95"/>
                  <a:gd name="T17" fmla="*/ 717 w 717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7" h="95">
                    <a:moveTo>
                      <a:pt x="0" y="0"/>
                    </a:moveTo>
                    <a:lnTo>
                      <a:pt x="716" y="0"/>
                    </a:lnTo>
                    <a:lnTo>
                      <a:pt x="716" y="94"/>
                    </a:lnTo>
                    <a:lnTo>
                      <a:pt x="0" y="9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FF80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0" name="Freeform 69">
                <a:extLst>
                  <a:ext uri="{FF2B5EF4-FFF2-40B4-BE49-F238E27FC236}">
                    <a16:creationId xmlns:a16="http://schemas.microsoft.com/office/drawing/2014/main" id="{9A947628-4F5F-2470-A082-8DFDDA6693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712"/>
                <a:ext cx="717" cy="177"/>
              </a:xfrm>
              <a:custGeom>
                <a:avLst/>
                <a:gdLst>
                  <a:gd name="T0" fmla="*/ 0 w 717"/>
                  <a:gd name="T1" fmla="*/ 0 h 177"/>
                  <a:gd name="T2" fmla="*/ 716 w 717"/>
                  <a:gd name="T3" fmla="*/ 0 h 177"/>
                  <a:gd name="T4" fmla="*/ 716 w 717"/>
                  <a:gd name="T5" fmla="*/ 176 h 177"/>
                  <a:gd name="T6" fmla="*/ 0 w 717"/>
                  <a:gd name="T7" fmla="*/ 176 h 177"/>
                  <a:gd name="T8" fmla="*/ 0 w 717"/>
                  <a:gd name="T9" fmla="*/ 0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7"/>
                  <a:gd name="T16" fmla="*/ 0 h 177"/>
                  <a:gd name="T17" fmla="*/ 717 w 717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7" h="177">
                    <a:moveTo>
                      <a:pt x="0" y="0"/>
                    </a:moveTo>
                    <a:lnTo>
                      <a:pt x="716" y="0"/>
                    </a:lnTo>
                    <a:lnTo>
                      <a:pt x="716" y="176"/>
                    </a:lnTo>
                    <a:lnTo>
                      <a:pt x="0" y="176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FF"/>
              </a:solid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1" name="Freeform 70" descr="50%">
                <a:extLst>
                  <a:ext uri="{FF2B5EF4-FFF2-40B4-BE49-F238E27FC236}">
                    <a16:creationId xmlns:a16="http://schemas.microsoft.com/office/drawing/2014/main" id="{129A8835-93F8-B6F4-116D-539A1FAF6F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5" y="1888"/>
                <a:ext cx="717" cy="651"/>
              </a:xfrm>
              <a:custGeom>
                <a:avLst/>
                <a:gdLst>
                  <a:gd name="T0" fmla="*/ 0 w 717"/>
                  <a:gd name="T1" fmla="*/ 0 h 651"/>
                  <a:gd name="T2" fmla="*/ 716 w 717"/>
                  <a:gd name="T3" fmla="*/ 0 h 651"/>
                  <a:gd name="T4" fmla="*/ 716 w 717"/>
                  <a:gd name="T5" fmla="*/ 650 h 651"/>
                  <a:gd name="T6" fmla="*/ 0 w 717"/>
                  <a:gd name="T7" fmla="*/ 650 h 651"/>
                  <a:gd name="T8" fmla="*/ 0 w 717"/>
                  <a:gd name="T9" fmla="*/ 0 h 65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17"/>
                  <a:gd name="T16" fmla="*/ 0 h 651"/>
                  <a:gd name="T17" fmla="*/ 717 w 717"/>
                  <a:gd name="T18" fmla="*/ 651 h 65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17" h="651">
                    <a:moveTo>
                      <a:pt x="0" y="0"/>
                    </a:moveTo>
                    <a:lnTo>
                      <a:pt x="716" y="0"/>
                    </a:lnTo>
                    <a:lnTo>
                      <a:pt x="716" y="650"/>
                    </a:lnTo>
                    <a:lnTo>
                      <a:pt x="0" y="650"/>
                    </a:lnTo>
                    <a:lnTo>
                      <a:pt x="0" y="0"/>
                    </a:lnTo>
                  </a:path>
                </a:pathLst>
              </a:custGeom>
              <a:blipFill dpi="0" rotWithShape="0">
                <a:blip r:embed="rId3"/>
                <a:srcRect/>
                <a:tile tx="0" ty="0" sx="100000" sy="100000" flip="none" algn="tl"/>
              </a:blipFill>
              <a:ln w="12700" cap="rnd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662" name="Line 71">
                <a:extLst>
                  <a:ext uri="{FF2B5EF4-FFF2-40B4-BE49-F238E27FC236}">
                    <a16:creationId xmlns:a16="http://schemas.microsoft.com/office/drawing/2014/main" id="{9B134953-6297-3BCF-8621-CC57881360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1572"/>
                <a:ext cx="0" cy="9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3" name="Line 72">
                <a:extLst>
                  <a:ext uri="{FF2B5EF4-FFF2-40B4-BE49-F238E27FC236}">
                    <a16:creationId xmlns:a16="http://schemas.microsoft.com/office/drawing/2014/main" id="{CF19EA25-488C-5DCF-C789-3230BC8A02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1568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73">
                <a:extLst>
                  <a:ext uri="{FF2B5EF4-FFF2-40B4-BE49-F238E27FC236}">
                    <a16:creationId xmlns:a16="http://schemas.microsoft.com/office/drawing/2014/main" id="{ED77921A-3D91-0860-7F73-985A116A0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1731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74">
                <a:extLst>
                  <a:ext uri="{FF2B5EF4-FFF2-40B4-BE49-F238E27FC236}">
                    <a16:creationId xmlns:a16="http://schemas.microsoft.com/office/drawing/2014/main" id="{20CB1766-B0EB-FBF3-F9D4-D006550A28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1891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Line 75">
                <a:extLst>
                  <a:ext uri="{FF2B5EF4-FFF2-40B4-BE49-F238E27FC236}">
                    <a16:creationId xmlns:a16="http://schemas.microsoft.com/office/drawing/2014/main" id="{4581A1A6-3D30-471F-4FB2-31B8854DB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2055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76">
                <a:extLst>
                  <a:ext uri="{FF2B5EF4-FFF2-40B4-BE49-F238E27FC236}">
                    <a16:creationId xmlns:a16="http://schemas.microsoft.com/office/drawing/2014/main" id="{8BEB4FEC-3A99-8054-3A5C-CAF55D59E4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2217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77">
                <a:extLst>
                  <a:ext uri="{FF2B5EF4-FFF2-40B4-BE49-F238E27FC236}">
                    <a16:creationId xmlns:a16="http://schemas.microsoft.com/office/drawing/2014/main" id="{73D5E953-4DC7-AB7D-77CA-E766663C2F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2382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78">
                <a:extLst>
                  <a:ext uri="{FF2B5EF4-FFF2-40B4-BE49-F238E27FC236}">
                    <a16:creationId xmlns:a16="http://schemas.microsoft.com/office/drawing/2014/main" id="{B109B8D9-B82B-B10B-0C41-C7E577DDAF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0" y="2541"/>
                <a:ext cx="35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79">
                <a:extLst>
                  <a:ext uri="{FF2B5EF4-FFF2-40B4-BE49-F238E27FC236}">
                    <a16:creationId xmlns:a16="http://schemas.microsoft.com/office/drawing/2014/main" id="{5791DD9F-637D-13AB-3876-67DF289496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32" y="2541"/>
                <a:ext cx="1066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80">
                <a:extLst>
                  <a:ext uri="{FF2B5EF4-FFF2-40B4-BE49-F238E27FC236}">
                    <a16:creationId xmlns:a16="http://schemas.microsoft.com/office/drawing/2014/main" id="{EFB27965-D108-D60A-A1E9-910BB950E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8" y="2518"/>
                <a:ext cx="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81">
                <a:extLst>
                  <a:ext uri="{FF2B5EF4-FFF2-40B4-BE49-F238E27FC236}">
                    <a16:creationId xmlns:a16="http://schemas.microsoft.com/office/drawing/2014/main" id="{5DBAD9CC-E9A9-9B93-1733-CA87230A9B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02" y="2518"/>
                <a:ext cx="0" cy="4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Rectangle 82">
                <a:extLst>
                  <a:ext uri="{FF2B5EF4-FFF2-40B4-BE49-F238E27FC236}">
                    <a16:creationId xmlns:a16="http://schemas.microsoft.com/office/drawing/2014/main" id="{D5ED225B-B91C-D181-CA63-995C2F1001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8" y="1310"/>
                <a:ext cx="1073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6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    Cost as a % of revenue</a:t>
                </a:r>
              </a:p>
            </p:txBody>
          </p:sp>
          <p:sp>
            <p:nvSpPr>
              <p:cNvPr id="27674" name="Rectangle 83">
                <a:extLst>
                  <a:ext uri="{FF2B5EF4-FFF2-40B4-BE49-F238E27FC236}">
                    <a16:creationId xmlns:a16="http://schemas.microsoft.com/office/drawing/2014/main" id="{0C7577BF-66C7-A123-5DE2-AD0DFB63B9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495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0.00%</a:t>
                </a:r>
              </a:p>
            </p:txBody>
          </p:sp>
          <p:sp>
            <p:nvSpPr>
              <p:cNvPr id="27675" name="Rectangle 84">
                <a:extLst>
                  <a:ext uri="{FF2B5EF4-FFF2-40B4-BE49-F238E27FC236}">
                    <a16:creationId xmlns:a16="http://schemas.microsoft.com/office/drawing/2014/main" id="{8244C049-6FB3-59FB-C395-4D3A0CEE0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659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1.00%</a:t>
                </a:r>
              </a:p>
            </p:txBody>
          </p:sp>
          <p:sp>
            <p:nvSpPr>
              <p:cNvPr id="27676" name="Rectangle 85">
                <a:extLst>
                  <a:ext uri="{FF2B5EF4-FFF2-40B4-BE49-F238E27FC236}">
                    <a16:creationId xmlns:a16="http://schemas.microsoft.com/office/drawing/2014/main" id="{36B1073D-2486-63B3-AB7E-471D0E805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817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2.00%</a:t>
                </a:r>
              </a:p>
            </p:txBody>
          </p:sp>
          <p:sp>
            <p:nvSpPr>
              <p:cNvPr id="27677" name="Rectangle 86">
                <a:extLst>
                  <a:ext uri="{FF2B5EF4-FFF2-40B4-BE49-F238E27FC236}">
                    <a16:creationId xmlns:a16="http://schemas.microsoft.com/office/drawing/2014/main" id="{F0C44600-5EB4-B394-0597-865384E7AD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1983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3.00%</a:t>
                </a:r>
              </a:p>
            </p:txBody>
          </p:sp>
          <p:sp>
            <p:nvSpPr>
              <p:cNvPr id="27678" name="Rectangle 87">
                <a:extLst>
                  <a:ext uri="{FF2B5EF4-FFF2-40B4-BE49-F238E27FC236}">
                    <a16:creationId xmlns:a16="http://schemas.microsoft.com/office/drawing/2014/main" id="{0F02DEC6-DFDD-1B5E-2E26-B2A0F9611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144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4.00%</a:t>
                </a:r>
              </a:p>
            </p:txBody>
          </p:sp>
          <p:sp>
            <p:nvSpPr>
              <p:cNvPr id="27679" name="Rectangle 88">
                <a:extLst>
                  <a:ext uri="{FF2B5EF4-FFF2-40B4-BE49-F238E27FC236}">
                    <a16:creationId xmlns:a16="http://schemas.microsoft.com/office/drawing/2014/main" id="{9EA49B28-FF65-4B9B-7F24-8B26E3821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308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5.00%</a:t>
                </a:r>
              </a:p>
            </p:txBody>
          </p:sp>
          <p:sp>
            <p:nvSpPr>
              <p:cNvPr id="27680" name="Rectangle 89">
                <a:extLst>
                  <a:ext uri="{FF2B5EF4-FFF2-40B4-BE49-F238E27FC236}">
                    <a16:creationId xmlns:a16="http://schemas.microsoft.com/office/drawing/2014/main" id="{A311C75F-495F-9531-86C3-DB29B8B3B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2" y="2470"/>
                <a:ext cx="285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114300" tIns="57150" rIns="114300" bIns="57150">
                <a:spAutoFit/>
              </a:bodyPr>
              <a:lstStyle>
                <a:lvl1pPr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defTabSz="619125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defTabSz="61912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en-US" sz="1350">
                    <a:solidFill>
                      <a:srgbClr val="000000"/>
                    </a:solidFill>
                    <a:latin typeface="Book Antiqua" panose="02040602050305030304" pitchFamily="18" charset="0"/>
                  </a:rPr>
                  <a:t>6.00%</a:t>
                </a:r>
              </a:p>
            </p:txBody>
          </p:sp>
          <p:sp>
            <p:nvSpPr>
              <p:cNvPr id="293978" name="Rectangle 90">
                <a:extLst>
                  <a:ext uri="{FF2B5EF4-FFF2-40B4-BE49-F238E27FC236}">
                    <a16:creationId xmlns:a16="http://schemas.microsoft.com/office/drawing/2014/main" id="{8877F2C5-CB19-DC47-83AE-EC3659D51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1" y="1609"/>
                <a:ext cx="169" cy="155"/>
              </a:xfrm>
              <a:prstGeom prst="rect">
                <a:avLst/>
              </a:prstGeom>
              <a:noFill/>
              <a:ln w="50800">
                <a:noFill/>
                <a:miter lim="800000"/>
                <a:headEnd/>
                <a:tailEnd/>
              </a:ln>
              <a:effectLst/>
            </p:spPr>
            <p:txBody>
              <a:bodyPr wrap="none" lIns="114300" tIns="57150" rIns="114300" bIns="57150">
                <a:spAutoFit/>
              </a:bodyPr>
              <a:lstStyle/>
              <a:p>
                <a:pPr defTabSz="928688">
                  <a:defRPr/>
                </a:pPr>
                <a:r>
                  <a:rPr lang="en-US" sz="1650" b="1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Monotype Sorts" pitchFamily="2" charset="2"/>
                  </a:rPr>
                  <a:t></a:t>
                </a:r>
              </a:p>
            </p:txBody>
          </p:sp>
        </p:grpSp>
      </p:grpSp>
      <p:sp>
        <p:nvSpPr>
          <p:cNvPr id="27652" name="Text Box 91">
            <a:extLst>
              <a:ext uri="{FF2B5EF4-FFF2-40B4-BE49-F238E27FC236}">
                <a16:creationId xmlns:a16="http://schemas.microsoft.com/office/drawing/2014/main" id="{0FFD5612-E1B8-4C88-19C6-82AF37D97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401" y="1822698"/>
            <a:ext cx="1052403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 dirty="0"/>
              <a:t>Consider quartiles as a way to display quantitative data.  </a:t>
            </a:r>
          </a:p>
          <a:p>
            <a:r>
              <a:rPr lang="en-US" altLang="en-US" sz="3200" dirty="0"/>
              <a:t>These help to display dispersion in the data set.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B0464ADC-8741-7B30-5236-BBF5888E82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95575" y="457200"/>
            <a:ext cx="12687300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dirty="0">
                <a:solidFill>
                  <a:schemeClr val="bg1"/>
                </a:solidFill>
              </a:rPr>
              <a:t>Qualitative Measures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EEF85C31-68BC-57AE-F6E0-C316CAB6B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7547EEB5-472B-9CD0-D5DA-C80B73D76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1" y="1589843"/>
            <a:ext cx="13025438" cy="8740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 more subjective and judgmental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2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can be a gut-check self-assessment, a consensus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2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help to answer the “why” or “how”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32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more root cause discussion-type measures (such as in site visits)</a:t>
            </a:r>
          </a:p>
          <a:p>
            <a:pPr>
              <a:buClr>
                <a:schemeClr val="accent2"/>
              </a:buClr>
            </a:pPr>
            <a:endParaRPr lang="en-US" altLang="en-US" sz="32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often nice to display results graphically and assign numeric values</a:t>
            </a:r>
          </a:p>
          <a:p>
            <a:pPr>
              <a:buClr>
                <a:schemeClr val="accent2"/>
              </a:buClr>
            </a:pPr>
            <a:endParaRPr lang="en-US" altLang="en-US" sz="32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examples:  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Types of systems integration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Methods first time customers used to find your company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Ranks of knowledge and friendliness of customer associates</a:t>
            </a:r>
          </a:p>
          <a:p>
            <a:pPr lvl="3">
              <a:buClr>
                <a:schemeClr val="accent2"/>
              </a:buClr>
              <a:buFontTx/>
              <a:buChar char="•"/>
            </a:pPr>
            <a:r>
              <a:rPr lang="en-US" altLang="en-US" sz="3200" dirty="0"/>
              <a:t>Types of training programs </a:t>
            </a:r>
          </a:p>
          <a:p>
            <a:pPr lvl="2">
              <a:buFontTx/>
              <a:buChar char="•"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E2FA43-64C9-216C-CDBC-FFCC67AFB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338136"/>
            <a:ext cx="16516349" cy="990600"/>
          </a:xfrm>
          <a:noFill/>
        </p:spPr>
        <p:txBody>
          <a:bodyPr vert="horz" wrap="square" lIns="135732" tIns="66675" rIns="135732" bIns="66675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 sz="4800" dirty="0">
                <a:solidFill>
                  <a:schemeClr val="bg1"/>
                </a:solidFill>
              </a:rPr>
              <a:t>Best practices for effective performance measurement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C9054D21-207B-5965-755B-2A6E7A7E9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17058" y="2466976"/>
            <a:ext cx="11765756" cy="6986588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     </a:t>
            </a:r>
            <a:endParaRPr lang="en-US" altLang="en-US" sz="2700">
              <a:solidFill>
                <a:srgbClr val="000000"/>
              </a:solidFill>
            </a:endParaRPr>
          </a:p>
        </p:txBody>
      </p:sp>
      <p:sp>
        <p:nvSpPr>
          <p:cNvPr id="31747" name="Text Box 4">
            <a:extLst>
              <a:ext uri="{FF2B5EF4-FFF2-40B4-BE49-F238E27FC236}">
                <a16:creationId xmlns:a16="http://schemas.microsoft.com/office/drawing/2014/main" id="{EB045D27-CF66-CF9F-54C8-4756E7C91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1328736"/>
            <a:ext cx="17335500" cy="8094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Involve core stakeholders in the development of measures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Create a small, well-balanced family of measures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Align organizational performance measures with strategy and business processes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Set goals which support continuous improvement and stimulate breakthrough performance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Monitor performance measures 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4000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4000" dirty="0"/>
              <a:t>Reward the workforce based on performance relative to goals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6" ma:contentTypeDescription="Create a new document." ma:contentTypeScope="" ma:versionID="81a54cd395f61cfc29bb41b0389d7858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1db123aac500611cfff64836afef3716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Props1.xml><?xml version="1.0" encoding="utf-8"?>
<ds:datastoreItem xmlns:ds="http://schemas.openxmlformats.org/officeDocument/2006/customXml" ds:itemID="{53398D89-390E-4E4B-B25B-5A162B7FFBCE}"/>
</file>

<file path=customXml/itemProps2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Words>682</Words>
  <Application>Microsoft Macintosh PowerPoint</Application>
  <PresentationFormat>Custom</PresentationFormat>
  <Paragraphs>164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 Antiqua</vt:lpstr>
      <vt:lpstr>Calibri</vt:lpstr>
      <vt:lpstr>Monotype Sorts</vt:lpstr>
      <vt:lpstr>Wingdings 2</vt:lpstr>
      <vt:lpstr>Breeze</vt:lpstr>
      <vt:lpstr>Performance Measurement Principles</vt:lpstr>
      <vt:lpstr>What are performance measures?</vt:lpstr>
      <vt:lpstr>Outcome measures</vt:lpstr>
      <vt:lpstr>Activity Measures</vt:lpstr>
      <vt:lpstr>Cost, Quality, Time, Productivity</vt:lpstr>
      <vt:lpstr>Quantitative Measures</vt:lpstr>
      <vt:lpstr>Quantitative Measures</vt:lpstr>
      <vt:lpstr>Qualitative Measures</vt:lpstr>
      <vt:lpstr>Best practices for effective performance measurement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Jeffrey Berk</cp:lastModifiedBy>
  <cp:revision>33</cp:revision>
  <dcterms:created xsi:type="dcterms:W3CDTF">2019-02-13T16:04:21Z</dcterms:created>
  <dcterms:modified xsi:type="dcterms:W3CDTF">2023-11-11T15:57:12Z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</Properties>
</file>