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9"/>
  </p:notesMasterIdLst>
  <p:sldIdLst>
    <p:sldId id="259" r:id="rId5"/>
    <p:sldId id="257" r:id="rId6"/>
    <p:sldId id="263" r:id="rId7"/>
    <p:sldId id="268" r:id="rId8"/>
    <p:sldId id="258" r:id="rId9"/>
    <p:sldId id="264" r:id="rId10"/>
    <p:sldId id="269" r:id="rId11"/>
    <p:sldId id="270" r:id="rId12"/>
    <p:sldId id="271" r:id="rId13"/>
    <p:sldId id="265" r:id="rId14"/>
    <p:sldId id="272" r:id="rId15"/>
    <p:sldId id="273" r:id="rId16"/>
    <p:sldId id="274" r:id="rId17"/>
    <p:sldId id="275" r:id="rId18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BC947-0022-7A4D-BB3E-F0C5F2F9D4AF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EEDF9-10A5-9840-9DA9-6915CF43E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1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CF8D14C-2430-851D-9E03-057DEFA84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F7543729-09DD-C0D2-A8CE-6A8F246AC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5B406662-7355-96D4-693A-931CD12C0B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88D7B7E6-5D19-2301-039D-2492B00811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7FDD718-31AC-F981-F6F7-430AFE838A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26A1518-443F-DD80-3854-37461E42A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BDE1942-A3C1-6653-3254-2557DDD1A6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285C5105-9244-DE77-B907-B019E9FB5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D32F66F-EC99-537C-7F22-CF4824D360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DD0EDB58-D1BD-F9E6-DEBA-2890AE7DE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C87602FF-5574-5F19-2BCD-603D3F8B8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8A5E9292-B95B-C87C-3E3C-46661F41D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9F8D5010-E64B-852A-BAF9-5AE2B43227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A8B8881D-82B6-07FD-72B5-4171C911B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950482C7-31BE-79AE-3D4E-65BB46AA0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2F29E220-6375-4423-2A06-17F93D042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73D2B88-E7FB-9B09-92BB-55650F4F1A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4B635547-1142-C01F-BBFF-0A54D4DF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38C7E18-8B00-FD63-82A0-6A48DF0E11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D92F7A5E-8E0C-E11A-FE3D-BD3C7DD7A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B7B49A9-6030-E144-2378-73E93AE85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A2DC0D34-3715-6FDB-3DFB-63433E187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026">
            <a:extLst>
              <a:ext uri="{FF2B5EF4-FFF2-40B4-BE49-F238E27FC236}">
                <a16:creationId xmlns:a16="http://schemas.microsoft.com/office/drawing/2014/main" id="{5FE30D10-B68F-705F-3344-5F57447F76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1027">
            <a:extLst>
              <a:ext uri="{FF2B5EF4-FFF2-40B4-BE49-F238E27FC236}">
                <a16:creationId xmlns:a16="http://schemas.microsoft.com/office/drawing/2014/main" id="{A9842ECE-F504-CA76-AFB5-204A5B0F8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8173CAE-2737-5E93-83FB-728E2D59FB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107F64C-D6D0-B22D-5182-4454C1995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18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8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3317874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Business Risk Management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E42F4D46-23B5-23C3-25D5-1D67255BA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Identify and Prioritize Business Risks</a:t>
            </a:r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2812C7E2-5948-7717-794D-A4E6AE26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900" y="2171700"/>
            <a:ext cx="14744700" cy="770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Review the business relative to the risk management map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Link key internal business processes and external threats to the business risk map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Understand the company’s exposure to the potential business risks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Rank and prioritize the business risk exposure levels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Depending upon the risk prioritization, create controls or processes to mitigate the risks</a:t>
            </a:r>
          </a:p>
          <a:p>
            <a:pPr eaLnBrk="1" hangingPunct="1">
              <a:spcBef>
                <a:spcPct val="0"/>
              </a:spcBef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67B43F1B-BB41-8A9F-C956-C5A98E527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Monitor and Manage External Risks</a:t>
            </a:r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B15EA20C-2ABF-01EA-7037-1085CDA0F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00300"/>
            <a:ext cx="13144500" cy="746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Ensure processes and resources regularly monitor the following external business risks: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Changes in customer needs and wants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Actions of competitors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Sources of supply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Economic conditions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Changes in demographic patterns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Technology changes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Creditor’s demands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Regulations and regulatory actions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Natural events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Political climate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1E9D923D-8275-E4D4-72E1-567226E08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-20955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200" dirty="0">
                <a:latin typeface="Arial" panose="020B0604020202020204" pitchFamily="34" charset="0"/>
              </a:rPr>
              <a:t>Create internal controls to mitigate internal risks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D3EC21F3-ECC5-12D7-BBA6-71439F24F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714500"/>
            <a:ext cx="15849600" cy="744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Document the business risks related to each business process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Create and document the internal controls necessary to mitigate the business risks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Communicate the risk management policies and procedures to management and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  employees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Train management and employees on implementing policies and procedures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Periodically review and update the risk management policies and procedures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Monitor adherence to policies and procedures through periodic ‘audits’ and checks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Remember, balance risk management with operational efficiency and effectiveness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0979CFC7-985E-940C-7FEC-D917B0B0A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1750" y="-323850"/>
            <a:ext cx="14401800" cy="1714500"/>
          </a:xfrm>
        </p:spPr>
        <p:txBody>
          <a:bodyPr/>
          <a:lstStyle/>
          <a:p>
            <a:pPr algn="l" eaLnBrk="1" hangingPunct="1"/>
            <a:r>
              <a:rPr lang="en-US" altLang="en-US" sz="4200" dirty="0">
                <a:latin typeface="Arial" panose="020B0604020202020204" pitchFamily="34" charset="0"/>
              </a:rPr>
              <a:t>Examples of Processes Requiring Risk Management</a:t>
            </a:r>
          </a:p>
        </p:txBody>
      </p:sp>
      <p:sp>
        <p:nvSpPr>
          <p:cNvPr id="28675" name="Rectangle 4">
            <a:extLst>
              <a:ext uri="{FF2B5EF4-FFF2-40B4-BE49-F238E27FC236}">
                <a16:creationId xmlns:a16="http://schemas.microsoft.com/office/drawing/2014/main" id="{C2B52531-10DF-EC09-0549-AE43B1EF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943100"/>
            <a:ext cx="5600700" cy="969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Customer satisfaction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Identifying market segments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Managing customer orders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Purchase capital goods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Purchase materials and supplies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Scheduling production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Transporting products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Warehouse and store products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Manage inventories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Bill the customer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Post sales service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Handling warranties and claims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Respond to information requests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Develop human resources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Recruit, select, hire employees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Develop and train employees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Manage performance rewards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Employee benefits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resource </a:t>
            </a:r>
            <a:r>
              <a:rPr lang="en-US" altLang="en-US" sz="2700" dirty="0" err="1">
                <a:latin typeface="Arial" panose="020B0604020202020204" pitchFamily="34" charset="0"/>
              </a:rPr>
              <a:t>mgmt</a:t>
            </a: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  <p:sp>
        <p:nvSpPr>
          <p:cNvPr id="28676" name="Rectangle 5">
            <a:extLst>
              <a:ext uri="{FF2B5EF4-FFF2-40B4-BE49-F238E27FC236}">
                <a16:creationId xmlns:a16="http://schemas.microsoft.com/office/drawing/2014/main" id="{81478EA2-8D92-1D55-8E4B-2FA286285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0" y="1943101"/>
            <a:ext cx="6972300" cy="844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storage and retrieval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systems development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systems processing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systems support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Information security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Continuity of systems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Accounts payable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Accounts receivable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Period end financial reporting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Benefits administration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Payroll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Budgeting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Cash flow management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Financial risk management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Facilities management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Ethics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Government, legal, lender relations</a:t>
            </a:r>
          </a:p>
          <a:p>
            <a:pPr eaLnBrk="1" hangingPunct="1">
              <a:spcBef>
                <a:spcPct val="0"/>
              </a:spcBef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82126B75-B2E8-F57A-AFBF-BB54A9DDA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-32385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Maintain resources to support risk management processes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B4354CD7-201B-4166-938A-10A123600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1028700"/>
            <a:ext cx="15201900" cy="10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Arial" panose="020B0604020202020204" pitchFamily="34" charset="0"/>
              </a:rPr>
              <a:t>WARNING:  THIS IS THE MOST COMMON AREA WHERE THE PROCESS BREAKS!!!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2700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PEOPLE 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ensure qualified, trusted individuals maintain the business risk management structure and the supporting external monitors and internal controls within business processes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PROCESS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ensure the core policies and procedures put in place are kept in place, updated and monitored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TECHNOLOGY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ensure automation and technology is leveraged to reduce the amount of time and human resources dedicated to business risk management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 CULTURE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ensure everyone from senior management to staff acknowledge the importance of managing business risk appropriately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27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700" dirty="0">
                <a:latin typeface="Arial" panose="020B0604020202020204" pitchFamily="34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BAEC09E4-8568-782B-8CFE-2102BA24F2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Best Practices vs. Best Control Practices</a:t>
            </a:r>
          </a:p>
        </p:txBody>
      </p:sp>
      <p:sp>
        <p:nvSpPr>
          <p:cNvPr id="6146" name="Text Box 3">
            <a:extLst>
              <a:ext uri="{FF2B5EF4-FFF2-40B4-BE49-F238E27FC236}">
                <a16:creationId xmlns:a16="http://schemas.microsoft.com/office/drawing/2014/main" id="{D0A59581-780E-0E6B-9021-8E0BEF3BA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2850564"/>
            <a:ext cx="13425470" cy="4585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Best practices = best way to perform a process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 Focus is on improving operational efficiency and effectiveness</a:t>
            </a:r>
          </a:p>
          <a:p>
            <a:pPr lvl="2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200" dirty="0">
                <a:latin typeface="Arial" panose="020B0604020202020204" pitchFamily="34" charset="0"/>
              </a:rPr>
              <a:t>Ex. Use Procurement cards to make routine, small purchases.</a:t>
            </a:r>
          </a:p>
          <a:p>
            <a:pPr lvl="2"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Best control practices = best way to protect a process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200" dirty="0">
                <a:latin typeface="Arial" panose="020B0604020202020204" pitchFamily="34" charset="0"/>
              </a:rPr>
              <a:t>Focus on mitigating business risk</a:t>
            </a:r>
          </a:p>
          <a:p>
            <a:pPr lvl="2"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200" dirty="0">
                <a:latin typeface="Arial" panose="020B0604020202020204" pitchFamily="34" charset="0"/>
              </a:rPr>
              <a:t>Ex. All purchasing transactions must be authorized</a:t>
            </a:r>
          </a:p>
          <a:p>
            <a:pPr lvl="2"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dirty="0">
                <a:latin typeface="Arial" panose="020B0604020202020204" pitchFamily="34" charset="0"/>
              </a:rPr>
              <a:t>These practices may sometime be working against one another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EAB228B3-7142-BF55-4585-CA04CEFEC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Business Risk</a:t>
            </a:r>
          </a:p>
        </p:txBody>
      </p:sp>
      <p:sp>
        <p:nvSpPr>
          <p:cNvPr id="8194" name="Text Box 3">
            <a:extLst>
              <a:ext uri="{FF2B5EF4-FFF2-40B4-BE49-F238E27FC236}">
                <a16:creationId xmlns:a16="http://schemas.microsoft.com/office/drawing/2014/main" id="{1A3EDBBF-9109-959D-E530-06AAA517F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1" y="2928938"/>
            <a:ext cx="18473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>
              <a:latin typeface="Arial" panose="020B0604020202020204" pitchFamily="34" charset="0"/>
            </a:endParaRPr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7E8CA688-B6A2-C7C6-8AE3-7E982350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971800"/>
            <a:ext cx="11372850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5400">
                <a:latin typeface="Arial" panose="020B0604020202020204" pitchFamily="34" charset="0"/>
              </a:rPr>
              <a:t>“Business risk is the threat that an event or action will adversely affect an organization’s ability to achieve its business objectives and execute its strategies successfully.”</a:t>
            </a:r>
          </a:p>
        </p:txBody>
      </p:sp>
      <p:sp>
        <p:nvSpPr>
          <p:cNvPr id="8197" name="Rectangle 6">
            <a:extLst>
              <a:ext uri="{FF2B5EF4-FFF2-40B4-BE49-F238E27FC236}">
                <a16:creationId xmlns:a16="http://schemas.microsoft.com/office/drawing/2014/main" id="{D42FFEBD-B304-1BCD-1341-E011A4975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7086600"/>
            <a:ext cx="117919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SOURCE: </a:t>
            </a:r>
            <a:r>
              <a:rPr lang="en-US" altLang="en-US" sz="1500" u="sng">
                <a:solidFill>
                  <a:schemeClr val="tx2"/>
                </a:solidFill>
                <a:latin typeface="Arial" panose="020B0604020202020204" pitchFamily="34" charset="0"/>
              </a:rPr>
              <a:t>Managing business risk: An integrated approach</a:t>
            </a: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, co-authored by Arthur Andersen and The Economist Intelligence Unit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D0744911-8356-6635-871E-E54A41834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Warning Signs of Business Risk</a:t>
            </a:r>
          </a:p>
        </p:txBody>
      </p:sp>
      <p:sp>
        <p:nvSpPr>
          <p:cNvPr id="10243" name="Text Box 6">
            <a:extLst>
              <a:ext uri="{FF2B5EF4-FFF2-40B4-BE49-F238E27FC236}">
                <a16:creationId xmlns:a16="http://schemas.microsoft.com/office/drawing/2014/main" id="{F248C5F8-48EE-E7E4-8DE8-515174F1E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688" y="2231233"/>
            <a:ext cx="9708107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linkage of risk to value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effort to anticipate risk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Ineffective strategic control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business risk policy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risk management ownership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Risk management is not a priority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common risk language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No integrated risk management framework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Organizational distrust that goes unmanaged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Fragmented business and management style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Poor segmentation of incompatible duties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Poor risk communications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BF6F6C7-3E58-DF72-5B44-4F010A3393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>
                <a:latin typeface="Arial" panose="020B0604020202020204" pitchFamily="34" charset="0"/>
              </a:rPr>
              <a:t>Keys to Effective Risk Management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FB5DE9A4-C927-00FE-9B57-BFDA18757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1" y="2626520"/>
            <a:ext cx="12623969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Set the tone for organizational business risk management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Create a common risk management language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Identify and prioritize business risks 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Monitor and manage external risks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Create internal controls to mitigate internal risks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endParaRPr lang="en-US" altLang="en-US" sz="36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3600">
                <a:latin typeface="Arial" panose="020B0604020202020204" pitchFamily="34" charset="0"/>
              </a:rPr>
              <a:t>Maintain resources to support risk management processes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590CFC0C-6B5E-3199-1E4F-7986DF15C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457200"/>
            <a:ext cx="14439900" cy="1714500"/>
          </a:xfrm>
        </p:spPr>
        <p:txBody>
          <a:bodyPr/>
          <a:lstStyle/>
          <a:p>
            <a:pPr algn="l" eaLnBrk="1" hangingPunct="1"/>
            <a:r>
              <a:rPr lang="en-US" altLang="en-US" sz="4200" dirty="0">
                <a:solidFill>
                  <a:schemeClr val="bg1"/>
                </a:solidFill>
                <a:latin typeface="Arial" panose="020B0604020202020204" pitchFamily="34" charset="0"/>
              </a:rPr>
              <a:t>Set tone for organizational business risk management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3DA20315-0A78-0893-F4A3-782D826F0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1847850"/>
            <a:ext cx="13144500" cy="775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Involve senior management in supporting risk management policies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Create business risk management policies that are clear and actionable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Communicate business risk management policies clearly and regularly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Monitor adherence to business risk management policies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Provide resources to support the business risk management 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BC7E3E9E-61A7-DFFD-C511-1FEF12602C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28900" y="457200"/>
            <a:ext cx="14020800" cy="1714500"/>
          </a:xfrm>
        </p:spPr>
        <p:txBody>
          <a:bodyPr/>
          <a:lstStyle/>
          <a:p>
            <a:pPr algn="l" eaLnBrk="1" hangingPunct="1"/>
            <a:r>
              <a:rPr lang="en-US" altLang="en-US" sz="4800" dirty="0">
                <a:latin typeface="Arial" panose="020B0604020202020204" pitchFamily="34" charset="0"/>
              </a:rPr>
              <a:t>Create a common risk management language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161B2A4E-416F-2678-4417-FBAED241E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00300"/>
            <a:ext cx="1314450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A unique set of organization-wide groupings of risks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A common lexicon or map to communicate business risks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Clearly defined, detailed definitions for each risk on the risk map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Identify circumstances when each risk may arise </a:t>
            </a:r>
          </a:p>
          <a:p>
            <a:pPr eaLnBrk="1" hangingPunct="1">
              <a:spcBef>
                <a:spcPct val="0"/>
              </a:spcBef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D632681-ED8D-3DB6-7A73-BBD18BD31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37558" y="-591421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 dirty="0">
                <a:latin typeface="Arial" panose="020B0604020202020204" pitchFamily="34" charset="0"/>
              </a:rPr>
              <a:t>Risk Management Map - Example</a:t>
            </a:r>
          </a:p>
        </p:txBody>
      </p:sp>
      <p:sp>
        <p:nvSpPr>
          <p:cNvPr id="18435" name="Rectangle 4">
            <a:extLst>
              <a:ext uri="{FF2B5EF4-FFF2-40B4-BE49-F238E27FC236}">
                <a16:creationId xmlns:a16="http://schemas.microsoft.com/office/drawing/2014/main" id="{30ED3604-54C6-969B-B79D-F724D3230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045" y="1666875"/>
            <a:ext cx="8572500" cy="828675"/>
          </a:xfrm>
          <a:prstGeom prst="rect">
            <a:avLst/>
          </a:prstGeom>
          <a:gradFill rotWithShape="0">
            <a:gsLst>
              <a:gs pos="0">
                <a:srgbClr val="6D003F"/>
              </a:gs>
              <a:gs pos="100000">
                <a:srgbClr val="B5006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257D944F-6CA4-B2C6-3BD4-36BAE73F4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1921670"/>
            <a:ext cx="8589170" cy="3690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7192865B-2DCB-6E7D-D79D-1C91AC9A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370" y="7934325"/>
            <a:ext cx="8710613" cy="2352675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38" name="Rectangle 7">
            <a:extLst>
              <a:ext uri="{FF2B5EF4-FFF2-40B4-BE49-F238E27FC236}">
                <a16:creationId xmlns:a16="http://schemas.microsoft.com/office/drawing/2014/main" id="{78D6CD3D-1B11-83C6-E4B3-4E8652C8B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1326357"/>
            <a:ext cx="8708232" cy="1257300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39" name="Rectangle 8">
            <a:extLst>
              <a:ext uri="{FF2B5EF4-FFF2-40B4-BE49-F238E27FC236}">
                <a16:creationId xmlns:a16="http://schemas.microsoft.com/office/drawing/2014/main" id="{24715BA0-1A27-7AFB-B9CF-3E36FE042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5370" y="2805113"/>
            <a:ext cx="8710613" cy="4919663"/>
          </a:xfrm>
          <a:prstGeom prst="rect">
            <a:avLst/>
          </a:prstGeom>
          <a:noFill/>
          <a:ln w="57150" cmpd="thickThin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40" name="Rectangle 9">
            <a:extLst>
              <a:ext uri="{FF2B5EF4-FFF2-40B4-BE49-F238E27FC236}">
                <a16:creationId xmlns:a16="http://schemas.microsoft.com/office/drawing/2014/main" id="{D0170E1D-0C1B-04FF-590D-2EB3C31D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4900" y="1388270"/>
            <a:ext cx="8572500" cy="30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32" tIns="47625" rIns="97632" bIns="47625">
            <a:spAutoFit/>
          </a:bodyPr>
          <a:lstStyle>
            <a:lvl1pPr defTabSz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b="1">
                <a:solidFill>
                  <a:srgbClr val="000000"/>
                </a:solidFill>
                <a:latin typeface="Arial" panose="020B0604020202020204" pitchFamily="34" charset="0"/>
              </a:rPr>
              <a:t>E    N    V    I    R    O    N    M    E    N    T        R    I    S    K</a:t>
            </a: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1DF5590A-C1C5-5B3C-B145-1EFED9DA1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7313" y="1914525"/>
            <a:ext cx="8370690" cy="28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632" tIns="47625" rIns="97632" bIns="47625">
            <a:spAutoFit/>
          </a:bodyPr>
          <a:lstStyle>
            <a:lvl1pPr defTabSz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         Competitor                         Sensitivity                        Shareholder Relations                        Capital Availability </a:t>
            </a:r>
          </a:p>
        </p:txBody>
      </p:sp>
      <p:sp>
        <p:nvSpPr>
          <p:cNvPr id="18442" name="Rectangle 11">
            <a:extLst>
              <a:ext uri="{FF2B5EF4-FFF2-40B4-BE49-F238E27FC236}">
                <a16:creationId xmlns:a16="http://schemas.microsoft.com/office/drawing/2014/main" id="{956AE421-E79A-4AC2-E080-E35628163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2050257"/>
            <a:ext cx="8704308" cy="280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632" tIns="47625" rIns="97632" bIns="47625">
            <a:spAutoFit/>
          </a:bodyPr>
          <a:lstStyle>
            <a:lvl1pPr defTabSz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  Catastrophic Loss            Sovereign/Political            Legal            Regulatory            Industry           Financial Markets </a:t>
            </a:r>
          </a:p>
        </p:txBody>
      </p:sp>
      <p:sp>
        <p:nvSpPr>
          <p:cNvPr id="18443" name="Rectangle 12">
            <a:extLst>
              <a:ext uri="{FF2B5EF4-FFF2-40B4-BE49-F238E27FC236}">
                <a16:creationId xmlns:a16="http://schemas.microsoft.com/office/drawing/2014/main" id="{162B1075-72C6-4CB4-43B8-5760AD0E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045" y="3178970"/>
            <a:ext cx="8572500" cy="4474368"/>
          </a:xfrm>
          <a:prstGeom prst="rect">
            <a:avLst/>
          </a:prstGeom>
          <a:gradFill rotWithShape="0">
            <a:gsLst>
              <a:gs pos="0">
                <a:srgbClr val="04258B"/>
              </a:gs>
              <a:gs pos="100000">
                <a:srgbClr val="063DE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44" name="Rectangle 13">
            <a:extLst>
              <a:ext uri="{FF2B5EF4-FFF2-40B4-BE49-F238E27FC236}">
                <a16:creationId xmlns:a16="http://schemas.microsoft.com/office/drawing/2014/main" id="{9F35F73C-0502-BE11-829C-A8166B78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2045" y="8281988"/>
            <a:ext cx="8572500" cy="1914525"/>
          </a:xfrm>
          <a:prstGeom prst="rect">
            <a:avLst/>
          </a:prstGeom>
          <a:gradFill rotWithShape="0">
            <a:gsLst>
              <a:gs pos="0">
                <a:srgbClr val="005700"/>
              </a:gs>
              <a:gs pos="100000">
                <a:srgbClr val="00AE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3600"/>
          </a:p>
        </p:txBody>
      </p:sp>
      <p:sp>
        <p:nvSpPr>
          <p:cNvPr id="18445" name="Rectangle 14">
            <a:extLst>
              <a:ext uri="{FF2B5EF4-FFF2-40B4-BE49-F238E27FC236}">
                <a16:creationId xmlns:a16="http://schemas.microsoft.com/office/drawing/2014/main" id="{914BBA71-A1B2-51ED-663D-B3CB9463F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7984333"/>
            <a:ext cx="8543925" cy="30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32" tIns="47625" rIns="97632" bIns="47625">
            <a:spAutoFit/>
          </a:bodyPr>
          <a:lstStyle>
            <a:lvl1pPr defTabSz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b="1">
                <a:solidFill>
                  <a:srgbClr val="000000"/>
                </a:solidFill>
                <a:latin typeface="Arial" panose="020B0604020202020204" pitchFamily="34" charset="0"/>
              </a:rPr>
              <a:t>I N F O R M A T I O N   F O R   D E C I S I O N   M A K I N G   R I S K</a:t>
            </a:r>
          </a:p>
        </p:txBody>
      </p:sp>
      <p:sp>
        <p:nvSpPr>
          <p:cNvPr id="18446" name="Rectangle 15">
            <a:extLst>
              <a:ext uri="{FF2B5EF4-FFF2-40B4-BE49-F238E27FC236}">
                <a16:creationId xmlns:a16="http://schemas.microsoft.com/office/drawing/2014/main" id="{D12A7AEC-71C2-DB18-FBBB-B69110EF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475" y="2881313"/>
            <a:ext cx="8543925" cy="30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632" tIns="47625" rIns="97632" bIns="47625">
            <a:spAutoFit/>
          </a:bodyPr>
          <a:lstStyle>
            <a:lvl1pPr defTabSz="4476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476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476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476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476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476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350" b="1">
                <a:solidFill>
                  <a:srgbClr val="000000"/>
                </a:solidFill>
                <a:latin typeface="Arial" panose="020B0604020202020204" pitchFamily="34" charset="0"/>
              </a:rPr>
              <a:t>P    R    O    C    E    S   S        R    I    S    K</a:t>
            </a:r>
          </a:p>
        </p:txBody>
      </p:sp>
      <p:sp>
        <p:nvSpPr>
          <p:cNvPr id="18447" name="Rectangle 16">
            <a:extLst>
              <a:ext uri="{FF2B5EF4-FFF2-40B4-BE49-F238E27FC236}">
                <a16:creationId xmlns:a16="http://schemas.microsoft.com/office/drawing/2014/main" id="{CB5399DE-0B03-18DA-1B55-B972A13C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408" y="3305176"/>
            <a:ext cx="1897856" cy="136683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EMPOWERMENT RISK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Leadership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Authority/Limit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Outsourcing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Performance Incentives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Change Readiness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Communications</a:t>
            </a:r>
          </a:p>
        </p:txBody>
      </p:sp>
      <p:sp>
        <p:nvSpPr>
          <p:cNvPr id="18448" name="Rectangle 17">
            <a:extLst>
              <a:ext uri="{FF2B5EF4-FFF2-40B4-BE49-F238E27FC236}">
                <a16:creationId xmlns:a16="http://schemas.microsoft.com/office/drawing/2014/main" id="{54078E3F-11A2-426A-518D-EF7D23BDF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76" y="4833938"/>
            <a:ext cx="2395538" cy="1323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1907" tIns="61913" rIns="11907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INFORMATION PROCESSING/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TECHNOLOGY RISK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Relevance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Access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Infrastructure</a:t>
            </a:r>
          </a:p>
        </p:txBody>
      </p:sp>
      <p:sp>
        <p:nvSpPr>
          <p:cNvPr id="18449" name="Rectangle 18">
            <a:extLst>
              <a:ext uri="{FF2B5EF4-FFF2-40B4-BE49-F238E27FC236}">
                <a16:creationId xmlns:a16="http://schemas.microsoft.com/office/drawing/2014/main" id="{0CA99058-54D3-2A16-A425-F9DB95EA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6348413"/>
            <a:ext cx="1624013" cy="11525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INTEGRITY RISK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Management Fraud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Employee Fraud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Illegal Acts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Unauthorized Use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Reputation</a:t>
            </a:r>
          </a:p>
        </p:txBody>
      </p:sp>
      <p:sp>
        <p:nvSpPr>
          <p:cNvPr id="18450" name="Rectangle 19">
            <a:extLst>
              <a:ext uri="{FF2B5EF4-FFF2-40B4-BE49-F238E27FC236}">
                <a16:creationId xmlns:a16="http://schemas.microsoft.com/office/drawing/2014/main" id="{030ACA04-2378-1FB8-25E5-43E0EC1A6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6" y="3305176"/>
            <a:ext cx="2426495" cy="308133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OPERATIONS  RISK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Customer Satisfaction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Human Resources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Product Development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Efficiency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Capacity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Performance Gap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Cycle Time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Sourcing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Obsolescence/Shrinkage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Compliance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Business Interruption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Product/Service Failure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Environmental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Health and Safety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Trademark/Brand Name Erosion</a:t>
            </a:r>
          </a:p>
        </p:txBody>
      </p:sp>
      <p:grpSp>
        <p:nvGrpSpPr>
          <p:cNvPr id="18451" name="Group 20">
            <a:extLst>
              <a:ext uri="{FF2B5EF4-FFF2-40B4-BE49-F238E27FC236}">
                <a16:creationId xmlns:a16="http://schemas.microsoft.com/office/drawing/2014/main" id="{25AE532E-05E9-9257-0D02-16E7E723A19F}"/>
              </a:ext>
            </a:extLst>
          </p:cNvPr>
          <p:cNvGrpSpPr>
            <a:grpSpLocks/>
          </p:cNvGrpSpPr>
          <p:nvPr/>
        </p:nvGrpSpPr>
        <p:grpSpPr bwMode="auto">
          <a:xfrm>
            <a:off x="10760871" y="3305175"/>
            <a:ext cx="2540794" cy="2976563"/>
            <a:chOff x="4531" y="1150"/>
            <a:chExt cx="1067" cy="1250"/>
          </a:xfrm>
        </p:grpSpPr>
        <p:sp>
          <p:nvSpPr>
            <p:cNvPr id="18456" name="Rectangle 21">
              <a:extLst>
                <a:ext uri="{FF2B5EF4-FFF2-40B4-BE49-F238E27FC236}">
                  <a16:creationId xmlns:a16="http://schemas.microsoft.com/office/drawing/2014/main" id="{A3803A8C-B228-D51B-A312-BA49142AD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" y="1150"/>
              <a:ext cx="1048" cy="1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3825" tIns="61913" rIns="123825" bIns="61913" anchor="ctr"/>
            <a:lstStyle>
              <a:lvl1pPr defTabSz="739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defTabSz="73977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defTabSz="739775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defTabSz="739775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defTabSz="739775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defTabSz="7397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defTabSz="7397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defTabSz="7397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defTabSz="739775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FINANCIAL RISK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7" name="Rectangle 22">
              <a:extLst>
                <a:ext uri="{FF2B5EF4-FFF2-40B4-BE49-F238E27FC236}">
                  <a16:creationId xmlns:a16="http://schemas.microsoft.com/office/drawing/2014/main" id="{1178F25B-B000-55F5-C807-2616BD741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300"/>
              <a:ext cx="328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5732" tIns="66675" rIns="135732" bIns="6667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Price</a:t>
              </a:r>
            </a:p>
          </p:txBody>
        </p:sp>
        <p:sp>
          <p:nvSpPr>
            <p:cNvPr id="18458" name="Rectangle 23">
              <a:extLst>
                <a:ext uri="{FF2B5EF4-FFF2-40B4-BE49-F238E27FC236}">
                  <a16:creationId xmlns:a16="http://schemas.microsoft.com/office/drawing/2014/main" id="{D7543AC3-B0E8-C321-2D01-19644964C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258"/>
              <a:ext cx="748" cy="1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35732" tIns="66675" rIns="135732" bIns="66675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Interest Rate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Currency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Equity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Commodity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Financial Instrument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Cash Flow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Opportunity Cost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Concentration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 b="1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Default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Concentration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Settlement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Collateral</a:t>
              </a:r>
            </a:p>
          </p:txBody>
        </p:sp>
        <p:sp>
          <p:nvSpPr>
            <p:cNvPr id="18459" name="Rectangle 24">
              <a:extLst>
                <a:ext uri="{FF2B5EF4-FFF2-40B4-BE49-F238E27FC236}">
                  <a16:creationId xmlns:a16="http://schemas.microsoft.com/office/drawing/2014/main" id="{200831B2-45F6-1818-0B7B-DBE991CAD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1762"/>
              <a:ext cx="328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5732" tIns="66675" rIns="135732" bIns="6667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Liquidity</a:t>
              </a:r>
            </a:p>
          </p:txBody>
        </p:sp>
        <p:sp>
          <p:nvSpPr>
            <p:cNvPr id="18460" name="Rectangle 25">
              <a:extLst>
                <a:ext uri="{FF2B5EF4-FFF2-40B4-BE49-F238E27FC236}">
                  <a16:creationId xmlns:a16="http://schemas.microsoft.com/office/drawing/2014/main" id="{8D3A1B63-6B94-A1BA-D93C-CCDA137E2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9" y="2068"/>
              <a:ext cx="328" cy="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135732" tIns="66675" rIns="135732" bIns="66675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Credit</a:t>
              </a:r>
            </a:p>
          </p:txBody>
        </p:sp>
      </p:grpSp>
      <p:sp>
        <p:nvSpPr>
          <p:cNvPr id="18452" name="Rectangle 26">
            <a:extLst>
              <a:ext uri="{FF2B5EF4-FFF2-40B4-BE49-F238E27FC236}">
                <a16:creationId xmlns:a16="http://schemas.microsoft.com/office/drawing/2014/main" id="{DE8971F0-3AA9-45D0-EB0A-B6A5A836C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170" y="8424863"/>
            <a:ext cx="2145506" cy="1173957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OPERATIONAL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Pricing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Contract Commitment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Performance Measurement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Alignment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Regulatory Reporting</a:t>
            </a:r>
          </a:p>
        </p:txBody>
      </p:sp>
      <p:sp>
        <p:nvSpPr>
          <p:cNvPr id="18453" name="Rectangle 27">
            <a:extLst>
              <a:ext uri="{FF2B5EF4-FFF2-40B4-BE49-F238E27FC236}">
                <a16:creationId xmlns:a16="http://schemas.microsoft.com/office/drawing/2014/main" id="{73E80584-9B7A-9235-4F65-6CEF87745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3845" y="8424863"/>
            <a:ext cx="2514600" cy="15049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FINANCIAL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Budget and Planning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Accounting Information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Financial Reporting Evaluation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Taxation</a:t>
            </a:r>
            <a:endParaRPr lang="en-US" altLang="en-US" sz="1200" b="1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Pension Fund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Investment Evaluation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Regulatory Reporting</a:t>
            </a:r>
          </a:p>
        </p:txBody>
      </p:sp>
      <p:sp>
        <p:nvSpPr>
          <p:cNvPr id="18454" name="Rectangle 28">
            <a:extLst>
              <a:ext uri="{FF2B5EF4-FFF2-40B4-BE49-F238E27FC236}">
                <a16:creationId xmlns:a16="http://schemas.microsoft.com/office/drawing/2014/main" id="{8FF3C699-3CDA-5DBF-AB5D-64997DD8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3770" y="8424863"/>
            <a:ext cx="2116931" cy="16764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123825" tIns="61913" rIns="123825" bIns="61913" anchor="ctr"/>
          <a:lstStyle>
            <a:lvl1pPr defTabSz="739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39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397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39775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39775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397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latin typeface="Arial" panose="020B0604020202020204" pitchFamily="34" charset="0"/>
              </a:rPr>
              <a:t>STRATEGIC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Environmental Scan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Business Portfolio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Valuation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Performance Measurement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Organization Structure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Resource Allocation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Planning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  <a:latin typeface="Arial" panose="020B0604020202020204" pitchFamily="34" charset="0"/>
              </a:rPr>
              <a:t>Life Cycle</a:t>
            </a:r>
          </a:p>
        </p:txBody>
      </p:sp>
      <p:sp>
        <p:nvSpPr>
          <p:cNvPr id="18455" name="Text Box 29">
            <a:extLst>
              <a:ext uri="{FF2B5EF4-FFF2-40B4-BE49-F238E27FC236}">
                <a16:creationId xmlns:a16="http://schemas.microsoft.com/office/drawing/2014/main" id="{93EC3135-53C9-405C-225A-64205EE6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7772400"/>
            <a:ext cx="2400300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Source: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u="sn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" panose="020B0604020202020204" pitchFamily="34" charset="0"/>
              </a:rPr>
              <a:t>Enterprise-wide Risk Management: Strategies for Linking Risk and Opportunity</a:t>
            </a:r>
            <a:r>
              <a:rPr lang="en-US" altLang="en-US" sz="1200">
                <a:latin typeface="Arial" panose="020B0604020202020204" pitchFamily="34" charset="0"/>
              </a:rPr>
              <a:t> by James Deloach and Nick Temple, December 2000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" panose="020B0604020202020204" pitchFamily="34" charset="0"/>
              </a:rPr>
              <a:t>Business Risk Management Knowledge Base</a:t>
            </a:r>
            <a:r>
              <a:rPr lang="en-US" altLang="en-US" sz="1200">
                <a:latin typeface="Arial" panose="020B0604020202020204" pitchFamily="34" charset="0"/>
              </a:rPr>
              <a:t>, Andersen, 1997</a:t>
            </a:r>
            <a:endParaRPr lang="en-US" altLang="en-US" sz="1200" u="sn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CBD4B24-30EA-04CC-D8CE-AE7A569CA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18062"/>
            <a:ext cx="13030200" cy="1714500"/>
          </a:xfrm>
        </p:spPr>
        <p:txBody>
          <a:bodyPr/>
          <a:lstStyle/>
          <a:p>
            <a:pPr algn="l" eaLnBrk="1" hangingPunct="1"/>
            <a:r>
              <a:rPr lang="en-US" altLang="en-US" sz="4800" dirty="0">
                <a:latin typeface="Arial" panose="020B0604020202020204" pitchFamily="34" charset="0"/>
              </a:rPr>
              <a:t>Major Categories of Risk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E52FA177-9EFF-C062-5914-A4A454BB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057400"/>
            <a:ext cx="12801600" cy="6740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Environment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that environmental forces could change the fundamentals that drive the business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Process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that processes are not defined; lack structure, policy and procedure; are inefficient and ineffective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Operational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that customers needs in terms of cost, quality and time objectives will not be met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Financial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that the company will not be liquid enough; that currency, credit and other financial risks will not be controlled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Empowerment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that managers and employees are not properly led, don’t have appropriate boundaries of authority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Information Processing/Technology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IT is not supporting the current and future business needs; IT assets are misused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Integrity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Risk of management or employee fraud; illegal acts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Information for Decision-Making Risk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Information to support decisions is not relevant or reliable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CC89E178-D929-C045-6EA5-AEF59BF1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8865395"/>
            <a:ext cx="133731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Source: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 u="sn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" panose="020B0604020202020204" pitchFamily="34" charset="0"/>
              </a:rPr>
              <a:t>Enterprise-wide Risk Management: Strategies for Linking Risk and Opportunity</a:t>
            </a:r>
            <a:r>
              <a:rPr lang="en-US" altLang="en-US" sz="1200">
                <a:latin typeface="Arial" panose="020B0604020202020204" pitchFamily="34" charset="0"/>
              </a:rPr>
              <a:t> by James Deloach and Nick Temple, December 2000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u="sng">
                <a:latin typeface="Arial" panose="020B0604020202020204" pitchFamily="34" charset="0"/>
              </a:rPr>
              <a:t>Business Risk Management Knowledge Base</a:t>
            </a:r>
            <a:r>
              <a:rPr lang="en-US" altLang="en-US" sz="1200">
                <a:latin typeface="Arial" panose="020B0604020202020204" pitchFamily="34" charset="0"/>
              </a:rPr>
              <a:t>, Andersen, 1997</a:t>
            </a:r>
            <a:endParaRPr lang="en-US" altLang="en-US" sz="1200" u="sng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D74B69-E8BC-49A1-A883-AA7409F9A0AF}"/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1219</Words>
  <Application>Microsoft Macintosh PowerPoint</Application>
  <PresentationFormat>Custom</PresentationFormat>
  <Paragraphs>283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 2</vt:lpstr>
      <vt:lpstr>Breeze</vt:lpstr>
      <vt:lpstr>Business Risk Management </vt:lpstr>
      <vt:lpstr>Best Practices vs. Best Control Practices</vt:lpstr>
      <vt:lpstr>Business Risk</vt:lpstr>
      <vt:lpstr>Warning Signs of Business Risk</vt:lpstr>
      <vt:lpstr>Keys to Effective Risk Management</vt:lpstr>
      <vt:lpstr>Set tone for organizational business risk management</vt:lpstr>
      <vt:lpstr>Create a common risk management language</vt:lpstr>
      <vt:lpstr>Risk Management Map - Example</vt:lpstr>
      <vt:lpstr>Major Categories of Risk</vt:lpstr>
      <vt:lpstr>Identify and Prioritize Business Risks</vt:lpstr>
      <vt:lpstr>Monitor and Manage External Risks</vt:lpstr>
      <vt:lpstr>Create internal controls to mitigate internal risks</vt:lpstr>
      <vt:lpstr>Examples of Processes Requiring Risk Management</vt:lpstr>
      <vt:lpstr>Maintain resources to support risk management processes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29</cp:revision>
  <dcterms:created xsi:type="dcterms:W3CDTF">2019-02-13T16:04:21Z</dcterms:created>
  <dcterms:modified xsi:type="dcterms:W3CDTF">2023-11-11T15:38:57Z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