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7"/>
  </p:notesMasterIdLst>
  <p:sldIdLst>
    <p:sldId id="1850" r:id="rId2"/>
    <p:sldId id="1904" r:id="rId3"/>
    <p:sldId id="1905" r:id="rId4"/>
    <p:sldId id="1906" r:id="rId5"/>
    <p:sldId id="1907" r:id="rId6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34"/>
    <p:restoredTop sz="96327"/>
  </p:normalViewPr>
  <p:slideViewPr>
    <p:cSldViewPr snapToGrid="0">
      <p:cViewPr>
        <p:scale>
          <a:sx n="105" d="100"/>
          <a:sy n="105" d="100"/>
        </p:scale>
        <p:origin x="-536" y="2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12.06.2025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MCP vs A2A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39C7C42-201B-3FBB-669F-143D94E6A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Tools vs Agents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A245573-E3CB-EBB0-8410-34B863DF80E7}"/>
              </a:ext>
            </a:extLst>
          </p:cNvPr>
          <p:cNvSpPr txBox="1"/>
          <p:nvPr/>
        </p:nvSpPr>
        <p:spPr>
          <a:xfrm>
            <a:off x="6096000" y="592454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/>
              <a:t>https://medium.com/data-science-collective/mcp-vs-a2a-building-bridges-between-ai-agents-f6b64be97a35</a:t>
            </a:r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0FB9-4B5D-E507-78D8-E503D896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86AEF41F-28BE-C388-43B5-F04A5DE8ABEA}"/>
              </a:ext>
            </a:extLst>
          </p:cNvPr>
          <p:cNvGrpSpPr/>
          <p:nvPr/>
        </p:nvGrpSpPr>
        <p:grpSpPr>
          <a:xfrm>
            <a:off x="3159823" y="1645992"/>
            <a:ext cx="7132877" cy="3535176"/>
            <a:chOff x="1629202" y="736163"/>
            <a:chExt cx="5349659" cy="2651382"/>
          </a:xfrm>
        </p:grpSpPr>
        <p:pic>
          <p:nvPicPr>
            <p:cNvPr id="7" name="Grafika 6" descr="Robot kontur">
              <a:extLst>
                <a:ext uri="{FF2B5EF4-FFF2-40B4-BE49-F238E27FC236}">
                  <a16:creationId xmlns:a16="http://schemas.microsoft.com/office/drawing/2014/main" id="{2C0139D6-D67D-8A09-9421-27EC0038A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5834" y="1976107"/>
              <a:ext cx="712337" cy="712337"/>
            </a:xfrm>
            <a:prstGeom prst="rect">
              <a:avLst/>
            </a:prstGeom>
          </p:spPr>
        </p:pic>
        <p:pic>
          <p:nvPicPr>
            <p:cNvPr id="9" name="Grafika 8" descr="Narzędzia kontur">
              <a:extLst>
                <a:ext uri="{FF2B5EF4-FFF2-40B4-BE49-F238E27FC236}">
                  <a16:creationId xmlns:a16="http://schemas.microsoft.com/office/drawing/2014/main" id="{BE56E148-F821-9D00-136C-B32C90A65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21487" y="736163"/>
              <a:ext cx="417644" cy="417644"/>
            </a:xfrm>
            <a:prstGeom prst="rect">
              <a:avLst/>
            </a:prstGeom>
          </p:spPr>
        </p:pic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D47DC76E-940C-DB20-37E9-2AF061FB96EC}"/>
                </a:ext>
              </a:extLst>
            </p:cNvPr>
            <p:cNvGrpSpPr/>
            <p:nvPr/>
          </p:nvGrpSpPr>
          <p:grpSpPr>
            <a:xfrm>
              <a:off x="3165317" y="1725379"/>
              <a:ext cx="262332" cy="346730"/>
              <a:chOff x="5135030" y="1157722"/>
              <a:chExt cx="465476" cy="615231"/>
            </a:xfrm>
          </p:grpSpPr>
          <p:sp>
            <p:nvSpPr>
              <p:cNvPr id="58" name="Pierścień 57">
                <a:extLst>
                  <a:ext uri="{FF2B5EF4-FFF2-40B4-BE49-F238E27FC236}">
                    <a16:creationId xmlns:a16="http://schemas.microsoft.com/office/drawing/2014/main" id="{A0FFFF47-4C72-22F9-BABB-A2B65ADE359E}"/>
                  </a:ext>
                </a:extLst>
              </p:cNvPr>
              <p:cNvSpPr/>
              <p:nvPr/>
            </p:nvSpPr>
            <p:spPr>
              <a:xfrm>
                <a:off x="5196114" y="1284515"/>
                <a:ext cx="377372" cy="377372"/>
              </a:xfrm>
              <a:prstGeom prst="donu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1353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pole tekstowe 58">
                <a:extLst>
                  <a:ext uri="{FF2B5EF4-FFF2-40B4-BE49-F238E27FC236}">
                    <a16:creationId xmlns:a16="http://schemas.microsoft.com/office/drawing/2014/main" id="{38B60E77-7446-093D-B0B4-A027AC1EEB94}"/>
                  </a:ext>
                </a:extLst>
              </p:cNvPr>
              <p:cNvSpPr txBox="1"/>
              <p:nvPr/>
            </p:nvSpPr>
            <p:spPr>
              <a:xfrm>
                <a:off x="5135030" y="1157722"/>
                <a:ext cx="465476" cy="61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4" dirty="0"/>
                  <a:t>+</a:t>
                </a:r>
                <a:endParaRPr lang="pl-PL" sz="1353" dirty="0"/>
              </a:p>
            </p:txBody>
          </p:sp>
        </p:grpSp>
        <p:pic>
          <p:nvPicPr>
            <p:cNvPr id="2" name="Picture 12" descr="Neural Network Icon Images – Browse 47,444 Stock Photos ...">
              <a:extLst>
                <a:ext uri="{FF2B5EF4-FFF2-40B4-BE49-F238E27FC236}">
                  <a16:creationId xmlns:a16="http://schemas.microsoft.com/office/drawing/2014/main" id="{0EFE494B-7518-332C-B4CB-7C521F684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2103817"/>
              <a:ext cx="523514" cy="52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DED10DF8-32B2-1A49-8BEF-5F779D3A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4423" y="1549979"/>
              <a:ext cx="1464438" cy="1408401"/>
            </a:xfrm>
            <a:prstGeom prst="rect">
              <a:avLst/>
            </a:prstGeom>
          </p:spPr>
        </p:pic>
        <p:cxnSp>
          <p:nvCxnSpPr>
            <p:cNvPr id="5" name="Łącznik łamany 4">
              <a:extLst>
                <a:ext uri="{FF2B5EF4-FFF2-40B4-BE49-F238E27FC236}">
                  <a16:creationId xmlns:a16="http://schemas.microsoft.com/office/drawing/2014/main" id="{0CC878AC-1CDF-8C37-C846-E859BA2029D5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3427653" y="1898745"/>
              <a:ext cx="404329" cy="4074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łamany 5">
              <a:extLst>
                <a:ext uri="{FF2B5EF4-FFF2-40B4-BE49-F238E27FC236}">
                  <a16:creationId xmlns:a16="http://schemas.microsoft.com/office/drawing/2014/main" id="{9089929F-271F-670E-10FB-850C55E37559}"/>
                </a:ext>
              </a:extLst>
            </p:cNvPr>
            <p:cNvCxnSpPr>
              <a:cxnSpLocks/>
              <a:stCxn id="9" idx="3"/>
              <a:endCxn id="59" idx="0"/>
            </p:cNvCxnSpPr>
            <p:nvPr/>
          </p:nvCxnSpPr>
          <p:spPr>
            <a:xfrm>
              <a:off x="2639131" y="944986"/>
              <a:ext cx="657352" cy="7803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łamany 20">
              <a:extLst>
                <a:ext uri="{FF2B5EF4-FFF2-40B4-BE49-F238E27FC236}">
                  <a16:creationId xmlns:a16="http://schemas.microsoft.com/office/drawing/2014/main" id="{6B8E2E5E-72D7-F22F-31FD-0C8368D32AFE}"/>
                </a:ext>
              </a:extLst>
            </p:cNvPr>
            <p:cNvCxnSpPr>
              <a:cxnSpLocks/>
              <a:stCxn id="2" idx="3"/>
              <a:endCxn id="59" idx="1"/>
            </p:cNvCxnSpPr>
            <p:nvPr/>
          </p:nvCxnSpPr>
          <p:spPr>
            <a:xfrm flipV="1">
              <a:off x="2152717" y="1898745"/>
              <a:ext cx="1012601" cy="4668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411CD00B-85A6-61D2-AA42-EAD8D4395B3A}"/>
                </a:ext>
              </a:extLst>
            </p:cNvPr>
            <p:cNvGrpSpPr/>
            <p:nvPr/>
          </p:nvGrpSpPr>
          <p:grpSpPr>
            <a:xfrm>
              <a:off x="4508528" y="2208832"/>
              <a:ext cx="944780" cy="243464"/>
              <a:chOff x="7532914" y="3895155"/>
              <a:chExt cx="1676400" cy="431997"/>
            </a:xfrm>
          </p:grpSpPr>
          <p:pic>
            <p:nvPicPr>
              <p:cNvPr id="26" name="Obraz 25">
                <a:extLst>
                  <a:ext uri="{FF2B5EF4-FFF2-40B4-BE49-F238E27FC236}">
                    <a16:creationId xmlns:a16="http://schemas.microsoft.com/office/drawing/2014/main" id="{BE1CC39D-6E1F-36C8-28A3-3DEDA13DA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666692">
                <a:off x="7838814" y="3895155"/>
                <a:ext cx="431997" cy="431997"/>
              </a:xfrm>
              <a:prstGeom prst="rect">
                <a:avLst/>
              </a:prstGeom>
            </p:spPr>
          </p:pic>
          <p:cxnSp>
            <p:nvCxnSpPr>
              <p:cNvPr id="33" name="Łącznik prosty 32">
                <a:extLst>
                  <a:ext uri="{FF2B5EF4-FFF2-40B4-BE49-F238E27FC236}">
                    <a16:creationId xmlns:a16="http://schemas.microsoft.com/office/drawing/2014/main" id="{7DCBDC48-BD9C-7423-C8D2-CE1390010EB5}"/>
                  </a:ext>
                </a:extLst>
              </p:cNvPr>
              <p:cNvCxnSpPr/>
              <p:nvPr/>
            </p:nvCxnSpPr>
            <p:spPr>
              <a:xfrm>
                <a:off x="7532914" y="4107544"/>
                <a:ext cx="3193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>
                <a:extLst>
                  <a:ext uri="{FF2B5EF4-FFF2-40B4-BE49-F238E27FC236}">
                    <a16:creationId xmlns:a16="http://schemas.microsoft.com/office/drawing/2014/main" id="{68CC217C-7D69-70A1-3827-87142595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114" y="4114801"/>
                <a:ext cx="9652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B8F8031E-9D4F-F9D3-2F65-6D058F0B7B89}"/>
                </a:ext>
              </a:extLst>
            </p:cNvPr>
            <p:cNvSpPr txBox="1"/>
            <p:nvPr/>
          </p:nvSpPr>
          <p:spPr>
            <a:xfrm>
              <a:off x="1705090" y="2732982"/>
              <a:ext cx="371737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LLM</a:t>
              </a: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DBFC4760-08E9-63B0-9DCC-29D4CBF9742C}"/>
                </a:ext>
              </a:extLst>
            </p:cNvPr>
            <p:cNvSpPr txBox="1"/>
            <p:nvPr/>
          </p:nvSpPr>
          <p:spPr>
            <a:xfrm>
              <a:off x="3940134" y="2777927"/>
              <a:ext cx="462242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</a:t>
              </a: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0065D988-B354-044A-3969-C75CD2D196BC}"/>
                </a:ext>
              </a:extLst>
            </p:cNvPr>
            <p:cNvSpPr txBox="1"/>
            <p:nvPr/>
          </p:nvSpPr>
          <p:spPr>
            <a:xfrm>
              <a:off x="5886607" y="3162147"/>
              <a:ext cx="699086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Agentic AI</a:t>
              </a:r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105350CB-6198-F312-54E3-AC5D953C128E}"/>
                </a:ext>
              </a:extLst>
            </p:cNvPr>
            <p:cNvSpPr txBox="1"/>
            <p:nvPr/>
          </p:nvSpPr>
          <p:spPr>
            <a:xfrm>
              <a:off x="2104102" y="1224295"/>
              <a:ext cx="432234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Tools</a:t>
              </a:r>
            </a:p>
          </p:txBody>
        </p:sp>
      </p:grp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FC67546-3486-A4D4-6F21-E418C2B3945D}"/>
              </a:ext>
            </a:extLst>
          </p:cNvPr>
          <p:cNvSpPr txBox="1"/>
          <p:nvPr/>
        </p:nvSpPr>
        <p:spPr>
          <a:xfrm>
            <a:off x="4840888" y="5602198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/>
              <a:t>MCP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68E79DE-A26A-2CEC-7BC1-3CFED9D73815}"/>
              </a:ext>
            </a:extLst>
          </p:cNvPr>
          <p:cNvSpPr txBox="1"/>
          <p:nvPr/>
        </p:nvSpPr>
        <p:spPr>
          <a:xfrm>
            <a:off x="8930569" y="5602198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/>
              <a:t>A2A</a:t>
            </a:r>
          </a:p>
        </p:txBody>
      </p:sp>
    </p:spTree>
    <p:extLst>
      <p:ext uri="{BB962C8B-B14F-4D97-AF65-F5344CB8AC3E}">
        <p14:creationId xmlns:p14="http://schemas.microsoft.com/office/powerpoint/2010/main" val="294823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A3660B9-9848-3759-75E4-DECD7CF1F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02696"/>
              </p:ext>
            </p:extLst>
          </p:nvPr>
        </p:nvGraphicFramePr>
        <p:xfrm>
          <a:off x="2142836" y="1851660"/>
          <a:ext cx="8127999" cy="314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822949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84695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5411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1"/>
                        <a:t>Function Calling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/>
                        <a:t>MCP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/>
                        <a:t>A2A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2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 into specific LLM APIs</a:t>
                      </a:r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l-PL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 live in the same process/environment</a:t>
                      </a:r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l-PL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to single-agent orchestration</a:t>
                      </a:r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l-PL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Tied to specific 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Standardized tool and data access</a:t>
                      </a:r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l-PL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Client-server model for capability extension</a:t>
                      </a:r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l-PL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 and function interfaces</a:t>
                      </a:r>
                    </a:p>
                    <a:p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Model-agnostic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standard for agent interoperability</a:t>
                      </a:r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l-PL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Agents can be on different systems/organizations</a:t>
                      </a:r>
                    </a:p>
                    <a:p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 task delegation</a:t>
                      </a:r>
                    </a:p>
                    <a:p>
                      <a:b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l-PL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Vendor-neutral with enterprise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9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4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3EDD7A7-65C7-6272-BA19-108DCBD22A04}"/>
              </a:ext>
            </a:extLst>
          </p:cNvPr>
          <p:cNvSpPr txBox="1"/>
          <p:nvPr/>
        </p:nvSpPr>
        <p:spPr>
          <a:xfrm>
            <a:off x="8934848" y="138408"/>
            <a:ext cx="900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Agentic</a:t>
            </a:r>
            <a:br>
              <a:rPr lang="pl-PL"/>
            </a:br>
            <a:r>
              <a:rPr lang="pl-PL"/>
              <a:t>Mesh</a:t>
            </a:r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BB0ACA75-88ED-B508-8486-33A39784EBCE}"/>
              </a:ext>
            </a:extLst>
          </p:cNvPr>
          <p:cNvGrpSpPr/>
          <p:nvPr/>
        </p:nvGrpSpPr>
        <p:grpSpPr>
          <a:xfrm>
            <a:off x="2838862" y="942248"/>
            <a:ext cx="7273634" cy="5818908"/>
            <a:chOff x="2202873" y="-1205344"/>
            <a:chExt cx="7273634" cy="5818908"/>
          </a:xfrm>
        </p:grpSpPr>
        <p:grpSp>
          <p:nvGrpSpPr>
            <p:cNvPr id="6" name="Grupa 5">
              <a:extLst>
                <a:ext uri="{FF2B5EF4-FFF2-40B4-BE49-F238E27FC236}">
                  <a16:creationId xmlns:a16="http://schemas.microsoft.com/office/drawing/2014/main" id="{2DA2A577-970C-F4CE-000C-A8E11763F539}"/>
                </a:ext>
              </a:extLst>
            </p:cNvPr>
            <p:cNvGrpSpPr/>
            <p:nvPr/>
          </p:nvGrpSpPr>
          <p:grpSpPr>
            <a:xfrm>
              <a:off x="2202873" y="-1205344"/>
              <a:ext cx="7273634" cy="5818908"/>
              <a:chOff x="2202873" y="-1205344"/>
              <a:chExt cx="7273634" cy="5818908"/>
            </a:xfrm>
          </p:grpSpPr>
          <p:cxnSp>
            <p:nvCxnSpPr>
              <p:cNvPr id="4" name="Łącznik prosty 3">
                <a:extLst>
                  <a:ext uri="{FF2B5EF4-FFF2-40B4-BE49-F238E27FC236}">
                    <a16:creationId xmlns:a16="http://schemas.microsoft.com/office/drawing/2014/main" id="{DF1F15AF-6922-59A4-4B13-010CDC99584E}"/>
                  </a:ext>
                </a:extLst>
              </p:cNvPr>
              <p:cNvCxnSpPr/>
              <p:nvPr/>
            </p:nvCxnSpPr>
            <p:spPr>
              <a:xfrm>
                <a:off x="2202873" y="461356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Łącznik prosty 4">
                <a:extLst>
                  <a:ext uri="{FF2B5EF4-FFF2-40B4-BE49-F238E27FC236}">
                    <a16:creationId xmlns:a16="http://schemas.microsoft.com/office/drawing/2014/main" id="{2E1DF959-6B1A-C634-89FE-E17340ECD2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30238" y="3886201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Łącznik prosty 12">
                <a:extLst>
                  <a:ext uri="{FF2B5EF4-FFF2-40B4-BE49-F238E27FC236}">
                    <a16:creationId xmlns:a16="http://schemas.microsoft.com/office/drawing/2014/main" id="{347B7FA2-0AB7-EE65-7AA2-7F417548BC3F}"/>
                  </a:ext>
                </a:extLst>
              </p:cNvPr>
              <p:cNvCxnSpPr/>
              <p:nvPr/>
            </p:nvCxnSpPr>
            <p:spPr>
              <a:xfrm>
                <a:off x="6567054" y="249383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Łącznik prosty 21">
                <a:extLst>
                  <a:ext uri="{FF2B5EF4-FFF2-40B4-BE49-F238E27FC236}">
                    <a16:creationId xmlns:a16="http://schemas.microsoft.com/office/drawing/2014/main" id="{C7B28D69-9A81-0B91-8D6B-D1774632D545}"/>
                  </a:ext>
                </a:extLst>
              </p:cNvPr>
              <p:cNvCxnSpPr/>
              <p:nvPr/>
            </p:nvCxnSpPr>
            <p:spPr>
              <a:xfrm>
                <a:off x="8021780" y="-120534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AA426E25-D938-8E17-B426-003A5B65AEDE}"/>
                </a:ext>
              </a:extLst>
            </p:cNvPr>
            <p:cNvGrpSpPr/>
            <p:nvPr/>
          </p:nvGrpSpPr>
          <p:grpSpPr>
            <a:xfrm>
              <a:off x="3657600" y="1704110"/>
              <a:ext cx="1454729" cy="1454727"/>
              <a:chOff x="2202873" y="3158837"/>
              <a:chExt cx="1454729" cy="1454727"/>
            </a:xfrm>
          </p:grpSpPr>
          <p:cxnSp>
            <p:nvCxnSpPr>
              <p:cNvPr id="8" name="Łącznik prosty 7">
                <a:extLst>
                  <a:ext uri="{FF2B5EF4-FFF2-40B4-BE49-F238E27FC236}">
                    <a16:creationId xmlns:a16="http://schemas.microsoft.com/office/drawing/2014/main" id="{3285E4DE-AE26-7D8F-BDF1-053DB7BBCDF4}"/>
                  </a:ext>
                </a:extLst>
              </p:cNvPr>
              <p:cNvCxnSpPr/>
              <p:nvPr/>
            </p:nvCxnSpPr>
            <p:spPr>
              <a:xfrm>
                <a:off x="2202873" y="461356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Łącznik prosty 8">
                <a:extLst>
                  <a:ext uri="{FF2B5EF4-FFF2-40B4-BE49-F238E27FC236}">
                    <a16:creationId xmlns:a16="http://schemas.microsoft.com/office/drawing/2014/main" id="{6BB2AD25-3A9F-8767-E18A-625039805E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30238" y="3886201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8320D951-B4FD-241F-58FE-8C6A614BC0D0}"/>
                </a:ext>
              </a:extLst>
            </p:cNvPr>
            <p:cNvGrpSpPr/>
            <p:nvPr/>
          </p:nvGrpSpPr>
          <p:grpSpPr>
            <a:xfrm>
              <a:off x="5112327" y="-1205344"/>
              <a:ext cx="2909455" cy="2909454"/>
              <a:chOff x="2202873" y="1704110"/>
              <a:chExt cx="2909455" cy="2909454"/>
            </a:xfrm>
          </p:grpSpPr>
          <p:cxnSp>
            <p:nvCxnSpPr>
              <p:cNvPr id="11" name="Łącznik prosty 10">
                <a:extLst>
                  <a:ext uri="{FF2B5EF4-FFF2-40B4-BE49-F238E27FC236}">
                    <a16:creationId xmlns:a16="http://schemas.microsoft.com/office/drawing/2014/main" id="{C23A109C-D44C-8159-7C3F-51BED2076D17}"/>
                  </a:ext>
                </a:extLst>
              </p:cNvPr>
              <p:cNvCxnSpPr/>
              <p:nvPr/>
            </p:nvCxnSpPr>
            <p:spPr>
              <a:xfrm>
                <a:off x="2202873" y="461356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Łącznik prosty 11">
                <a:extLst>
                  <a:ext uri="{FF2B5EF4-FFF2-40B4-BE49-F238E27FC236}">
                    <a16:creationId xmlns:a16="http://schemas.microsoft.com/office/drawing/2014/main" id="{D8C13C4A-AD44-FE6D-7D6F-CB972613D0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30238" y="3886201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Łącznik prosty 22">
                <a:extLst>
                  <a:ext uri="{FF2B5EF4-FFF2-40B4-BE49-F238E27FC236}">
                    <a16:creationId xmlns:a16="http://schemas.microsoft.com/office/drawing/2014/main" id="{115BE8DB-6D25-0B4C-7776-291DE8A7A6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84964" y="243147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567DE9-12C7-86C0-EBF6-CB1569C05456}"/>
              </a:ext>
            </a:extLst>
          </p:cNvPr>
          <p:cNvSpPr txBox="1"/>
          <p:nvPr/>
        </p:nvSpPr>
        <p:spPr>
          <a:xfrm>
            <a:off x="3051897" y="6243333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Prompt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AEC3F9F-2484-B403-61B0-831CF2DBB954}"/>
              </a:ext>
            </a:extLst>
          </p:cNvPr>
          <p:cNvSpPr txBox="1"/>
          <p:nvPr/>
        </p:nvSpPr>
        <p:spPr>
          <a:xfrm>
            <a:off x="6058755" y="3119134"/>
            <a:ext cx="84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Agent </a:t>
            </a:r>
            <a:br>
              <a:rPr lang="pl-PL"/>
            </a:br>
            <a:r>
              <a:rPr lang="pl-PL"/>
              <a:t>+ tools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7044843-5165-9495-ED2E-A78FB3F68F6E}"/>
              </a:ext>
            </a:extLst>
          </p:cNvPr>
          <p:cNvSpPr txBox="1"/>
          <p:nvPr/>
        </p:nvSpPr>
        <p:spPr>
          <a:xfrm>
            <a:off x="7180551" y="1653107"/>
            <a:ext cx="149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Orchestrated </a:t>
            </a:r>
            <a:br>
              <a:rPr lang="pl-PL"/>
            </a:br>
            <a:r>
              <a:rPr lang="pl-PL"/>
              <a:t>Agents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545E9AE-60E7-A465-5599-9B2DD292BC9C}"/>
              </a:ext>
            </a:extLst>
          </p:cNvPr>
          <p:cNvSpPr txBox="1"/>
          <p:nvPr/>
        </p:nvSpPr>
        <p:spPr>
          <a:xfrm>
            <a:off x="4464552" y="4615425"/>
            <a:ext cx="117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Workflows</a:t>
            </a:r>
          </a:p>
          <a:p>
            <a:pPr algn="ctr"/>
            <a:r>
              <a:rPr lang="pl-PL"/>
              <a:t>(graphs)</a:t>
            </a:r>
          </a:p>
        </p:txBody>
      </p:sp>
    </p:spTree>
    <p:extLst>
      <p:ext uri="{BB962C8B-B14F-4D97-AF65-F5344CB8AC3E}">
        <p14:creationId xmlns:p14="http://schemas.microsoft.com/office/powerpoint/2010/main" val="420947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0D4C2D3C-9ED9-97DF-4FF2-207B978F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13" y="0"/>
            <a:ext cx="2519405" cy="68580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6A07E6C-2BBF-BB63-D943-B83BA7F4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40" y="0"/>
            <a:ext cx="3873704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1E28EA0-FD74-E5F2-CD79-D9172A402C16}"/>
              </a:ext>
            </a:extLst>
          </p:cNvPr>
          <p:cNvSpPr txBox="1"/>
          <p:nvPr/>
        </p:nvSpPr>
        <p:spPr>
          <a:xfrm>
            <a:off x="9607296" y="5924547"/>
            <a:ext cx="258470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/>
              <a:t>https://medium.com/data-science-collective/mcp-vs-a2a-building-bridges-between-ai-agents-f6b64be97a35</a:t>
            </a:r>
          </a:p>
        </p:txBody>
      </p:sp>
    </p:spTree>
    <p:extLst>
      <p:ext uri="{BB962C8B-B14F-4D97-AF65-F5344CB8AC3E}">
        <p14:creationId xmlns:p14="http://schemas.microsoft.com/office/powerpoint/2010/main" val="23260851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2477</TotalTime>
  <Words>119</Words>
  <Application>Microsoft Macintosh PowerPoint</Application>
  <PresentationFormat>Panoramiczny</PresentationFormat>
  <Paragraphs>32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 Neue Condensed</vt:lpstr>
      <vt:lpstr>motyw_aw</vt:lpstr>
      <vt:lpstr>MCP vs A2A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lastModifiedBy>Andrzej Wodecki</cp:lastModifiedBy>
  <cp:revision>178</cp:revision>
  <dcterms:created xsi:type="dcterms:W3CDTF">2023-03-27T08:30:38Z</dcterms:created>
  <dcterms:modified xsi:type="dcterms:W3CDTF">2025-06-12T13:20:08Z</dcterms:modified>
</cp:coreProperties>
</file>