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25"/>
  </p:notesMasterIdLst>
  <p:sldIdLst>
    <p:sldId id="1850" r:id="rId2"/>
    <p:sldId id="1904" r:id="rId3"/>
    <p:sldId id="1854" r:id="rId4"/>
    <p:sldId id="1834" r:id="rId5"/>
    <p:sldId id="1835" r:id="rId6"/>
    <p:sldId id="1836" r:id="rId7"/>
    <p:sldId id="1930" r:id="rId8"/>
    <p:sldId id="1906" r:id="rId9"/>
    <p:sldId id="1907" r:id="rId10"/>
    <p:sldId id="1932" r:id="rId11"/>
    <p:sldId id="1909" r:id="rId12"/>
    <p:sldId id="1931" r:id="rId13"/>
    <p:sldId id="1910" r:id="rId14"/>
    <p:sldId id="1912" r:id="rId15"/>
    <p:sldId id="1913" r:id="rId16"/>
    <p:sldId id="1911" r:id="rId17"/>
    <p:sldId id="1914" r:id="rId18"/>
    <p:sldId id="1915" r:id="rId19"/>
    <p:sldId id="1916" r:id="rId20"/>
    <p:sldId id="1917" r:id="rId21"/>
    <p:sldId id="1918" r:id="rId22"/>
    <p:sldId id="1919" r:id="rId23"/>
    <p:sldId id="1920" r:id="rId24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1"/>
    <p:restoredTop sz="96327"/>
  </p:normalViewPr>
  <p:slideViewPr>
    <p:cSldViewPr snapToGrid="0">
      <p:cViewPr varScale="1">
        <p:scale>
          <a:sx n="227" d="100"/>
          <a:sy n="227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5.10.2025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text pattern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4214C-5F02-68CE-F28D-8936F359C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0BB6F66-5570-028F-4E7D-C35CC5C58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63530AD-BAB4-A4BA-5966-9C7CD1493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121816F-2ABC-26EA-F2A7-E40E9D6A9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E90F-3AD1-6241-8613-F10821DD0E5A}" type="slidenum"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751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C7F3-1555-7142-C696-C5F3F02D6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BE3880C-0C36-B95D-951D-AB5B023A9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C7C2750-F8B6-0FC9-0C34-4B83E111D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3CB2638-6904-7989-C735-B294BF2FD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E90F-3AD1-6241-8613-F10821DD0E5A}" type="slidenum"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553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1F307D5-111E-EB7E-C2C6-F8D4863D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4" y="2620597"/>
            <a:ext cx="3204308" cy="161680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8715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Click to edit the style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Click to edit text pattern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langchain.dev/langgraph-multi-agent-workflows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Multi-agent structures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44358B8-8AC5-B8B4-0B69-E99785ECC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and agentic mesh with A2A</a:t>
            </a:r>
          </a:p>
        </p:txBody>
      </p:sp>
    </p:spTree>
    <p:extLst>
      <p:ext uri="{BB962C8B-B14F-4D97-AF65-F5344CB8AC3E}">
        <p14:creationId xmlns:p14="http://schemas.microsoft.com/office/powerpoint/2010/main" val="317743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1FB02-0CE8-EFC0-E20D-F998307C1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44C1A-717E-46A2-7726-57EBD259E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Agents needs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355218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47F16-C226-EC15-537C-5F76A5F6B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a 14">
            <a:extLst>
              <a:ext uri="{FF2B5EF4-FFF2-40B4-BE49-F238E27FC236}">
                <a16:creationId xmlns:a16="http://schemas.microsoft.com/office/drawing/2014/main" id="{BB450D9D-6ABE-92E1-17A6-D80E4BA5DB2E}"/>
              </a:ext>
            </a:extLst>
          </p:cNvPr>
          <p:cNvGrpSpPr/>
          <p:nvPr/>
        </p:nvGrpSpPr>
        <p:grpSpPr>
          <a:xfrm>
            <a:off x="2828578" y="2757378"/>
            <a:ext cx="1906209" cy="1665961"/>
            <a:chOff x="1302542" y="2782866"/>
            <a:chExt cx="1906209" cy="1665961"/>
          </a:xfrm>
        </p:grpSpPr>
        <p:pic>
          <p:nvPicPr>
            <p:cNvPr id="2" name="Grafika 1" descr="Robot kontur">
              <a:extLst>
                <a:ext uri="{FF2B5EF4-FFF2-40B4-BE49-F238E27FC236}">
                  <a16:creationId xmlns:a16="http://schemas.microsoft.com/office/drawing/2014/main" id="{77D6AF59-AAE4-6F5F-5AA2-404AF76D1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7987" y="3115469"/>
              <a:ext cx="949783" cy="949783"/>
            </a:xfrm>
            <a:prstGeom prst="rect">
              <a:avLst/>
            </a:prstGeom>
          </p:spPr>
        </p:pic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CFA59DBC-5838-C0EF-F45B-30D3D6F0446E}"/>
                </a:ext>
              </a:extLst>
            </p:cNvPr>
            <p:cNvGrpSpPr/>
            <p:nvPr/>
          </p:nvGrpSpPr>
          <p:grpSpPr>
            <a:xfrm>
              <a:off x="1302542" y="2782866"/>
              <a:ext cx="1906209" cy="1665961"/>
              <a:chOff x="1150142" y="2630466"/>
              <a:chExt cx="1906209" cy="1665961"/>
            </a:xfrm>
          </p:grpSpPr>
          <p:sp>
            <p:nvSpPr>
              <p:cNvPr id="12" name="Prostokąt 11">
                <a:extLst>
                  <a:ext uri="{FF2B5EF4-FFF2-40B4-BE49-F238E27FC236}">
                    <a16:creationId xmlns:a16="http://schemas.microsoft.com/office/drawing/2014/main" id="{8301586E-C583-2F89-3B0B-792260B5D96B}"/>
                  </a:ext>
                </a:extLst>
              </p:cNvPr>
              <p:cNvSpPr/>
              <p:nvPr/>
            </p:nvSpPr>
            <p:spPr>
              <a:xfrm>
                <a:off x="1340285" y="2630466"/>
                <a:ext cx="1716066" cy="16659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13" name="Obraz 12">
                <a:extLst>
                  <a:ext uri="{FF2B5EF4-FFF2-40B4-BE49-F238E27FC236}">
                    <a16:creationId xmlns:a16="http://schemas.microsoft.com/office/drawing/2014/main" id="{E4A92E35-2CA4-6341-31D7-F22DC35CF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0142" y="3302755"/>
                <a:ext cx="304800" cy="266700"/>
              </a:xfrm>
              <a:prstGeom prst="rect">
                <a:avLst/>
              </a:prstGeom>
            </p:spPr>
          </p:pic>
        </p:grp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A9665E2C-683D-D5BA-3DD0-F9FB69D21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263" y="2908"/>
            <a:ext cx="2822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6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69FD0B63-14F2-C381-B8AF-57324D63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63" y="68263"/>
            <a:ext cx="8672873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46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B2700-59B3-BC9D-687D-614DD153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5">
            <a:extLst>
              <a:ext uri="{FF2B5EF4-FFF2-40B4-BE49-F238E27FC236}">
                <a16:creationId xmlns:a16="http://schemas.microsoft.com/office/drawing/2014/main" id="{68E97F03-C8C8-A4F9-1143-CE460C78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This communication needs to be managed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87D80DA6-0ECE-F7C4-9E9C-E474D92F5884}"/>
              </a:ext>
            </a:extLst>
          </p:cNvPr>
          <p:cNvGrpSpPr/>
          <p:nvPr/>
        </p:nvGrpSpPr>
        <p:grpSpPr>
          <a:xfrm>
            <a:off x="1792941" y="2551791"/>
            <a:ext cx="2779059" cy="2814918"/>
            <a:chOff x="4105835" y="2348753"/>
            <a:chExt cx="2779059" cy="2814918"/>
          </a:xfrm>
        </p:grpSpPr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C3222AE8-E5DB-B105-DD34-DD8B142B090F}"/>
                </a:ext>
              </a:extLst>
            </p:cNvPr>
            <p:cNvSpPr/>
            <p:nvPr/>
          </p:nvSpPr>
          <p:spPr>
            <a:xfrm>
              <a:off x="4105835" y="2348753"/>
              <a:ext cx="2779059" cy="2814918"/>
            </a:xfrm>
            <a:prstGeom prst="rect">
              <a:avLst/>
            </a:prstGeom>
            <a:solidFill>
              <a:srgbClr val="FFC000">
                <a:alpha val="146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4E87458F-A00A-1DF3-4390-4F1AEF153232}"/>
                </a:ext>
              </a:extLst>
            </p:cNvPr>
            <p:cNvGrpSpPr/>
            <p:nvPr/>
          </p:nvGrpSpPr>
          <p:grpSpPr>
            <a:xfrm>
              <a:off x="4424295" y="2918742"/>
              <a:ext cx="1906209" cy="1665961"/>
              <a:chOff x="1302542" y="2782866"/>
              <a:chExt cx="1906209" cy="1665961"/>
            </a:xfrm>
          </p:grpSpPr>
          <p:pic>
            <p:nvPicPr>
              <p:cNvPr id="2" name="Grafika 1" descr="Robot kontur">
                <a:extLst>
                  <a:ext uri="{FF2B5EF4-FFF2-40B4-BE49-F238E27FC236}">
                    <a16:creationId xmlns:a16="http://schemas.microsoft.com/office/drawing/2014/main" id="{09BEEC86-204F-E042-4842-4B79BC76D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47987" y="3115469"/>
                <a:ext cx="949783" cy="949783"/>
              </a:xfrm>
              <a:prstGeom prst="rect">
                <a:avLst/>
              </a:prstGeom>
            </p:spPr>
          </p:pic>
          <p:grpSp>
            <p:nvGrpSpPr>
              <p:cNvPr id="11" name="Grupa 10">
                <a:extLst>
                  <a:ext uri="{FF2B5EF4-FFF2-40B4-BE49-F238E27FC236}">
                    <a16:creationId xmlns:a16="http://schemas.microsoft.com/office/drawing/2014/main" id="{27AE0D87-AA38-9AA9-F0A5-1613898C226A}"/>
                  </a:ext>
                </a:extLst>
              </p:cNvPr>
              <p:cNvGrpSpPr/>
              <p:nvPr/>
            </p:nvGrpSpPr>
            <p:grpSpPr>
              <a:xfrm>
                <a:off x="1302542" y="2782866"/>
                <a:ext cx="1906209" cy="1665961"/>
                <a:chOff x="1150142" y="2630466"/>
                <a:chExt cx="1906209" cy="1665961"/>
              </a:xfrm>
            </p:grpSpPr>
            <p:sp>
              <p:nvSpPr>
                <p:cNvPr id="12" name="Prostokąt 11">
                  <a:extLst>
                    <a:ext uri="{FF2B5EF4-FFF2-40B4-BE49-F238E27FC236}">
                      <a16:creationId xmlns:a16="http://schemas.microsoft.com/office/drawing/2014/main" id="{6E0A81B3-9C15-15D7-23FD-E8858BCF1A5C}"/>
                    </a:ext>
                  </a:extLst>
                </p:cNvPr>
                <p:cNvSpPr/>
                <p:nvPr/>
              </p:nvSpPr>
              <p:spPr>
                <a:xfrm>
                  <a:off x="1340285" y="2630466"/>
                  <a:ext cx="1716066" cy="16659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pic>
              <p:nvPicPr>
                <p:cNvPr id="13" name="Obraz 12">
                  <a:extLst>
                    <a:ext uri="{FF2B5EF4-FFF2-40B4-BE49-F238E27FC236}">
                      <a16:creationId xmlns:a16="http://schemas.microsoft.com/office/drawing/2014/main" id="{6F2AE646-550C-81A4-7723-369123D930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50142" y="3302755"/>
                  <a:ext cx="304800" cy="2667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E4F5532C-0458-4A76-F96D-3CDD8408C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80" y="2023580"/>
            <a:ext cx="6175950" cy="38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8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4E289-EACA-99A8-E0BD-DA6DDA916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5">
            <a:extLst>
              <a:ext uri="{FF2B5EF4-FFF2-40B4-BE49-F238E27FC236}">
                <a16:creationId xmlns:a16="http://schemas.microsoft.com/office/drawing/2014/main" id="{D3F2E2FE-18EB-5C69-A604-5D51472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Agents needs to broadcast its skills and capabilities…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69579478-D40B-1E19-CE21-1FF32C82C662}"/>
              </a:ext>
            </a:extLst>
          </p:cNvPr>
          <p:cNvGrpSpPr/>
          <p:nvPr/>
        </p:nvGrpSpPr>
        <p:grpSpPr>
          <a:xfrm>
            <a:off x="1456350" y="2223246"/>
            <a:ext cx="3492167" cy="3496235"/>
            <a:chOff x="3769244" y="2020208"/>
            <a:chExt cx="3492167" cy="3496235"/>
          </a:xfrm>
        </p:grpSpPr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1AFDFD53-5424-546B-F45A-ACC4831E57EE}"/>
                </a:ext>
              </a:extLst>
            </p:cNvPr>
            <p:cNvSpPr/>
            <p:nvPr/>
          </p:nvSpPr>
          <p:spPr>
            <a:xfrm>
              <a:off x="4105835" y="2348753"/>
              <a:ext cx="2779059" cy="2814918"/>
            </a:xfrm>
            <a:prstGeom prst="rect">
              <a:avLst/>
            </a:prstGeom>
            <a:solidFill>
              <a:srgbClr val="FFC000">
                <a:alpha val="146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39ED7F6A-3DB9-6ADB-C478-4F7815326318}"/>
                </a:ext>
              </a:extLst>
            </p:cNvPr>
            <p:cNvGrpSpPr/>
            <p:nvPr/>
          </p:nvGrpSpPr>
          <p:grpSpPr>
            <a:xfrm>
              <a:off x="4424295" y="2918742"/>
              <a:ext cx="1906209" cy="1665961"/>
              <a:chOff x="1302542" y="2782866"/>
              <a:chExt cx="1906209" cy="1665961"/>
            </a:xfrm>
          </p:grpSpPr>
          <p:pic>
            <p:nvPicPr>
              <p:cNvPr id="2" name="Grafika 1" descr="Robot kontur">
                <a:extLst>
                  <a:ext uri="{FF2B5EF4-FFF2-40B4-BE49-F238E27FC236}">
                    <a16:creationId xmlns:a16="http://schemas.microsoft.com/office/drawing/2014/main" id="{B1EDD1EF-A510-A809-8A33-B20A8A756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47987" y="3115469"/>
                <a:ext cx="949783" cy="949783"/>
              </a:xfrm>
              <a:prstGeom prst="rect">
                <a:avLst/>
              </a:prstGeom>
            </p:spPr>
          </p:pic>
          <p:grpSp>
            <p:nvGrpSpPr>
              <p:cNvPr id="11" name="Grupa 10">
                <a:extLst>
                  <a:ext uri="{FF2B5EF4-FFF2-40B4-BE49-F238E27FC236}">
                    <a16:creationId xmlns:a16="http://schemas.microsoft.com/office/drawing/2014/main" id="{08E8B2E9-CD9F-DE67-63ED-8A294D4E22EA}"/>
                  </a:ext>
                </a:extLst>
              </p:cNvPr>
              <p:cNvGrpSpPr/>
              <p:nvPr/>
            </p:nvGrpSpPr>
            <p:grpSpPr>
              <a:xfrm>
                <a:off x="1302542" y="2782866"/>
                <a:ext cx="1906209" cy="1665961"/>
                <a:chOff x="1150142" y="2630466"/>
                <a:chExt cx="1906209" cy="1665961"/>
              </a:xfrm>
            </p:grpSpPr>
            <p:sp>
              <p:nvSpPr>
                <p:cNvPr id="12" name="Prostokąt 11">
                  <a:extLst>
                    <a:ext uri="{FF2B5EF4-FFF2-40B4-BE49-F238E27FC236}">
                      <a16:creationId xmlns:a16="http://schemas.microsoft.com/office/drawing/2014/main" id="{59200977-F2F7-7A31-3594-4EC6F9427C3A}"/>
                    </a:ext>
                  </a:extLst>
                </p:cNvPr>
                <p:cNvSpPr/>
                <p:nvPr/>
              </p:nvSpPr>
              <p:spPr>
                <a:xfrm>
                  <a:off x="1340285" y="2630466"/>
                  <a:ext cx="1716066" cy="16659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pic>
              <p:nvPicPr>
                <p:cNvPr id="13" name="Obraz 12">
                  <a:extLst>
                    <a:ext uri="{FF2B5EF4-FFF2-40B4-BE49-F238E27FC236}">
                      <a16:creationId xmlns:a16="http://schemas.microsoft.com/office/drawing/2014/main" id="{9E73D8E7-7EAD-B089-B6E0-07AFD2B86E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50142" y="3302755"/>
                  <a:ext cx="304800" cy="2667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040DEDC6-19D9-5FC3-F79A-649DCC73A05A}"/>
                </a:ext>
              </a:extLst>
            </p:cNvPr>
            <p:cNvSpPr/>
            <p:nvPr/>
          </p:nvSpPr>
          <p:spPr>
            <a:xfrm>
              <a:off x="3769244" y="2020208"/>
              <a:ext cx="3492167" cy="3496235"/>
            </a:xfrm>
            <a:prstGeom prst="rect">
              <a:avLst/>
            </a:prstGeom>
            <a:solidFill>
              <a:srgbClr val="FFC000">
                <a:alpha val="146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4" name="Obraz 3">
            <a:extLst>
              <a:ext uri="{FF2B5EF4-FFF2-40B4-BE49-F238E27FC236}">
                <a16:creationId xmlns:a16="http://schemas.microsoft.com/office/drawing/2014/main" id="{074241FE-A90B-7724-0ED2-E0E30605A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468" y="25383"/>
            <a:ext cx="3721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71E38-1FD7-D02D-1223-88EAE58F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5">
            <a:extLst>
              <a:ext uri="{FF2B5EF4-FFF2-40B4-BE49-F238E27FC236}">
                <a16:creationId xmlns:a16="http://schemas.microsoft.com/office/drawing/2014/main" id="{9649EBE5-55C5-3F5A-AD4A-D5FF7C97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… and serve its services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C08E9B7A-187C-5E3B-1A79-F809174E4C8B}"/>
              </a:ext>
            </a:extLst>
          </p:cNvPr>
          <p:cNvGrpSpPr/>
          <p:nvPr/>
        </p:nvGrpSpPr>
        <p:grpSpPr>
          <a:xfrm>
            <a:off x="1456350" y="2223246"/>
            <a:ext cx="3492167" cy="3496235"/>
            <a:chOff x="3769244" y="2020208"/>
            <a:chExt cx="3492167" cy="3496235"/>
          </a:xfrm>
        </p:grpSpPr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BCFA9576-9F7A-F11D-87D5-654DEAFB2E3D}"/>
                </a:ext>
              </a:extLst>
            </p:cNvPr>
            <p:cNvSpPr/>
            <p:nvPr/>
          </p:nvSpPr>
          <p:spPr>
            <a:xfrm>
              <a:off x="4105835" y="2348753"/>
              <a:ext cx="2779059" cy="2814918"/>
            </a:xfrm>
            <a:prstGeom prst="rect">
              <a:avLst/>
            </a:prstGeom>
            <a:solidFill>
              <a:srgbClr val="FFC000">
                <a:alpha val="146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F0992CD3-3203-8BDB-F28B-90BA31492EFF}"/>
                </a:ext>
              </a:extLst>
            </p:cNvPr>
            <p:cNvGrpSpPr/>
            <p:nvPr/>
          </p:nvGrpSpPr>
          <p:grpSpPr>
            <a:xfrm>
              <a:off x="4424295" y="2918742"/>
              <a:ext cx="1906209" cy="1665961"/>
              <a:chOff x="1302542" y="2782866"/>
              <a:chExt cx="1906209" cy="1665961"/>
            </a:xfrm>
          </p:grpSpPr>
          <p:pic>
            <p:nvPicPr>
              <p:cNvPr id="2" name="Grafika 1" descr="Robot kontur">
                <a:extLst>
                  <a:ext uri="{FF2B5EF4-FFF2-40B4-BE49-F238E27FC236}">
                    <a16:creationId xmlns:a16="http://schemas.microsoft.com/office/drawing/2014/main" id="{E59F9922-B6AA-093C-7DEB-D4C8256AD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47987" y="3115469"/>
                <a:ext cx="949783" cy="949783"/>
              </a:xfrm>
              <a:prstGeom prst="rect">
                <a:avLst/>
              </a:prstGeom>
            </p:spPr>
          </p:pic>
          <p:grpSp>
            <p:nvGrpSpPr>
              <p:cNvPr id="11" name="Grupa 10">
                <a:extLst>
                  <a:ext uri="{FF2B5EF4-FFF2-40B4-BE49-F238E27FC236}">
                    <a16:creationId xmlns:a16="http://schemas.microsoft.com/office/drawing/2014/main" id="{EF024CC2-C6A2-C1B9-E146-87E93EE4B0A6}"/>
                  </a:ext>
                </a:extLst>
              </p:cNvPr>
              <p:cNvGrpSpPr/>
              <p:nvPr/>
            </p:nvGrpSpPr>
            <p:grpSpPr>
              <a:xfrm>
                <a:off x="1302542" y="2782866"/>
                <a:ext cx="1906209" cy="1665961"/>
                <a:chOff x="1150142" y="2630466"/>
                <a:chExt cx="1906209" cy="1665961"/>
              </a:xfrm>
            </p:grpSpPr>
            <p:sp>
              <p:nvSpPr>
                <p:cNvPr id="12" name="Prostokąt 11">
                  <a:extLst>
                    <a:ext uri="{FF2B5EF4-FFF2-40B4-BE49-F238E27FC236}">
                      <a16:creationId xmlns:a16="http://schemas.microsoft.com/office/drawing/2014/main" id="{9FA8C5E6-7347-D87E-3455-2CC1E122C37F}"/>
                    </a:ext>
                  </a:extLst>
                </p:cNvPr>
                <p:cNvSpPr/>
                <p:nvPr/>
              </p:nvSpPr>
              <p:spPr>
                <a:xfrm>
                  <a:off x="1340285" y="2630466"/>
                  <a:ext cx="1716066" cy="16659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pic>
              <p:nvPicPr>
                <p:cNvPr id="13" name="Obraz 12">
                  <a:extLst>
                    <a:ext uri="{FF2B5EF4-FFF2-40B4-BE49-F238E27FC236}">
                      <a16:creationId xmlns:a16="http://schemas.microsoft.com/office/drawing/2014/main" id="{36509D54-96F0-497B-68BF-F1963A595D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50142" y="3302755"/>
                  <a:ext cx="304800" cy="2667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3ABDFB77-2753-53CF-F907-2B07E07E57C8}"/>
                </a:ext>
              </a:extLst>
            </p:cNvPr>
            <p:cNvSpPr/>
            <p:nvPr/>
          </p:nvSpPr>
          <p:spPr>
            <a:xfrm>
              <a:off x="3769244" y="2020208"/>
              <a:ext cx="3492167" cy="3496235"/>
            </a:xfrm>
            <a:prstGeom prst="rect">
              <a:avLst/>
            </a:prstGeom>
            <a:solidFill>
              <a:srgbClr val="FFC000">
                <a:alpha val="146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DA6ED43A-1D26-7595-856D-E18537FC1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899" y="2266933"/>
            <a:ext cx="2171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1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EB0AF-386D-4098-3A5A-0513A6867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261FF493-787A-A173-A76A-EEA2B2F5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46" y="1286802"/>
            <a:ext cx="9857254" cy="42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6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906B-7BD4-BFE5-BE9D-3994DFC54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14E8DC-FA73-81A6-DC73-F3EC80C1C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Control points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80449CAD-D5F1-F3E6-D93B-DE3CF7599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34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82FE-219F-F18B-B4B5-C4CFD9DFF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FA76FA72-0C14-3778-147A-CC7DE700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77" y="1980345"/>
            <a:ext cx="5697071" cy="2476197"/>
          </a:xfrm>
          <a:prstGeom prst="rect">
            <a:avLst/>
          </a:prstGeom>
        </p:spPr>
      </p:pic>
      <p:sp>
        <p:nvSpPr>
          <p:cNvPr id="2" name="Objaśnienie liniowe 1 (kreska) 1">
            <a:extLst>
              <a:ext uri="{FF2B5EF4-FFF2-40B4-BE49-F238E27FC236}">
                <a16:creationId xmlns:a16="http://schemas.microsoft.com/office/drawing/2014/main" id="{734DD6E3-DCA5-F310-B480-DF5A8DF0F48D}"/>
              </a:ext>
            </a:extLst>
          </p:cNvPr>
          <p:cNvSpPr/>
          <p:nvPr/>
        </p:nvSpPr>
        <p:spPr>
          <a:xfrm>
            <a:off x="9464517" y="417884"/>
            <a:ext cx="986117" cy="609600"/>
          </a:xfrm>
          <a:prstGeom prst="accentCallout1">
            <a:avLst>
              <a:gd name="adj1" fmla="val 18750"/>
              <a:gd name="adj2" fmla="val -8333"/>
              <a:gd name="adj3" fmla="val 280854"/>
              <a:gd name="adj4" fmla="val -10070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6F20277-5232-BAD2-AF67-48A1E668E6C8}"/>
              </a:ext>
            </a:extLst>
          </p:cNvPr>
          <p:cNvSpPr txBox="1"/>
          <p:nvPr/>
        </p:nvSpPr>
        <p:spPr>
          <a:xfrm>
            <a:off x="10649606" y="35335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purpose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46F24FE-242D-616A-6C97-E6DB4457F08E}"/>
              </a:ext>
            </a:extLst>
          </p:cNvPr>
          <p:cNvSpPr txBox="1"/>
          <p:nvPr/>
        </p:nvSpPr>
        <p:spPr>
          <a:xfrm>
            <a:off x="10649606" y="842818"/>
            <a:ext cx="7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graph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6BF6679-E344-0010-AD41-038E47E32EAF}"/>
              </a:ext>
            </a:extLst>
          </p:cNvPr>
          <p:cNvSpPr txBox="1"/>
          <p:nvPr/>
        </p:nvSpPr>
        <p:spPr>
          <a:xfrm>
            <a:off x="10649605" y="1332284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LLM/SLM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32D637B-BA92-09DE-024E-2799FE753EC5}"/>
              </a:ext>
            </a:extLst>
          </p:cNvPr>
          <p:cNvSpPr txBox="1"/>
          <p:nvPr/>
        </p:nvSpPr>
        <p:spPr>
          <a:xfrm>
            <a:off x="10649605" y="1795679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7725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FB2F5-A2F9-B88A-8E59-8F95CA1B9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3E88A71C-BA2F-3DB2-DB37-688F6AA8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77" y="1980345"/>
            <a:ext cx="5697071" cy="2476197"/>
          </a:xfrm>
          <a:prstGeom prst="rect">
            <a:avLst/>
          </a:prstGeom>
        </p:spPr>
      </p:pic>
      <p:sp>
        <p:nvSpPr>
          <p:cNvPr id="2" name="Objaśnienie liniowe 1 (kreska) 1">
            <a:extLst>
              <a:ext uri="{FF2B5EF4-FFF2-40B4-BE49-F238E27FC236}">
                <a16:creationId xmlns:a16="http://schemas.microsoft.com/office/drawing/2014/main" id="{30369C5F-6888-C7DA-DF06-F937300ADA17}"/>
              </a:ext>
            </a:extLst>
          </p:cNvPr>
          <p:cNvSpPr/>
          <p:nvPr/>
        </p:nvSpPr>
        <p:spPr>
          <a:xfrm>
            <a:off x="9137946" y="417884"/>
            <a:ext cx="986117" cy="609600"/>
          </a:xfrm>
          <a:prstGeom prst="accentCallout1">
            <a:avLst>
              <a:gd name="adj1" fmla="val 18750"/>
              <a:gd name="adj2" fmla="val -8333"/>
              <a:gd name="adj3" fmla="val 280854"/>
              <a:gd name="adj4" fmla="val -10070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CEEDFDA-5E13-8EC6-6632-4011F075EAB1}"/>
              </a:ext>
            </a:extLst>
          </p:cNvPr>
          <p:cNvSpPr txBox="1"/>
          <p:nvPr/>
        </p:nvSpPr>
        <p:spPr>
          <a:xfrm>
            <a:off x="10649606" y="34741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skills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586A7F4-56A7-D358-6952-1F86F4FDF34A}"/>
              </a:ext>
            </a:extLst>
          </p:cNvPr>
          <p:cNvSpPr txBox="1"/>
          <p:nvPr/>
        </p:nvSpPr>
        <p:spPr>
          <a:xfrm>
            <a:off x="10649606" y="1222829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capabilities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2FBEA0B-CC1A-4CE7-D226-8146F0502D5C}"/>
              </a:ext>
            </a:extLst>
          </p:cNvPr>
          <p:cNvSpPr txBox="1"/>
          <p:nvPr/>
        </p:nvSpPr>
        <p:spPr>
          <a:xfrm>
            <a:off x="10649605" y="1712295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scoring</a:t>
            </a:r>
          </a:p>
          <a:p>
            <a:endParaRPr lang="pl-PL"/>
          </a:p>
          <a:p>
            <a:r>
              <a:rPr lang="pl-PL"/>
              <a:t>…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FEC864A-79EF-4E38-880C-B33143326F72}"/>
              </a:ext>
            </a:extLst>
          </p:cNvPr>
          <p:cNvSpPr txBox="1"/>
          <p:nvPr/>
        </p:nvSpPr>
        <p:spPr>
          <a:xfrm>
            <a:off x="10649606" y="775885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604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0FB9-4B5D-E507-78D8-E503D896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86AEF41F-28BE-C388-43B5-F04A5DE8ABEA}"/>
              </a:ext>
            </a:extLst>
          </p:cNvPr>
          <p:cNvGrpSpPr/>
          <p:nvPr/>
        </p:nvGrpSpPr>
        <p:grpSpPr>
          <a:xfrm>
            <a:off x="3159823" y="1645992"/>
            <a:ext cx="7132877" cy="3535176"/>
            <a:chOff x="1629202" y="736163"/>
            <a:chExt cx="5349659" cy="2651382"/>
          </a:xfrm>
        </p:grpSpPr>
        <p:pic>
          <p:nvPicPr>
            <p:cNvPr id="7" name="Grafika 6" descr="Robot kontur">
              <a:extLst>
                <a:ext uri="{FF2B5EF4-FFF2-40B4-BE49-F238E27FC236}">
                  <a16:creationId xmlns:a16="http://schemas.microsoft.com/office/drawing/2014/main" id="{2C0139D6-D67D-8A09-9421-27EC0038A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5834" y="1976107"/>
              <a:ext cx="712337" cy="712337"/>
            </a:xfrm>
            <a:prstGeom prst="rect">
              <a:avLst/>
            </a:prstGeom>
          </p:spPr>
        </p:pic>
        <p:pic>
          <p:nvPicPr>
            <p:cNvPr id="9" name="Grafika 8" descr="Narzędzia kontur">
              <a:extLst>
                <a:ext uri="{FF2B5EF4-FFF2-40B4-BE49-F238E27FC236}">
                  <a16:creationId xmlns:a16="http://schemas.microsoft.com/office/drawing/2014/main" id="{BE56E148-F821-9D00-136C-B32C90A65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21487" y="736163"/>
              <a:ext cx="417644" cy="417644"/>
            </a:xfrm>
            <a:prstGeom prst="rect">
              <a:avLst/>
            </a:prstGeom>
          </p:spPr>
        </p:pic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D47DC76E-940C-DB20-37E9-2AF061FB96EC}"/>
                </a:ext>
              </a:extLst>
            </p:cNvPr>
            <p:cNvGrpSpPr/>
            <p:nvPr/>
          </p:nvGrpSpPr>
          <p:grpSpPr>
            <a:xfrm>
              <a:off x="3165317" y="1725379"/>
              <a:ext cx="262332" cy="346730"/>
              <a:chOff x="5135030" y="1157722"/>
              <a:chExt cx="465476" cy="615231"/>
            </a:xfrm>
          </p:grpSpPr>
          <p:sp>
            <p:nvSpPr>
              <p:cNvPr id="58" name="Pierścień 57">
                <a:extLst>
                  <a:ext uri="{FF2B5EF4-FFF2-40B4-BE49-F238E27FC236}">
                    <a16:creationId xmlns:a16="http://schemas.microsoft.com/office/drawing/2014/main" id="{A0FFFF47-4C72-22F9-BABB-A2B65ADE359E}"/>
                  </a:ext>
                </a:extLst>
              </p:cNvPr>
              <p:cNvSpPr/>
              <p:nvPr/>
            </p:nvSpPr>
            <p:spPr>
              <a:xfrm>
                <a:off x="5196114" y="1284515"/>
                <a:ext cx="377372" cy="377372"/>
              </a:xfrm>
              <a:prstGeom prst="donu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1353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pole tekstowe 58">
                <a:extLst>
                  <a:ext uri="{FF2B5EF4-FFF2-40B4-BE49-F238E27FC236}">
                    <a16:creationId xmlns:a16="http://schemas.microsoft.com/office/drawing/2014/main" id="{38B60E77-7446-093D-B0B4-A027AC1EEB94}"/>
                  </a:ext>
                </a:extLst>
              </p:cNvPr>
              <p:cNvSpPr txBox="1"/>
              <p:nvPr/>
            </p:nvSpPr>
            <p:spPr>
              <a:xfrm>
                <a:off x="5135030" y="1157722"/>
                <a:ext cx="465476" cy="615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4" dirty="0"/>
                  <a:t>+</a:t>
                </a:r>
                <a:endParaRPr lang="pl-PL" sz="1353" dirty="0"/>
              </a:p>
            </p:txBody>
          </p:sp>
        </p:grpSp>
        <p:pic>
          <p:nvPicPr>
            <p:cNvPr id="2" name="Picture 12" descr="Neural Network Icon Images – Browse 47,444 Stock Photos ...">
              <a:extLst>
                <a:ext uri="{FF2B5EF4-FFF2-40B4-BE49-F238E27FC236}">
                  <a16:creationId xmlns:a16="http://schemas.microsoft.com/office/drawing/2014/main" id="{0EFE494B-7518-332C-B4CB-7C521F684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02" y="2103817"/>
              <a:ext cx="523514" cy="52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DED10DF8-32B2-1A49-8BEF-5F779D3A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4423" y="1549979"/>
              <a:ext cx="1464438" cy="1408401"/>
            </a:xfrm>
            <a:prstGeom prst="rect">
              <a:avLst/>
            </a:prstGeom>
          </p:spPr>
        </p:pic>
        <p:cxnSp>
          <p:nvCxnSpPr>
            <p:cNvPr id="5" name="Łącznik łamany 4">
              <a:extLst>
                <a:ext uri="{FF2B5EF4-FFF2-40B4-BE49-F238E27FC236}">
                  <a16:creationId xmlns:a16="http://schemas.microsoft.com/office/drawing/2014/main" id="{0CC878AC-1CDF-8C37-C846-E859BA2029D5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3427653" y="1898745"/>
              <a:ext cx="404329" cy="4074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łamany 5">
              <a:extLst>
                <a:ext uri="{FF2B5EF4-FFF2-40B4-BE49-F238E27FC236}">
                  <a16:creationId xmlns:a16="http://schemas.microsoft.com/office/drawing/2014/main" id="{9089929F-271F-670E-10FB-850C55E37559}"/>
                </a:ext>
              </a:extLst>
            </p:cNvPr>
            <p:cNvCxnSpPr>
              <a:cxnSpLocks/>
              <a:stCxn id="9" idx="3"/>
              <a:endCxn id="59" idx="0"/>
            </p:cNvCxnSpPr>
            <p:nvPr/>
          </p:nvCxnSpPr>
          <p:spPr>
            <a:xfrm>
              <a:off x="2639131" y="944986"/>
              <a:ext cx="657352" cy="7803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łamany 20">
              <a:extLst>
                <a:ext uri="{FF2B5EF4-FFF2-40B4-BE49-F238E27FC236}">
                  <a16:creationId xmlns:a16="http://schemas.microsoft.com/office/drawing/2014/main" id="{6B8E2E5E-72D7-F22F-31FD-0C8368D32AFE}"/>
                </a:ext>
              </a:extLst>
            </p:cNvPr>
            <p:cNvCxnSpPr>
              <a:cxnSpLocks/>
              <a:stCxn id="2" idx="3"/>
              <a:endCxn id="59" idx="1"/>
            </p:cNvCxnSpPr>
            <p:nvPr/>
          </p:nvCxnSpPr>
          <p:spPr>
            <a:xfrm flipV="1">
              <a:off x="2152717" y="1898745"/>
              <a:ext cx="1012601" cy="4668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411CD00B-85A6-61D2-AA42-EAD8D4395B3A}"/>
                </a:ext>
              </a:extLst>
            </p:cNvPr>
            <p:cNvGrpSpPr/>
            <p:nvPr/>
          </p:nvGrpSpPr>
          <p:grpSpPr>
            <a:xfrm>
              <a:off x="4508528" y="2208832"/>
              <a:ext cx="944780" cy="243464"/>
              <a:chOff x="7532914" y="3895155"/>
              <a:chExt cx="1676400" cy="431997"/>
            </a:xfrm>
          </p:grpSpPr>
          <p:pic>
            <p:nvPicPr>
              <p:cNvPr id="26" name="Obraz 25">
                <a:extLst>
                  <a:ext uri="{FF2B5EF4-FFF2-40B4-BE49-F238E27FC236}">
                    <a16:creationId xmlns:a16="http://schemas.microsoft.com/office/drawing/2014/main" id="{BE1CC39D-6E1F-36C8-28A3-3DEDA13DA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666692">
                <a:off x="7838814" y="3895155"/>
                <a:ext cx="431997" cy="431997"/>
              </a:xfrm>
              <a:prstGeom prst="rect">
                <a:avLst/>
              </a:prstGeom>
            </p:spPr>
          </p:pic>
          <p:cxnSp>
            <p:nvCxnSpPr>
              <p:cNvPr id="33" name="Łącznik prosty 32">
                <a:extLst>
                  <a:ext uri="{FF2B5EF4-FFF2-40B4-BE49-F238E27FC236}">
                    <a16:creationId xmlns:a16="http://schemas.microsoft.com/office/drawing/2014/main" id="{7DCBDC48-BD9C-7423-C8D2-CE1390010EB5}"/>
                  </a:ext>
                </a:extLst>
              </p:cNvPr>
              <p:cNvCxnSpPr/>
              <p:nvPr/>
            </p:nvCxnSpPr>
            <p:spPr>
              <a:xfrm>
                <a:off x="7532914" y="4107544"/>
                <a:ext cx="3193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>
                <a:extLst>
                  <a:ext uri="{FF2B5EF4-FFF2-40B4-BE49-F238E27FC236}">
                    <a16:creationId xmlns:a16="http://schemas.microsoft.com/office/drawing/2014/main" id="{68CC217C-7D69-70A1-3827-87142595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114" y="4114801"/>
                <a:ext cx="9652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B8F8031E-9D4F-F9D3-2F65-6D058F0B7B89}"/>
                </a:ext>
              </a:extLst>
            </p:cNvPr>
            <p:cNvSpPr txBox="1"/>
            <p:nvPr/>
          </p:nvSpPr>
          <p:spPr>
            <a:xfrm>
              <a:off x="1705090" y="2777926"/>
              <a:ext cx="371737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LLM</a:t>
              </a: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DBFC4760-08E9-63B0-9DCC-29D4CBF9742C}"/>
                </a:ext>
              </a:extLst>
            </p:cNvPr>
            <p:cNvSpPr txBox="1"/>
            <p:nvPr/>
          </p:nvSpPr>
          <p:spPr>
            <a:xfrm>
              <a:off x="3940134" y="2777927"/>
              <a:ext cx="462242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</a:t>
              </a:r>
            </a:p>
          </p:txBody>
        </p: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0065D988-B354-044A-3969-C75CD2D196BC}"/>
                </a:ext>
              </a:extLst>
            </p:cNvPr>
            <p:cNvSpPr txBox="1"/>
            <p:nvPr/>
          </p:nvSpPr>
          <p:spPr>
            <a:xfrm>
              <a:off x="5886607" y="3162147"/>
              <a:ext cx="699086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Agentic AI</a:t>
              </a:r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105350CB-6198-F312-54E3-AC5D953C128E}"/>
                </a:ext>
              </a:extLst>
            </p:cNvPr>
            <p:cNvSpPr txBox="1"/>
            <p:nvPr/>
          </p:nvSpPr>
          <p:spPr>
            <a:xfrm>
              <a:off x="2240296" y="1214195"/>
              <a:ext cx="418721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235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75414-28F1-7DDA-F867-F0DD349BE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9B0F60A5-EE62-0376-EDBD-830DBC60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77" y="1980345"/>
            <a:ext cx="5697071" cy="2476197"/>
          </a:xfrm>
          <a:prstGeom prst="rect">
            <a:avLst/>
          </a:prstGeom>
        </p:spPr>
      </p:pic>
      <p:sp>
        <p:nvSpPr>
          <p:cNvPr id="2" name="Objaśnienie liniowe 1 (kreska) 1">
            <a:extLst>
              <a:ext uri="{FF2B5EF4-FFF2-40B4-BE49-F238E27FC236}">
                <a16:creationId xmlns:a16="http://schemas.microsoft.com/office/drawing/2014/main" id="{48C642FB-A104-CA2C-E9F6-0D11B36024A5}"/>
              </a:ext>
            </a:extLst>
          </p:cNvPr>
          <p:cNvSpPr/>
          <p:nvPr/>
        </p:nvSpPr>
        <p:spPr>
          <a:xfrm>
            <a:off x="7956352" y="634218"/>
            <a:ext cx="1900168" cy="609600"/>
          </a:xfrm>
          <a:prstGeom prst="accentCallout1">
            <a:avLst>
              <a:gd name="adj1" fmla="val 18750"/>
              <a:gd name="adj2" fmla="val -8333"/>
              <a:gd name="adj3" fmla="val 327607"/>
              <a:gd name="adj4" fmla="val -6227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BCFBB9F-A2FC-775E-A6B6-063F824E49DB}"/>
              </a:ext>
            </a:extLst>
          </p:cNvPr>
          <p:cNvSpPr txBox="1"/>
          <p:nvPr/>
        </p:nvSpPr>
        <p:spPr>
          <a:xfrm>
            <a:off x="10361221" y="344384"/>
            <a:ext cx="1232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Logging</a:t>
            </a:r>
          </a:p>
          <a:p>
            <a:endParaRPr lang="pl-PL"/>
          </a:p>
          <a:p>
            <a:r>
              <a:rPr lang="pl-PL"/>
              <a:t>Metrics</a:t>
            </a:r>
          </a:p>
          <a:p>
            <a:endParaRPr lang="pl-PL"/>
          </a:p>
          <a:p>
            <a:r>
              <a:rPr lang="pl-PL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04651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06A3-24AC-4B84-A803-11370D6D4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98971692-401A-3446-C3FD-3FC79E8F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77" y="1980345"/>
            <a:ext cx="5697071" cy="2476197"/>
          </a:xfrm>
          <a:prstGeom prst="rect">
            <a:avLst/>
          </a:prstGeom>
        </p:spPr>
      </p:pic>
      <p:sp>
        <p:nvSpPr>
          <p:cNvPr id="2" name="Objaśnienie liniowe 1 (kreska) 1">
            <a:extLst>
              <a:ext uri="{FF2B5EF4-FFF2-40B4-BE49-F238E27FC236}">
                <a16:creationId xmlns:a16="http://schemas.microsoft.com/office/drawing/2014/main" id="{5A4CFC0D-6C89-468F-6B4D-7196961B91B1}"/>
              </a:ext>
            </a:extLst>
          </p:cNvPr>
          <p:cNvSpPr/>
          <p:nvPr/>
        </p:nvSpPr>
        <p:spPr>
          <a:xfrm>
            <a:off x="7172580" y="984541"/>
            <a:ext cx="1900168" cy="609600"/>
          </a:xfrm>
          <a:prstGeom prst="accentCallout1">
            <a:avLst>
              <a:gd name="adj1" fmla="val 18750"/>
              <a:gd name="adj2" fmla="val -8333"/>
              <a:gd name="adj3" fmla="val 327607"/>
              <a:gd name="adj4" fmla="val -6227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>
                <a:solidFill>
                  <a:schemeClr val="tx1"/>
                </a:solidFill>
              </a:rPr>
              <a:t>Multi-agent logic</a:t>
            </a:r>
          </a:p>
        </p:txBody>
      </p:sp>
    </p:spTree>
    <p:extLst>
      <p:ext uri="{BB962C8B-B14F-4D97-AF65-F5344CB8AC3E}">
        <p14:creationId xmlns:p14="http://schemas.microsoft.com/office/powerpoint/2010/main" val="403861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DC000-27C5-6619-3975-52E50D32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56EF0EDF-F8D9-B0A7-30B7-E983340B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77" y="1980345"/>
            <a:ext cx="5697071" cy="2476197"/>
          </a:xfrm>
          <a:prstGeom prst="rect">
            <a:avLst/>
          </a:prstGeom>
        </p:spPr>
      </p:pic>
      <p:sp>
        <p:nvSpPr>
          <p:cNvPr id="2" name="Objaśnienie liniowe 1 (kreska) 1">
            <a:extLst>
              <a:ext uri="{FF2B5EF4-FFF2-40B4-BE49-F238E27FC236}">
                <a16:creationId xmlns:a16="http://schemas.microsoft.com/office/drawing/2014/main" id="{973E61E8-1D9B-1C39-7291-44A491C9E185}"/>
              </a:ext>
            </a:extLst>
          </p:cNvPr>
          <p:cNvSpPr/>
          <p:nvPr/>
        </p:nvSpPr>
        <p:spPr>
          <a:xfrm>
            <a:off x="6353182" y="990479"/>
            <a:ext cx="1900168" cy="609600"/>
          </a:xfrm>
          <a:prstGeom prst="accentCallout1">
            <a:avLst>
              <a:gd name="adj1" fmla="val 18750"/>
              <a:gd name="adj2" fmla="val -8333"/>
              <a:gd name="adj3" fmla="val 327607"/>
              <a:gd name="adj4" fmla="val -6227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BA2EF44-C3E3-CE7F-7457-D0B9C687BC26}"/>
              </a:ext>
            </a:extLst>
          </p:cNvPr>
          <p:cNvSpPr txBox="1"/>
          <p:nvPr/>
        </p:nvSpPr>
        <p:spPr>
          <a:xfrm>
            <a:off x="8674923" y="650837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Web GUI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6D7C8A3-EDA9-3BE9-B202-C0E3DE3B7268}"/>
              </a:ext>
            </a:extLst>
          </p:cNvPr>
          <p:cNvSpPr txBox="1"/>
          <p:nvPr/>
        </p:nvSpPr>
        <p:spPr>
          <a:xfrm>
            <a:off x="8697101" y="1020169"/>
            <a:ext cx="1246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Monitoring</a:t>
            </a:r>
          </a:p>
          <a:p>
            <a:r>
              <a:rPr lang="pl-PL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988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5771B-180C-55FF-007D-17D1FFF72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C7817D48-D45C-A9C6-B541-CF7FCE1EA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6C31B2E-0E36-8CE5-17DD-24A090F56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928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8A52-9944-A792-211E-090D0A1E0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8F4F26-16A5-9209-461F-DC62F2D31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Agents in multi-agent structures can be organized into different hierarchical structures</a:t>
            </a:r>
          </a:p>
        </p:txBody>
      </p:sp>
    </p:spTree>
    <p:extLst>
      <p:ext uri="{BB962C8B-B14F-4D97-AF65-F5344CB8AC3E}">
        <p14:creationId xmlns:p14="http://schemas.microsoft.com/office/powerpoint/2010/main" val="1741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37ED7BA-4E90-E0B1-40C5-E5ECA186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Multi-agent structures</a:t>
            </a:r>
          </a:p>
        </p:txBody>
      </p:sp>
      <p:pic>
        <p:nvPicPr>
          <p:cNvPr id="2" name="Obraz 1">
            <a:hlinkClick r:id="rId2"/>
            <a:extLst>
              <a:ext uri="{FF2B5EF4-FFF2-40B4-BE49-F238E27FC236}">
                <a16:creationId xmlns:a16="http://schemas.microsoft.com/office/drawing/2014/main" id="{091FACDE-05E4-F0C1-3EF6-B2144780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25" y="936992"/>
            <a:ext cx="7772400" cy="5197907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15A729E-F4F3-467B-9BA8-4AA7A32CC772}"/>
              </a:ext>
            </a:extLst>
          </p:cNvPr>
          <p:cNvSpPr/>
          <p:nvPr/>
        </p:nvSpPr>
        <p:spPr>
          <a:xfrm>
            <a:off x="544406" y="4031731"/>
            <a:ext cx="2490651" cy="1384663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r>
              <a:rPr lang="pl-PL">
                <a:solidFill>
                  <a:schemeClr val="tx1"/>
                </a:solidFill>
                <a:latin typeface="Franklin Gothic Medium" panose="020B0603020102020204" pitchFamily="34" charset="0"/>
              </a:rPr>
              <a:t>Cooperating agents</a:t>
            </a: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56EFCEE8-05DA-B349-AD2C-7F7637CC91BC}"/>
              </a:ext>
            </a:extLst>
          </p:cNvPr>
          <p:cNvCxnSpPr>
            <a:cxnSpLocks/>
          </p:cNvCxnSpPr>
          <p:nvPr/>
        </p:nvCxnSpPr>
        <p:spPr>
          <a:xfrm>
            <a:off x="485121" y="4036085"/>
            <a:ext cx="0" cy="137595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>
            <a:extLst>
              <a:ext uri="{FF2B5EF4-FFF2-40B4-BE49-F238E27FC236}">
                <a16:creationId xmlns:a16="http://schemas.microsoft.com/office/drawing/2014/main" id="{4D7FD97E-5961-E9D6-F105-11A839D86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25" y="238492"/>
            <a:ext cx="3225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37ED7BA-4E90-E0B1-40C5-E5ECA186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Multi-agent structures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13FA3FC-0D5E-9D5A-F618-4CA6487B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59" y="920750"/>
            <a:ext cx="7391400" cy="50165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4937898-811C-764E-29C0-D92B5297C03C}"/>
              </a:ext>
            </a:extLst>
          </p:cNvPr>
          <p:cNvSpPr/>
          <p:nvPr/>
        </p:nvSpPr>
        <p:spPr>
          <a:xfrm>
            <a:off x="544406" y="4031731"/>
            <a:ext cx="2490651" cy="1384663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r>
              <a:rPr lang="pl-PL">
                <a:solidFill>
                  <a:schemeClr val="tx1"/>
                </a:solidFill>
                <a:latin typeface="Franklin Gothic Medium" panose="020B0603020102020204" pitchFamily="34" charset="0"/>
              </a:rPr>
              <a:t>Supervisory agent</a:t>
            </a: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BE7E2980-3F3C-5588-8D66-04A09F659BF9}"/>
              </a:ext>
            </a:extLst>
          </p:cNvPr>
          <p:cNvCxnSpPr>
            <a:cxnSpLocks/>
          </p:cNvCxnSpPr>
          <p:nvPr/>
        </p:nvCxnSpPr>
        <p:spPr>
          <a:xfrm>
            <a:off x="485121" y="4036085"/>
            <a:ext cx="0" cy="137595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>
            <a:extLst>
              <a:ext uri="{FF2B5EF4-FFF2-40B4-BE49-F238E27FC236}">
                <a16:creationId xmlns:a16="http://schemas.microsoft.com/office/drawing/2014/main" id="{7A470349-4033-183A-4B88-901C444D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325" y="238492"/>
            <a:ext cx="3225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6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37ED7BA-4E90-E0B1-40C5-E5ECA186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Multi-agent structures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26A6697-D0AF-65B4-4488-42E0C955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51" y="881412"/>
            <a:ext cx="7772400" cy="466766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4057835-3939-3F20-4FCB-7C844F7F11F7}"/>
              </a:ext>
            </a:extLst>
          </p:cNvPr>
          <p:cNvSpPr/>
          <p:nvPr/>
        </p:nvSpPr>
        <p:spPr>
          <a:xfrm>
            <a:off x="544406" y="4031731"/>
            <a:ext cx="2490651" cy="1384663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r>
              <a:rPr lang="pl-PL">
                <a:solidFill>
                  <a:schemeClr val="tx1"/>
                </a:solidFill>
                <a:latin typeface="Franklin Gothic Medium" panose="020B0603020102020204" pitchFamily="34" charset="0"/>
              </a:rPr>
              <a:t>Hierarchical teams</a:t>
            </a: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B914CE11-DD49-D412-DCE6-5CC499D9B59A}"/>
              </a:ext>
            </a:extLst>
          </p:cNvPr>
          <p:cNvCxnSpPr>
            <a:cxnSpLocks/>
          </p:cNvCxnSpPr>
          <p:nvPr/>
        </p:nvCxnSpPr>
        <p:spPr>
          <a:xfrm>
            <a:off x="485121" y="4036085"/>
            <a:ext cx="0" cy="137595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>
            <a:extLst>
              <a:ext uri="{FF2B5EF4-FFF2-40B4-BE49-F238E27FC236}">
                <a16:creationId xmlns:a16="http://schemas.microsoft.com/office/drawing/2014/main" id="{537B3D47-343D-3B35-C67B-C5E2222C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325" y="238492"/>
            <a:ext cx="3225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6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6E3B5-2217-C21E-610A-3BEE329E9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20B8EB-DA44-DC26-08F8-204483AA7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Agents may be implemented </a:t>
            </a:r>
            <a:br>
              <a:rPr lang="pl-PL"/>
            </a:br>
            <a:r>
              <a:rPr lang="pl-PL"/>
              <a:t>in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18703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6A019-4B82-612F-C666-E65BE2449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FA1ED428-057B-0C8B-0E9E-04EEF30E9B07}"/>
              </a:ext>
            </a:extLst>
          </p:cNvPr>
          <p:cNvGrpSpPr/>
          <p:nvPr/>
        </p:nvGrpSpPr>
        <p:grpSpPr>
          <a:xfrm>
            <a:off x="2777647" y="1645992"/>
            <a:ext cx="7515053" cy="3535176"/>
            <a:chOff x="1342571" y="736163"/>
            <a:chExt cx="5636290" cy="2651382"/>
          </a:xfrm>
        </p:grpSpPr>
        <p:pic>
          <p:nvPicPr>
            <p:cNvPr id="7" name="Grafika 6" descr="Robot kontur">
              <a:extLst>
                <a:ext uri="{FF2B5EF4-FFF2-40B4-BE49-F238E27FC236}">
                  <a16:creationId xmlns:a16="http://schemas.microsoft.com/office/drawing/2014/main" id="{12DDC8C3-23AE-5E2B-BF75-8E96F242B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5834" y="1976107"/>
              <a:ext cx="712337" cy="712337"/>
            </a:xfrm>
            <a:prstGeom prst="rect">
              <a:avLst/>
            </a:prstGeom>
          </p:spPr>
        </p:pic>
        <p:pic>
          <p:nvPicPr>
            <p:cNvPr id="9" name="Grafika 8" descr="Narzędzia kontur">
              <a:extLst>
                <a:ext uri="{FF2B5EF4-FFF2-40B4-BE49-F238E27FC236}">
                  <a16:creationId xmlns:a16="http://schemas.microsoft.com/office/drawing/2014/main" id="{42BF73F1-0629-7312-F420-9DCDB2DEA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21487" y="736163"/>
              <a:ext cx="417644" cy="417644"/>
            </a:xfrm>
            <a:prstGeom prst="rect">
              <a:avLst/>
            </a:prstGeom>
          </p:spPr>
        </p:pic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63ABB581-1303-6A29-650A-DDB33F1F1398}"/>
                </a:ext>
              </a:extLst>
            </p:cNvPr>
            <p:cNvGrpSpPr/>
            <p:nvPr/>
          </p:nvGrpSpPr>
          <p:grpSpPr>
            <a:xfrm>
              <a:off x="3149555" y="1725379"/>
              <a:ext cx="262870" cy="346730"/>
              <a:chOff x="5107056" y="1157722"/>
              <a:chExt cx="466430" cy="615231"/>
            </a:xfrm>
          </p:grpSpPr>
          <p:sp>
            <p:nvSpPr>
              <p:cNvPr id="58" name="Pierścień 57">
                <a:extLst>
                  <a:ext uri="{FF2B5EF4-FFF2-40B4-BE49-F238E27FC236}">
                    <a16:creationId xmlns:a16="http://schemas.microsoft.com/office/drawing/2014/main" id="{65CEE630-1E27-10AB-53DA-6790F034E741}"/>
                  </a:ext>
                </a:extLst>
              </p:cNvPr>
              <p:cNvSpPr/>
              <p:nvPr/>
            </p:nvSpPr>
            <p:spPr>
              <a:xfrm>
                <a:off x="5196114" y="1284515"/>
                <a:ext cx="377372" cy="377372"/>
              </a:xfrm>
              <a:prstGeom prst="donu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1353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pole tekstowe 58">
                <a:extLst>
                  <a:ext uri="{FF2B5EF4-FFF2-40B4-BE49-F238E27FC236}">
                    <a16:creationId xmlns:a16="http://schemas.microsoft.com/office/drawing/2014/main" id="{8017691C-1B2F-6C06-407C-3EFACD10BEDD}"/>
                  </a:ext>
                </a:extLst>
              </p:cNvPr>
              <p:cNvSpPr txBox="1"/>
              <p:nvPr/>
            </p:nvSpPr>
            <p:spPr>
              <a:xfrm>
                <a:off x="5107056" y="1157722"/>
                <a:ext cx="465476" cy="615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4" dirty="0"/>
                  <a:t>+</a:t>
                </a:r>
                <a:endParaRPr lang="pl-PL" sz="1353" dirty="0"/>
              </a:p>
            </p:txBody>
          </p:sp>
        </p:grpSp>
        <p:pic>
          <p:nvPicPr>
            <p:cNvPr id="2" name="Picture 12" descr="Neural Network Icon Images – Browse 47,444 Stock Photos ...">
              <a:extLst>
                <a:ext uri="{FF2B5EF4-FFF2-40B4-BE49-F238E27FC236}">
                  <a16:creationId xmlns:a16="http://schemas.microsoft.com/office/drawing/2014/main" id="{8C33B7F5-6980-983F-09F7-1491FA48B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02" y="2103817"/>
              <a:ext cx="523514" cy="52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7F9A4B87-AAC3-4D02-A4FC-AA151889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4423" y="1549979"/>
              <a:ext cx="1464438" cy="1408401"/>
            </a:xfrm>
            <a:prstGeom prst="rect">
              <a:avLst/>
            </a:prstGeom>
          </p:spPr>
        </p:pic>
        <p:cxnSp>
          <p:nvCxnSpPr>
            <p:cNvPr id="5" name="Łącznik łamany 4">
              <a:extLst>
                <a:ext uri="{FF2B5EF4-FFF2-40B4-BE49-F238E27FC236}">
                  <a16:creationId xmlns:a16="http://schemas.microsoft.com/office/drawing/2014/main" id="{63164F3E-FFA3-D444-516E-493C79E16F8B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3411887" y="1898745"/>
              <a:ext cx="404329" cy="4074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łamany 5">
              <a:extLst>
                <a:ext uri="{FF2B5EF4-FFF2-40B4-BE49-F238E27FC236}">
                  <a16:creationId xmlns:a16="http://schemas.microsoft.com/office/drawing/2014/main" id="{CC244C2F-F202-5722-1850-4726806FA6E7}"/>
                </a:ext>
              </a:extLst>
            </p:cNvPr>
            <p:cNvCxnSpPr>
              <a:cxnSpLocks/>
              <a:stCxn id="9" idx="3"/>
              <a:endCxn id="59" idx="0"/>
            </p:cNvCxnSpPr>
            <p:nvPr/>
          </p:nvCxnSpPr>
          <p:spPr>
            <a:xfrm>
              <a:off x="2639131" y="944986"/>
              <a:ext cx="641590" cy="7803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łamany 20">
              <a:extLst>
                <a:ext uri="{FF2B5EF4-FFF2-40B4-BE49-F238E27FC236}">
                  <a16:creationId xmlns:a16="http://schemas.microsoft.com/office/drawing/2014/main" id="{3E0B1DD0-F333-BE44-9DDA-A70B1E22C544}"/>
                </a:ext>
              </a:extLst>
            </p:cNvPr>
            <p:cNvCxnSpPr>
              <a:cxnSpLocks/>
              <a:stCxn id="2" idx="3"/>
              <a:endCxn id="59" idx="1"/>
            </p:cNvCxnSpPr>
            <p:nvPr/>
          </p:nvCxnSpPr>
          <p:spPr>
            <a:xfrm flipV="1">
              <a:off x="2152717" y="1898745"/>
              <a:ext cx="996839" cy="4668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9E2A1293-61E0-4110-30A0-0EEEC4022CCC}"/>
                </a:ext>
              </a:extLst>
            </p:cNvPr>
            <p:cNvGrpSpPr/>
            <p:nvPr/>
          </p:nvGrpSpPr>
          <p:grpSpPr>
            <a:xfrm>
              <a:off x="4508528" y="2208832"/>
              <a:ext cx="944780" cy="243464"/>
              <a:chOff x="7532914" y="3895155"/>
              <a:chExt cx="1676400" cy="431997"/>
            </a:xfrm>
          </p:grpSpPr>
          <p:pic>
            <p:nvPicPr>
              <p:cNvPr id="26" name="Obraz 25">
                <a:extLst>
                  <a:ext uri="{FF2B5EF4-FFF2-40B4-BE49-F238E27FC236}">
                    <a16:creationId xmlns:a16="http://schemas.microsoft.com/office/drawing/2014/main" id="{BE84C813-F265-BF9D-DEC4-AF3F7CD4A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666692">
                <a:off x="7838814" y="3895155"/>
                <a:ext cx="431997" cy="431997"/>
              </a:xfrm>
              <a:prstGeom prst="rect">
                <a:avLst/>
              </a:prstGeom>
            </p:spPr>
          </p:pic>
          <p:cxnSp>
            <p:nvCxnSpPr>
              <p:cNvPr id="33" name="Łącznik prosty 32">
                <a:extLst>
                  <a:ext uri="{FF2B5EF4-FFF2-40B4-BE49-F238E27FC236}">
                    <a16:creationId xmlns:a16="http://schemas.microsoft.com/office/drawing/2014/main" id="{63796B0A-7DF2-1BDF-2939-86C6B155C577}"/>
                  </a:ext>
                </a:extLst>
              </p:cNvPr>
              <p:cNvCxnSpPr/>
              <p:nvPr/>
            </p:nvCxnSpPr>
            <p:spPr>
              <a:xfrm>
                <a:off x="7532914" y="4107544"/>
                <a:ext cx="3193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>
                <a:extLst>
                  <a:ext uri="{FF2B5EF4-FFF2-40B4-BE49-F238E27FC236}">
                    <a16:creationId xmlns:a16="http://schemas.microsoft.com/office/drawing/2014/main" id="{68C1A519-2352-291C-BD66-86AEC7CC9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114" y="4114801"/>
                <a:ext cx="9652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10AA08FF-65A1-B8F5-5993-8EBE442C471F}"/>
                </a:ext>
              </a:extLst>
            </p:cNvPr>
            <p:cNvSpPr txBox="1"/>
            <p:nvPr/>
          </p:nvSpPr>
          <p:spPr>
            <a:xfrm>
              <a:off x="1342571" y="2777927"/>
              <a:ext cx="1058848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Language Model</a:t>
              </a: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53C77C30-2381-C74F-28E5-E2763ACE0FB7}"/>
                </a:ext>
              </a:extLst>
            </p:cNvPr>
            <p:cNvSpPr txBox="1"/>
            <p:nvPr/>
          </p:nvSpPr>
          <p:spPr>
            <a:xfrm>
              <a:off x="3940134" y="2777927"/>
              <a:ext cx="462242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</a:t>
              </a:r>
            </a:p>
          </p:txBody>
        </p: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220617C0-50B1-0536-F8FB-46FAFF04402D}"/>
                </a:ext>
              </a:extLst>
            </p:cNvPr>
            <p:cNvSpPr txBox="1"/>
            <p:nvPr/>
          </p:nvSpPr>
          <p:spPr>
            <a:xfrm>
              <a:off x="5886607" y="3162147"/>
              <a:ext cx="699086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Agentic AI</a:t>
              </a:r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CFAFB542-D848-5155-B47E-1E12D800C1A1}"/>
                </a:ext>
              </a:extLst>
            </p:cNvPr>
            <p:cNvSpPr txBox="1"/>
            <p:nvPr/>
          </p:nvSpPr>
          <p:spPr>
            <a:xfrm>
              <a:off x="2167164" y="1224295"/>
              <a:ext cx="432234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Tools</a:t>
              </a:r>
            </a:p>
          </p:txBody>
        </p:sp>
      </p:grpSp>
      <p:pic>
        <p:nvPicPr>
          <p:cNvPr id="1026" name="Picture 2" descr="PNG and vector formats (SVG, EPS ...">
            <a:extLst>
              <a:ext uri="{FF2B5EF4-FFF2-40B4-BE49-F238E27FC236}">
                <a16:creationId xmlns:a16="http://schemas.microsoft.com/office/drawing/2014/main" id="{A8F6031A-C392-43A2-DDA7-85BF6F0EA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0" y="4989602"/>
            <a:ext cx="1512889" cy="2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wAI | Investment | Insight Partners">
            <a:extLst>
              <a:ext uri="{FF2B5EF4-FFF2-40B4-BE49-F238E27FC236}">
                <a16:creationId xmlns:a16="http://schemas.microsoft.com/office/drawing/2014/main" id="{8D8EBBE5-EFBC-3977-4F21-2646C1EA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079" y="5291695"/>
            <a:ext cx="1157251" cy="35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nt Development Kit">
            <a:extLst>
              <a:ext uri="{FF2B5EF4-FFF2-40B4-BE49-F238E27FC236}">
                <a16:creationId xmlns:a16="http://schemas.microsoft.com/office/drawing/2014/main" id="{6FAEB557-FACA-B12F-15A8-9B6567FED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48" y="5706856"/>
            <a:ext cx="466512" cy="46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E2187A1-46C8-53F9-4EB1-046BB73380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6152" y="6173368"/>
            <a:ext cx="1721644" cy="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2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EA520-247F-6908-B33F-DE51095FC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" descr="Robot kontur">
            <a:extLst>
              <a:ext uri="{FF2B5EF4-FFF2-40B4-BE49-F238E27FC236}">
                <a16:creationId xmlns:a16="http://schemas.microsoft.com/office/drawing/2014/main" id="{50071EF4-DE33-7435-93AD-DA3F42264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4555" y="2954108"/>
            <a:ext cx="949783" cy="949783"/>
          </a:xfrm>
          <a:prstGeom prst="rect">
            <a:avLst/>
          </a:prstGeom>
        </p:spPr>
      </p:pic>
      <p:pic>
        <p:nvPicPr>
          <p:cNvPr id="3" name="Picture 2" descr="PNG and vector formats (SVG, EPS ...">
            <a:extLst>
              <a:ext uri="{FF2B5EF4-FFF2-40B4-BE49-F238E27FC236}">
                <a16:creationId xmlns:a16="http://schemas.microsoft.com/office/drawing/2014/main" id="{4805DD6A-245B-0B77-4B02-7C61B2E7E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78" y="4187936"/>
            <a:ext cx="1512889" cy="2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9FC5E1C-A63D-C890-B911-ED0CDB461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138" y="0"/>
            <a:ext cx="5692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150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2105</TotalTime>
  <Words>104</Words>
  <Application>Microsoft Macintosh PowerPoint</Application>
  <PresentationFormat>Panoramiczny</PresentationFormat>
  <Paragraphs>62</Paragraphs>
  <Slides>23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Medium</vt:lpstr>
      <vt:lpstr>Helvetica Neue Condensed</vt:lpstr>
      <vt:lpstr>motyw_aw</vt:lpstr>
      <vt:lpstr>Multi-agent structures</vt:lpstr>
      <vt:lpstr>Prezentacja programu PowerPoint</vt:lpstr>
      <vt:lpstr>Agents in multi-agent structures can be organized into different hierarchical structures</vt:lpstr>
      <vt:lpstr>Prezentacja programu PowerPoint</vt:lpstr>
      <vt:lpstr>Prezentacja programu PowerPoint</vt:lpstr>
      <vt:lpstr>Prezentacja programu PowerPoint</vt:lpstr>
      <vt:lpstr>Agents may be implemented  in many different ways</vt:lpstr>
      <vt:lpstr>Prezentacja programu PowerPoint</vt:lpstr>
      <vt:lpstr>Prezentacja programu PowerPoint</vt:lpstr>
      <vt:lpstr>Agents needs to communicate</vt:lpstr>
      <vt:lpstr>Prezentacja programu PowerPoint</vt:lpstr>
      <vt:lpstr>Prezentacja programu PowerPoint</vt:lpstr>
      <vt:lpstr>This communication needs to be managed</vt:lpstr>
      <vt:lpstr>Agents needs to broadcast its skills and capabilities…</vt:lpstr>
      <vt:lpstr>… and serve its services</vt:lpstr>
      <vt:lpstr>Prezentacja programu PowerPoint</vt:lpstr>
      <vt:lpstr>Control points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keywords>, docId:03157616C285E6D912DD5749A5F6E2C0</cp:keywords>
  <cp:lastModifiedBy>Andrzej Wodecki</cp:lastModifiedBy>
  <cp:revision>156</cp:revision>
  <dcterms:created xsi:type="dcterms:W3CDTF">2023-03-27T08:30:38Z</dcterms:created>
  <dcterms:modified xsi:type="dcterms:W3CDTF">2025-10-05T08:08:20Z</dcterms:modified>
</cp:coreProperties>
</file>