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goyal" initials="r" lastIdx="1" clrIdx="0">
    <p:extLst>
      <p:ext uri="{19B8F6BF-5375-455C-9EA6-DF929625EA0E}">
        <p15:presenceInfo xmlns:p15="http://schemas.microsoft.com/office/powerpoint/2012/main" userId="rgoy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9T15:48:15.05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9T15:48:15.05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447CD-3040-4E94-8D64-6F0C64B3C8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E43C89-1087-455F-B6A4-9D3FA7C698A4}">
      <dgm:prSet/>
      <dgm:spPr/>
      <dgm:t>
        <a:bodyPr/>
        <a:lstStyle/>
        <a:p>
          <a:r>
            <a:rPr lang="en-US"/>
            <a:t>Calculate best percentage of weights using Global Minimum Variance Portfolio (GMVP)</a:t>
          </a:r>
        </a:p>
      </dgm:t>
    </dgm:pt>
    <dgm:pt modelId="{F75925EA-9061-48C0-8DCE-96485745609D}" type="parTrans" cxnId="{157C50FD-50B3-4E95-A31B-141EEC9B0C2F}">
      <dgm:prSet/>
      <dgm:spPr/>
      <dgm:t>
        <a:bodyPr/>
        <a:lstStyle/>
        <a:p>
          <a:endParaRPr lang="en-US"/>
        </a:p>
      </dgm:t>
    </dgm:pt>
    <dgm:pt modelId="{8368EF8A-BB71-4A03-BB46-38B2D864D4A3}" type="sibTrans" cxnId="{157C50FD-50B3-4E95-A31B-141EEC9B0C2F}">
      <dgm:prSet/>
      <dgm:spPr/>
      <dgm:t>
        <a:bodyPr/>
        <a:lstStyle/>
        <a:p>
          <a:endParaRPr lang="en-US"/>
        </a:p>
      </dgm:t>
    </dgm:pt>
    <dgm:pt modelId="{305157D6-78D0-49C5-8AA4-E1A5B95FB71C}">
      <dgm:prSet/>
      <dgm:spPr/>
      <dgm:t>
        <a:bodyPr/>
        <a:lstStyle/>
        <a:p>
          <a:r>
            <a:rPr lang="en-US"/>
            <a:t>Method 1 will calculate VaR and ES using (Generalized Hyperbolic Distribution) GHYP distribution,</a:t>
          </a:r>
        </a:p>
      </dgm:t>
    </dgm:pt>
    <dgm:pt modelId="{876EE87A-F232-4341-9C2C-8888F9CD04FA}" type="parTrans" cxnId="{72B2B649-641F-49C6-B004-18EDB740F859}">
      <dgm:prSet/>
      <dgm:spPr/>
      <dgm:t>
        <a:bodyPr/>
        <a:lstStyle/>
        <a:p>
          <a:endParaRPr lang="en-US"/>
        </a:p>
      </dgm:t>
    </dgm:pt>
    <dgm:pt modelId="{37E777EE-CE8C-46E8-B28D-DC3229BAE1B9}" type="sibTrans" cxnId="{72B2B649-641F-49C6-B004-18EDB740F859}">
      <dgm:prSet/>
      <dgm:spPr/>
      <dgm:t>
        <a:bodyPr/>
        <a:lstStyle/>
        <a:p>
          <a:endParaRPr lang="en-US"/>
        </a:p>
      </dgm:t>
    </dgm:pt>
    <dgm:pt modelId="{171DFE95-C1AB-4C29-905C-58AE106E7855}">
      <dgm:prSet/>
      <dgm:spPr/>
      <dgm:t>
        <a:bodyPr/>
        <a:lstStyle/>
        <a:p>
          <a:r>
            <a:rPr lang="en-US"/>
            <a:t>Method 2 will use ARMA and GARCH method </a:t>
          </a:r>
        </a:p>
      </dgm:t>
    </dgm:pt>
    <dgm:pt modelId="{D4D9A917-8363-4DE6-8969-C6DE4784F9AA}" type="parTrans" cxnId="{297747D9-8D6A-422D-9FD2-CF4583CD69B5}">
      <dgm:prSet/>
      <dgm:spPr/>
      <dgm:t>
        <a:bodyPr/>
        <a:lstStyle/>
        <a:p>
          <a:endParaRPr lang="en-US"/>
        </a:p>
      </dgm:t>
    </dgm:pt>
    <dgm:pt modelId="{723D8FD3-BB4C-4BC0-B91A-4A8CDBF4C587}" type="sibTrans" cxnId="{297747D9-8D6A-422D-9FD2-CF4583CD69B5}">
      <dgm:prSet/>
      <dgm:spPr/>
      <dgm:t>
        <a:bodyPr/>
        <a:lstStyle/>
        <a:p>
          <a:endParaRPr lang="en-US"/>
        </a:p>
      </dgm:t>
    </dgm:pt>
    <dgm:pt modelId="{909A2639-83A4-471B-A6A3-3D1618CDD889}">
      <dgm:prSet/>
      <dgm:spPr/>
      <dgm:t>
        <a:bodyPr/>
        <a:lstStyle/>
        <a:p>
          <a:r>
            <a:rPr lang="en-US"/>
            <a:t>Method 3 will determine risk using copula-GARCH method</a:t>
          </a:r>
        </a:p>
      </dgm:t>
    </dgm:pt>
    <dgm:pt modelId="{E58B9305-69E5-4FA0-AC95-88C500CE057A}" type="parTrans" cxnId="{3DBAF6DB-9635-4453-ADF0-B3D5D72749A1}">
      <dgm:prSet/>
      <dgm:spPr/>
      <dgm:t>
        <a:bodyPr/>
        <a:lstStyle/>
        <a:p>
          <a:endParaRPr lang="en-US"/>
        </a:p>
      </dgm:t>
    </dgm:pt>
    <dgm:pt modelId="{86DAC26F-8F68-4872-8264-BA00EDC64931}" type="sibTrans" cxnId="{3DBAF6DB-9635-4453-ADF0-B3D5D72749A1}">
      <dgm:prSet/>
      <dgm:spPr/>
      <dgm:t>
        <a:bodyPr/>
        <a:lstStyle/>
        <a:p>
          <a:endParaRPr lang="en-US"/>
        </a:p>
      </dgm:t>
    </dgm:pt>
    <dgm:pt modelId="{0F498A0E-071C-4B99-B9A1-FAB418EB5A0B}" type="pres">
      <dgm:prSet presAssocID="{C14447CD-3040-4E94-8D64-6F0C64B3C8E8}" presName="root" presStyleCnt="0">
        <dgm:presLayoutVars>
          <dgm:dir/>
          <dgm:resizeHandles val="exact"/>
        </dgm:presLayoutVars>
      </dgm:prSet>
      <dgm:spPr/>
    </dgm:pt>
    <dgm:pt modelId="{C770C565-BE75-4CA2-9626-99961BF14C82}" type="pres">
      <dgm:prSet presAssocID="{F1E43C89-1087-455F-B6A4-9D3FA7C698A4}" presName="compNode" presStyleCnt="0"/>
      <dgm:spPr/>
    </dgm:pt>
    <dgm:pt modelId="{E9FD211C-A732-4B66-9742-3FD87FDC1316}" type="pres">
      <dgm:prSet presAssocID="{F1E43C89-1087-455F-B6A4-9D3FA7C698A4}" presName="bgRect" presStyleLbl="bgShp" presStyleIdx="0" presStyleCnt="4"/>
      <dgm:spPr/>
    </dgm:pt>
    <dgm:pt modelId="{6E011792-893C-463A-92DA-3448DA61E1B8}" type="pres">
      <dgm:prSet presAssocID="{F1E43C89-1087-455F-B6A4-9D3FA7C698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2DF4217C-0C55-4463-9C86-40E45AC5300B}" type="pres">
      <dgm:prSet presAssocID="{F1E43C89-1087-455F-B6A4-9D3FA7C698A4}" presName="spaceRect" presStyleCnt="0"/>
      <dgm:spPr/>
    </dgm:pt>
    <dgm:pt modelId="{019F317D-E211-45B8-B81F-1088AF84E572}" type="pres">
      <dgm:prSet presAssocID="{F1E43C89-1087-455F-B6A4-9D3FA7C698A4}" presName="parTx" presStyleLbl="revTx" presStyleIdx="0" presStyleCnt="4">
        <dgm:presLayoutVars>
          <dgm:chMax val="0"/>
          <dgm:chPref val="0"/>
        </dgm:presLayoutVars>
      </dgm:prSet>
      <dgm:spPr/>
    </dgm:pt>
    <dgm:pt modelId="{540B7F8D-2552-4EB1-969F-DE71F40613A2}" type="pres">
      <dgm:prSet presAssocID="{8368EF8A-BB71-4A03-BB46-38B2D864D4A3}" presName="sibTrans" presStyleCnt="0"/>
      <dgm:spPr/>
    </dgm:pt>
    <dgm:pt modelId="{287CD2FA-CC7A-4352-8E31-B41E397D0AD4}" type="pres">
      <dgm:prSet presAssocID="{305157D6-78D0-49C5-8AA4-E1A5B95FB71C}" presName="compNode" presStyleCnt="0"/>
      <dgm:spPr/>
    </dgm:pt>
    <dgm:pt modelId="{5D463B0A-07D3-4E8A-BC84-00A35D016675}" type="pres">
      <dgm:prSet presAssocID="{305157D6-78D0-49C5-8AA4-E1A5B95FB71C}" presName="bgRect" presStyleLbl="bgShp" presStyleIdx="1" presStyleCnt="4"/>
      <dgm:spPr/>
    </dgm:pt>
    <dgm:pt modelId="{A0C0ABA9-DD7D-483D-9764-114CA456FD73}" type="pres">
      <dgm:prSet presAssocID="{305157D6-78D0-49C5-8AA4-E1A5B95FB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6E5730D6-9380-4B15-904E-CACACB203003}" type="pres">
      <dgm:prSet presAssocID="{305157D6-78D0-49C5-8AA4-E1A5B95FB71C}" presName="spaceRect" presStyleCnt="0"/>
      <dgm:spPr/>
    </dgm:pt>
    <dgm:pt modelId="{8EB6B8B9-D764-418B-B94F-67039007CB9B}" type="pres">
      <dgm:prSet presAssocID="{305157D6-78D0-49C5-8AA4-E1A5B95FB71C}" presName="parTx" presStyleLbl="revTx" presStyleIdx="1" presStyleCnt="4">
        <dgm:presLayoutVars>
          <dgm:chMax val="0"/>
          <dgm:chPref val="0"/>
        </dgm:presLayoutVars>
      </dgm:prSet>
      <dgm:spPr/>
    </dgm:pt>
    <dgm:pt modelId="{198EFA29-C200-4EA2-B9AF-9771BB339C0A}" type="pres">
      <dgm:prSet presAssocID="{37E777EE-CE8C-46E8-B28D-DC3229BAE1B9}" presName="sibTrans" presStyleCnt="0"/>
      <dgm:spPr/>
    </dgm:pt>
    <dgm:pt modelId="{310A25AF-A4E2-43FB-A99A-8EF1E0785218}" type="pres">
      <dgm:prSet presAssocID="{171DFE95-C1AB-4C29-905C-58AE106E7855}" presName="compNode" presStyleCnt="0"/>
      <dgm:spPr/>
    </dgm:pt>
    <dgm:pt modelId="{2216EA7D-82FB-4F99-8F5E-CA3D5EC2F142}" type="pres">
      <dgm:prSet presAssocID="{171DFE95-C1AB-4C29-905C-58AE106E7855}" presName="bgRect" presStyleLbl="bgShp" presStyleIdx="2" presStyleCnt="4"/>
      <dgm:spPr/>
    </dgm:pt>
    <dgm:pt modelId="{79E97283-E256-4F53-A535-A530E29CC8DC}" type="pres">
      <dgm:prSet presAssocID="{171DFE95-C1AB-4C29-905C-58AE106E78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Plan"/>
        </a:ext>
      </dgm:extLst>
    </dgm:pt>
    <dgm:pt modelId="{83D05F9F-F83B-4191-9041-717D367320F3}" type="pres">
      <dgm:prSet presAssocID="{171DFE95-C1AB-4C29-905C-58AE106E7855}" presName="spaceRect" presStyleCnt="0"/>
      <dgm:spPr/>
    </dgm:pt>
    <dgm:pt modelId="{6FA4E732-8757-4448-8BB2-BC941B02A7CA}" type="pres">
      <dgm:prSet presAssocID="{171DFE95-C1AB-4C29-905C-58AE106E7855}" presName="parTx" presStyleLbl="revTx" presStyleIdx="2" presStyleCnt="4">
        <dgm:presLayoutVars>
          <dgm:chMax val="0"/>
          <dgm:chPref val="0"/>
        </dgm:presLayoutVars>
      </dgm:prSet>
      <dgm:spPr/>
    </dgm:pt>
    <dgm:pt modelId="{B099FAA3-CB9A-4724-8136-35CA9CB8CD75}" type="pres">
      <dgm:prSet presAssocID="{723D8FD3-BB4C-4BC0-B91A-4A8CDBF4C587}" presName="sibTrans" presStyleCnt="0"/>
      <dgm:spPr/>
    </dgm:pt>
    <dgm:pt modelId="{C2D7880C-94B4-4D25-BA53-9EB2622B2B21}" type="pres">
      <dgm:prSet presAssocID="{909A2639-83A4-471B-A6A3-3D1618CDD889}" presName="compNode" presStyleCnt="0"/>
      <dgm:spPr/>
    </dgm:pt>
    <dgm:pt modelId="{C692F92C-F8BC-4CD6-A58E-091801C13F2E}" type="pres">
      <dgm:prSet presAssocID="{909A2639-83A4-471B-A6A3-3D1618CDD889}" presName="bgRect" presStyleLbl="bgShp" presStyleIdx="3" presStyleCnt="4"/>
      <dgm:spPr/>
    </dgm:pt>
    <dgm:pt modelId="{338DD882-F17F-440B-B507-44AF29C1738B}" type="pres">
      <dgm:prSet presAssocID="{909A2639-83A4-471B-A6A3-3D1618CDD8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934136-2019-4C08-B2C3-B04D2F018CBF}" type="pres">
      <dgm:prSet presAssocID="{909A2639-83A4-471B-A6A3-3D1618CDD889}" presName="spaceRect" presStyleCnt="0"/>
      <dgm:spPr/>
    </dgm:pt>
    <dgm:pt modelId="{0114A413-2DA2-442A-8FEB-94C2530C919B}" type="pres">
      <dgm:prSet presAssocID="{909A2639-83A4-471B-A6A3-3D1618CDD8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660F0C-6ACE-4A58-8B82-0FE760BA9F03}" type="presOf" srcId="{F1E43C89-1087-455F-B6A4-9D3FA7C698A4}" destId="{019F317D-E211-45B8-B81F-1088AF84E572}" srcOrd="0" destOrd="0" presId="urn:microsoft.com/office/officeart/2018/2/layout/IconVerticalSolidList"/>
    <dgm:cxn modelId="{59E94D42-88C2-4334-8D04-19D5FF8D439B}" type="presOf" srcId="{305157D6-78D0-49C5-8AA4-E1A5B95FB71C}" destId="{8EB6B8B9-D764-418B-B94F-67039007CB9B}" srcOrd="0" destOrd="0" presId="urn:microsoft.com/office/officeart/2018/2/layout/IconVerticalSolidList"/>
    <dgm:cxn modelId="{5EB2BC66-37D2-4993-BA50-2BE5B68B1F49}" type="presOf" srcId="{C14447CD-3040-4E94-8D64-6F0C64B3C8E8}" destId="{0F498A0E-071C-4B99-B9A1-FAB418EB5A0B}" srcOrd="0" destOrd="0" presId="urn:microsoft.com/office/officeart/2018/2/layout/IconVerticalSolidList"/>
    <dgm:cxn modelId="{72B2B649-641F-49C6-B004-18EDB740F859}" srcId="{C14447CD-3040-4E94-8D64-6F0C64B3C8E8}" destId="{305157D6-78D0-49C5-8AA4-E1A5B95FB71C}" srcOrd="1" destOrd="0" parTransId="{876EE87A-F232-4341-9C2C-8888F9CD04FA}" sibTransId="{37E777EE-CE8C-46E8-B28D-DC3229BAE1B9}"/>
    <dgm:cxn modelId="{964CBEAB-05B8-4CE1-85CB-2738A04695CB}" type="presOf" srcId="{909A2639-83A4-471B-A6A3-3D1618CDD889}" destId="{0114A413-2DA2-442A-8FEB-94C2530C919B}" srcOrd="0" destOrd="0" presId="urn:microsoft.com/office/officeart/2018/2/layout/IconVerticalSolidList"/>
    <dgm:cxn modelId="{297747D9-8D6A-422D-9FD2-CF4583CD69B5}" srcId="{C14447CD-3040-4E94-8D64-6F0C64B3C8E8}" destId="{171DFE95-C1AB-4C29-905C-58AE106E7855}" srcOrd="2" destOrd="0" parTransId="{D4D9A917-8363-4DE6-8969-C6DE4784F9AA}" sibTransId="{723D8FD3-BB4C-4BC0-B91A-4A8CDBF4C587}"/>
    <dgm:cxn modelId="{3DBAF6DB-9635-4453-ADF0-B3D5D72749A1}" srcId="{C14447CD-3040-4E94-8D64-6F0C64B3C8E8}" destId="{909A2639-83A4-471B-A6A3-3D1618CDD889}" srcOrd="3" destOrd="0" parTransId="{E58B9305-69E5-4FA0-AC95-88C500CE057A}" sibTransId="{86DAC26F-8F68-4872-8264-BA00EDC64931}"/>
    <dgm:cxn modelId="{731CF8EE-2A0C-45DD-9F3F-31AFD0DE162E}" type="presOf" srcId="{171DFE95-C1AB-4C29-905C-58AE106E7855}" destId="{6FA4E732-8757-4448-8BB2-BC941B02A7CA}" srcOrd="0" destOrd="0" presId="urn:microsoft.com/office/officeart/2018/2/layout/IconVerticalSolidList"/>
    <dgm:cxn modelId="{157C50FD-50B3-4E95-A31B-141EEC9B0C2F}" srcId="{C14447CD-3040-4E94-8D64-6F0C64B3C8E8}" destId="{F1E43C89-1087-455F-B6A4-9D3FA7C698A4}" srcOrd="0" destOrd="0" parTransId="{F75925EA-9061-48C0-8DCE-96485745609D}" sibTransId="{8368EF8A-BB71-4A03-BB46-38B2D864D4A3}"/>
    <dgm:cxn modelId="{4A9B7B99-8C94-4B48-9839-D7F31B0299B1}" type="presParOf" srcId="{0F498A0E-071C-4B99-B9A1-FAB418EB5A0B}" destId="{C770C565-BE75-4CA2-9626-99961BF14C82}" srcOrd="0" destOrd="0" presId="urn:microsoft.com/office/officeart/2018/2/layout/IconVerticalSolidList"/>
    <dgm:cxn modelId="{1C8DFE47-77EE-48A4-AD2A-E3BE1B43D1E8}" type="presParOf" srcId="{C770C565-BE75-4CA2-9626-99961BF14C82}" destId="{E9FD211C-A732-4B66-9742-3FD87FDC1316}" srcOrd="0" destOrd="0" presId="urn:microsoft.com/office/officeart/2018/2/layout/IconVerticalSolidList"/>
    <dgm:cxn modelId="{6AD18624-3722-4AF9-9CED-5C5DD3354AE2}" type="presParOf" srcId="{C770C565-BE75-4CA2-9626-99961BF14C82}" destId="{6E011792-893C-463A-92DA-3448DA61E1B8}" srcOrd="1" destOrd="0" presId="urn:microsoft.com/office/officeart/2018/2/layout/IconVerticalSolidList"/>
    <dgm:cxn modelId="{A12379BB-7FC3-45EB-9F2F-45F3238F57AA}" type="presParOf" srcId="{C770C565-BE75-4CA2-9626-99961BF14C82}" destId="{2DF4217C-0C55-4463-9C86-40E45AC5300B}" srcOrd="2" destOrd="0" presId="urn:microsoft.com/office/officeart/2018/2/layout/IconVerticalSolidList"/>
    <dgm:cxn modelId="{1A7C26C2-289D-4A39-9E0F-D5C1A7F12773}" type="presParOf" srcId="{C770C565-BE75-4CA2-9626-99961BF14C82}" destId="{019F317D-E211-45B8-B81F-1088AF84E572}" srcOrd="3" destOrd="0" presId="urn:microsoft.com/office/officeart/2018/2/layout/IconVerticalSolidList"/>
    <dgm:cxn modelId="{6C8CBD99-5779-414F-9745-D61AEDCF2F5A}" type="presParOf" srcId="{0F498A0E-071C-4B99-B9A1-FAB418EB5A0B}" destId="{540B7F8D-2552-4EB1-969F-DE71F40613A2}" srcOrd="1" destOrd="0" presId="urn:microsoft.com/office/officeart/2018/2/layout/IconVerticalSolidList"/>
    <dgm:cxn modelId="{A080CC30-35E1-4DC6-9BEE-675D7502F4DD}" type="presParOf" srcId="{0F498A0E-071C-4B99-B9A1-FAB418EB5A0B}" destId="{287CD2FA-CC7A-4352-8E31-B41E397D0AD4}" srcOrd="2" destOrd="0" presId="urn:microsoft.com/office/officeart/2018/2/layout/IconVerticalSolidList"/>
    <dgm:cxn modelId="{EB9C3928-3A90-454E-BF3A-DB20BA065171}" type="presParOf" srcId="{287CD2FA-CC7A-4352-8E31-B41E397D0AD4}" destId="{5D463B0A-07D3-4E8A-BC84-00A35D016675}" srcOrd="0" destOrd="0" presId="urn:microsoft.com/office/officeart/2018/2/layout/IconVerticalSolidList"/>
    <dgm:cxn modelId="{5F1C5AF9-C6AC-4B16-AECE-0F1310A0BAA7}" type="presParOf" srcId="{287CD2FA-CC7A-4352-8E31-B41E397D0AD4}" destId="{A0C0ABA9-DD7D-483D-9764-114CA456FD73}" srcOrd="1" destOrd="0" presId="urn:microsoft.com/office/officeart/2018/2/layout/IconVerticalSolidList"/>
    <dgm:cxn modelId="{1B343D71-0B05-4182-8D8A-25E2B11BA604}" type="presParOf" srcId="{287CD2FA-CC7A-4352-8E31-B41E397D0AD4}" destId="{6E5730D6-9380-4B15-904E-CACACB203003}" srcOrd="2" destOrd="0" presId="urn:microsoft.com/office/officeart/2018/2/layout/IconVerticalSolidList"/>
    <dgm:cxn modelId="{1EFF8D1B-C7C3-4E3A-B26B-87D077FA5034}" type="presParOf" srcId="{287CD2FA-CC7A-4352-8E31-B41E397D0AD4}" destId="{8EB6B8B9-D764-418B-B94F-67039007CB9B}" srcOrd="3" destOrd="0" presId="urn:microsoft.com/office/officeart/2018/2/layout/IconVerticalSolidList"/>
    <dgm:cxn modelId="{7643E8E5-C53F-4F7C-91FB-A43A3911D816}" type="presParOf" srcId="{0F498A0E-071C-4B99-B9A1-FAB418EB5A0B}" destId="{198EFA29-C200-4EA2-B9AF-9771BB339C0A}" srcOrd="3" destOrd="0" presId="urn:microsoft.com/office/officeart/2018/2/layout/IconVerticalSolidList"/>
    <dgm:cxn modelId="{2B304132-9101-4D8A-8DD8-FC6EF488A466}" type="presParOf" srcId="{0F498A0E-071C-4B99-B9A1-FAB418EB5A0B}" destId="{310A25AF-A4E2-43FB-A99A-8EF1E0785218}" srcOrd="4" destOrd="0" presId="urn:microsoft.com/office/officeart/2018/2/layout/IconVerticalSolidList"/>
    <dgm:cxn modelId="{CBBBF5B6-990F-4A39-9629-63D20174BC39}" type="presParOf" srcId="{310A25AF-A4E2-43FB-A99A-8EF1E0785218}" destId="{2216EA7D-82FB-4F99-8F5E-CA3D5EC2F142}" srcOrd="0" destOrd="0" presId="urn:microsoft.com/office/officeart/2018/2/layout/IconVerticalSolidList"/>
    <dgm:cxn modelId="{60D2C41C-FF41-4962-8E76-F07B2D1C2792}" type="presParOf" srcId="{310A25AF-A4E2-43FB-A99A-8EF1E0785218}" destId="{79E97283-E256-4F53-A535-A530E29CC8DC}" srcOrd="1" destOrd="0" presId="urn:microsoft.com/office/officeart/2018/2/layout/IconVerticalSolidList"/>
    <dgm:cxn modelId="{7759A214-C127-4ADF-A158-DD81E035EF43}" type="presParOf" srcId="{310A25AF-A4E2-43FB-A99A-8EF1E0785218}" destId="{83D05F9F-F83B-4191-9041-717D367320F3}" srcOrd="2" destOrd="0" presId="urn:microsoft.com/office/officeart/2018/2/layout/IconVerticalSolidList"/>
    <dgm:cxn modelId="{E4B71832-5BC5-44B9-8C31-C4B5871078EF}" type="presParOf" srcId="{310A25AF-A4E2-43FB-A99A-8EF1E0785218}" destId="{6FA4E732-8757-4448-8BB2-BC941B02A7CA}" srcOrd="3" destOrd="0" presId="urn:microsoft.com/office/officeart/2018/2/layout/IconVerticalSolidList"/>
    <dgm:cxn modelId="{8BFAD0BF-4DAB-4C2C-87D8-CEFE5A35A722}" type="presParOf" srcId="{0F498A0E-071C-4B99-B9A1-FAB418EB5A0B}" destId="{B099FAA3-CB9A-4724-8136-35CA9CB8CD75}" srcOrd="5" destOrd="0" presId="urn:microsoft.com/office/officeart/2018/2/layout/IconVerticalSolidList"/>
    <dgm:cxn modelId="{20D38DE6-1052-4887-8A2A-1A7DC50B728E}" type="presParOf" srcId="{0F498A0E-071C-4B99-B9A1-FAB418EB5A0B}" destId="{C2D7880C-94B4-4D25-BA53-9EB2622B2B21}" srcOrd="6" destOrd="0" presId="urn:microsoft.com/office/officeart/2018/2/layout/IconVerticalSolidList"/>
    <dgm:cxn modelId="{4FD91E79-0AC7-4BAA-913E-B4EEEBED7963}" type="presParOf" srcId="{C2D7880C-94B4-4D25-BA53-9EB2622B2B21}" destId="{C692F92C-F8BC-4CD6-A58E-091801C13F2E}" srcOrd="0" destOrd="0" presId="urn:microsoft.com/office/officeart/2018/2/layout/IconVerticalSolidList"/>
    <dgm:cxn modelId="{A09560DD-967B-4A09-8A3F-86A10A01F88B}" type="presParOf" srcId="{C2D7880C-94B4-4D25-BA53-9EB2622B2B21}" destId="{338DD882-F17F-440B-B507-44AF29C1738B}" srcOrd="1" destOrd="0" presId="urn:microsoft.com/office/officeart/2018/2/layout/IconVerticalSolidList"/>
    <dgm:cxn modelId="{1B924FB7-DDAC-4917-A83D-39BA615C4C8B}" type="presParOf" srcId="{C2D7880C-94B4-4D25-BA53-9EB2622B2B21}" destId="{08934136-2019-4C08-B2C3-B04D2F018CBF}" srcOrd="2" destOrd="0" presId="urn:microsoft.com/office/officeart/2018/2/layout/IconVerticalSolidList"/>
    <dgm:cxn modelId="{E2ED409E-3E67-432C-AD1E-BC4ECC52FB4E}" type="presParOf" srcId="{C2D7880C-94B4-4D25-BA53-9EB2622B2B21}" destId="{0114A413-2DA2-442A-8FEB-94C2530C9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D211C-A732-4B66-9742-3FD87FDC1316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1792-893C-463A-92DA-3448DA61E1B8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F317D-E211-45B8-B81F-1088AF84E572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best percentage of weights using Global Minimum Variance Portfolio (GMVP)</a:t>
          </a:r>
        </a:p>
      </dsp:txBody>
      <dsp:txXfrm>
        <a:off x="1144111" y="1954"/>
        <a:ext cx="5868258" cy="990573"/>
      </dsp:txXfrm>
    </dsp:sp>
    <dsp:sp modelId="{5D463B0A-07D3-4E8A-BC84-00A35D016675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ABA9-DD7D-483D-9764-114CA456FD73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6B8B9-D764-418B-B94F-67039007CB9B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 1 will calculate VaR and ES using (Generalized Hyperbolic Distribution) GHYP distribution,</a:t>
          </a:r>
        </a:p>
      </dsp:txBody>
      <dsp:txXfrm>
        <a:off x="1144111" y="1240170"/>
        <a:ext cx="5868258" cy="990573"/>
      </dsp:txXfrm>
    </dsp:sp>
    <dsp:sp modelId="{2216EA7D-82FB-4F99-8F5E-CA3D5EC2F142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97283-E256-4F53-A535-A530E29CC8DC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E732-8757-4448-8BB2-BC941B02A7CA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 2 will use ARMA and GARCH method </a:t>
          </a:r>
        </a:p>
      </dsp:txBody>
      <dsp:txXfrm>
        <a:off x="1144111" y="2478387"/>
        <a:ext cx="5868258" cy="990573"/>
      </dsp:txXfrm>
    </dsp:sp>
    <dsp:sp modelId="{C692F92C-F8BC-4CD6-A58E-091801C13F2E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DD882-F17F-440B-B507-44AF29C1738B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A413-2DA2-442A-8FEB-94C2530C919B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 3 will determine risk using copula-GARCH method</a:t>
          </a:r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1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3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56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duindustries.com/thank-3rd-quarter-donors-3/thank-you-2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C895-5703-403B-954A-F75122CE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09" y="863695"/>
            <a:ext cx="4009292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Stocks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IBM P&amp;G and 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E08FEA-6835-4AF1-9B57-263EB94BF9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8950" y="4740275"/>
            <a:ext cx="3511550" cy="1146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DEEPTI GUPTA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ANLY515-2019/SUMMER: RISK MODELING AND ASSESSMENT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Harrisburg University of Science and Technology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7D08989B-9B8E-4AE8-89D9-F65405C53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4" r="6539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20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8957-33E2-4220-8261-2AF5FFFF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755105"/>
            <a:ext cx="4929670" cy="49270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Estimated ARMA+GARCH model</a:t>
            </a:r>
          </a:p>
          <a:p>
            <a:pPr>
              <a:lnSpc>
                <a:spcPct val="90000"/>
              </a:lnSpc>
            </a:pPr>
            <a:r>
              <a:rPr lang="en-US" dirty="0"/>
              <a:t>Created one step ahead forecast of the standard deviation</a:t>
            </a:r>
          </a:p>
          <a:p>
            <a:pPr>
              <a:lnSpc>
                <a:spcPct val="90000"/>
              </a:lnSpc>
            </a:pPr>
            <a:r>
              <a:rPr lang="en-US" dirty="0"/>
              <a:t>Estimated distribution coefficients for the return series.</a:t>
            </a:r>
          </a:p>
          <a:p>
            <a:pPr>
              <a:lnSpc>
                <a:spcPct val="90000"/>
              </a:lnSpc>
            </a:pPr>
            <a:r>
              <a:rPr lang="en-US" dirty="0"/>
              <a:t>Simulated 100,000 random variables (returns) that follow the identified distribution with estimated parameters (refer the histogram)</a:t>
            </a:r>
          </a:p>
          <a:p>
            <a:pPr>
              <a:lnSpc>
                <a:spcPct val="90000"/>
              </a:lnSpc>
            </a:pPr>
            <a:r>
              <a:rPr lang="en-US" dirty="0"/>
              <a:t>Multiplied each simulated return by forecasted SD. </a:t>
            </a:r>
          </a:p>
          <a:p>
            <a:pPr>
              <a:lnSpc>
                <a:spcPct val="90000"/>
              </a:lnSpc>
            </a:pPr>
            <a:r>
              <a:rPr lang="en-US" dirty="0"/>
              <a:t>Sorted the product obtained from smallest to largest</a:t>
            </a:r>
          </a:p>
          <a:p>
            <a:pPr>
              <a:lnSpc>
                <a:spcPct val="90000"/>
              </a:lnSpc>
            </a:pPr>
            <a:r>
              <a:rPr lang="en-US" dirty="0"/>
              <a:t>Calculated </a:t>
            </a:r>
            <a:r>
              <a:rPr lang="en-US" dirty="0" err="1"/>
              <a:t>VaR</a:t>
            </a:r>
            <a:r>
              <a:rPr lang="en-US" dirty="0"/>
              <a:t> as the 5,000th largest loss (7.23)</a:t>
            </a:r>
          </a:p>
          <a:p>
            <a:pPr>
              <a:lnSpc>
                <a:spcPct val="90000"/>
              </a:lnSpc>
            </a:pPr>
            <a:r>
              <a:rPr lang="en-US" dirty="0"/>
              <a:t>ES as the median of 5,000 largest losses (8.78)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EF34-DBC5-415B-8178-7AEF2365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7" r="9100" b="-1"/>
          <a:stretch/>
        </p:blipFill>
        <p:spPr>
          <a:xfrm>
            <a:off x="5225092" y="1228795"/>
            <a:ext cx="6775365" cy="4927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3E549-9183-4CD4-B668-093CF6D3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5987842" cy="789020"/>
          </a:xfrm>
        </p:spPr>
        <p:txBody>
          <a:bodyPr>
            <a:normAutofit/>
          </a:bodyPr>
          <a:lstStyle/>
          <a:p>
            <a:r>
              <a:rPr lang="en-US" dirty="0"/>
              <a:t>Method 2 :  </a:t>
            </a:r>
            <a:r>
              <a:rPr lang="en-US" dirty="0" err="1"/>
              <a:t>arma</a:t>
            </a:r>
            <a:r>
              <a:rPr lang="en-US" dirty="0"/>
              <a:t> and </a:t>
            </a:r>
            <a:r>
              <a:rPr lang="en-US" dirty="0" err="1"/>
              <a:t>garch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F78A-45E6-41BA-AEB9-E7AF1F0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Method 3 : </a:t>
            </a:r>
            <a:r>
              <a:rPr lang="en-US" dirty="0" err="1"/>
              <a:t>garch</a:t>
            </a:r>
            <a:r>
              <a:rPr lang="en-US" dirty="0"/>
              <a:t> with copula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B9D7-6BAF-4B65-BDB5-9AF1D3FE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5" y="1971868"/>
            <a:ext cx="5101577" cy="44289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In order to consider both the univariate stylized fact such as volatility clustering and multivariate stylized facts such as time varying correlation into a model, we combined </a:t>
            </a:r>
            <a:r>
              <a:rPr lang="en-US" sz="1600" dirty="0" err="1"/>
              <a:t>Garch</a:t>
            </a:r>
            <a:r>
              <a:rPr lang="en-US" sz="1600" dirty="0"/>
              <a:t> model (which addresses univariate stylized facts) with copula (which addresses multivariate stylized facts) with the portfolio weights.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u="sng" dirty="0"/>
              <a:t>STEPS TO PROCEED WITH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1 :  Applied </a:t>
            </a:r>
            <a:r>
              <a:rPr lang="en-US" sz="1600" dirty="0" err="1"/>
              <a:t>garchfit</a:t>
            </a:r>
            <a:r>
              <a:rPr lang="en-US" sz="1600" dirty="0"/>
              <a:t> to the three assets with formula=~</a:t>
            </a:r>
            <a:r>
              <a:rPr lang="en-US" sz="1600" dirty="0" err="1"/>
              <a:t>arma</a:t>
            </a:r>
            <a:r>
              <a:rPr lang="en-US" sz="1600" dirty="0"/>
              <a:t>(0,0)+</a:t>
            </a:r>
            <a:r>
              <a:rPr lang="en-US" sz="1600" dirty="0" err="1"/>
              <a:t>garch</a:t>
            </a:r>
            <a:r>
              <a:rPr lang="en-US" sz="1600" dirty="0"/>
              <a:t>(1,1) and student t-distribution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2 :  Estimating the degrees of freedom parameter.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3 :  Calculated the residuals to apply </a:t>
            </a:r>
            <a:r>
              <a:rPr lang="en-US" sz="1600" dirty="0" err="1"/>
              <a:t>Garch</a:t>
            </a:r>
            <a:r>
              <a:rPr lang="en-US" sz="1600" dirty="0"/>
              <a:t>-copula model and standardized it by dividing it with conditional std. deviation.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733FA-FCAD-4D7D-BBC3-02D9004B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64" y="911013"/>
            <a:ext cx="5950940" cy="56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F78A-45E6-41BA-AEB9-E7AF1F0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3 : </a:t>
            </a:r>
            <a:r>
              <a:rPr lang="en-US" dirty="0" err="1"/>
              <a:t>garch</a:t>
            </a:r>
            <a:r>
              <a:rPr lang="en-US" dirty="0"/>
              <a:t> with copula (contd.)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B9D7-6BAF-4B65-BDB5-9AF1D3FE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125383"/>
            <a:ext cx="4387010" cy="42754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4 :  The probabilities are calculated from pseudo-uniform variables for each risk from the standardized residuals. A copula model - Student's t copula is estimated based on Kendall's rank correlations.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5:  Simulate a100,000 random losses for each financial instrument and convert them back into quantiles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6: The simulated portfolio losses are then determined as the outcome of the matrix-weight vector product by using weights from GMVP distribution.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 7: Sort the product obtained from smallest to largest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is the 5,000th largest loss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ES is the median of 5,000 largest losses.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12D0A4-A909-4FF3-8707-8D77A2EB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9238"/>
            <a:ext cx="6735272" cy="4159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9CA0-ACBE-416E-ABCB-24DC08397B8A}"/>
              </a:ext>
            </a:extLst>
          </p:cNvPr>
          <p:cNvSpPr txBox="1"/>
          <p:nvPr/>
        </p:nvSpPr>
        <p:spPr>
          <a:xfrm>
            <a:off x="6459703" y="5329019"/>
            <a:ext cx="408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Probabilities calculated from Pseudo Uniform Variables in Step 4</a:t>
            </a:r>
          </a:p>
        </p:txBody>
      </p:sp>
    </p:spTree>
    <p:extLst>
      <p:ext uri="{BB962C8B-B14F-4D97-AF65-F5344CB8AC3E}">
        <p14:creationId xmlns:p14="http://schemas.microsoft.com/office/powerpoint/2010/main" val="290429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61DFE-798F-4769-ADAF-724E3655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F6A8-794C-49D1-867F-3CB5B766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2712520"/>
            <a:ext cx="10479375" cy="344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Garch</a:t>
            </a:r>
            <a:r>
              <a:rPr lang="en-US" dirty="0"/>
              <a:t>-Copula approach gives us a better and definite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07DEA-9CAA-45FD-9E06-9518CAF2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72" y="3261798"/>
            <a:ext cx="9317223" cy="28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099B-E231-4DD1-B187-E1B8D56D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11" r="5248" b="-1"/>
          <a:stretch/>
        </p:blipFill>
        <p:spPr>
          <a:xfrm>
            <a:off x="433134" y="479175"/>
            <a:ext cx="7588885" cy="589965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55D91B-04FE-4AAE-B7C0-3D52772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2993972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For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meaningful semester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4816-B4CA-4CAB-AF80-D3E9CAEC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723" y="5545331"/>
            <a:ext cx="3202016" cy="64922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Deepti Gupta</a:t>
            </a:r>
          </a:p>
        </p:txBody>
      </p:sp>
    </p:spTree>
    <p:extLst>
      <p:ext uri="{BB962C8B-B14F-4D97-AF65-F5344CB8AC3E}">
        <p14:creationId xmlns:p14="http://schemas.microsoft.com/office/powerpoint/2010/main" val="42100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Graphic 18" descr="Diagnostic">
            <a:extLst>
              <a:ext uri="{FF2B5EF4-FFF2-40B4-BE49-F238E27FC236}">
                <a16:creationId xmlns:a16="http://schemas.microsoft.com/office/drawing/2014/main" id="{EAF1211F-0449-4ABF-9F8B-306E65D7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4EE6D-2746-4204-8385-8D575DAA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05376C-5142-40C1-9C4F-B05F7484B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FFFF">
                    <a:alpha val="75000"/>
                  </a:srgbClr>
                </a:solidFill>
              </a:rPr>
              <a:t>To improve the profitability of the trading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FFFF">
                    <a:alpha val="75000"/>
                  </a:srgbClr>
                </a:solidFill>
              </a:rPr>
              <a:t>To use statistical techniques to identify consistent behavior in assets which can be exploited to turn a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FFFFFF">
                    <a:alpha val="75000"/>
                  </a:srgbClr>
                </a:solidFill>
              </a:rPr>
              <a:t>Not to rely on "guesswork" or "hunches“ as financial industry doesn’t work that way</a:t>
            </a:r>
          </a:p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69B53-67A2-4061-A7FF-E8A420A3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DFE92B9-681B-416F-8E3D-2887BE0E1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1844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8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C112-AA66-4B0B-9F31-72DC406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6816"/>
          </a:xfrm>
        </p:spPr>
        <p:txBody>
          <a:bodyPr/>
          <a:lstStyle/>
          <a:p>
            <a:r>
              <a:rPr lang="en-US" dirty="0"/>
              <a:t>Data 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CE86-652D-4BAA-9308-AA26CD8A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4055"/>
            <a:ext cx="11029615" cy="4301295"/>
          </a:xfrm>
        </p:spPr>
        <p:txBody>
          <a:bodyPr>
            <a:normAutofit/>
          </a:bodyPr>
          <a:lstStyle/>
          <a:p>
            <a:r>
              <a:rPr lang="en-US" dirty="0"/>
              <a:t>Loaded from yahoo.finance.com for three major market players (IBM, GE and PG) in different sectors. </a:t>
            </a:r>
          </a:p>
          <a:p>
            <a:r>
              <a:rPr lang="en-US" dirty="0"/>
              <a:t>The assets are IBM from technology sector, General Electric from industrial sector and Proctor and Gamble from consumer’s market sector. </a:t>
            </a:r>
          </a:p>
          <a:p>
            <a:r>
              <a:rPr lang="en-US" dirty="0"/>
              <a:t>These assets have very long presence in consumer market as well as stock market, global presence and high brand value. </a:t>
            </a:r>
          </a:p>
          <a:p>
            <a:r>
              <a:rPr lang="en-US" dirty="0"/>
              <a:t>General Electric (GE) Company operates as a high-tech industrial company worldwide. It operates in Power, Renewable Energy, Aviation, Oil &amp; Gas, Healthcare, Transportation, Lighting, and Capital segments. </a:t>
            </a:r>
          </a:p>
          <a:p>
            <a:r>
              <a:rPr lang="en-US" dirty="0"/>
              <a:t>IBM Corporation operates as an integrated technology and services company worldwide. </a:t>
            </a:r>
          </a:p>
          <a:p>
            <a:r>
              <a:rPr lang="en-US" dirty="0"/>
              <a:t>The Procter &amp; Gamble (P&amp;G) Company provides branded consumer packaged goods to consumers worldwide. </a:t>
            </a:r>
          </a:p>
          <a:p>
            <a:r>
              <a:rPr lang="en-US" dirty="0"/>
              <a:t>Loaded for a common period of Jan 1962 till Jul 2019 with a monthly frequency. </a:t>
            </a:r>
          </a:p>
          <a:p>
            <a:r>
              <a:rPr lang="en-US" dirty="0"/>
              <a:t>Considered the closing prices of IBM, GE and PG to perform the risk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B067-CD91-4567-9407-9DF5A5B9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pre-processing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A919-3E75-41FA-857B-AB4DF96F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4642595" cy="3962266"/>
          </a:xfrm>
        </p:spPr>
        <p:txBody>
          <a:bodyPr>
            <a:normAutofit/>
          </a:bodyPr>
          <a:lstStyle/>
          <a:p>
            <a:r>
              <a:rPr lang="en-US" dirty="0"/>
              <a:t>The plots on the monthly returns and monthly losses of the three assets </a:t>
            </a:r>
          </a:p>
          <a:p>
            <a:r>
              <a:rPr lang="en-US" dirty="0"/>
              <a:t>Using the rate of log return changes. </a:t>
            </a:r>
          </a:p>
          <a:p>
            <a:pPr marL="0" indent="0">
              <a:buNone/>
            </a:pPr>
            <a:r>
              <a:rPr lang="en-US" dirty="0"/>
              <a:t>Observation   </a:t>
            </a:r>
          </a:p>
          <a:p>
            <a:r>
              <a:rPr lang="en-US" dirty="0"/>
              <a:t>The mean is approximately stationary,</a:t>
            </a:r>
          </a:p>
          <a:p>
            <a:r>
              <a:rPr lang="en-US" dirty="0"/>
              <a:t>The variance is not stationery</a:t>
            </a:r>
          </a:p>
          <a:p>
            <a:r>
              <a:rPr lang="en-US" dirty="0"/>
              <a:t>Volatility is varying with time too.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7">
            <a:extLst>
              <a:ext uri="{FF2B5EF4-FFF2-40B4-BE49-F238E27FC236}">
                <a16:creationId xmlns:a16="http://schemas.microsoft.com/office/drawing/2014/main" id="{5DC31DD3-E84E-47BA-A4F1-7F071266A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" r="577" b="2515"/>
          <a:stretch/>
        </p:blipFill>
        <p:spPr bwMode="auto">
          <a:xfrm>
            <a:off x="5458265" y="563659"/>
            <a:ext cx="5402780" cy="31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>
            <a:extLst>
              <a:ext uri="{FF2B5EF4-FFF2-40B4-BE49-F238E27FC236}">
                <a16:creationId xmlns:a16="http://schemas.microsoft.com/office/drawing/2014/main" id="{96E20133-185F-4FF7-8157-98CBBFB59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b="5483"/>
          <a:stretch/>
        </p:blipFill>
        <p:spPr bwMode="auto">
          <a:xfrm>
            <a:off x="5571833" y="3486512"/>
            <a:ext cx="5289212" cy="31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4A720-ACDE-4A43-A03D-8FF1854A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ACF and pacf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90DB4F-2626-442F-8DAD-258CBA51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769D9B9-7C0B-4966-A80C-18C878959AB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907" r="6189" b="4831"/>
          <a:stretch/>
        </p:blipFill>
        <p:spPr>
          <a:xfrm>
            <a:off x="4592231" y="801858"/>
            <a:ext cx="7375627" cy="51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1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809C9-FA02-41CB-98D6-6576454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5326660" cy="756059"/>
          </a:xfrm>
        </p:spPr>
        <p:txBody>
          <a:bodyPr>
            <a:normAutofit/>
          </a:bodyPr>
          <a:lstStyle/>
          <a:p>
            <a:r>
              <a:rPr lang="en-US" dirty="0"/>
              <a:t>Covariance and portfolio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F4BD-5FA0-4B3D-B859-B90124BA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943772"/>
            <a:ext cx="4173109" cy="3219072"/>
          </a:xfrm>
        </p:spPr>
        <p:txBody>
          <a:bodyPr>
            <a:normAutofit/>
          </a:bodyPr>
          <a:lstStyle/>
          <a:p>
            <a:r>
              <a:rPr lang="en-US" sz="2000" dirty="0"/>
              <a:t>Covariance matrix using </a:t>
            </a:r>
            <a:r>
              <a:rPr lang="en-US" sz="2000" dirty="0" err="1"/>
              <a:t>cov</a:t>
            </a:r>
            <a:r>
              <a:rPr lang="en-US" sz="2000" dirty="0"/>
              <a:t>() function and "</a:t>
            </a:r>
            <a:r>
              <a:rPr lang="en-US" sz="2000" dirty="0" err="1"/>
              <a:t>pairwise.complete.obs</a:t>
            </a:r>
            <a:r>
              <a:rPr lang="en-US" sz="2000" dirty="0"/>
              <a:t>" specification</a:t>
            </a:r>
          </a:p>
          <a:p>
            <a:r>
              <a:rPr lang="en-US" sz="2000" dirty="0"/>
              <a:t>Found optimal weights of the assets using "global minimum variance portfolio"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61217-B6B3-45F3-A1CA-3EC98FBB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91" y="2160369"/>
            <a:ext cx="5871977" cy="32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FAD4C-456D-4C78-8C5E-D1D3920D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 1 : Generalized Hyperbolic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FEB6-8EE3-4445-B257-F5D17B55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Assuming the time series data to be univariate, we assumed that returns are not independent and identically distributed (</a:t>
            </a:r>
            <a:r>
              <a:rPr lang="en-US" dirty="0" err="1"/>
              <a:t>iid</a:t>
            </a:r>
            <a:r>
              <a:rPr lang="en-US" dirty="0"/>
              <a:t>), time variant volatile and auto-correlated.</a:t>
            </a:r>
          </a:p>
          <a:p>
            <a:r>
              <a:rPr lang="en-US" dirty="0"/>
              <a:t>Using </a:t>
            </a:r>
            <a:r>
              <a:rPr lang="en-US" dirty="0" err="1"/>
              <a:t>stepAIC</a:t>
            </a:r>
            <a:r>
              <a:rPr lang="en-US" dirty="0"/>
              <a:t>(), performed a model selection in the scope of the GHYP distribution class based on the AIC to see which distribution has the closest fit to the actual distribution of returns. </a:t>
            </a:r>
          </a:p>
          <a:p>
            <a:r>
              <a:rPr lang="en-US" dirty="0"/>
              <a:t>GHYP with symmetric = FALSE seems to be the closest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479C7-6F15-4CF7-929D-3D328EF74E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4756" y="3770143"/>
            <a:ext cx="7877190" cy="23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FAD4C-456D-4C78-8C5E-D1D3920D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Method 1 : Generalized Hyperbolic Distribution (Cntd.)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FEB6-8EE3-4445-B257-F5D17B55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896532"/>
            <a:ext cx="5901096" cy="4504267"/>
          </a:xfrm>
        </p:spPr>
        <p:txBody>
          <a:bodyPr>
            <a:normAutofit/>
          </a:bodyPr>
          <a:lstStyle/>
          <a:p>
            <a:r>
              <a:rPr lang="en-US" dirty="0"/>
              <a:t>Fitted the time series returns in GHYP distribution and calculated the density of it. </a:t>
            </a:r>
          </a:p>
          <a:p>
            <a:r>
              <a:rPr lang="en-US" dirty="0"/>
              <a:t>Plotting the </a:t>
            </a:r>
            <a:r>
              <a:rPr lang="en-US" dirty="0" err="1"/>
              <a:t>ghyp</a:t>
            </a:r>
            <a:r>
              <a:rPr lang="en-US" dirty="0"/>
              <a:t> density (red) over the empirical distribution (black) gives us the graph with close fit.</a:t>
            </a:r>
          </a:p>
          <a:p>
            <a:r>
              <a:rPr lang="en-US" dirty="0" err="1"/>
              <a:t>VaR</a:t>
            </a:r>
            <a:r>
              <a:rPr lang="en-US" dirty="0"/>
              <a:t> at 95% confidence interval can be interpreted as 1 out of 1000 days (every 3 years), a loss of not greater than 7.1% should be expected. </a:t>
            </a:r>
          </a:p>
          <a:p>
            <a:r>
              <a:rPr lang="en-US" dirty="0"/>
              <a:t>ES at 95% confidence interval can be interpreted as 1 out of 1000 days (every 3 years), a shortfall of not greater than 10.12% should be expected.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7B503-9592-4656-9D91-C39DDD9ADA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6055" y="732774"/>
            <a:ext cx="5538039" cy="3051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C5C4AE-6A6B-497A-9C79-1D0BCFBDA5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2154" y="3964635"/>
            <a:ext cx="5101940" cy="22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31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866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Times New Roman</vt:lpstr>
      <vt:lpstr>Wingdings 2</vt:lpstr>
      <vt:lpstr>DividendVTI</vt:lpstr>
      <vt:lpstr>Analysis  of  Stocks  IBM P&amp;G and GE</vt:lpstr>
      <vt:lpstr>OBJECTIVE</vt:lpstr>
      <vt:lpstr>Methodology</vt:lpstr>
      <vt:lpstr>Data LOAD</vt:lpstr>
      <vt:lpstr>Data pre-processing</vt:lpstr>
      <vt:lpstr>ACF and pacf</vt:lpstr>
      <vt:lpstr>Covariance and portfolio</vt:lpstr>
      <vt:lpstr>Method 1 : Generalized Hyperbolic Distribution</vt:lpstr>
      <vt:lpstr>Method 1 : Generalized Hyperbolic Distribution (Cntd.)</vt:lpstr>
      <vt:lpstr>Method 2 :  arma and garch</vt:lpstr>
      <vt:lpstr>Method 3 : garch with copula </vt:lpstr>
      <vt:lpstr>Method 3 : garch with copula (contd.) </vt:lpstr>
      <vt:lpstr>conclusion</vt:lpstr>
      <vt:lpstr>For a  meaningful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 of  Stocks  IBM P&amp;G and GE</dc:title>
  <dc:creator>rgoyal</dc:creator>
  <cp:lastModifiedBy>rgoyal</cp:lastModifiedBy>
  <cp:revision>6</cp:revision>
  <dcterms:created xsi:type="dcterms:W3CDTF">2019-08-09T01:20:41Z</dcterms:created>
  <dcterms:modified xsi:type="dcterms:W3CDTF">2019-08-09T21:29:56Z</dcterms:modified>
</cp:coreProperties>
</file>