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IBM Plex Sans"/>
      <p:regular r:id="rId23"/>
      <p:bold r:id="rId24"/>
      <p:italic r:id="rId25"/>
      <p:boldItalic r:id="rId26"/>
    </p:embeddedFont>
    <p:embeddedFont>
      <p:font typeface="IBM Plex Sans Medium"/>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1" roundtripDataSignature="AMtx7mgFZbE69ouQJ6Vh7k1pihJsdhUu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IBMPlexSans-bold.fntdata"/><Relationship Id="rId23" Type="http://schemas.openxmlformats.org/officeDocument/2006/relationships/font" Target="fonts/IBMPlex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BMPlexSans-boldItalic.fntdata"/><Relationship Id="rId25" Type="http://schemas.openxmlformats.org/officeDocument/2006/relationships/font" Target="fonts/IBMPlexSans-italic.fntdata"/><Relationship Id="rId28" Type="http://schemas.openxmlformats.org/officeDocument/2006/relationships/font" Target="fonts/IBMPlexSansMedium-bold.fntdata"/><Relationship Id="rId27" Type="http://schemas.openxmlformats.org/officeDocument/2006/relationships/font" Target="fonts/IBMPlexSans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BMPlexSansMedium-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IBMPlexSansMedium-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data.worldbank.org/topic/gender" TargetMode="External"/><Relationship Id="rId4" Type="http://schemas.openxmlformats.org/officeDocument/2006/relationships/hyperlink" Target="https://scholar.google.com/" TargetMode="External"/><Relationship Id="rId5" Type="http://schemas.openxmlformats.org/officeDocument/2006/relationships/hyperlink" Target="https://data.un.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1727"/>
        </a:solidFill>
      </p:bgPr>
    </p:bg>
    <p:spTree>
      <p:nvGrpSpPr>
        <p:cNvPr id="53" name="Shape 53"/>
        <p:cNvGrpSpPr/>
        <p:nvPr/>
      </p:nvGrpSpPr>
      <p:grpSpPr>
        <a:xfrm>
          <a:off x="0" y="0"/>
          <a:ext cx="0" cy="0"/>
          <a:chOff x="0" y="0"/>
          <a:chExt cx="0" cy="0"/>
        </a:xfrm>
      </p:grpSpPr>
      <p:sp>
        <p:nvSpPr>
          <p:cNvPr id="54" name="Google Shape;54;p1"/>
          <p:cNvSpPr txBox="1"/>
          <p:nvPr/>
        </p:nvSpPr>
        <p:spPr>
          <a:xfrm>
            <a:off x="208675" y="857600"/>
            <a:ext cx="6854400" cy="782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lt1"/>
                </a:solidFill>
                <a:latin typeface="IBM Plex Sans Medium"/>
                <a:ea typeface="IBM Plex Sans Medium"/>
                <a:cs typeface="IBM Plex Sans Medium"/>
                <a:sym typeface="IBM Plex Sans Medium"/>
              </a:rPr>
              <a:t>Data Analytics Internship Program 2024</a:t>
            </a:r>
            <a:br>
              <a:rPr b="0" i="0" lang="en-US" sz="1800" u="none" cap="none" strike="noStrike">
                <a:solidFill>
                  <a:schemeClr val="lt1"/>
                </a:solidFill>
                <a:latin typeface="IBM Plex Sans Medium"/>
                <a:ea typeface="IBM Plex Sans Medium"/>
                <a:cs typeface="IBM Plex Sans Medium"/>
                <a:sym typeface="IBM Plex Sans Medium"/>
              </a:rPr>
            </a:br>
            <a:r>
              <a:rPr b="0" i="0" lang="en-US" sz="1800" u="none" cap="none" strike="noStrike">
                <a:solidFill>
                  <a:schemeClr val="lt1"/>
                </a:solidFill>
                <a:latin typeface="IBM Plex Sans Medium"/>
                <a:ea typeface="IBM Plex Sans Medium"/>
                <a:cs typeface="IBM Plex Sans Medium"/>
                <a:sym typeface="IBM Plex Sans Medium"/>
              </a:rPr>
              <a:t>Final Project Presentation</a:t>
            </a:r>
            <a:endParaRPr b="0" i="0" sz="1800" u="none" cap="none" strike="noStrike">
              <a:solidFill>
                <a:schemeClr val="lt1"/>
              </a:solidFill>
              <a:latin typeface="IBM Plex Sans Medium"/>
              <a:ea typeface="IBM Plex Sans Medium"/>
              <a:cs typeface="IBM Plex Sans Medium"/>
              <a:sym typeface="IBM Plex Sans Medium"/>
            </a:endParaRPr>
          </a:p>
        </p:txBody>
      </p:sp>
      <p:sp>
        <p:nvSpPr>
          <p:cNvPr id="55" name="Google Shape;55;p1"/>
          <p:cNvSpPr txBox="1"/>
          <p:nvPr/>
        </p:nvSpPr>
        <p:spPr>
          <a:xfrm>
            <a:off x="4334400" y="50150"/>
            <a:ext cx="48096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IBM Plex Sans"/>
                <a:ea typeface="IBM Plex Sans"/>
                <a:cs typeface="IBM Plex Sans"/>
                <a:sym typeface="IBM Plex Sans"/>
              </a:rPr>
              <a:t>IBM</a:t>
            </a:r>
            <a:r>
              <a:rPr b="0" i="0" lang="en-US" sz="1600" u="none" cap="none" strike="noStrike">
                <a:solidFill>
                  <a:schemeClr val="lt1"/>
                </a:solidFill>
                <a:latin typeface="IBM Plex Sans Medium"/>
                <a:ea typeface="IBM Plex Sans Medium"/>
                <a:cs typeface="IBM Plex Sans Medium"/>
                <a:sym typeface="IBM Plex Sans Medium"/>
              </a:rPr>
              <a:t> </a:t>
            </a:r>
            <a:r>
              <a:rPr b="0" i="0" lang="en-US" sz="1600" u="none" cap="none" strike="noStrike">
                <a:solidFill>
                  <a:schemeClr val="lt1"/>
                </a:solidFill>
                <a:latin typeface="IBM Plex Sans"/>
                <a:ea typeface="IBM Plex Sans"/>
                <a:cs typeface="IBM Plex Sans"/>
                <a:sym typeface="IBM Plex Sans"/>
              </a:rPr>
              <a:t>SkillsBuild</a:t>
            </a:r>
            <a:r>
              <a:rPr b="1" i="0" lang="en-US" sz="1600" u="none" cap="none" strike="noStrike">
                <a:solidFill>
                  <a:schemeClr val="lt1"/>
                </a:solidFill>
                <a:latin typeface="IBM Plex Sans"/>
                <a:ea typeface="IBM Plex Sans"/>
                <a:cs typeface="IBM Plex Sans"/>
                <a:sym typeface="IBM Plex Sans"/>
              </a:rPr>
              <a:t> </a:t>
            </a:r>
            <a:r>
              <a:rPr b="0" i="0" lang="en-US" sz="1600" u="none" cap="none" strike="noStrike">
                <a:solidFill>
                  <a:schemeClr val="lt1"/>
                </a:solidFill>
                <a:latin typeface="IBM Plex Sans"/>
                <a:ea typeface="IBM Plex Sans"/>
                <a:cs typeface="IBM Plex Sans"/>
                <a:sym typeface="IBM Plex Sans"/>
              </a:rPr>
              <a:t>for Adult Learners - Data Analytics</a:t>
            </a:r>
            <a:endParaRPr b="0" i="0" sz="1600" u="none" cap="none" strike="noStrike">
              <a:solidFill>
                <a:schemeClr val="lt1"/>
              </a:solidFill>
              <a:latin typeface="IBM Plex Sans"/>
              <a:ea typeface="IBM Plex Sans"/>
              <a:cs typeface="IBM Plex Sans"/>
              <a:sym typeface="IBM Plex Sans"/>
            </a:endParaRPr>
          </a:p>
        </p:txBody>
      </p:sp>
      <p:sp>
        <p:nvSpPr>
          <p:cNvPr id="56" name="Google Shape;56;p1"/>
          <p:cNvSpPr/>
          <p:nvPr/>
        </p:nvSpPr>
        <p:spPr>
          <a:xfrm>
            <a:off x="0" y="2212450"/>
            <a:ext cx="9144000" cy="2076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BM Plex Sans Medium"/>
                <a:ea typeface="IBM Plex Sans Medium"/>
                <a:cs typeface="IBM Plex Sans Medium"/>
                <a:sym typeface="IBM Plex Sans Medium"/>
              </a:rPr>
              <a:t>Project Name   :  Gender Inequality Analysis and Solutions (SDG 5)       </a:t>
            </a:r>
            <a:endParaRPr b="0" i="0" sz="1600" u="none" cap="none" strike="noStrike">
              <a:solidFill>
                <a:srgbClr val="000000"/>
              </a:solidFill>
              <a:latin typeface="IBM Plex Sans Medium"/>
              <a:ea typeface="IBM Plex Sans Medium"/>
              <a:cs typeface="IBM Plex Sans Medium"/>
              <a:sym typeface="IBM Plex Sans Medium"/>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BM Plex Sans Medium"/>
                <a:ea typeface="IBM Plex Sans Medium"/>
                <a:cs typeface="IBM Plex Sans Medium"/>
                <a:sym typeface="IBM Plex Sans Medium"/>
              </a:rPr>
              <a:t>Unique ID  : IBM1598</a:t>
            </a:r>
            <a:br>
              <a:rPr b="0" i="0" lang="en-US" sz="1600" u="none" cap="none" strike="noStrike">
                <a:solidFill>
                  <a:srgbClr val="000000"/>
                </a:solidFill>
                <a:latin typeface="IBM Plex Sans Medium"/>
                <a:ea typeface="IBM Plex Sans Medium"/>
                <a:cs typeface="IBM Plex Sans Medium"/>
                <a:sym typeface="IBM Plex Sans Medium"/>
              </a:rPr>
            </a:br>
            <a:r>
              <a:rPr b="0" i="0" lang="en-US" sz="1600" u="none" cap="none" strike="noStrike">
                <a:solidFill>
                  <a:srgbClr val="000000"/>
                </a:solidFill>
                <a:latin typeface="IBM Plex Sans Medium"/>
                <a:ea typeface="IBM Plex Sans Medium"/>
                <a:cs typeface="IBM Plex Sans Medium"/>
                <a:sym typeface="IBM Plex Sans Medium"/>
              </a:rPr>
              <a:t>Team Name : Hackify</a:t>
            </a:r>
            <a:endParaRPr b="0" i="0" sz="1600" u="none" cap="none" strike="noStrike">
              <a:solidFill>
                <a:srgbClr val="000000"/>
              </a:solidFill>
              <a:latin typeface="IBM Plex Sans Medium"/>
              <a:ea typeface="IBM Plex Sans Medium"/>
              <a:cs typeface="IBM Plex Sans Medium"/>
              <a:sym typeface="IBM Plex Sans Medium"/>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BM Plex Sans Medium"/>
                <a:ea typeface="IBM Plex Sans Medium"/>
                <a:cs typeface="IBM Plex Sans Medium"/>
                <a:sym typeface="IBM Plex Sans Medium"/>
              </a:rPr>
              <a:t>College Name : GSFC University</a:t>
            </a:r>
            <a:endParaRPr b="0" i="0" sz="1600" u="none" cap="none" strike="noStrike">
              <a:solidFill>
                <a:srgbClr val="000000"/>
              </a:solidFill>
              <a:latin typeface="IBM Plex Sans Medium"/>
              <a:ea typeface="IBM Plex Sans Medium"/>
              <a:cs typeface="IBM Plex Sans Medium"/>
              <a:sym typeface="IBM Plex Sans Medium"/>
            </a:endParaRPr>
          </a:p>
        </p:txBody>
      </p:sp>
      <p:sp>
        <p:nvSpPr>
          <p:cNvPr id="57" name="Google Shape;57;p1"/>
          <p:cNvSpPr/>
          <p:nvPr/>
        </p:nvSpPr>
        <p:spPr>
          <a:xfrm>
            <a:off x="313000" y="1316675"/>
            <a:ext cx="6969300" cy="31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0" y="4018825"/>
            <a:ext cx="9144000" cy="95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9" name="Google Shape;59;p1"/>
          <p:cNvPicPr preferRelativeResize="0"/>
          <p:nvPr/>
        </p:nvPicPr>
        <p:blipFill rotWithShape="1">
          <a:blip r:embed="rId3">
            <a:alphaModFix/>
          </a:blip>
          <a:srcRect b="0" l="0" r="0" t="0"/>
          <a:stretch/>
        </p:blipFill>
        <p:spPr>
          <a:xfrm>
            <a:off x="7282300" y="4288751"/>
            <a:ext cx="1711124" cy="584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10"/>
          <p:cNvSpPr txBox="1"/>
          <p:nvPr/>
        </p:nvSpPr>
        <p:spPr>
          <a:xfrm>
            <a:off x="156500" y="127275"/>
            <a:ext cx="26397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Data Preprocessing</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21" name="Google Shape;121;p10"/>
          <p:cNvSpPr txBox="1"/>
          <p:nvPr/>
        </p:nvSpPr>
        <p:spPr>
          <a:xfrm>
            <a:off x="156500" y="294076"/>
            <a:ext cx="8340729" cy="2226599"/>
          </a:xfrm>
          <a:prstGeom prst="rect">
            <a:avLst/>
          </a:prstGeom>
          <a:noFill/>
          <a:ln>
            <a:noFill/>
          </a:ln>
        </p:spPr>
        <p:txBody>
          <a:bodyPr anchorCtr="0" anchor="t" bIns="91425" lIns="91425" spcFirstLastPara="1" rIns="91425" wrap="square" tIns="91425">
            <a:noAutofit/>
          </a:bodyPr>
          <a:lstStyle/>
          <a:p>
            <a:pPr indent="0" lvl="0" marL="114300" marR="0" rtl="0" algn="just">
              <a:lnSpc>
                <a:spcPct val="150000"/>
              </a:lnSpc>
              <a:spcBef>
                <a:spcPts val="0"/>
              </a:spcBef>
              <a:spcAft>
                <a:spcPts val="0"/>
              </a:spcAft>
              <a:buNone/>
            </a:pPr>
            <a:r>
              <a:t/>
            </a:r>
            <a:endParaRPr b="0" i="0" sz="1400" u="none" cap="none" strike="noStrike">
              <a:solidFill>
                <a:schemeClr val="dk1"/>
              </a:solidFill>
              <a:latin typeface="IBM Plex Sans Medium"/>
              <a:ea typeface="IBM Plex Sans Medium"/>
              <a:cs typeface="IBM Plex Sans Medium"/>
              <a:sym typeface="IBM Plex Sans Medium"/>
            </a:endParaRPr>
          </a:p>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Data Transformation Techniques</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Normalization: Scaling data within a specified range, usually 0 to 1.</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Standardization: Transforming data to have a mean of 0 and a standard deviation of 1.</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Encoding Categorical Variables</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One-Hot Encoding: Converting categories into binary vectors.</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Label Encoding: Assigning each category an integer value.</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Log Transformation: Applying logarithmic transformation to reduce skewness.Feature Engineering: Creating new features to improve model accuracy.</a:t>
            </a:r>
            <a:endParaRPr/>
          </a:p>
        </p:txBody>
      </p:sp>
      <p:sp>
        <p:nvSpPr>
          <p:cNvPr id="122" name="Google Shape;122;p10"/>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txBox="1"/>
          <p:nvPr/>
        </p:nvSpPr>
        <p:spPr>
          <a:xfrm>
            <a:off x="135650" y="116850"/>
            <a:ext cx="26397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Data Analysis</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28" name="Google Shape;128;p11"/>
          <p:cNvSpPr txBox="1"/>
          <p:nvPr/>
        </p:nvSpPr>
        <p:spPr>
          <a:xfrm>
            <a:off x="135650" y="590550"/>
            <a:ext cx="8487960" cy="19197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Analytical Tools and Methods Used</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Programming Language: Python, for data manipulation and analysis. </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Pandas: For data handling and manipulation.</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NumPy: For numerical operations.</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Matplotlib &amp; Seaborn: For data visualization.</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Scikit-learn: For machine learning and statistical analysis.</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Descriptive Statistics: Mean, median, mode, standard deviation.</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Inferential Statistics: Hypothesis testing, regression analysis.</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Supervised Learning: Regression and classification models.</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Unsupervised Learning: Clustering algorithms like K-Means.</a:t>
            </a:r>
            <a:endParaRPr b="0" i="0" sz="1400" u="none" cap="none" strike="noStrike">
              <a:solidFill>
                <a:schemeClr val="dk1"/>
              </a:solidFill>
              <a:latin typeface="IBM Plex Sans Medium"/>
              <a:ea typeface="IBM Plex Sans Medium"/>
              <a:cs typeface="IBM Plex Sans Medium"/>
              <a:sym typeface="IBM Plex Sans Medium"/>
            </a:endParaRPr>
          </a:p>
        </p:txBody>
      </p:sp>
      <p:sp>
        <p:nvSpPr>
          <p:cNvPr id="129" name="Google Shape;129;p11"/>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nvSpPr>
        <p:spPr>
          <a:xfrm>
            <a:off x="135650" y="116850"/>
            <a:ext cx="26397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Data Analysis</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35" name="Google Shape;135;p12"/>
          <p:cNvSpPr txBox="1"/>
          <p:nvPr/>
        </p:nvSpPr>
        <p:spPr>
          <a:xfrm>
            <a:off x="135650" y="590550"/>
            <a:ext cx="8487960" cy="19197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Key Findings</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The analysis revealed significant gender disparities in socio-economic indicators, with higher education, better health outcomes, and increased female labor force participation strongly correlating with reduced gender inequality. Targeted policies in these areas are essential to address and mitigate these disparities.</a:t>
            </a:r>
            <a:endParaRPr b="0" i="0" sz="1400" u="none" cap="none" strike="noStrike">
              <a:solidFill>
                <a:schemeClr val="dk1"/>
              </a:solidFill>
              <a:latin typeface="IBM Plex Sans Medium"/>
              <a:ea typeface="IBM Plex Sans Medium"/>
              <a:cs typeface="IBM Plex Sans Medium"/>
              <a:sym typeface="IBM Plex Sans Medium"/>
            </a:endParaRPr>
          </a:p>
          <a:p>
            <a:pPr indent="-342900" lvl="0" marL="457200" marR="0" rtl="0" algn="just">
              <a:lnSpc>
                <a:spcPct val="115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Insights Derived</a:t>
            </a:r>
            <a:endParaRPr/>
          </a:p>
          <a:p>
            <a:pPr indent="-285750" lvl="0" marL="400050" marR="0" rtl="0" algn="just">
              <a:lnSpc>
                <a:spcPct val="115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Education Impact: Higher education levels in women correlate with reduced gender inequality.</a:t>
            </a:r>
            <a:endParaRPr/>
          </a:p>
          <a:p>
            <a:pPr indent="-285750" lvl="0" marL="400050" marR="0" rtl="0" algn="just">
              <a:lnSpc>
                <a:spcPct val="115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Health Indicators: Improved health outcomes are associated with lower gender inequality.</a:t>
            </a:r>
            <a:endParaRPr/>
          </a:p>
          <a:p>
            <a:pPr indent="-285750" lvl="0" marL="400050" marR="0" rtl="0" algn="just">
              <a:lnSpc>
                <a:spcPct val="115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Economic Participation: Increased female labor force participation leads to lower gender inequality.</a:t>
            </a:r>
            <a:endParaRPr/>
          </a:p>
          <a:p>
            <a:pPr indent="-285750" lvl="0" marL="400050" marR="0" rtl="0" algn="just">
              <a:lnSpc>
                <a:spcPct val="115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Policy Implications: Need for targeted policies focusing on education, health, and economic opportunities for women to reduce gender inequality effectively.</a:t>
            </a:r>
            <a:endParaRPr b="0" i="0" sz="1400" u="none" cap="none" strike="noStrike">
              <a:solidFill>
                <a:schemeClr val="dk1"/>
              </a:solidFill>
              <a:latin typeface="IBM Plex Sans Medium"/>
              <a:ea typeface="IBM Plex Sans Medium"/>
              <a:cs typeface="IBM Plex Sans Medium"/>
              <a:sym typeface="IBM Plex Sans Medium"/>
            </a:endParaRPr>
          </a:p>
        </p:txBody>
      </p:sp>
      <p:sp>
        <p:nvSpPr>
          <p:cNvPr id="136" name="Google Shape;136;p12"/>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txBox="1"/>
          <p:nvPr/>
        </p:nvSpPr>
        <p:spPr>
          <a:xfrm>
            <a:off x="156500" y="179450"/>
            <a:ext cx="29631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Hypothesis Development</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42" name="Google Shape;142;p13"/>
          <p:cNvSpPr txBox="1"/>
          <p:nvPr/>
        </p:nvSpPr>
        <p:spPr>
          <a:xfrm>
            <a:off x="156499" y="653150"/>
            <a:ext cx="8615793" cy="19197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Formulated Hypothesis</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The hypothesis posits that improving access to education and healthcare for women will significantly reduce gender inequality in socio-economic outcomes.</a:t>
            </a:r>
            <a:endParaRPr b="0" i="0" sz="1400" u="none" cap="none" strike="noStrike">
              <a:solidFill>
                <a:schemeClr val="dk1"/>
              </a:solidFill>
              <a:latin typeface="IBM Plex Sans Medium"/>
              <a:ea typeface="IBM Plex Sans Medium"/>
              <a:cs typeface="IBM Plex Sans Medium"/>
              <a:sym typeface="IBM Plex Sans Medium"/>
            </a:endParaRPr>
          </a:p>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Rationale Behind the Hypothesis</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This hypothesis is grounded in the belief that education and health are foundational pillars for empowering women, which in turn can lead to enhanced economic opportunities and equitable social conditions.</a:t>
            </a:r>
            <a:endParaRPr b="0" i="0" sz="1400" u="none" cap="none" strike="noStrike">
              <a:solidFill>
                <a:schemeClr val="dk1"/>
              </a:solidFill>
              <a:latin typeface="IBM Plex Sans Medium"/>
              <a:ea typeface="IBM Plex Sans Medium"/>
              <a:cs typeface="IBM Plex Sans Medium"/>
              <a:sym typeface="IBM Plex Sans Medium"/>
            </a:endParaRPr>
          </a:p>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Method for Testing the Hypothesis</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The hypothesis was tested using statistical analysis of gender inequality indices, educational attainment levels, and health metrics from various countries to observe correlations and causal relationships.</a:t>
            </a:r>
            <a:endParaRPr b="0" i="0" sz="1400" u="none" cap="none" strike="noStrike">
              <a:solidFill>
                <a:schemeClr val="dk1"/>
              </a:solidFill>
              <a:latin typeface="IBM Plex Sans Medium"/>
              <a:ea typeface="IBM Plex Sans Medium"/>
              <a:cs typeface="IBM Plex Sans Medium"/>
              <a:sym typeface="IBM Plex Sans Medium"/>
            </a:endParaRPr>
          </a:p>
        </p:txBody>
      </p:sp>
      <p:sp>
        <p:nvSpPr>
          <p:cNvPr id="143" name="Google Shape;143;p13"/>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4"/>
          <p:cNvSpPr txBox="1"/>
          <p:nvPr/>
        </p:nvSpPr>
        <p:spPr>
          <a:xfrm>
            <a:off x="156525" y="158600"/>
            <a:ext cx="29631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Solution Design</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49" name="Google Shape;149;p14"/>
          <p:cNvSpPr txBox="1"/>
          <p:nvPr/>
        </p:nvSpPr>
        <p:spPr>
          <a:xfrm>
            <a:off x="167025" y="632299"/>
            <a:ext cx="8597834" cy="4110685"/>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Proposed Solution</a:t>
            </a:r>
            <a:endParaRPr/>
          </a:p>
          <a:p>
            <a:pPr indent="-285750" lvl="0" marL="400050" marR="0" rtl="0" algn="l">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he proposed solution involves implementing targeted educational programs and healthcare initiatives aimed at empowering women and reducing gender disparities.</a:t>
            </a:r>
            <a:endParaRPr/>
          </a:p>
          <a:p>
            <a:pPr indent="-342900" lvl="0" marL="457200" marR="0" rtl="0" algn="l">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Implementation Plan</a:t>
            </a:r>
            <a:endParaRPr/>
          </a:p>
          <a:p>
            <a:pPr indent="-285750" lvl="0" marL="400050" marR="0" rtl="0" algn="l">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The plan includes collaboration with local governments and NGOs to establish educational scholarships and health clinics, ensuring sustainable and scalable impact over the next five years.</a:t>
            </a:r>
            <a:endParaRPr/>
          </a:p>
          <a:p>
            <a:pPr indent="-342900" lvl="0" marL="457200" marR="0" rtl="0" algn="l">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Alignment with SDGs</a:t>
            </a:r>
            <a:endParaRPr/>
          </a:p>
          <a:p>
            <a:pPr indent="-285750" lvl="0" marL="400050" marR="0" rtl="0" algn="l">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This solution directly aligns with SDG 5 (Gender Equality) and SDG 3 (Good Health and Well-being), promoting equitable access to education and healthcare for women.</a:t>
            </a:r>
            <a:endParaRPr/>
          </a:p>
        </p:txBody>
      </p:sp>
      <p:sp>
        <p:nvSpPr>
          <p:cNvPr id="150" name="Google Shape;150;p14"/>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15"/>
          <p:cNvSpPr txBox="1"/>
          <p:nvPr/>
        </p:nvSpPr>
        <p:spPr>
          <a:xfrm>
            <a:off x="187800" y="148150"/>
            <a:ext cx="29631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Visualization</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56" name="Google Shape;156;p15"/>
          <p:cNvSpPr txBox="1"/>
          <p:nvPr/>
        </p:nvSpPr>
        <p:spPr>
          <a:xfrm>
            <a:off x="198299" y="621849"/>
            <a:ext cx="8573993" cy="4225213"/>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Data Visualization Techniques Used</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 Various techniques including bar charts, line graphs, and geographical maps were employed to represent the data visually.</a:t>
            </a:r>
            <a:endParaRPr b="0" i="0" sz="1400" u="none" cap="none" strike="noStrike">
              <a:solidFill>
                <a:schemeClr val="dk1"/>
              </a:solidFill>
              <a:latin typeface="IBM Plex Sans Medium"/>
              <a:ea typeface="IBM Plex Sans Medium"/>
              <a:cs typeface="IBM Plex Sans Medium"/>
              <a:sym typeface="IBM Plex Sans Medium"/>
            </a:endParaRPr>
          </a:p>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Charts, Graphs, Maps, etc</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Bar charts highlighted gender disparities in education and employment</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line graphs showed trends over time</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geographical maps illustrated regional variations in gender inequality.</a:t>
            </a:r>
            <a:endParaRPr b="0" i="0" sz="1400" u="none" cap="none" strike="noStrike">
              <a:solidFill>
                <a:schemeClr val="dk1"/>
              </a:solidFill>
              <a:latin typeface="IBM Plex Sans Medium"/>
              <a:ea typeface="IBM Plex Sans Medium"/>
              <a:cs typeface="IBM Plex Sans Medium"/>
              <a:sym typeface="IBM Plex Sans Medium"/>
            </a:endParaRPr>
          </a:p>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Key Visual Insights</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isualizations revealed significant disparities in education access between urban and rural areas and a consistent gender gap in employment rates across all regions analyzed.</a:t>
            </a:r>
            <a:endParaRPr b="0" i="0" sz="1400" u="none" cap="none" strike="noStrike">
              <a:solidFill>
                <a:schemeClr val="dk1"/>
              </a:solidFill>
              <a:latin typeface="IBM Plex Sans Medium"/>
              <a:ea typeface="IBM Plex Sans Medium"/>
              <a:cs typeface="IBM Plex Sans Medium"/>
              <a:sym typeface="IBM Plex Sans Medium"/>
            </a:endParaRPr>
          </a:p>
        </p:txBody>
      </p:sp>
      <p:sp>
        <p:nvSpPr>
          <p:cNvPr id="157" name="Google Shape;157;p15"/>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16"/>
          <p:cNvSpPr txBox="1"/>
          <p:nvPr/>
        </p:nvSpPr>
        <p:spPr>
          <a:xfrm>
            <a:off x="208675" y="169000"/>
            <a:ext cx="29631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Conclusion</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63" name="Google Shape;163;p16"/>
          <p:cNvSpPr txBox="1"/>
          <p:nvPr/>
        </p:nvSpPr>
        <p:spPr>
          <a:xfrm>
            <a:off x="208675" y="642700"/>
            <a:ext cx="8585920" cy="4152324"/>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Summary of Findings</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The analysis highlighted substantial gender inequality in various domains, particularly in education and employment, with marked regional disparities. These findings underscore the urgent need for targeted interventions to bridge these gaps.</a:t>
            </a:r>
            <a:endParaRPr b="0" i="0" sz="1400" u="none" cap="none" strike="noStrike">
              <a:solidFill>
                <a:schemeClr val="dk1"/>
              </a:solidFill>
              <a:latin typeface="IBM Plex Sans Medium"/>
              <a:ea typeface="IBM Plex Sans Medium"/>
              <a:cs typeface="IBM Plex Sans Medium"/>
              <a:sym typeface="IBM Plex Sans Medium"/>
            </a:endParaRPr>
          </a:p>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Impact of Proposed Solution</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Implementing the proposed solution is expected to significantly reduce gender disparities, particularly by improving access to education and employment opportunities for women, thereby fostering greater gender equality and contributing to socioeconomic development.</a:t>
            </a:r>
            <a:endParaRPr b="0" i="0" sz="1400" u="none" cap="none" strike="noStrike">
              <a:solidFill>
                <a:schemeClr val="dk1"/>
              </a:solidFill>
              <a:latin typeface="IBM Plex Sans Medium"/>
              <a:ea typeface="IBM Plex Sans Medium"/>
              <a:cs typeface="IBM Plex Sans Medium"/>
              <a:sym typeface="IBM Plex Sans Medium"/>
            </a:endParaRPr>
          </a:p>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Future Work</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Future efforts should focus on continuous monitoring of gender inequality trends, evaluating the effectiveness of implemented solutions, and exploring additional areas such as health and political participation to further address gender disparities.</a:t>
            </a:r>
            <a:endParaRPr b="0" i="0" sz="1400" u="none" cap="none" strike="noStrike">
              <a:solidFill>
                <a:schemeClr val="dk1"/>
              </a:solidFill>
              <a:latin typeface="IBM Plex Sans Medium"/>
              <a:ea typeface="IBM Plex Sans Medium"/>
              <a:cs typeface="IBM Plex Sans Medium"/>
              <a:sym typeface="IBM Plex Sans Medium"/>
            </a:endParaRPr>
          </a:p>
        </p:txBody>
      </p:sp>
      <p:sp>
        <p:nvSpPr>
          <p:cNvPr id="164" name="Google Shape;164;p16"/>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17"/>
          <p:cNvSpPr txBox="1"/>
          <p:nvPr/>
        </p:nvSpPr>
        <p:spPr>
          <a:xfrm>
            <a:off x="135650" y="169025"/>
            <a:ext cx="29631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References</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70" name="Google Shape;170;p17"/>
          <p:cNvSpPr txBox="1"/>
          <p:nvPr/>
        </p:nvSpPr>
        <p:spPr>
          <a:xfrm>
            <a:off x="146149" y="642724"/>
            <a:ext cx="8425422" cy="4241509"/>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Data Sources</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The primary data source used in this project is the Gender Inequality Index (GII) dataset, which provides comprehensive data on gender disparities in various domains across different countries.</a:t>
            </a:r>
            <a:endParaRPr b="0" i="0" sz="1400" u="none" cap="none" strike="noStrike">
              <a:solidFill>
                <a:schemeClr val="dk1"/>
              </a:solidFill>
              <a:latin typeface="IBM Plex Sans Medium"/>
              <a:ea typeface="IBM Plex Sans Medium"/>
              <a:cs typeface="IBM Plex Sans Medium"/>
              <a:sym typeface="IBM Plex Sans Medium"/>
            </a:endParaRPr>
          </a:p>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Tools and Software Used</a:t>
            </a:r>
            <a:endParaRPr/>
          </a:p>
          <a:p>
            <a:pPr indent="-285750" lvl="0" marL="400050" marR="0" rtl="0" algn="just">
              <a:lnSpc>
                <a:spcPct val="115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Analytical tools such as Python, pandas, and Matplotlib were used for data cleaning, analysis, and visualization. Additionally, IBM Watson Studio was employed for advanced analytics and model building.</a:t>
            </a:r>
            <a:endParaRPr b="0" i="0" sz="1400" u="none" cap="none" strike="noStrike">
              <a:solidFill>
                <a:schemeClr val="dk1"/>
              </a:solidFill>
              <a:latin typeface="IBM Plex Sans Medium"/>
              <a:ea typeface="IBM Plex Sans Medium"/>
              <a:cs typeface="IBM Plex Sans Medium"/>
              <a:sym typeface="IBM Plex Sans Medium"/>
            </a:endParaRPr>
          </a:p>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Additional References</a:t>
            </a:r>
            <a:endParaRPr/>
          </a:p>
          <a:p>
            <a:pPr indent="-171450" lvl="0" marL="400050" marR="0" rtl="0" algn="just">
              <a:lnSpc>
                <a:spcPct val="150000"/>
              </a:lnSpc>
              <a:spcBef>
                <a:spcPts val="0"/>
              </a:spcBef>
              <a:spcAft>
                <a:spcPts val="0"/>
              </a:spcAft>
              <a:buClr>
                <a:schemeClr val="dk1"/>
              </a:buClr>
              <a:buSzPts val="1800"/>
              <a:buFont typeface="Arial"/>
              <a:buNone/>
            </a:pPr>
            <a:r>
              <a:t/>
            </a:r>
            <a:endParaRPr b="0" i="0" sz="1400" u="none" cap="none" strike="noStrike">
              <a:solidFill>
                <a:schemeClr val="dk1"/>
              </a:solidFill>
              <a:latin typeface="IBM Plex Sans Medium"/>
              <a:ea typeface="IBM Plex Sans Medium"/>
              <a:cs typeface="IBM Plex Sans Medium"/>
              <a:sym typeface="IBM Plex Sans Medium"/>
            </a:endParaRPr>
          </a:p>
          <a:p>
            <a:pPr indent="-171450" lvl="0" marL="400050" marR="0" rtl="0" algn="just">
              <a:lnSpc>
                <a:spcPct val="150000"/>
              </a:lnSpc>
              <a:spcBef>
                <a:spcPts val="0"/>
              </a:spcBef>
              <a:spcAft>
                <a:spcPts val="0"/>
              </a:spcAft>
              <a:buClr>
                <a:schemeClr val="dk1"/>
              </a:buClr>
              <a:buSzPts val="1800"/>
              <a:buFont typeface="Arial"/>
              <a:buNone/>
            </a:pPr>
            <a:r>
              <a:t/>
            </a:r>
            <a:endParaRPr b="0" i="0" sz="1400" u="none" cap="none" strike="noStrike">
              <a:solidFill>
                <a:schemeClr val="dk1"/>
              </a:solidFill>
              <a:latin typeface="IBM Plex Sans Medium"/>
              <a:ea typeface="IBM Plex Sans Medium"/>
              <a:cs typeface="IBM Plex Sans Medium"/>
              <a:sym typeface="IBM Plex Sans Medium"/>
            </a:endParaRPr>
          </a:p>
        </p:txBody>
      </p:sp>
      <p:sp>
        <p:nvSpPr>
          <p:cNvPr id="171" name="Google Shape;171;p17"/>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7"/>
          <p:cNvSpPr/>
          <p:nvPr/>
        </p:nvSpPr>
        <p:spPr>
          <a:xfrm>
            <a:off x="558125" y="3839947"/>
            <a:ext cx="5416800" cy="934200"/>
          </a:xfrm>
          <a:prstGeom prst="rect">
            <a:avLst/>
          </a:prstGeom>
          <a:noFill/>
          <a:ln>
            <a:noFill/>
          </a:ln>
        </p:spPr>
        <p:txBody>
          <a:bodyPr anchorCtr="0" anchor="ctr" bIns="45700" lIns="91425" spcFirstLastPara="1" rIns="91425" wrap="square" tIns="45700">
            <a:spAutoFit/>
          </a:bodyPr>
          <a:lstStyle/>
          <a:p>
            <a:pPr indent="-88900" lvl="0" marL="0" marR="0" rtl="0" algn="just">
              <a:lnSpc>
                <a:spcPct val="150000"/>
              </a:lnSpc>
              <a:spcBef>
                <a:spcPts val="0"/>
              </a:spcBef>
              <a:spcAft>
                <a:spcPts val="0"/>
              </a:spcAft>
              <a:buClr>
                <a:schemeClr val="dk1"/>
              </a:buClr>
              <a:buSzPts val="1400"/>
              <a:buFont typeface="Arial"/>
              <a:buChar char="•"/>
            </a:pPr>
            <a:r>
              <a:rPr b="0" i="0" lang="en-US" sz="1400" u="sng" cap="none" strike="noStrike">
                <a:solidFill>
                  <a:schemeClr val="dk1"/>
                </a:solidFill>
                <a:latin typeface="IBM Plex Sans Medium"/>
                <a:ea typeface="IBM Plex Sans Medium"/>
                <a:cs typeface="IBM Plex Sans Medium"/>
                <a:sym typeface="IBM Plex Sans Medium"/>
                <a:hlinkClick r:id="rId3">
                  <a:extLst>
                    <a:ext uri="{A12FA001-AC4F-418D-AE19-62706E023703}">
                      <ahyp:hlinkClr val="tx"/>
                    </a:ext>
                  </a:extLst>
                </a:hlinkClick>
              </a:rPr>
              <a:t>World Bank Gender Data</a:t>
            </a:r>
            <a:endParaRPr b="0" i="0" sz="1400" u="none" cap="none" strike="noStrike">
              <a:solidFill>
                <a:schemeClr val="dk1"/>
              </a:solidFill>
              <a:latin typeface="IBM Plex Sans Medium"/>
              <a:ea typeface="IBM Plex Sans Medium"/>
              <a:cs typeface="IBM Plex Sans Medium"/>
              <a:sym typeface="IBM Plex Sans Medium"/>
            </a:endParaRPr>
          </a:p>
          <a:p>
            <a:pPr indent="-88900" lvl="0" marL="0" marR="0" rtl="0" algn="just">
              <a:lnSpc>
                <a:spcPct val="150000"/>
              </a:lnSpc>
              <a:spcBef>
                <a:spcPts val="0"/>
              </a:spcBef>
              <a:spcAft>
                <a:spcPts val="0"/>
              </a:spcAft>
              <a:buClr>
                <a:schemeClr val="dk1"/>
              </a:buClr>
              <a:buSzPts val="1400"/>
              <a:buFont typeface="Arial"/>
              <a:buChar char="•"/>
            </a:pPr>
            <a:r>
              <a:rPr b="0" i="0" lang="en-US" sz="1400" u="sng" cap="none" strike="noStrike">
                <a:solidFill>
                  <a:schemeClr val="dk1"/>
                </a:solidFill>
                <a:latin typeface="IBM Plex Sans Medium"/>
                <a:ea typeface="IBM Plex Sans Medium"/>
                <a:cs typeface="IBM Plex Sans Medium"/>
                <a:sym typeface="IBM Plex Sans Medium"/>
                <a:hlinkClick r:id="rId4">
                  <a:extLst>
                    <a:ext uri="{A12FA001-AC4F-418D-AE19-62706E023703}">
                      <ahyp:hlinkClr val="tx"/>
                    </a:ext>
                  </a:extLst>
                </a:hlinkClick>
              </a:rPr>
              <a:t>Scholarly articles on gender inequality from Google Scholar</a:t>
            </a:r>
            <a:endParaRPr b="0" i="0" sz="1400" u="none" cap="none" strike="noStrike">
              <a:solidFill>
                <a:schemeClr val="dk1"/>
              </a:solidFill>
              <a:latin typeface="IBM Plex Sans Medium"/>
              <a:ea typeface="IBM Plex Sans Medium"/>
              <a:cs typeface="IBM Plex Sans Medium"/>
              <a:sym typeface="IBM Plex Sans Medium"/>
            </a:endParaRPr>
          </a:p>
          <a:p>
            <a:pPr indent="-88900" lvl="0" marL="0" marR="0" rtl="0" algn="just">
              <a:lnSpc>
                <a:spcPct val="150000"/>
              </a:lnSpc>
              <a:spcBef>
                <a:spcPts val="0"/>
              </a:spcBef>
              <a:spcAft>
                <a:spcPts val="0"/>
              </a:spcAft>
              <a:buClr>
                <a:schemeClr val="dk1"/>
              </a:buClr>
              <a:buSzPts val="1400"/>
              <a:buFont typeface="Arial"/>
              <a:buChar char="•"/>
            </a:pPr>
            <a:r>
              <a:rPr b="0" i="0" lang="en-US" sz="1400" u="sng" cap="none" strike="noStrike">
                <a:solidFill>
                  <a:schemeClr val="dk1"/>
                </a:solidFill>
                <a:latin typeface="IBM Plex Sans Medium"/>
                <a:ea typeface="IBM Plex Sans Medium"/>
                <a:cs typeface="IBM Plex Sans Medium"/>
                <a:sym typeface="IBM Plex Sans Medium"/>
                <a:hlinkClick r:id="rId5">
                  <a:extLst>
                    <a:ext uri="{A12FA001-AC4F-418D-AE19-62706E023703}">
                      <ahyp:hlinkClr val="tx"/>
                    </a:ext>
                  </a:extLst>
                </a:hlinkClick>
              </a:rPr>
              <a:t>Official statistics from national and international organizations</a:t>
            </a:r>
            <a:r>
              <a:rPr b="0" i="0" lang="en-US" sz="1400" u="none" cap="none" strike="noStrike">
                <a:solidFill>
                  <a:schemeClr val="dk1"/>
                </a:solidFill>
                <a:latin typeface="IBM Plex Sans Medium"/>
                <a:ea typeface="IBM Plex Sans Medium"/>
                <a:cs typeface="IBM Plex Sans Medium"/>
                <a:sym typeface="IBM Plex Sans Medium"/>
              </a:rPr>
              <a:t> </a:t>
            </a:r>
            <a:endParaRPr/>
          </a:p>
          <a:p>
            <a:pPr indent="-88900" lvl="0" marL="0" marR="0" rtl="0" algn="just">
              <a:lnSpc>
                <a:spcPct val="150000"/>
              </a:lnSpc>
              <a:spcBef>
                <a:spcPts val="0"/>
              </a:spcBef>
              <a:spcAft>
                <a:spcPts val="0"/>
              </a:spcAft>
              <a:buClr>
                <a:schemeClr val="dk1"/>
              </a:buClr>
              <a:buSzPts val="14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UNDP Human Development Reports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2"/>
          <p:cNvSpPr txBox="1"/>
          <p:nvPr/>
        </p:nvSpPr>
        <p:spPr>
          <a:xfrm>
            <a:off x="187800" y="169000"/>
            <a:ext cx="20136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Team Members</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65" name="Google Shape;65;p2"/>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txBox="1"/>
          <p:nvPr/>
        </p:nvSpPr>
        <p:spPr>
          <a:xfrm>
            <a:off x="306250" y="746000"/>
            <a:ext cx="6557100" cy="3627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en-US" sz="1600" u="none" cap="none" strike="noStrike">
                <a:solidFill>
                  <a:schemeClr val="dk1"/>
                </a:solidFill>
                <a:latin typeface="IBM Plex Sans Medium"/>
                <a:ea typeface="IBM Plex Sans Medium"/>
                <a:cs typeface="IBM Plex Sans Medium"/>
                <a:sym typeface="IBM Plex Sans Medium"/>
              </a:rPr>
              <a:t>NAME - EMAIL</a:t>
            </a:r>
            <a:endParaRPr/>
          </a:p>
          <a:p>
            <a:pPr indent="-342900" lvl="0" marL="342900"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chemeClr val="dk1"/>
                </a:solidFill>
                <a:latin typeface="IBM Plex Sans Medium"/>
                <a:ea typeface="IBM Plex Sans Medium"/>
                <a:cs typeface="IBM Plex Sans Medium"/>
                <a:sym typeface="IBM Plex Sans Medium"/>
              </a:rPr>
              <a:t>Priyanka Joshi – 21bt04032@gsfcuniversity.ac.in</a:t>
            </a:r>
            <a:endParaRPr/>
          </a:p>
          <a:p>
            <a:pPr indent="-342900" lvl="0" marL="342900"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chemeClr val="dk1"/>
                </a:solidFill>
                <a:latin typeface="IBM Plex Sans Medium"/>
                <a:ea typeface="IBM Plex Sans Medium"/>
                <a:cs typeface="IBM Plex Sans Medium"/>
                <a:sym typeface="IBM Plex Sans Medium"/>
              </a:rPr>
              <a:t>Riddhi Shah – 22bt04d162@gsfcuniversity.ac.in</a:t>
            </a:r>
            <a:endParaRPr/>
          </a:p>
          <a:p>
            <a:pPr indent="-342900" lvl="0" marL="342900"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chemeClr val="dk1"/>
                </a:solidFill>
                <a:latin typeface="IBM Plex Sans Medium"/>
                <a:ea typeface="IBM Plex Sans Medium"/>
                <a:cs typeface="IBM Plex Sans Medium"/>
                <a:sym typeface="IBM Plex Sans Medium"/>
              </a:rPr>
              <a:t>Itisha Sakhreliya  - 21bt04108@gsfcuniversity.ac.in</a:t>
            </a:r>
            <a:endParaRPr b="0" i="0" sz="1400" u="none" cap="none" strike="noStrike">
              <a:solidFill>
                <a:schemeClr val="dk1"/>
              </a:solidFill>
              <a:latin typeface="IBM Plex Sans Medium"/>
              <a:ea typeface="IBM Plex Sans Medium"/>
              <a:cs typeface="IBM Plex Sans Medium"/>
              <a:sym typeface="IBM Plex Sans Medium"/>
            </a:endParaRPr>
          </a:p>
          <a:p>
            <a:pPr indent="-342900" lvl="0" marL="342900"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chemeClr val="dk1"/>
                </a:solidFill>
                <a:latin typeface="IBM Plex Sans Medium"/>
                <a:ea typeface="IBM Plex Sans Medium"/>
                <a:cs typeface="IBM Plex Sans Medium"/>
                <a:sym typeface="IBM Plex Sans Medium"/>
              </a:rPr>
              <a:t>Khushi Patel – 21bt04079@gsfcuniversity.ac.in</a:t>
            </a:r>
            <a:endParaRPr b="0" i="0" sz="1400" u="none" cap="none" strike="noStrike">
              <a:solidFill>
                <a:schemeClr val="dk1"/>
              </a:solidFill>
              <a:latin typeface="IBM Plex Sans Medium"/>
              <a:ea typeface="IBM Plex Sans Medium"/>
              <a:cs typeface="IBM Plex Sans Medium"/>
              <a:sym typeface="IBM Plex Sans Medium"/>
            </a:endParaRPr>
          </a:p>
          <a:p>
            <a:pPr indent="-342900" lvl="0" marL="342900"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chemeClr val="dk1"/>
                </a:solidFill>
                <a:latin typeface="IBM Plex Sans Medium"/>
                <a:ea typeface="IBM Plex Sans Medium"/>
                <a:cs typeface="IBM Plex Sans Medium"/>
                <a:sym typeface="IBM Plex Sans Medium"/>
              </a:rPr>
              <a:t>Shreya Pandya - 21bt04119@gsfcuniversity.ac.in</a:t>
            </a:r>
            <a:endParaRPr b="0" i="0" sz="1400" u="none" cap="none" strike="noStrike">
              <a:solidFill>
                <a:schemeClr val="dk1"/>
              </a:solidFill>
              <a:latin typeface="IBM Plex Sans Medium"/>
              <a:ea typeface="IBM Plex Sans Medium"/>
              <a:cs typeface="IBM Plex Sans Medium"/>
              <a:sym typeface="IBM Plex Sans Medium"/>
            </a:endParaRPr>
          </a:p>
          <a:p>
            <a:pPr indent="-342900" lvl="0" marL="342900"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chemeClr val="dk1"/>
                </a:solidFill>
                <a:latin typeface="IBM Plex Sans Medium"/>
                <a:ea typeface="IBM Plex Sans Medium"/>
                <a:cs typeface="IBM Plex Sans Medium"/>
                <a:sym typeface="IBM Plex Sans Medium"/>
              </a:rPr>
              <a:t>Jainee Shroff - 21bt04120@gsfcuniversity.ac.in</a:t>
            </a:r>
            <a:endParaRPr b="0" i="0" sz="1400" u="none" cap="none" strike="noStrike">
              <a:solidFill>
                <a:schemeClr val="dk1"/>
              </a:solidFill>
              <a:latin typeface="IBM Plex Sans Medium"/>
              <a:ea typeface="IBM Plex Sans Medium"/>
              <a:cs typeface="IBM Plex Sans Medium"/>
              <a:sym typeface="IBM Plex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3"/>
          <p:cNvSpPr txBox="1"/>
          <p:nvPr/>
        </p:nvSpPr>
        <p:spPr>
          <a:xfrm>
            <a:off x="135650" y="158575"/>
            <a:ext cx="16692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Introduction</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72" name="Google Shape;72;p3"/>
          <p:cNvSpPr txBox="1"/>
          <p:nvPr/>
        </p:nvSpPr>
        <p:spPr>
          <a:xfrm>
            <a:off x="221775" y="732301"/>
            <a:ext cx="7859100" cy="16470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Overview of the Project</a:t>
            </a:r>
            <a:endParaRPr/>
          </a:p>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The Gender Inequality Index (GII) is a measure reflecting inequality in achievement between women and men. This project aims to analyze the GII and its associated factors across different countries, using data from the United Nations Development Programme (UNDP). By examining this data, we can gain insights into gender disparities in various aspects such as education, labor force participation, and political representation.</a:t>
            </a:r>
            <a:endParaRPr b="0" i="0" sz="1400" u="none" cap="none" strike="noStrike">
              <a:solidFill>
                <a:schemeClr val="dk1"/>
              </a:solidFill>
              <a:latin typeface="IBM Plex Sans Medium"/>
              <a:ea typeface="IBM Plex Sans Medium"/>
              <a:cs typeface="IBM Plex Sans Medium"/>
              <a:sym typeface="IBM Plex Sans Medium"/>
            </a:endParaRPr>
          </a:p>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Objectives</a:t>
            </a:r>
            <a:endParaRPr/>
          </a:p>
          <a:p>
            <a:pPr indent="-342900" lvl="0" marL="457200" marR="0" rtl="0" algn="just">
              <a:lnSpc>
                <a:spcPct val="150000"/>
              </a:lnSpc>
              <a:spcBef>
                <a:spcPts val="0"/>
              </a:spcBef>
              <a:spcAft>
                <a:spcPts val="0"/>
              </a:spcAft>
              <a:buClr>
                <a:schemeClr val="dk1"/>
              </a:buClr>
              <a:buSzPts val="1800"/>
              <a:buFont typeface="Noto Sans Symbols"/>
              <a:buChar char="▪"/>
            </a:pPr>
            <a:r>
              <a:rPr b="0" i="0" lang="en-US" sz="1400" u="none" cap="none" strike="noStrike">
                <a:solidFill>
                  <a:schemeClr val="dk1"/>
                </a:solidFill>
                <a:latin typeface="IBM Plex Sans Medium"/>
                <a:ea typeface="IBM Plex Sans Medium"/>
                <a:cs typeface="IBM Plex Sans Medium"/>
                <a:sym typeface="IBM Plex Sans Medium"/>
              </a:rPr>
              <a:t>Understand the distribution and variation of gender inequality across countries.</a:t>
            </a:r>
            <a:endParaRPr/>
          </a:p>
          <a:p>
            <a:pPr indent="-342900" lvl="0" marL="457200" marR="0" rtl="0" algn="just">
              <a:lnSpc>
                <a:spcPct val="150000"/>
              </a:lnSpc>
              <a:spcBef>
                <a:spcPts val="0"/>
              </a:spcBef>
              <a:spcAft>
                <a:spcPts val="0"/>
              </a:spcAft>
              <a:buClr>
                <a:schemeClr val="dk1"/>
              </a:buClr>
              <a:buSzPts val="1800"/>
              <a:buFont typeface="Noto Sans Symbols"/>
              <a:buChar char="▪"/>
            </a:pPr>
            <a:r>
              <a:rPr b="0" i="0" lang="en-US" sz="1400" u="none" cap="none" strike="noStrike">
                <a:solidFill>
                  <a:schemeClr val="dk1"/>
                </a:solidFill>
                <a:latin typeface="IBM Plex Sans Medium"/>
                <a:ea typeface="IBM Plex Sans Medium"/>
                <a:cs typeface="IBM Plex Sans Medium"/>
                <a:sym typeface="IBM Plex Sans Medium"/>
              </a:rPr>
              <a:t>Identify key factors contributing to gender inequality.</a:t>
            </a:r>
            <a:endParaRPr/>
          </a:p>
          <a:p>
            <a:pPr indent="-342900" lvl="0" marL="457200" marR="0" rtl="0" algn="just">
              <a:lnSpc>
                <a:spcPct val="150000"/>
              </a:lnSpc>
              <a:spcBef>
                <a:spcPts val="0"/>
              </a:spcBef>
              <a:spcAft>
                <a:spcPts val="0"/>
              </a:spcAft>
              <a:buClr>
                <a:schemeClr val="dk1"/>
              </a:buClr>
              <a:buSzPts val="1800"/>
              <a:buFont typeface="Noto Sans Symbols"/>
              <a:buChar char="▪"/>
            </a:pPr>
            <a:r>
              <a:rPr b="0" i="0" lang="en-US" sz="1400" u="none" cap="none" strike="noStrike">
                <a:solidFill>
                  <a:schemeClr val="dk1"/>
                </a:solidFill>
                <a:latin typeface="IBM Plex Sans Medium"/>
                <a:ea typeface="IBM Plex Sans Medium"/>
                <a:cs typeface="IBM Plex Sans Medium"/>
                <a:sym typeface="IBM Plex Sans Medium"/>
              </a:rPr>
              <a:t>Explore the relationship between different socio-economic variables and the GII.</a:t>
            </a:r>
            <a:endParaRPr/>
          </a:p>
          <a:p>
            <a:pPr indent="-342900" lvl="0" marL="457200" marR="0" rtl="0" algn="just">
              <a:lnSpc>
                <a:spcPct val="150000"/>
              </a:lnSpc>
              <a:spcBef>
                <a:spcPts val="0"/>
              </a:spcBef>
              <a:spcAft>
                <a:spcPts val="0"/>
              </a:spcAft>
              <a:buClr>
                <a:schemeClr val="dk1"/>
              </a:buClr>
              <a:buSzPts val="1800"/>
              <a:buFont typeface="Noto Sans Symbols"/>
              <a:buChar char="▪"/>
            </a:pPr>
            <a:r>
              <a:rPr b="0" i="0" lang="en-US" sz="1400" u="none" cap="none" strike="noStrike">
                <a:solidFill>
                  <a:schemeClr val="dk1"/>
                </a:solidFill>
                <a:latin typeface="IBM Plex Sans Medium"/>
                <a:ea typeface="IBM Plex Sans Medium"/>
                <a:cs typeface="IBM Plex Sans Medium"/>
                <a:sym typeface="IBM Plex Sans Medium"/>
              </a:rPr>
              <a:t>Provide actionable insights to help mitigate gender inequality.</a:t>
            </a:r>
            <a:endParaRPr/>
          </a:p>
        </p:txBody>
      </p:sp>
      <p:sp>
        <p:nvSpPr>
          <p:cNvPr id="73" name="Google Shape;73;p3"/>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4"/>
          <p:cNvSpPr txBox="1"/>
          <p:nvPr/>
        </p:nvSpPr>
        <p:spPr>
          <a:xfrm>
            <a:off x="208675" y="169000"/>
            <a:ext cx="26397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Problem Identification</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79" name="Google Shape;79;p4"/>
          <p:cNvSpPr txBox="1"/>
          <p:nvPr/>
        </p:nvSpPr>
        <p:spPr>
          <a:xfrm>
            <a:off x="208675" y="762048"/>
            <a:ext cx="8310858" cy="3988372"/>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Problem Statement</a:t>
            </a:r>
            <a:endParaRPr/>
          </a:p>
          <a:p>
            <a:pPr indent="-285750" lvl="0" marL="400050" marR="0" rtl="0" algn="just">
              <a:lnSpc>
                <a:spcPct val="150000"/>
              </a:lnSpc>
              <a:spcBef>
                <a:spcPts val="0"/>
              </a:spcBef>
              <a:spcAft>
                <a:spcPts val="0"/>
              </a:spcAft>
              <a:buClr>
                <a:schemeClr val="dk1"/>
              </a:buClr>
              <a:buSzPts val="1800"/>
              <a:buFont typeface="Courier New"/>
              <a:buChar char="o"/>
            </a:pPr>
            <a:r>
              <a:rPr b="0" i="0" lang="en-US" sz="1400" u="none" cap="none" strike="noStrike">
                <a:solidFill>
                  <a:schemeClr val="dk1"/>
                </a:solidFill>
                <a:latin typeface="IBM Plex Sans Medium"/>
                <a:ea typeface="IBM Plex Sans Medium"/>
                <a:cs typeface="IBM Plex Sans Medium"/>
                <a:sym typeface="IBM Plex Sans Medium"/>
              </a:rPr>
              <a:t>Gender inequality remains a pervasive issue globally, impacting various aspects of life including education, health, labor market participation, and political representation.The Gender Inequality Index (GII) provides a comprehensive measure of gender disparity, but it is crucial to understand the underlying factors contributing to high GII scores in different countries.</a:t>
            </a:r>
            <a:endParaRPr b="0" i="0" sz="1400" u="none" cap="none" strike="noStrike">
              <a:solidFill>
                <a:schemeClr val="dk1"/>
              </a:solidFill>
              <a:latin typeface="IBM Plex Sans Medium"/>
              <a:ea typeface="IBM Plex Sans Medium"/>
              <a:cs typeface="IBM Plex Sans Medium"/>
              <a:sym typeface="IBM Plex Sans Medium"/>
            </a:endParaRPr>
          </a:p>
          <a:p>
            <a:pPr indent="-342900" lvl="0" marL="457200" marR="0" rtl="0" algn="l">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Significance of the Problem</a:t>
            </a:r>
            <a:endParaRPr/>
          </a:p>
          <a:p>
            <a:pPr indent="-342900" lvl="0" marL="457200" marR="0" rtl="0" algn="l">
              <a:lnSpc>
                <a:spcPct val="150000"/>
              </a:lnSpc>
              <a:spcBef>
                <a:spcPts val="0"/>
              </a:spcBef>
              <a:spcAft>
                <a:spcPts val="0"/>
              </a:spcAft>
              <a:buClr>
                <a:schemeClr val="dk1"/>
              </a:buClr>
              <a:buSzPts val="1800"/>
              <a:buFont typeface="Courier New"/>
              <a:buChar char="o"/>
            </a:pPr>
            <a:r>
              <a:rPr b="0" i="0" lang="en-US" sz="1400" u="none" cap="none" strike="noStrike">
                <a:solidFill>
                  <a:schemeClr val="dk1"/>
                </a:solidFill>
                <a:latin typeface="IBM Plex Sans Medium"/>
                <a:ea typeface="IBM Plex Sans Medium"/>
                <a:cs typeface="IBM Plex Sans Medium"/>
                <a:sym typeface="IBM Plex Sans Medium"/>
              </a:rPr>
              <a:t>Addressing gender inequality is essential for achieving sustainable development and fostering inclusive societies.Gender inequality affects economic growth, social stability, and overall well-being.Reducing gender disparity can lead to improved outcomes in health, education, and economic participation for both women and men.</a:t>
            </a:r>
            <a:endParaRPr b="0" i="0" sz="1400" u="none" cap="none" strike="noStrike">
              <a:solidFill>
                <a:schemeClr val="dk1"/>
              </a:solidFill>
              <a:latin typeface="IBM Plex Sans Medium"/>
              <a:ea typeface="IBM Plex Sans Medium"/>
              <a:cs typeface="IBM Plex Sans Medium"/>
              <a:sym typeface="IBM Plex Sans Medium"/>
            </a:endParaRPr>
          </a:p>
        </p:txBody>
      </p:sp>
      <p:sp>
        <p:nvSpPr>
          <p:cNvPr id="80" name="Google Shape;80;p4"/>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nvSpPr>
        <p:spPr>
          <a:xfrm>
            <a:off x="93925" y="148150"/>
            <a:ext cx="26397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Data Collection</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86" name="Google Shape;86;p5"/>
          <p:cNvSpPr txBox="1"/>
          <p:nvPr/>
        </p:nvSpPr>
        <p:spPr>
          <a:xfrm>
            <a:off x="93925" y="680272"/>
            <a:ext cx="8611460" cy="4077581"/>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Relevant SDGs</a:t>
            </a:r>
            <a:endParaRPr/>
          </a:p>
          <a:p>
            <a:pPr indent="-285750" lvl="0" marL="400050" marR="0" rtl="0" algn="l">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Goal 5: Gender Equality Achieve gender equality and empower all women and girls.</a:t>
            </a:r>
            <a:endParaRPr/>
          </a:p>
          <a:p>
            <a:pPr indent="-285750" lvl="0" marL="400050" marR="0" rtl="0" algn="l">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Goal 3: Good Health and Well-being Ensure healthy lives and promote well-being for all at all ages, with a focus on maternal health and adolescent birth rates.</a:t>
            </a:r>
            <a:endParaRPr/>
          </a:p>
          <a:p>
            <a:pPr indent="-285750" lvl="0" marL="400050" marR="0" rtl="0" algn="l">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Goal 4: Quality Education Ensure inclusive and equitable quality education and promote lifelong learning opportunities for all, with an emphasis on female education.</a:t>
            </a:r>
            <a:endParaRPr/>
          </a:p>
          <a:p>
            <a:pPr indent="-285750" lvl="0" marL="400050" marR="0" rtl="0" algn="l">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Goal 8: Decent Work and Economic Growth Promote sustained, inclusive, and sustainable economic growth, full and productive employment, and decent work for all, with attention to female labor force participation.</a:t>
            </a:r>
            <a:endParaRPr/>
          </a:p>
          <a:p>
            <a:pPr indent="-285750" lvl="0" marL="400050" marR="0" rtl="0" algn="l">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Goal 10: Reduced Inequalities Reduce inequality within and among countries, focusing on reducing gender inequality.</a:t>
            </a:r>
            <a:endParaRPr b="0" i="0" sz="1400" u="none" cap="none" strike="noStrike">
              <a:solidFill>
                <a:schemeClr val="dk1"/>
              </a:solidFill>
              <a:latin typeface="IBM Plex Sans Medium"/>
              <a:ea typeface="IBM Plex Sans Medium"/>
              <a:cs typeface="IBM Plex Sans Medium"/>
              <a:sym typeface="IBM Plex Sans Medium"/>
            </a:endParaRPr>
          </a:p>
        </p:txBody>
      </p:sp>
      <p:sp>
        <p:nvSpPr>
          <p:cNvPr id="87" name="Google Shape;87;p5"/>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6"/>
          <p:cNvSpPr txBox="1"/>
          <p:nvPr/>
        </p:nvSpPr>
        <p:spPr>
          <a:xfrm>
            <a:off x="156500" y="127275"/>
            <a:ext cx="26397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Data Preprocessing</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93" name="Google Shape;93;p6"/>
          <p:cNvSpPr txBox="1"/>
          <p:nvPr/>
        </p:nvSpPr>
        <p:spPr>
          <a:xfrm>
            <a:off x="156500" y="600975"/>
            <a:ext cx="8340729" cy="19197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Sources of Data</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United Nations Development Programme (UNDP) : The Gender Inequality Index (GII) data is sourced from the UNDP’s Human Development Reports.</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World Bank : Additional socio-economic indicators were obtained from the World Bank's open data repository.</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National Statistical Offices : Specific country-level data were supplemented by national statistical offices where available.</a:t>
            </a:r>
            <a:endParaRPr/>
          </a:p>
        </p:txBody>
      </p:sp>
      <p:sp>
        <p:nvSpPr>
          <p:cNvPr id="94" name="Google Shape;94;p6"/>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7"/>
          <p:cNvSpPr txBox="1"/>
          <p:nvPr/>
        </p:nvSpPr>
        <p:spPr>
          <a:xfrm>
            <a:off x="156500" y="127275"/>
            <a:ext cx="26397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Data Preprocessing</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00" name="Google Shape;100;p7"/>
          <p:cNvSpPr txBox="1"/>
          <p:nvPr/>
        </p:nvSpPr>
        <p:spPr>
          <a:xfrm>
            <a:off x="156500" y="600975"/>
            <a:ext cx="8340729" cy="19197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Data Description</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Gender Inequality Index (GII) : Measures gender disparities in reproductive health, empowerment, and economic activity.Composite index that reflects inequality in achievements between women and men.</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Reproductive Health Indicators : Maternal mortality ratio and adolescent birth rates.</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Empowerment Indicators : Proportion of parliamentary seats held by women and the proportion of adult women and men aged 25 years and older with at least some secondary education.</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Labor Market Indicators : Labor force participation rate for women and men aged 15 years and older.</a:t>
            </a:r>
            <a:endParaRPr/>
          </a:p>
        </p:txBody>
      </p:sp>
      <p:sp>
        <p:nvSpPr>
          <p:cNvPr id="101" name="Google Shape;101;p7"/>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8"/>
          <p:cNvSpPr txBox="1"/>
          <p:nvPr/>
        </p:nvSpPr>
        <p:spPr>
          <a:xfrm>
            <a:off x="156500" y="127275"/>
            <a:ext cx="26397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Data Preprocessing</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07" name="Google Shape;107;p8"/>
          <p:cNvSpPr txBox="1"/>
          <p:nvPr/>
        </p:nvSpPr>
        <p:spPr>
          <a:xfrm>
            <a:off x="156500" y="600975"/>
            <a:ext cx="8340729" cy="19197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Data Collection Methods</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United Nations Development Programme (UNDP) : Data collected through national surveys and international databases. Regular updates and validation processes ensure data accuracy and reliability.</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World Bank : Data sourced from internationally recognized sources, such as the International Labour Organization (ILO) and UNESCO. Regular data collection and updating cycles.</a:t>
            </a:r>
            <a:endParaRPr/>
          </a:p>
          <a:p>
            <a:pPr indent="-285750" lvl="0" marL="400050" marR="0" rtl="0" algn="just">
              <a:lnSpc>
                <a:spcPct val="150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National Statistical Offices : National surveys and censuses conducted periodically. Data verified and validated by respective governments and international bodies.</a:t>
            </a:r>
            <a:endParaRPr/>
          </a:p>
        </p:txBody>
      </p:sp>
      <p:sp>
        <p:nvSpPr>
          <p:cNvPr id="108" name="Google Shape;108;p8"/>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9"/>
          <p:cNvSpPr txBox="1"/>
          <p:nvPr/>
        </p:nvSpPr>
        <p:spPr>
          <a:xfrm>
            <a:off x="156500" y="127275"/>
            <a:ext cx="26397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IBM Plex Sans Medium"/>
                <a:ea typeface="IBM Plex Sans Medium"/>
                <a:cs typeface="IBM Plex Sans Medium"/>
                <a:sym typeface="IBM Plex Sans Medium"/>
              </a:rPr>
              <a:t>Data Preprocessing</a:t>
            </a:r>
            <a:endParaRPr b="0" i="0" sz="1800" u="none" cap="none" strike="noStrike">
              <a:solidFill>
                <a:schemeClr val="dk1"/>
              </a:solidFill>
              <a:latin typeface="IBM Plex Sans Medium"/>
              <a:ea typeface="IBM Plex Sans Medium"/>
              <a:cs typeface="IBM Plex Sans Medium"/>
              <a:sym typeface="IBM Plex Sans Medium"/>
            </a:endParaRPr>
          </a:p>
        </p:txBody>
      </p:sp>
      <p:sp>
        <p:nvSpPr>
          <p:cNvPr id="114" name="Google Shape;114;p9"/>
          <p:cNvSpPr txBox="1"/>
          <p:nvPr/>
        </p:nvSpPr>
        <p:spPr>
          <a:xfrm>
            <a:off x="156500" y="600975"/>
            <a:ext cx="8340729" cy="19197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Data Cleaning Methods</a:t>
            </a:r>
            <a:endParaRPr/>
          </a:p>
          <a:p>
            <a:pPr indent="-285750" lvl="0" marL="400050" marR="0" rtl="0" algn="just">
              <a:lnSpc>
                <a:spcPct val="115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Standardization: Ensuring all data follows a consistent format.</a:t>
            </a:r>
            <a:endParaRPr/>
          </a:p>
          <a:p>
            <a:pPr indent="-285750" lvl="0" marL="400050" marR="0" rtl="0" algn="just">
              <a:lnSpc>
                <a:spcPct val="115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Duplicate Removal: Identifying and removing redundant records.</a:t>
            </a:r>
            <a:endParaRPr/>
          </a:p>
          <a:p>
            <a:pPr indent="-285750" lvl="0" marL="400050" marR="0" rtl="0" algn="just">
              <a:lnSpc>
                <a:spcPct val="115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Outlier Detection: Using statistical methods to address outliers.</a:t>
            </a:r>
            <a:endParaRPr/>
          </a:p>
          <a:p>
            <a:pPr indent="-285750" lvl="0" marL="400050" marR="0" rtl="0" algn="just">
              <a:lnSpc>
                <a:spcPct val="115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Normalization: Adjusting values to a common scale.</a:t>
            </a:r>
            <a:endParaRPr/>
          </a:p>
          <a:p>
            <a:pPr indent="-342900" lvl="0" marL="457200" marR="0" rtl="0" algn="just">
              <a:lnSpc>
                <a:spcPct val="115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Handling Missing Values</a:t>
            </a:r>
            <a:endParaRPr/>
          </a:p>
          <a:p>
            <a:pPr indent="-285750" lvl="0" marL="400050" marR="0" rtl="0" algn="just">
              <a:lnSpc>
                <a:spcPct val="115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Identification: Detecting missing values in the dataset.</a:t>
            </a:r>
            <a:endParaRPr/>
          </a:p>
          <a:p>
            <a:pPr indent="-285750" lvl="0" marL="400050" marR="0" rtl="0" algn="just">
              <a:lnSpc>
                <a:spcPct val="115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Mean/Median Imputation: Replacing with the column’s mean or median.</a:t>
            </a:r>
            <a:endParaRPr/>
          </a:p>
          <a:p>
            <a:pPr indent="-285750" lvl="0" marL="400050" marR="0" rtl="0" algn="just">
              <a:lnSpc>
                <a:spcPct val="115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Mode Imputation: Using the most frequent value for categorical data.</a:t>
            </a:r>
            <a:endParaRPr/>
          </a:p>
          <a:p>
            <a:pPr indent="-285750" lvl="0" marL="400050" marR="0" rtl="0" algn="just">
              <a:lnSpc>
                <a:spcPct val="115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Regression Imputation: Predicting missing values with regression models.</a:t>
            </a:r>
            <a:endParaRPr/>
          </a:p>
          <a:p>
            <a:pPr indent="-285750" lvl="0" marL="400050" marR="0" rtl="0" algn="just">
              <a:lnSpc>
                <a:spcPct val="115000"/>
              </a:lnSpc>
              <a:spcBef>
                <a:spcPts val="0"/>
              </a:spcBef>
              <a:spcAft>
                <a:spcPts val="0"/>
              </a:spcAft>
              <a:buClr>
                <a:schemeClr val="dk1"/>
              </a:buClr>
              <a:buSzPts val="1800"/>
              <a:buFont typeface="Arial"/>
              <a:buChar char="•"/>
            </a:pPr>
            <a:r>
              <a:rPr b="0" i="0" lang="en-US" sz="1400" u="none" cap="none" strike="noStrike">
                <a:solidFill>
                  <a:schemeClr val="dk1"/>
                </a:solidFill>
                <a:latin typeface="IBM Plex Sans Medium"/>
                <a:ea typeface="IBM Plex Sans Medium"/>
                <a:cs typeface="IBM Plex Sans Medium"/>
                <a:sym typeface="IBM Plex Sans Medium"/>
              </a:rPr>
              <a:t>Removal: Deleting records with missing values if they are few and non-critical.</a:t>
            </a:r>
            <a:endParaRPr/>
          </a:p>
        </p:txBody>
      </p:sp>
      <p:sp>
        <p:nvSpPr>
          <p:cNvPr id="115" name="Google Shape;115;p9"/>
          <p:cNvSpPr/>
          <p:nvPr/>
        </p:nvSpPr>
        <p:spPr>
          <a:xfrm flipH="1" rot="10800000">
            <a:off x="0" y="4976700"/>
            <a:ext cx="9144000" cy="166800"/>
          </a:xfrm>
          <a:prstGeom prst="rect">
            <a:avLst/>
          </a:prstGeom>
          <a:solidFill>
            <a:srgbClr val="061727"/>
          </a:solidFill>
          <a:ln cap="flat" cmpd="sng" w="9525">
            <a:solidFill>
              <a:srgbClr val="06172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Riddhi Shah</dc:creator>
</cp:coreProperties>
</file>