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84" r:id="rId3"/>
    <p:sldId id="285"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80" r:id="rId21"/>
    <p:sldId id="273" r:id="rId22"/>
    <p:sldId id="274" r:id="rId23"/>
    <p:sldId id="275" r:id="rId24"/>
    <p:sldId id="276" r:id="rId25"/>
    <p:sldId id="281" r:id="rId26"/>
    <p:sldId id="277" r:id="rId27"/>
    <p:sldId id="278" r:id="rId28"/>
    <p:sldId id="279" r:id="rId29"/>
    <p:sldId id="282" r:id="rId30"/>
    <p:sldId id="283" r:id="rId31"/>
    <p:sldId id="286" r:id="rId32"/>
  </p:sldIdLst>
  <p:sldSz cx="9144000" cy="5143500" type="screen16x9"/>
  <p:notesSz cx="6858000" cy="9144000"/>
  <p:embeddedFontLst>
    <p:embeddedFont>
      <p:font typeface="Proxima Nova"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cc9eb89b1b_0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cc9eb89b1b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cc9eb89b1b_0_1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cc9eb89b1b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cc9eb89b1b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cc9eb89b1b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cc9eb89b1b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cc9eb89b1b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cc9eb89b1b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cc9eb89b1b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cc9eb89b1b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cc9eb89b1b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cc9eb89b1b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cc9eb89b1b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cc9eb89b1b_0_1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cc9eb89b1b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cc9eb89b1b_0_2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cc9eb89b1b_0_2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55b5cec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55b5ce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c9eb89b1b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c9eb89b1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47944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d55b5cece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d55b5cec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89236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cd55b5cece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cd55b5cece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cd55b5cece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cd55b5cece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cd55b5cece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cd55b5cece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cd55b5cece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cd55b5cece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55b5ce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55b5ce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8065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d55b5cece_0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d55b5cec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cd55b5cece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cd55b5cece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cd55b5cece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2cd55b5cece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55b5ce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55b5ce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8430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c9eb89b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c9eb89b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05701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cd55b5cece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cd55b5cece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56392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cd55b5ce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cd55b5ce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7136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c9eb89b1b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c9eb89b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cc9eb89b1b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cc9eb89b1b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cc9eb89b1b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cc9eb89b1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cc9eb89b1b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cc9eb89b1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cc9eb89b1b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cc9eb89b1b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cc9eb89b1b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cc9eb89b1b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fontScale="90000"/>
          </a:bodyPr>
          <a:lstStyle/>
          <a:p>
            <a:pPr marL="0" lvl="0" indent="0" algn="l" rtl="0">
              <a:spcBef>
                <a:spcPts val="0"/>
              </a:spcBef>
              <a:spcAft>
                <a:spcPts val="0"/>
              </a:spcAft>
              <a:buNone/>
            </a:pPr>
            <a:r>
              <a:rPr lang="en" dirty="0"/>
              <a:t>Visual Data Analysis using ALTAIR</a:t>
            </a:r>
            <a:endParaRPr dirty="0"/>
          </a:p>
        </p:txBody>
      </p:sp>
      <p:sp>
        <p:nvSpPr>
          <p:cNvPr id="3" name="Subtitle 2">
            <a:extLst>
              <a:ext uri="{FF2B5EF4-FFF2-40B4-BE49-F238E27FC236}">
                <a16:creationId xmlns:a16="http://schemas.microsoft.com/office/drawing/2014/main" id="{F85CB334-5B6C-12C3-20F7-9DC4969C084C}"/>
              </a:ext>
            </a:extLst>
          </p:cNvPr>
          <p:cNvSpPr>
            <a:spLocks noGrp="1"/>
          </p:cNvSpPr>
          <p:nvPr>
            <p:ph type="subTitle" idx="1"/>
          </p:nvPr>
        </p:nvSpPr>
        <p:spPr/>
        <p:txBody>
          <a:bodyPr/>
          <a:lstStyle/>
          <a:p>
            <a:endParaRPr lang="en-IN"/>
          </a:p>
        </p:txBody>
      </p:sp>
      <p:sp>
        <p:nvSpPr>
          <p:cNvPr id="5" name="Subtitle 4">
            <a:extLst>
              <a:ext uri="{FF2B5EF4-FFF2-40B4-BE49-F238E27FC236}">
                <a16:creationId xmlns:a16="http://schemas.microsoft.com/office/drawing/2014/main" id="{642878ED-AB46-7530-7E6C-67F938432165}"/>
              </a:ext>
            </a:extLst>
          </p:cNvPr>
          <p:cNvSpPr>
            <a:spLocks noGrp="1"/>
          </p:cNvSpPr>
          <p:nvPr>
            <p:ph type="subTitle" idx="1"/>
          </p:nvPr>
        </p:nvSpPr>
        <p:spPr/>
        <p:txBody>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3">
            <a:alphaModFix/>
          </a:blip>
          <a:srcRect l="20093" t="44030" r="20930" b="14226"/>
          <a:stretch/>
        </p:blipFill>
        <p:spPr>
          <a:xfrm>
            <a:off x="248950" y="122125"/>
            <a:ext cx="8443325" cy="3218125"/>
          </a:xfrm>
          <a:prstGeom prst="rect">
            <a:avLst/>
          </a:prstGeom>
          <a:noFill/>
          <a:ln w="9525" cap="flat" cmpd="sng">
            <a:solidFill>
              <a:schemeClr val="dk2"/>
            </a:solidFill>
            <a:prstDash val="solid"/>
            <a:round/>
            <a:headEnd type="none" w="sm" len="sm"/>
            <a:tailEnd type="none" w="sm" len="sm"/>
          </a:ln>
        </p:spPr>
      </p:pic>
      <p:pic>
        <p:nvPicPr>
          <p:cNvPr id="102" name="Google Shape;102;p20"/>
          <p:cNvPicPr preferRelativeResize="0"/>
          <p:nvPr/>
        </p:nvPicPr>
        <p:blipFill rotWithShape="1">
          <a:blip r:embed="rId4">
            <a:alphaModFix/>
          </a:blip>
          <a:srcRect l="19802" t="58763" r="16624" b="11555"/>
          <a:stretch/>
        </p:blipFill>
        <p:spPr>
          <a:xfrm>
            <a:off x="248950" y="3445425"/>
            <a:ext cx="5812848" cy="1526626"/>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2</a:t>
            </a:r>
            <a:endParaRPr/>
          </a:p>
        </p:txBody>
      </p:sp>
      <p:sp>
        <p:nvSpPr>
          <p:cNvPr id="108" name="Google Shape;108;p21"/>
          <p:cNvSpPr txBox="1">
            <a:spLocks noGrp="1"/>
          </p:cNvSpPr>
          <p:nvPr>
            <p:ph type="body" idx="1"/>
          </p:nvPr>
        </p:nvSpPr>
        <p:spPr>
          <a:xfrm>
            <a:off x="311700" y="1017725"/>
            <a:ext cx="8520600" cy="3954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a:solidFill>
                  <a:schemeClr val="dk1"/>
                </a:solidFill>
              </a:rPr>
              <a:t>Aim : The goal was to identify data irregularities in chemical metrics across all locations.</a:t>
            </a:r>
            <a:endParaRPr>
              <a:solidFill>
                <a:schemeClr val="dk1"/>
              </a:solidFill>
            </a:endParaRPr>
          </a:p>
          <a:p>
            <a:pPr marL="0" lvl="0" indent="0" algn="l" rtl="0">
              <a:spcBef>
                <a:spcPts val="1200"/>
              </a:spcBef>
              <a:spcAft>
                <a:spcPts val="0"/>
              </a:spcAft>
              <a:buNone/>
            </a:pPr>
            <a:r>
              <a:rPr lang="en">
                <a:solidFill>
                  <a:schemeClr val="dk1"/>
                </a:solidFill>
              </a:rPr>
              <a:t>Key Findings : </a:t>
            </a:r>
            <a:endParaRPr>
              <a:solidFill>
                <a:schemeClr val="dk1"/>
              </a:solidFill>
            </a:endParaRPr>
          </a:p>
          <a:p>
            <a:pPr marL="457200" lvl="0" indent="-325755" algn="l" rtl="0">
              <a:spcBef>
                <a:spcPts val="1200"/>
              </a:spcBef>
              <a:spcAft>
                <a:spcPts val="0"/>
              </a:spcAft>
              <a:buClr>
                <a:schemeClr val="dk1"/>
              </a:buClr>
              <a:buSzPct val="100000"/>
              <a:buChar char="●"/>
            </a:pPr>
            <a:r>
              <a:rPr lang="en">
                <a:solidFill>
                  <a:schemeClr val="dk1"/>
                </a:solidFill>
              </a:rPr>
              <a:t>All average measures across locations fall within the green zone</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Achara recorded 'Total coliforms' in the red zone.</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Missing values are evident from white spaces, indicating no readings for a specific measure in 19 years.</a:t>
            </a:r>
            <a:endParaRPr>
              <a:solidFill>
                <a:schemeClr val="dk1"/>
              </a:solidFill>
            </a:endParaRPr>
          </a:p>
          <a:p>
            <a:pPr marL="457200" lvl="0" indent="-325755" algn="l" rtl="0">
              <a:spcBef>
                <a:spcPts val="0"/>
              </a:spcBef>
              <a:spcAft>
                <a:spcPts val="0"/>
              </a:spcAft>
              <a:buClr>
                <a:schemeClr val="dk1"/>
              </a:buClr>
              <a:buSzPct val="100000"/>
              <a:buChar char="●"/>
            </a:pPr>
            <a:r>
              <a:rPr lang="en">
                <a:solidFill>
                  <a:schemeClr val="dk1"/>
                </a:solidFill>
              </a:rPr>
              <a:t>Chemicals observed across all locations include 'Ammonium', 'Anionic active surfactants', 'Arsenic', 'Atrazine', 'Bicarbonates', 'Biochemical Oxygen', 'Cadmium', 'Calcium', 'Chemical Oxygen Demand (Cr)', 'Chemical Oxygen Demand (Mn)', 'Chlorides', 'Chromium', 'Copper', 'Dissolved oxygen', 'Dissolved silicates', 'Iron', 'Lead', 'Macrozoobenthos', 'Magnesium', 'Manganese', 'Mercury', 'Nickel', 'Nitrates', 'Nitrites', 'Orthophosphate-phosphorus', 'Oxygen saturation', 'Petroleum hydrocarbons', 'Potassium', 'Sodium', 'Sulphates', 'Total dissolved salts', 'Total hardness', 'Total nitrogen', 'Total phosphorus', 'Water temperature', 'Zinc', 'gamma-Hexachlorocyclohexane', 'p,p-DDT'.</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pic>
        <p:nvPicPr>
          <p:cNvPr id="113" name="Google Shape;113;p22"/>
          <p:cNvPicPr preferRelativeResize="0"/>
          <p:nvPr/>
        </p:nvPicPr>
        <p:blipFill rotWithShape="1">
          <a:blip r:embed="rId3">
            <a:alphaModFix/>
          </a:blip>
          <a:srcRect l="20099" t="47426" r="17653" b="30002"/>
          <a:stretch/>
        </p:blipFill>
        <p:spPr>
          <a:xfrm>
            <a:off x="222875" y="2682125"/>
            <a:ext cx="5354875" cy="1092099"/>
          </a:xfrm>
          <a:prstGeom prst="rect">
            <a:avLst/>
          </a:prstGeom>
          <a:noFill/>
          <a:ln w="9525" cap="flat" cmpd="sng">
            <a:solidFill>
              <a:schemeClr val="dk2"/>
            </a:solidFill>
            <a:prstDash val="solid"/>
            <a:round/>
            <a:headEnd type="none" w="sm" len="sm"/>
            <a:tailEnd type="none" w="sm" len="sm"/>
          </a:ln>
        </p:spPr>
      </p:pic>
      <p:pic>
        <p:nvPicPr>
          <p:cNvPr id="114" name="Google Shape;114;p22"/>
          <p:cNvPicPr preferRelativeResize="0"/>
          <p:nvPr/>
        </p:nvPicPr>
        <p:blipFill>
          <a:blip r:embed="rId4">
            <a:alphaModFix/>
          </a:blip>
          <a:stretch>
            <a:fillRect/>
          </a:stretch>
        </p:blipFill>
        <p:spPr>
          <a:xfrm>
            <a:off x="222875" y="363775"/>
            <a:ext cx="8657301" cy="2001300"/>
          </a:xfrm>
          <a:prstGeom prst="rect">
            <a:avLst/>
          </a:prstGeom>
          <a:noFill/>
          <a:ln w="12700" cap="flat" cmpd="sng">
            <a:solidFill>
              <a:schemeClr val="dk2"/>
            </a:solidFill>
            <a:prstDash val="solid"/>
            <a:miter lim="8000"/>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3</a:t>
            </a:r>
            <a:endParaRPr/>
          </a:p>
        </p:txBody>
      </p:sp>
      <p:sp>
        <p:nvSpPr>
          <p:cNvPr id="120" name="Google Shape;120;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Aim : To find out the missing values, data irregularities of all chemical values throughout the time period 1998-2016 (19years).</a:t>
            </a:r>
            <a:endParaRPr dirty="0">
              <a:solidFill>
                <a:schemeClr val="dk1"/>
              </a:solidFill>
            </a:endParaRPr>
          </a:p>
          <a:p>
            <a:pPr marL="0" lvl="0" indent="0" algn="l" rtl="0">
              <a:spcBef>
                <a:spcPts val="1200"/>
              </a:spcBef>
              <a:spcAft>
                <a:spcPts val="0"/>
              </a:spcAft>
              <a:buNone/>
            </a:pPr>
            <a:r>
              <a:rPr lang="en" dirty="0">
                <a:solidFill>
                  <a:schemeClr val="dk1"/>
                </a:solidFill>
              </a:rPr>
              <a:t>Key findings: </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Inconsistencies in data collection frequency observed; e.g., Beryllium, PCB 28, PCB 118, PAHs, Boron, Cesium, PCB 52, Trifluralin, Fluorene collected once from 1998 to 2016.</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'Total dissolved salts' and 'bicarbonates' consistently in the blue zone, indicating mediocre average values.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Iron's average value was in the red zone in 2003.</a:t>
            </a:r>
            <a:endParaRPr dirty="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pic>
        <p:nvPicPr>
          <p:cNvPr id="125" name="Google Shape;125;p24"/>
          <p:cNvPicPr preferRelativeResize="0"/>
          <p:nvPr/>
        </p:nvPicPr>
        <p:blipFill>
          <a:blip r:embed="rId3">
            <a:alphaModFix/>
          </a:blip>
          <a:stretch>
            <a:fillRect/>
          </a:stretch>
        </p:blipFill>
        <p:spPr>
          <a:xfrm>
            <a:off x="392600" y="422475"/>
            <a:ext cx="8182649" cy="1940757"/>
          </a:xfrm>
          <a:prstGeom prst="rect">
            <a:avLst/>
          </a:prstGeom>
          <a:noFill/>
          <a:ln w="12700" cap="flat" cmpd="sng">
            <a:solidFill>
              <a:schemeClr val="dk2"/>
            </a:solidFill>
            <a:prstDash val="solid"/>
            <a:miter lim="8000"/>
            <a:headEnd type="none" w="sm" len="sm"/>
            <a:tailEnd type="none" w="sm" len="sm"/>
          </a:ln>
        </p:spPr>
      </p:pic>
      <p:pic>
        <p:nvPicPr>
          <p:cNvPr id="126" name="Google Shape;126;p24"/>
          <p:cNvPicPr preferRelativeResize="0"/>
          <p:nvPr/>
        </p:nvPicPr>
        <p:blipFill rotWithShape="1">
          <a:blip r:embed="rId4">
            <a:alphaModFix/>
          </a:blip>
          <a:srcRect l="21222" t="65010" r="49322" b="32577"/>
          <a:stretch/>
        </p:blipFill>
        <p:spPr>
          <a:xfrm>
            <a:off x="392600" y="2608088"/>
            <a:ext cx="8006501" cy="368750"/>
          </a:xfrm>
          <a:prstGeom prst="rect">
            <a:avLst/>
          </a:prstGeom>
          <a:noFill/>
          <a:ln w="9525" cap="flat" cmpd="sng">
            <a:solidFill>
              <a:schemeClr val="dk2"/>
            </a:solidFill>
            <a:prstDash val="solid"/>
            <a:round/>
            <a:headEnd type="none" w="sm" len="sm"/>
            <a:tailEnd type="none" w="sm" len="sm"/>
          </a:ln>
        </p:spPr>
      </p:pic>
      <p:pic>
        <p:nvPicPr>
          <p:cNvPr id="127" name="Google Shape;127;p24"/>
          <p:cNvPicPr preferRelativeResize="0"/>
          <p:nvPr/>
        </p:nvPicPr>
        <p:blipFill rotWithShape="1">
          <a:blip r:embed="rId5">
            <a:alphaModFix/>
          </a:blip>
          <a:srcRect l="4278"/>
          <a:stretch/>
        </p:blipFill>
        <p:spPr>
          <a:xfrm>
            <a:off x="392600" y="3174725"/>
            <a:ext cx="1896400" cy="714375"/>
          </a:xfrm>
          <a:prstGeom prst="rect">
            <a:avLst/>
          </a:prstGeom>
          <a:noFill/>
          <a:ln w="12700" cap="flat" cmpd="sng">
            <a:solidFill>
              <a:schemeClr val="dk2"/>
            </a:solidFill>
            <a:prstDash val="solid"/>
            <a:miter lim="8000"/>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4</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Aim : To observe and compare the total number of records collected for each location and chemical measures.</a:t>
            </a:r>
            <a:endParaRPr>
              <a:solidFill>
                <a:schemeClr val="dk1"/>
              </a:solidFill>
            </a:endParaRPr>
          </a:p>
          <a:p>
            <a:pPr marL="0" lvl="0" indent="0" algn="l" rtl="0">
              <a:spcBef>
                <a:spcPts val="1200"/>
              </a:spcBef>
              <a:spcAft>
                <a:spcPts val="0"/>
              </a:spcAft>
              <a:buNone/>
            </a:pPr>
            <a:r>
              <a:rPr lang="en">
                <a:solidFill>
                  <a:schemeClr val="dk1"/>
                </a:solidFill>
              </a:rPr>
              <a:t>Key Findings :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Boonsri and Chai had the highest observations: Boonsri (31314) and Chai (31245).</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Achara, Decha, and Tansanee had the fewest.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Water temperature was the most frequently recorded measure with 5031 records.</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6"/>
          <p:cNvPicPr preferRelativeResize="0"/>
          <p:nvPr/>
        </p:nvPicPr>
        <p:blipFill>
          <a:blip r:embed="rId3">
            <a:alphaModFix/>
          </a:blip>
          <a:stretch>
            <a:fillRect/>
          </a:stretch>
        </p:blipFill>
        <p:spPr>
          <a:xfrm>
            <a:off x="152400" y="152400"/>
            <a:ext cx="8594600" cy="3422225"/>
          </a:xfrm>
          <a:prstGeom prst="rect">
            <a:avLst/>
          </a:prstGeom>
          <a:noFill/>
          <a:ln w="12700" cap="flat" cmpd="sng">
            <a:solidFill>
              <a:schemeClr val="dk2"/>
            </a:solidFill>
            <a:prstDash val="solid"/>
            <a:miter lim="8000"/>
            <a:headEnd type="none" w="sm" len="sm"/>
            <a:tailEnd type="none" w="sm" len="sm"/>
          </a:ln>
        </p:spPr>
      </p:pic>
      <p:pic>
        <p:nvPicPr>
          <p:cNvPr id="139" name="Google Shape;139;p26"/>
          <p:cNvPicPr preferRelativeResize="0"/>
          <p:nvPr/>
        </p:nvPicPr>
        <p:blipFill>
          <a:blip r:embed="rId4">
            <a:alphaModFix/>
          </a:blip>
          <a:stretch>
            <a:fillRect/>
          </a:stretch>
        </p:blipFill>
        <p:spPr>
          <a:xfrm>
            <a:off x="152400" y="3687075"/>
            <a:ext cx="2628900" cy="266700"/>
          </a:xfrm>
          <a:prstGeom prst="rect">
            <a:avLst/>
          </a:prstGeom>
          <a:noFill/>
          <a:ln w="12700" cap="flat" cmpd="sng">
            <a:solidFill>
              <a:schemeClr val="dk2"/>
            </a:solidFill>
            <a:prstDash val="solid"/>
            <a:miter lim="8000"/>
            <a:headEnd type="none" w="sm" len="sm"/>
            <a:tailEnd type="none" w="sm" len="sm"/>
          </a:ln>
        </p:spPr>
      </p:pic>
      <p:pic>
        <p:nvPicPr>
          <p:cNvPr id="140" name="Google Shape;140;p26"/>
          <p:cNvPicPr preferRelativeResize="0"/>
          <p:nvPr/>
        </p:nvPicPr>
        <p:blipFill>
          <a:blip r:embed="rId5">
            <a:alphaModFix/>
          </a:blip>
          <a:stretch>
            <a:fillRect/>
          </a:stretch>
        </p:blipFill>
        <p:spPr>
          <a:xfrm>
            <a:off x="152400" y="4066225"/>
            <a:ext cx="5943600" cy="190500"/>
          </a:xfrm>
          <a:prstGeom prst="rect">
            <a:avLst/>
          </a:prstGeom>
          <a:noFill/>
          <a:ln w="12700" cap="flat" cmpd="sng">
            <a:solidFill>
              <a:schemeClr val="dk2"/>
            </a:solidFill>
            <a:prstDash val="solid"/>
            <a:miter lim="8000"/>
            <a:headEnd type="none" w="sm" len="sm"/>
            <a:tailEnd type="none" w="sm" len="sm"/>
          </a:ln>
        </p:spPr>
      </p:pic>
      <p:pic>
        <p:nvPicPr>
          <p:cNvPr id="141" name="Google Shape;141;p26"/>
          <p:cNvPicPr preferRelativeResize="0"/>
          <p:nvPr/>
        </p:nvPicPr>
        <p:blipFill>
          <a:blip r:embed="rId6">
            <a:alphaModFix/>
          </a:blip>
          <a:stretch>
            <a:fillRect/>
          </a:stretch>
        </p:blipFill>
        <p:spPr>
          <a:xfrm>
            <a:off x="152400" y="4369175"/>
            <a:ext cx="3390900" cy="485775"/>
          </a:xfrm>
          <a:prstGeom prst="rect">
            <a:avLst/>
          </a:prstGeom>
          <a:noFill/>
          <a:ln w="12700" cap="flat" cmpd="sng">
            <a:solidFill>
              <a:schemeClr val="dk2"/>
            </a:solidFill>
            <a:prstDash val="solid"/>
            <a:miter lim="8000"/>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5</a:t>
            </a:r>
            <a:endParaRPr/>
          </a:p>
        </p:txBody>
      </p:sp>
      <p:sp>
        <p:nvSpPr>
          <p:cNvPr id="147" name="Google Shape;147;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Aim : The aim was to see the trend of collection frequency over the span of 19 years.</a:t>
            </a:r>
            <a:endParaRPr>
              <a:solidFill>
                <a:schemeClr val="dk1"/>
              </a:solidFill>
            </a:endParaRPr>
          </a:p>
          <a:p>
            <a:pPr marL="0" lvl="0" indent="0" algn="l" rtl="0">
              <a:spcBef>
                <a:spcPts val="1200"/>
              </a:spcBef>
              <a:spcAft>
                <a:spcPts val="0"/>
              </a:spcAft>
              <a:buNone/>
            </a:pPr>
            <a:r>
              <a:rPr lang="en">
                <a:solidFill>
                  <a:schemeClr val="dk1"/>
                </a:solidFill>
              </a:rPr>
              <a:t>Key Findings :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Boonsri and Chai had the highest observations: Boonsri (31314) and Chai (31245).</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Achara, Decha, and Tansanee had the fewest. </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Water temperature was the most frequently recorded measure with 5031 records.</a:t>
            </a:r>
            <a:endParaRPr>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pic>
        <p:nvPicPr>
          <p:cNvPr id="152" name="Google Shape;152;p28"/>
          <p:cNvPicPr preferRelativeResize="0"/>
          <p:nvPr/>
        </p:nvPicPr>
        <p:blipFill>
          <a:blip r:embed="rId3">
            <a:alphaModFix/>
          </a:blip>
          <a:stretch>
            <a:fillRect/>
          </a:stretch>
        </p:blipFill>
        <p:spPr>
          <a:xfrm>
            <a:off x="422475" y="363775"/>
            <a:ext cx="5943600" cy="2705100"/>
          </a:xfrm>
          <a:prstGeom prst="rect">
            <a:avLst/>
          </a:prstGeom>
          <a:noFill/>
          <a:ln w="12700" cap="flat" cmpd="sng">
            <a:solidFill>
              <a:schemeClr val="dk2"/>
            </a:solidFill>
            <a:prstDash val="solid"/>
            <a:miter lim="8000"/>
            <a:headEnd type="none" w="sm" len="sm"/>
            <a:tailEnd type="none" w="sm" len="sm"/>
          </a:ln>
        </p:spPr>
      </p:pic>
      <p:pic>
        <p:nvPicPr>
          <p:cNvPr id="153" name="Google Shape;153;p28"/>
          <p:cNvPicPr preferRelativeResize="0"/>
          <p:nvPr/>
        </p:nvPicPr>
        <p:blipFill>
          <a:blip r:embed="rId4">
            <a:alphaModFix/>
          </a:blip>
          <a:stretch>
            <a:fillRect/>
          </a:stretch>
        </p:blipFill>
        <p:spPr>
          <a:xfrm>
            <a:off x="422475" y="3409175"/>
            <a:ext cx="5943600" cy="257175"/>
          </a:xfrm>
          <a:prstGeom prst="rect">
            <a:avLst/>
          </a:prstGeom>
          <a:noFill/>
          <a:ln w="12700" cap="flat" cmpd="sng">
            <a:solidFill>
              <a:schemeClr val="dk2"/>
            </a:solidFill>
            <a:prstDash val="solid"/>
            <a:miter lim="8000"/>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Task 2 - Data Visualization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Presentation structure</a:t>
            </a:r>
            <a:endParaRPr dirty="0"/>
          </a:p>
        </p:txBody>
      </p:sp>
    </p:spTree>
    <p:extLst>
      <p:ext uri="{BB962C8B-B14F-4D97-AF65-F5344CB8AC3E}">
        <p14:creationId xmlns:p14="http://schemas.microsoft.com/office/powerpoint/2010/main" val="3628119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considered </a:t>
            </a:r>
            <a:endParaRPr dirty="0"/>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0000" lnSpcReduction="20000"/>
          </a:bodyPr>
          <a:lstStyle/>
          <a:p>
            <a:pPr marL="114300" indent="0" algn="just" rtl="0">
              <a:spcBef>
                <a:spcPts val="0"/>
              </a:spcBef>
              <a:spcAft>
                <a:spcPts val="0"/>
              </a:spcAft>
              <a:buNone/>
            </a:pPr>
            <a:r>
              <a:rPr lang="en-IN" sz="2600" dirty="0">
                <a:solidFill>
                  <a:schemeClr val="dk1"/>
                </a:solidFill>
              </a:rPr>
              <a:t>Following the observations from Task 1, for deeper analysis we consider:</a:t>
            </a:r>
          </a:p>
          <a:p>
            <a:pPr marL="114300" indent="0" algn="just" rtl="0">
              <a:spcBef>
                <a:spcPts val="0"/>
              </a:spcBef>
              <a:spcAft>
                <a:spcPts val="0"/>
              </a:spcAft>
              <a:buNone/>
            </a:pPr>
            <a:endParaRPr lang="en-IN" sz="2600" dirty="0">
              <a:solidFill>
                <a:schemeClr val="dk1"/>
              </a:solidFill>
            </a:endParaRPr>
          </a:p>
          <a:p>
            <a:pPr algn="just" rtl="0" fontAlgn="base">
              <a:spcBef>
                <a:spcPts val="0"/>
              </a:spcBef>
              <a:spcAft>
                <a:spcPts val="0"/>
              </a:spcAft>
              <a:buFont typeface="+mj-lt"/>
              <a:buAutoNum type="arabicPeriod"/>
            </a:pPr>
            <a:r>
              <a:rPr lang="en-IN" sz="2600" b="1" dirty="0">
                <a:solidFill>
                  <a:schemeClr val="dk1"/>
                </a:solidFill>
              </a:rPr>
              <a:t>Sites: </a:t>
            </a:r>
            <a:r>
              <a:rPr lang="en-IN" sz="2600" dirty="0">
                <a:solidFill>
                  <a:schemeClr val="dk1"/>
                </a:solidFill>
              </a:rPr>
              <a:t>Route 1 (</a:t>
            </a:r>
            <a:r>
              <a:rPr lang="en-IN" sz="2600" dirty="0" err="1">
                <a:solidFill>
                  <a:schemeClr val="dk1"/>
                </a:solidFill>
              </a:rPr>
              <a:t>Boonsri</a:t>
            </a:r>
            <a:r>
              <a:rPr lang="en-IN" sz="2600" dirty="0">
                <a:solidFill>
                  <a:schemeClr val="dk1"/>
                </a:solidFill>
              </a:rPr>
              <a:t>, Kohsoom, </a:t>
            </a:r>
            <a:r>
              <a:rPr lang="en-IN" sz="2600" dirty="0" err="1">
                <a:solidFill>
                  <a:schemeClr val="dk1"/>
                </a:solidFill>
              </a:rPr>
              <a:t>Busarakhan</a:t>
            </a:r>
            <a:r>
              <a:rPr lang="en-IN" sz="2600" dirty="0">
                <a:solidFill>
                  <a:schemeClr val="dk1"/>
                </a:solidFill>
              </a:rPr>
              <a:t>, Chai, Kannika) and Route 2 (</a:t>
            </a:r>
            <a:r>
              <a:rPr lang="en-IN" sz="2600" dirty="0" err="1">
                <a:solidFill>
                  <a:schemeClr val="dk1"/>
                </a:solidFill>
              </a:rPr>
              <a:t>Somchair</a:t>
            </a:r>
            <a:r>
              <a:rPr lang="en-IN" sz="2600" dirty="0">
                <a:solidFill>
                  <a:schemeClr val="dk1"/>
                </a:solidFill>
              </a:rPr>
              <a:t>, </a:t>
            </a:r>
            <a:r>
              <a:rPr lang="en-IN" sz="2600" dirty="0" err="1">
                <a:solidFill>
                  <a:schemeClr val="dk1"/>
                </a:solidFill>
              </a:rPr>
              <a:t>Sakda</a:t>
            </a:r>
            <a:r>
              <a:rPr lang="en-IN" sz="2600" dirty="0">
                <a:solidFill>
                  <a:schemeClr val="dk1"/>
                </a:solidFill>
              </a:rPr>
              <a:t>) were available from 1998 to 2016 as the data is available from 1998 to 2016.</a:t>
            </a:r>
          </a:p>
          <a:p>
            <a:pPr algn="just" rtl="0" fontAlgn="base">
              <a:spcBef>
                <a:spcPts val="0"/>
              </a:spcBef>
              <a:spcAft>
                <a:spcPts val="0"/>
              </a:spcAft>
              <a:buFont typeface="+mj-lt"/>
              <a:buAutoNum type="arabicPeriod"/>
            </a:pPr>
            <a:endParaRPr lang="en-IN" sz="2600" dirty="0">
              <a:solidFill>
                <a:schemeClr val="dk1"/>
              </a:solidFill>
            </a:endParaRPr>
          </a:p>
          <a:p>
            <a:pPr algn="just" rtl="0" fontAlgn="base">
              <a:spcBef>
                <a:spcPts val="0"/>
              </a:spcBef>
              <a:spcAft>
                <a:spcPts val="0"/>
              </a:spcAft>
              <a:buFont typeface="+mj-lt"/>
              <a:buAutoNum type="arabicPeriod"/>
            </a:pPr>
            <a:r>
              <a:rPr lang="en-IN" sz="2600" b="1" dirty="0">
                <a:solidFill>
                  <a:schemeClr val="dk1"/>
                </a:solidFill>
              </a:rPr>
              <a:t>Chemicals</a:t>
            </a:r>
            <a:r>
              <a:rPr lang="en-IN" sz="2600" dirty="0">
                <a:solidFill>
                  <a:schemeClr val="dk1"/>
                </a:solidFill>
              </a:rPr>
              <a:t> which were observed for all the locations from 1998 to 2016 are - 'Ammonium', 'Biochemical Oxygen', 'Cadmium', 'Calcium', 'Chemical Oxygen Demand (Cr)', 'Chemical Oxygen Demand (Mn)', 'Chlorides', 'Chromium', 'Copper', 'Dissolved oxygen',  'Lead', 'Magnesium', 'Nitrates', 'Nitrites', 'Orthophosphate-phosphorus', 'Potassium', 'Sodium', 'Sulphates', 'Total phosphorus', 'Water temperature'.</a:t>
            </a:r>
          </a:p>
          <a:p>
            <a:pPr marL="457200" lvl="0" indent="0" algn="l" rtl="0">
              <a:spcBef>
                <a:spcPts val="1200"/>
              </a:spcBef>
              <a:spcAft>
                <a:spcPts val="1200"/>
              </a:spcAft>
              <a:buNone/>
            </a:pPr>
            <a:endParaRPr dirty="0">
              <a:solidFill>
                <a:schemeClr val="dk1"/>
              </a:solidFill>
            </a:endParaRPr>
          </a:p>
        </p:txBody>
      </p:sp>
    </p:spTree>
    <p:extLst>
      <p:ext uri="{BB962C8B-B14F-4D97-AF65-F5344CB8AC3E}">
        <p14:creationId xmlns:p14="http://schemas.microsoft.com/office/powerpoint/2010/main" val="355439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6</a:t>
            </a:r>
            <a:endParaRPr/>
          </a:p>
        </p:txBody>
      </p:sp>
      <p:sp>
        <p:nvSpPr>
          <p:cNvPr id="164" name="Google Shape;164;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chemeClr val="dk1"/>
                </a:solidFill>
              </a:rPr>
              <a:t>Aim : The visualization illustrates average measure values over time across multiple locations using faceted line charts.</a:t>
            </a:r>
            <a:endParaRPr dirty="0">
              <a:solidFill>
                <a:schemeClr val="dk1"/>
              </a:solidFill>
            </a:endParaRPr>
          </a:p>
          <a:p>
            <a:pPr marL="0" lvl="0" indent="0" algn="l" rtl="0">
              <a:spcBef>
                <a:spcPts val="1200"/>
              </a:spcBef>
              <a:spcAft>
                <a:spcPts val="0"/>
              </a:spcAft>
              <a:buNone/>
            </a:pPr>
            <a:r>
              <a:rPr lang="en" dirty="0">
                <a:solidFill>
                  <a:schemeClr val="dk1"/>
                </a:solidFill>
              </a:rPr>
              <a:t>Key Findings : </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Across all locations, it has been noted that the average value of measures has exhibited a declining trend over a 19-year period, although the start was at high levels.</a:t>
            </a:r>
            <a:endParaRPr dirty="0">
              <a:solidFill>
                <a:schemeClr val="dk1"/>
              </a:solidFill>
            </a:endParaRPr>
          </a:p>
          <a:p>
            <a:pPr marL="457200" lvl="0" indent="0" algn="l" rtl="0">
              <a:spcBef>
                <a:spcPts val="1200"/>
              </a:spcBef>
              <a:spcAft>
                <a:spcPts val="1200"/>
              </a:spcAft>
              <a:buNone/>
            </a:pPr>
            <a:endParaRPr dirty="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31"/>
          <p:cNvPicPr preferRelativeResize="0"/>
          <p:nvPr/>
        </p:nvPicPr>
        <p:blipFill>
          <a:blip r:embed="rId3">
            <a:alphaModFix/>
          </a:blip>
          <a:stretch>
            <a:fillRect/>
          </a:stretch>
        </p:blipFill>
        <p:spPr>
          <a:xfrm>
            <a:off x="152400" y="457725"/>
            <a:ext cx="8743175" cy="1766425"/>
          </a:xfrm>
          <a:prstGeom prst="rect">
            <a:avLst/>
          </a:prstGeom>
          <a:noFill/>
          <a:ln w="12700" cap="flat" cmpd="sng">
            <a:solidFill>
              <a:schemeClr val="dk2"/>
            </a:solidFill>
            <a:prstDash val="solid"/>
            <a:miter lim="8000"/>
            <a:headEnd type="none" w="sm" len="sm"/>
            <a:tailEnd type="none" w="sm" len="sm"/>
          </a:ln>
        </p:spPr>
      </p:pic>
      <p:pic>
        <p:nvPicPr>
          <p:cNvPr id="170" name="Google Shape;170;p31"/>
          <p:cNvPicPr preferRelativeResize="0"/>
          <p:nvPr/>
        </p:nvPicPr>
        <p:blipFill>
          <a:blip r:embed="rId4">
            <a:alphaModFix/>
          </a:blip>
          <a:stretch>
            <a:fillRect/>
          </a:stretch>
        </p:blipFill>
        <p:spPr>
          <a:xfrm>
            <a:off x="152400" y="2728850"/>
            <a:ext cx="5943600" cy="1171575"/>
          </a:xfrm>
          <a:prstGeom prst="rect">
            <a:avLst/>
          </a:prstGeom>
          <a:noFill/>
          <a:ln w="12700" cap="flat" cmpd="sng">
            <a:solidFill>
              <a:schemeClr val="dk2"/>
            </a:solidFill>
            <a:prstDash val="solid"/>
            <a:miter lim="8000"/>
            <a:headEnd type="none" w="sm" len="sm"/>
            <a:tailEnd type="none" w="sm" len="sm"/>
          </a:ln>
        </p:spPr>
      </p:pic>
      <p:pic>
        <p:nvPicPr>
          <p:cNvPr id="171" name="Google Shape;171;p31"/>
          <p:cNvPicPr preferRelativeResize="0"/>
          <p:nvPr/>
        </p:nvPicPr>
        <p:blipFill>
          <a:blip r:embed="rId5">
            <a:alphaModFix/>
          </a:blip>
          <a:stretch>
            <a:fillRect/>
          </a:stretch>
        </p:blipFill>
        <p:spPr>
          <a:xfrm>
            <a:off x="6446725" y="2728850"/>
            <a:ext cx="2128600" cy="1171575"/>
          </a:xfrm>
          <a:prstGeom prst="rect">
            <a:avLst/>
          </a:prstGeom>
          <a:noFill/>
          <a:ln w="12700" cap="flat" cmpd="sng">
            <a:solidFill>
              <a:schemeClr val="dk2"/>
            </a:solidFill>
            <a:prstDash val="solid"/>
            <a:miter lim="8000"/>
            <a:headEnd type="none" w="sm" len="sm"/>
            <a:tailEnd type="none" w="sm" len="sm"/>
          </a:ln>
        </p:spPr>
      </p:pic>
      <p:pic>
        <p:nvPicPr>
          <p:cNvPr id="1026" name="Picture 2">
            <a:extLst>
              <a:ext uri="{FF2B5EF4-FFF2-40B4-BE49-F238E27FC236}">
                <a16:creationId xmlns:a16="http://schemas.microsoft.com/office/drawing/2014/main" id="{F9DFAFB9-69E3-AE19-E0C6-CD5B53B61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 y="2252787"/>
            <a:ext cx="3290887" cy="216660"/>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7</a:t>
            </a:r>
            <a:endParaRPr/>
          </a:p>
        </p:txBody>
      </p:sp>
      <p:sp>
        <p:nvSpPr>
          <p:cNvPr id="177" name="Google Shape;177;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Aim : The visualization summarizes the cumulative value of various chemicals from 1998 to 2016, providing yearly averages and identifying predominant chemicals annually.</a:t>
            </a:r>
            <a:endParaRPr>
              <a:solidFill>
                <a:schemeClr val="dk1"/>
              </a:solidFill>
            </a:endParaRPr>
          </a:p>
          <a:p>
            <a:pPr marL="0" lvl="0" indent="0" algn="l" rtl="0">
              <a:spcBef>
                <a:spcPts val="1200"/>
              </a:spcBef>
              <a:spcAft>
                <a:spcPts val="0"/>
              </a:spcAft>
              <a:buNone/>
            </a:pPr>
            <a:r>
              <a:rPr lang="en">
                <a:solidFill>
                  <a:schemeClr val="dk1"/>
                </a:solidFill>
              </a:rPr>
              <a:t>Key Findings : </a:t>
            </a:r>
            <a:endParaRPr>
              <a:solidFill>
                <a:schemeClr val="dk1"/>
              </a:solidFill>
            </a:endParaRPr>
          </a:p>
          <a:p>
            <a:pPr marL="457200" lvl="0" indent="-342900" algn="l" rtl="0">
              <a:spcBef>
                <a:spcPts val="1200"/>
              </a:spcBef>
              <a:spcAft>
                <a:spcPts val="0"/>
              </a:spcAft>
              <a:buClr>
                <a:schemeClr val="dk1"/>
              </a:buClr>
              <a:buSzPts val="1800"/>
              <a:buChar char="●"/>
            </a:pPr>
            <a:r>
              <a:rPr lang="en">
                <a:solidFill>
                  <a:schemeClr val="dk1"/>
                </a:solidFill>
              </a:rPr>
              <a:t>During the course of the 19 years of monitoring, calcium, chlorides, and sulphates have continuously shown larger amounts than other chemicals.</a:t>
            </a:r>
            <a:endParaRPr>
              <a:solidFill>
                <a:schemeClr val="dk1"/>
              </a:solidFill>
            </a:endParaRPr>
          </a:p>
          <a:p>
            <a:pPr marL="457200" lvl="0" indent="-342900" algn="l" rtl="0">
              <a:spcBef>
                <a:spcPts val="0"/>
              </a:spcBef>
              <a:spcAft>
                <a:spcPts val="0"/>
              </a:spcAft>
              <a:buClr>
                <a:schemeClr val="dk1"/>
              </a:buClr>
              <a:buSzPts val="1800"/>
              <a:buChar char="●"/>
            </a:pPr>
            <a:r>
              <a:rPr lang="en">
                <a:solidFill>
                  <a:schemeClr val="dk1"/>
                </a:solidFill>
              </a:rPr>
              <a:t>Nitrate has consistently shown the lowest levels of all chemicals throughout the entire 19 years.</a:t>
            </a:r>
            <a:endParaRPr>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3"/>
          <p:cNvPicPr preferRelativeResize="0"/>
          <p:nvPr/>
        </p:nvPicPr>
        <p:blipFill>
          <a:blip r:embed="rId3">
            <a:alphaModFix/>
          </a:blip>
          <a:stretch>
            <a:fillRect/>
          </a:stretch>
        </p:blipFill>
        <p:spPr>
          <a:xfrm>
            <a:off x="272450" y="246325"/>
            <a:ext cx="7447775" cy="3425500"/>
          </a:xfrm>
          <a:prstGeom prst="rect">
            <a:avLst/>
          </a:prstGeom>
          <a:noFill/>
          <a:ln w="12700" cap="flat" cmpd="sng">
            <a:solidFill>
              <a:schemeClr val="dk2"/>
            </a:solidFill>
            <a:prstDash val="solid"/>
            <a:miter lim="8000"/>
            <a:headEnd type="none" w="sm" len="sm"/>
            <a:tailEnd type="none" w="sm" len="sm"/>
          </a:ln>
        </p:spPr>
      </p:pic>
      <p:pic>
        <p:nvPicPr>
          <p:cNvPr id="183" name="Google Shape;183;p33"/>
          <p:cNvPicPr preferRelativeResize="0"/>
          <p:nvPr/>
        </p:nvPicPr>
        <p:blipFill rotWithShape="1">
          <a:blip r:embed="rId4">
            <a:alphaModFix/>
          </a:blip>
          <a:srcRect l="20253" t="58072" r="31188" b="22180"/>
          <a:stretch/>
        </p:blipFill>
        <p:spPr>
          <a:xfrm>
            <a:off x="272450" y="3879925"/>
            <a:ext cx="4004424" cy="91597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Dashboard</a:t>
            </a:r>
            <a:endParaRPr dirty="0"/>
          </a:p>
        </p:txBody>
      </p:sp>
    </p:spTree>
    <p:extLst>
      <p:ext uri="{BB962C8B-B14F-4D97-AF65-F5344CB8AC3E}">
        <p14:creationId xmlns:p14="http://schemas.microsoft.com/office/powerpoint/2010/main" val="17375524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Dashboard :</a:t>
            </a:r>
            <a:endParaRPr/>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solidFill>
                  <a:srgbClr val="000000"/>
                </a:solidFill>
              </a:rPr>
              <a:t>Aim : The aim of this dashboard is to analyze and display the distribution of chemical values at various locations over time, separated by routes and distance from a dumping site. It aims to explain how different routes and distances from a central point affect the spatial and temporal patterns of chemical distribution.</a:t>
            </a: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35"/>
          <p:cNvPicPr preferRelativeResize="0"/>
          <p:nvPr/>
        </p:nvPicPr>
        <p:blipFill>
          <a:blip r:embed="rId3">
            <a:alphaModFix/>
          </a:blip>
          <a:stretch>
            <a:fillRect/>
          </a:stretch>
        </p:blipFill>
        <p:spPr>
          <a:xfrm>
            <a:off x="1887512" y="152399"/>
            <a:ext cx="5410200" cy="4543425"/>
          </a:xfrm>
          <a:prstGeom prst="rect">
            <a:avLst/>
          </a:prstGeom>
          <a:noFill/>
          <a:ln w="12700" cap="flat" cmpd="sng">
            <a:solidFill>
              <a:schemeClr val="dk2"/>
            </a:solidFill>
            <a:prstDash val="solid"/>
            <a:miter lim="8000"/>
            <a:headEnd type="none" w="sm" len="sm"/>
            <a:tailEnd type="none" w="sm" len="sm"/>
          </a:ln>
        </p:spPr>
      </p:pic>
      <p:pic>
        <p:nvPicPr>
          <p:cNvPr id="2050" name="Picture 2">
            <a:extLst>
              <a:ext uri="{FF2B5EF4-FFF2-40B4-BE49-F238E27FC236}">
                <a16:creationId xmlns:a16="http://schemas.microsoft.com/office/drawing/2014/main" id="{5752DC26-C032-8201-144C-AA8C628951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7512" y="4695825"/>
            <a:ext cx="5410200" cy="295275"/>
          </a:xfrm>
          <a:prstGeom prst="rect">
            <a:avLst/>
          </a:prstGeom>
          <a:noFill/>
          <a:ln>
            <a:solidFill>
              <a:schemeClr val="tx2">
                <a:lumMod val="50000"/>
              </a:schemeClr>
            </a:solidFill>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6"/>
          <p:cNvPicPr preferRelativeResize="0"/>
          <p:nvPr/>
        </p:nvPicPr>
        <p:blipFill>
          <a:blip r:embed="rId3">
            <a:alphaModFix/>
          </a:blip>
          <a:stretch>
            <a:fillRect/>
          </a:stretch>
        </p:blipFill>
        <p:spPr>
          <a:xfrm>
            <a:off x="152400" y="152400"/>
            <a:ext cx="5400675" cy="2647950"/>
          </a:xfrm>
          <a:prstGeom prst="rect">
            <a:avLst/>
          </a:prstGeom>
          <a:noFill/>
          <a:ln w="12700" cap="flat" cmpd="sng">
            <a:solidFill>
              <a:schemeClr val="dk2"/>
            </a:solidFill>
            <a:prstDash val="solid"/>
            <a:miter lim="8000"/>
            <a:headEnd type="none" w="sm" len="sm"/>
            <a:tailEnd type="none" w="sm" len="sm"/>
          </a:ln>
        </p:spPr>
      </p:pic>
      <p:pic>
        <p:nvPicPr>
          <p:cNvPr id="200" name="Google Shape;200;p36"/>
          <p:cNvPicPr preferRelativeResize="0"/>
          <p:nvPr/>
        </p:nvPicPr>
        <p:blipFill>
          <a:blip r:embed="rId4">
            <a:alphaModFix/>
          </a:blip>
          <a:stretch>
            <a:fillRect/>
          </a:stretch>
        </p:blipFill>
        <p:spPr>
          <a:xfrm>
            <a:off x="152400" y="2952750"/>
            <a:ext cx="4248150" cy="1857375"/>
          </a:xfrm>
          <a:prstGeom prst="rect">
            <a:avLst/>
          </a:prstGeom>
          <a:noFill/>
          <a:ln w="12700" cap="flat" cmpd="sng">
            <a:solidFill>
              <a:schemeClr val="dk2"/>
            </a:solidFill>
            <a:prstDash val="solid"/>
            <a:miter lim="8000"/>
            <a:headEnd type="none" w="sm" len="sm"/>
            <a:tailEnd type="none" w="sm" len="sm"/>
          </a:ln>
        </p:spPr>
      </p:pic>
      <p:pic>
        <p:nvPicPr>
          <p:cNvPr id="201" name="Google Shape;201;p36"/>
          <p:cNvPicPr preferRelativeResize="0"/>
          <p:nvPr/>
        </p:nvPicPr>
        <p:blipFill>
          <a:blip r:embed="rId5">
            <a:alphaModFix/>
          </a:blip>
          <a:stretch>
            <a:fillRect/>
          </a:stretch>
        </p:blipFill>
        <p:spPr>
          <a:xfrm>
            <a:off x="4672075" y="2952750"/>
            <a:ext cx="3095625" cy="723900"/>
          </a:xfrm>
          <a:prstGeom prst="rect">
            <a:avLst/>
          </a:prstGeom>
          <a:noFill/>
          <a:ln w="12700" cap="flat" cmpd="sng">
            <a:solidFill>
              <a:schemeClr val="dk2"/>
            </a:solidFill>
            <a:prstDash val="solid"/>
            <a:miter lim="8000"/>
            <a:headEnd type="none" w="sm" len="sm"/>
            <a:tailEnd type="none" w="sm" len="sm"/>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Conclusion</a:t>
            </a:r>
            <a:endParaRPr dirty="0"/>
          </a:p>
        </p:txBody>
      </p:sp>
    </p:spTree>
    <p:extLst>
      <p:ext uri="{BB962C8B-B14F-4D97-AF65-F5344CB8AC3E}">
        <p14:creationId xmlns:p14="http://schemas.microsoft.com/office/powerpoint/2010/main" val="3375230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285750" indent="-285750" algn="just"/>
            <a:r>
              <a:rPr lang="en" dirty="0">
                <a:solidFill>
                  <a:srgbClr val="000000"/>
                </a:solidFill>
              </a:rPr>
              <a:t>Problem Statement and data at hand</a:t>
            </a:r>
          </a:p>
          <a:p>
            <a:pPr marL="285750" indent="-285750" algn="just"/>
            <a:r>
              <a:rPr lang="en" dirty="0">
                <a:solidFill>
                  <a:srgbClr val="000000"/>
                </a:solidFill>
              </a:rPr>
              <a:t>Assumptions</a:t>
            </a:r>
          </a:p>
          <a:p>
            <a:pPr marL="285750" indent="-285750" algn="just"/>
            <a:r>
              <a:rPr lang="en" dirty="0">
                <a:solidFill>
                  <a:srgbClr val="000000"/>
                </a:solidFill>
              </a:rPr>
              <a:t>Data Pre Processing</a:t>
            </a:r>
          </a:p>
          <a:p>
            <a:pPr marL="285750" indent="-285750" algn="just"/>
            <a:r>
              <a:rPr lang="en" dirty="0">
                <a:solidFill>
                  <a:srgbClr val="000000"/>
                </a:solidFill>
              </a:rPr>
              <a:t>Task 1: Data exploration</a:t>
            </a:r>
          </a:p>
          <a:p>
            <a:pPr marL="285750" indent="-285750" algn="just"/>
            <a:r>
              <a:rPr lang="en" dirty="0">
                <a:solidFill>
                  <a:srgbClr val="000000"/>
                </a:solidFill>
              </a:rPr>
              <a:t>Task 2: Data visualization</a:t>
            </a:r>
          </a:p>
          <a:p>
            <a:pPr marL="285750" indent="-285750" algn="just"/>
            <a:r>
              <a:rPr lang="en" dirty="0">
                <a:solidFill>
                  <a:srgbClr val="000000"/>
                </a:solidFill>
              </a:rPr>
              <a:t>Dashboard</a:t>
            </a:r>
          </a:p>
          <a:p>
            <a:pPr marL="285750" indent="-285750" algn="just"/>
            <a:r>
              <a:rPr lang="en" dirty="0">
                <a:solidFill>
                  <a:srgbClr val="000000"/>
                </a:solidFill>
              </a:rPr>
              <a:t>Conclusion</a:t>
            </a:r>
          </a:p>
          <a:p>
            <a:pPr marL="0" lvl="0" indent="0" algn="l" rtl="0">
              <a:lnSpc>
                <a:spcPct val="105000"/>
              </a:lnSpc>
              <a:spcBef>
                <a:spcPts val="1200"/>
              </a:spcBef>
              <a:spcAft>
                <a:spcPts val="1200"/>
              </a:spcAft>
              <a:buSzPts val="770"/>
              <a:buNone/>
            </a:pPr>
            <a:endParaRPr sz="1100" dirty="0">
              <a:solidFill>
                <a:schemeClr val="dk1"/>
              </a:solidFill>
            </a:endParaRPr>
          </a:p>
        </p:txBody>
      </p:sp>
    </p:spTree>
    <p:extLst>
      <p:ext uri="{BB962C8B-B14F-4D97-AF65-F5344CB8AC3E}">
        <p14:creationId xmlns:p14="http://schemas.microsoft.com/office/powerpoint/2010/main" val="1819407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dirty="0"/>
          </a:p>
        </p:txBody>
      </p:sp>
      <p:sp>
        <p:nvSpPr>
          <p:cNvPr id="189" name="Google Shape;189;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lgn="just">
              <a:buNone/>
            </a:pPr>
            <a:r>
              <a:rPr lang="en-US" dirty="0">
                <a:solidFill>
                  <a:srgbClr val="000000"/>
                </a:solidFill>
              </a:rPr>
              <a:t>Based on the findings from Task 1 and Task 2, it is inferred that the bird population could potentially be affected by the concentration of chemicals in the various locations. However, a definitive conclusion can only be reached with additional information regarding factors such as the quantity of pollutants emitted by the furniture company, the establishment date of the company, acceptable thresholds for each chemical, and so forth.</a:t>
            </a:r>
          </a:p>
        </p:txBody>
      </p:sp>
    </p:spTree>
    <p:extLst>
      <p:ext uri="{BB962C8B-B14F-4D97-AF65-F5344CB8AC3E}">
        <p14:creationId xmlns:p14="http://schemas.microsoft.com/office/powerpoint/2010/main" val="109588338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dirty="0"/>
              <a:t>Thank you</a:t>
            </a:r>
            <a:endParaRPr dirty="0"/>
          </a:p>
        </p:txBody>
      </p:sp>
    </p:spTree>
    <p:extLst>
      <p:ext uri="{BB962C8B-B14F-4D97-AF65-F5344CB8AC3E}">
        <p14:creationId xmlns:p14="http://schemas.microsoft.com/office/powerpoint/2010/main" val="157868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 :</a:t>
            </a:r>
            <a:endParaRPr dirty="0"/>
          </a:p>
          <a:p>
            <a:pPr marL="0" lvl="0" indent="0" algn="l" rtl="0">
              <a:spcBef>
                <a:spcPts val="0"/>
              </a:spcBef>
              <a:spcAft>
                <a:spcPts val="0"/>
              </a:spcAft>
              <a:buNone/>
            </a:pPr>
            <a:endParaRPr dirty="0"/>
          </a:p>
        </p:txBody>
      </p:sp>
      <p:sp>
        <p:nvSpPr>
          <p:cNvPr id="67" name="Google Shape;67;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SzPts val="770"/>
              <a:buNone/>
            </a:pPr>
            <a:r>
              <a:rPr lang="en" sz="1760">
                <a:solidFill>
                  <a:schemeClr val="dk1"/>
                </a:solidFill>
              </a:rPr>
              <a:t>The city of Mistford and the Boonsong Lekagul Wildlife Preserve are facing a significant decline in the nesting pairs of the Rose-Crested Blue Pipit, a beloved local bird species. Previous investigations have suggested a potential link between the decline and activities at Kasios Office Furniture, a manufacturing firm in Mistford. However, no concrete evidence has been found to establish this link.</a:t>
            </a:r>
            <a:endParaRPr sz="1760">
              <a:solidFill>
                <a:schemeClr val="dk1"/>
              </a:solidFill>
            </a:endParaRPr>
          </a:p>
          <a:p>
            <a:pPr marL="0" lvl="0" indent="0" algn="l" rtl="0">
              <a:lnSpc>
                <a:spcPct val="105000"/>
              </a:lnSpc>
              <a:spcBef>
                <a:spcPts val="1200"/>
              </a:spcBef>
              <a:spcAft>
                <a:spcPts val="0"/>
              </a:spcAft>
              <a:buSzPts val="770"/>
              <a:buNone/>
            </a:pPr>
            <a:r>
              <a:rPr lang="en" sz="1760">
                <a:solidFill>
                  <a:schemeClr val="dk1"/>
                </a:solidFill>
              </a:rPr>
              <a:t>A detailed analysis of the water sensor readings from rivers and streams in the preserve needs to be carried out to identify any potential correlation between chemical measurements and decline in bird population</a:t>
            </a:r>
            <a:endParaRPr sz="1760">
              <a:solidFill>
                <a:schemeClr val="dk1"/>
              </a:solidFill>
            </a:endParaRPr>
          </a:p>
          <a:p>
            <a:pPr marL="0" lvl="0" indent="0" algn="l" rtl="0">
              <a:lnSpc>
                <a:spcPct val="105000"/>
              </a:lnSpc>
              <a:spcBef>
                <a:spcPts val="1200"/>
              </a:spcBef>
              <a:spcAft>
                <a:spcPts val="0"/>
              </a:spcAft>
              <a:buSzPts val="770"/>
              <a:buNone/>
            </a:pPr>
            <a:endParaRPr sz="1760">
              <a:solidFill>
                <a:schemeClr val="dk1"/>
              </a:solidFill>
            </a:endParaRPr>
          </a:p>
          <a:p>
            <a:pPr marL="0" lvl="0" indent="0" algn="l" rtl="0">
              <a:lnSpc>
                <a:spcPct val="105000"/>
              </a:lnSpc>
              <a:spcBef>
                <a:spcPts val="1200"/>
              </a:spcBef>
              <a:spcAft>
                <a:spcPts val="0"/>
              </a:spcAft>
              <a:buSzPts val="770"/>
              <a:buNone/>
            </a:pPr>
            <a:endParaRPr sz="1760">
              <a:solidFill>
                <a:schemeClr val="dk1"/>
              </a:solidFill>
            </a:endParaRPr>
          </a:p>
          <a:p>
            <a:pPr marL="0" lvl="0" indent="0" algn="l" rtl="0">
              <a:lnSpc>
                <a:spcPct val="105000"/>
              </a:lnSpc>
              <a:spcBef>
                <a:spcPts val="1200"/>
              </a:spcBef>
              <a:spcAft>
                <a:spcPts val="0"/>
              </a:spcAft>
              <a:buSzPts val="770"/>
              <a:buNone/>
            </a:pPr>
            <a:endParaRPr sz="1760">
              <a:solidFill>
                <a:schemeClr val="dk1"/>
              </a:solidFill>
            </a:endParaRPr>
          </a:p>
          <a:p>
            <a:pPr marL="0" lvl="0" indent="0" algn="l" rtl="0">
              <a:lnSpc>
                <a:spcPct val="105000"/>
              </a:lnSpc>
              <a:spcBef>
                <a:spcPts val="1200"/>
              </a:spcBef>
              <a:spcAft>
                <a:spcPts val="0"/>
              </a:spcAft>
              <a:buSzPts val="770"/>
              <a:buNone/>
            </a:pPr>
            <a:endParaRPr sz="1760">
              <a:solidFill>
                <a:schemeClr val="dk1"/>
              </a:solidFill>
            </a:endParaRPr>
          </a:p>
          <a:p>
            <a:pPr marL="0" lvl="0" indent="0" algn="l" rtl="0">
              <a:lnSpc>
                <a:spcPct val="105000"/>
              </a:lnSpc>
              <a:spcBef>
                <a:spcPts val="1200"/>
              </a:spcBef>
              <a:spcAft>
                <a:spcPts val="1200"/>
              </a:spcAft>
              <a:buSzPts val="770"/>
              <a:buNone/>
            </a:pPr>
            <a:endParaRPr sz="176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at hand: </a:t>
            </a:r>
            <a:endParaRPr/>
          </a:p>
        </p:txBody>
      </p:sp>
      <p:sp>
        <p:nvSpPr>
          <p:cNvPr id="73" name="Google Shape;73;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chemeClr val="dk1"/>
                </a:solidFill>
              </a:rPr>
              <a:t>Dataset : Tabular</a:t>
            </a:r>
            <a:endParaRPr>
              <a:solidFill>
                <a:schemeClr val="dk1"/>
              </a:solidFill>
            </a:endParaRPr>
          </a:p>
          <a:p>
            <a:pPr marL="0" lvl="0" indent="0" algn="l" rtl="0">
              <a:spcBef>
                <a:spcPts val="1200"/>
              </a:spcBef>
              <a:spcAft>
                <a:spcPts val="0"/>
              </a:spcAft>
              <a:buNone/>
            </a:pPr>
            <a:r>
              <a:rPr lang="en">
                <a:solidFill>
                  <a:schemeClr val="dk1"/>
                </a:solidFill>
              </a:rPr>
              <a:t>Datatype :  Items and attributes</a:t>
            </a:r>
            <a:endParaRPr>
              <a:solidFill>
                <a:schemeClr val="dk1"/>
              </a:solidFill>
            </a:endParaRPr>
          </a:p>
          <a:p>
            <a:pPr marL="0" lvl="0" indent="0" algn="l" rtl="0">
              <a:spcBef>
                <a:spcPts val="1200"/>
              </a:spcBef>
              <a:spcAft>
                <a:spcPts val="1200"/>
              </a:spcAft>
              <a:buNone/>
            </a:pP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Assumptions :</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2420" algn="l" rtl="0">
              <a:lnSpc>
                <a:spcPct val="100000"/>
              </a:lnSpc>
              <a:spcBef>
                <a:spcPts val="0"/>
              </a:spcBef>
              <a:spcAft>
                <a:spcPts val="0"/>
              </a:spcAft>
              <a:buClr>
                <a:schemeClr val="dk1"/>
              </a:buClr>
              <a:buSzPts val="1320"/>
              <a:buChar char="●"/>
            </a:pPr>
            <a:r>
              <a:rPr lang="en" sz="1320">
                <a:solidFill>
                  <a:schemeClr val="dk1"/>
                </a:solidFill>
              </a:rPr>
              <a:t>The wildlife preserve is located in the UK.</a:t>
            </a:r>
            <a:endParaRPr sz="1320">
              <a:solidFill>
                <a:schemeClr val="dk1"/>
              </a:solidFill>
            </a:endParaRPr>
          </a:p>
          <a:p>
            <a:pPr marL="457200" lvl="0" indent="-312420" algn="l" rtl="0">
              <a:lnSpc>
                <a:spcPct val="100000"/>
              </a:lnSpc>
              <a:spcBef>
                <a:spcPts val="0"/>
              </a:spcBef>
              <a:spcAft>
                <a:spcPts val="0"/>
              </a:spcAft>
              <a:buClr>
                <a:schemeClr val="dk1"/>
              </a:buClr>
              <a:buSzPts val="1320"/>
              <a:buChar char="●"/>
            </a:pPr>
            <a:r>
              <a:rPr lang="en" sz="1320">
                <a:solidFill>
                  <a:schemeClr val="dk1"/>
                </a:solidFill>
              </a:rPr>
              <a:t>If the readings of a chemical are not available, we assume that reading was not taken.</a:t>
            </a:r>
            <a:endParaRPr sz="1320">
              <a:solidFill>
                <a:schemeClr val="dk1"/>
              </a:solidFill>
            </a:endParaRPr>
          </a:p>
          <a:p>
            <a:pPr marL="457200" lvl="0" indent="-312420" algn="l" rtl="0">
              <a:lnSpc>
                <a:spcPct val="100000"/>
              </a:lnSpc>
              <a:spcBef>
                <a:spcPts val="0"/>
              </a:spcBef>
              <a:spcAft>
                <a:spcPts val="0"/>
              </a:spcAft>
              <a:buClr>
                <a:schemeClr val="dk1"/>
              </a:buClr>
              <a:buSzPts val="1320"/>
              <a:buChar char="●"/>
            </a:pPr>
            <a:r>
              <a:rPr lang="en" sz="1320">
                <a:solidFill>
                  <a:schemeClr val="dk1"/>
                </a:solidFill>
              </a:rPr>
              <a:t>Readings with value=0 were included in the analysis for in-depth trend analysis.</a:t>
            </a:r>
            <a:endParaRPr sz="1320">
              <a:solidFill>
                <a:schemeClr val="dk1"/>
              </a:solidFill>
            </a:endParaRPr>
          </a:p>
          <a:p>
            <a:pPr marL="457200" lvl="0" indent="-312420" algn="l" rtl="0">
              <a:lnSpc>
                <a:spcPct val="100000"/>
              </a:lnSpc>
              <a:spcBef>
                <a:spcPts val="0"/>
              </a:spcBef>
              <a:spcAft>
                <a:spcPts val="0"/>
              </a:spcAft>
              <a:buClr>
                <a:schemeClr val="dk1"/>
              </a:buClr>
              <a:buSzPts val="1320"/>
              <a:buChar char="●"/>
            </a:pPr>
            <a:r>
              <a:rPr lang="en" sz="1320">
                <a:solidFill>
                  <a:schemeClr val="dk1"/>
                </a:solidFill>
              </a:rPr>
              <a:t>The sites on the same river routes were marked together. Post this selection we had 4 routes with the bifurcation as</a:t>
            </a:r>
            <a:endParaRPr sz="1320">
              <a:solidFill>
                <a:schemeClr val="dk1"/>
              </a:solidFill>
            </a:endParaRPr>
          </a:p>
          <a:p>
            <a:pPr marL="914400" lvl="1" indent="-312419" algn="l" rtl="0">
              <a:lnSpc>
                <a:spcPct val="100000"/>
              </a:lnSpc>
              <a:spcBef>
                <a:spcPts val="0"/>
              </a:spcBef>
              <a:spcAft>
                <a:spcPts val="0"/>
              </a:spcAft>
              <a:buClr>
                <a:schemeClr val="dk1"/>
              </a:buClr>
              <a:buSzPts val="1320"/>
              <a:buChar char="○"/>
            </a:pPr>
            <a:r>
              <a:rPr lang="en" sz="1320">
                <a:solidFill>
                  <a:schemeClr val="dk1"/>
                </a:solidFill>
              </a:rPr>
              <a:t>Route 1: Boonsri, Kohsoom, Busarakhan, Chai, Kannika.</a:t>
            </a:r>
            <a:endParaRPr sz="1320">
              <a:solidFill>
                <a:schemeClr val="dk1"/>
              </a:solidFill>
            </a:endParaRPr>
          </a:p>
          <a:p>
            <a:pPr marL="914400" lvl="1" indent="-312419" algn="l" rtl="0">
              <a:lnSpc>
                <a:spcPct val="100000"/>
              </a:lnSpc>
              <a:spcBef>
                <a:spcPts val="0"/>
              </a:spcBef>
              <a:spcAft>
                <a:spcPts val="0"/>
              </a:spcAft>
              <a:buClr>
                <a:schemeClr val="dk1"/>
              </a:buClr>
              <a:buSzPts val="1320"/>
              <a:buChar char="○"/>
            </a:pPr>
            <a:r>
              <a:rPr lang="en" sz="1320">
                <a:solidFill>
                  <a:schemeClr val="dk1"/>
                </a:solidFill>
              </a:rPr>
              <a:t>Route 2: Somchair, Achara, Sakda.</a:t>
            </a:r>
            <a:endParaRPr sz="1320">
              <a:solidFill>
                <a:schemeClr val="dk1"/>
              </a:solidFill>
            </a:endParaRPr>
          </a:p>
          <a:p>
            <a:pPr marL="914400" lvl="1" indent="-312419" algn="l" rtl="0">
              <a:lnSpc>
                <a:spcPct val="100000"/>
              </a:lnSpc>
              <a:spcBef>
                <a:spcPts val="0"/>
              </a:spcBef>
              <a:spcAft>
                <a:spcPts val="0"/>
              </a:spcAft>
              <a:buClr>
                <a:schemeClr val="dk1"/>
              </a:buClr>
              <a:buSzPts val="1320"/>
              <a:buChar char="○"/>
            </a:pPr>
            <a:r>
              <a:rPr lang="en" sz="1320">
                <a:solidFill>
                  <a:schemeClr val="dk1"/>
                </a:solidFill>
              </a:rPr>
              <a:t>Route 3: Tansanee.</a:t>
            </a:r>
            <a:endParaRPr sz="1320">
              <a:solidFill>
                <a:schemeClr val="dk1"/>
              </a:solidFill>
            </a:endParaRPr>
          </a:p>
          <a:p>
            <a:pPr marL="914400" lvl="1" indent="-312419" algn="l" rtl="0">
              <a:lnSpc>
                <a:spcPct val="100000"/>
              </a:lnSpc>
              <a:spcBef>
                <a:spcPts val="0"/>
              </a:spcBef>
              <a:spcAft>
                <a:spcPts val="0"/>
              </a:spcAft>
              <a:buClr>
                <a:schemeClr val="dk1"/>
              </a:buClr>
              <a:buSzPts val="1320"/>
              <a:buChar char="○"/>
            </a:pPr>
            <a:r>
              <a:rPr lang="en" sz="1320">
                <a:solidFill>
                  <a:schemeClr val="dk1"/>
                </a:solidFill>
              </a:rPr>
              <a:t>Route 4: Decha.</a:t>
            </a:r>
            <a:endParaRPr sz="1320">
              <a:solidFill>
                <a:schemeClr val="dk1"/>
              </a:solidFill>
            </a:endParaRPr>
          </a:p>
          <a:p>
            <a:pPr marL="457200" lvl="0" indent="-312420" algn="l" rtl="0">
              <a:lnSpc>
                <a:spcPct val="100000"/>
              </a:lnSpc>
              <a:spcBef>
                <a:spcPts val="0"/>
              </a:spcBef>
              <a:spcAft>
                <a:spcPts val="0"/>
              </a:spcAft>
              <a:buClr>
                <a:schemeClr val="dk1"/>
              </a:buClr>
              <a:buSzPts val="1320"/>
              <a:buChar char="●"/>
            </a:pPr>
            <a:r>
              <a:rPr lang="en" sz="1320">
                <a:solidFill>
                  <a:schemeClr val="dk1"/>
                </a:solidFill>
              </a:rPr>
              <a:t>After the route marking and distance calculation, Route 1 was found nearest to the dumping site and route 4 is the farthest.Kohsoom is nearest to the dumping site with a distance of 1.55 units and Decha is the farthest with 8.21 units of distance.</a:t>
            </a:r>
            <a:endParaRPr sz="1320">
              <a:solidFill>
                <a:schemeClr val="dk1"/>
              </a:solidFill>
            </a:endParaRPr>
          </a:p>
          <a:p>
            <a:pPr marL="457200" lvl="0" indent="-312420" algn="l" rtl="0">
              <a:lnSpc>
                <a:spcPct val="100000"/>
              </a:lnSpc>
              <a:spcBef>
                <a:spcPts val="0"/>
              </a:spcBef>
              <a:spcAft>
                <a:spcPts val="0"/>
              </a:spcAft>
              <a:buClr>
                <a:schemeClr val="dk1"/>
              </a:buClr>
              <a:buSzPts val="1320"/>
              <a:buChar char="●"/>
            </a:pPr>
            <a:r>
              <a:rPr lang="en" sz="1320">
                <a:solidFill>
                  <a:schemeClr val="dk1"/>
                </a:solidFill>
              </a:rPr>
              <a:t>Since the exact manufacturing process of the furniture manufacturing company ‘Kasios Office Furniture’ is unknown, therefore it is assumed that all the chemicals listed in the dataset are emitted as a byproduct of the manufacturing activities.</a:t>
            </a:r>
            <a:endParaRPr sz="1320">
              <a:solidFill>
                <a:schemeClr val="dk1"/>
              </a:solidFill>
            </a:endParaRPr>
          </a:p>
          <a:p>
            <a:pPr marL="0" lvl="0" indent="0" algn="l" rtl="0">
              <a:lnSpc>
                <a:spcPct val="100000"/>
              </a:lnSpc>
              <a:spcBef>
                <a:spcPts val="1200"/>
              </a:spcBef>
              <a:spcAft>
                <a:spcPts val="0"/>
              </a:spcAft>
              <a:buNone/>
            </a:pPr>
            <a:endParaRPr sz="1320">
              <a:solidFill>
                <a:schemeClr val="dk1"/>
              </a:solidFill>
            </a:endParaRPr>
          </a:p>
          <a:p>
            <a:pPr marL="0" lvl="0" indent="0" algn="l" rtl="0">
              <a:lnSpc>
                <a:spcPct val="100000"/>
              </a:lnSpc>
              <a:spcBef>
                <a:spcPts val="1200"/>
              </a:spcBef>
              <a:spcAft>
                <a:spcPts val="0"/>
              </a:spcAft>
              <a:buSzPts val="440"/>
              <a:buNone/>
            </a:pPr>
            <a:endParaRPr sz="1320">
              <a:solidFill>
                <a:schemeClr val="dk1"/>
              </a:solidFill>
            </a:endParaRPr>
          </a:p>
          <a:p>
            <a:pPr marL="0" lvl="0" indent="0" algn="l" rtl="0">
              <a:lnSpc>
                <a:spcPct val="100000"/>
              </a:lnSpc>
              <a:spcBef>
                <a:spcPts val="1200"/>
              </a:spcBef>
              <a:spcAft>
                <a:spcPts val="0"/>
              </a:spcAft>
              <a:buSzPts val="440"/>
              <a:buNone/>
            </a:pPr>
            <a:endParaRPr sz="1320">
              <a:solidFill>
                <a:schemeClr val="dk1"/>
              </a:solidFill>
            </a:endParaRPr>
          </a:p>
          <a:p>
            <a:pPr marL="0" lvl="0" indent="0" algn="l" rtl="0">
              <a:lnSpc>
                <a:spcPct val="100000"/>
              </a:lnSpc>
              <a:spcBef>
                <a:spcPts val="1200"/>
              </a:spcBef>
              <a:spcAft>
                <a:spcPts val="1200"/>
              </a:spcAft>
              <a:buSzPts val="440"/>
              <a:buNone/>
            </a:pPr>
            <a:endParaRPr sz="132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Data Pre Processing :</a:t>
            </a:r>
            <a:endParaRPr dirty="0"/>
          </a:p>
        </p:txBody>
      </p:sp>
      <p:sp>
        <p:nvSpPr>
          <p:cNvPr id="85" name="Google Shape;85;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chemeClr val="dk1"/>
              </a:buClr>
              <a:buSzPts val="1800"/>
              <a:buChar char="●"/>
            </a:pPr>
            <a:r>
              <a:rPr lang="en" dirty="0">
                <a:solidFill>
                  <a:schemeClr val="dk1"/>
                </a:solidFill>
              </a:rPr>
              <a:t>‘Sample date’ was converted to date type format.</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Additional information on the sites’ coordinates and their distance from the dumping site was added in a separate dataset named ‘location_coordinates’. This helped in creating a dummy map for site locations.</a:t>
            </a:r>
            <a:endParaRPr dirty="0">
              <a:solidFill>
                <a:schemeClr val="dk1"/>
              </a:solidFill>
            </a:endParaRPr>
          </a:p>
          <a:p>
            <a:pPr marL="0" lvl="0" indent="0" algn="l" rtl="0">
              <a:spcBef>
                <a:spcPts val="1200"/>
              </a:spcBef>
              <a:spcAft>
                <a:spcPts val="0"/>
              </a:spcAft>
              <a:buNone/>
            </a:pPr>
            <a:endParaRPr dirty="0">
              <a:solidFill>
                <a:schemeClr val="dk1"/>
              </a:solidFill>
            </a:endParaRPr>
          </a:p>
          <a:p>
            <a:pPr marL="0" lvl="0" indent="0" algn="l" rtl="0">
              <a:spcBef>
                <a:spcPts val="1200"/>
              </a:spcBef>
              <a:spcAft>
                <a:spcPts val="1200"/>
              </a:spcAft>
              <a:buNone/>
            </a:pPr>
            <a:endParaRPr dirty="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Task 1 - Data Exploration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Visual 1 :</a:t>
            </a:r>
            <a:endParaRPr/>
          </a:p>
        </p:txBody>
      </p:sp>
      <p:sp>
        <p:nvSpPr>
          <p:cNvPr id="96" name="Google Shape;96;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 dirty="0">
                <a:solidFill>
                  <a:schemeClr val="dk1"/>
                </a:solidFill>
              </a:rPr>
              <a:t>Aim : Discover trends, outliers, and missing data location-wise.</a:t>
            </a:r>
            <a:endParaRPr dirty="0">
              <a:solidFill>
                <a:schemeClr val="dk1"/>
              </a:solidFill>
            </a:endParaRPr>
          </a:p>
          <a:p>
            <a:pPr marL="0" lvl="0" indent="0" algn="l" rtl="0">
              <a:spcBef>
                <a:spcPts val="1200"/>
              </a:spcBef>
              <a:spcAft>
                <a:spcPts val="0"/>
              </a:spcAft>
              <a:buNone/>
            </a:pPr>
            <a:r>
              <a:rPr lang="en" dirty="0">
                <a:solidFill>
                  <a:schemeClr val="dk1"/>
                </a:solidFill>
              </a:rPr>
              <a:t>Key Findings: </a:t>
            </a:r>
            <a:endParaRPr dirty="0">
              <a:solidFill>
                <a:schemeClr val="dk1"/>
              </a:solidFill>
            </a:endParaRPr>
          </a:p>
          <a:p>
            <a:pPr marL="457200" lvl="0" indent="-342900" algn="l" rtl="0">
              <a:spcBef>
                <a:spcPts val="1200"/>
              </a:spcBef>
              <a:spcAft>
                <a:spcPts val="0"/>
              </a:spcAft>
              <a:buClr>
                <a:schemeClr val="dk1"/>
              </a:buClr>
              <a:buSzPts val="1800"/>
              <a:buChar char="●"/>
            </a:pPr>
            <a:r>
              <a:rPr lang="en" dirty="0">
                <a:solidFill>
                  <a:schemeClr val="dk1"/>
                </a:solidFill>
              </a:rPr>
              <a:t>Data for all locations of Route 1 were available from 1988 to 2016.</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Data for only 2 Route 2 sites (Somchair, Sakda) available from 1998 to 2016.</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Other sites on Route 2 (Achara), Tansanee (Route 3), and Decha (Route 4) had data available from 2009 to 2016 (8 years).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Kohsoom had highest measures in 2003.</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Majority of sites in green to blue zones.</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2003 saw high values, possibly due to heat wave.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Tansanee consistently in blue to purple zone.</a:t>
            </a:r>
            <a:endParaRPr dirty="0">
              <a:solidFill>
                <a:schemeClr val="dk1"/>
              </a:solidFill>
            </a:endParaRPr>
          </a:p>
          <a:p>
            <a:pPr marL="457200" lvl="0" indent="-342900" algn="l" rtl="0">
              <a:spcBef>
                <a:spcPts val="0"/>
              </a:spcBef>
              <a:spcAft>
                <a:spcPts val="0"/>
              </a:spcAft>
              <a:buClr>
                <a:schemeClr val="dk1"/>
              </a:buClr>
              <a:buSzPts val="1800"/>
              <a:buChar char="●"/>
            </a:pPr>
            <a:r>
              <a:rPr lang="en" dirty="0">
                <a:solidFill>
                  <a:schemeClr val="dk1"/>
                </a:solidFill>
              </a:rPr>
              <a:t>Achara mostly in green zone, except in 2009.</a:t>
            </a:r>
            <a:endParaRPr dirty="0">
              <a:solidFill>
                <a:schemeClr val="dk1"/>
              </a:solidFill>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1286</Words>
  <Application>Microsoft Office PowerPoint</Application>
  <PresentationFormat>On-screen Show (16:9)</PresentationFormat>
  <Paragraphs>93</Paragraphs>
  <Slides>31</Slides>
  <Notes>31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31</vt:i4>
      </vt:variant>
    </vt:vector>
  </HeadingPairs>
  <TitlesOfParts>
    <vt:vector size="34" baseType="lpstr">
      <vt:lpstr>Proxima Nova</vt:lpstr>
      <vt:lpstr>Arial</vt:lpstr>
      <vt:lpstr>Spearmint</vt:lpstr>
      <vt:lpstr>Visual Data Analysis using ALTAIR</vt:lpstr>
      <vt:lpstr>Presentation structure</vt:lpstr>
      <vt:lpstr>PowerPoint Presentation</vt:lpstr>
      <vt:lpstr>Problem Statement : </vt:lpstr>
      <vt:lpstr>Data at hand: </vt:lpstr>
      <vt:lpstr>Assumptions :</vt:lpstr>
      <vt:lpstr>Data Pre Processing :</vt:lpstr>
      <vt:lpstr>Task 1 - Data Exploration</vt:lpstr>
      <vt:lpstr>Visual 1 :</vt:lpstr>
      <vt:lpstr>PowerPoint Presentation</vt:lpstr>
      <vt:lpstr>Visual 2</vt:lpstr>
      <vt:lpstr>PowerPoint Presentation</vt:lpstr>
      <vt:lpstr>Visual 3</vt:lpstr>
      <vt:lpstr>PowerPoint Presentation</vt:lpstr>
      <vt:lpstr>Visual 4</vt:lpstr>
      <vt:lpstr>PowerPoint Presentation</vt:lpstr>
      <vt:lpstr>Visual 5</vt:lpstr>
      <vt:lpstr>PowerPoint Presentation</vt:lpstr>
      <vt:lpstr>Task 2 - Data Visualization</vt:lpstr>
      <vt:lpstr>Data considered </vt:lpstr>
      <vt:lpstr>Visual 6</vt:lpstr>
      <vt:lpstr>PowerPoint Presentation</vt:lpstr>
      <vt:lpstr>Visual 7</vt:lpstr>
      <vt:lpstr>PowerPoint Presentation</vt:lpstr>
      <vt:lpstr>Dashboard</vt:lpstr>
      <vt:lpstr>Dashboard :</vt:lpstr>
      <vt:lpstr>PowerPoint Presentation</vt:lpstr>
      <vt:lpstr>PowerPoint Presentation</vt:lpstr>
      <vt:lpstr>Conclusion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CST 4060 : Visual Data Analysis</dc:title>
  <dc:creator>Itisha Sharma</dc:creator>
  <cp:lastModifiedBy>Itisha Sharma</cp:lastModifiedBy>
  <cp:revision>3</cp:revision>
  <dcterms:modified xsi:type="dcterms:W3CDTF">2024-04-17T21:53:56Z</dcterms:modified>
</cp:coreProperties>
</file>