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9" r:id="rId3"/>
    <p:sldId id="270" r:id="rId4"/>
    <p:sldId id="266" r:id="rId5"/>
    <p:sldId id="257" r:id="rId6"/>
    <p:sldId id="258" r:id="rId7"/>
    <p:sldId id="259" r:id="rId8"/>
    <p:sldId id="260" r:id="rId9"/>
    <p:sldId id="267"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EF57-9B39-E7A5-C1BC-90193A63D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823CD2-507B-74F9-65A8-641CB6CE0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E0856C-A0A0-5391-5E18-EDEF81DA3F89}"/>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5" name="Footer Placeholder 4">
            <a:extLst>
              <a:ext uri="{FF2B5EF4-FFF2-40B4-BE49-F238E27FC236}">
                <a16:creationId xmlns:a16="http://schemas.microsoft.com/office/drawing/2014/main" id="{62442142-F173-E93E-13A1-DBD2DECC5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721F6-C289-9161-371D-74B963C8470D}"/>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74001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F8A4-C864-BDE2-7E0F-CA898272E0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D31968-79F8-B9F1-077E-8E9A156F2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55AA1-4CF7-DF9F-C06A-A889DCA2B73D}"/>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5" name="Footer Placeholder 4">
            <a:extLst>
              <a:ext uri="{FF2B5EF4-FFF2-40B4-BE49-F238E27FC236}">
                <a16:creationId xmlns:a16="http://schemas.microsoft.com/office/drawing/2014/main" id="{8CACBC4B-75D7-DAA6-6CED-CB319F9033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379D3B-02FA-918E-CCEA-84D7E9A73404}"/>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411098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681C09-111E-6E22-A43D-F02A885251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41744-D45C-CD1E-7BAD-1A2DE43934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02D39-251C-7F40-8E17-0BE32F0A831F}"/>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5" name="Footer Placeholder 4">
            <a:extLst>
              <a:ext uri="{FF2B5EF4-FFF2-40B4-BE49-F238E27FC236}">
                <a16:creationId xmlns:a16="http://schemas.microsoft.com/office/drawing/2014/main" id="{AAC5B8D8-B45A-BAF3-1F5C-ECBF772FB3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67F98B-667B-D8C1-39D7-B86904D8AE78}"/>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115938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EFD1-A685-C68A-BC64-C52BABD944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5C70E2-7E91-9D8A-D65F-FBD9A0B193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4D68B7-D060-4DC8-D842-D36C9B8EFAE5}"/>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5" name="Footer Placeholder 4">
            <a:extLst>
              <a:ext uri="{FF2B5EF4-FFF2-40B4-BE49-F238E27FC236}">
                <a16:creationId xmlns:a16="http://schemas.microsoft.com/office/drawing/2014/main" id="{FE2187C9-D0D5-E59B-CA1F-012B47BBC0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C039F-9010-5769-C747-95757C7C2CB6}"/>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4398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69CD-BB06-81BF-90B2-680348CC9E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C7D745-420B-8D75-6807-C7F8782B58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EA2677-9FA2-0FD9-9CF7-45F2957C65CE}"/>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5" name="Footer Placeholder 4">
            <a:extLst>
              <a:ext uri="{FF2B5EF4-FFF2-40B4-BE49-F238E27FC236}">
                <a16:creationId xmlns:a16="http://schemas.microsoft.com/office/drawing/2014/main" id="{CE8DDD69-5764-A715-9FDB-A908D73FDC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CADBC0-9E9E-C031-C3A6-D542149D1EB4}"/>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138446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75A8-74B8-D641-F8D8-7B6A41905A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FC794-D34A-4D25-17ED-FF9C11D9A7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2DAC84-59CC-76F9-9796-FDE7E4FD00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622B09-7662-E323-A8D6-477D381E7096}"/>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6" name="Footer Placeholder 5">
            <a:extLst>
              <a:ext uri="{FF2B5EF4-FFF2-40B4-BE49-F238E27FC236}">
                <a16:creationId xmlns:a16="http://schemas.microsoft.com/office/drawing/2014/main" id="{E8D6A6CD-6498-1561-2A49-F1A17A7255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07B32C-A346-117E-51D0-6F55AD30B319}"/>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255778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F0AD-F50D-FF87-305B-49B8346339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926EB1-7EBD-6B74-AACB-6BFC7BAF0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65013D-2BCA-65A4-1A6D-3C2E8268F8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B91348-E831-59AE-F20C-1CE35E471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8F152-02E4-D7D0-02B9-B5F7A9701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32C2C0-F13C-1D79-8369-D323D9BD0BCA}"/>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8" name="Footer Placeholder 7">
            <a:extLst>
              <a:ext uri="{FF2B5EF4-FFF2-40B4-BE49-F238E27FC236}">
                <a16:creationId xmlns:a16="http://schemas.microsoft.com/office/drawing/2014/main" id="{A1C81976-339F-3FB5-B1E5-831DAC500B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56B7AD9-319B-3158-16CB-C2B586E1F8BE}"/>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141740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6178-6FC5-09AE-4C19-293DA0A742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490451-9F4E-D4FB-E075-8D1055B04535}"/>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4" name="Footer Placeholder 3">
            <a:extLst>
              <a:ext uri="{FF2B5EF4-FFF2-40B4-BE49-F238E27FC236}">
                <a16:creationId xmlns:a16="http://schemas.microsoft.com/office/drawing/2014/main" id="{55034A11-DFE6-7162-FC82-EFBA8C467E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677F2F-8310-4A65-F4F4-CAECC2B21570}"/>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423718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BDB0E-FEA5-44C6-8F03-7301CB75DFA6}"/>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3" name="Footer Placeholder 2">
            <a:extLst>
              <a:ext uri="{FF2B5EF4-FFF2-40B4-BE49-F238E27FC236}">
                <a16:creationId xmlns:a16="http://schemas.microsoft.com/office/drawing/2014/main" id="{B590BF37-A2D7-8DCF-D323-1FACFB9FD5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430088F-27E3-757C-5DBA-AC7D30811736}"/>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314890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5038-BAA5-9F38-5ED3-F64387211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986BE4-94D5-EBDA-8F54-80335FF6A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4DA729-FCF8-F90A-A4C8-B5022B788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9AD8A-FA5F-E4EE-65FA-DD424FD2A1BD}"/>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6" name="Footer Placeholder 5">
            <a:extLst>
              <a:ext uri="{FF2B5EF4-FFF2-40B4-BE49-F238E27FC236}">
                <a16:creationId xmlns:a16="http://schemas.microsoft.com/office/drawing/2014/main" id="{E89102E5-D904-72B8-7141-D93B5472F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E1F167-B238-3386-D29E-030AA683C39E}"/>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191101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9147-2143-7E4B-D341-07A4048D8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E8E3C9-DB76-A924-17A9-C7D01BF36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3E71E3-621B-A12C-4C91-C204B027A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3F4E9-37CC-C810-B7CE-00D63E14A00A}"/>
              </a:ext>
            </a:extLst>
          </p:cNvPr>
          <p:cNvSpPr>
            <a:spLocks noGrp="1"/>
          </p:cNvSpPr>
          <p:nvPr>
            <p:ph type="dt" sz="half" idx="10"/>
          </p:nvPr>
        </p:nvSpPr>
        <p:spPr/>
        <p:txBody>
          <a:bodyPr/>
          <a:lstStyle/>
          <a:p>
            <a:fld id="{D5E79550-C5FE-442F-9BE0-CC73419E094E}" type="datetimeFigureOut">
              <a:rPr lang="en-GB" smtClean="0"/>
              <a:t>10/03/2024</a:t>
            </a:fld>
            <a:endParaRPr lang="en-GB"/>
          </a:p>
        </p:txBody>
      </p:sp>
      <p:sp>
        <p:nvSpPr>
          <p:cNvPr id="6" name="Footer Placeholder 5">
            <a:extLst>
              <a:ext uri="{FF2B5EF4-FFF2-40B4-BE49-F238E27FC236}">
                <a16:creationId xmlns:a16="http://schemas.microsoft.com/office/drawing/2014/main" id="{8B57AAB4-199C-52FD-1436-81167BFA66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1CFEE8-838B-6560-D37E-AAAB9BCA7351}"/>
              </a:ext>
            </a:extLst>
          </p:cNvPr>
          <p:cNvSpPr>
            <a:spLocks noGrp="1"/>
          </p:cNvSpPr>
          <p:nvPr>
            <p:ph type="sldNum" sz="quarter" idx="12"/>
          </p:nvPr>
        </p:nvSpPr>
        <p:spPr/>
        <p:txBody>
          <a:bodyPr/>
          <a:lstStyle/>
          <a:p>
            <a:fld id="{686867C5-17C9-4068-A1FA-25BD902D6559}" type="slidenum">
              <a:rPr lang="en-GB" smtClean="0"/>
              <a:t>‹#›</a:t>
            </a:fld>
            <a:endParaRPr lang="en-GB"/>
          </a:p>
        </p:txBody>
      </p:sp>
    </p:spTree>
    <p:extLst>
      <p:ext uri="{BB962C8B-B14F-4D97-AF65-F5344CB8AC3E}">
        <p14:creationId xmlns:p14="http://schemas.microsoft.com/office/powerpoint/2010/main" val="77348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009C0-AE7B-5DBA-EE3D-C199B1036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37E799-5ECE-898F-A46B-361A3F704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D5785-BF4A-7EB7-EFA9-9D20C61FE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79550-C5FE-442F-9BE0-CC73419E094E}" type="datetimeFigureOut">
              <a:rPr lang="en-GB" smtClean="0"/>
              <a:t>10/03/2024</a:t>
            </a:fld>
            <a:endParaRPr lang="en-GB"/>
          </a:p>
        </p:txBody>
      </p:sp>
      <p:sp>
        <p:nvSpPr>
          <p:cNvPr id="5" name="Footer Placeholder 4">
            <a:extLst>
              <a:ext uri="{FF2B5EF4-FFF2-40B4-BE49-F238E27FC236}">
                <a16:creationId xmlns:a16="http://schemas.microsoft.com/office/drawing/2014/main" id="{6E97F77B-940C-E9C2-46A8-32BAE5853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D433A9-249D-072B-59EF-B51A573F4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867C5-17C9-4068-A1FA-25BD902D6559}" type="slidenum">
              <a:rPr lang="en-GB" smtClean="0"/>
              <a:t>‹#›</a:t>
            </a:fld>
            <a:endParaRPr lang="en-GB"/>
          </a:p>
        </p:txBody>
      </p:sp>
    </p:spTree>
    <p:extLst>
      <p:ext uri="{BB962C8B-B14F-4D97-AF65-F5344CB8AC3E}">
        <p14:creationId xmlns:p14="http://schemas.microsoft.com/office/powerpoint/2010/main" val="14767907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latin typeface="Times New Roman" panose="02020603050405020304" pitchFamily="18" charset="0"/>
                <a:cs typeface="Times New Roman" panose="02020603050405020304" pitchFamily="18" charset="0"/>
              </a:rPr>
              <a:t>DATA VISUALIZATION WITH TABLEAU</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16248" y="4767263"/>
            <a:ext cx="9190892" cy="1644162"/>
          </a:xfrm>
        </p:spPr>
        <p:txBody>
          <a:bodyPr/>
          <a:lstStyle/>
          <a:p>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44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457199"/>
            <a:ext cx="10515600" cy="1286829"/>
          </a:xfrm>
        </p:spPr>
        <p:txBody>
          <a:bodyPr>
            <a:normAutofit/>
          </a:bodyPr>
          <a:lstStyle/>
          <a:p>
            <a:r>
              <a:rPr lang="en-GB" b="1" dirty="0">
                <a:latin typeface="Times New Roman" panose="02020603050405020304" pitchFamily="18" charset="0"/>
                <a:cs typeface="Times New Roman" panose="02020603050405020304" pitchFamily="18" charset="0"/>
              </a:rPr>
              <a:t>FINDING 5</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16859" y="1744028"/>
            <a:ext cx="8305800" cy="4907784"/>
          </a:xfrm>
          <a:prstGeom prst="rect">
            <a:avLst/>
          </a:prstGeom>
          <a:ln>
            <a:solidFill>
              <a:schemeClr val="tx1"/>
            </a:solidFill>
          </a:ln>
        </p:spPr>
      </p:pic>
      <p:sp>
        <p:nvSpPr>
          <p:cNvPr id="6" name="TextBox 5"/>
          <p:cNvSpPr txBox="1"/>
          <p:nvPr/>
        </p:nvSpPr>
        <p:spPr>
          <a:xfrm>
            <a:off x="8901953" y="2179713"/>
            <a:ext cx="2584076" cy="3139321"/>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Oceania shows an opposite behavior as compared to the other continents in the spread of BMI, BP and diabetes.</a:t>
            </a:r>
            <a:endParaRPr lang="en-GB"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Oceania, the BMI and diabetes are above the average level but the BP is below average level.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82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457199"/>
            <a:ext cx="10515600" cy="1286829"/>
          </a:xfrm>
        </p:spPr>
        <p:txBody>
          <a:bodyPr>
            <a:normAutofit/>
          </a:bodyPr>
          <a:lstStyle/>
          <a:p>
            <a:r>
              <a:rPr lang="en-GB" b="1" dirty="0">
                <a:latin typeface="Times New Roman" panose="02020603050405020304" pitchFamily="18" charset="0"/>
                <a:cs typeface="Times New Roman" panose="02020603050405020304" pitchFamily="18" charset="0"/>
              </a:rPr>
              <a:t>FINDING 6</a:t>
            </a:r>
          </a:p>
        </p:txBody>
      </p:sp>
      <p:sp>
        <p:nvSpPr>
          <p:cNvPr id="6" name="TextBox 5"/>
          <p:cNvSpPr txBox="1"/>
          <p:nvPr/>
        </p:nvSpPr>
        <p:spPr>
          <a:xfrm>
            <a:off x="8480611" y="1969491"/>
            <a:ext cx="3171713" cy="3416320"/>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a positive correlation in prevalence of obesity (BMI) and Diabetes across the world.</a:t>
            </a:r>
            <a:endParaRPr lang="en-GB"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countries were divided into 3 (using elbow method) clusters (as shown through different colors) and it was observed that distinct clusters were formed. This means that countries in each cluster behave similar.</a:t>
            </a:r>
            <a:endParaRPr lang="en-GB"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388713" y="1819704"/>
            <a:ext cx="7598839" cy="4841072"/>
          </a:xfrm>
          <a:prstGeom prst="rect">
            <a:avLst/>
          </a:prstGeom>
          <a:ln>
            <a:solidFill>
              <a:schemeClr val="tx1"/>
            </a:solidFill>
          </a:ln>
        </p:spPr>
      </p:pic>
    </p:spTree>
    <p:extLst>
      <p:ext uri="{BB962C8B-B14F-4D97-AF65-F5344CB8AC3E}">
        <p14:creationId xmlns:p14="http://schemas.microsoft.com/office/powerpoint/2010/main" val="68403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457199"/>
            <a:ext cx="10515600" cy="1286829"/>
          </a:xfrm>
        </p:spPr>
        <p:txBody>
          <a:bodyPr>
            <a:normAutofit/>
          </a:bodyPr>
          <a:lstStyle/>
          <a:p>
            <a:r>
              <a:rPr lang="en-GB" b="1" dirty="0">
                <a:latin typeface="Times New Roman" panose="02020603050405020304" pitchFamily="18" charset="0"/>
                <a:cs typeface="Times New Roman" panose="02020603050405020304" pitchFamily="18" charset="0"/>
              </a:rPr>
              <a:t>FINDING 7</a:t>
            </a:r>
          </a:p>
        </p:txBody>
      </p:sp>
      <p:sp>
        <p:nvSpPr>
          <p:cNvPr id="6" name="TextBox 5"/>
          <p:cNvSpPr txBox="1"/>
          <p:nvPr/>
        </p:nvSpPr>
        <p:spPr>
          <a:xfrm>
            <a:off x="8919882" y="2413337"/>
            <a:ext cx="2921598"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There is little to no correlation between BMI and diabetes for the countries having similar prevalence of obesity (Finding 4) as that of the UK.</a:t>
            </a:r>
            <a:endParaRPr lang="en-GB"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665982" y="1637028"/>
            <a:ext cx="8173217" cy="5068571"/>
          </a:xfrm>
          <a:prstGeom prst="rect">
            <a:avLst/>
          </a:prstGeom>
          <a:ln>
            <a:solidFill>
              <a:schemeClr val="tx1"/>
            </a:solidFill>
          </a:ln>
        </p:spPr>
      </p:pic>
    </p:spTree>
    <p:extLst>
      <p:ext uri="{BB962C8B-B14F-4D97-AF65-F5344CB8AC3E}">
        <p14:creationId xmlns:p14="http://schemas.microsoft.com/office/powerpoint/2010/main" val="40575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457199"/>
            <a:ext cx="10515600" cy="1286829"/>
          </a:xfrm>
        </p:spPr>
        <p:txBody>
          <a:bodyPr>
            <a:normAutofit/>
          </a:bodyPr>
          <a:lstStyle/>
          <a:p>
            <a:r>
              <a:rPr lang="en-GB" b="1" dirty="0">
                <a:latin typeface="Times New Roman" panose="02020603050405020304" pitchFamily="18" charset="0"/>
                <a:cs typeface="Times New Roman" panose="02020603050405020304" pitchFamily="18" charset="0"/>
              </a:rPr>
              <a:t>FINDING 8</a:t>
            </a:r>
          </a:p>
        </p:txBody>
      </p:sp>
      <p:sp>
        <p:nvSpPr>
          <p:cNvPr id="6" name="TextBox 5"/>
          <p:cNvSpPr txBox="1"/>
          <p:nvPr/>
        </p:nvSpPr>
        <p:spPr>
          <a:xfrm>
            <a:off x="9305364" y="2129511"/>
            <a:ext cx="2353235" cy="3139321"/>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countries sharing the similar obesity rates as that of the UK, the obesity rates have gone beyond the average values but the diabetes rates have always been below the average values</a:t>
            </a:r>
            <a:r>
              <a:rPr lang="en-US" dirty="0"/>
              <a:t>.</a:t>
            </a:r>
            <a:endParaRPr lang="en-GB"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371045" y="1483715"/>
            <a:ext cx="8755026" cy="5284638"/>
          </a:xfrm>
          <a:prstGeom prst="rect">
            <a:avLst/>
          </a:prstGeom>
          <a:ln>
            <a:solidFill>
              <a:schemeClr val="tx1"/>
            </a:solidFill>
          </a:ln>
        </p:spPr>
      </p:pic>
    </p:spTree>
    <p:extLst>
      <p:ext uri="{BB962C8B-B14F-4D97-AF65-F5344CB8AC3E}">
        <p14:creationId xmlns:p14="http://schemas.microsoft.com/office/powerpoint/2010/main" val="105802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2720" y="3352800"/>
            <a:ext cx="6598920" cy="830997"/>
          </a:xfrm>
          <a:prstGeom prst="rect">
            <a:avLst/>
          </a:prstGeom>
          <a:noFill/>
        </p:spPr>
        <p:txBody>
          <a:bodyPr wrap="square" rtlCol="0">
            <a:spAutoFit/>
          </a:bodyPr>
          <a:lstStyle/>
          <a:p>
            <a:pPr algn="ctr"/>
            <a:r>
              <a:rPr lang="en-GB"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3749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3B08-96B4-16EB-30BF-B136004A381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Hypothetical case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4B7AAB-9718-6B07-8008-8D69CC280995}"/>
              </a:ext>
            </a:extLst>
          </p:cNvPr>
          <p:cNvSpPr>
            <a:spLocks noGrp="1"/>
          </p:cNvSpPr>
          <p:nvPr>
            <p:ph idx="1"/>
          </p:nvPr>
        </p:nvSpPr>
        <p:spPr/>
        <p:txBody>
          <a:bodyPr/>
          <a:lstStyle/>
          <a:p>
            <a:pPr marL="285750" lvl="0" indent="-285750" algn="just">
              <a:lnSpc>
                <a:spcPct val="107000"/>
              </a:lnSpc>
              <a:spcAft>
                <a:spcPts val="800"/>
              </a:spcAft>
            </a:pPr>
            <a:r>
              <a:rPr lang="en-US" sz="1800" dirty="0">
                <a:latin typeface="Times New Roman" panose="02020603050405020304" pitchFamily="18" charset="0"/>
                <a:cs typeface="Times New Roman" panose="02020603050405020304" pitchFamily="18" charset="0"/>
              </a:rPr>
              <a:t>In 2016, the World Health Organization (WHO) reported that Obesity, Diabetes, and Blood Pressure are the three primary global health concerns. </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07000"/>
              </a:lnSpc>
              <a:spcAft>
                <a:spcPts val="800"/>
              </a:spcAft>
            </a:pPr>
            <a:r>
              <a:rPr lang="en-US" sz="1800" dirty="0">
                <a:latin typeface="Times New Roman" panose="02020603050405020304" pitchFamily="18" charset="0"/>
                <a:cs typeface="Times New Roman" panose="02020603050405020304" pitchFamily="18" charset="0"/>
              </a:rPr>
              <a:t>In response to this information, the UK's National Health Service (NHS) decided to sort an analysis of the data to understand the situation of the country.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8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0B27-82EC-9455-75CE-22782A6C4BA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Date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A96A91-ED37-ED24-D00A-CCCB497347FC}"/>
              </a:ext>
            </a:extLst>
          </p:cNvPr>
          <p:cNvSpPr>
            <a:spLocks noGrp="1"/>
          </p:cNvSpPr>
          <p:nvPr>
            <p:ph idx="1"/>
          </p:nvPr>
        </p:nvSpPr>
        <p:spPr/>
        <p:txBody>
          <a:bodyPr/>
          <a:lstStyle/>
          <a:p>
            <a:pPr marL="285750" indent="-285750" algn="just">
              <a:lnSpc>
                <a:spcPct val="107000"/>
              </a:lnSpc>
              <a:spcAft>
                <a:spcPts val="800"/>
              </a:spcAft>
            </a:pPr>
            <a:r>
              <a:rPr lang="en-US" sz="1800" dirty="0">
                <a:latin typeface="Times New Roman" panose="02020603050405020304" pitchFamily="18" charset="0"/>
                <a:cs typeface="Times New Roman" panose="02020603050405020304" pitchFamily="18" charset="0"/>
              </a:rPr>
              <a:t>The data regarding ‘Prevalence of BMI&gt;=30 kg/m≤ (obesity)’, ‘Prevalence of raised blood pressure’, and ‘Age-standardized diabetes prevalence’ was present in three different sheets. A ‘Union’ operation was done on the sheets to be able to use them for analysis.</a:t>
            </a:r>
            <a:endParaRPr lang="en-IN" sz="1800"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pPr>
            <a:r>
              <a:rPr lang="en-US" sz="1800" dirty="0">
                <a:latin typeface="Times New Roman" panose="02020603050405020304" pitchFamily="18" charset="0"/>
                <a:cs typeface="Times New Roman" panose="02020603050405020304" pitchFamily="18" charset="0"/>
              </a:rPr>
              <a:t>The attributes of ‘Prevalence of BMI&gt;=30 kg/m≤ (obesity)’, ‘Prevalence of raised blood pressure’, and ‘Age-standardized diabetes prevalence’ were converted to percentages and renamed as ‘BMI in %’, ‘BP in %’, and ‘Diabetes in %’ respectively.</a:t>
            </a:r>
            <a:endParaRPr lang="en-IN" sz="1800"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pPr>
            <a:r>
              <a:rPr lang="en-US" sz="1800" dirty="0">
                <a:latin typeface="Times New Roman" panose="02020603050405020304" pitchFamily="18" charset="0"/>
                <a:cs typeface="Times New Roman" panose="02020603050405020304" pitchFamily="18" charset="0"/>
              </a:rPr>
              <a:t>An extra column of ‘Continents’ was added for refined analysis.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06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F5DF29-972C-F73A-F27A-09EDA9B43ECA}"/>
              </a:ext>
            </a:extLst>
          </p:cNvPr>
          <p:cNvSpPr>
            <a:spLocks noGrp="1"/>
          </p:cNvSpPr>
          <p:nvPr>
            <p:ph type="title"/>
          </p:nvPr>
        </p:nvSpPr>
        <p:spPr/>
        <p:txBody>
          <a:bodyPr>
            <a:normAutofit fontScale="90000"/>
          </a:bodyPr>
          <a:lstStyle/>
          <a:p>
            <a:r>
              <a:rPr lang="en-GB" b="1" dirty="0">
                <a:latin typeface="Times New Roman" panose="02020603050405020304" pitchFamily="18" charset="0"/>
                <a:cs typeface="Times New Roman" panose="02020603050405020304" pitchFamily="18" charset="0"/>
              </a:rPr>
              <a:t>ANALYSIS 1</a:t>
            </a:r>
            <a:br>
              <a:rPr lang="en-GB"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Analysis with single measurement: Prevalence of BMI&gt;=30 kg/m≤ (obesity)</a:t>
            </a:r>
            <a:endParaRPr lang="en-IN" dirty="0"/>
          </a:p>
        </p:txBody>
      </p:sp>
      <p:sp>
        <p:nvSpPr>
          <p:cNvPr id="5" name="Text Placeholder 4">
            <a:extLst>
              <a:ext uri="{FF2B5EF4-FFF2-40B4-BE49-F238E27FC236}">
                <a16:creationId xmlns:a16="http://schemas.microsoft.com/office/drawing/2014/main" id="{6D287590-0A52-5350-9340-86BE7613CA6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2815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265804" y="1534986"/>
            <a:ext cx="8234081" cy="5125790"/>
          </a:xfrm>
          <a:prstGeom prst="rect">
            <a:avLst/>
          </a:prstGeom>
          <a:ln>
            <a:solidFill>
              <a:schemeClr val="tx1"/>
            </a:solidFill>
          </a:ln>
        </p:spPr>
      </p:pic>
      <p:sp>
        <p:nvSpPr>
          <p:cNvPr id="10" name="TextBox 9"/>
          <p:cNvSpPr txBox="1"/>
          <p:nvPr/>
        </p:nvSpPr>
        <p:spPr>
          <a:xfrm>
            <a:off x="8499885" y="1923791"/>
            <a:ext cx="3345628" cy="3693319"/>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total of 6 countries falls under red zone.</a:t>
            </a:r>
            <a:endParaRPr lang="en-GB"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the countries fall under green zone and hence have least prevalence of obesity.</a:t>
            </a:r>
            <a:endParaRPr lang="en-GB"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UK falls under green zone. Hence, we can conclude that UK is safer, and the prevalence of Obesity is much lower in the UK when compared to other countries. </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BD7F7C02-5FF6-DDEF-F675-DC1D32D442B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FINDING 1</a:t>
            </a:r>
            <a:endParaRPr lang="en-IN" dirty="0"/>
          </a:p>
        </p:txBody>
      </p:sp>
    </p:spTree>
    <p:extLst>
      <p:ext uri="{BB962C8B-B14F-4D97-AF65-F5344CB8AC3E}">
        <p14:creationId xmlns:p14="http://schemas.microsoft.com/office/powerpoint/2010/main" val="411409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3" y="356900"/>
            <a:ext cx="9905998" cy="1478570"/>
          </a:xfrm>
        </p:spPr>
        <p:txBody>
          <a:bodyPr>
            <a:normAutofit/>
          </a:bodyPr>
          <a:lstStyle/>
          <a:p>
            <a:r>
              <a:rPr lang="en-GB" b="1" dirty="0">
                <a:latin typeface="Times New Roman" panose="02020603050405020304" pitchFamily="18" charset="0"/>
                <a:cs typeface="Times New Roman" panose="02020603050405020304" pitchFamily="18" charset="0"/>
              </a:rPr>
              <a:t>FINDING 2</a:t>
            </a:r>
          </a:p>
        </p:txBody>
      </p:sp>
      <p:sp>
        <p:nvSpPr>
          <p:cNvPr id="10" name="TextBox 9"/>
          <p:cNvSpPr txBox="1"/>
          <p:nvPr/>
        </p:nvSpPr>
        <p:spPr>
          <a:xfrm>
            <a:off x="8946776" y="2252652"/>
            <a:ext cx="2826123" cy="3833935"/>
          </a:xfrm>
          <a:prstGeom prst="rect">
            <a:avLst/>
          </a:prstGeom>
          <a:noFill/>
        </p:spPr>
        <p:txBody>
          <a:bodyPr wrap="square" rtlCol="0">
            <a:spAutoFit/>
          </a:bodyPr>
          <a:lstStyle/>
          <a:p>
            <a:pPr marL="342900" lvl="0" indent="-342900" algn="just">
              <a:lnSpc>
                <a:spcPct val="107000"/>
              </a:lnSpc>
              <a:spcAft>
                <a:spcPts val="800"/>
              </a:spcAft>
              <a:buFont typeface="Symbol" panose="05050102010706020507" pitchFamily="18" charset="2"/>
              <a:buChar char=""/>
            </a:pPr>
            <a:r>
              <a:rPr lang="en-US" kern="100" dirty="0">
                <a:latin typeface="Times New Roman" panose="02020603050405020304" pitchFamily="18" charset="0"/>
                <a:ea typeface="Calibri" panose="020F0502020204030204" pitchFamily="34" charset="0"/>
                <a:cs typeface="Times New Roman" panose="02020603050405020304" pitchFamily="18" charset="0"/>
              </a:rPr>
              <a:t>Since 1975, women have shown higher obesity rates than men.</a:t>
            </a:r>
            <a:endParaRPr lang="en-GB"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kern="100" dirty="0">
                <a:latin typeface="Times New Roman" panose="02020603050405020304" pitchFamily="18" charset="0"/>
                <a:ea typeface="Calibri" panose="020F0502020204030204" pitchFamily="34" charset="0"/>
                <a:cs typeface="Times New Roman" panose="02020603050405020304" pitchFamily="18" charset="0"/>
              </a:rPr>
              <a:t>The prevalence of obesity in both the genders have risen constantly over the years.</a:t>
            </a:r>
            <a:endParaRPr lang="en-GB"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kern="100" dirty="0">
                <a:latin typeface="Times New Roman" panose="02020603050405020304" pitchFamily="18" charset="0"/>
                <a:ea typeface="Calibri" panose="020F0502020204030204" pitchFamily="34" charset="0"/>
                <a:cs typeface="Times New Roman" panose="02020603050405020304" pitchFamily="18" charset="0"/>
              </a:rPr>
              <a:t>The obesity rate in women went above the average from 1994 and that in men from 2000.</a:t>
            </a:r>
            <a:endParaRPr lang="en-GB"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68089" y="1658185"/>
            <a:ext cx="8706969" cy="4751580"/>
          </a:xfrm>
          <a:prstGeom prst="rect">
            <a:avLst/>
          </a:prstGeom>
          <a:ln>
            <a:solidFill>
              <a:schemeClr val="tx1"/>
            </a:solidFill>
          </a:ln>
        </p:spPr>
      </p:pic>
    </p:spTree>
    <p:extLst>
      <p:ext uri="{BB962C8B-B14F-4D97-AF65-F5344CB8AC3E}">
        <p14:creationId xmlns:p14="http://schemas.microsoft.com/office/powerpoint/2010/main" val="13793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FINDING 3</a:t>
            </a:r>
          </a:p>
        </p:txBody>
      </p:sp>
      <p:sp>
        <p:nvSpPr>
          <p:cNvPr id="10" name="TextBox 9"/>
          <p:cNvSpPr txBox="1"/>
          <p:nvPr/>
        </p:nvSpPr>
        <p:spPr>
          <a:xfrm>
            <a:off x="8875059" y="1527522"/>
            <a:ext cx="2831054" cy="4247317"/>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estimated that the prevalence of obesity in the UK across sexes would increase to 33.72 % in the year 2023.</a:t>
            </a:r>
            <a:endParaRPr lang="en-GB"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estimated that the prevalence of obesity in the UK for women would increase to 34.10% in the year 2023.</a:t>
            </a:r>
            <a:endParaRPr lang="en-GB"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estimated that the prevalence of obesity in the UK for men would increase to 33.72 % in the year 2023.</a:t>
            </a:r>
            <a:endParaRPr lang="en-GB"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27211" y="1527521"/>
            <a:ext cx="8547847" cy="4965353"/>
          </a:xfrm>
          <a:prstGeom prst="rect">
            <a:avLst/>
          </a:prstGeom>
          <a:ln>
            <a:solidFill>
              <a:schemeClr val="tx1"/>
            </a:solidFill>
          </a:ln>
        </p:spPr>
      </p:pic>
    </p:spTree>
    <p:extLst>
      <p:ext uri="{BB962C8B-B14F-4D97-AF65-F5344CB8AC3E}">
        <p14:creationId xmlns:p14="http://schemas.microsoft.com/office/powerpoint/2010/main" val="201588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FINDING 4</a:t>
            </a:r>
          </a:p>
        </p:txBody>
      </p:sp>
      <p:sp>
        <p:nvSpPr>
          <p:cNvPr id="10" name="TextBox 9"/>
          <p:cNvSpPr txBox="1"/>
          <p:nvPr/>
        </p:nvSpPr>
        <p:spPr>
          <a:xfrm>
            <a:off x="9305365" y="1916380"/>
            <a:ext cx="2317376" cy="3693319"/>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Countries like South Africa, Syrian Arab Republic, Russian Federation, Bulgaria, Greece, Ukraine, Suriname, and Venezuela have the approximately 18% (rounded-off) of prevalence of obesity which is same as the UK.</a:t>
            </a:r>
            <a:endParaRPr lang="en-GB"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02965" y="1690687"/>
            <a:ext cx="8723106" cy="4728041"/>
          </a:xfrm>
          <a:prstGeom prst="rect">
            <a:avLst/>
          </a:prstGeom>
          <a:ln>
            <a:solidFill>
              <a:schemeClr val="tx1"/>
            </a:solidFill>
          </a:ln>
        </p:spPr>
      </p:pic>
    </p:spTree>
    <p:extLst>
      <p:ext uri="{BB962C8B-B14F-4D97-AF65-F5344CB8AC3E}">
        <p14:creationId xmlns:p14="http://schemas.microsoft.com/office/powerpoint/2010/main" val="107269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7CEC50-6F2B-9E2D-F0D9-96EA087AA0BE}"/>
              </a:ext>
            </a:extLst>
          </p:cNvPr>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ANALYSIS 2</a:t>
            </a:r>
            <a:br>
              <a:rPr lang="en-GB"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Analysis with two or three measurements</a:t>
            </a:r>
            <a:endParaRPr lang="en-IN" dirty="0"/>
          </a:p>
        </p:txBody>
      </p:sp>
      <p:sp>
        <p:nvSpPr>
          <p:cNvPr id="5" name="Text Placeholder 4">
            <a:extLst>
              <a:ext uri="{FF2B5EF4-FFF2-40B4-BE49-F238E27FC236}">
                <a16:creationId xmlns:a16="http://schemas.microsoft.com/office/drawing/2014/main" id="{21F3E12E-43E8-02FB-AEDD-0B85AF0D673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0646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TotalTime>
  <Words>606</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DATA VISUALIZATION WITH TABLEAU</vt:lpstr>
      <vt:lpstr>Hypothetical case</vt:lpstr>
      <vt:lpstr>Date pre-processing</vt:lpstr>
      <vt:lpstr>ANALYSIS 1 Analysis with single measurement: Prevalence of BMI&gt;=30 kg/m≤ (obesity)</vt:lpstr>
      <vt:lpstr>FINDING 1</vt:lpstr>
      <vt:lpstr>FINDING 2</vt:lpstr>
      <vt:lpstr>FINDING 3</vt:lpstr>
      <vt:lpstr>FINDING 4</vt:lpstr>
      <vt:lpstr>ANALYSIS 2 Analysis with two or three measurements</vt:lpstr>
      <vt:lpstr>FINDING 5</vt:lpstr>
      <vt:lpstr>FINDING 6</vt:lpstr>
      <vt:lpstr>FINDING 7</vt:lpstr>
      <vt:lpstr>FINDING 8</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CST4060 VISUAL DATA ANALYSIS</dc:title>
  <dc:creator>Brammi J</dc:creator>
  <cp:lastModifiedBy>Itisha Sharma</cp:lastModifiedBy>
  <cp:revision>51</cp:revision>
  <dcterms:created xsi:type="dcterms:W3CDTF">2024-02-29T16:56:28Z</dcterms:created>
  <dcterms:modified xsi:type="dcterms:W3CDTF">2024-03-10T20:00:19Z</dcterms:modified>
</cp:coreProperties>
</file>