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2"/>
  </p:notesMasterIdLst>
  <p:sldIdLst>
    <p:sldId id="256" r:id="rId2"/>
    <p:sldId id="257" r:id="rId3"/>
    <p:sldId id="258" r:id="rId4"/>
    <p:sldId id="285" r:id="rId5"/>
    <p:sldId id="259" r:id="rId6"/>
    <p:sldId id="262" r:id="rId7"/>
    <p:sldId id="286" r:id="rId8"/>
    <p:sldId id="287" r:id="rId9"/>
    <p:sldId id="289" r:id="rId10"/>
    <p:sldId id="288" r:id="rId11"/>
    <p:sldId id="290" r:id="rId12"/>
    <p:sldId id="291" r:id="rId13"/>
    <p:sldId id="292" r:id="rId14"/>
    <p:sldId id="297" r:id="rId15"/>
    <p:sldId id="294" r:id="rId16"/>
    <p:sldId id="299" r:id="rId17"/>
    <p:sldId id="296" r:id="rId18"/>
    <p:sldId id="298" r:id="rId19"/>
    <p:sldId id="263" r:id="rId20"/>
    <p:sldId id="260"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Titillium Web" panose="020B0604020202020204" charset="0"/>
      <p:regular r:id="rId27"/>
      <p:bold r:id="rId28"/>
      <p:italic r:id="rId29"/>
      <p:boldItalic r:id="rId30"/>
    </p:embeddedFont>
    <p:embeddedFont>
      <p:font typeface="Titillium Web ExtraLight"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198069-E2E6-4704-8FBD-F110967EDED6}">
  <a:tblStyle styleId="{A6198069-E2E6-4704-8FBD-F110967EDED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8" d="100"/>
          <a:sy n="78" d="100"/>
        </p:scale>
        <p:origin x="94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9196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6269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3978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771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8568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2333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20658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6771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1654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8080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4196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9075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96525" y="817291"/>
            <a:ext cx="7729200" cy="2081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a:endParaRPr/>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2"/>
          <p:cNvSpPr/>
          <p:nvPr/>
        </p:nvSpPr>
        <p:spPr>
          <a:xfrm>
            <a:off x="0" y="22299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465573"/>
        </a:solidFill>
        <a:effectLst/>
      </p:bgPr>
    </p:bg>
    <p:spTree>
      <p:nvGrpSpPr>
        <p:cNvPr id="1" name="Shape 114"/>
        <p:cNvGrpSpPr/>
        <p:nvPr/>
      </p:nvGrpSpPr>
      <p:grpSpPr>
        <a:xfrm>
          <a:off x="0" y="0"/>
          <a:ext cx="0" cy="0"/>
          <a:chOff x="0" y="0"/>
          <a:chExt cx="0" cy="0"/>
        </a:xfrm>
      </p:grpSpPr>
      <p:sp>
        <p:nvSpPr>
          <p:cNvPr id="115" name="Google Shape;115;p3"/>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16" name="Google Shape;116;p3"/>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8"/>
        <p:cNvGrpSpPr/>
        <p:nvPr/>
      </p:nvGrpSpPr>
      <p:grpSpPr>
        <a:xfrm>
          <a:off x="0" y="0"/>
          <a:ext cx="0" cy="0"/>
          <a:chOff x="0" y="0"/>
          <a:chExt cx="0" cy="0"/>
        </a:xfrm>
      </p:grpSpPr>
      <p:sp>
        <p:nvSpPr>
          <p:cNvPr id="219" name="Google Shape;219;p4"/>
          <p:cNvSpPr/>
          <p:nvPr/>
        </p:nvSpPr>
        <p:spPr>
          <a:xfrm rot="10800000" flipH="1">
            <a:off x="-25" y="1079400"/>
            <a:ext cx="9144000" cy="40641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txBox="1">
            <a:spLocks noGrp="1"/>
          </p:cNvSpPr>
          <p:nvPr>
            <p:ph type="body" idx="1"/>
          </p:nvPr>
        </p:nvSpPr>
        <p:spPr>
          <a:xfrm>
            <a:off x="1669850" y="1857000"/>
            <a:ext cx="5804400" cy="27417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marL="914400" lvl="1"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marL="1371600" lvl="2"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marL="1828800" lvl="3"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marL="2286000" lvl="4"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marL="2743200" lvl="5"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marL="3200400" lvl="6"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marL="3657600" lvl="7"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marL="4114800" lvl="8" indent="-4191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a:endParaRPr/>
          </a:p>
        </p:txBody>
      </p:sp>
      <p:sp>
        <p:nvSpPr>
          <p:cNvPr id="221" name="Google Shape;221;p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333" name="Google Shape;333;p6"/>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334" name="Google Shape;334;p6"/>
          <p:cNvSpPr txBox="1">
            <a:spLocks noGrp="1"/>
          </p:cNvSpPr>
          <p:nvPr>
            <p:ph type="body" idx="1"/>
          </p:nvPr>
        </p:nvSpPr>
        <p:spPr>
          <a:xfrm>
            <a:off x="452727" y="1412678"/>
            <a:ext cx="3985200" cy="30984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a:solidFill>
                  <a:schemeClr val="lt1"/>
                </a:solidFill>
              </a:defRPr>
            </a:lvl1pPr>
            <a:lvl2pPr marL="914400" lvl="1" indent="-381000" rtl="0">
              <a:spcBef>
                <a:spcPts val="0"/>
              </a:spcBef>
              <a:spcAft>
                <a:spcPts val="0"/>
              </a:spcAft>
              <a:buSzPts val="2400"/>
              <a:buChar char="-"/>
              <a:defRPr>
                <a:solidFill>
                  <a:schemeClr val="lt1"/>
                </a:solidFill>
              </a:defRPr>
            </a:lvl2pPr>
            <a:lvl3pPr marL="1371600" lvl="2" indent="-381000" rtl="0">
              <a:spcBef>
                <a:spcPts val="0"/>
              </a:spcBef>
              <a:spcAft>
                <a:spcPts val="0"/>
              </a:spcAft>
              <a:buSzPts val="2400"/>
              <a:buChar char="-"/>
              <a:defRPr>
                <a:solidFill>
                  <a:schemeClr val="lt1"/>
                </a:solidFill>
              </a:defRPr>
            </a:lvl3pPr>
            <a:lvl4pPr marL="1828800" lvl="3" indent="-381000" rtl="0">
              <a:spcBef>
                <a:spcPts val="0"/>
              </a:spcBef>
              <a:spcAft>
                <a:spcPts val="0"/>
              </a:spcAft>
              <a:buSzPts val="2400"/>
              <a:buChar char="-"/>
              <a:defRPr>
                <a:solidFill>
                  <a:schemeClr val="lt1"/>
                </a:solidFill>
              </a:defRPr>
            </a:lvl4pPr>
            <a:lvl5pPr marL="2286000" lvl="4" indent="-381000" rtl="0">
              <a:spcBef>
                <a:spcPts val="0"/>
              </a:spcBef>
              <a:spcAft>
                <a:spcPts val="0"/>
              </a:spcAft>
              <a:buSzPts val="2400"/>
              <a:buChar char="-"/>
              <a:defRPr>
                <a:solidFill>
                  <a:schemeClr val="lt1"/>
                </a:solidFill>
              </a:defRPr>
            </a:lvl5pPr>
            <a:lvl6pPr marL="2743200" lvl="5" indent="-381000" rtl="0">
              <a:spcBef>
                <a:spcPts val="0"/>
              </a:spcBef>
              <a:spcAft>
                <a:spcPts val="0"/>
              </a:spcAft>
              <a:buSzPts val="2400"/>
              <a:buChar char="-"/>
              <a:defRPr>
                <a:solidFill>
                  <a:schemeClr val="lt1"/>
                </a:solidFill>
              </a:defRPr>
            </a:lvl6pPr>
            <a:lvl7pPr marL="3200400" lvl="6" indent="-381000" rtl="0">
              <a:spcBef>
                <a:spcPts val="0"/>
              </a:spcBef>
              <a:spcAft>
                <a:spcPts val="0"/>
              </a:spcAft>
              <a:buSzPts val="2400"/>
              <a:buChar char="●"/>
              <a:defRPr>
                <a:solidFill>
                  <a:schemeClr val="lt1"/>
                </a:solidFill>
              </a:defRPr>
            </a:lvl7pPr>
            <a:lvl8pPr marL="3657600" lvl="7" indent="-381000" rtl="0">
              <a:spcBef>
                <a:spcPts val="0"/>
              </a:spcBef>
              <a:spcAft>
                <a:spcPts val="0"/>
              </a:spcAft>
              <a:buSzPts val="2400"/>
              <a:buChar char="○"/>
              <a:defRPr>
                <a:solidFill>
                  <a:schemeClr val="lt1"/>
                </a:solidFill>
              </a:defRPr>
            </a:lvl8pPr>
            <a:lvl9pPr marL="4114800" lvl="8" indent="-381000" rtl="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7"/>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7"/>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7"/>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7"/>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7"/>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7"/>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7"/>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7"/>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7"/>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7"/>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7"/>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7"/>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7"/>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7"/>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7"/>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7"/>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7"/>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7"/>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7"/>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7"/>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7"/>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7"/>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7"/>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7"/>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7"/>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7"/>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7"/>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7"/>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7"/>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7"/>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7"/>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7"/>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7"/>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7"/>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7"/>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7"/>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7"/>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7"/>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7"/>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7"/>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7"/>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7"/>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7"/>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7"/>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7"/>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7"/>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40" name="Google Shape;440;p7"/>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1" name="Google Shape;441;p7"/>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2" name="Google Shape;442;p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6"/>
        <p:cNvGrpSpPr/>
        <p:nvPr/>
      </p:nvGrpSpPr>
      <p:grpSpPr>
        <a:xfrm>
          <a:off x="0" y="0"/>
          <a:ext cx="0" cy="0"/>
          <a:chOff x="0" y="0"/>
          <a:chExt cx="0" cy="0"/>
        </a:xfrm>
      </p:grpSpPr>
      <p:sp>
        <p:nvSpPr>
          <p:cNvPr id="667" name="Google Shape;667;p1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5143488"/>
          </a:xfrm>
          <a:custGeom>
            <a:avLst/>
            <a:gdLst/>
            <a:ahLst/>
            <a:cxnLst/>
            <a:rect l="l" t="t" r="r" b="b"/>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a:endParaRPr/>
          </a:p>
        </p:txBody>
      </p:sp>
      <p:sp>
        <p:nvSpPr>
          <p:cNvPr id="8" name="Google Shape;8;p1"/>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a:p>
        </p:txBody>
      </p:sp>
      <p:sp>
        <p:nvSpPr>
          <p:cNvPr id="9" name="Google Shape;9;p1"/>
          <p:cNvSpPr txBox="1">
            <a:spLocks noGrp="1"/>
          </p:cNvSpPr>
          <p:nvPr>
            <p:ph type="sldNum" idx="12"/>
          </p:nvPr>
        </p:nvSpPr>
        <p:spPr>
          <a:xfrm>
            <a:off x="8586575" y="-11875"/>
            <a:ext cx="557400" cy="547800"/>
          </a:xfrm>
          <a:prstGeom prst="rect">
            <a:avLst/>
          </a:prstGeom>
          <a:noFill/>
          <a:ln>
            <a:noFill/>
          </a:ln>
        </p:spPr>
        <p:txBody>
          <a:bodyPr spcFirstLastPara="1" wrap="square" lIns="91425" tIns="91425" rIns="91425" bIns="91425" anchor="ctr" anchorCtr="0">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15"/>
          <p:cNvSpPr txBox="1">
            <a:spLocks noGrp="1"/>
          </p:cNvSpPr>
          <p:nvPr>
            <p:ph type="ctrTitle"/>
          </p:nvPr>
        </p:nvSpPr>
        <p:spPr>
          <a:xfrm>
            <a:off x="696525" y="817291"/>
            <a:ext cx="7729200" cy="3999638"/>
          </a:xfrm>
          <a:prstGeom prst="rect">
            <a:avLst/>
          </a:prstGeom>
        </p:spPr>
        <p:txBody>
          <a:bodyPr spcFirstLastPara="1" wrap="square" lIns="91425" tIns="91425" rIns="91425" bIns="91425" anchor="t" anchorCtr="0">
            <a:noAutofit/>
          </a:bodyPr>
          <a:lstStyle/>
          <a:p>
            <a:r>
              <a:rPr lang="en-US" b="1" dirty="0"/>
              <a:t>Bank Marketing Data Analysis</a:t>
            </a:r>
            <a:br>
              <a:rPr lang="en-US" dirty="0"/>
            </a:br>
            <a:br>
              <a:rPr lang="en-US" dirty="0"/>
            </a:br>
            <a:br>
              <a:rPr lang="en-US" dirty="0"/>
            </a:br>
            <a:r>
              <a:rPr lang="en-US" sz="1800" b="1" dirty="0"/>
              <a:t>Iti shri Kotiyal</a:t>
            </a:r>
            <a:endParaRPr sz="1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0AB9DF-A976-4407-B7A2-61EFED2105F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
        <p:nvSpPr>
          <p:cNvPr id="3" name="TextBox 2">
            <a:extLst>
              <a:ext uri="{FF2B5EF4-FFF2-40B4-BE49-F238E27FC236}">
                <a16:creationId xmlns:a16="http://schemas.microsoft.com/office/drawing/2014/main" id="{6BA1320D-C6D8-4D13-8AA1-034CA928F239}"/>
              </a:ext>
            </a:extLst>
          </p:cNvPr>
          <p:cNvSpPr txBox="1"/>
          <p:nvPr/>
        </p:nvSpPr>
        <p:spPr>
          <a:xfrm>
            <a:off x="261410" y="817424"/>
            <a:ext cx="8621179" cy="2308324"/>
          </a:xfrm>
          <a:prstGeom prst="rect">
            <a:avLst/>
          </a:prstGeom>
          <a:noFill/>
        </p:spPr>
        <p:txBody>
          <a:bodyPr wrap="square" rtlCol="0">
            <a:spAutoFit/>
          </a:bodyPr>
          <a:lstStyle/>
          <a:p>
            <a:r>
              <a:rPr lang="en-US" sz="1800" dirty="0">
                <a:solidFill>
                  <a:schemeClr val="bg1"/>
                </a:solidFill>
                <a:latin typeface="Titillium Web" panose="020B0604020202020204" charset="0"/>
              </a:rPr>
              <a:t>INSIGHTS:</a:t>
            </a:r>
          </a:p>
          <a:p>
            <a:endParaRPr lang="en-US" sz="1800" dirty="0">
              <a:solidFill>
                <a:schemeClr val="bg1"/>
              </a:solidFill>
              <a:latin typeface="Titillium Web" panose="020B0604020202020204" charset="0"/>
            </a:endParaRPr>
          </a:p>
          <a:p>
            <a:r>
              <a:rPr lang="en-US" sz="1800" dirty="0">
                <a:solidFill>
                  <a:schemeClr val="bg1"/>
                </a:solidFill>
                <a:latin typeface="Titillium Web" panose="020B0604020202020204" charset="0"/>
              </a:rPr>
              <a:t>Highest percentage of calls are being made in the month of May, whereas it is not the month with the highest success rate</a:t>
            </a:r>
          </a:p>
          <a:p>
            <a:endParaRPr lang="en-US" sz="1800" dirty="0">
              <a:solidFill>
                <a:schemeClr val="bg1"/>
              </a:solidFill>
              <a:latin typeface="Titillium Web" panose="020B0604020202020204" charset="0"/>
            </a:endParaRPr>
          </a:p>
          <a:p>
            <a:r>
              <a:rPr lang="en-US" sz="1800" dirty="0">
                <a:solidFill>
                  <a:schemeClr val="bg1"/>
                </a:solidFill>
                <a:latin typeface="Titillium Web" panose="020B0604020202020204" charset="0"/>
              </a:rPr>
              <a:t>Months with significantly high success rates are March, September and December </a:t>
            </a:r>
          </a:p>
          <a:p>
            <a:endParaRPr lang="en-US" sz="1800" dirty="0">
              <a:solidFill>
                <a:schemeClr val="bg1"/>
              </a:solidFill>
              <a:latin typeface="Titillium Web" panose="020B0604020202020204" charset="0"/>
            </a:endParaRPr>
          </a:p>
          <a:p>
            <a:r>
              <a:rPr lang="en-US" sz="1800" dirty="0">
                <a:solidFill>
                  <a:schemeClr val="bg1"/>
                </a:solidFill>
                <a:latin typeface="Titillium Web" panose="020B0604020202020204" charset="0"/>
              </a:rPr>
              <a:t>Lowest success rate is for month of May </a:t>
            </a:r>
          </a:p>
        </p:txBody>
      </p:sp>
      <p:sp>
        <p:nvSpPr>
          <p:cNvPr id="4" name="Google Shape;821;p21">
            <a:extLst>
              <a:ext uri="{FF2B5EF4-FFF2-40B4-BE49-F238E27FC236}">
                <a16:creationId xmlns:a16="http://schemas.microsoft.com/office/drawing/2014/main" id="{FC13C5C8-D1DD-4F06-9FEE-41CC81B4157B}"/>
              </a:ext>
            </a:extLst>
          </p:cNvPr>
          <p:cNvSpPr txBox="1">
            <a:spLocks/>
          </p:cNvSpPr>
          <p:nvPr/>
        </p:nvSpPr>
        <p:spPr>
          <a:xfrm>
            <a:off x="277892" y="196711"/>
            <a:ext cx="8304754" cy="45643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1pPr>
            <a:lvl2pPr marR="0" lvl="1"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2pPr>
            <a:lvl3pPr marR="0" lvl="2"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3pPr>
            <a:lvl4pPr marR="0" lvl="3"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4pPr>
            <a:lvl5pPr marR="0" lvl="4"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5pPr>
            <a:lvl6pPr marR="0" lvl="5"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6pPr>
            <a:lvl7pPr marR="0" lvl="6"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7pPr>
            <a:lvl8pPr marR="0" lvl="7"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8pPr>
            <a:lvl9pPr marR="0" lvl="8"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9pPr>
          </a:lstStyle>
          <a:p>
            <a:r>
              <a:rPr lang="en-US" sz="2000" b="1"/>
              <a:t>DATA ANALYSIS AND VISUALIZATION</a:t>
            </a:r>
            <a:endParaRPr lang="en-US" sz="2000" b="1" dirty="0"/>
          </a:p>
        </p:txBody>
      </p:sp>
    </p:spTree>
    <p:extLst>
      <p:ext uri="{BB962C8B-B14F-4D97-AF65-F5344CB8AC3E}">
        <p14:creationId xmlns:p14="http://schemas.microsoft.com/office/powerpoint/2010/main" val="132734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21"/>
          <p:cNvSpPr txBox="1">
            <a:spLocks noGrp="1"/>
          </p:cNvSpPr>
          <p:nvPr>
            <p:ph type="ctrTitle" idx="4294967295"/>
          </p:nvPr>
        </p:nvSpPr>
        <p:spPr>
          <a:xfrm>
            <a:off x="277892" y="196711"/>
            <a:ext cx="8304754" cy="4564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b="1" dirty="0"/>
              <a:t>DATA ANALYSIS AND VISUALIZATION</a:t>
            </a:r>
            <a:endParaRPr sz="2000" b="1" dirty="0"/>
          </a:p>
        </p:txBody>
      </p:sp>
      <p:sp>
        <p:nvSpPr>
          <p:cNvPr id="835" name="Google Shape;835;p2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5" name="TextBox 4">
            <a:extLst>
              <a:ext uri="{FF2B5EF4-FFF2-40B4-BE49-F238E27FC236}">
                <a16:creationId xmlns:a16="http://schemas.microsoft.com/office/drawing/2014/main" id="{C88118CE-BB66-4FF5-AE4C-D39F31D90327}"/>
              </a:ext>
            </a:extLst>
          </p:cNvPr>
          <p:cNvSpPr txBox="1"/>
          <p:nvPr/>
        </p:nvSpPr>
        <p:spPr>
          <a:xfrm>
            <a:off x="6367310" y="861729"/>
            <a:ext cx="2498798" cy="1477328"/>
          </a:xfrm>
          <a:prstGeom prst="rect">
            <a:avLst/>
          </a:prstGeom>
          <a:noFill/>
        </p:spPr>
        <p:txBody>
          <a:bodyPr wrap="square" rtlCol="0">
            <a:spAutoFit/>
          </a:bodyPr>
          <a:lstStyle/>
          <a:p>
            <a:r>
              <a:rPr lang="en-US" sz="1800" dirty="0">
                <a:solidFill>
                  <a:schemeClr val="bg1"/>
                </a:solidFill>
                <a:latin typeface="Titillium Web" panose="020B0604020202020204" charset="0"/>
              </a:rPr>
              <a:t>INSIGHTS:</a:t>
            </a:r>
          </a:p>
          <a:p>
            <a:endParaRPr lang="en-US" sz="1800" dirty="0">
              <a:solidFill>
                <a:schemeClr val="bg1"/>
              </a:solidFill>
              <a:latin typeface="Titillium Web" panose="020B0604020202020204" charset="0"/>
            </a:endParaRPr>
          </a:p>
          <a:p>
            <a:r>
              <a:rPr lang="en-US" sz="1800" dirty="0">
                <a:solidFill>
                  <a:schemeClr val="bg1"/>
                </a:solidFill>
                <a:latin typeface="Titillium Web" panose="020B0604020202020204" charset="0"/>
              </a:rPr>
              <a:t>Highest success rate is observed in people with no formal education</a:t>
            </a:r>
          </a:p>
        </p:txBody>
      </p:sp>
      <p:pic>
        <p:nvPicPr>
          <p:cNvPr id="2" name="Picture 1">
            <a:extLst>
              <a:ext uri="{FF2B5EF4-FFF2-40B4-BE49-F238E27FC236}">
                <a16:creationId xmlns:a16="http://schemas.microsoft.com/office/drawing/2014/main" id="{CF017085-246F-43EC-9115-EEDE905351EA}"/>
              </a:ext>
            </a:extLst>
          </p:cNvPr>
          <p:cNvPicPr>
            <a:picLocks noChangeAspect="1"/>
          </p:cNvPicPr>
          <p:nvPr/>
        </p:nvPicPr>
        <p:blipFill>
          <a:blip r:embed="rId3"/>
          <a:stretch>
            <a:fillRect/>
          </a:stretch>
        </p:blipFill>
        <p:spPr>
          <a:xfrm>
            <a:off x="277892" y="861729"/>
            <a:ext cx="5799103" cy="2702378"/>
          </a:xfrm>
          <a:prstGeom prst="rect">
            <a:avLst/>
          </a:prstGeom>
        </p:spPr>
      </p:pic>
    </p:spTree>
    <p:extLst>
      <p:ext uri="{BB962C8B-B14F-4D97-AF65-F5344CB8AC3E}">
        <p14:creationId xmlns:p14="http://schemas.microsoft.com/office/powerpoint/2010/main" val="3065246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21"/>
          <p:cNvSpPr txBox="1">
            <a:spLocks noGrp="1"/>
          </p:cNvSpPr>
          <p:nvPr>
            <p:ph type="ctrTitle" idx="4294967295"/>
          </p:nvPr>
        </p:nvSpPr>
        <p:spPr>
          <a:xfrm>
            <a:off x="277892" y="196711"/>
            <a:ext cx="8304754" cy="4564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b="1" dirty="0"/>
              <a:t>DATA ANALYSIS AND VISUALIZATION</a:t>
            </a:r>
            <a:endParaRPr sz="2000" b="1" dirty="0"/>
          </a:p>
        </p:txBody>
      </p:sp>
      <p:sp>
        <p:nvSpPr>
          <p:cNvPr id="835" name="Google Shape;835;p2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5" name="TextBox 4">
            <a:extLst>
              <a:ext uri="{FF2B5EF4-FFF2-40B4-BE49-F238E27FC236}">
                <a16:creationId xmlns:a16="http://schemas.microsoft.com/office/drawing/2014/main" id="{C88118CE-BB66-4FF5-AE4C-D39F31D90327}"/>
              </a:ext>
            </a:extLst>
          </p:cNvPr>
          <p:cNvSpPr txBox="1"/>
          <p:nvPr/>
        </p:nvSpPr>
        <p:spPr>
          <a:xfrm>
            <a:off x="6481585" y="861729"/>
            <a:ext cx="2662390" cy="3416320"/>
          </a:xfrm>
          <a:prstGeom prst="rect">
            <a:avLst/>
          </a:prstGeom>
          <a:noFill/>
        </p:spPr>
        <p:txBody>
          <a:bodyPr wrap="square" rtlCol="0">
            <a:spAutoFit/>
          </a:bodyPr>
          <a:lstStyle/>
          <a:p>
            <a:r>
              <a:rPr lang="en-US" sz="1800" dirty="0">
                <a:solidFill>
                  <a:schemeClr val="bg1"/>
                </a:solidFill>
                <a:latin typeface="Titillium Web" panose="020B0604020202020204" charset="0"/>
              </a:rPr>
              <a:t>INSIGHTS:</a:t>
            </a:r>
          </a:p>
          <a:p>
            <a:endParaRPr lang="en-US" sz="1800" dirty="0">
              <a:solidFill>
                <a:schemeClr val="bg1"/>
              </a:solidFill>
              <a:latin typeface="Titillium Web" panose="020B0604020202020204" charset="0"/>
            </a:endParaRPr>
          </a:p>
          <a:p>
            <a:r>
              <a:rPr lang="en-US" sz="1800" dirty="0">
                <a:solidFill>
                  <a:schemeClr val="bg1"/>
                </a:solidFill>
                <a:latin typeface="Titillium Web" panose="020B0604020202020204" charset="0"/>
              </a:rPr>
              <a:t>Campaigns (number of contacts or calls made during the current campaign) are lower for customers who bought the term deposit</a:t>
            </a:r>
          </a:p>
          <a:p>
            <a:endParaRPr lang="en-US" sz="1800" dirty="0">
              <a:solidFill>
                <a:schemeClr val="bg1"/>
              </a:solidFill>
              <a:latin typeface="Titillium Web" panose="020B0604020202020204" charset="0"/>
            </a:endParaRPr>
          </a:p>
          <a:p>
            <a:r>
              <a:rPr lang="en-US" sz="1800" dirty="0">
                <a:solidFill>
                  <a:schemeClr val="bg1"/>
                </a:solidFill>
                <a:latin typeface="Titillium Web" panose="020B0604020202020204" charset="0"/>
              </a:rPr>
              <a:t>For number of calls greater than 25 there is a zero success rate</a:t>
            </a:r>
          </a:p>
        </p:txBody>
      </p:sp>
      <p:pic>
        <p:nvPicPr>
          <p:cNvPr id="3" name="Picture 2">
            <a:extLst>
              <a:ext uri="{FF2B5EF4-FFF2-40B4-BE49-F238E27FC236}">
                <a16:creationId xmlns:a16="http://schemas.microsoft.com/office/drawing/2014/main" id="{D91B2104-69FE-4540-A149-D00F0845F771}"/>
              </a:ext>
            </a:extLst>
          </p:cNvPr>
          <p:cNvPicPr>
            <a:picLocks noChangeAspect="1"/>
          </p:cNvPicPr>
          <p:nvPr/>
        </p:nvPicPr>
        <p:blipFill>
          <a:blip r:embed="rId3"/>
          <a:stretch>
            <a:fillRect/>
          </a:stretch>
        </p:blipFill>
        <p:spPr>
          <a:xfrm>
            <a:off x="277892" y="731846"/>
            <a:ext cx="6082087" cy="4111317"/>
          </a:xfrm>
          <a:prstGeom prst="rect">
            <a:avLst/>
          </a:prstGeom>
        </p:spPr>
      </p:pic>
    </p:spTree>
    <p:extLst>
      <p:ext uri="{BB962C8B-B14F-4D97-AF65-F5344CB8AC3E}">
        <p14:creationId xmlns:p14="http://schemas.microsoft.com/office/powerpoint/2010/main" val="2863427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21"/>
          <p:cNvSpPr txBox="1">
            <a:spLocks noGrp="1"/>
          </p:cNvSpPr>
          <p:nvPr>
            <p:ph type="ctrTitle" idx="4294967295"/>
          </p:nvPr>
        </p:nvSpPr>
        <p:spPr>
          <a:xfrm>
            <a:off x="277892" y="196711"/>
            <a:ext cx="8304754" cy="4564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b="1" dirty="0"/>
              <a:t>DATA ANALYSIS AND VISUALIZATION</a:t>
            </a:r>
            <a:endParaRPr sz="2000" b="1" dirty="0"/>
          </a:p>
        </p:txBody>
      </p:sp>
      <p:sp>
        <p:nvSpPr>
          <p:cNvPr id="835" name="Google Shape;835;p2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5" name="TextBox 4">
            <a:extLst>
              <a:ext uri="{FF2B5EF4-FFF2-40B4-BE49-F238E27FC236}">
                <a16:creationId xmlns:a16="http://schemas.microsoft.com/office/drawing/2014/main" id="{C88118CE-BB66-4FF5-AE4C-D39F31D90327}"/>
              </a:ext>
            </a:extLst>
          </p:cNvPr>
          <p:cNvSpPr txBox="1"/>
          <p:nvPr/>
        </p:nvSpPr>
        <p:spPr>
          <a:xfrm>
            <a:off x="6304216" y="744511"/>
            <a:ext cx="2497965" cy="2031325"/>
          </a:xfrm>
          <a:prstGeom prst="rect">
            <a:avLst/>
          </a:prstGeom>
          <a:noFill/>
        </p:spPr>
        <p:txBody>
          <a:bodyPr wrap="square" rtlCol="0">
            <a:spAutoFit/>
          </a:bodyPr>
          <a:lstStyle/>
          <a:p>
            <a:r>
              <a:rPr lang="en-US" sz="1800" dirty="0">
                <a:solidFill>
                  <a:schemeClr val="bg1"/>
                </a:solidFill>
                <a:latin typeface="Titillium Web" panose="020B0604020202020204" charset="0"/>
              </a:rPr>
              <a:t>INSIGHTS:</a:t>
            </a:r>
          </a:p>
          <a:p>
            <a:endParaRPr lang="en-US" sz="1800" dirty="0">
              <a:solidFill>
                <a:schemeClr val="bg1"/>
              </a:solidFill>
              <a:latin typeface="Titillium Web" panose="020B0604020202020204" charset="0"/>
            </a:endParaRPr>
          </a:p>
          <a:p>
            <a:r>
              <a:rPr lang="en-US" sz="1800" dirty="0">
                <a:solidFill>
                  <a:schemeClr val="bg1"/>
                </a:solidFill>
                <a:latin typeface="Titillium Web" panose="020B0604020202020204" charset="0"/>
              </a:rPr>
              <a:t>The success rate of the current campaign is highest for individuals who had a successful previous campaign</a:t>
            </a:r>
          </a:p>
        </p:txBody>
      </p:sp>
      <p:pic>
        <p:nvPicPr>
          <p:cNvPr id="2" name="Picture 1">
            <a:extLst>
              <a:ext uri="{FF2B5EF4-FFF2-40B4-BE49-F238E27FC236}">
                <a16:creationId xmlns:a16="http://schemas.microsoft.com/office/drawing/2014/main" id="{0A8A9832-AC60-4A23-A48B-9294FE41796B}"/>
              </a:ext>
            </a:extLst>
          </p:cNvPr>
          <p:cNvPicPr>
            <a:picLocks noChangeAspect="1"/>
          </p:cNvPicPr>
          <p:nvPr/>
        </p:nvPicPr>
        <p:blipFill>
          <a:blip r:embed="rId3"/>
          <a:stretch>
            <a:fillRect/>
          </a:stretch>
        </p:blipFill>
        <p:spPr>
          <a:xfrm>
            <a:off x="341819" y="653144"/>
            <a:ext cx="5544631" cy="3977128"/>
          </a:xfrm>
          <a:prstGeom prst="rect">
            <a:avLst/>
          </a:prstGeom>
        </p:spPr>
      </p:pic>
    </p:spTree>
    <p:extLst>
      <p:ext uri="{BB962C8B-B14F-4D97-AF65-F5344CB8AC3E}">
        <p14:creationId xmlns:p14="http://schemas.microsoft.com/office/powerpoint/2010/main" val="1189542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21"/>
          <p:cNvSpPr txBox="1">
            <a:spLocks noGrp="1"/>
          </p:cNvSpPr>
          <p:nvPr>
            <p:ph type="ctrTitle" idx="4294967295"/>
          </p:nvPr>
        </p:nvSpPr>
        <p:spPr>
          <a:xfrm>
            <a:off x="277892" y="196711"/>
            <a:ext cx="8304754" cy="456432"/>
          </a:xfrm>
          <a:prstGeom prst="rect">
            <a:avLst/>
          </a:prstGeom>
        </p:spPr>
        <p:txBody>
          <a:bodyPr spcFirstLastPara="1" wrap="square" lIns="91425" tIns="91425" rIns="91425" bIns="91425" anchor="b" anchorCtr="0">
            <a:noAutofit/>
          </a:bodyPr>
          <a:lstStyle/>
          <a:p>
            <a:pPr lvl="0"/>
            <a:r>
              <a:rPr lang="en-US" sz="2000" b="1" dirty="0"/>
              <a:t>DATA ANALYSIS AND VISUALIZATION</a:t>
            </a:r>
            <a:endParaRPr sz="2000" b="1" dirty="0"/>
          </a:p>
        </p:txBody>
      </p:sp>
      <p:sp>
        <p:nvSpPr>
          <p:cNvPr id="835" name="Google Shape;835;p2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5" name="TextBox 4">
            <a:extLst>
              <a:ext uri="{FF2B5EF4-FFF2-40B4-BE49-F238E27FC236}">
                <a16:creationId xmlns:a16="http://schemas.microsoft.com/office/drawing/2014/main" id="{C88118CE-BB66-4FF5-AE4C-D39F31D90327}"/>
              </a:ext>
            </a:extLst>
          </p:cNvPr>
          <p:cNvSpPr txBox="1"/>
          <p:nvPr/>
        </p:nvSpPr>
        <p:spPr>
          <a:xfrm>
            <a:off x="6367310" y="1033179"/>
            <a:ext cx="2497965" cy="3139321"/>
          </a:xfrm>
          <a:prstGeom prst="rect">
            <a:avLst/>
          </a:prstGeom>
          <a:noFill/>
        </p:spPr>
        <p:txBody>
          <a:bodyPr wrap="square" rtlCol="0">
            <a:spAutoFit/>
          </a:bodyPr>
          <a:lstStyle/>
          <a:p>
            <a:r>
              <a:rPr lang="en-US" sz="1800" dirty="0">
                <a:solidFill>
                  <a:schemeClr val="bg1"/>
                </a:solidFill>
                <a:latin typeface="Titillium Web" panose="020B0604020202020204" charset="0"/>
              </a:rPr>
              <a:t>INSIGHTS:</a:t>
            </a:r>
          </a:p>
          <a:p>
            <a:endParaRPr lang="en-US" sz="1800" dirty="0">
              <a:solidFill>
                <a:schemeClr val="bg1"/>
              </a:solidFill>
              <a:latin typeface="Titillium Web" panose="020B0604020202020204" charset="0"/>
            </a:endParaRPr>
          </a:p>
          <a:p>
            <a:r>
              <a:rPr lang="en-US" sz="1800" dirty="0">
                <a:solidFill>
                  <a:schemeClr val="bg1"/>
                </a:solidFill>
                <a:latin typeface="Titillium Web" panose="020B0604020202020204" charset="0"/>
              </a:rPr>
              <a:t>Pearson correlation matrix shows that the attributes with a high correlation to target variable are:</a:t>
            </a:r>
          </a:p>
          <a:p>
            <a:r>
              <a:rPr lang="en-US" sz="1800" dirty="0">
                <a:solidFill>
                  <a:schemeClr val="bg1"/>
                </a:solidFill>
                <a:latin typeface="Titillium Web" panose="020B0604020202020204" charset="0"/>
              </a:rPr>
              <a:t>-   </a:t>
            </a:r>
            <a:r>
              <a:rPr lang="en-US" sz="1800" dirty="0" err="1">
                <a:solidFill>
                  <a:schemeClr val="bg1"/>
                </a:solidFill>
                <a:latin typeface="Titillium Web" panose="020B0604020202020204" charset="0"/>
              </a:rPr>
              <a:t>nr.employed</a:t>
            </a:r>
            <a:endParaRPr lang="en-US" sz="1800" dirty="0">
              <a:solidFill>
                <a:schemeClr val="bg1"/>
              </a:solidFill>
              <a:latin typeface="Titillium Web" panose="020B0604020202020204" charset="0"/>
            </a:endParaRPr>
          </a:p>
          <a:p>
            <a:r>
              <a:rPr lang="en-US" sz="1800" dirty="0">
                <a:solidFill>
                  <a:schemeClr val="bg1"/>
                </a:solidFill>
                <a:latin typeface="Titillium Web" panose="020B0604020202020204" charset="0"/>
              </a:rPr>
              <a:t>-   euribor3m</a:t>
            </a:r>
          </a:p>
          <a:p>
            <a:r>
              <a:rPr lang="en-US" sz="1800" dirty="0">
                <a:solidFill>
                  <a:schemeClr val="bg1"/>
                </a:solidFill>
                <a:latin typeface="Titillium Web" panose="020B0604020202020204" charset="0"/>
              </a:rPr>
              <a:t>-   </a:t>
            </a:r>
            <a:r>
              <a:rPr lang="en-US" sz="1800" dirty="0" err="1">
                <a:solidFill>
                  <a:schemeClr val="bg1"/>
                </a:solidFill>
                <a:latin typeface="Titillium Web" panose="020B0604020202020204" charset="0"/>
              </a:rPr>
              <a:t>emp.var.rate</a:t>
            </a:r>
            <a:endParaRPr lang="en-US" sz="1800" dirty="0">
              <a:solidFill>
                <a:schemeClr val="bg1"/>
              </a:solidFill>
              <a:latin typeface="Titillium Web" panose="020B0604020202020204" charset="0"/>
            </a:endParaRPr>
          </a:p>
          <a:p>
            <a:r>
              <a:rPr lang="en-US" sz="1800" dirty="0">
                <a:solidFill>
                  <a:schemeClr val="bg1"/>
                </a:solidFill>
                <a:latin typeface="Titillium Web" panose="020B0604020202020204" charset="0"/>
              </a:rPr>
              <a:t>-   </a:t>
            </a:r>
            <a:r>
              <a:rPr lang="en-US" sz="1800" dirty="0" err="1">
                <a:solidFill>
                  <a:schemeClr val="bg1"/>
                </a:solidFill>
                <a:latin typeface="Titillium Web" panose="020B0604020202020204" charset="0"/>
              </a:rPr>
              <a:t>pdays</a:t>
            </a:r>
            <a:endParaRPr lang="en-US" sz="1800" dirty="0">
              <a:solidFill>
                <a:schemeClr val="bg1"/>
              </a:solidFill>
              <a:latin typeface="Titillium Web" panose="020B0604020202020204" charset="0"/>
            </a:endParaRPr>
          </a:p>
        </p:txBody>
      </p:sp>
      <p:pic>
        <p:nvPicPr>
          <p:cNvPr id="3" name="Picture 2">
            <a:extLst>
              <a:ext uri="{FF2B5EF4-FFF2-40B4-BE49-F238E27FC236}">
                <a16:creationId xmlns:a16="http://schemas.microsoft.com/office/drawing/2014/main" id="{363414B5-5D9A-4A34-A5FD-ACAD1B2760DA}"/>
              </a:ext>
            </a:extLst>
          </p:cNvPr>
          <p:cNvPicPr>
            <a:picLocks noChangeAspect="1"/>
          </p:cNvPicPr>
          <p:nvPr/>
        </p:nvPicPr>
        <p:blipFill>
          <a:blip r:embed="rId3"/>
          <a:stretch>
            <a:fillRect/>
          </a:stretch>
        </p:blipFill>
        <p:spPr>
          <a:xfrm>
            <a:off x="277893" y="791936"/>
            <a:ext cx="5535078" cy="3984171"/>
          </a:xfrm>
          <a:prstGeom prst="rect">
            <a:avLst/>
          </a:prstGeom>
        </p:spPr>
      </p:pic>
    </p:spTree>
    <p:extLst>
      <p:ext uri="{BB962C8B-B14F-4D97-AF65-F5344CB8AC3E}">
        <p14:creationId xmlns:p14="http://schemas.microsoft.com/office/powerpoint/2010/main" val="3450059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24"/>
          <p:cNvSpPr txBox="1">
            <a:spLocks noGrp="1"/>
          </p:cNvSpPr>
          <p:nvPr>
            <p:ph type="title"/>
          </p:nvPr>
        </p:nvSpPr>
        <p:spPr>
          <a:xfrm>
            <a:off x="215960" y="107225"/>
            <a:ext cx="567049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t>CURRENT MODEL EVALUATION</a:t>
            </a:r>
            <a:endParaRPr sz="2000" b="1" dirty="0"/>
          </a:p>
        </p:txBody>
      </p:sp>
      <p:sp>
        <p:nvSpPr>
          <p:cNvPr id="858" name="Google Shape;858;p24"/>
          <p:cNvSpPr txBox="1">
            <a:spLocks noGrp="1"/>
          </p:cNvSpPr>
          <p:nvPr>
            <p:ph type="body" idx="1"/>
          </p:nvPr>
        </p:nvSpPr>
        <p:spPr>
          <a:xfrm>
            <a:off x="215960" y="535925"/>
            <a:ext cx="4773151" cy="4056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t>Data is imabalanced so accuracy would not be a good measure of model perfromance.</a:t>
            </a:r>
          </a:p>
          <a:p>
            <a:pPr marL="0" lvl="0" indent="0" algn="l" rtl="0">
              <a:spcBef>
                <a:spcPts val="600"/>
              </a:spcBef>
              <a:spcAft>
                <a:spcPts val="0"/>
              </a:spcAft>
              <a:buNone/>
            </a:pPr>
            <a:endParaRPr lang="en" sz="1800" dirty="0"/>
          </a:p>
          <a:p>
            <a:pPr marL="0" lvl="0" indent="0">
              <a:buNone/>
            </a:pPr>
            <a:r>
              <a:rPr lang="en" sz="1800" dirty="0"/>
              <a:t>The performance matrix used will be </a:t>
            </a:r>
            <a:r>
              <a:rPr lang="en-US" sz="1800" dirty="0"/>
              <a:t>the AUC ROC score (Area Under the Receiver Operating Characteristics)</a:t>
            </a:r>
          </a:p>
          <a:p>
            <a:pPr marL="0" lvl="0" indent="0">
              <a:buNone/>
            </a:pPr>
            <a:endParaRPr lang="en-US" sz="1800" dirty="0"/>
          </a:p>
          <a:p>
            <a:pPr marL="0" lvl="0" indent="0">
              <a:buNone/>
            </a:pPr>
            <a:r>
              <a:rPr lang="en-US" sz="1800" dirty="0"/>
              <a:t>AUC handles data imbalance issue by measuring both the True positive rate (TPR) and False positive rate (FPR). </a:t>
            </a:r>
          </a:p>
          <a:p>
            <a:pPr marL="0" lvl="0" indent="0">
              <a:buNone/>
            </a:pPr>
            <a:endParaRPr lang="en-US" sz="1800" dirty="0"/>
          </a:p>
          <a:p>
            <a:pPr marL="0" lvl="0" indent="0">
              <a:buNone/>
            </a:pPr>
            <a:r>
              <a:rPr lang="en-US" sz="1800" dirty="0"/>
              <a:t>A good AUC score is achieved only if both the TPR and FPR are well above the random line in the ROC curve</a:t>
            </a:r>
            <a:endParaRPr sz="1800" dirty="0"/>
          </a:p>
        </p:txBody>
      </p:sp>
      <p:sp>
        <p:nvSpPr>
          <p:cNvPr id="859" name="Google Shape;859;p2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pic>
        <p:nvPicPr>
          <p:cNvPr id="4" name="Picture 3">
            <a:extLst>
              <a:ext uri="{FF2B5EF4-FFF2-40B4-BE49-F238E27FC236}">
                <a16:creationId xmlns:a16="http://schemas.microsoft.com/office/drawing/2014/main" id="{34C41D88-0F21-4C10-8544-9C660DF93420}"/>
              </a:ext>
            </a:extLst>
          </p:cNvPr>
          <p:cNvPicPr>
            <a:picLocks noChangeAspect="1"/>
          </p:cNvPicPr>
          <p:nvPr/>
        </p:nvPicPr>
        <p:blipFill>
          <a:blip r:embed="rId3"/>
          <a:stretch>
            <a:fillRect/>
          </a:stretch>
        </p:blipFill>
        <p:spPr>
          <a:xfrm>
            <a:off x="5225875" y="961857"/>
            <a:ext cx="3568569" cy="2966554"/>
          </a:xfrm>
          <a:prstGeom prst="rect">
            <a:avLst/>
          </a:prstGeom>
        </p:spPr>
      </p:pic>
    </p:spTree>
    <p:extLst>
      <p:ext uri="{BB962C8B-B14F-4D97-AF65-F5344CB8AC3E}">
        <p14:creationId xmlns:p14="http://schemas.microsoft.com/office/powerpoint/2010/main" val="1198532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24"/>
          <p:cNvSpPr txBox="1">
            <a:spLocks noGrp="1"/>
          </p:cNvSpPr>
          <p:nvPr>
            <p:ph type="title"/>
          </p:nvPr>
        </p:nvSpPr>
        <p:spPr>
          <a:xfrm>
            <a:off x="215960" y="107225"/>
            <a:ext cx="567049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t>CURRENT MODEL EVALUATION</a:t>
            </a:r>
            <a:endParaRPr sz="2000" b="1" dirty="0"/>
          </a:p>
        </p:txBody>
      </p:sp>
      <p:sp>
        <p:nvSpPr>
          <p:cNvPr id="858" name="Google Shape;858;p24"/>
          <p:cNvSpPr txBox="1">
            <a:spLocks noGrp="1"/>
          </p:cNvSpPr>
          <p:nvPr>
            <p:ph type="body" idx="1"/>
          </p:nvPr>
        </p:nvSpPr>
        <p:spPr>
          <a:xfrm>
            <a:off x="318407" y="751114"/>
            <a:ext cx="4637314" cy="4056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a:t>Current predictive model has a AUC score of 0.76</a:t>
            </a:r>
          </a:p>
          <a:p>
            <a:pPr marL="0" lvl="0" indent="0" algn="l" rtl="0">
              <a:spcBef>
                <a:spcPts val="600"/>
              </a:spcBef>
              <a:spcAft>
                <a:spcPts val="0"/>
              </a:spcAft>
              <a:buNone/>
            </a:pPr>
            <a:endParaRPr lang="en-US" dirty="0"/>
          </a:p>
          <a:p>
            <a:pPr marL="0" lvl="0" indent="0" algn="l" rtl="0">
              <a:spcBef>
                <a:spcPts val="600"/>
              </a:spcBef>
              <a:spcAft>
                <a:spcPts val="0"/>
              </a:spcAft>
              <a:buNone/>
            </a:pPr>
            <a:r>
              <a:rPr lang="en-US" sz="1800" dirty="0"/>
              <a:t>The greater the AUC score the greater is the ability of predict success values correctly</a:t>
            </a:r>
          </a:p>
          <a:p>
            <a:pPr marL="0" lvl="0" indent="0" algn="l" rtl="0">
              <a:spcBef>
                <a:spcPts val="600"/>
              </a:spcBef>
              <a:spcAft>
                <a:spcPts val="0"/>
              </a:spcAft>
              <a:buNone/>
            </a:pPr>
            <a:endParaRPr lang="en-US" sz="1800" dirty="0"/>
          </a:p>
          <a:p>
            <a:pPr marL="0" lvl="0" indent="0" algn="l" rtl="0">
              <a:spcBef>
                <a:spcPts val="600"/>
              </a:spcBef>
              <a:spcAft>
                <a:spcPts val="0"/>
              </a:spcAft>
              <a:buNone/>
            </a:pPr>
            <a:r>
              <a:rPr lang="en-US" sz="1800" dirty="0"/>
              <a:t>To improve the model performance we will try few other modeling techniques</a:t>
            </a:r>
          </a:p>
        </p:txBody>
      </p:sp>
      <p:sp>
        <p:nvSpPr>
          <p:cNvPr id="859" name="Google Shape;859;p2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pic>
        <p:nvPicPr>
          <p:cNvPr id="2" name="Picture 1">
            <a:extLst>
              <a:ext uri="{FF2B5EF4-FFF2-40B4-BE49-F238E27FC236}">
                <a16:creationId xmlns:a16="http://schemas.microsoft.com/office/drawing/2014/main" id="{E465CBEA-BDBD-45F5-9A12-3634D983AC32}"/>
              </a:ext>
            </a:extLst>
          </p:cNvPr>
          <p:cNvPicPr>
            <a:picLocks noChangeAspect="1"/>
          </p:cNvPicPr>
          <p:nvPr/>
        </p:nvPicPr>
        <p:blipFill>
          <a:blip r:embed="rId3"/>
          <a:stretch>
            <a:fillRect/>
          </a:stretch>
        </p:blipFill>
        <p:spPr>
          <a:xfrm>
            <a:off x="5239988" y="751114"/>
            <a:ext cx="3641616" cy="2978604"/>
          </a:xfrm>
          <a:prstGeom prst="rect">
            <a:avLst/>
          </a:prstGeom>
        </p:spPr>
      </p:pic>
    </p:spTree>
    <p:extLst>
      <p:ext uri="{BB962C8B-B14F-4D97-AF65-F5344CB8AC3E}">
        <p14:creationId xmlns:p14="http://schemas.microsoft.com/office/powerpoint/2010/main" val="1852916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24"/>
          <p:cNvSpPr txBox="1">
            <a:spLocks noGrp="1"/>
          </p:cNvSpPr>
          <p:nvPr>
            <p:ph type="title"/>
          </p:nvPr>
        </p:nvSpPr>
        <p:spPr>
          <a:xfrm>
            <a:off x="191467" y="151350"/>
            <a:ext cx="5311261"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t>NEW MODEL FOR IMROVED PERFORMANCE</a:t>
            </a:r>
            <a:endParaRPr sz="2000" b="1" dirty="0"/>
          </a:p>
        </p:txBody>
      </p:sp>
      <p:sp>
        <p:nvSpPr>
          <p:cNvPr id="858" name="Google Shape;858;p24"/>
          <p:cNvSpPr txBox="1">
            <a:spLocks noGrp="1"/>
          </p:cNvSpPr>
          <p:nvPr>
            <p:ph type="body" idx="1"/>
          </p:nvPr>
        </p:nvSpPr>
        <p:spPr>
          <a:xfrm>
            <a:off x="318407" y="751114"/>
            <a:ext cx="4637314" cy="4056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Logistic regression</a:t>
            </a:r>
          </a:p>
          <a:p>
            <a:pPr marL="0" lvl="0" indent="0" algn="l" rtl="0">
              <a:spcBef>
                <a:spcPts val="600"/>
              </a:spcBef>
              <a:spcAft>
                <a:spcPts val="0"/>
              </a:spcAft>
              <a:buNone/>
            </a:pPr>
            <a:endParaRPr lang="en" sz="1800" dirty="0"/>
          </a:p>
          <a:p>
            <a:pPr marL="0" lvl="0" indent="0" algn="l" rtl="0">
              <a:spcBef>
                <a:spcPts val="600"/>
              </a:spcBef>
              <a:spcAft>
                <a:spcPts val="0"/>
              </a:spcAft>
              <a:buNone/>
            </a:pPr>
            <a:r>
              <a:rPr lang="en" sz="1800" dirty="0"/>
              <a:t>AUC score = 0.79</a:t>
            </a:r>
          </a:p>
          <a:p>
            <a:pPr marL="0" lvl="0" indent="0" algn="l" rtl="0">
              <a:spcBef>
                <a:spcPts val="600"/>
              </a:spcBef>
              <a:spcAft>
                <a:spcPts val="0"/>
              </a:spcAft>
              <a:buNone/>
            </a:pPr>
            <a:endParaRPr lang="en" dirty="0"/>
          </a:p>
          <a:p>
            <a:pPr marL="0" lvl="0" indent="0" algn="l" rtl="0">
              <a:spcBef>
                <a:spcPts val="600"/>
              </a:spcBef>
              <a:spcAft>
                <a:spcPts val="0"/>
              </a:spcAft>
              <a:buNone/>
            </a:pPr>
            <a:r>
              <a:rPr lang="en" dirty="0"/>
              <a:t>Gradient Booster</a:t>
            </a:r>
          </a:p>
          <a:p>
            <a:pPr marL="0" lvl="0" indent="0" algn="l" rtl="0">
              <a:spcBef>
                <a:spcPts val="600"/>
              </a:spcBef>
              <a:spcAft>
                <a:spcPts val="0"/>
              </a:spcAft>
              <a:buNone/>
            </a:pPr>
            <a:endParaRPr lang="en" sz="1800" dirty="0"/>
          </a:p>
          <a:p>
            <a:pPr marL="0" lvl="0" indent="0" algn="l" rtl="0">
              <a:spcBef>
                <a:spcPts val="600"/>
              </a:spcBef>
              <a:spcAft>
                <a:spcPts val="0"/>
              </a:spcAft>
              <a:buNone/>
            </a:pPr>
            <a:r>
              <a:rPr lang="en" sz="1800" dirty="0"/>
              <a:t>AUC score = 0.80</a:t>
            </a:r>
          </a:p>
          <a:p>
            <a:pPr marL="0" lvl="0" indent="0" algn="l" rtl="0">
              <a:spcBef>
                <a:spcPts val="600"/>
              </a:spcBef>
              <a:spcAft>
                <a:spcPts val="0"/>
              </a:spcAft>
              <a:buNone/>
            </a:pPr>
            <a:endParaRPr dirty="0"/>
          </a:p>
        </p:txBody>
      </p:sp>
      <p:sp>
        <p:nvSpPr>
          <p:cNvPr id="859" name="Google Shape;859;p2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pic>
        <p:nvPicPr>
          <p:cNvPr id="4" name="Picture 3">
            <a:extLst>
              <a:ext uri="{FF2B5EF4-FFF2-40B4-BE49-F238E27FC236}">
                <a16:creationId xmlns:a16="http://schemas.microsoft.com/office/drawing/2014/main" id="{43DC2672-7E9F-4D50-820A-17092FF1DD89}"/>
              </a:ext>
            </a:extLst>
          </p:cNvPr>
          <p:cNvPicPr>
            <a:picLocks noChangeAspect="1"/>
          </p:cNvPicPr>
          <p:nvPr/>
        </p:nvPicPr>
        <p:blipFill>
          <a:blip r:embed="rId3"/>
          <a:stretch>
            <a:fillRect/>
          </a:stretch>
        </p:blipFill>
        <p:spPr>
          <a:xfrm>
            <a:off x="5082661" y="855210"/>
            <a:ext cx="3718227" cy="3561670"/>
          </a:xfrm>
          <a:prstGeom prst="rect">
            <a:avLst/>
          </a:prstGeom>
        </p:spPr>
      </p:pic>
    </p:spTree>
    <p:extLst>
      <p:ext uri="{BB962C8B-B14F-4D97-AF65-F5344CB8AC3E}">
        <p14:creationId xmlns:p14="http://schemas.microsoft.com/office/powerpoint/2010/main" val="2495933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24"/>
          <p:cNvSpPr txBox="1">
            <a:spLocks noGrp="1"/>
          </p:cNvSpPr>
          <p:nvPr>
            <p:ph type="title"/>
          </p:nvPr>
        </p:nvSpPr>
        <p:spPr>
          <a:xfrm>
            <a:off x="191467" y="151350"/>
            <a:ext cx="5311261"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t>MODEL COMPARISON</a:t>
            </a:r>
            <a:endParaRPr sz="2000" b="1" dirty="0"/>
          </a:p>
        </p:txBody>
      </p:sp>
      <p:sp>
        <p:nvSpPr>
          <p:cNvPr id="859" name="Google Shape;859;p2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pic>
        <p:nvPicPr>
          <p:cNvPr id="2" name="Picture 1">
            <a:extLst>
              <a:ext uri="{FF2B5EF4-FFF2-40B4-BE49-F238E27FC236}">
                <a16:creationId xmlns:a16="http://schemas.microsoft.com/office/drawing/2014/main" id="{5604088F-0B55-41B0-8578-54DF718D5CB9}"/>
              </a:ext>
            </a:extLst>
          </p:cNvPr>
          <p:cNvPicPr>
            <a:picLocks noChangeAspect="1"/>
          </p:cNvPicPr>
          <p:nvPr/>
        </p:nvPicPr>
        <p:blipFill>
          <a:blip r:embed="rId3"/>
          <a:stretch>
            <a:fillRect/>
          </a:stretch>
        </p:blipFill>
        <p:spPr>
          <a:xfrm>
            <a:off x="1444399" y="833438"/>
            <a:ext cx="5780994" cy="3954185"/>
          </a:xfrm>
          <a:prstGeom prst="rect">
            <a:avLst/>
          </a:prstGeom>
        </p:spPr>
      </p:pic>
    </p:spTree>
    <p:extLst>
      <p:ext uri="{BB962C8B-B14F-4D97-AF65-F5344CB8AC3E}">
        <p14:creationId xmlns:p14="http://schemas.microsoft.com/office/powerpoint/2010/main" val="1092369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1" name="Google Shape;841;p22"/>
          <p:cNvSpPr txBox="1">
            <a:spLocks noGrp="1"/>
          </p:cNvSpPr>
          <p:nvPr>
            <p:ph type="title"/>
          </p:nvPr>
        </p:nvSpPr>
        <p:spPr>
          <a:xfrm>
            <a:off x="289838" y="-40273"/>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t>RECOMMENDATIONS</a:t>
            </a:r>
            <a:endParaRPr sz="2000" b="1" dirty="0"/>
          </a:p>
        </p:txBody>
      </p:sp>
      <p:sp>
        <p:nvSpPr>
          <p:cNvPr id="843" name="Google Shape;843;p2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10" name="Google Shape;872;p26">
            <a:extLst>
              <a:ext uri="{FF2B5EF4-FFF2-40B4-BE49-F238E27FC236}">
                <a16:creationId xmlns:a16="http://schemas.microsoft.com/office/drawing/2014/main" id="{DC97662D-7FFC-4DD3-88C6-C3CE28EB3B55}"/>
              </a:ext>
            </a:extLst>
          </p:cNvPr>
          <p:cNvSpPr txBox="1">
            <a:spLocks/>
          </p:cNvSpPr>
          <p:nvPr/>
        </p:nvSpPr>
        <p:spPr>
          <a:xfrm>
            <a:off x="8586575" y="-11875"/>
            <a:ext cx="557400" cy="54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rgbClr val="FFFFFF"/>
                </a:solidFill>
                <a:latin typeface="Titillium Web"/>
                <a:ea typeface="Titillium Web"/>
                <a:cs typeface="Titillium Web"/>
                <a:sym typeface="Titillium Web"/>
              </a:defRPr>
            </a:lvl1pPr>
            <a:lvl2pPr marR="0" lvl="1" algn="ctr" rtl="0">
              <a:lnSpc>
                <a:spcPct val="100000"/>
              </a:lnSpc>
              <a:spcBef>
                <a:spcPts val="0"/>
              </a:spcBef>
              <a:spcAft>
                <a:spcPts val="0"/>
              </a:spcAft>
              <a:buClr>
                <a:srgbClr val="000000"/>
              </a:buClr>
              <a:buFont typeface="Arial"/>
              <a:buNone/>
              <a:defRPr sz="1400" b="0" i="0" u="none" strike="noStrike" cap="none">
                <a:solidFill>
                  <a:srgbClr val="FFFFFF"/>
                </a:solidFill>
                <a:latin typeface="Titillium Web"/>
                <a:ea typeface="Titillium Web"/>
                <a:cs typeface="Titillium Web"/>
                <a:sym typeface="Titillium Web"/>
              </a:defRPr>
            </a:lvl2pPr>
            <a:lvl3pPr marR="0" lvl="2" algn="ctr" rtl="0">
              <a:lnSpc>
                <a:spcPct val="100000"/>
              </a:lnSpc>
              <a:spcBef>
                <a:spcPts val="0"/>
              </a:spcBef>
              <a:spcAft>
                <a:spcPts val="0"/>
              </a:spcAft>
              <a:buClr>
                <a:srgbClr val="000000"/>
              </a:buClr>
              <a:buFont typeface="Arial"/>
              <a:buNone/>
              <a:defRPr sz="1400" b="0" i="0" u="none" strike="noStrike" cap="none">
                <a:solidFill>
                  <a:srgbClr val="FFFFFF"/>
                </a:solidFill>
                <a:latin typeface="Titillium Web"/>
                <a:ea typeface="Titillium Web"/>
                <a:cs typeface="Titillium Web"/>
                <a:sym typeface="Titillium Web"/>
              </a:defRPr>
            </a:lvl3pPr>
            <a:lvl4pPr marR="0" lvl="3" algn="ctr" rtl="0">
              <a:lnSpc>
                <a:spcPct val="100000"/>
              </a:lnSpc>
              <a:spcBef>
                <a:spcPts val="0"/>
              </a:spcBef>
              <a:spcAft>
                <a:spcPts val="0"/>
              </a:spcAft>
              <a:buClr>
                <a:srgbClr val="000000"/>
              </a:buClr>
              <a:buFont typeface="Arial"/>
              <a:buNone/>
              <a:defRPr sz="1400" b="0" i="0" u="none" strike="noStrike" cap="none">
                <a:solidFill>
                  <a:srgbClr val="FFFFFF"/>
                </a:solidFill>
                <a:latin typeface="Titillium Web"/>
                <a:ea typeface="Titillium Web"/>
                <a:cs typeface="Titillium Web"/>
                <a:sym typeface="Titillium Web"/>
              </a:defRPr>
            </a:lvl4pPr>
            <a:lvl5pPr marR="0" lvl="4" algn="ctr" rtl="0">
              <a:lnSpc>
                <a:spcPct val="100000"/>
              </a:lnSpc>
              <a:spcBef>
                <a:spcPts val="0"/>
              </a:spcBef>
              <a:spcAft>
                <a:spcPts val="0"/>
              </a:spcAft>
              <a:buClr>
                <a:srgbClr val="000000"/>
              </a:buClr>
              <a:buFont typeface="Arial"/>
              <a:buNone/>
              <a:defRPr sz="1400" b="0" i="0" u="none" strike="noStrike" cap="none">
                <a:solidFill>
                  <a:srgbClr val="FFFFFF"/>
                </a:solidFill>
                <a:latin typeface="Titillium Web"/>
                <a:ea typeface="Titillium Web"/>
                <a:cs typeface="Titillium Web"/>
                <a:sym typeface="Titillium Web"/>
              </a:defRPr>
            </a:lvl5pPr>
            <a:lvl6pPr marR="0" lvl="5" algn="ctr" rtl="0">
              <a:lnSpc>
                <a:spcPct val="100000"/>
              </a:lnSpc>
              <a:spcBef>
                <a:spcPts val="0"/>
              </a:spcBef>
              <a:spcAft>
                <a:spcPts val="0"/>
              </a:spcAft>
              <a:buClr>
                <a:srgbClr val="000000"/>
              </a:buClr>
              <a:buFont typeface="Arial"/>
              <a:buNone/>
              <a:defRPr sz="1400" b="0" i="0" u="none" strike="noStrike" cap="none">
                <a:solidFill>
                  <a:srgbClr val="FFFFFF"/>
                </a:solidFill>
                <a:latin typeface="Titillium Web"/>
                <a:ea typeface="Titillium Web"/>
                <a:cs typeface="Titillium Web"/>
                <a:sym typeface="Titillium Web"/>
              </a:defRPr>
            </a:lvl6pPr>
            <a:lvl7pPr marR="0" lvl="6" algn="ctr" rtl="0">
              <a:lnSpc>
                <a:spcPct val="100000"/>
              </a:lnSpc>
              <a:spcBef>
                <a:spcPts val="0"/>
              </a:spcBef>
              <a:spcAft>
                <a:spcPts val="0"/>
              </a:spcAft>
              <a:buClr>
                <a:srgbClr val="000000"/>
              </a:buClr>
              <a:buFont typeface="Arial"/>
              <a:buNone/>
              <a:defRPr sz="1400" b="0" i="0" u="none" strike="noStrike" cap="none">
                <a:solidFill>
                  <a:srgbClr val="FFFFFF"/>
                </a:solidFill>
                <a:latin typeface="Titillium Web"/>
                <a:ea typeface="Titillium Web"/>
                <a:cs typeface="Titillium Web"/>
                <a:sym typeface="Titillium Web"/>
              </a:defRPr>
            </a:lvl7pPr>
            <a:lvl8pPr marR="0" lvl="7" algn="ctr" rtl="0">
              <a:lnSpc>
                <a:spcPct val="100000"/>
              </a:lnSpc>
              <a:spcBef>
                <a:spcPts val="0"/>
              </a:spcBef>
              <a:spcAft>
                <a:spcPts val="0"/>
              </a:spcAft>
              <a:buClr>
                <a:srgbClr val="000000"/>
              </a:buClr>
              <a:buFont typeface="Arial"/>
              <a:buNone/>
              <a:defRPr sz="1400" b="0" i="0" u="none" strike="noStrike" cap="none">
                <a:solidFill>
                  <a:srgbClr val="FFFFFF"/>
                </a:solidFill>
                <a:latin typeface="Titillium Web"/>
                <a:ea typeface="Titillium Web"/>
                <a:cs typeface="Titillium Web"/>
                <a:sym typeface="Titillium Web"/>
              </a:defRPr>
            </a:lvl8pPr>
            <a:lvl9pPr marR="0" lvl="8" algn="ctr" rtl="0">
              <a:lnSpc>
                <a:spcPct val="100000"/>
              </a:lnSpc>
              <a:spcBef>
                <a:spcPts val="0"/>
              </a:spcBef>
              <a:spcAft>
                <a:spcPts val="0"/>
              </a:spcAft>
              <a:buClr>
                <a:srgbClr val="000000"/>
              </a:buClr>
              <a:buFont typeface="Arial"/>
              <a:buNone/>
              <a:defRPr sz="1400" b="0" i="0" u="none" strike="noStrike" cap="none">
                <a:solidFill>
                  <a:srgbClr val="FFFFFF"/>
                </a:solidFill>
                <a:latin typeface="Titillium Web"/>
                <a:ea typeface="Titillium Web"/>
                <a:cs typeface="Titillium Web"/>
                <a:sym typeface="Titillium Web"/>
              </a:defRPr>
            </a:lvl9pPr>
          </a:lstStyle>
          <a:p>
            <a:fld id="{00000000-1234-1234-1234-123412341234}" type="slidenum">
              <a:rPr lang="en" smtClean="0"/>
              <a:pPr/>
              <a:t>19</a:t>
            </a:fld>
            <a:endParaRPr lang="en"/>
          </a:p>
        </p:txBody>
      </p:sp>
      <p:sp>
        <p:nvSpPr>
          <p:cNvPr id="11" name="Google Shape;873;p26">
            <a:extLst>
              <a:ext uri="{FF2B5EF4-FFF2-40B4-BE49-F238E27FC236}">
                <a16:creationId xmlns:a16="http://schemas.microsoft.com/office/drawing/2014/main" id="{14785EE8-522A-410F-ADD8-18C896370E83}"/>
              </a:ext>
            </a:extLst>
          </p:cNvPr>
          <p:cNvSpPr/>
          <p:nvPr/>
        </p:nvSpPr>
        <p:spPr>
          <a:xfrm rot="-711057">
            <a:off x="6976677" y="2972399"/>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12" name="Google Shape;874;p26">
            <a:extLst>
              <a:ext uri="{FF2B5EF4-FFF2-40B4-BE49-F238E27FC236}">
                <a16:creationId xmlns:a16="http://schemas.microsoft.com/office/drawing/2014/main" id="{CB89ED9D-D774-4489-AD8D-7E64FA543A1F}"/>
              </a:ext>
            </a:extLst>
          </p:cNvPr>
          <p:cNvSpPr/>
          <p:nvPr/>
        </p:nvSpPr>
        <p:spPr>
          <a:xfrm rot="711057" flipH="1">
            <a:off x="5435971" y="2972399"/>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13" name="Google Shape;875;p26">
            <a:extLst>
              <a:ext uri="{FF2B5EF4-FFF2-40B4-BE49-F238E27FC236}">
                <a16:creationId xmlns:a16="http://schemas.microsoft.com/office/drawing/2014/main" id="{60907189-3DF8-460A-9D63-33D00B8942F9}"/>
              </a:ext>
            </a:extLst>
          </p:cNvPr>
          <p:cNvGrpSpPr/>
          <p:nvPr/>
        </p:nvGrpSpPr>
        <p:grpSpPr>
          <a:xfrm>
            <a:off x="5921968" y="3058509"/>
            <a:ext cx="2106924" cy="1440767"/>
            <a:chOff x="5921968" y="3074718"/>
            <a:chExt cx="2106924" cy="1440767"/>
          </a:xfrm>
        </p:grpSpPr>
        <p:sp>
          <p:nvSpPr>
            <p:cNvPr id="14" name="Google Shape;876;p26">
              <a:extLst>
                <a:ext uri="{FF2B5EF4-FFF2-40B4-BE49-F238E27FC236}">
                  <a16:creationId xmlns:a16="http://schemas.microsoft.com/office/drawing/2014/main" id="{B7AEDD6A-4C43-48D7-B8D5-015C9BB143C7}"/>
                </a:ext>
              </a:extLst>
            </p:cNvPr>
            <p:cNvSpPr/>
            <p:nvPr/>
          </p:nvSpPr>
          <p:spPr>
            <a:xfrm rot="-1789476">
              <a:off x="6852687" y="3074718"/>
              <a:ext cx="192413" cy="192413"/>
            </a:xfrm>
            <a:prstGeom prst="ellipse">
              <a:avLst/>
            </a:prstGeom>
            <a:solidFill>
              <a:srgbClr val="6E86B6"/>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15" name="Google Shape;878;p26">
              <a:extLst>
                <a:ext uri="{FF2B5EF4-FFF2-40B4-BE49-F238E27FC236}">
                  <a16:creationId xmlns:a16="http://schemas.microsoft.com/office/drawing/2014/main" id="{0A5F34F6-8ADD-4066-BAE4-9B09B87F0013}"/>
                </a:ext>
              </a:extLst>
            </p:cNvPr>
            <p:cNvSpPr/>
            <p:nvPr/>
          </p:nvSpPr>
          <p:spPr>
            <a:xfrm>
              <a:off x="5921968" y="3671848"/>
              <a:ext cx="2053870" cy="843637"/>
            </a:xfrm>
            <a:prstGeom prst="roundRect">
              <a:avLst>
                <a:gd name="adj" fmla="val 448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16" name="Google Shape;879;p26">
              <a:extLst>
                <a:ext uri="{FF2B5EF4-FFF2-40B4-BE49-F238E27FC236}">
                  <a16:creationId xmlns:a16="http://schemas.microsoft.com/office/drawing/2014/main" id="{04D9F100-07CA-4424-9FC7-DDF087311F7F}"/>
                </a:ext>
              </a:extLst>
            </p:cNvPr>
            <p:cNvSpPr txBox="1"/>
            <p:nvPr/>
          </p:nvSpPr>
          <p:spPr>
            <a:xfrm>
              <a:off x="5975022" y="3592853"/>
              <a:ext cx="2053870"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200" dirty="0">
                  <a:solidFill>
                    <a:srgbClr val="6E86B6"/>
                  </a:solidFill>
                  <a:latin typeface="Titillium Web"/>
                  <a:ea typeface="Titillium Web"/>
                  <a:cs typeface="Titillium Web"/>
                  <a:sym typeface="Titillium Web"/>
                </a:rPr>
                <a:t>Logistic regression and gradient booster algorithms are better choices for predictive modeling</a:t>
              </a:r>
              <a:endParaRPr sz="1200" dirty="0">
                <a:solidFill>
                  <a:srgbClr val="6E86B6"/>
                </a:solidFill>
                <a:latin typeface="Titillium Web"/>
                <a:ea typeface="Titillium Web"/>
                <a:cs typeface="Titillium Web"/>
                <a:sym typeface="Titillium Web"/>
              </a:endParaRPr>
            </a:p>
          </p:txBody>
        </p:sp>
        <p:sp>
          <p:nvSpPr>
            <p:cNvPr id="17" name="Google Shape;880;p26">
              <a:extLst>
                <a:ext uri="{FF2B5EF4-FFF2-40B4-BE49-F238E27FC236}">
                  <a16:creationId xmlns:a16="http://schemas.microsoft.com/office/drawing/2014/main" id="{96E10FA1-316C-4107-8293-EEE85C1A4403}"/>
                </a:ext>
              </a:extLst>
            </p:cNvPr>
            <p:cNvSpPr/>
            <p:nvPr/>
          </p:nvSpPr>
          <p:spPr>
            <a:xfrm>
              <a:off x="6894939" y="3594321"/>
              <a:ext cx="107928" cy="80946"/>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sp>
        <p:nvSpPr>
          <p:cNvPr id="18" name="Google Shape;881;p26">
            <a:extLst>
              <a:ext uri="{FF2B5EF4-FFF2-40B4-BE49-F238E27FC236}">
                <a16:creationId xmlns:a16="http://schemas.microsoft.com/office/drawing/2014/main" id="{DDE80005-5C6A-44CA-A4AF-29662C651F48}"/>
              </a:ext>
            </a:extLst>
          </p:cNvPr>
          <p:cNvSpPr/>
          <p:nvPr/>
        </p:nvSpPr>
        <p:spPr>
          <a:xfrm rot="-711057">
            <a:off x="3899789" y="2972399"/>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19" name="Google Shape;882;p26">
            <a:extLst>
              <a:ext uri="{FF2B5EF4-FFF2-40B4-BE49-F238E27FC236}">
                <a16:creationId xmlns:a16="http://schemas.microsoft.com/office/drawing/2014/main" id="{ED900C35-08A3-4435-ABEB-1B322EDB18F5}"/>
              </a:ext>
            </a:extLst>
          </p:cNvPr>
          <p:cNvGrpSpPr/>
          <p:nvPr/>
        </p:nvGrpSpPr>
        <p:grpSpPr>
          <a:xfrm>
            <a:off x="4419278" y="1464739"/>
            <a:ext cx="2053870" cy="1474508"/>
            <a:chOff x="4419278" y="1464739"/>
            <a:chExt cx="2053870" cy="1474508"/>
          </a:xfrm>
        </p:grpSpPr>
        <p:sp>
          <p:nvSpPr>
            <p:cNvPr id="20" name="Google Shape;883;p26">
              <a:extLst>
                <a:ext uri="{FF2B5EF4-FFF2-40B4-BE49-F238E27FC236}">
                  <a16:creationId xmlns:a16="http://schemas.microsoft.com/office/drawing/2014/main" id="{2911EE20-A1C6-48BC-9020-E1A2A764DB02}"/>
                </a:ext>
              </a:extLst>
            </p:cNvPr>
            <p:cNvSpPr/>
            <p:nvPr/>
          </p:nvSpPr>
          <p:spPr>
            <a:xfrm rot="-1789476">
              <a:off x="5349997" y="2746834"/>
              <a:ext cx="192413" cy="192413"/>
            </a:xfrm>
            <a:prstGeom prst="ellipse">
              <a:avLst/>
            </a:prstGeom>
            <a:solidFill>
              <a:srgbClr val="6E86B6"/>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21" name="Google Shape;885;p26">
              <a:extLst>
                <a:ext uri="{FF2B5EF4-FFF2-40B4-BE49-F238E27FC236}">
                  <a16:creationId xmlns:a16="http://schemas.microsoft.com/office/drawing/2014/main" id="{30132844-30D7-4276-A906-49C9054970D9}"/>
                </a:ext>
              </a:extLst>
            </p:cNvPr>
            <p:cNvSpPr/>
            <p:nvPr/>
          </p:nvSpPr>
          <p:spPr>
            <a:xfrm>
              <a:off x="4419278" y="1479246"/>
              <a:ext cx="2053870" cy="843637"/>
            </a:xfrm>
            <a:prstGeom prst="roundRect">
              <a:avLst>
                <a:gd name="adj" fmla="val 448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22" name="Google Shape;886;p26">
              <a:extLst>
                <a:ext uri="{FF2B5EF4-FFF2-40B4-BE49-F238E27FC236}">
                  <a16:creationId xmlns:a16="http://schemas.microsoft.com/office/drawing/2014/main" id="{68A17EC1-DB20-4046-906F-3BD4981B8E6A}"/>
                </a:ext>
              </a:extLst>
            </p:cNvPr>
            <p:cNvSpPr/>
            <p:nvPr/>
          </p:nvSpPr>
          <p:spPr>
            <a:xfrm rot="10800000">
              <a:off x="5392219" y="2317599"/>
              <a:ext cx="107928" cy="80946"/>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23" name="Google Shape;887;p26">
              <a:extLst>
                <a:ext uri="{FF2B5EF4-FFF2-40B4-BE49-F238E27FC236}">
                  <a16:creationId xmlns:a16="http://schemas.microsoft.com/office/drawing/2014/main" id="{CCB4CFCC-3FB6-41EE-B801-3343C8F2F6C7}"/>
                </a:ext>
              </a:extLst>
            </p:cNvPr>
            <p:cNvSpPr txBox="1"/>
            <p:nvPr/>
          </p:nvSpPr>
          <p:spPr>
            <a:xfrm>
              <a:off x="4472278" y="1464739"/>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200" dirty="0">
                  <a:solidFill>
                    <a:srgbClr val="6E86B6"/>
                  </a:solidFill>
                  <a:latin typeface="Titillium Web"/>
                  <a:ea typeface="Titillium Web"/>
                  <a:cs typeface="Titillium Web"/>
                  <a:sym typeface="Titillium Web"/>
                </a:rPr>
                <a:t>Number of calls being made to a customer should not exceed 25 calls</a:t>
              </a:r>
              <a:endParaRPr sz="1200" dirty="0">
                <a:solidFill>
                  <a:srgbClr val="6E86B6"/>
                </a:solidFill>
                <a:latin typeface="Titillium Web"/>
                <a:ea typeface="Titillium Web"/>
                <a:cs typeface="Titillium Web"/>
                <a:sym typeface="Titillium Web"/>
              </a:endParaRPr>
            </a:p>
          </p:txBody>
        </p:sp>
      </p:grpSp>
      <p:sp>
        <p:nvSpPr>
          <p:cNvPr id="24" name="Google Shape;888;p26">
            <a:extLst>
              <a:ext uri="{FF2B5EF4-FFF2-40B4-BE49-F238E27FC236}">
                <a16:creationId xmlns:a16="http://schemas.microsoft.com/office/drawing/2014/main" id="{2E9716FB-6387-4A60-9D37-7C6494D79EB8}"/>
              </a:ext>
            </a:extLst>
          </p:cNvPr>
          <p:cNvSpPr/>
          <p:nvPr/>
        </p:nvSpPr>
        <p:spPr>
          <a:xfrm rot="711057" flipH="1">
            <a:off x="2350760" y="2972399"/>
            <a:ext cx="1620031" cy="69019"/>
          </a:xfrm>
          <a:prstGeom prst="roundRect">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25" name="Google Shape;889;p26">
            <a:extLst>
              <a:ext uri="{FF2B5EF4-FFF2-40B4-BE49-F238E27FC236}">
                <a16:creationId xmlns:a16="http://schemas.microsoft.com/office/drawing/2014/main" id="{F9035C43-E1C0-4C7F-9158-8C394116CB81}"/>
              </a:ext>
            </a:extLst>
          </p:cNvPr>
          <p:cNvGrpSpPr/>
          <p:nvPr/>
        </p:nvGrpSpPr>
        <p:grpSpPr>
          <a:xfrm>
            <a:off x="2895088" y="3049812"/>
            <a:ext cx="2089474" cy="1595253"/>
            <a:chOff x="2912587" y="3074718"/>
            <a:chExt cx="2053870" cy="1440767"/>
          </a:xfrm>
        </p:grpSpPr>
        <p:sp>
          <p:nvSpPr>
            <p:cNvPr id="26" name="Google Shape;891;p26">
              <a:extLst>
                <a:ext uri="{FF2B5EF4-FFF2-40B4-BE49-F238E27FC236}">
                  <a16:creationId xmlns:a16="http://schemas.microsoft.com/office/drawing/2014/main" id="{85A0B0D9-03E9-402B-BC45-6273462FEF4C}"/>
                </a:ext>
              </a:extLst>
            </p:cNvPr>
            <p:cNvSpPr/>
            <p:nvPr/>
          </p:nvSpPr>
          <p:spPr>
            <a:xfrm rot="-1789476">
              <a:off x="3843305" y="3074718"/>
              <a:ext cx="192413" cy="192413"/>
            </a:xfrm>
            <a:prstGeom prst="ellipse">
              <a:avLst/>
            </a:prstGeom>
            <a:solidFill>
              <a:srgbClr val="FFFFFF"/>
            </a:solidFill>
            <a:ln w="38100" cap="flat" cmpd="sng">
              <a:solidFill>
                <a:srgbClr val="6E86B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27" name="Google Shape;892;p26">
              <a:extLst>
                <a:ext uri="{FF2B5EF4-FFF2-40B4-BE49-F238E27FC236}">
                  <a16:creationId xmlns:a16="http://schemas.microsoft.com/office/drawing/2014/main" id="{11E0EDC8-429B-468B-9A53-3BD71291B7A2}"/>
                </a:ext>
              </a:extLst>
            </p:cNvPr>
            <p:cNvSpPr/>
            <p:nvPr/>
          </p:nvSpPr>
          <p:spPr>
            <a:xfrm>
              <a:off x="2912587" y="3671848"/>
              <a:ext cx="2053870" cy="843637"/>
            </a:xfrm>
            <a:prstGeom prst="roundRect">
              <a:avLst>
                <a:gd name="adj" fmla="val 4485"/>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28" name="Google Shape;893;p26">
              <a:extLst>
                <a:ext uri="{FF2B5EF4-FFF2-40B4-BE49-F238E27FC236}">
                  <a16:creationId xmlns:a16="http://schemas.microsoft.com/office/drawing/2014/main" id="{8F872B8E-27B7-4227-8FDB-0BCF90509BEC}"/>
                </a:ext>
              </a:extLst>
            </p:cNvPr>
            <p:cNvSpPr txBox="1"/>
            <p:nvPr/>
          </p:nvSpPr>
          <p:spPr>
            <a:xfrm>
              <a:off x="2965640" y="3634794"/>
              <a:ext cx="1947741" cy="749020"/>
            </a:xfrm>
            <a:prstGeom prst="rect">
              <a:avLst/>
            </a:prstGeom>
            <a:noFill/>
            <a:ln>
              <a:noFill/>
            </a:ln>
          </p:spPr>
          <p:txBody>
            <a:bodyPr spcFirstLastPara="1" wrap="square" lIns="91425" tIns="91425" rIns="91425" bIns="91425" anchor="t" anchorCtr="0">
              <a:noAutofit/>
            </a:bodyPr>
            <a:lstStyle/>
            <a:p>
              <a:pPr lvl="0" algn="ctr">
                <a:lnSpc>
                  <a:spcPct val="115000"/>
                </a:lnSpc>
                <a:spcAft>
                  <a:spcPts val="1600"/>
                </a:spcAft>
              </a:pPr>
              <a:r>
                <a:rPr lang="en-US" sz="1200" dirty="0">
                  <a:solidFill>
                    <a:srgbClr val="FFFFFF"/>
                  </a:solidFill>
                  <a:latin typeface="Titillium Web"/>
                  <a:ea typeface="Titillium Web"/>
                  <a:cs typeface="Titillium Web"/>
                  <a:sym typeface="Titillium Web"/>
                </a:rPr>
                <a:t>Increase the number of calls being made in the month of</a:t>
              </a:r>
              <a:r>
                <a:rPr lang="en-US" sz="1200" dirty="0">
                  <a:solidFill>
                    <a:schemeClr val="bg1"/>
                  </a:solidFill>
                  <a:latin typeface="Titillium Web" panose="020B0604020202020204" charset="0"/>
                </a:rPr>
                <a:t> March, September and December</a:t>
              </a:r>
              <a:endParaRPr sz="1200" dirty="0">
                <a:solidFill>
                  <a:srgbClr val="FFFFFF"/>
                </a:solidFill>
                <a:latin typeface="Titillium Web"/>
                <a:ea typeface="Titillium Web"/>
                <a:cs typeface="Titillium Web"/>
                <a:sym typeface="Titillium Web"/>
              </a:endParaRPr>
            </a:p>
          </p:txBody>
        </p:sp>
        <p:sp>
          <p:nvSpPr>
            <p:cNvPr id="29" name="Google Shape;894;p26">
              <a:extLst>
                <a:ext uri="{FF2B5EF4-FFF2-40B4-BE49-F238E27FC236}">
                  <a16:creationId xmlns:a16="http://schemas.microsoft.com/office/drawing/2014/main" id="{78C388E3-C23A-4061-8F07-4FEDF7055434}"/>
                </a:ext>
              </a:extLst>
            </p:cNvPr>
            <p:cNvSpPr/>
            <p:nvPr/>
          </p:nvSpPr>
          <p:spPr>
            <a:xfrm>
              <a:off x="3885558" y="3594321"/>
              <a:ext cx="107928" cy="80946"/>
            </a:xfrm>
            <a:prstGeom prst="triangle">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sp>
        <p:nvSpPr>
          <p:cNvPr id="30" name="Google Shape;895;p26">
            <a:extLst>
              <a:ext uri="{FF2B5EF4-FFF2-40B4-BE49-F238E27FC236}">
                <a16:creationId xmlns:a16="http://schemas.microsoft.com/office/drawing/2014/main" id="{658C218B-823C-43C6-BE1C-12FF565D44B6}"/>
              </a:ext>
            </a:extLst>
          </p:cNvPr>
          <p:cNvSpPr/>
          <p:nvPr/>
        </p:nvSpPr>
        <p:spPr>
          <a:xfrm rot="-711057">
            <a:off x="822911" y="2972399"/>
            <a:ext cx="1620031" cy="69019"/>
          </a:xfrm>
          <a:prstGeom prst="roundRect">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31" name="Google Shape;896;p26">
            <a:extLst>
              <a:ext uri="{FF2B5EF4-FFF2-40B4-BE49-F238E27FC236}">
                <a16:creationId xmlns:a16="http://schemas.microsoft.com/office/drawing/2014/main" id="{F6471E64-1E49-41EE-8403-7E9F15FED9B2}"/>
              </a:ext>
            </a:extLst>
          </p:cNvPr>
          <p:cNvGrpSpPr/>
          <p:nvPr/>
        </p:nvGrpSpPr>
        <p:grpSpPr>
          <a:xfrm>
            <a:off x="1369440" y="1391356"/>
            <a:ext cx="2053870" cy="1547891"/>
            <a:chOff x="1369440" y="1391356"/>
            <a:chExt cx="2053870" cy="1547891"/>
          </a:xfrm>
        </p:grpSpPr>
        <p:sp>
          <p:nvSpPr>
            <p:cNvPr id="32" name="Google Shape;897;p26">
              <a:extLst>
                <a:ext uri="{FF2B5EF4-FFF2-40B4-BE49-F238E27FC236}">
                  <a16:creationId xmlns:a16="http://schemas.microsoft.com/office/drawing/2014/main" id="{A90C4913-5DA6-4B89-A354-367807237EA0}"/>
                </a:ext>
              </a:extLst>
            </p:cNvPr>
            <p:cNvSpPr/>
            <p:nvPr/>
          </p:nvSpPr>
          <p:spPr>
            <a:xfrm>
              <a:off x="1369440" y="1479246"/>
              <a:ext cx="2053870" cy="843637"/>
            </a:xfrm>
            <a:prstGeom prst="roundRect">
              <a:avLst>
                <a:gd name="adj" fmla="val 4485"/>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33" name="Google Shape;899;p26">
              <a:extLst>
                <a:ext uri="{FF2B5EF4-FFF2-40B4-BE49-F238E27FC236}">
                  <a16:creationId xmlns:a16="http://schemas.microsoft.com/office/drawing/2014/main" id="{B47007CC-C462-45EA-9465-687702BAE4A7}"/>
                </a:ext>
              </a:extLst>
            </p:cNvPr>
            <p:cNvSpPr/>
            <p:nvPr/>
          </p:nvSpPr>
          <p:spPr>
            <a:xfrm rot="10800000">
              <a:off x="2342381" y="2317599"/>
              <a:ext cx="107928" cy="80946"/>
            </a:xfrm>
            <a:prstGeom prst="triangle">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34" name="Google Shape;900;p26">
              <a:extLst>
                <a:ext uri="{FF2B5EF4-FFF2-40B4-BE49-F238E27FC236}">
                  <a16:creationId xmlns:a16="http://schemas.microsoft.com/office/drawing/2014/main" id="{37F0C1A6-6625-4A88-9439-A4E4247DAE07}"/>
                </a:ext>
              </a:extLst>
            </p:cNvPr>
            <p:cNvSpPr txBox="1"/>
            <p:nvPr/>
          </p:nvSpPr>
          <p:spPr>
            <a:xfrm>
              <a:off x="1419104" y="1391356"/>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200" dirty="0">
                  <a:solidFill>
                    <a:srgbClr val="FFFFFF"/>
                  </a:solidFill>
                  <a:latin typeface="Titillium Web"/>
                  <a:ea typeface="Titillium Web"/>
                  <a:cs typeface="Titillium Web"/>
                  <a:sym typeface="Titillium Web"/>
                </a:rPr>
                <a:t>Target higher number of students and retired customers for higher success rate</a:t>
              </a:r>
            </a:p>
            <a:p>
              <a:pPr marL="0" lvl="0" indent="0" algn="ctr" rtl="0">
                <a:lnSpc>
                  <a:spcPct val="115000"/>
                </a:lnSpc>
                <a:spcBef>
                  <a:spcPts val="0"/>
                </a:spcBef>
                <a:spcAft>
                  <a:spcPts val="1600"/>
                </a:spcAft>
                <a:buNone/>
              </a:pPr>
              <a:endParaRPr sz="1000" dirty="0">
                <a:solidFill>
                  <a:srgbClr val="FFFFFF"/>
                </a:solidFill>
                <a:latin typeface="Titillium Web"/>
                <a:ea typeface="Titillium Web"/>
                <a:cs typeface="Titillium Web"/>
                <a:sym typeface="Titillium Web"/>
              </a:endParaRPr>
            </a:p>
          </p:txBody>
        </p:sp>
        <p:sp>
          <p:nvSpPr>
            <p:cNvPr id="35" name="Google Shape;901;p26">
              <a:extLst>
                <a:ext uri="{FF2B5EF4-FFF2-40B4-BE49-F238E27FC236}">
                  <a16:creationId xmlns:a16="http://schemas.microsoft.com/office/drawing/2014/main" id="{F530864E-9FFC-498C-94C3-CAC0E3A26AE6}"/>
                </a:ext>
              </a:extLst>
            </p:cNvPr>
            <p:cNvSpPr/>
            <p:nvPr/>
          </p:nvSpPr>
          <p:spPr>
            <a:xfrm rot="-1789476">
              <a:off x="2296769" y="2746834"/>
              <a:ext cx="192413" cy="192413"/>
            </a:xfrm>
            <a:prstGeom prst="ellipse">
              <a:avLst/>
            </a:prstGeom>
            <a:solidFill>
              <a:srgbClr val="FFFFFF"/>
            </a:solidFill>
            <a:ln w="38100" cap="flat" cmpd="sng">
              <a:solidFill>
                <a:srgbClr val="6E86B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16"/>
          <p:cNvSpPr txBox="1">
            <a:spLocks noGrp="1"/>
          </p:cNvSpPr>
          <p:nvPr>
            <p:ph type="title"/>
          </p:nvPr>
        </p:nvSpPr>
        <p:spPr>
          <a:xfrm>
            <a:off x="465898" y="376757"/>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AGENDA</a:t>
            </a:r>
            <a:endParaRPr dirty="0"/>
          </a:p>
        </p:txBody>
      </p:sp>
      <p:sp>
        <p:nvSpPr>
          <p:cNvPr id="785" name="Google Shape;785;p16"/>
          <p:cNvSpPr txBox="1">
            <a:spLocks noGrp="1"/>
          </p:cNvSpPr>
          <p:nvPr>
            <p:ph type="body" idx="2"/>
          </p:nvPr>
        </p:nvSpPr>
        <p:spPr>
          <a:xfrm>
            <a:off x="465898" y="1066204"/>
            <a:ext cx="7686000" cy="3011091"/>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600"/>
              </a:spcBef>
              <a:spcAft>
                <a:spcPts val="0"/>
              </a:spcAft>
              <a:buClr>
                <a:schemeClr val="bg1"/>
              </a:buClr>
              <a:buSzPts val="1100"/>
              <a:buFont typeface="Wingdings" panose="05000000000000000000" pitchFamily="2" charset="2"/>
              <a:buChar char="q"/>
            </a:pPr>
            <a:r>
              <a:rPr lang="en-US" sz="1400" b="1" dirty="0">
                <a:solidFill>
                  <a:srgbClr val="FFFFFF"/>
                </a:solidFill>
              </a:rPr>
              <a:t>PROBLEM STATEMENT</a:t>
            </a:r>
          </a:p>
          <a:p>
            <a:pPr marL="285750" lvl="0" indent="-285750" algn="l" rtl="0">
              <a:lnSpc>
                <a:spcPct val="150000"/>
              </a:lnSpc>
              <a:spcBef>
                <a:spcPts val="600"/>
              </a:spcBef>
              <a:spcAft>
                <a:spcPts val="0"/>
              </a:spcAft>
              <a:buClr>
                <a:schemeClr val="bg1"/>
              </a:buClr>
              <a:buSzPts val="1100"/>
              <a:buFont typeface="Wingdings" panose="05000000000000000000" pitchFamily="2" charset="2"/>
              <a:buChar char="q"/>
            </a:pPr>
            <a:r>
              <a:rPr lang="en-US" sz="1400" b="1" dirty="0">
                <a:solidFill>
                  <a:srgbClr val="FFFFFF"/>
                </a:solidFill>
              </a:rPr>
              <a:t>GOALS</a:t>
            </a:r>
          </a:p>
          <a:p>
            <a:pPr marL="285750" lvl="0" indent="-285750" algn="l" rtl="0">
              <a:lnSpc>
                <a:spcPct val="150000"/>
              </a:lnSpc>
              <a:spcBef>
                <a:spcPts val="600"/>
              </a:spcBef>
              <a:spcAft>
                <a:spcPts val="0"/>
              </a:spcAft>
              <a:buClr>
                <a:schemeClr val="bg1"/>
              </a:buClr>
              <a:buSzPts val="1100"/>
              <a:buFont typeface="Wingdings" panose="05000000000000000000" pitchFamily="2" charset="2"/>
              <a:buChar char="q"/>
            </a:pPr>
            <a:r>
              <a:rPr lang="en-US" sz="1400" b="1" dirty="0"/>
              <a:t>DATA PREPROCESSING</a:t>
            </a:r>
          </a:p>
          <a:p>
            <a:pPr marL="285750" indent="-285750">
              <a:lnSpc>
                <a:spcPct val="150000"/>
              </a:lnSpc>
              <a:buClr>
                <a:schemeClr val="bg1"/>
              </a:buClr>
              <a:buSzPts val="1100"/>
              <a:buFont typeface="Wingdings" panose="05000000000000000000" pitchFamily="2" charset="2"/>
              <a:buChar char="q"/>
            </a:pPr>
            <a:r>
              <a:rPr lang="en-US" sz="1400" b="1" dirty="0"/>
              <a:t>DATA ANALYSIS AND VISUALIZATIONS</a:t>
            </a:r>
            <a:endParaRPr lang="en-US" sz="1400" b="1" dirty="0">
              <a:solidFill>
                <a:srgbClr val="FFFFFF"/>
              </a:solidFill>
            </a:endParaRPr>
          </a:p>
          <a:p>
            <a:pPr marL="285750" lvl="0" indent="-285750" algn="l" rtl="0">
              <a:lnSpc>
                <a:spcPct val="150000"/>
              </a:lnSpc>
              <a:spcBef>
                <a:spcPts val="600"/>
              </a:spcBef>
              <a:spcAft>
                <a:spcPts val="0"/>
              </a:spcAft>
              <a:buClr>
                <a:schemeClr val="bg1"/>
              </a:buClr>
              <a:buSzPts val="1100"/>
              <a:buFont typeface="Wingdings" panose="05000000000000000000" pitchFamily="2" charset="2"/>
              <a:buChar char="q"/>
            </a:pPr>
            <a:r>
              <a:rPr lang="en-US" sz="1400" b="1" dirty="0">
                <a:solidFill>
                  <a:srgbClr val="FFFFFF"/>
                </a:solidFill>
              </a:rPr>
              <a:t>CURRENT MODEL EVALUATION</a:t>
            </a:r>
          </a:p>
          <a:p>
            <a:pPr marL="285750" lvl="0" indent="-285750" algn="l" rtl="0">
              <a:lnSpc>
                <a:spcPct val="150000"/>
              </a:lnSpc>
              <a:spcBef>
                <a:spcPts val="600"/>
              </a:spcBef>
              <a:spcAft>
                <a:spcPts val="0"/>
              </a:spcAft>
              <a:buClr>
                <a:schemeClr val="bg1"/>
              </a:buClr>
              <a:buSzPts val="1100"/>
              <a:buFont typeface="Wingdings" panose="05000000000000000000" pitchFamily="2" charset="2"/>
              <a:buChar char="q"/>
            </a:pPr>
            <a:r>
              <a:rPr lang="en-US" sz="1400" b="1" dirty="0">
                <a:solidFill>
                  <a:srgbClr val="FFFFFF"/>
                </a:solidFill>
              </a:rPr>
              <a:t>PROPOSING NEW MODEL</a:t>
            </a:r>
          </a:p>
          <a:p>
            <a:pPr marL="285750" lvl="0" indent="-285750" algn="l" rtl="0">
              <a:lnSpc>
                <a:spcPct val="150000"/>
              </a:lnSpc>
              <a:spcBef>
                <a:spcPts val="600"/>
              </a:spcBef>
              <a:spcAft>
                <a:spcPts val="0"/>
              </a:spcAft>
              <a:buClr>
                <a:schemeClr val="bg1"/>
              </a:buClr>
              <a:buSzPts val="1100"/>
              <a:buFont typeface="Wingdings" panose="05000000000000000000" pitchFamily="2" charset="2"/>
              <a:buChar char="q"/>
            </a:pPr>
            <a:r>
              <a:rPr lang="en-US" sz="1400" b="1" dirty="0"/>
              <a:t>RECOMMENDATIONS</a:t>
            </a:r>
            <a:endParaRPr sz="1400" b="1" dirty="0">
              <a:solidFill>
                <a:srgbClr val="FFFFFF"/>
              </a:solidFill>
            </a:endParaRPr>
          </a:p>
        </p:txBody>
      </p:sp>
      <p:sp>
        <p:nvSpPr>
          <p:cNvPr id="788" name="Google Shape;788;p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t>
            </a:r>
            <a:r>
              <a:rPr lang="en-US" dirty="0"/>
              <a:t>HANK YOU</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17"/>
          <p:cNvSpPr txBox="1">
            <a:spLocks noGrp="1"/>
          </p:cNvSpPr>
          <p:nvPr>
            <p:ph type="title"/>
          </p:nvPr>
        </p:nvSpPr>
        <p:spPr>
          <a:xfrm>
            <a:off x="171472" y="262025"/>
            <a:ext cx="3985200" cy="7449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t>PROBLEM STATEMENT</a:t>
            </a:r>
            <a:endParaRPr sz="2000" b="1" dirty="0"/>
          </a:p>
        </p:txBody>
      </p:sp>
      <p:sp>
        <p:nvSpPr>
          <p:cNvPr id="794" name="Google Shape;794;p17"/>
          <p:cNvSpPr txBox="1">
            <a:spLocks noGrp="1"/>
          </p:cNvSpPr>
          <p:nvPr>
            <p:ph type="body" idx="1"/>
          </p:nvPr>
        </p:nvSpPr>
        <p:spPr>
          <a:xfrm>
            <a:off x="121843" y="824592"/>
            <a:ext cx="4876900" cy="386987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bg1"/>
              </a:buClr>
              <a:buSzPct val="110000"/>
              <a:buNone/>
            </a:pPr>
            <a:r>
              <a:rPr lang="en-US" sz="1800" dirty="0"/>
              <a:t>The dataset is related to the marketing campaign of a banking institution. The bank wants to make their campaign successful by determining in advance the clients who will be more receptive to it and subscribe to the term deposit offered by the bank</a:t>
            </a:r>
          </a:p>
          <a:p>
            <a:pPr marL="0" lvl="0" indent="0">
              <a:buClr>
                <a:schemeClr val="bg1"/>
              </a:buClr>
              <a:buSzPct val="110000"/>
              <a:buNone/>
            </a:pPr>
            <a:r>
              <a:rPr lang="en-US" sz="1800" dirty="0"/>
              <a:t>The dataset contains 41188 records with 20 inputs</a:t>
            </a:r>
          </a:p>
        </p:txBody>
      </p:sp>
      <p:sp>
        <p:nvSpPr>
          <p:cNvPr id="796" name="Google Shape;796;p1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grpSp>
        <p:nvGrpSpPr>
          <p:cNvPr id="25" name="Google Shape;1633;p41">
            <a:extLst>
              <a:ext uri="{FF2B5EF4-FFF2-40B4-BE49-F238E27FC236}">
                <a16:creationId xmlns:a16="http://schemas.microsoft.com/office/drawing/2014/main" id="{0795016D-4F52-44F3-9F8D-C9B6C27F732D}"/>
              </a:ext>
            </a:extLst>
          </p:cNvPr>
          <p:cNvGrpSpPr/>
          <p:nvPr/>
        </p:nvGrpSpPr>
        <p:grpSpPr>
          <a:xfrm>
            <a:off x="5816738" y="824592"/>
            <a:ext cx="2498272" cy="2591770"/>
            <a:chOff x="7638277" y="937343"/>
            <a:chExt cx="744273" cy="793950"/>
          </a:xfrm>
        </p:grpSpPr>
        <p:sp>
          <p:nvSpPr>
            <p:cNvPr id="26" name="Google Shape;1634;p41">
              <a:extLst>
                <a:ext uri="{FF2B5EF4-FFF2-40B4-BE49-F238E27FC236}">
                  <a16:creationId xmlns:a16="http://schemas.microsoft.com/office/drawing/2014/main" id="{4E4531B7-379E-4423-8FA9-12CD845BD40C}"/>
                </a:ext>
              </a:extLst>
            </p:cNvPr>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1635;p41">
              <a:extLst>
                <a:ext uri="{FF2B5EF4-FFF2-40B4-BE49-F238E27FC236}">
                  <a16:creationId xmlns:a16="http://schemas.microsoft.com/office/drawing/2014/main" id="{630132CB-66CA-4AFE-B8D1-B6AE6D8A2D93}"/>
                </a:ext>
              </a:extLst>
            </p:cNvPr>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1636;p41">
              <a:extLst>
                <a:ext uri="{FF2B5EF4-FFF2-40B4-BE49-F238E27FC236}">
                  <a16:creationId xmlns:a16="http://schemas.microsoft.com/office/drawing/2014/main" id="{051DEAF6-BF94-478D-A283-6201DF1DEF7D}"/>
                </a:ext>
              </a:extLst>
            </p:cNvPr>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1637;p41">
              <a:extLst>
                <a:ext uri="{FF2B5EF4-FFF2-40B4-BE49-F238E27FC236}">
                  <a16:creationId xmlns:a16="http://schemas.microsoft.com/office/drawing/2014/main" id="{061B7EDD-F2C5-4B9E-A423-A0281D69A537}"/>
                </a:ext>
              </a:extLst>
            </p:cNvPr>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0" name="Google Shape;1638;p41">
              <a:extLst>
                <a:ext uri="{FF2B5EF4-FFF2-40B4-BE49-F238E27FC236}">
                  <a16:creationId xmlns:a16="http://schemas.microsoft.com/office/drawing/2014/main" id="{DBD80843-4D7E-4ECE-A5B3-C6F5E910F9C4}"/>
                </a:ext>
              </a:extLst>
            </p:cNvPr>
            <p:cNvGrpSpPr/>
            <p:nvPr/>
          </p:nvGrpSpPr>
          <p:grpSpPr>
            <a:xfrm>
              <a:off x="7638277" y="937343"/>
              <a:ext cx="744273" cy="793950"/>
              <a:chOff x="6565437" y="1588001"/>
              <a:chExt cx="744273" cy="793950"/>
            </a:xfrm>
          </p:grpSpPr>
          <p:sp>
            <p:nvSpPr>
              <p:cNvPr id="31" name="Google Shape;1639;p41">
                <a:extLst>
                  <a:ext uri="{FF2B5EF4-FFF2-40B4-BE49-F238E27FC236}">
                    <a16:creationId xmlns:a16="http://schemas.microsoft.com/office/drawing/2014/main" id="{E2FABB46-BAEE-473E-9200-4187B1EEEF9F}"/>
                  </a:ext>
                </a:extLst>
              </p:cNvPr>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 name="Google Shape;1640;p41">
                <a:extLst>
                  <a:ext uri="{FF2B5EF4-FFF2-40B4-BE49-F238E27FC236}">
                    <a16:creationId xmlns:a16="http://schemas.microsoft.com/office/drawing/2014/main" id="{0804AB3E-10AF-4C4E-AA24-969E2F3D2A2C}"/>
                  </a:ext>
                </a:extLst>
              </p:cNvPr>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3" name="Google Shape;1641;p41">
                <a:extLst>
                  <a:ext uri="{FF2B5EF4-FFF2-40B4-BE49-F238E27FC236}">
                    <a16:creationId xmlns:a16="http://schemas.microsoft.com/office/drawing/2014/main" id="{26390D3B-154A-4D10-B084-1378E0D0CE75}"/>
                  </a:ext>
                </a:extLst>
              </p:cNvPr>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4" name="Google Shape;1642;p41">
                <a:extLst>
                  <a:ext uri="{FF2B5EF4-FFF2-40B4-BE49-F238E27FC236}">
                    <a16:creationId xmlns:a16="http://schemas.microsoft.com/office/drawing/2014/main" id="{7C2EE4D6-09A8-47B8-8E6F-75ED9216D592}"/>
                  </a:ext>
                </a:extLst>
              </p:cNvPr>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 name="Google Shape;1643;p41">
                <a:extLst>
                  <a:ext uri="{FF2B5EF4-FFF2-40B4-BE49-F238E27FC236}">
                    <a16:creationId xmlns:a16="http://schemas.microsoft.com/office/drawing/2014/main" id="{392F0414-6012-48AC-9A27-70672503BC45}"/>
                  </a:ext>
                </a:extLst>
              </p:cNvPr>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6" name="Google Shape;1644;p41">
                <a:extLst>
                  <a:ext uri="{FF2B5EF4-FFF2-40B4-BE49-F238E27FC236}">
                    <a16:creationId xmlns:a16="http://schemas.microsoft.com/office/drawing/2014/main" id="{7DA72009-9EF3-43D8-A5BA-DD7751EEAE9A}"/>
                  </a:ext>
                </a:extLst>
              </p:cNvPr>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7" name="Google Shape;1645;p41">
                <a:extLst>
                  <a:ext uri="{FF2B5EF4-FFF2-40B4-BE49-F238E27FC236}">
                    <a16:creationId xmlns:a16="http://schemas.microsoft.com/office/drawing/2014/main" id="{95750A5F-C907-4469-8EE7-312CD5A6147B}"/>
                  </a:ext>
                </a:extLst>
              </p:cNvPr>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8" name="Google Shape;1646;p41">
                <a:extLst>
                  <a:ext uri="{FF2B5EF4-FFF2-40B4-BE49-F238E27FC236}">
                    <a16:creationId xmlns:a16="http://schemas.microsoft.com/office/drawing/2014/main" id="{F17BED12-6CC4-4FC9-A2E2-4E86E2019B13}"/>
                  </a:ext>
                </a:extLst>
              </p:cNvPr>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9" name="Google Shape;1647;p41">
                <a:extLst>
                  <a:ext uri="{FF2B5EF4-FFF2-40B4-BE49-F238E27FC236}">
                    <a16:creationId xmlns:a16="http://schemas.microsoft.com/office/drawing/2014/main" id="{3F0CD904-C9AA-4856-B7F1-B4E71C05FFDA}"/>
                  </a:ext>
                </a:extLst>
              </p:cNvPr>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0" name="Google Shape;1648;p41">
                <a:extLst>
                  <a:ext uri="{FF2B5EF4-FFF2-40B4-BE49-F238E27FC236}">
                    <a16:creationId xmlns:a16="http://schemas.microsoft.com/office/drawing/2014/main" id="{7E17471F-9A4C-42DF-A0C3-093536478FC0}"/>
                  </a:ext>
                </a:extLst>
              </p:cNvPr>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17"/>
          <p:cNvSpPr txBox="1">
            <a:spLocks noGrp="1"/>
          </p:cNvSpPr>
          <p:nvPr>
            <p:ph type="title"/>
          </p:nvPr>
        </p:nvSpPr>
        <p:spPr>
          <a:xfrm>
            <a:off x="171472" y="262025"/>
            <a:ext cx="3985200" cy="7449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t>GOALS</a:t>
            </a:r>
            <a:endParaRPr sz="2000" b="1" dirty="0"/>
          </a:p>
        </p:txBody>
      </p:sp>
      <p:sp>
        <p:nvSpPr>
          <p:cNvPr id="794" name="Google Shape;794;p17"/>
          <p:cNvSpPr txBox="1">
            <a:spLocks noGrp="1"/>
          </p:cNvSpPr>
          <p:nvPr>
            <p:ph type="body" idx="1"/>
          </p:nvPr>
        </p:nvSpPr>
        <p:spPr>
          <a:xfrm>
            <a:off x="116317" y="195943"/>
            <a:ext cx="4885627" cy="449852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bg1"/>
              </a:buClr>
              <a:buSzPct val="110000"/>
              <a:buNone/>
            </a:pPr>
            <a:endParaRPr lang="en-US" sz="2000" dirty="0"/>
          </a:p>
          <a:p>
            <a:pPr marL="342900" lvl="0" indent="-342900">
              <a:buClr>
                <a:schemeClr val="bg1"/>
              </a:buClr>
              <a:buSzPct val="110000"/>
              <a:buFont typeface="Wingdings" panose="05000000000000000000" pitchFamily="2" charset="2"/>
              <a:buChar char="§"/>
            </a:pPr>
            <a:r>
              <a:rPr lang="en-US" sz="1800" dirty="0"/>
              <a:t>Find meaningful insights to help the banking institution identify the profile of a customer, who is more likely to subscribe to the term deposit and develop a highly targeted marketing campaign</a:t>
            </a:r>
          </a:p>
          <a:p>
            <a:pPr marL="0" lvl="0" indent="0">
              <a:buClr>
                <a:schemeClr val="bg1"/>
              </a:buClr>
              <a:buSzPct val="110000"/>
              <a:buNone/>
            </a:pPr>
            <a:endParaRPr lang="en-US" sz="1800" dirty="0"/>
          </a:p>
          <a:p>
            <a:pPr marL="342900" indent="-342900">
              <a:buClr>
                <a:schemeClr val="bg1"/>
              </a:buClr>
              <a:buSzPct val="110000"/>
              <a:buFont typeface="Wingdings" panose="05000000000000000000" pitchFamily="2" charset="2"/>
              <a:buChar char="§"/>
            </a:pPr>
            <a:r>
              <a:rPr lang="en-US" sz="1800" dirty="0"/>
              <a:t>Evaluate the performance of current predictive model</a:t>
            </a:r>
          </a:p>
          <a:p>
            <a:pPr marL="342900" lvl="0" indent="-342900" algn="l" rtl="0">
              <a:spcBef>
                <a:spcPts val="600"/>
              </a:spcBef>
              <a:spcAft>
                <a:spcPts val="0"/>
              </a:spcAft>
              <a:buClr>
                <a:schemeClr val="bg1"/>
              </a:buClr>
              <a:buSzPct val="110000"/>
              <a:buFont typeface="Wingdings" panose="05000000000000000000" pitchFamily="2" charset="2"/>
              <a:buChar char="§"/>
            </a:pPr>
            <a:endParaRPr lang="en-US" sz="1800" dirty="0"/>
          </a:p>
          <a:p>
            <a:pPr marL="342900" lvl="0" indent="-342900" algn="l" rtl="0">
              <a:spcBef>
                <a:spcPts val="600"/>
              </a:spcBef>
              <a:spcAft>
                <a:spcPts val="0"/>
              </a:spcAft>
              <a:buClr>
                <a:schemeClr val="bg1"/>
              </a:buClr>
              <a:buSzPct val="110000"/>
              <a:buFont typeface="Wingdings" panose="05000000000000000000" pitchFamily="2" charset="2"/>
              <a:buChar char="§"/>
            </a:pPr>
            <a:r>
              <a:rPr lang="en-US" sz="1800" dirty="0"/>
              <a:t>Suggest a new model with improved performance</a:t>
            </a:r>
            <a:endParaRPr sz="1800" dirty="0"/>
          </a:p>
        </p:txBody>
      </p:sp>
      <p:sp>
        <p:nvSpPr>
          <p:cNvPr id="796" name="Google Shape;796;p1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grpSp>
        <p:nvGrpSpPr>
          <p:cNvPr id="21" name="Google Shape;1130;p40">
            <a:extLst>
              <a:ext uri="{FF2B5EF4-FFF2-40B4-BE49-F238E27FC236}">
                <a16:creationId xmlns:a16="http://schemas.microsoft.com/office/drawing/2014/main" id="{0D573376-211A-49EE-A94B-CA524216034F}"/>
              </a:ext>
            </a:extLst>
          </p:cNvPr>
          <p:cNvGrpSpPr/>
          <p:nvPr/>
        </p:nvGrpSpPr>
        <p:grpSpPr>
          <a:xfrm>
            <a:off x="6049737" y="1084443"/>
            <a:ext cx="2277834" cy="2401707"/>
            <a:chOff x="5961125" y="1623900"/>
            <a:chExt cx="427450" cy="448175"/>
          </a:xfrm>
        </p:grpSpPr>
        <p:sp>
          <p:nvSpPr>
            <p:cNvPr id="22" name="Google Shape;1131;p40">
              <a:extLst>
                <a:ext uri="{FF2B5EF4-FFF2-40B4-BE49-F238E27FC236}">
                  <a16:creationId xmlns:a16="http://schemas.microsoft.com/office/drawing/2014/main" id="{A3996B09-630F-4AC6-AE64-380DFE75B66C}"/>
                </a:ext>
              </a:extLst>
            </p:cNvPr>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32;p40">
              <a:extLst>
                <a:ext uri="{FF2B5EF4-FFF2-40B4-BE49-F238E27FC236}">
                  <a16:creationId xmlns:a16="http://schemas.microsoft.com/office/drawing/2014/main" id="{F165B0E4-0FEA-4C10-93EB-4E3C0CEE2ACA}"/>
                </a:ext>
              </a:extLst>
            </p:cNvPr>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33;p40">
              <a:extLst>
                <a:ext uri="{FF2B5EF4-FFF2-40B4-BE49-F238E27FC236}">
                  <a16:creationId xmlns:a16="http://schemas.microsoft.com/office/drawing/2014/main" id="{F888F6EB-A2A4-4FCA-9DEF-6E2F7AE912D7}"/>
                </a:ext>
              </a:extLst>
            </p:cNvPr>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34;p40">
              <a:extLst>
                <a:ext uri="{FF2B5EF4-FFF2-40B4-BE49-F238E27FC236}">
                  <a16:creationId xmlns:a16="http://schemas.microsoft.com/office/drawing/2014/main" id="{F97AF56F-9230-4424-9348-13EFCA8C4A3D}"/>
                </a:ext>
              </a:extLst>
            </p:cNvPr>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35;p40">
              <a:extLst>
                <a:ext uri="{FF2B5EF4-FFF2-40B4-BE49-F238E27FC236}">
                  <a16:creationId xmlns:a16="http://schemas.microsoft.com/office/drawing/2014/main" id="{BEAD57F5-3EA5-448C-9050-285F5A63C9DB}"/>
                </a:ext>
              </a:extLst>
            </p:cNvPr>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36;p40">
              <a:extLst>
                <a:ext uri="{FF2B5EF4-FFF2-40B4-BE49-F238E27FC236}">
                  <a16:creationId xmlns:a16="http://schemas.microsoft.com/office/drawing/2014/main" id="{E6E2FE62-9980-483A-A629-2E1374026B7C}"/>
                </a:ext>
              </a:extLst>
            </p:cNvPr>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37;p40">
              <a:extLst>
                <a:ext uri="{FF2B5EF4-FFF2-40B4-BE49-F238E27FC236}">
                  <a16:creationId xmlns:a16="http://schemas.microsoft.com/office/drawing/2014/main" id="{CCB08639-9719-4153-87D2-F8C559CCDE4E}"/>
                </a:ext>
              </a:extLst>
            </p:cNvPr>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56559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18"/>
          <p:cNvSpPr txBox="1">
            <a:spLocks noGrp="1"/>
          </p:cNvSpPr>
          <p:nvPr>
            <p:ph type="body" idx="1"/>
          </p:nvPr>
        </p:nvSpPr>
        <p:spPr>
          <a:xfrm>
            <a:off x="236763" y="212271"/>
            <a:ext cx="8409215" cy="458016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b="1" dirty="0"/>
              <a:t>DATA PREPROCESSING</a:t>
            </a:r>
          </a:p>
          <a:p>
            <a:pPr marL="0" lvl="0" indent="0" algn="l" rtl="0">
              <a:spcBef>
                <a:spcPts val="600"/>
              </a:spcBef>
              <a:spcAft>
                <a:spcPts val="0"/>
              </a:spcAft>
              <a:buNone/>
            </a:pPr>
            <a:endParaRPr lang="en-US" sz="1800" b="1" dirty="0"/>
          </a:p>
          <a:p>
            <a:pPr marL="342900" lvl="0" indent="-342900" algn="l" rtl="0">
              <a:spcBef>
                <a:spcPts val="600"/>
              </a:spcBef>
              <a:spcAft>
                <a:spcPts val="0"/>
              </a:spcAft>
              <a:buClr>
                <a:schemeClr val="bg1"/>
              </a:buClr>
              <a:buSzPct val="140000"/>
              <a:buFont typeface="Wingdings" panose="05000000000000000000" pitchFamily="2" charset="2"/>
              <a:buChar char="§"/>
            </a:pPr>
            <a:r>
              <a:rPr lang="en-US" sz="1800" dirty="0">
                <a:latin typeface="Titillium Web" panose="020B0604020202020204" charset="0"/>
              </a:rPr>
              <a:t>There were no null values </a:t>
            </a:r>
          </a:p>
          <a:p>
            <a:pPr marL="342900" lvl="0" indent="-342900" algn="l" rtl="0">
              <a:spcBef>
                <a:spcPts val="600"/>
              </a:spcBef>
              <a:spcAft>
                <a:spcPts val="0"/>
              </a:spcAft>
              <a:buClr>
                <a:schemeClr val="bg1"/>
              </a:buClr>
              <a:buSzPct val="140000"/>
              <a:buFont typeface="Wingdings" panose="05000000000000000000" pitchFamily="2" charset="2"/>
              <a:buChar char="§"/>
            </a:pPr>
            <a:endParaRPr lang="en-US" sz="1800" dirty="0">
              <a:latin typeface="Titillium Web" panose="020B0604020202020204" charset="0"/>
            </a:endParaRPr>
          </a:p>
          <a:p>
            <a:pPr marL="342900" lvl="0" indent="-342900" algn="l" rtl="0">
              <a:spcBef>
                <a:spcPts val="600"/>
              </a:spcBef>
              <a:spcAft>
                <a:spcPts val="0"/>
              </a:spcAft>
              <a:buClr>
                <a:schemeClr val="bg1"/>
              </a:buClr>
              <a:buSzPct val="140000"/>
              <a:buFont typeface="Wingdings" panose="05000000000000000000" pitchFamily="2" charset="2"/>
              <a:buChar char="§"/>
            </a:pPr>
            <a:r>
              <a:rPr lang="en-US" sz="1800" dirty="0">
                <a:latin typeface="Titillium Web" panose="020B0604020202020204" charset="0"/>
              </a:rPr>
              <a:t>Removed 12 duplicate rows</a:t>
            </a:r>
          </a:p>
          <a:p>
            <a:pPr marL="342900" lvl="0" indent="-342900" algn="l" rtl="0">
              <a:spcBef>
                <a:spcPts val="600"/>
              </a:spcBef>
              <a:spcAft>
                <a:spcPts val="0"/>
              </a:spcAft>
              <a:buClr>
                <a:schemeClr val="bg1"/>
              </a:buClr>
              <a:buSzPct val="140000"/>
              <a:buFont typeface="Wingdings" panose="05000000000000000000" pitchFamily="2" charset="2"/>
              <a:buChar char="§"/>
            </a:pPr>
            <a:endParaRPr lang="en-US" sz="1800" dirty="0">
              <a:latin typeface="Titillium Web" panose="020B0604020202020204" charset="0"/>
            </a:endParaRPr>
          </a:p>
          <a:p>
            <a:pPr marL="342900" lvl="0" indent="-342900" algn="l" rtl="0">
              <a:spcBef>
                <a:spcPts val="600"/>
              </a:spcBef>
              <a:spcAft>
                <a:spcPts val="0"/>
              </a:spcAft>
              <a:buClr>
                <a:schemeClr val="bg1"/>
              </a:buClr>
              <a:buSzPct val="140000"/>
              <a:buFont typeface="Wingdings" panose="05000000000000000000" pitchFamily="2" charset="2"/>
              <a:buChar char="§"/>
            </a:pPr>
            <a:r>
              <a:rPr lang="en-US" sz="1800" dirty="0">
                <a:latin typeface="Titillium Web" panose="020B0604020202020204" charset="0"/>
              </a:rPr>
              <a:t>Converted object variables to categorical variables</a:t>
            </a:r>
          </a:p>
          <a:p>
            <a:pPr marL="342900" lvl="0" indent="-342900" algn="l" rtl="0">
              <a:spcBef>
                <a:spcPts val="600"/>
              </a:spcBef>
              <a:spcAft>
                <a:spcPts val="0"/>
              </a:spcAft>
              <a:buClr>
                <a:schemeClr val="bg1"/>
              </a:buClr>
              <a:buSzPct val="140000"/>
              <a:buFont typeface="Wingdings" panose="05000000000000000000" pitchFamily="2" charset="2"/>
              <a:buChar char="§"/>
            </a:pPr>
            <a:endParaRPr lang="en-US" sz="1800" dirty="0">
              <a:latin typeface="Titillium Web" panose="020B0604020202020204" charset="0"/>
            </a:endParaRPr>
          </a:p>
          <a:p>
            <a:pPr marL="342900" lvl="0" indent="-342900" algn="l" rtl="0">
              <a:spcBef>
                <a:spcPts val="600"/>
              </a:spcBef>
              <a:spcAft>
                <a:spcPts val="0"/>
              </a:spcAft>
              <a:buClr>
                <a:schemeClr val="bg1"/>
              </a:buClr>
              <a:buSzPct val="140000"/>
              <a:buFont typeface="Wingdings" panose="05000000000000000000" pitchFamily="2" charset="2"/>
              <a:buChar char="§"/>
            </a:pPr>
            <a:r>
              <a:rPr lang="en-US" sz="1800" dirty="0">
                <a:latin typeface="Titillium Web" panose="020B0604020202020204" charset="0"/>
              </a:rPr>
              <a:t>Performed one-hot encoding to convert categorical values to 0 and 1 for machine learning</a:t>
            </a:r>
          </a:p>
          <a:p>
            <a:pPr marL="342900" lvl="0" indent="-342900" algn="l" rtl="0">
              <a:spcBef>
                <a:spcPts val="600"/>
              </a:spcBef>
              <a:spcAft>
                <a:spcPts val="0"/>
              </a:spcAft>
              <a:buFontTx/>
              <a:buChar char="-"/>
            </a:pPr>
            <a:endParaRPr lang="en-US" sz="2000" b="1" dirty="0"/>
          </a:p>
          <a:p>
            <a:pPr marL="342900" lvl="0" indent="-342900" algn="l" rtl="0">
              <a:spcBef>
                <a:spcPts val="600"/>
              </a:spcBef>
              <a:spcAft>
                <a:spcPts val="0"/>
              </a:spcAft>
              <a:buFontTx/>
              <a:buChar char="-"/>
            </a:pPr>
            <a:endParaRPr lang="en-US" sz="2000" b="1" dirty="0"/>
          </a:p>
          <a:p>
            <a:pPr marL="0" lvl="0" indent="0" algn="l" rtl="0">
              <a:spcBef>
                <a:spcPts val="600"/>
              </a:spcBef>
              <a:spcAft>
                <a:spcPts val="0"/>
              </a:spcAft>
              <a:buNone/>
            </a:pPr>
            <a:endParaRPr sz="2000" b="1" dirty="0"/>
          </a:p>
        </p:txBody>
      </p:sp>
      <p:sp>
        <p:nvSpPr>
          <p:cNvPr id="802" name="Google Shape;802;p1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21"/>
          <p:cNvSpPr txBox="1">
            <a:spLocks noGrp="1"/>
          </p:cNvSpPr>
          <p:nvPr>
            <p:ph type="ctrTitle" idx="4294967295"/>
          </p:nvPr>
        </p:nvSpPr>
        <p:spPr>
          <a:xfrm>
            <a:off x="277892" y="196711"/>
            <a:ext cx="8304754" cy="4564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b="1" dirty="0"/>
              <a:t>DATA ANALYSIS AND VISUALIZATION</a:t>
            </a:r>
            <a:endParaRPr sz="2000" b="1" dirty="0"/>
          </a:p>
        </p:txBody>
      </p:sp>
      <p:sp>
        <p:nvSpPr>
          <p:cNvPr id="835" name="Google Shape;835;p2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pic>
        <p:nvPicPr>
          <p:cNvPr id="3" name="Picture 2">
            <a:extLst>
              <a:ext uri="{FF2B5EF4-FFF2-40B4-BE49-F238E27FC236}">
                <a16:creationId xmlns:a16="http://schemas.microsoft.com/office/drawing/2014/main" id="{FBCCE87F-3E33-4F69-94D6-EA77F48230FA}"/>
              </a:ext>
            </a:extLst>
          </p:cNvPr>
          <p:cNvPicPr>
            <a:picLocks noChangeAspect="1"/>
          </p:cNvPicPr>
          <p:nvPr/>
        </p:nvPicPr>
        <p:blipFill>
          <a:blip r:embed="rId3"/>
          <a:stretch>
            <a:fillRect/>
          </a:stretch>
        </p:blipFill>
        <p:spPr>
          <a:xfrm>
            <a:off x="561354" y="653143"/>
            <a:ext cx="8155494" cy="429364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21"/>
          <p:cNvSpPr txBox="1">
            <a:spLocks noGrp="1"/>
          </p:cNvSpPr>
          <p:nvPr>
            <p:ph type="ctrTitle" idx="4294967295"/>
          </p:nvPr>
        </p:nvSpPr>
        <p:spPr>
          <a:xfrm>
            <a:off x="277892" y="196711"/>
            <a:ext cx="8304754" cy="4564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b="1" dirty="0"/>
              <a:t>DATA ANALYSIS AND VISUALIZATION</a:t>
            </a:r>
            <a:endParaRPr sz="2000" b="1" dirty="0"/>
          </a:p>
        </p:txBody>
      </p:sp>
      <p:sp>
        <p:nvSpPr>
          <p:cNvPr id="835" name="Google Shape;835;p2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pic>
        <p:nvPicPr>
          <p:cNvPr id="2" name="Picture 1">
            <a:extLst>
              <a:ext uri="{FF2B5EF4-FFF2-40B4-BE49-F238E27FC236}">
                <a16:creationId xmlns:a16="http://schemas.microsoft.com/office/drawing/2014/main" id="{E86F4B65-1AB9-4A40-BD5B-39D040C7DBB0}"/>
              </a:ext>
            </a:extLst>
          </p:cNvPr>
          <p:cNvPicPr>
            <a:picLocks noChangeAspect="1"/>
          </p:cNvPicPr>
          <p:nvPr/>
        </p:nvPicPr>
        <p:blipFill>
          <a:blip r:embed="rId3"/>
          <a:stretch>
            <a:fillRect/>
          </a:stretch>
        </p:blipFill>
        <p:spPr>
          <a:xfrm>
            <a:off x="277892" y="861729"/>
            <a:ext cx="5732388" cy="3897767"/>
          </a:xfrm>
          <a:prstGeom prst="rect">
            <a:avLst/>
          </a:prstGeom>
        </p:spPr>
      </p:pic>
      <p:sp>
        <p:nvSpPr>
          <p:cNvPr id="5" name="TextBox 4">
            <a:extLst>
              <a:ext uri="{FF2B5EF4-FFF2-40B4-BE49-F238E27FC236}">
                <a16:creationId xmlns:a16="http://schemas.microsoft.com/office/drawing/2014/main" id="{C88118CE-BB66-4FF5-AE4C-D39F31D90327}"/>
              </a:ext>
            </a:extLst>
          </p:cNvPr>
          <p:cNvSpPr txBox="1"/>
          <p:nvPr/>
        </p:nvSpPr>
        <p:spPr>
          <a:xfrm>
            <a:off x="6368143" y="861729"/>
            <a:ext cx="2497965" cy="2585323"/>
          </a:xfrm>
          <a:prstGeom prst="rect">
            <a:avLst/>
          </a:prstGeom>
          <a:noFill/>
        </p:spPr>
        <p:txBody>
          <a:bodyPr wrap="square" rtlCol="0">
            <a:spAutoFit/>
          </a:bodyPr>
          <a:lstStyle/>
          <a:p>
            <a:r>
              <a:rPr lang="en-US" sz="1800" dirty="0">
                <a:solidFill>
                  <a:schemeClr val="bg1"/>
                </a:solidFill>
                <a:latin typeface="Titillium Web" panose="020B0604020202020204" charset="0"/>
              </a:rPr>
              <a:t>INSIGHTS:</a:t>
            </a:r>
          </a:p>
          <a:p>
            <a:endParaRPr lang="en-US" sz="1800" dirty="0">
              <a:solidFill>
                <a:schemeClr val="bg1"/>
              </a:solidFill>
              <a:latin typeface="Titillium Web" panose="020B0604020202020204" charset="0"/>
            </a:endParaRPr>
          </a:p>
          <a:p>
            <a:r>
              <a:rPr lang="en-US" sz="1800" dirty="0">
                <a:solidFill>
                  <a:schemeClr val="bg1"/>
                </a:solidFill>
                <a:latin typeface="Titillium Web" panose="020B0604020202020204" charset="0"/>
              </a:rPr>
              <a:t>Highest success rate is observed in retired people and students</a:t>
            </a:r>
          </a:p>
          <a:p>
            <a:endParaRPr lang="en-US" sz="1800" dirty="0">
              <a:solidFill>
                <a:schemeClr val="bg1"/>
              </a:solidFill>
              <a:latin typeface="Titillium Web" panose="020B0604020202020204" charset="0"/>
            </a:endParaRPr>
          </a:p>
          <a:p>
            <a:r>
              <a:rPr lang="en-US" sz="1800" dirty="0">
                <a:solidFill>
                  <a:schemeClr val="bg1"/>
                </a:solidFill>
                <a:latin typeface="Titillium Web" panose="020B0604020202020204" charset="0"/>
              </a:rPr>
              <a:t>Lowest success rate is for blue collar and service jobs</a:t>
            </a:r>
          </a:p>
        </p:txBody>
      </p:sp>
    </p:spTree>
    <p:extLst>
      <p:ext uri="{BB962C8B-B14F-4D97-AF65-F5344CB8AC3E}">
        <p14:creationId xmlns:p14="http://schemas.microsoft.com/office/powerpoint/2010/main" val="2237930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21"/>
          <p:cNvSpPr txBox="1">
            <a:spLocks noGrp="1"/>
          </p:cNvSpPr>
          <p:nvPr>
            <p:ph type="ctrTitle" idx="4294967295"/>
          </p:nvPr>
        </p:nvSpPr>
        <p:spPr>
          <a:xfrm>
            <a:off x="277892" y="196711"/>
            <a:ext cx="8304754" cy="4564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b="1" dirty="0"/>
              <a:t>DATA ANALYSIS AND VISUALIZATION</a:t>
            </a:r>
            <a:endParaRPr sz="2000" b="1" dirty="0"/>
          </a:p>
        </p:txBody>
      </p:sp>
      <p:sp>
        <p:nvSpPr>
          <p:cNvPr id="835" name="Google Shape;835;p2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5" name="TextBox 4">
            <a:extLst>
              <a:ext uri="{FF2B5EF4-FFF2-40B4-BE49-F238E27FC236}">
                <a16:creationId xmlns:a16="http://schemas.microsoft.com/office/drawing/2014/main" id="{C88118CE-BB66-4FF5-AE4C-D39F31D90327}"/>
              </a:ext>
            </a:extLst>
          </p:cNvPr>
          <p:cNvSpPr txBox="1"/>
          <p:nvPr/>
        </p:nvSpPr>
        <p:spPr>
          <a:xfrm>
            <a:off x="6368143" y="861729"/>
            <a:ext cx="2497965" cy="2585323"/>
          </a:xfrm>
          <a:prstGeom prst="rect">
            <a:avLst/>
          </a:prstGeom>
          <a:noFill/>
        </p:spPr>
        <p:txBody>
          <a:bodyPr wrap="square" rtlCol="0">
            <a:spAutoFit/>
          </a:bodyPr>
          <a:lstStyle/>
          <a:p>
            <a:r>
              <a:rPr lang="en-US" sz="1800" dirty="0">
                <a:solidFill>
                  <a:schemeClr val="bg1"/>
                </a:solidFill>
                <a:latin typeface="Titillium Web" panose="020B0604020202020204" charset="0"/>
              </a:rPr>
              <a:t>INSIGHTS:</a:t>
            </a:r>
          </a:p>
          <a:p>
            <a:endParaRPr lang="en-US" sz="1800" dirty="0">
              <a:solidFill>
                <a:schemeClr val="bg1"/>
              </a:solidFill>
              <a:latin typeface="Titillium Web" panose="020B0604020202020204" charset="0"/>
            </a:endParaRPr>
          </a:p>
          <a:p>
            <a:r>
              <a:rPr lang="en-US" sz="1800" dirty="0">
                <a:solidFill>
                  <a:schemeClr val="bg1"/>
                </a:solidFill>
                <a:latin typeface="Titillium Web" panose="020B0604020202020204" charset="0"/>
              </a:rPr>
              <a:t>Highest success rate is observed in singles as compared to divorced and married customers</a:t>
            </a:r>
          </a:p>
          <a:p>
            <a:endParaRPr lang="en-US" sz="1800" dirty="0">
              <a:solidFill>
                <a:schemeClr val="bg1"/>
              </a:solidFill>
              <a:latin typeface="Titillium Web" panose="020B0604020202020204" charset="0"/>
            </a:endParaRPr>
          </a:p>
          <a:p>
            <a:r>
              <a:rPr lang="en-US" sz="1800" dirty="0">
                <a:solidFill>
                  <a:schemeClr val="bg1"/>
                </a:solidFill>
                <a:latin typeface="Titillium Web" panose="020B0604020202020204" charset="0"/>
              </a:rPr>
              <a:t>Lowest success rate is for divorced individuals</a:t>
            </a:r>
          </a:p>
        </p:txBody>
      </p:sp>
      <p:pic>
        <p:nvPicPr>
          <p:cNvPr id="3" name="Picture 2">
            <a:extLst>
              <a:ext uri="{FF2B5EF4-FFF2-40B4-BE49-F238E27FC236}">
                <a16:creationId xmlns:a16="http://schemas.microsoft.com/office/drawing/2014/main" id="{37DEF712-7E0E-44B7-B5BC-2BC507FDD0A8}"/>
              </a:ext>
            </a:extLst>
          </p:cNvPr>
          <p:cNvPicPr>
            <a:picLocks noChangeAspect="1"/>
          </p:cNvPicPr>
          <p:nvPr/>
        </p:nvPicPr>
        <p:blipFill>
          <a:blip r:embed="rId3"/>
          <a:stretch>
            <a:fillRect/>
          </a:stretch>
        </p:blipFill>
        <p:spPr>
          <a:xfrm>
            <a:off x="350693" y="653143"/>
            <a:ext cx="5527593" cy="4425043"/>
          </a:xfrm>
          <a:prstGeom prst="rect">
            <a:avLst/>
          </a:prstGeom>
        </p:spPr>
      </p:pic>
    </p:spTree>
    <p:extLst>
      <p:ext uri="{BB962C8B-B14F-4D97-AF65-F5344CB8AC3E}">
        <p14:creationId xmlns:p14="http://schemas.microsoft.com/office/powerpoint/2010/main" val="2472228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21"/>
          <p:cNvSpPr txBox="1">
            <a:spLocks noGrp="1"/>
          </p:cNvSpPr>
          <p:nvPr>
            <p:ph type="ctrTitle" idx="4294967295"/>
          </p:nvPr>
        </p:nvSpPr>
        <p:spPr>
          <a:xfrm>
            <a:off x="277892" y="196711"/>
            <a:ext cx="8304754" cy="4564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b="1" dirty="0"/>
              <a:t>DATA ANALYSIS AND VISUALIZATION</a:t>
            </a:r>
            <a:endParaRPr sz="2000" b="1" dirty="0"/>
          </a:p>
        </p:txBody>
      </p:sp>
      <p:sp>
        <p:nvSpPr>
          <p:cNvPr id="835" name="Google Shape;835;p2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pic>
        <p:nvPicPr>
          <p:cNvPr id="2" name="Picture 1">
            <a:extLst>
              <a:ext uri="{FF2B5EF4-FFF2-40B4-BE49-F238E27FC236}">
                <a16:creationId xmlns:a16="http://schemas.microsoft.com/office/drawing/2014/main" id="{4DECEA78-2A7C-439A-9818-5A0D99722AAE}"/>
              </a:ext>
            </a:extLst>
          </p:cNvPr>
          <p:cNvPicPr>
            <a:picLocks noChangeAspect="1"/>
          </p:cNvPicPr>
          <p:nvPr/>
        </p:nvPicPr>
        <p:blipFill>
          <a:blip r:embed="rId3"/>
          <a:stretch>
            <a:fillRect/>
          </a:stretch>
        </p:blipFill>
        <p:spPr>
          <a:xfrm>
            <a:off x="277892" y="742948"/>
            <a:ext cx="4065508" cy="4203839"/>
          </a:xfrm>
          <a:prstGeom prst="rect">
            <a:avLst/>
          </a:prstGeom>
        </p:spPr>
      </p:pic>
      <p:pic>
        <p:nvPicPr>
          <p:cNvPr id="6" name="Picture 5">
            <a:extLst>
              <a:ext uri="{FF2B5EF4-FFF2-40B4-BE49-F238E27FC236}">
                <a16:creationId xmlns:a16="http://schemas.microsoft.com/office/drawing/2014/main" id="{8D409645-BCBF-46D9-A1DD-95C53F315E4F}"/>
              </a:ext>
            </a:extLst>
          </p:cNvPr>
          <p:cNvPicPr>
            <a:picLocks noChangeAspect="1"/>
          </p:cNvPicPr>
          <p:nvPr/>
        </p:nvPicPr>
        <p:blipFill>
          <a:blip r:embed="rId4"/>
          <a:stretch>
            <a:fillRect/>
          </a:stretch>
        </p:blipFill>
        <p:spPr>
          <a:xfrm>
            <a:off x="4474029" y="742949"/>
            <a:ext cx="4449535" cy="4203839"/>
          </a:xfrm>
          <a:prstGeom prst="rect">
            <a:avLst/>
          </a:prstGeom>
        </p:spPr>
      </p:pic>
    </p:spTree>
    <p:extLst>
      <p:ext uri="{BB962C8B-B14F-4D97-AF65-F5344CB8AC3E}">
        <p14:creationId xmlns:p14="http://schemas.microsoft.com/office/powerpoint/2010/main" val="2593229113"/>
      </p:ext>
    </p:extLst>
  </p:cSld>
  <p:clrMapOvr>
    <a:masterClrMapping/>
  </p:clrMapOvr>
</p:sld>
</file>

<file path=ppt/theme/theme1.xml><?xml version="1.0" encoding="utf-8"?>
<a:theme xmlns:a="http://schemas.openxmlformats.org/drawingml/2006/main"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3841</TotalTime>
  <Words>596</Words>
  <Application>Microsoft Office PowerPoint</Application>
  <PresentationFormat>On-screen Show (16:9)</PresentationFormat>
  <Paragraphs>141</Paragraphs>
  <Slides>20</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Wingdings</vt:lpstr>
      <vt:lpstr>Calibri</vt:lpstr>
      <vt:lpstr>Titillium Web ExtraLight</vt:lpstr>
      <vt:lpstr>Titillium Web</vt:lpstr>
      <vt:lpstr>Arial</vt:lpstr>
      <vt:lpstr>Thaliard template</vt:lpstr>
      <vt:lpstr>Bank Marketing Data Analysis   Iti shri Kotiyal</vt:lpstr>
      <vt:lpstr>AGENDA</vt:lpstr>
      <vt:lpstr>PROBLEM STATEMENT</vt:lpstr>
      <vt:lpstr>GOALS</vt:lpstr>
      <vt:lpstr>PowerPoint Presentation</vt:lpstr>
      <vt:lpstr>DATA ANALYSIS AND VISUALIZATION</vt:lpstr>
      <vt:lpstr>DATA ANALYSIS AND VISUALIZATION</vt:lpstr>
      <vt:lpstr>DATA ANALYSIS AND VISUALIZATION</vt:lpstr>
      <vt:lpstr>DATA ANALYSIS AND VISUALIZATION</vt:lpstr>
      <vt:lpstr>PowerPoint Presentation</vt:lpstr>
      <vt:lpstr>DATA ANALYSIS AND VISUALIZATION</vt:lpstr>
      <vt:lpstr>DATA ANALYSIS AND VISUALIZATION</vt:lpstr>
      <vt:lpstr>DATA ANALYSIS AND VISUALIZATION</vt:lpstr>
      <vt:lpstr>DATA ANALYSIS AND VISUALIZATION</vt:lpstr>
      <vt:lpstr>CURRENT MODEL EVALUATION</vt:lpstr>
      <vt:lpstr>CURRENT MODEL EVALUATION</vt:lpstr>
      <vt:lpstr>NEW MODEL FOR IMROVED PERFORMANCE</vt:lpstr>
      <vt:lpstr>MODEL COMPARISON</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Data Analysis   Iti shri Kotiyal</dc:title>
  <cp:lastModifiedBy>Kotiyal, Iti (RTM)</cp:lastModifiedBy>
  <cp:revision>53</cp:revision>
  <dcterms:modified xsi:type="dcterms:W3CDTF">2021-03-03T17:46:27Z</dcterms:modified>
</cp:coreProperties>
</file>