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 </a:t>
            </a:r>
            <a:endParaRPr lang="en-US"/>
          </a:p>
        </p:txBody>
      </p:sp>
      <p:sp>
        <p:nvSpPr>
          <p:cNvPr id="3" name="Subtitle 2"/>
          <p:cNvSpPr>
            <a:spLocks noGrp="1"/>
          </p:cNvSpPr>
          <p:nvPr>
            <p:ph type="subTitle" idx="1"/>
          </p:nvPr>
        </p:nvSpPr>
        <p:spPr>
          <a:xfrm>
            <a:off x="1827530" y="613410"/>
            <a:ext cx="9131300" cy="5631180"/>
          </a:xfrm>
        </p:spPr>
        <p:txBody>
          <a:bodyPr>
            <a:scene3d>
              <a:camera prst="orthographicFront"/>
              <a:lightRig rig="soft" dir="t">
                <a:rot lat="0" lon="0" rev="15600000"/>
              </a:lightRig>
            </a:scene3d>
            <a:sp3d extrusionH="57150" prstMaterial="softEdge">
              <a:bevelT w="25400" h="38100"/>
            </a:sp3d>
          </a:bodyPr>
          <a:p>
            <a:pPr algn="ctr"/>
            <a:endParaRPr lang="en-US" sz="6000">
              <a:ln/>
              <a:solidFill>
                <a:schemeClr val="accent4"/>
              </a:solidFill>
              <a:effectLst/>
            </a:endParaRPr>
          </a:p>
          <a:p>
            <a:pPr algn="ctr"/>
            <a:endParaRPr lang="en-US" sz="6000">
              <a:ln/>
              <a:solidFill>
                <a:schemeClr val="accent4"/>
              </a:solidFill>
              <a:effectLst/>
            </a:endParaRPr>
          </a:p>
          <a:p>
            <a:pPr algn="ctr"/>
            <a:r>
              <a:rPr lang="en-US" sz="8800">
                <a:ln/>
                <a:solidFill>
                  <a:schemeClr val="accent4"/>
                </a:solidFill>
                <a:effectLst/>
              </a:rPr>
              <a:t>Happiness Meter</a:t>
            </a:r>
            <a:endParaRPr lang="en-US" sz="8800">
              <a:ln/>
              <a:solidFill>
                <a:schemeClr val="accent4"/>
              </a:solidFill>
              <a:effectLst/>
            </a:endParaRPr>
          </a:p>
        </p:txBody>
      </p:sp>
      <p:pic>
        <p:nvPicPr>
          <p:cNvPr id="5" name="Picture 4"/>
          <p:cNvPicPr>
            <a:picLocks noChangeAspect="1"/>
          </p:cNvPicPr>
          <p:nvPr/>
        </p:nvPicPr>
        <p:blipFill>
          <a:blip r:embed="rId1"/>
          <a:stretch>
            <a:fillRect/>
          </a:stretch>
        </p:blipFill>
        <p:spPr>
          <a:xfrm>
            <a:off x="542290" y="4051300"/>
            <a:ext cx="2773680" cy="2811145"/>
          </a:xfrm>
          <a:prstGeom prst="rect">
            <a:avLst/>
          </a:prstGeom>
        </p:spPr>
      </p:pic>
      <p:sp>
        <p:nvSpPr>
          <p:cNvPr id="6" name="Text Box 5"/>
          <p:cNvSpPr txBox="1"/>
          <p:nvPr/>
        </p:nvSpPr>
        <p:spPr>
          <a:xfrm>
            <a:off x="7584440" y="4723765"/>
            <a:ext cx="4087495" cy="645160"/>
          </a:xfrm>
          <a:prstGeom prst="rect">
            <a:avLst/>
          </a:prstGeom>
          <a:noFill/>
        </p:spPr>
        <p:txBody>
          <a:bodyPr wrap="square" rtlCol="0">
            <a:spAutoFit/>
          </a:bodyPr>
          <a:p>
            <a:r>
              <a:rPr lang="en-US"/>
              <a:t>Meghna Mane </a:t>
            </a:r>
            <a:endParaRPr lang="en-US"/>
          </a:p>
          <a:p>
            <a:r>
              <a:rPr lang="en-US"/>
              <a:t>Health Data Science </a:t>
            </a:r>
            <a:endParaRPr 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601835" y="1908175"/>
            <a:ext cx="2132330" cy="1602105"/>
          </a:xfrm>
        </p:spPr>
        <p:txBody>
          <a:bodyPr/>
          <a:p>
            <a:r>
              <a:rPr lang="en-US"/>
              <a:t> </a:t>
            </a:r>
            <a:endParaRPr lang="en-US"/>
          </a:p>
        </p:txBody>
      </p:sp>
      <p:sp>
        <p:nvSpPr>
          <p:cNvPr id="3" name="Subtitle 2"/>
          <p:cNvSpPr>
            <a:spLocks noGrp="1"/>
          </p:cNvSpPr>
          <p:nvPr>
            <p:ph type="subTitle" idx="1"/>
          </p:nvPr>
        </p:nvSpPr>
        <p:spPr>
          <a:xfrm>
            <a:off x="1524000" y="3602038"/>
            <a:ext cx="9144000" cy="1655762"/>
          </a:xfrm>
        </p:spPr>
        <p:txBody>
          <a:bodyPr/>
          <a:p>
            <a:endParaRPr lang="en-US"/>
          </a:p>
        </p:txBody>
      </p:sp>
      <p:pic>
        <p:nvPicPr>
          <p:cNvPr id="4" name="Picture 3" descr="MAP1"/>
          <p:cNvPicPr>
            <a:picLocks noChangeAspect="1"/>
          </p:cNvPicPr>
          <p:nvPr/>
        </p:nvPicPr>
        <p:blipFill>
          <a:blip r:embed="rId1"/>
          <a:stretch>
            <a:fillRect/>
          </a:stretch>
        </p:blipFill>
        <p:spPr>
          <a:xfrm>
            <a:off x="476885" y="1604010"/>
            <a:ext cx="8990965" cy="4440555"/>
          </a:xfrm>
          <a:prstGeom prst="rect">
            <a:avLst/>
          </a:prstGeom>
        </p:spPr>
      </p:pic>
      <p:sp>
        <p:nvSpPr>
          <p:cNvPr id="5" name="Text Box 4"/>
          <p:cNvSpPr txBox="1"/>
          <p:nvPr/>
        </p:nvSpPr>
        <p:spPr>
          <a:xfrm>
            <a:off x="9634855" y="3615055"/>
            <a:ext cx="309880" cy="1198880"/>
          </a:xfrm>
          <a:prstGeom prst="rect">
            <a:avLst/>
          </a:prstGeom>
          <a:noFill/>
        </p:spPr>
        <p:txBody>
          <a:bodyPr wrap="none" rtlCol="0">
            <a:spAutoFit/>
          </a:bodyPr>
          <a:p>
            <a:pPr algn="dist"/>
            <a:endParaRPr lang="en-US"/>
          </a:p>
          <a:p>
            <a:pPr algn="dist"/>
            <a:endParaRPr lang="en-US"/>
          </a:p>
          <a:p>
            <a:pPr algn="dist"/>
            <a:endParaRPr lang="en-US"/>
          </a:p>
          <a:p>
            <a:pPr algn="dist"/>
            <a:endParaRPr lang="en-US"/>
          </a:p>
        </p:txBody>
      </p:sp>
      <p:sp>
        <p:nvSpPr>
          <p:cNvPr id="6" name="Text Box 5"/>
          <p:cNvSpPr txBox="1"/>
          <p:nvPr/>
        </p:nvSpPr>
        <p:spPr>
          <a:xfrm>
            <a:off x="981710" y="374650"/>
            <a:ext cx="8620125" cy="398780"/>
          </a:xfrm>
          <a:prstGeom prst="rect">
            <a:avLst/>
          </a:prstGeom>
          <a:noFill/>
        </p:spPr>
        <p:txBody>
          <a:bodyPr wrap="square" rtlCol="0">
            <a:spAutoFit/>
          </a:bodyPr>
          <a:p>
            <a:pPr algn="just"/>
            <a:r>
              <a:rPr lang="en-US" sz="2000" b="1"/>
              <a:t>Happiness index for the countries which participated in the year 2021.</a:t>
            </a:r>
            <a:endParaRPr lang="en-US" sz="2000" b="1"/>
          </a:p>
        </p:txBody>
      </p:sp>
      <p:sp>
        <p:nvSpPr>
          <p:cNvPr id="8" name="Text Box 7"/>
          <p:cNvSpPr txBox="1"/>
          <p:nvPr/>
        </p:nvSpPr>
        <p:spPr>
          <a:xfrm>
            <a:off x="9218295" y="914400"/>
            <a:ext cx="2515870" cy="5908040"/>
          </a:xfrm>
          <a:prstGeom prst="rect">
            <a:avLst/>
          </a:prstGeom>
          <a:noFill/>
        </p:spPr>
        <p:txBody>
          <a:bodyPr wrap="square" rtlCol="0">
            <a:spAutoFit/>
          </a:bodyPr>
          <a:p>
            <a:pPr algn="ctr"/>
            <a:r>
              <a:rPr lang="en-US">
                <a:sym typeface="+mn-ea"/>
              </a:rPr>
              <a:t>1. This  sourse of data is been collected from kaggle , Gallup world poll.</a:t>
            </a:r>
            <a:endParaRPr lang="en-US">
              <a:sym typeface="+mn-ea"/>
            </a:endParaRPr>
          </a:p>
          <a:p>
            <a:pPr algn="ctr"/>
            <a:endParaRPr lang="en-US">
              <a:sym typeface="+mn-ea"/>
            </a:endParaRPr>
          </a:p>
          <a:p>
            <a:pPr algn="ctr"/>
            <a:r>
              <a:rPr lang="en-US">
                <a:sym typeface="+mn-ea"/>
              </a:rPr>
              <a:t>2.Below link is  a story how it all started. </a:t>
            </a:r>
            <a:endParaRPr lang="en-US">
              <a:sym typeface="+mn-ea"/>
            </a:endParaRPr>
          </a:p>
          <a:p>
            <a:pPr algn="ctr"/>
            <a:endParaRPr lang="en-US">
              <a:sym typeface="+mn-ea"/>
            </a:endParaRPr>
          </a:p>
          <a:p>
            <a:pPr algn="ctr"/>
            <a:r>
              <a:rPr lang="en-US" b="1">
                <a:solidFill>
                  <a:schemeClr val="accent1">
                    <a:lumMod val="75000"/>
                  </a:schemeClr>
                </a:solidFill>
                <a:sym typeface="+mn-ea"/>
              </a:rPr>
              <a:t>https://www.gallup.com/analytics/247355/gallup-world-happiness-report.aspx</a:t>
            </a:r>
            <a:r>
              <a:rPr lang="en-US">
                <a:solidFill>
                  <a:srgbClr val="002060"/>
                </a:solidFill>
                <a:sym typeface="+mn-ea"/>
              </a:rPr>
              <a:t> </a:t>
            </a:r>
            <a:endParaRPr lang="en-US">
              <a:sym typeface="+mn-ea"/>
            </a:endParaRPr>
          </a:p>
          <a:p>
            <a:pPr algn="ctr"/>
            <a:endParaRPr lang="en-US">
              <a:sym typeface="+mn-ea"/>
            </a:endParaRPr>
          </a:p>
          <a:p>
            <a:pPr algn="ctr"/>
            <a:r>
              <a:rPr lang="en-US">
                <a:sym typeface="+mn-ea"/>
              </a:rPr>
              <a:t>3.Depending on the</a:t>
            </a:r>
            <a:endParaRPr lang="en-US"/>
          </a:p>
          <a:p>
            <a:pPr algn="ctr"/>
            <a:r>
              <a:rPr lang="en-US">
                <a:sym typeface="+mn-ea"/>
              </a:rPr>
              <a:t>degree of happiness index,</a:t>
            </a:r>
            <a:endParaRPr lang="en-US"/>
          </a:p>
          <a:p>
            <a:pPr algn="ctr"/>
            <a:r>
              <a:rPr lang="en-US">
                <a:sym typeface="+mn-ea"/>
              </a:rPr>
              <a:t>the intensity of the colour is</a:t>
            </a:r>
            <a:endParaRPr lang="en-US"/>
          </a:p>
          <a:p>
            <a:pPr algn="ctr"/>
            <a:r>
              <a:rPr lang="en-US">
                <a:sym typeface="+mn-ea"/>
              </a:rPr>
              <a:t>increased</a:t>
            </a:r>
            <a:endParaRPr lang="en-US"/>
          </a:p>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 </a:t>
            </a:r>
            <a:endParaRPr lang="en-US"/>
          </a:p>
        </p:txBody>
      </p:sp>
      <p:sp>
        <p:nvSpPr>
          <p:cNvPr id="3" name="Subtitle 2"/>
          <p:cNvSpPr>
            <a:spLocks noGrp="1"/>
          </p:cNvSpPr>
          <p:nvPr>
            <p:ph type="subTitle" idx="1"/>
          </p:nvPr>
        </p:nvSpPr>
        <p:spPr/>
        <p:txBody>
          <a:bodyPr/>
          <a:p>
            <a:endParaRPr lang="en-US"/>
          </a:p>
        </p:txBody>
      </p:sp>
      <p:pic>
        <p:nvPicPr>
          <p:cNvPr id="4" name="Picture 3" descr="elements of happiness"/>
          <p:cNvPicPr>
            <a:picLocks noChangeAspect="1"/>
          </p:cNvPicPr>
          <p:nvPr/>
        </p:nvPicPr>
        <p:blipFill>
          <a:blip r:embed="rId1"/>
          <a:stretch>
            <a:fillRect/>
          </a:stretch>
        </p:blipFill>
        <p:spPr>
          <a:xfrm>
            <a:off x="412750" y="240030"/>
            <a:ext cx="10796270" cy="6073775"/>
          </a:xfrm>
          <a:prstGeom prst="rect">
            <a:avLst/>
          </a:prstGeom>
        </p:spPr>
      </p:pic>
      <p:sp>
        <p:nvSpPr>
          <p:cNvPr id="5" name="Text Box 4"/>
          <p:cNvSpPr txBox="1"/>
          <p:nvPr/>
        </p:nvSpPr>
        <p:spPr>
          <a:xfrm>
            <a:off x="5433695" y="2535555"/>
            <a:ext cx="5568315" cy="4246245"/>
          </a:xfrm>
          <a:prstGeom prst="rect">
            <a:avLst/>
          </a:prstGeom>
          <a:noFill/>
        </p:spPr>
        <p:txBody>
          <a:bodyPr wrap="square" rtlCol="0">
            <a:spAutoFit/>
          </a:bodyPr>
          <a:p>
            <a:r>
              <a:rPr lang="en-US"/>
              <a:t>Green for Generosity: It is the traditional color of peace, harmony, comfortable nurturing, support and well paced energy.</a:t>
            </a:r>
            <a:endParaRPr lang="en-US"/>
          </a:p>
          <a:p>
            <a:endParaRPr lang="en-US"/>
          </a:p>
          <a:p>
            <a:r>
              <a:rPr lang="en-US"/>
              <a:t>Blue for freedom and and/or patriotism.</a:t>
            </a:r>
            <a:endParaRPr lang="en-US"/>
          </a:p>
          <a:p>
            <a:endParaRPr lang="en-US"/>
          </a:p>
          <a:p>
            <a:r>
              <a:rPr lang="en-US"/>
              <a:t>Purple for Anti corruption</a:t>
            </a:r>
            <a:endParaRPr lang="en-US"/>
          </a:p>
          <a:p>
            <a:endParaRPr lang="en-US"/>
          </a:p>
          <a:p>
            <a:r>
              <a:rPr lang="en-US"/>
              <a:t>Red for Health: Induces vitality and stimulates        energy, induces adrenaline </a:t>
            </a:r>
            <a:endParaRPr lang="en-US"/>
          </a:p>
          <a:p>
            <a:endParaRPr lang="en-US"/>
          </a:p>
          <a:p>
            <a:r>
              <a:rPr lang="en-US"/>
              <a:t>Yellow for GDP : Yellow for gold  and its for money </a:t>
            </a:r>
            <a:endParaRPr lang="en-US"/>
          </a:p>
          <a:p>
            <a:endParaRPr lang="en-US"/>
          </a:p>
          <a:p>
            <a:r>
              <a:rPr lang="en-US"/>
              <a:t>Brown for social support: Ground root </a:t>
            </a:r>
            <a:endParaRPr lang="en-US"/>
          </a:p>
          <a:p>
            <a:endParaRPr lang="en-US"/>
          </a:p>
        </p:txBody>
      </p:sp>
      <p:sp>
        <p:nvSpPr>
          <p:cNvPr id="6" name="Text Box 5"/>
          <p:cNvSpPr txBox="1"/>
          <p:nvPr/>
        </p:nvSpPr>
        <p:spPr>
          <a:xfrm>
            <a:off x="4786630" y="240030"/>
            <a:ext cx="5180965" cy="398780"/>
          </a:xfrm>
          <a:prstGeom prst="rect">
            <a:avLst/>
          </a:prstGeom>
          <a:noFill/>
        </p:spPr>
        <p:txBody>
          <a:bodyPr wrap="square" rtlCol="0">
            <a:spAutoFit/>
          </a:bodyPr>
          <a:p>
            <a:r>
              <a:rPr lang="en-US" sz="2000" b="1"/>
              <a:t>Elements of Happiness</a:t>
            </a:r>
            <a:endParaRPr 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36333"/>
            <a:ext cx="9144000" cy="2387600"/>
          </a:xfrm>
        </p:spPr>
        <p:txBody>
          <a:bodyPr/>
          <a:p>
            <a:r>
              <a:rPr lang="en-US"/>
              <a:t> </a:t>
            </a:r>
            <a:endParaRPr lang="en-US"/>
          </a:p>
        </p:txBody>
      </p:sp>
      <p:sp>
        <p:nvSpPr>
          <p:cNvPr id="3" name="Subtitle 2"/>
          <p:cNvSpPr>
            <a:spLocks noGrp="1"/>
          </p:cNvSpPr>
          <p:nvPr>
            <p:ph type="subTitle" idx="1"/>
          </p:nvPr>
        </p:nvSpPr>
        <p:spPr>
          <a:xfrm>
            <a:off x="1827530" y="596265"/>
            <a:ext cx="5460365" cy="4079875"/>
          </a:xfrm>
        </p:spPr>
        <p:txBody>
          <a:bodyPr>
            <a:scene3d>
              <a:camera prst="orthographicFront"/>
              <a:lightRig rig="soft" dir="t">
                <a:rot lat="0" lon="0" rev="15600000"/>
              </a:lightRig>
            </a:scene3d>
            <a:sp3d extrusionH="57150" prstMaterial="softEdge">
              <a:bevelT w="25400" h="38100"/>
            </a:sp3d>
          </a:bodyPr>
          <a:p>
            <a:pPr algn="ctr"/>
            <a:endParaRPr lang="en-US" sz="6000">
              <a:solidFill>
                <a:schemeClr val="accent4"/>
              </a:solidFill>
              <a:effectLst/>
            </a:endParaRPr>
          </a:p>
          <a:p>
            <a:pPr algn="ctr"/>
            <a:endParaRPr lang="en-US" sz="6000">
              <a:solidFill>
                <a:schemeClr val="accent4"/>
              </a:solidFill>
              <a:effectLst/>
            </a:endParaRPr>
          </a:p>
          <a:p>
            <a:pPr algn="ctr"/>
            <a:endParaRPr lang="en-US" sz="6000">
              <a:solidFill>
                <a:schemeClr val="accent4"/>
              </a:solidFill>
              <a:effectLst/>
            </a:endParaRPr>
          </a:p>
        </p:txBody>
      </p:sp>
      <p:pic>
        <p:nvPicPr>
          <p:cNvPr id="4" name="Picture 3" descr="GDP1"/>
          <p:cNvPicPr>
            <a:picLocks noChangeAspect="1"/>
          </p:cNvPicPr>
          <p:nvPr/>
        </p:nvPicPr>
        <p:blipFill>
          <a:blip r:embed="rId1"/>
          <a:stretch>
            <a:fillRect/>
          </a:stretch>
        </p:blipFill>
        <p:spPr>
          <a:xfrm>
            <a:off x="1397000" y="886460"/>
            <a:ext cx="6888480" cy="5575935"/>
          </a:xfrm>
          <a:prstGeom prst="rect">
            <a:avLst/>
          </a:prstGeom>
        </p:spPr>
      </p:pic>
      <p:sp>
        <p:nvSpPr>
          <p:cNvPr id="5" name="Text Box 4"/>
          <p:cNvSpPr txBox="1"/>
          <p:nvPr/>
        </p:nvSpPr>
        <p:spPr>
          <a:xfrm>
            <a:off x="8050530" y="2105025"/>
            <a:ext cx="3953510" cy="3138170"/>
          </a:xfrm>
          <a:prstGeom prst="rect">
            <a:avLst/>
          </a:prstGeom>
          <a:noFill/>
        </p:spPr>
        <p:txBody>
          <a:bodyPr wrap="square" rtlCol="0">
            <a:spAutoFit/>
          </a:bodyPr>
          <a:p>
            <a:endParaRPr lang="en-US"/>
          </a:p>
          <a:p>
            <a:endParaRPr lang="en-US"/>
          </a:p>
          <a:p>
            <a:r>
              <a:rPr lang="en-US"/>
              <a:t>Comapring Happiness from 2019 to 2021, its been observed that countries  have maintained their happiness value as we can compare countries  have invested their economy in  conserving the harmony of the country as GDP have decreased from 2019 to 2020 then increased in 2021.</a:t>
            </a:r>
            <a:endParaRPr lang="en-US"/>
          </a:p>
        </p:txBody>
      </p:sp>
      <p:pic>
        <p:nvPicPr>
          <p:cNvPr id="6" name="Picture 5"/>
          <p:cNvPicPr>
            <a:picLocks noChangeAspect="1"/>
          </p:cNvPicPr>
          <p:nvPr/>
        </p:nvPicPr>
        <p:blipFill>
          <a:blip r:embed="rId2"/>
          <a:stretch>
            <a:fillRect/>
          </a:stretch>
        </p:blipFill>
        <p:spPr>
          <a:xfrm>
            <a:off x="9570720" y="596265"/>
            <a:ext cx="1693545" cy="1042035"/>
          </a:xfrm>
          <a:prstGeom prst="rect">
            <a:avLst/>
          </a:prstGeom>
        </p:spPr>
      </p:pic>
      <p:sp>
        <p:nvSpPr>
          <p:cNvPr id="7" name="Text Box 6"/>
          <p:cNvSpPr txBox="1"/>
          <p:nvPr/>
        </p:nvSpPr>
        <p:spPr>
          <a:xfrm>
            <a:off x="810260" y="193040"/>
            <a:ext cx="5070475" cy="645160"/>
          </a:xfrm>
          <a:prstGeom prst="rect">
            <a:avLst/>
          </a:prstGeom>
          <a:noFill/>
        </p:spPr>
        <p:txBody>
          <a:bodyPr wrap="square" rtlCol="0">
            <a:spAutoFit/>
          </a:bodyPr>
          <a:p>
            <a:r>
              <a:rPr lang="en-US" b="1">
                <a:sym typeface="+mn-ea"/>
              </a:rPr>
              <a:t>Change in Happiness from 2019 to 2021 and the Money</a:t>
            </a:r>
            <a:endParaRPr lang="en-US" b="1"/>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26185" y="365125"/>
            <a:ext cx="10127615" cy="564515"/>
          </a:xfrm>
        </p:spPr>
        <p:txBody>
          <a:bodyPr>
            <a:normAutofit fontScale="90000"/>
          </a:bodyPr>
          <a:p>
            <a:r>
              <a:rPr lang="en-US"/>
              <a:t>Correlation of Happiness with elements</a:t>
            </a:r>
            <a:endParaRPr lang="en-US"/>
          </a:p>
        </p:txBody>
      </p:sp>
      <p:sp>
        <p:nvSpPr>
          <p:cNvPr id="3" name="Content Placeholder 2"/>
          <p:cNvSpPr>
            <a:spLocks noGrp="1"/>
          </p:cNvSpPr>
          <p:nvPr>
            <p:ph idx="1"/>
          </p:nvPr>
        </p:nvSpPr>
        <p:spPr/>
        <p:txBody>
          <a:bodyPr/>
          <a:p>
            <a:endParaRPr lang="en-US"/>
          </a:p>
        </p:txBody>
      </p:sp>
      <p:pic>
        <p:nvPicPr>
          <p:cNvPr id="4" name="Picture 3" descr="Correlation1"/>
          <p:cNvPicPr>
            <a:picLocks noChangeAspect="1"/>
          </p:cNvPicPr>
          <p:nvPr/>
        </p:nvPicPr>
        <p:blipFill>
          <a:blip r:embed="rId1"/>
          <a:stretch>
            <a:fillRect/>
          </a:stretch>
        </p:blipFill>
        <p:spPr>
          <a:xfrm>
            <a:off x="311150" y="1720215"/>
            <a:ext cx="8122285" cy="4595495"/>
          </a:xfrm>
          <a:prstGeom prst="rect">
            <a:avLst/>
          </a:prstGeom>
        </p:spPr>
      </p:pic>
      <p:sp>
        <p:nvSpPr>
          <p:cNvPr id="5" name="Text Box 4"/>
          <p:cNvSpPr txBox="1"/>
          <p:nvPr/>
        </p:nvSpPr>
        <p:spPr>
          <a:xfrm>
            <a:off x="8555355" y="2220595"/>
            <a:ext cx="3072765" cy="2030095"/>
          </a:xfrm>
          <a:prstGeom prst="rect">
            <a:avLst/>
          </a:prstGeom>
          <a:noFill/>
        </p:spPr>
        <p:txBody>
          <a:bodyPr wrap="square" rtlCol="0">
            <a:spAutoFit/>
          </a:bodyPr>
          <a:p>
            <a:r>
              <a:rPr lang="en-US"/>
              <a:t>Happiness is</a:t>
            </a:r>
            <a:endParaRPr lang="en-US"/>
          </a:p>
          <a:p>
            <a:r>
              <a:rPr lang="en-US"/>
              <a:t>in direct assocaition with </a:t>
            </a:r>
            <a:endParaRPr lang="en-US"/>
          </a:p>
          <a:p>
            <a:r>
              <a:rPr lang="en-US"/>
              <a:t>GDP, Healthy life expectancy,Freedom to make choice,Perception of corruption and social support.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Link for refernce </a:t>
            </a:r>
            <a:endParaRPr lang="en-US"/>
          </a:p>
          <a:p>
            <a:pPr marL="0" indent="0">
              <a:buNone/>
            </a:pPr>
            <a:endParaRPr lang="en-US"/>
          </a:p>
          <a:p>
            <a:pPr marL="0" indent="0">
              <a:buNone/>
            </a:pPr>
            <a:r>
              <a:rPr lang="en-US"/>
              <a:t>https://docs.google.com/document/d/1cQt7ISm2sqSfYzK8h8gFJ5T35G1HAHCYCYLGJwEvhlw/edit</a:t>
            </a:r>
            <a:endParaRPr lang="en-US"/>
          </a:p>
          <a:p>
            <a:pPr marL="0" indent="0">
              <a:buNone/>
            </a:pPr>
            <a:endParaRPr lang="en-US"/>
          </a:p>
          <a:p>
            <a:pPr marL="0" indent="0">
              <a:buNone/>
            </a:pPr>
            <a:endParaRPr lang="en-US"/>
          </a:p>
          <a:p>
            <a:pPr marL="0" indent="0">
              <a:buNone/>
            </a:pPr>
            <a:r>
              <a:rPr lang="en-US"/>
              <a:t>Any Questions???</a:t>
            </a:r>
            <a:endParaRPr lang="en-US"/>
          </a:p>
          <a:p>
            <a:pPr marL="0" indent="0">
              <a:buNone/>
            </a:pPr>
            <a:endParaRPr lang="en-US"/>
          </a:p>
          <a:p>
            <a:pPr marL="0" indent="0">
              <a:buNone/>
            </a:pPr>
            <a:endParaRPr lang="en-US"/>
          </a:p>
        </p:txBody>
      </p:sp>
      <p:pic>
        <p:nvPicPr>
          <p:cNvPr id="4" name="Picture 3" descr="tinyqr-ca8b50d5a819541a357887cb6deb50a6"/>
          <p:cNvPicPr>
            <a:picLocks noChangeAspect="1"/>
          </p:cNvPicPr>
          <p:nvPr/>
        </p:nvPicPr>
        <p:blipFill>
          <a:blip r:embed="rId1"/>
          <a:stretch>
            <a:fillRect/>
          </a:stretch>
        </p:blipFill>
        <p:spPr>
          <a:xfrm>
            <a:off x="8889365" y="3548380"/>
            <a:ext cx="2087245" cy="20872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953135"/>
            <a:ext cx="10515600" cy="5224145"/>
          </a:xfrm>
        </p:spPr>
        <p:txBody>
          <a:bodyPr>
            <a:normAutofit lnSpcReduction="10000"/>
            <a:scene3d>
              <a:camera prst="orthographicFront"/>
              <a:lightRig rig="soft" dir="t">
                <a:rot lat="0" lon="0" rev="15600000"/>
              </a:lightRig>
            </a:scene3d>
            <a:sp3d extrusionH="57150" prstMaterial="softEdge">
              <a:bevelT w="25400" h="38100"/>
            </a:sp3d>
          </a:bodyPr>
          <a:p>
            <a:pPr marL="0" indent="0" algn="just">
              <a:buNone/>
            </a:pPr>
            <a:r>
              <a:rPr lang="en-US" sz="9600">
                <a:ln/>
                <a:solidFill>
                  <a:schemeClr val="accent4"/>
                </a:solidFill>
                <a:effectLst/>
                <a:sym typeface="+mn-ea"/>
              </a:rPr>
              <a:t>       </a:t>
            </a:r>
            <a:endParaRPr lang="en-US" sz="9600">
              <a:ln/>
              <a:solidFill>
                <a:schemeClr val="accent4"/>
              </a:solidFill>
              <a:effectLst/>
              <a:sym typeface="+mn-ea"/>
            </a:endParaRPr>
          </a:p>
          <a:p>
            <a:pPr marL="0" indent="0" algn="just">
              <a:buNone/>
            </a:pPr>
            <a:r>
              <a:rPr lang="en-US" sz="9600">
                <a:ln/>
                <a:solidFill>
                  <a:schemeClr val="accent4"/>
                </a:solidFill>
                <a:effectLst/>
                <a:sym typeface="+mn-ea"/>
              </a:rPr>
              <a:t>     </a:t>
            </a:r>
            <a:r>
              <a:rPr lang="en-US" sz="11500" b="1">
                <a:ln/>
                <a:solidFill>
                  <a:schemeClr val="accent4"/>
                </a:solidFill>
                <a:effectLst/>
                <a:sym typeface="+mn-ea"/>
              </a:rPr>
              <a:t>Thank you </a:t>
            </a:r>
            <a:endParaRPr lang="en-US" sz="11500" b="1">
              <a:ln/>
              <a:solidFill>
                <a:schemeClr val="accent4"/>
              </a:solidFill>
              <a:effectLst/>
              <a:sym typeface="+mn-ea"/>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1420</Words>
  <Application>WPS Writer</Application>
  <PresentationFormat>Widescreen</PresentationFormat>
  <Paragraphs>73</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Arial Unicode MS</vt:lpstr>
      <vt:lpstr>Calibri Light</vt:lpstr>
      <vt:lpstr>Helvetica Neue</vt:lpstr>
      <vt:lpstr>Calibri</vt:lpstr>
      <vt:lpstr>微软雅黑</vt:lpstr>
      <vt:lpstr>汉仪旗黑</vt:lpstr>
      <vt:lpstr>宋体-简</vt:lpstr>
      <vt:lpstr>Office Theme</vt:lpstr>
      <vt:lpstr>PowerPoint 演示文稿</vt:lpstr>
      <vt:lpstr> </vt:lpstr>
      <vt:lpstr> </vt:lpstr>
      <vt:lpstr>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meghnamane</dc:creator>
  <cp:lastModifiedBy>meghnamane</cp:lastModifiedBy>
  <cp:revision>5</cp:revision>
  <dcterms:created xsi:type="dcterms:W3CDTF">2021-07-07T23:32:56Z</dcterms:created>
  <dcterms:modified xsi:type="dcterms:W3CDTF">2021-07-07T23:32:56Z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1033-3.1.4.5932</vt:lpwstr>
  </property>
</Properties>
</file>