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1"/>
  </p:notesMasterIdLst>
  <p:sldIdLst>
    <p:sldId id="256" r:id="rId2"/>
    <p:sldId id="257" r:id="rId3"/>
    <p:sldId id="258" r:id="rId4"/>
    <p:sldId id="261" r:id="rId5"/>
    <p:sldId id="264" r:id="rId6"/>
    <p:sldId id="260" r:id="rId7"/>
    <p:sldId id="262"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1802EA-1AE5-48DC-9A82-360DCD98886D}">
          <p14:sldIdLst>
            <p14:sldId id="256"/>
            <p14:sldId id="257"/>
            <p14:sldId id="258"/>
            <p14:sldId id="261"/>
            <p14:sldId id="264"/>
            <p14:sldId id="260"/>
            <p14:sldId id="262"/>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745" autoAdjust="0"/>
  </p:normalViewPr>
  <p:slideViewPr>
    <p:cSldViewPr snapToGrid="0">
      <p:cViewPr varScale="1">
        <p:scale>
          <a:sx n="92" d="100"/>
          <a:sy n="92" d="100"/>
        </p:scale>
        <p:origin x="12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99062E-A5BE-43A7-9CF9-3D90B41B6979}" type="datetimeFigureOut">
              <a:rPr lang="en-US" smtClean="0"/>
              <a:t>10/5/2017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B29F8D-7FB1-441C-821C-57F46ED92A0B}" type="slidenum">
              <a:rPr lang="en-US" smtClean="0"/>
              <a:t>‹#›</a:t>
            </a:fld>
            <a:endParaRPr lang="en-US"/>
          </a:p>
        </p:txBody>
      </p:sp>
    </p:spTree>
    <p:extLst>
      <p:ext uri="{BB962C8B-B14F-4D97-AF65-F5344CB8AC3E}">
        <p14:creationId xmlns:p14="http://schemas.microsoft.com/office/powerpoint/2010/main" val="1270630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29F8D-7FB1-441C-821C-57F46ED92A0B}" type="slidenum">
              <a:rPr lang="en-US" smtClean="0"/>
              <a:t>1</a:t>
            </a:fld>
            <a:endParaRPr lang="en-US"/>
          </a:p>
        </p:txBody>
      </p:sp>
    </p:spTree>
    <p:extLst>
      <p:ext uri="{BB962C8B-B14F-4D97-AF65-F5344CB8AC3E}">
        <p14:creationId xmlns:p14="http://schemas.microsoft.com/office/powerpoint/2010/main" val="3336833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was lucky enough to have a prepared dataset from the National Institute of Standards and Technology. </a:t>
            </a:r>
          </a:p>
          <a:p>
            <a:endParaRPr lang="en-US" dirty="0"/>
          </a:p>
          <a:p>
            <a:r>
              <a:rPr lang="en-US" dirty="0"/>
              <a:t>Changed the training / testing to 15 / 85 split</a:t>
            </a:r>
          </a:p>
          <a:p>
            <a:r>
              <a:rPr lang="en-US" dirty="0"/>
              <a:t>697932 / 116323</a:t>
            </a:r>
          </a:p>
        </p:txBody>
      </p:sp>
      <p:sp>
        <p:nvSpPr>
          <p:cNvPr id="4" name="Slide Number Placeholder 3"/>
          <p:cNvSpPr>
            <a:spLocks noGrp="1"/>
          </p:cNvSpPr>
          <p:nvPr>
            <p:ph type="sldNum" sz="quarter" idx="10"/>
          </p:nvPr>
        </p:nvSpPr>
        <p:spPr/>
        <p:txBody>
          <a:bodyPr/>
          <a:lstStyle/>
          <a:p>
            <a:fld id="{48B29F8D-7FB1-441C-821C-57F46ED92A0B}" type="slidenum">
              <a:rPr lang="en-US" smtClean="0"/>
              <a:t>2</a:t>
            </a:fld>
            <a:endParaRPr lang="en-US"/>
          </a:p>
        </p:txBody>
      </p:sp>
    </p:spTree>
    <p:extLst>
      <p:ext uri="{BB962C8B-B14F-4D97-AF65-F5344CB8AC3E}">
        <p14:creationId xmlns:p14="http://schemas.microsoft.com/office/powerpoint/2010/main" val="2594746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chose the unbalanced to see if there was some additional bias that may have helped with identifying unknown letters or numbers (most common letters would be weighted higher than uncommon ones)</a:t>
            </a:r>
          </a:p>
        </p:txBody>
      </p:sp>
      <p:sp>
        <p:nvSpPr>
          <p:cNvPr id="4" name="Slide Number Placeholder 3"/>
          <p:cNvSpPr>
            <a:spLocks noGrp="1"/>
          </p:cNvSpPr>
          <p:nvPr>
            <p:ph type="sldNum" sz="quarter" idx="10"/>
          </p:nvPr>
        </p:nvSpPr>
        <p:spPr/>
        <p:txBody>
          <a:bodyPr/>
          <a:lstStyle/>
          <a:p>
            <a:fld id="{48B29F8D-7FB1-441C-821C-57F46ED92A0B}" type="slidenum">
              <a:rPr lang="en-US" smtClean="0"/>
              <a:t>3</a:t>
            </a:fld>
            <a:endParaRPr lang="en-US"/>
          </a:p>
        </p:txBody>
      </p:sp>
    </p:spTree>
    <p:extLst>
      <p:ext uri="{BB962C8B-B14F-4D97-AF65-F5344CB8AC3E}">
        <p14:creationId xmlns:p14="http://schemas.microsoft.com/office/powerpoint/2010/main" val="4120837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 layer convolutional neural network </a:t>
            </a:r>
          </a:p>
          <a:p>
            <a:endParaRPr lang="en-US" dirty="0"/>
          </a:p>
          <a:p>
            <a:r>
              <a:rPr lang="en-US" dirty="0"/>
              <a:t>Roughly 7 different models with the highest performance being 88% after 200 epochs</a:t>
            </a:r>
          </a:p>
        </p:txBody>
      </p:sp>
      <p:sp>
        <p:nvSpPr>
          <p:cNvPr id="4" name="Slide Number Placeholder 3"/>
          <p:cNvSpPr>
            <a:spLocks noGrp="1"/>
          </p:cNvSpPr>
          <p:nvPr>
            <p:ph type="sldNum" sz="quarter" idx="10"/>
          </p:nvPr>
        </p:nvSpPr>
        <p:spPr/>
        <p:txBody>
          <a:bodyPr/>
          <a:lstStyle/>
          <a:p>
            <a:fld id="{48B29F8D-7FB1-441C-821C-57F46ED92A0B}" type="slidenum">
              <a:rPr lang="en-US" smtClean="0"/>
              <a:t>4</a:t>
            </a:fld>
            <a:endParaRPr lang="en-US"/>
          </a:p>
        </p:txBody>
      </p:sp>
    </p:spTree>
    <p:extLst>
      <p:ext uri="{BB962C8B-B14F-4D97-AF65-F5344CB8AC3E}">
        <p14:creationId xmlns:p14="http://schemas.microsoft.com/office/powerpoint/2010/main" val="577277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29F8D-7FB1-441C-821C-57F46ED92A0B}" type="slidenum">
              <a:rPr lang="en-US" smtClean="0"/>
              <a:t>5</a:t>
            </a:fld>
            <a:endParaRPr lang="en-US"/>
          </a:p>
        </p:txBody>
      </p:sp>
    </p:spTree>
    <p:extLst>
      <p:ext uri="{BB962C8B-B14F-4D97-AF65-F5344CB8AC3E}">
        <p14:creationId xmlns:p14="http://schemas.microsoft.com/office/powerpoint/2010/main" val="917588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the model into a reusable file</a:t>
            </a:r>
          </a:p>
        </p:txBody>
      </p:sp>
      <p:sp>
        <p:nvSpPr>
          <p:cNvPr id="4" name="Slide Number Placeholder 3"/>
          <p:cNvSpPr>
            <a:spLocks noGrp="1"/>
          </p:cNvSpPr>
          <p:nvPr>
            <p:ph type="sldNum" sz="quarter" idx="10"/>
          </p:nvPr>
        </p:nvSpPr>
        <p:spPr/>
        <p:txBody>
          <a:bodyPr/>
          <a:lstStyle/>
          <a:p>
            <a:fld id="{48B29F8D-7FB1-441C-821C-57F46ED92A0B}" type="slidenum">
              <a:rPr lang="en-US" smtClean="0"/>
              <a:t>6</a:t>
            </a:fld>
            <a:endParaRPr lang="en-US"/>
          </a:p>
        </p:txBody>
      </p:sp>
    </p:spTree>
    <p:extLst>
      <p:ext uri="{BB962C8B-B14F-4D97-AF65-F5344CB8AC3E}">
        <p14:creationId xmlns:p14="http://schemas.microsoft.com/office/powerpoint/2010/main" val="1642004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29F8D-7FB1-441C-821C-57F46ED92A0B}" type="slidenum">
              <a:rPr lang="en-US" smtClean="0"/>
              <a:t>7</a:t>
            </a:fld>
            <a:endParaRPr lang="en-US"/>
          </a:p>
        </p:txBody>
      </p:sp>
    </p:spTree>
    <p:extLst>
      <p:ext uri="{BB962C8B-B14F-4D97-AF65-F5344CB8AC3E}">
        <p14:creationId xmlns:p14="http://schemas.microsoft.com/office/powerpoint/2010/main" val="2261178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60 times faster</a:t>
            </a:r>
          </a:p>
          <a:p>
            <a:r>
              <a:rPr lang="en-US" dirty="0" err="1"/>
              <a:t>Tensorflow_gpu</a:t>
            </a:r>
            <a:endParaRPr lang="en-US" dirty="0"/>
          </a:p>
        </p:txBody>
      </p:sp>
      <p:sp>
        <p:nvSpPr>
          <p:cNvPr id="4" name="Slide Number Placeholder 3"/>
          <p:cNvSpPr>
            <a:spLocks noGrp="1"/>
          </p:cNvSpPr>
          <p:nvPr>
            <p:ph type="sldNum" sz="quarter" idx="10"/>
          </p:nvPr>
        </p:nvSpPr>
        <p:spPr/>
        <p:txBody>
          <a:bodyPr/>
          <a:lstStyle/>
          <a:p>
            <a:fld id="{48B29F8D-7FB1-441C-821C-57F46ED92A0B}" type="slidenum">
              <a:rPr lang="en-US" smtClean="0"/>
              <a:t>8</a:t>
            </a:fld>
            <a:endParaRPr lang="en-US"/>
          </a:p>
        </p:txBody>
      </p:sp>
    </p:spTree>
    <p:extLst>
      <p:ext uri="{BB962C8B-B14F-4D97-AF65-F5344CB8AC3E}">
        <p14:creationId xmlns:p14="http://schemas.microsoft.com/office/powerpoint/2010/main" val="30961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F45FE7-2BFB-4BAE-990A-B1F0CDE6C741}" type="datetimeFigureOut">
              <a:rPr lang="en-US" smtClean="0"/>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1B855-9CEA-4840-9A05-0615F55F944A}" type="slidenum">
              <a:rPr lang="en-US" smtClean="0"/>
              <a:t>‹#›</a:t>
            </a:fld>
            <a:endParaRPr lang="en-US"/>
          </a:p>
        </p:txBody>
      </p:sp>
    </p:spTree>
    <p:extLst>
      <p:ext uri="{BB962C8B-B14F-4D97-AF65-F5344CB8AC3E}">
        <p14:creationId xmlns:p14="http://schemas.microsoft.com/office/powerpoint/2010/main" val="65993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F45FE7-2BFB-4BAE-990A-B1F0CDE6C741}" type="datetimeFigureOut">
              <a:rPr lang="en-US" smtClean="0"/>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1B855-9CEA-4840-9A05-0615F55F944A}" type="slidenum">
              <a:rPr lang="en-US" smtClean="0"/>
              <a:t>‹#›</a:t>
            </a:fld>
            <a:endParaRPr lang="en-US"/>
          </a:p>
        </p:txBody>
      </p:sp>
    </p:spTree>
    <p:extLst>
      <p:ext uri="{BB962C8B-B14F-4D97-AF65-F5344CB8AC3E}">
        <p14:creationId xmlns:p14="http://schemas.microsoft.com/office/powerpoint/2010/main" val="668431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6F45FE7-2BFB-4BAE-990A-B1F0CDE6C741}" type="datetimeFigureOut">
              <a:rPr lang="en-US" smtClean="0"/>
              <a:t>10/5/2017</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EEE1B855-9CEA-4840-9A05-0615F55F944A}" type="slidenum">
              <a:rPr lang="en-US" smtClean="0"/>
              <a:t>‹#›</a:t>
            </a:fld>
            <a:endParaRPr lang="en-US"/>
          </a:p>
        </p:txBody>
      </p:sp>
    </p:spTree>
    <p:extLst>
      <p:ext uri="{BB962C8B-B14F-4D97-AF65-F5344CB8AC3E}">
        <p14:creationId xmlns:p14="http://schemas.microsoft.com/office/powerpoint/2010/main" val="1887032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F45FE7-2BFB-4BAE-990A-B1F0CDE6C741}" type="datetimeFigureOut">
              <a:rPr lang="en-US" smtClean="0"/>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1B855-9CEA-4840-9A05-0615F55F944A}" type="slidenum">
              <a:rPr lang="en-US" smtClean="0"/>
              <a:t>‹#›</a:t>
            </a:fld>
            <a:endParaRPr lang="en-US"/>
          </a:p>
        </p:txBody>
      </p:sp>
    </p:spTree>
    <p:extLst>
      <p:ext uri="{BB962C8B-B14F-4D97-AF65-F5344CB8AC3E}">
        <p14:creationId xmlns:p14="http://schemas.microsoft.com/office/powerpoint/2010/main" val="1826967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66F45FE7-2BFB-4BAE-990A-B1F0CDE6C741}" type="datetimeFigureOut">
              <a:rPr lang="en-US" smtClean="0"/>
              <a:t>10/5/2017</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EE1B855-9CEA-4840-9A05-0615F55F944A}" type="slidenum">
              <a:rPr lang="en-US" smtClean="0"/>
              <a:t>‹#›</a:t>
            </a:fld>
            <a:endParaRPr lang="en-US"/>
          </a:p>
        </p:txBody>
      </p:sp>
    </p:spTree>
    <p:extLst>
      <p:ext uri="{BB962C8B-B14F-4D97-AF65-F5344CB8AC3E}">
        <p14:creationId xmlns:p14="http://schemas.microsoft.com/office/powerpoint/2010/main" val="377102640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F45FE7-2BFB-4BAE-990A-B1F0CDE6C741}" type="datetimeFigureOut">
              <a:rPr lang="en-US" smtClean="0"/>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1B855-9CEA-4840-9A05-0615F55F944A}" type="slidenum">
              <a:rPr lang="en-US" smtClean="0"/>
              <a:t>‹#›</a:t>
            </a:fld>
            <a:endParaRPr lang="en-US"/>
          </a:p>
        </p:txBody>
      </p:sp>
    </p:spTree>
    <p:extLst>
      <p:ext uri="{BB962C8B-B14F-4D97-AF65-F5344CB8AC3E}">
        <p14:creationId xmlns:p14="http://schemas.microsoft.com/office/powerpoint/2010/main" val="119651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F45FE7-2BFB-4BAE-990A-B1F0CDE6C741}" type="datetimeFigureOut">
              <a:rPr lang="en-US" smtClean="0"/>
              <a:t>10/5/2017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E1B855-9CEA-4840-9A05-0615F55F944A}" type="slidenum">
              <a:rPr lang="en-US" smtClean="0"/>
              <a:t>‹#›</a:t>
            </a:fld>
            <a:endParaRPr lang="en-US"/>
          </a:p>
        </p:txBody>
      </p:sp>
    </p:spTree>
    <p:extLst>
      <p:ext uri="{BB962C8B-B14F-4D97-AF65-F5344CB8AC3E}">
        <p14:creationId xmlns:p14="http://schemas.microsoft.com/office/powerpoint/2010/main" val="3858942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F45FE7-2BFB-4BAE-990A-B1F0CDE6C741}" type="datetimeFigureOut">
              <a:rPr lang="en-US" smtClean="0"/>
              <a:t>10/5/2017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E1B855-9CEA-4840-9A05-0615F55F944A}" type="slidenum">
              <a:rPr lang="en-US" smtClean="0"/>
              <a:t>‹#›</a:t>
            </a:fld>
            <a:endParaRPr lang="en-US"/>
          </a:p>
        </p:txBody>
      </p:sp>
    </p:spTree>
    <p:extLst>
      <p:ext uri="{BB962C8B-B14F-4D97-AF65-F5344CB8AC3E}">
        <p14:creationId xmlns:p14="http://schemas.microsoft.com/office/powerpoint/2010/main" val="196455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F45FE7-2BFB-4BAE-990A-B1F0CDE6C741}" type="datetimeFigureOut">
              <a:rPr lang="en-US" smtClean="0"/>
              <a:t>10/5/2017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E1B855-9CEA-4840-9A05-0615F55F944A}" type="slidenum">
              <a:rPr lang="en-US" smtClean="0"/>
              <a:t>‹#›</a:t>
            </a:fld>
            <a:endParaRPr lang="en-US"/>
          </a:p>
        </p:txBody>
      </p:sp>
    </p:spTree>
    <p:extLst>
      <p:ext uri="{BB962C8B-B14F-4D97-AF65-F5344CB8AC3E}">
        <p14:creationId xmlns:p14="http://schemas.microsoft.com/office/powerpoint/2010/main" val="2182678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6F45FE7-2BFB-4BAE-990A-B1F0CDE6C741}" type="datetimeFigureOut">
              <a:rPr lang="en-US" smtClean="0"/>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1B855-9CEA-4840-9A05-0615F55F944A}" type="slidenum">
              <a:rPr lang="en-US" smtClean="0"/>
              <a:t>‹#›</a:t>
            </a:fld>
            <a:endParaRPr lang="en-US"/>
          </a:p>
        </p:txBody>
      </p:sp>
    </p:spTree>
    <p:extLst>
      <p:ext uri="{BB962C8B-B14F-4D97-AF65-F5344CB8AC3E}">
        <p14:creationId xmlns:p14="http://schemas.microsoft.com/office/powerpoint/2010/main" val="811851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6F45FE7-2BFB-4BAE-990A-B1F0CDE6C741}" type="datetimeFigureOut">
              <a:rPr lang="en-US" smtClean="0"/>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1B855-9CEA-4840-9A05-0615F55F944A}" type="slidenum">
              <a:rPr lang="en-US" smtClean="0"/>
              <a:t>‹#›</a:t>
            </a:fld>
            <a:endParaRPr lang="en-US"/>
          </a:p>
        </p:txBody>
      </p:sp>
    </p:spTree>
    <p:extLst>
      <p:ext uri="{BB962C8B-B14F-4D97-AF65-F5344CB8AC3E}">
        <p14:creationId xmlns:p14="http://schemas.microsoft.com/office/powerpoint/2010/main" val="4014077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66F45FE7-2BFB-4BAE-990A-B1F0CDE6C741}" type="datetimeFigureOut">
              <a:rPr lang="en-US" smtClean="0"/>
              <a:t>10/5/2017</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EEE1B855-9CEA-4840-9A05-0615F55F944A}" type="slidenum">
              <a:rPr lang="en-US" smtClean="0"/>
              <a:t>‹#›</a:t>
            </a:fld>
            <a:endParaRPr lang="en-US"/>
          </a:p>
        </p:txBody>
      </p:sp>
    </p:spTree>
    <p:extLst>
      <p:ext uri="{BB962C8B-B14F-4D97-AF65-F5344CB8AC3E}">
        <p14:creationId xmlns:p14="http://schemas.microsoft.com/office/powerpoint/2010/main" val="314967100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publicdomainpictures.net/view-image.php?image=174656&amp;picture=hand-on-whit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174D5-B7FD-4A05-BD5F-C00F5DD0980A}"/>
              </a:ext>
            </a:extLst>
          </p:cNvPr>
          <p:cNvSpPr>
            <a:spLocks noGrp="1"/>
          </p:cNvSpPr>
          <p:nvPr>
            <p:ph type="ctrTitle"/>
          </p:nvPr>
        </p:nvSpPr>
        <p:spPr/>
        <p:txBody>
          <a:bodyPr>
            <a:normAutofit fontScale="90000"/>
          </a:bodyPr>
          <a:lstStyle/>
          <a:p>
            <a:r>
              <a:rPr lang="en-US" dirty="0"/>
              <a:t>Learning Handwriting using EMNIST and Neural Networks</a:t>
            </a:r>
          </a:p>
        </p:txBody>
      </p:sp>
      <p:pic>
        <p:nvPicPr>
          <p:cNvPr id="5" name="Picture 4">
            <a:extLst>
              <a:ext uri="{FF2B5EF4-FFF2-40B4-BE49-F238E27FC236}">
                <a16:creationId xmlns:a16="http://schemas.microsoft.com/office/drawing/2014/main" id="{935E91C7-5803-4242-9D99-2E6B922ABD2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671832" y="4179367"/>
            <a:ext cx="3364127" cy="2242751"/>
          </a:xfrm>
          <a:prstGeom prst="rect">
            <a:avLst/>
          </a:prstGeom>
        </p:spPr>
      </p:pic>
      <p:sp>
        <p:nvSpPr>
          <p:cNvPr id="4" name="Content Placeholder 2">
            <a:extLst>
              <a:ext uri="{FF2B5EF4-FFF2-40B4-BE49-F238E27FC236}">
                <a16:creationId xmlns:a16="http://schemas.microsoft.com/office/drawing/2014/main" id="{C2C78944-C636-4F24-B10A-D3054F0BD8EF}"/>
              </a:ext>
            </a:extLst>
          </p:cNvPr>
          <p:cNvSpPr txBox="1">
            <a:spLocks/>
          </p:cNvSpPr>
          <p:nvPr/>
        </p:nvSpPr>
        <p:spPr>
          <a:xfrm>
            <a:off x="365759" y="4179366"/>
            <a:ext cx="10670200" cy="22427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200"/>
              </a:spcBef>
              <a:spcAft>
                <a:spcPts val="200"/>
              </a:spcAft>
              <a:buClr>
                <a:schemeClr val="tx1"/>
              </a:buClr>
              <a:buFont typeface="Wingdings" pitchFamily="2" charset="2"/>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pPr algn="l"/>
            <a:r>
              <a:rPr lang="en-US" sz="3600" dirty="0"/>
              <a:t>Presented by: Pete Reid</a:t>
            </a:r>
          </a:p>
        </p:txBody>
      </p:sp>
    </p:spTree>
    <p:extLst>
      <p:ext uri="{BB962C8B-B14F-4D97-AF65-F5344CB8AC3E}">
        <p14:creationId xmlns:p14="http://schemas.microsoft.com/office/powerpoint/2010/main" val="3473015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8B83E-8E3C-4A41-9C47-71F1A2FD0481}"/>
              </a:ext>
            </a:extLst>
          </p:cNvPr>
          <p:cNvSpPr>
            <a:spLocks noGrp="1"/>
          </p:cNvSpPr>
          <p:nvPr>
            <p:ph type="title"/>
          </p:nvPr>
        </p:nvSpPr>
        <p:spPr/>
        <p:txBody>
          <a:bodyPr/>
          <a:lstStyle/>
          <a:p>
            <a:r>
              <a:rPr lang="en-US" dirty="0"/>
              <a:t>Extended Modified NIST (EMNIST)</a:t>
            </a:r>
          </a:p>
        </p:txBody>
      </p:sp>
      <p:sp>
        <p:nvSpPr>
          <p:cNvPr id="3" name="Content Placeholder 2">
            <a:extLst>
              <a:ext uri="{FF2B5EF4-FFF2-40B4-BE49-F238E27FC236}">
                <a16:creationId xmlns:a16="http://schemas.microsoft.com/office/drawing/2014/main" id="{F70E2BD2-7CE1-4BD0-8B28-18B4886FFAF6}"/>
              </a:ext>
            </a:extLst>
          </p:cNvPr>
          <p:cNvSpPr>
            <a:spLocks noGrp="1"/>
          </p:cNvSpPr>
          <p:nvPr>
            <p:ph idx="1"/>
          </p:nvPr>
        </p:nvSpPr>
        <p:spPr/>
        <p:txBody>
          <a:bodyPr/>
          <a:lstStyle/>
          <a:p>
            <a:r>
              <a:rPr lang="en-US" dirty="0"/>
              <a:t>Derived from the NIST Special Database 19, these datasets are intended to represent a more challenging classification task for neural networks and learning system.</a:t>
            </a:r>
          </a:p>
        </p:txBody>
      </p:sp>
      <p:pic>
        <p:nvPicPr>
          <p:cNvPr id="4" name="Picture 3">
            <a:extLst>
              <a:ext uri="{FF2B5EF4-FFF2-40B4-BE49-F238E27FC236}">
                <a16:creationId xmlns:a16="http://schemas.microsoft.com/office/drawing/2014/main" id="{E8DCB670-118E-471F-A360-35340D966D7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124992" y="3380259"/>
            <a:ext cx="9942015" cy="2364260"/>
          </a:xfrm>
          <a:prstGeom prst="rect">
            <a:avLst/>
          </a:prstGeom>
        </p:spPr>
      </p:pic>
    </p:spTree>
    <p:extLst>
      <p:ext uri="{BB962C8B-B14F-4D97-AF65-F5344CB8AC3E}">
        <p14:creationId xmlns:p14="http://schemas.microsoft.com/office/powerpoint/2010/main" val="1202202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F51B-1200-4283-B7AE-4CA7A198B443}"/>
              </a:ext>
            </a:extLst>
          </p:cNvPr>
          <p:cNvSpPr>
            <a:spLocks noGrp="1"/>
          </p:cNvSpPr>
          <p:nvPr>
            <p:ph type="title"/>
          </p:nvPr>
        </p:nvSpPr>
        <p:spPr/>
        <p:txBody>
          <a:bodyPr/>
          <a:lstStyle/>
          <a:p>
            <a:r>
              <a:rPr lang="en-US" dirty="0"/>
              <a:t>EMNIST Continued</a:t>
            </a:r>
          </a:p>
        </p:txBody>
      </p:sp>
      <p:sp>
        <p:nvSpPr>
          <p:cNvPr id="13" name="Content Placeholder 12">
            <a:extLst>
              <a:ext uri="{FF2B5EF4-FFF2-40B4-BE49-F238E27FC236}">
                <a16:creationId xmlns:a16="http://schemas.microsoft.com/office/drawing/2014/main" id="{6FCC89BF-09EB-48B7-9FA4-E37B54B387D2}"/>
              </a:ext>
            </a:extLst>
          </p:cNvPr>
          <p:cNvSpPr>
            <a:spLocks noGrp="1"/>
          </p:cNvSpPr>
          <p:nvPr>
            <p:ph idx="1"/>
          </p:nvPr>
        </p:nvSpPr>
        <p:spPr/>
        <p:txBody>
          <a:bodyPr/>
          <a:lstStyle/>
          <a:p>
            <a:r>
              <a:rPr lang="en-US" dirty="0"/>
              <a:t>Taken from handwriting sample forms</a:t>
            </a:r>
          </a:p>
          <a:p>
            <a:r>
              <a:rPr lang="en-US" dirty="0"/>
              <a:t>Using </a:t>
            </a:r>
            <a:r>
              <a:rPr lang="en-US" dirty="0" err="1"/>
              <a:t>By_Class</a:t>
            </a:r>
            <a:r>
              <a:rPr lang="en-US" dirty="0"/>
              <a:t> Dataset (unbalanced)</a:t>
            </a:r>
          </a:p>
          <a:p>
            <a:endParaRPr lang="en-US" dirty="0"/>
          </a:p>
        </p:txBody>
      </p:sp>
      <p:pic>
        <p:nvPicPr>
          <p:cNvPr id="10" name="Picture 9">
            <a:extLst>
              <a:ext uri="{FF2B5EF4-FFF2-40B4-BE49-F238E27FC236}">
                <a16:creationId xmlns:a16="http://schemas.microsoft.com/office/drawing/2014/main" id="{16303E18-1F20-4703-A94F-FCE63C22C26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06239" y="3917737"/>
            <a:ext cx="11979522" cy="2517731"/>
          </a:xfrm>
          <a:prstGeom prst="rect">
            <a:avLst/>
          </a:prstGeom>
        </p:spPr>
      </p:pic>
      <p:pic>
        <p:nvPicPr>
          <p:cNvPr id="4" name="Picture 3">
            <a:extLst>
              <a:ext uri="{FF2B5EF4-FFF2-40B4-BE49-F238E27FC236}">
                <a16:creationId xmlns:a16="http://schemas.microsoft.com/office/drawing/2014/main" id="{1BFDF7AD-F021-41CB-B7F5-0A8BE99FE3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9822" y="235765"/>
            <a:ext cx="2803978" cy="361450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318427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6B6D4-9190-43D7-B495-B671AC37E656}"/>
              </a:ext>
            </a:extLst>
          </p:cNvPr>
          <p:cNvSpPr>
            <a:spLocks noGrp="1"/>
          </p:cNvSpPr>
          <p:nvPr>
            <p:ph type="title"/>
          </p:nvPr>
        </p:nvSpPr>
        <p:spPr/>
        <p:txBody>
          <a:bodyPr/>
          <a:lstStyle/>
          <a:p>
            <a:r>
              <a:rPr lang="en-US" dirty="0"/>
              <a:t>Model Summary</a:t>
            </a:r>
          </a:p>
        </p:txBody>
      </p:sp>
      <p:pic>
        <p:nvPicPr>
          <p:cNvPr id="5" name="Picture 4">
            <a:extLst>
              <a:ext uri="{FF2B5EF4-FFF2-40B4-BE49-F238E27FC236}">
                <a16:creationId xmlns:a16="http://schemas.microsoft.com/office/drawing/2014/main" id="{AFA3F344-B5F0-4294-9938-70CC11A175B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775562" y="1924864"/>
            <a:ext cx="6638794" cy="4758500"/>
          </a:xfrm>
          <a:prstGeom prst="rect">
            <a:avLst/>
          </a:prstGeom>
        </p:spPr>
      </p:pic>
    </p:spTree>
    <p:extLst>
      <p:ext uri="{BB962C8B-B14F-4D97-AF65-F5344CB8AC3E}">
        <p14:creationId xmlns:p14="http://schemas.microsoft.com/office/powerpoint/2010/main" val="486286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6B6D4-9190-43D7-B495-B671AC37E656}"/>
              </a:ext>
            </a:extLst>
          </p:cNvPr>
          <p:cNvSpPr>
            <a:spLocks noGrp="1"/>
          </p:cNvSpPr>
          <p:nvPr>
            <p:ph type="title"/>
          </p:nvPr>
        </p:nvSpPr>
        <p:spPr/>
        <p:txBody>
          <a:bodyPr/>
          <a:lstStyle/>
          <a:p>
            <a:r>
              <a:rPr lang="en-US" dirty="0"/>
              <a:t>Model Summary</a:t>
            </a:r>
          </a:p>
        </p:txBody>
      </p:sp>
      <p:pic>
        <p:nvPicPr>
          <p:cNvPr id="6" name="Picture 5">
            <a:extLst>
              <a:ext uri="{FF2B5EF4-FFF2-40B4-BE49-F238E27FC236}">
                <a16:creationId xmlns:a16="http://schemas.microsoft.com/office/drawing/2014/main" id="{FF465C91-F573-4DE4-8B52-98AB91D2E7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061" y="1871694"/>
            <a:ext cx="5715054" cy="3861523"/>
          </a:xfrm>
          <a:prstGeom prst="rect">
            <a:avLst/>
          </a:prstGeom>
        </p:spPr>
      </p:pic>
      <p:pic>
        <p:nvPicPr>
          <p:cNvPr id="8" name="Picture 7">
            <a:extLst>
              <a:ext uri="{FF2B5EF4-FFF2-40B4-BE49-F238E27FC236}">
                <a16:creationId xmlns:a16="http://schemas.microsoft.com/office/drawing/2014/main" id="{67C0EE05-E9B2-445E-B5CA-4F2418297B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7916" y="1871693"/>
            <a:ext cx="5660992" cy="3861523"/>
          </a:xfrm>
          <a:prstGeom prst="rect">
            <a:avLst/>
          </a:prstGeom>
        </p:spPr>
      </p:pic>
      <p:sp>
        <p:nvSpPr>
          <p:cNvPr id="9" name="Rectangle 8">
            <a:extLst>
              <a:ext uri="{FF2B5EF4-FFF2-40B4-BE49-F238E27FC236}">
                <a16:creationId xmlns:a16="http://schemas.microsoft.com/office/drawing/2014/main" id="{7E0D943E-9F5E-410F-9F41-E449BFA84712}"/>
              </a:ext>
            </a:extLst>
          </p:cNvPr>
          <p:cNvSpPr/>
          <p:nvPr/>
        </p:nvSpPr>
        <p:spPr>
          <a:xfrm>
            <a:off x="6247916" y="5733217"/>
            <a:ext cx="5660992" cy="646331"/>
          </a:xfrm>
          <a:prstGeom prst="rect">
            <a:avLst/>
          </a:prstGeom>
        </p:spPr>
        <p:txBody>
          <a:bodyPr wrap="square">
            <a:spAutoFit/>
          </a:bodyPr>
          <a:lstStyle/>
          <a:p>
            <a:pPr algn="r"/>
            <a:r>
              <a:rPr lang="en-US" dirty="0">
                <a:latin typeface="Arial" panose="020B0604020202020204" pitchFamily="34" charset="0"/>
                <a:cs typeface="Arial" panose="020B0604020202020204" pitchFamily="34" charset="0"/>
              </a:rPr>
              <a:t>Test score: 0.358586772516</a:t>
            </a:r>
          </a:p>
          <a:p>
            <a:pPr algn="r"/>
            <a:r>
              <a:rPr lang="en-US" dirty="0">
                <a:latin typeface="Arial" panose="020B0604020202020204" pitchFamily="34" charset="0"/>
                <a:cs typeface="Arial" panose="020B0604020202020204" pitchFamily="34" charset="0"/>
              </a:rPr>
              <a:t>Test accuracy: 0.870438348392</a:t>
            </a:r>
          </a:p>
        </p:txBody>
      </p:sp>
      <p:sp>
        <p:nvSpPr>
          <p:cNvPr id="10" name="Rectangle 9">
            <a:extLst>
              <a:ext uri="{FF2B5EF4-FFF2-40B4-BE49-F238E27FC236}">
                <a16:creationId xmlns:a16="http://schemas.microsoft.com/office/drawing/2014/main" id="{8CCC321F-490B-43A6-8872-4D59768FACD2}"/>
              </a:ext>
            </a:extLst>
          </p:cNvPr>
          <p:cNvSpPr/>
          <p:nvPr/>
        </p:nvSpPr>
        <p:spPr>
          <a:xfrm>
            <a:off x="256062" y="5743624"/>
            <a:ext cx="5715054"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Epochs = 100</a:t>
            </a:r>
          </a:p>
          <a:p>
            <a:r>
              <a:rPr lang="en-US" dirty="0">
                <a:latin typeface="Arial" panose="020B0604020202020204" pitchFamily="34" charset="0"/>
                <a:cs typeface="Arial" panose="020B0604020202020204" pitchFamily="34" charset="0"/>
              </a:rPr>
              <a:t>Batch size = 256</a:t>
            </a:r>
          </a:p>
        </p:txBody>
      </p:sp>
    </p:spTree>
    <p:extLst>
      <p:ext uri="{BB962C8B-B14F-4D97-AF65-F5344CB8AC3E}">
        <p14:creationId xmlns:p14="http://schemas.microsoft.com/office/powerpoint/2010/main" val="903435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62815-67A5-4749-BF57-0CB0E3E67C63}"/>
              </a:ext>
            </a:extLst>
          </p:cNvPr>
          <p:cNvSpPr>
            <a:spLocks noGrp="1"/>
          </p:cNvSpPr>
          <p:nvPr>
            <p:ph type="title"/>
          </p:nvPr>
        </p:nvSpPr>
        <p:spPr/>
        <p:txBody>
          <a:bodyPr/>
          <a:lstStyle/>
          <a:p>
            <a:r>
              <a:rPr lang="en-US" dirty="0"/>
              <a:t>Prediction Process</a:t>
            </a:r>
          </a:p>
        </p:txBody>
      </p:sp>
      <p:pic>
        <p:nvPicPr>
          <p:cNvPr id="5" name="Content Placeholder 4">
            <a:extLst>
              <a:ext uri="{FF2B5EF4-FFF2-40B4-BE49-F238E27FC236}">
                <a16:creationId xmlns:a16="http://schemas.microsoft.com/office/drawing/2014/main" id="{C170FE78-BC46-4AA9-B929-3A906D23614A}"/>
              </a:ext>
            </a:extLst>
          </p:cNvPr>
          <p:cNvPicPr>
            <a:picLocks noGrp="1" noChangeAspect="1"/>
          </p:cNvPicPr>
          <p:nvPr>
            <p:ph idx="1"/>
          </p:nvPr>
        </p:nvPicPr>
        <p:blipFill>
          <a:blip r:embed="rId3" cstate="email">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a:xfrm>
            <a:off x="362211" y="1815948"/>
            <a:ext cx="2768875" cy="2798758"/>
          </a:xfrm>
          <a:ln>
            <a:solidFill>
              <a:schemeClr val="tx1"/>
            </a:solidFill>
          </a:ln>
        </p:spPr>
      </p:pic>
      <p:pic>
        <p:nvPicPr>
          <p:cNvPr id="6" name="Content Placeholder 4">
            <a:extLst>
              <a:ext uri="{FF2B5EF4-FFF2-40B4-BE49-F238E27FC236}">
                <a16:creationId xmlns:a16="http://schemas.microsoft.com/office/drawing/2014/main" id="{76C88EC1-872F-4226-A606-4DA61D2D09A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131086" y="1828310"/>
            <a:ext cx="2768875" cy="2798758"/>
          </a:xfrm>
          <a:prstGeom prst="rect">
            <a:avLst/>
          </a:prstGeom>
          <a:ln>
            <a:solidFill>
              <a:schemeClr val="tx1"/>
            </a:solidFill>
          </a:ln>
        </p:spPr>
      </p:pic>
      <p:pic>
        <p:nvPicPr>
          <p:cNvPr id="9" name="Picture 8">
            <a:extLst>
              <a:ext uri="{FF2B5EF4-FFF2-40B4-BE49-F238E27FC236}">
                <a16:creationId xmlns:a16="http://schemas.microsoft.com/office/drawing/2014/main" id="{9CB5E870-38BE-4695-9E04-05D17DB7A4A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899961" y="1840672"/>
            <a:ext cx="2768875" cy="2798757"/>
          </a:xfrm>
          <a:prstGeom prst="rect">
            <a:avLst/>
          </a:prstGeom>
          <a:ln>
            <a:solidFill>
              <a:schemeClr val="tx1"/>
            </a:solidFill>
          </a:ln>
        </p:spPr>
      </p:pic>
      <p:pic>
        <p:nvPicPr>
          <p:cNvPr id="10" name="Picture 9">
            <a:extLst>
              <a:ext uri="{FF2B5EF4-FFF2-40B4-BE49-F238E27FC236}">
                <a16:creationId xmlns:a16="http://schemas.microsoft.com/office/drawing/2014/main" id="{8D373792-7ED2-4BEE-BB74-64C33AFA8C12}"/>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l="2547" b="3861"/>
          <a:stretch/>
        </p:blipFill>
        <p:spPr>
          <a:xfrm>
            <a:off x="8653773" y="1815947"/>
            <a:ext cx="3167498" cy="2823481"/>
          </a:xfrm>
          <a:prstGeom prst="rect">
            <a:avLst/>
          </a:prstGeom>
          <a:ln>
            <a:solidFill>
              <a:schemeClr val="tx1"/>
            </a:solidFill>
          </a:ln>
        </p:spPr>
      </p:pic>
      <p:sp>
        <p:nvSpPr>
          <p:cNvPr id="7" name="Rectangle 6">
            <a:extLst>
              <a:ext uri="{FF2B5EF4-FFF2-40B4-BE49-F238E27FC236}">
                <a16:creationId xmlns:a16="http://schemas.microsoft.com/office/drawing/2014/main" id="{A09E7038-724B-4206-9B61-8FDB74CAB62A}"/>
              </a:ext>
            </a:extLst>
          </p:cNvPr>
          <p:cNvSpPr/>
          <p:nvPr/>
        </p:nvSpPr>
        <p:spPr>
          <a:xfrm>
            <a:off x="362211" y="4957993"/>
            <a:ext cx="11459057" cy="1200329"/>
          </a:xfrm>
          <a:prstGeom prst="rect">
            <a:avLst/>
          </a:prstGeom>
        </p:spPr>
        <p:txBody>
          <a:bodyPr wrap="square">
            <a:spAutoFit/>
          </a:bodyPr>
          <a:lstStyle/>
          <a:p>
            <a:pPr marL="342900" indent="-342900">
              <a:buFont typeface="+mj-lt"/>
              <a:buAutoNum type="arabicPeriod"/>
            </a:pPr>
            <a:r>
              <a:rPr lang="en-US" dirty="0"/>
              <a:t>Each image was 28 x 28 = 784 pixels</a:t>
            </a:r>
          </a:p>
          <a:p>
            <a:pPr marL="342900" indent="-342900">
              <a:buFont typeface="+mj-lt"/>
              <a:buAutoNum type="arabicPeriod"/>
            </a:pPr>
            <a:r>
              <a:rPr lang="en-US" dirty="0"/>
              <a:t>Applied thresholding to removed all colors except black and white</a:t>
            </a:r>
          </a:p>
          <a:p>
            <a:pPr marL="342900" indent="-342900">
              <a:buFont typeface="+mj-lt"/>
              <a:buAutoNum type="arabicPeriod"/>
            </a:pPr>
            <a:r>
              <a:rPr lang="en-US" dirty="0"/>
              <a:t>Inverted colors to determine where pixels were</a:t>
            </a:r>
          </a:p>
          <a:p>
            <a:pPr marL="342900" indent="-342900">
              <a:buFont typeface="+mj-lt"/>
              <a:buAutoNum type="arabicPeriod"/>
            </a:pPr>
            <a:r>
              <a:rPr lang="en-US" dirty="0"/>
              <a:t>Ran each image through the model to predict letter</a:t>
            </a:r>
          </a:p>
        </p:txBody>
      </p:sp>
    </p:spTree>
    <p:extLst>
      <p:ext uri="{BB962C8B-B14F-4D97-AF65-F5344CB8AC3E}">
        <p14:creationId xmlns:p14="http://schemas.microsoft.com/office/powerpoint/2010/main" val="2156365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C2FAC-18AC-4914-9018-B85051E89337}"/>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7F3A09D0-A5CB-4E0C-A97C-BCFDFBC14BEB}"/>
              </a:ext>
            </a:extLst>
          </p:cNvPr>
          <p:cNvSpPr>
            <a:spLocks noGrp="1"/>
          </p:cNvSpPr>
          <p:nvPr>
            <p:ph idx="1"/>
          </p:nvPr>
        </p:nvSpPr>
        <p:spPr>
          <a:xfrm>
            <a:off x="1202919" y="2057399"/>
            <a:ext cx="5387351" cy="4119563"/>
          </a:xfrm>
        </p:spPr>
        <p:txBody>
          <a:bodyPr>
            <a:normAutofit lnSpcReduction="10000"/>
          </a:bodyPr>
          <a:lstStyle/>
          <a:p>
            <a:r>
              <a:rPr lang="en-US" dirty="0"/>
              <a:t>OpenCV</a:t>
            </a:r>
          </a:p>
          <a:p>
            <a:r>
              <a:rPr lang="en-US" dirty="0"/>
              <a:t>Using contours to breakout each digit or letter and return value</a:t>
            </a:r>
          </a:p>
          <a:p>
            <a:r>
              <a:rPr lang="en-US" dirty="0"/>
              <a:t>Run across multiple forms and return values to output</a:t>
            </a:r>
          </a:p>
          <a:p>
            <a:r>
              <a:rPr lang="en-US" dirty="0"/>
              <a:t>Record dataset to build additional model to determine document type</a:t>
            </a:r>
          </a:p>
          <a:p>
            <a:endParaRPr lang="en-US" dirty="0"/>
          </a:p>
          <a:p>
            <a:r>
              <a:rPr lang="en-US" dirty="0"/>
              <a:t>Uses</a:t>
            </a:r>
          </a:p>
          <a:p>
            <a:pPr lvl="1"/>
            <a:r>
              <a:rPr lang="en-US" dirty="0"/>
              <a:t>Audit (full sample testing)</a:t>
            </a:r>
          </a:p>
          <a:p>
            <a:pPr lvl="1"/>
            <a:r>
              <a:rPr lang="en-US" dirty="0"/>
              <a:t>Record retention and identification</a:t>
            </a:r>
          </a:p>
          <a:p>
            <a:pPr lvl="1"/>
            <a:endParaRPr lang="en-US" dirty="0"/>
          </a:p>
          <a:p>
            <a:endParaRPr lang="en-US" dirty="0"/>
          </a:p>
        </p:txBody>
      </p:sp>
      <p:pic>
        <p:nvPicPr>
          <p:cNvPr id="4" name="Picture 3">
            <a:extLst>
              <a:ext uri="{FF2B5EF4-FFF2-40B4-BE49-F238E27FC236}">
                <a16:creationId xmlns:a16="http://schemas.microsoft.com/office/drawing/2014/main" id="{D3F1F222-EEA1-449E-A4CC-275EFFBB7437}"/>
              </a:ext>
            </a:extLst>
          </p:cNvPr>
          <p:cNvPicPr>
            <a:picLocks noChangeAspect="1"/>
          </p:cNvPicPr>
          <p:nvPr/>
        </p:nvPicPr>
        <p:blipFill rotWithShape="1">
          <a:blip r:embed="rId3"/>
          <a:srcRect l="52268" t="43056" r="12383" b="50910"/>
          <a:stretch/>
        </p:blipFill>
        <p:spPr>
          <a:xfrm>
            <a:off x="6590270" y="2171699"/>
            <a:ext cx="5521054" cy="920102"/>
          </a:xfrm>
          <a:prstGeom prst="rect">
            <a:avLst/>
          </a:prstGeom>
        </p:spPr>
      </p:pic>
      <p:pic>
        <p:nvPicPr>
          <p:cNvPr id="5" name="Picture 4">
            <a:extLst>
              <a:ext uri="{FF2B5EF4-FFF2-40B4-BE49-F238E27FC236}">
                <a16:creationId xmlns:a16="http://schemas.microsoft.com/office/drawing/2014/main" id="{BFC70FFF-ACBA-4A34-8469-394E692CAB08}"/>
              </a:ext>
            </a:extLst>
          </p:cNvPr>
          <p:cNvPicPr>
            <a:picLocks noChangeAspect="1"/>
          </p:cNvPicPr>
          <p:nvPr/>
        </p:nvPicPr>
        <p:blipFill>
          <a:blip r:embed="rId4"/>
          <a:stretch>
            <a:fillRect/>
          </a:stretch>
        </p:blipFill>
        <p:spPr>
          <a:xfrm>
            <a:off x="7457422" y="3206101"/>
            <a:ext cx="3786750" cy="1479000"/>
          </a:xfrm>
          <a:prstGeom prst="rect">
            <a:avLst/>
          </a:prstGeom>
        </p:spPr>
      </p:pic>
      <p:pic>
        <p:nvPicPr>
          <p:cNvPr id="6" name="Picture 5">
            <a:extLst>
              <a:ext uri="{FF2B5EF4-FFF2-40B4-BE49-F238E27FC236}">
                <a16:creationId xmlns:a16="http://schemas.microsoft.com/office/drawing/2014/main" id="{E276DF36-82AD-474D-A984-CB55580FE558}"/>
              </a:ext>
            </a:extLst>
          </p:cNvPr>
          <p:cNvPicPr>
            <a:picLocks noChangeAspect="1"/>
          </p:cNvPicPr>
          <p:nvPr/>
        </p:nvPicPr>
        <p:blipFill>
          <a:blip r:embed="rId5"/>
          <a:stretch>
            <a:fillRect/>
          </a:stretch>
        </p:blipFill>
        <p:spPr>
          <a:xfrm>
            <a:off x="7438297" y="4799401"/>
            <a:ext cx="3825000" cy="1836667"/>
          </a:xfrm>
          <a:prstGeom prst="rect">
            <a:avLst/>
          </a:prstGeom>
        </p:spPr>
      </p:pic>
    </p:spTree>
    <p:extLst>
      <p:ext uri="{BB962C8B-B14F-4D97-AF65-F5344CB8AC3E}">
        <p14:creationId xmlns:p14="http://schemas.microsoft.com/office/powerpoint/2010/main" val="3814979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C2FAC-18AC-4914-9018-B85051E89337}"/>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7F3A09D0-A5CB-4E0C-A97C-BCFDFBC14BEB}"/>
              </a:ext>
            </a:extLst>
          </p:cNvPr>
          <p:cNvSpPr>
            <a:spLocks noGrp="1"/>
          </p:cNvSpPr>
          <p:nvPr>
            <p:ph idx="1"/>
          </p:nvPr>
        </p:nvSpPr>
        <p:spPr/>
        <p:txBody>
          <a:bodyPr>
            <a:normAutofit/>
          </a:bodyPr>
          <a:lstStyle/>
          <a:p>
            <a:r>
              <a:rPr lang="en-US" dirty="0"/>
              <a:t>GPU Performance (50 mins per epoch vs 50 sec)</a:t>
            </a:r>
          </a:p>
          <a:p>
            <a:r>
              <a:rPr lang="en-US" dirty="0"/>
              <a:t>Broken characters are difficult to assess (j </a:t>
            </a:r>
            <a:r>
              <a:rPr lang="en-US" dirty="0" err="1"/>
              <a:t>i</a:t>
            </a:r>
            <a:r>
              <a:rPr lang="en-US" dirty="0"/>
              <a:t> , . ) </a:t>
            </a:r>
          </a:p>
          <a:p>
            <a:r>
              <a:rPr lang="en-US" dirty="0"/>
              <a:t>Similar letters/digits can be hard to predict without context </a:t>
            </a:r>
          </a:p>
          <a:p>
            <a:pPr lvl="1"/>
            <a:r>
              <a:rPr lang="en-US" dirty="0"/>
              <a:t>(I=l=1)</a:t>
            </a:r>
          </a:p>
          <a:p>
            <a:pPr lvl="1"/>
            <a:r>
              <a:rPr lang="en-US" dirty="0"/>
              <a:t>(0=O)</a:t>
            </a:r>
          </a:p>
          <a:p>
            <a:pPr lvl="1"/>
            <a:r>
              <a:rPr lang="en-US" dirty="0"/>
              <a:t>(B=H)</a:t>
            </a:r>
          </a:p>
          <a:p>
            <a:pPr lvl="1"/>
            <a:r>
              <a:rPr lang="en-US" dirty="0"/>
              <a:t>(P=R)</a:t>
            </a:r>
          </a:p>
          <a:p>
            <a:r>
              <a:rPr lang="en-US" dirty="0"/>
              <a:t>Context may improve performance</a:t>
            </a:r>
          </a:p>
          <a:p>
            <a:pPr lvl="1"/>
            <a:r>
              <a:rPr lang="en-US" dirty="0"/>
              <a:t>Multiple models based on the context of the data will result in higher accuracy</a:t>
            </a:r>
          </a:p>
          <a:p>
            <a:pPr lvl="1"/>
            <a:r>
              <a:rPr lang="en-US" dirty="0"/>
              <a:t>Digit models (MNIST performs better without letters) 99% + Accuracy</a:t>
            </a:r>
          </a:p>
        </p:txBody>
      </p:sp>
    </p:spTree>
    <p:extLst>
      <p:ext uri="{BB962C8B-B14F-4D97-AF65-F5344CB8AC3E}">
        <p14:creationId xmlns:p14="http://schemas.microsoft.com/office/powerpoint/2010/main" val="597240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C2FAC-18AC-4914-9018-B85051E89337}"/>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4276649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157</TotalTime>
  <Words>356</Words>
  <Application>Microsoft Office PowerPoint</Application>
  <PresentationFormat>Widescreen</PresentationFormat>
  <Paragraphs>58</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Corbel</vt:lpstr>
      <vt:lpstr>Wingdings</vt:lpstr>
      <vt:lpstr>Banded</vt:lpstr>
      <vt:lpstr>Learning Handwriting using EMNIST and Neural Networks</vt:lpstr>
      <vt:lpstr>Extended Modified NIST (EMNIST)</vt:lpstr>
      <vt:lpstr>EMNIST Continued</vt:lpstr>
      <vt:lpstr>Model Summary</vt:lpstr>
      <vt:lpstr>Model Summary</vt:lpstr>
      <vt:lpstr>Prediction Process</vt:lpstr>
      <vt:lpstr>Next Steps</vt:lpstr>
      <vt:lpstr>Lessons Learned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Handwriting using EMNIST</dc:title>
  <dc:creator>Pete Reid</dc:creator>
  <cp:lastModifiedBy>Pete Reid</cp:lastModifiedBy>
  <cp:revision>20</cp:revision>
  <dcterms:created xsi:type="dcterms:W3CDTF">2017-10-04T01:10:58Z</dcterms:created>
  <dcterms:modified xsi:type="dcterms:W3CDTF">2017-10-05T23:56:23Z</dcterms:modified>
</cp:coreProperties>
</file>