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3" d="100"/>
          <a:sy n="63" d="100"/>
        </p:scale>
        <p:origin x="840" y="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BA6C9FA-032B-4878-A27F-24D15B1AFBB7}"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8EB7FE-1DE9-4B68-8A7C-D6E16EC42D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2524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6C9FA-032B-4878-A27F-24D15B1AFBB7}"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8EB7FE-1DE9-4B68-8A7C-D6E16EC42DC4}" type="slidenum">
              <a:rPr lang="en-IN" smtClean="0"/>
              <a:t>‹#›</a:t>
            </a:fld>
            <a:endParaRPr lang="en-IN"/>
          </a:p>
        </p:txBody>
      </p:sp>
    </p:spTree>
    <p:extLst>
      <p:ext uri="{BB962C8B-B14F-4D97-AF65-F5344CB8AC3E}">
        <p14:creationId xmlns:p14="http://schemas.microsoft.com/office/powerpoint/2010/main" val="54411394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6C9FA-032B-4878-A27F-24D15B1AFBB7}"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8EB7FE-1DE9-4B68-8A7C-D6E16EC42DC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0977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6C9FA-032B-4878-A27F-24D15B1AFBB7}"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8EB7FE-1DE9-4B68-8A7C-D6E16EC42DC4}" type="slidenum">
              <a:rPr lang="en-IN" smtClean="0"/>
              <a:t>‹#›</a:t>
            </a:fld>
            <a:endParaRPr lang="en-IN"/>
          </a:p>
        </p:txBody>
      </p:sp>
    </p:spTree>
    <p:extLst>
      <p:ext uri="{BB962C8B-B14F-4D97-AF65-F5344CB8AC3E}">
        <p14:creationId xmlns:p14="http://schemas.microsoft.com/office/powerpoint/2010/main" val="9703113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6C9FA-032B-4878-A27F-24D15B1AFBB7}"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8EB7FE-1DE9-4B68-8A7C-D6E16EC42D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80889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A6C9FA-032B-4878-A27F-24D15B1AFBB7}"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8EB7FE-1DE9-4B68-8A7C-D6E16EC42DC4}" type="slidenum">
              <a:rPr lang="en-IN" smtClean="0"/>
              <a:t>‹#›</a:t>
            </a:fld>
            <a:endParaRPr lang="en-IN"/>
          </a:p>
        </p:txBody>
      </p:sp>
    </p:spTree>
    <p:extLst>
      <p:ext uri="{BB962C8B-B14F-4D97-AF65-F5344CB8AC3E}">
        <p14:creationId xmlns:p14="http://schemas.microsoft.com/office/powerpoint/2010/main" val="209723436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A6C9FA-032B-4878-A27F-24D15B1AFBB7}" type="datetimeFigureOut">
              <a:rPr lang="en-IN" smtClean="0"/>
              <a:t>12-08-2023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8EB7FE-1DE9-4B68-8A7C-D6E16EC42DC4}" type="slidenum">
              <a:rPr lang="en-IN" smtClean="0"/>
              <a:t>‹#›</a:t>
            </a:fld>
            <a:endParaRPr lang="en-IN"/>
          </a:p>
        </p:txBody>
      </p:sp>
    </p:spTree>
    <p:extLst>
      <p:ext uri="{BB962C8B-B14F-4D97-AF65-F5344CB8AC3E}">
        <p14:creationId xmlns:p14="http://schemas.microsoft.com/office/powerpoint/2010/main" val="2388915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A6C9FA-032B-4878-A27F-24D15B1AFBB7}" type="datetimeFigureOut">
              <a:rPr lang="en-IN" smtClean="0"/>
              <a:t>12-08-2023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8EB7FE-1DE9-4B68-8A7C-D6E16EC42DC4}" type="slidenum">
              <a:rPr lang="en-IN" smtClean="0"/>
              <a:t>‹#›</a:t>
            </a:fld>
            <a:endParaRPr lang="en-IN"/>
          </a:p>
        </p:txBody>
      </p:sp>
    </p:spTree>
    <p:extLst>
      <p:ext uri="{BB962C8B-B14F-4D97-AF65-F5344CB8AC3E}">
        <p14:creationId xmlns:p14="http://schemas.microsoft.com/office/powerpoint/2010/main" val="31639043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6C9FA-032B-4878-A27F-24D15B1AFBB7}" type="datetimeFigureOut">
              <a:rPr lang="en-IN" smtClean="0"/>
              <a:t>12-08-2023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8EB7FE-1DE9-4B68-8A7C-D6E16EC42DC4}" type="slidenum">
              <a:rPr lang="en-IN" smtClean="0"/>
              <a:t>‹#›</a:t>
            </a:fld>
            <a:endParaRPr lang="en-IN"/>
          </a:p>
        </p:txBody>
      </p:sp>
    </p:spTree>
    <p:extLst>
      <p:ext uri="{BB962C8B-B14F-4D97-AF65-F5344CB8AC3E}">
        <p14:creationId xmlns:p14="http://schemas.microsoft.com/office/powerpoint/2010/main" val="5641763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A6C9FA-032B-4878-A27F-24D15B1AFBB7}"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8EB7FE-1DE9-4B68-8A7C-D6E16EC42DC4}" type="slidenum">
              <a:rPr lang="en-IN" smtClean="0"/>
              <a:t>‹#›</a:t>
            </a:fld>
            <a:endParaRPr lang="en-IN"/>
          </a:p>
        </p:txBody>
      </p:sp>
    </p:spTree>
    <p:extLst>
      <p:ext uri="{BB962C8B-B14F-4D97-AF65-F5344CB8AC3E}">
        <p14:creationId xmlns:p14="http://schemas.microsoft.com/office/powerpoint/2010/main" val="3303179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6C9FA-032B-4878-A27F-24D15B1AFBB7}"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8EB7FE-1DE9-4B68-8A7C-D6E16EC42D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5582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A6C9FA-032B-4878-A27F-24D15B1AFBB7}" type="datetimeFigureOut">
              <a:rPr lang="en-IN" smtClean="0"/>
              <a:t>12-08-2023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18EB7FE-1DE9-4B68-8A7C-D6E16EC42DC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1855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0" name="Straight Connector 43">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081BEDD-6CAF-973F-A0C6-9525083D1353}"/>
              </a:ext>
            </a:extLst>
          </p:cNvPr>
          <p:cNvSpPr txBox="1"/>
          <p:nvPr/>
        </p:nvSpPr>
        <p:spPr>
          <a:xfrm>
            <a:off x="1024128" y="585216"/>
            <a:ext cx="97200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kern="1200" cap="all" spc="100" baseline="0" dirty="0">
                <a:solidFill>
                  <a:schemeClr val="tx1">
                    <a:lumMod val="95000"/>
                    <a:lumOff val="5000"/>
                  </a:schemeClr>
                </a:solidFill>
                <a:latin typeface="+mj-lt"/>
                <a:ea typeface="+mj-ea"/>
                <a:cs typeface="+mj-cs"/>
              </a:rPr>
              <a:t>Student Attendance System</a:t>
            </a:r>
          </a:p>
        </p:txBody>
      </p:sp>
      <p:pic>
        <p:nvPicPr>
          <p:cNvPr id="32" name="Picture 2" descr="Gandhi Institute for Technology - (GIFT), Bhubaneswar | 2023 ...">
            <a:extLst>
              <a:ext uri="{FF2B5EF4-FFF2-40B4-BE49-F238E27FC236}">
                <a16:creationId xmlns:a16="http://schemas.microsoft.com/office/drawing/2014/main" id="{C90E3181-A23B-8127-2654-7722D177F7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3938" y="2377647"/>
            <a:ext cx="3839431" cy="3839431"/>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AAB81BDC-4BD8-17CB-5437-965781122687}"/>
              </a:ext>
            </a:extLst>
          </p:cNvPr>
          <p:cNvSpPr txBox="1"/>
          <p:nvPr/>
        </p:nvSpPr>
        <p:spPr>
          <a:xfrm>
            <a:off x="7033699" y="2586438"/>
            <a:ext cx="3056293" cy="604378"/>
          </a:xfrm>
          <a:prstGeom prst="rect">
            <a:avLst/>
          </a:prstGeom>
          <a:noFill/>
        </p:spPr>
        <p:txBody>
          <a:bodyPr wrap="square" rtlCol="0">
            <a:spAutoFit/>
          </a:bodyPr>
          <a:lstStyle/>
          <a:p>
            <a:pPr defTabSz="425196">
              <a:spcAft>
                <a:spcPts val="600"/>
              </a:spcAft>
            </a:pPr>
            <a:r>
              <a:rPr lang="en-IN" sz="3348" b="1" i="1" u="sng" kern="1200">
                <a:solidFill>
                  <a:schemeClr val="tx1"/>
                </a:solidFill>
                <a:latin typeface="+mn-lt"/>
                <a:ea typeface="+mn-ea"/>
                <a:cs typeface="+mn-cs"/>
              </a:rPr>
              <a:t>SUBMITTED BY</a:t>
            </a:r>
            <a:endParaRPr lang="en-IN" sz="3600" b="1" i="1" u="sng"/>
          </a:p>
        </p:txBody>
      </p:sp>
      <p:sp>
        <p:nvSpPr>
          <p:cNvPr id="39" name="TextBox 38">
            <a:extLst>
              <a:ext uri="{FF2B5EF4-FFF2-40B4-BE49-F238E27FC236}">
                <a16:creationId xmlns:a16="http://schemas.microsoft.com/office/drawing/2014/main" id="{0F0338E3-EEDA-9DCC-6F43-E75FDF74B502}"/>
              </a:ext>
            </a:extLst>
          </p:cNvPr>
          <p:cNvSpPr txBox="1"/>
          <p:nvPr/>
        </p:nvSpPr>
        <p:spPr>
          <a:xfrm>
            <a:off x="6379488" y="3363610"/>
            <a:ext cx="4364712" cy="2137252"/>
          </a:xfrm>
          <a:prstGeom prst="rect">
            <a:avLst/>
          </a:prstGeom>
          <a:noFill/>
        </p:spPr>
        <p:txBody>
          <a:bodyPr wrap="square" rtlCol="0">
            <a:spAutoFit/>
          </a:bodyPr>
          <a:lstStyle/>
          <a:p>
            <a:pPr defTabSz="620786">
              <a:spcAft>
                <a:spcPts val="558"/>
              </a:spcAft>
            </a:pPr>
            <a:r>
              <a:rPr lang="en-IN" sz="1860" b="1" kern="1200">
                <a:solidFill>
                  <a:schemeClr val="tx1"/>
                </a:solidFill>
                <a:latin typeface="+mn-lt"/>
                <a:ea typeface="+mn-ea"/>
                <a:cs typeface="+mn-cs"/>
              </a:rPr>
              <a:t>SUBHASHREE LENKA (2205298186)</a:t>
            </a:r>
          </a:p>
          <a:p>
            <a:pPr defTabSz="620786">
              <a:spcAft>
                <a:spcPts val="558"/>
              </a:spcAft>
            </a:pPr>
            <a:r>
              <a:rPr lang="en-IN" sz="1860" b="1" kern="1200">
                <a:solidFill>
                  <a:schemeClr val="tx1"/>
                </a:solidFill>
                <a:latin typeface="+mn-lt"/>
                <a:ea typeface="+mn-ea"/>
                <a:cs typeface="+mn-cs"/>
              </a:rPr>
              <a:t>SANGHAMITRA BEHERA(2205298147)</a:t>
            </a:r>
          </a:p>
          <a:p>
            <a:pPr defTabSz="620786">
              <a:spcAft>
                <a:spcPts val="558"/>
              </a:spcAft>
            </a:pPr>
            <a:r>
              <a:rPr lang="en-IN" sz="1860" b="1" kern="1200">
                <a:solidFill>
                  <a:schemeClr val="tx1"/>
                </a:solidFill>
                <a:latin typeface="+mn-lt"/>
                <a:ea typeface="+mn-ea"/>
                <a:cs typeface="+mn-cs"/>
              </a:rPr>
              <a:t>SANDEEP SAMANTARA(2205298145)</a:t>
            </a:r>
          </a:p>
          <a:p>
            <a:pPr defTabSz="620786">
              <a:spcAft>
                <a:spcPts val="558"/>
              </a:spcAft>
            </a:pPr>
            <a:r>
              <a:rPr lang="en-IN" sz="1860" b="1" kern="1200">
                <a:solidFill>
                  <a:schemeClr val="tx1"/>
                </a:solidFill>
                <a:latin typeface="+mn-lt"/>
                <a:ea typeface="+mn-ea"/>
                <a:cs typeface="+mn-cs"/>
              </a:rPr>
              <a:t>SUBHAM REDDY(2205298184)</a:t>
            </a:r>
            <a:endParaRPr lang="en-IN" sz="1674" b="1" kern="1200">
              <a:solidFill>
                <a:schemeClr val="tx1"/>
              </a:solidFill>
              <a:latin typeface="+mn-lt"/>
              <a:ea typeface="+mn-ea"/>
              <a:cs typeface="+mn-cs"/>
            </a:endParaRPr>
          </a:p>
          <a:p>
            <a:pPr defTabSz="620786">
              <a:spcAft>
                <a:spcPts val="558"/>
              </a:spcAft>
            </a:pPr>
            <a:r>
              <a:rPr lang="en-IN" sz="1674" b="1" kern="1200">
                <a:solidFill>
                  <a:schemeClr val="tx1"/>
                </a:solidFill>
                <a:latin typeface="+mn-lt"/>
                <a:ea typeface="+mn-ea"/>
                <a:cs typeface="+mn-cs"/>
              </a:rPr>
              <a:t>BRANCH:-MCA</a:t>
            </a:r>
          </a:p>
          <a:p>
            <a:pPr defTabSz="620786">
              <a:spcAft>
                <a:spcPts val="558"/>
              </a:spcAft>
            </a:pPr>
            <a:r>
              <a:rPr lang="en-IN" sz="1674" b="1" kern="1200">
                <a:solidFill>
                  <a:schemeClr val="tx1"/>
                </a:solidFill>
                <a:latin typeface="+mn-lt"/>
                <a:ea typeface="+mn-ea"/>
                <a:cs typeface="+mn-cs"/>
              </a:rPr>
              <a:t>SECTION:-GENIUS</a:t>
            </a:r>
            <a:endParaRPr lang="en-IN" sz="1800" b="1" kern="1200">
              <a:solidFill>
                <a:schemeClr val="tx1"/>
              </a:solidFill>
              <a:latin typeface="+mn-lt"/>
              <a:ea typeface="+mn-ea"/>
              <a:cs typeface="+mn-cs"/>
            </a:endParaRPr>
          </a:p>
        </p:txBody>
      </p:sp>
    </p:spTree>
    <p:extLst>
      <p:ext uri="{BB962C8B-B14F-4D97-AF65-F5344CB8AC3E}">
        <p14:creationId xmlns:p14="http://schemas.microsoft.com/office/powerpoint/2010/main" val="36190055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blue and green paper">
            <a:extLst>
              <a:ext uri="{FF2B5EF4-FFF2-40B4-BE49-F238E27FC236}">
                <a16:creationId xmlns:a16="http://schemas.microsoft.com/office/drawing/2014/main" id="{E0C24B27-13FD-C3FC-F166-CD33E1095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 y="-458442"/>
            <a:ext cx="12191810" cy="7316442"/>
          </a:xfrm>
          <a:prstGeom prst="rect">
            <a:avLst/>
          </a:prstGeom>
        </p:spPr>
      </p:pic>
      <p:sp>
        <p:nvSpPr>
          <p:cNvPr id="4" name="TextBox 3">
            <a:extLst>
              <a:ext uri="{FF2B5EF4-FFF2-40B4-BE49-F238E27FC236}">
                <a16:creationId xmlns:a16="http://schemas.microsoft.com/office/drawing/2014/main" id="{E731D10D-72E9-D141-29D2-0CCBB2C1CAE9}"/>
              </a:ext>
            </a:extLst>
          </p:cNvPr>
          <p:cNvSpPr txBox="1"/>
          <p:nvPr/>
        </p:nvSpPr>
        <p:spPr>
          <a:xfrm>
            <a:off x="733647" y="403622"/>
            <a:ext cx="4369981" cy="830997"/>
          </a:xfrm>
          <a:prstGeom prst="rect">
            <a:avLst/>
          </a:prstGeom>
          <a:noFill/>
        </p:spPr>
        <p:txBody>
          <a:bodyPr wrap="square" rtlCol="0">
            <a:spAutoFit/>
          </a:bodyPr>
          <a:lstStyle/>
          <a:p>
            <a:r>
              <a:rPr lang="en-IN" sz="4800" b="1" dirty="0">
                <a:solidFill>
                  <a:schemeClr val="accent1">
                    <a:lumMod val="75000"/>
                  </a:schemeClr>
                </a:solidFill>
              </a:rPr>
              <a:t>INTRODUCTION</a:t>
            </a:r>
          </a:p>
        </p:txBody>
      </p:sp>
      <p:sp>
        <p:nvSpPr>
          <p:cNvPr id="5" name="TextBox 4">
            <a:extLst>
              <a:ext uri="{FF2B5EF4-FFF2-40B4-BE49-F238E27FC236}">
                <a16:creationId xmlns:a16="http://schemas.microsoft.com/office/drawing/2014/main" id="{E0317EAA-2158-B770-9663-64377FDE4581}"/>
              </a:ext>
            </a:extLst>
          </p:cNvPr>
          <p:cNvSpPr txBox="1"/>
          <p:nvPr/>
        </p:nvSpPr>
        <p:spPr>
          <a:xfrm>
            <a:off x="733647" y="1484070"/>
            <a:ext cx="10983432" cy="4524315"/>
          </a:xfrm>
          <a:prstGeom prst="rect">
            <a:avLst/>
          </a:prstGeom>
          <a:noFill/>
        </p:spPr>
        <p:txBody>
          <a:bodyPr wrap="square" rtlCol="0">
            <a:spAutoFit/>
          </a:bodyPr>
          <a:lstStyle/>
          <a:p>
            <a:r>
              <a:rPr lang="en-US" sz="3200" b="0" i="0" dirty="0">
                <a:effectLst/>
                <a:latin typeface="Söhne"/>
              </a:rPr>
              <a:t>Student attendance system refers to the process of recording, monitoring, and managing the attendance of students in an educational institution, such as a school, college, or university. It involves tracking the presence and absence of students during classes, lectures, and other academic activities. An effective attendance management system can provide several benefits, including accurate attendance records, improved communication with parents and guardians, better resource allocation, and the ability to identify and address attendance-related issues.</a:t>
            </a:r>
            <a:endParaRPr lang="en-IN" sz="3200" dirty="0"/>
          </a:p>
        </p:txBody>
      </p:sp>
    </p:spTree>
    <p:extLst>
      <p:ext uri="{BB962C8B-B14F-4D97-AF65-F5344CB8AC3E}">
        <p14:creationId xmlns:p14="http://schemas.microsoft.com/office/powerpoint/2010/main" val="10180554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blue and green paper">
            <a:extLst>
              <a:ext uri="{FF2B5EF4-FFF2-40B4-BE49-F238E27FC236}">
                <a16:creationId xmlns:a16="http://schemas.microsoft.com/office/drawing/2014/main" id="{E0C24B27-13FD-C3FC-F166-CD33E1095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 y="-458442"/>
            <a:ext cx="12191810" cy="7316442"/>
          </a:xfrm>
          <a:prstGeom prst="rect">
            <a:avLst/>
          </a:prstGeom>
        </p:spPr>
      </p:pic>
      <p:sp>
        <p:nvSpPr>
          <p:cNvPr id="4" name="TextBox 3">
            <a:extLst>
              <a:ext uri="{FF2B5EF4-FFF2-40B4-BE49-F238E27FC236}">
                <a16:creationId xmlns:a16="http://schemas.microsoft.com/office/drawing/2014/main" id="{E731D10D-72E9-D141-29D2-0CCBB2C1CAE9}"/>
              </a:ext>
            </a:extLst>
          </p:cNvPr>
          <p:cNvSpPr txBox="1"/>
          <p:nvPr/>
        </p:nvSpPr>
        <p:spPr>
          <a:xfrm>
            <a:off x="733646" y="309968"/>
            <a:ext cx="10494334" cy="830997"/>
          </a:xfrm>
          <a:prstGeom prst="rect">
            <a:avLst/>
          </a:prstGeom>
          <a:noFill/>
        </p:spPr>
        <p:txBody>
          <a:bodyPr wrap="square" rtlCol="0">
            <a:spAutoFit/>
          </a:bodyPr>
          <a:lstStyle/>
          <a:p>
            <a:pPr algn="l"/>
            <a:r>
              <a:rPr lang="en-IN" sz="4800" b="1" i="0" dirty="0">
                <a:solidFill>
                  <a:schemeClr val="accent1">
                    <a:lumMod val="75000"/>
                  </a:schemeClr>
                </a:solidFill>
                <a:effectLst/>
                <a:latin typeface="Söhne"/>
              </a:rPr>
              <a:t>Student Attendance System SRS</a:t>
            </a:r>
          </a:p>
        </p:txBody>
      </p:sp>
      <p:sp>
        <p:nvSpPr>
          <p:cNvPr id="5" name="TextBox 4">
            <a:extLst>
              <a:ext uri="{FF2B5EF4-FFF2-40B4-BE49-F238E27FC236}">
                <a16:creationId xmlns:a16="http://schemas.microsoft.com/office/drawing/2014/main" id="{E0317EAA-2158-B770-9663-64377FDE4581}"/>
              </a:ext>
            </a:extLst>
          </p:cNvPr>
          <p:cNvSpPr txBox="1"/>
          <p:nvPr/>
        </p:nvSpPr>
        <p:spPr>
          <a:xfrm>
            <a:off x="733646" y="1484071"/>
            <a:ext cx="11344939" cy="4031873"/>
          </a:xfrm>
          <a:prstGeom prst="rect">
            <a:avLst/>
          </a:prstGeom>
          <a:noFill/>
        </p:spPr>
        <p:txBody>
          <a:bodyPr wrap="square" rtlCol="0">
            <a:spAutoFit/>
          </a:bodyPr>
          <a:lstStyle/>
          <a:p>
            <a:pPr marL="457200" indent="-457200" algn="l">
              <a:buFont typeface="Arial" panose="020B0604020202020204" pitchFamily="34" charset="0"/>
              <a:buChar char="•"/>
            </a:pPr>
            <a:r>
              <a:rPr lang="en-US" sz="3200" b="1" i="0" u="sng" dirty="0">
                <a:effectLst/>
                <a:latin typeface="Söhne"/>
              </a:rPr>
              <a:t>Purpose</a:t>
            </a:r>
          </a:p>
          <a:p>
            <a:pPr algn="l"/>
            <a:r>
              <a:rPr lang="en-US" sz="3200" b="0" i="0" dirty="0">
                <a:effectLst/>
                <a:latin typeface="Söhne"/>
              </a:rPr>
              <a:t>To outline the requirements for a software system that automates student attendance tracking in educational institutions.</a:t>
            </a:r>
          </a:p>
          <a:p>
            <a:pPr marL="457200" indent="-457200" algn="l">
              <a:buFont typeface="Arial" panose="020B0604020202020204" pitchFamily="34" charset="0"/>
              <a:buChar char="•"/>
            </a:pPr>
            <a:endParaRPr lang="en-US" sz="3200" b="0" i="0" dirty="0">
              <a:effectLst/>
              <a:latin typeface="Söhne"/>
            </a:endParaRPr>
          </a:p>
          <a:p>
            <a:pPr marL="457200" indent="-457200" algn="l">
              <a:buFont typeface="Arial" panose="020B0604020202020204" pitchFamily="34" charset="0"/>
              <a:buChar char="•"/>
            </a:pPr>
            <a:r>
              <a:rPr lang="en-US" sz="3200" b="1" i="0" u="sng" dirty="0">
                <a:effectLst/>
                <a:latin typeface="Söhne"/>
              </a:rPr>
              <a:t>Scope</a:t>
            </a:r>
          </a:p>
          <a:p>
            <a:pPr algn="l"/>
            <a:r>
              <a:rPr lang="en-US" sz="3200" b="0" i="0" dirty="0">
                <a:effectLst/>
                <a:latin typeface="Söhne"/>
              </a:rPr>
              <a:t>The system will allow users (teachers, students, parents, administrators) to monitor and manage attendance. It will include real-time tracking, notifications, reporting, and analytics.</a:t>
            </a:r>
          </a:p>
        </p:txBody>
      </p:sp>
    </p:spTree>
    <p:extLst>
      <p:ext uri="{BB962C8B-B14F-4D97-AF65-F5344CB8AC3E}">
        <p14:creationId xmlns:p14="http://schemas.microsoft.com/office/powerpoint/2010/main" val="139534695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blue and green paper">
            <a:extLst>
              <a:ext uri="{FF2B5EF4-FFF2-40B4-BE49-F238E27FC236}">
                <a16:creationId xmlns:a16="http://schemas.microsoft.com/office/drawing/2014/main" id="{E0C24B27-13FD-C3FC-F166-CD33E1095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 y="-458442"/>
            <a:ext cx="12191810" cy="7316442"/>
          </a:xfrm>
          <a:prstGeom prst="rect">
            <a:avLst/>
          </a:prstGeom>
        </p:spPr>
      </p:pic>
      <p:sp>
        <p:nvSpPr>
          <p:cNvPr id="4" name="TextBox 3">
            <a:extLst>
              <a:ext uri="{FF2B5EF4-FFF2-40B4-BE49-F238E27FC236}">
                <a16:creationId xmlns:a16="http://schemas.microsoft.com/office/drawing/2014/main" id="{E731D10D-72E9-D141-29D2-0CCBB2C1CAE9}"/>
              </a:ext>
            </a:extLst>
          </p:cNvPr>
          <p:cNvSpPr txBox="1"/>
          <p:nvPr/>
        </p:nvSpPr>
        <p:spPr>
          <a:xfrm>
            <a:off x="733647" y="38837"/>
            <a:ext cx="10494334" cy="830997"/>
          </a:xfrm>
          <a:prstGeom prst="rect">
            <a:avLst/>
          </a:prstGeom>
          <a:noFill/>
        </p:spPr>
        <p:txBody>
          <a:bodyPr wrap="square" rtlCol="0">
            <a:spAutoFit/>
          </a:bodyPr>
          <a:lstStyle/>
          <a:p>
            <a:pPr algn="l"/>
            <a:r>
              <a:rPr lang="en-IN" sz="4800" b="1" i="0" dirty="0">
                <a:solidFill>
                  <a:schemeClr val="accent1">
                    <a:lumMod val="75000"/>
                  </a:schemeClr>
                </a:solidFill>
                <a:effectLst/>
                <a:latin typeface="Söhne"/>
              </a:rPr>
              <a:t>Functional Requirements</a:t>
            </a:r>
          </a:p>
        </p:txBody>
      </p:sp>
      <p:sp>
        <p:nvSpPr>
          <p:cNvPr id="8" name="TextBox 7">
            <a:extLst>
              <a:ext uri="{FF2B5EF4-FFF2-40B4-BE49-F238E27FC236}">
                <a16:creationId xmlns:a16="http://schemas.microsoft.com/office/drawing/2014/main" id="{7C86A143-884E-1B14-EE1C-6711C9EA368C}"/>
              </a:ext>
            </a:extLst>
          </p:cNvPr>
          <p:cNvSpPr txBox="1"/>
          <p:nvPr/>
        </p:nvSpPr>
        <p:spPr>
          <a:xfrm>
            <a:off x="733647" y="869834"/>
            <a:ext cx="10749516" cy="5632311"/>
          </a:xfrm>
          <a:prstGeom prst="rect">
            <a:avLst/>
          </a:prstGeom>
          <a:noFill/>
        </p:spPr>
        <p:txBody>
          <a:bodyPr wrap="square" rtlCol="0">
            <a:spAutoFit/>
          </a:bodyPr>
          <a:lstStyle/>
          <a:p>
            <a:pPr algn="l">
              <a:buFont typeface="+mj-lt"/>
              <a:buAutoNum type="arabicPeriod"/>
            </a:pPr>
            <a:r>
              <a:rPr lang="en-US" sz="2000" b="0" i="0" dirty="0">
                <a:effectLst/>
                <a:latin typeface="Söhne"/>
              </a:rPr>
              <a:t>User Registration and Authentication</a:t>
            </a:r>
          </a:p>
          <a:p>
            <a:pPr marL="742950" lvl="1" indent="-285750" algn="l">
              <a:buFont typeface="+mj-lt"/>
              <a:buAutoNum type="arabicPeriod"/>
            </a:pPr>
            <a:r>
              <a:rPr lang="en-US" sz="2000" b="0" i="0" dirty="0">
                <a:effectLst/>
                <a:latin typeface="Söhne"/>
              </a:rPr>
              <a:t>Users can register and log in with roles (teacher, student, parent, admin).</a:t>
            </a:r>
          </a:p>
          <a:p>
            <a:pPr algn="l">
              <a:buFont typeface="+mj-lt"/>
              <a:buAutoNum type="arabicPeriod"/>
            </a:pPr>
            <a:r>
              <a:rPr lang="en-US" sz="2000" b="0" i="0" dirty="0">
                <a:effectLst/>
                <a:latin typeface="Söhne"/>
              </a:rPr>
              <a:t>Attendance Recording</a:t>
            </a:r>
          </a:p>
          <a:p>
            <a:pPr marL="742950" lvl="1" indent="-285750" algn="l">
              <a:buFont typeface="+mj-lt"/>
              <a:buAutoNum type="arabicPeriod"/>
            </a:pPr>
            <a:r>
              <a:rPr lang="en-US" sz="2000" b="0" i="0" dirty="0">
                <a:effectLst/>
                <a:latin typeface="Söhne"/>
              </a:rPr>
              <a:t>Teachers record attendance via biometric, RFID, app, or manual entry.</a:t>
            </a:r>
          </a:p>
          <a:p>
            <a:pPr marL="742950" lvl="1" indent="-285750" algn="l">
              <a:buFont typeface="+mj-lt"/>
              <a:buAutoNum type="arabicPeriod"/>
            </a:pPr>
            <a:r>
              <a:rPr lang="en-US" sz="2000" b="0" i="0" dirty="0">
                <a:effectLst/>
                <a:latin typeface="Söhne"/>
              </a:rPr>
              <a:t>Late arrivals and early departures are captured.</a:t>
            </a:r>
          </a:p>
          <a:p>
            <a:pPr marL="742950" lvl="1" indent="-285750" algn="l">
              <a:buFont typeface="+mj-lt"/>
              <a:buAutoNum type="arabicPeriod"/>
            </a:pPr>
            <a:r>
              <a:rPr lang="en-US" sz="2000" b="0" i="0" dirty="0">
                <a:effectLst/>
                <a:latin typeface="Söhne"/>
              </a:rPr>
              <a:t>Attendance linked to specific class sessions.</a:t>
            </a:r>
          </a:p>
          <a:p>
            <a:pPr algn="l">
              <a:buFont typeface="+mj-lt"/>
              <a:buAutoNum type="arabicPeriod"/>
            </a:pPr>
            <a:r>
              <a:rPr lang="en-US" sz="2000" b="0" i="0" dirty="0">
                <a:effectLst/>
                <a:latin typeface="Söhne"/>
              </a:rPr>
              <a:t>Real-Time Monitoring</a:t>
            </a:r>
          </a:p>
          <a:p>
            <a:pPr marL="742950" lvl="1" indent="-285750" algn="l">
              <a:buFont typeface="+mj-lt"/>
              <a:buAutoNum type="arabicPeriod"/>
            </a:pPr>
            <a:r>
              <a:rPr lang="en-US" sz="2000" b="0" i="0" dirty="0">
                <a:effectLst/>
                <a:latin typeface="Söhne"/>
              </a:rPr>
              <a:t>Real-time attendance tracking for teachers and admins.</a:t>
            </a:r>
          </a:p>
          <a:p>
            <a:pPr marL="742950" lvl="1" indent="-285750" algn="l">
              <a:buFont typeface="+mj-lt"/>
              <a:buAutoNum type="arabicPeriod"/>
            </a:pPr>
            <a:r>
              <a:rPr lang="en-US" sz="2000" b="0" i="0" dirty="0">
                <a:effectLst/>
                <a:latin typeface="Söhne"/>
              </a:rPr>
              <a:t>Alerts for irregular attendance patterns.</a:t>
            </a:r>
          </a:p>
          <a:p>
            <a:pPr algn="l">
              <a:buFont typeface="+mj-lt"/>
              <a:buAutoNum type="arabicPeriod"/>
            </a:pPr>
            <a:r>
              <a:rPr lang="en-US" sz="2000" b="0" i="0" dirty="0">
                <a:effectLst/>
                <a:latin typeface="Söhne"/>
              </a:rPr>
              <a:t>Notifications</a:t>
            </a:r>
          </a:p>
          <a:p>
            <a:pPr marL="742950" lvl="1" indent="-285750" algn="l">
              <a:buFont typeface="+mj-lt"/>
              <a:buAutoNum type="arabicPeriod"/>
            </a:pPr>
            <a:r>
              <a:rPr lang="en-US" sz="2000" b="0" i="0" dirty="0">
                <a:effectLst/>
                <a:latin typeface="Söhne"/>
              </a:rPr>
              <a:t>Automated notifications to parents for unexplained student absences.</a:t>
            </a:r>
          </a:p>
          <a:p>
            <a:pPr algn="l">
              <a:buFont typeface="+mj-lt"/>
              <a:buAutoNum type="arabicPeriod"/>
            </a:pPr>
            <a:r>
              <a:rPr lang="en-US" sz="2000" b="0" i="0" dirty="0">
                <a:effectLst/>
                <a:latin typeface="Söhne"/>
              </a:rPr>
              <a:t>Reporting and Analytics</a:t>
            </a:r>
          </a:p>
          <a:p>
            <a:pPr marL="742950" lvl="1" indent="-285750" algn="l">
              <a:buFont typeface="+mj-lt"/>
              <a:buAutoNum type="arabicPeriod"/>
            </a:pPr>
            <a:r>
              <a:rPr lang="en-US" sz="2000" b="0" i="0" dirty="0">
                <a:effectLst/>
                <a:latin typeface="Söhne"/>
              </a:rPr>
              <a:t>Generate attendance reports and analytics.</a:t>
            </a:r>
          </a:p>
          <a:p>
            <a:pPr marL="742950" lvl="1" indent="-285750" algn="l">
              <a:buFont typeface="+mj-lt"/>
              <a:buAutoNum type="arabicPeriod"/>
            </a:pPr>
            <a:r>
              <a:rPr lang="en-US" sz="2000" b="0" i="0" dirty="0">
                <a:effectLst/>
                <a:latin typeface="Söhne"/>
              </a:rPr>
              <a:t>Export reports in PDF or Excel format.</a:t>
            </a:r>
          </a:p>
          <a:p>
            <a:pPr algn="l">
              <a:buFont typeface="+mj-lt"/>
              <a:buAutoNum type="arabicPeriod"/>
            </a:pPr>
            <a:r>
              <a:rPr lang="en-US" sz="2000" b="0" i="0" dirty="0">
                <a:effectLst/>
                <a:latin typeface="Söhne"/>
              </a:rPr>
              <a:t>Integration with Timetables</a:t>
            </a:r>
          </a:p>
          <a:p>
            <a:pPr marL="742950" lvl="1" indent="-285750" algn="l">
              <a:buFont typeface="+mj-lt"/>
              <a:buAutoNum type="arabicPeriod"/>
            </a:pPr>
            <a:r>
              <a:rPr lang="en-US" sz="2000" b="0" i="0" dirty="0">
                <a:effectLst/>
                <a:latin typeface="Söhne"/>
              </a:rPr>
              <a:t>Integrate attendance with class schedules.</a:t>
            </a:r>
          </a:p>
          <a:p>
            <a:pPr algn="l">
              <a:buFont typeface="+mj-lt"/>
              <a:buAutoNum type="arabicPeriod"/>
            </a:pPr>
            <a:r>
              <a:rPr lang="en-US" sz="2000" b="0" i="0" dirty="0">
                <a:effectLst/>
                <a:latin typeface="Söhne"/>
              </a:rPr>
              <a:t>User Roles and Permissions</a:t>
            </a:r>
          </a:p>
          <a:p>
            <a:pPr marL="742950" lvl="1" indent="-285750" algn="l">
              <a:buFont typeface="+mj-lt"/>
              <a:buAutoNum type="arabicPeriod"/>
            </a:pPr>
            <a:r>
              <a:rPr lang="en-US" sz="2000" b="0" i="0" dirty="0">
                <a:effectLst/>
                <a:latin typeface="Söhne"/>
              </a:rPr>
              <a:t>Role-specific permissions for teachers, students, parents, and admins.</a:t>
            </a:r>
          </a:p>
        </p:txBody>
      </p:sp>
    </p:spTree>
    <p:extLst>
      <p:ext uri="{BB962C8B-B14F-4D97-AF65-F5344CB8AC3E}">
        <p14:creationId xmlns:p14="http://schemas.microsoft.com/office/powerpoint/2010/main" val="10761139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blue and green paper">
            <a:extLst>
              <a:ext uri="{FF2B5EF4-FFF2-40B4-BE49-F238E27FC236}">
                <a16:creationId xmlns:a16="http://schemas.microsoft.com/office/drawing/2014/main" id="{E0C24B27-13FD-C3FC-F166-CD33E1095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 y="-458442"/>
            <a:ext cx="12191810" cy="7316442"/>
          </a:xfrm>
          <a:prstGeom prst="rect">
            <a:avLst/>
          </a:prstGeom>
        </p:spPr>
      </p:pic>
      <p:sp>
        <p:nvSpPr>
          <p:cNvPr id="4" name="TextBox 3">
            <a:extLst>
              <a:ext uri="{FF2B5EF4-FFF2-40B4-BE49-F238E27FC236}">
                <a16:creationId xmlns:a16="http://schemas.microsoft.com/office/drawing/2014/main" id="{E731D10D-72E9-D141-29D2-0CCBB2C1CAE9}"/>
              </a:ext>
            </a:extLst>
          </p:cNvPr>
          <p:cNvSpPr txBox="1"/>
          <p:nvPr/>
        </p:nvSpPr>
        <p:spPr>
          <a:xfrm>
            <a:off x="733647" y="196980"/>
            <a:ext cx="10494334" cy="830997"/>
          </a:xfrm>
          <a:prstGeom prst="rect">
            <a:avLst/>
          </a:prstGeom>
          <a:noFill/>
        </p:spPr>
        <p:txBody>
          <a:bodyPr wrap="square" rtlCol="0">
            <a:spAutoFit/>
          </a:bodyPr>
          <a:lstStyle/>
          <a:p>
            <a:pPr algn="l"/>
            <a:r>
              <a:rPr lang="en-IN" sz="4800" b="1" i="0" dirty="0">
                <a:solidFill>
                  <a:schemeClr val="accent1">
                    <a:lumMod val="75000"/>
                  </a:schemeClr>
                </a:solidFill>
                <a:effectLst/>
                <a:latin typeface="Söhne"/>
              </a:rPr>
              <a:t>Non-Functional Requirements</a:t>
            </a:r>
          </a:p>
        </p:txBody>
      </p:sp>
      <p:sp>
        <p:nvSpPr>
          <p:cNvPr id="8" name="TextBox 7">
            <a:extLst>
              <a:ext uri="{FF2B5EF4-FFF2-40B4-BE49-F238E27FC236}">
                <a16:creationId xmlns:a16="http://schemas.microsoft.com/office/drawing/2014/main" id="{7C86A143-884E-1B14-EE1C-6711C9EA368C}"/>
              </a:ext>
            </a:extLst>
          </p:cNvPr>
          <p:cNvSpPr txBox="1"/>
          <p:nvPr/>
        </p:nvSpPr>
        <p:spPr>
          <a:xfrm>
            <a:off x="733647" y="1103750"/>
            <a:ext cx="10749516" cy="5262979"/>
          </a:xfrm>
          <a:prstGeom prst="rect">
            <a:avLst/>
          </a:prstGeom>
          <a:noFill/>
        </p:spPr>
        <p:txBody>
          <a:bodyPr wrap="square" rtlCol="0">
            <a:spAutoFit/>
          </a:bodyPr>
          <a:lstStyle/>
          <a:p>
            <a:pPr algn="l">
              <a:buFont typeface="+mj-lt"/>
              <a:buAutoNum type="arabicPeriod"/>
            </a:pPr>
            <a:r>
              <a:rPr lang="en-US" sz="2800" b="0" i="0" dirty="0">
                <a:effectLst/>
                <a:latin typeface="Söhne"/>
              </a:rPr>
              <a:t>Security</a:t>
            </a:r>
          </a:p>
          <a:p>
            <a:pPr marL="742950" lvl="1" indent="-285750" algn="l">
              <a:buFont typeface="+mj-lt"/>
              <a:buAutoNum type="arabicPeriod"/>
            </a:pPr>
            <a:r>
              <a:rPr lang="en-US" sz="2800" b="0" i="0" dirty="0">
                <a:effectLst/>
                <a:latin typeface="Söhne"/>
              </a:rPr>
              <a:t>Ensure data security and privacy.</a:t>
            </a:r>
          </a:p>
          <a:p>
            <a:pPr marL="742950" lvl="1" indent="-285750" algn="l">
              <a:buFont typeface="+mj-lt"/>
              <a:buAutoNum type="arabicPeriod"/>
            </a:pPr>
            <a:r>
              <a:rPr lang="en-US" sz="2800" b="0" i="0" dirty="0">
                <a:effectLst/>
                <a:latin typeface="Söhne"/>
              </a:rPr>
              <a:t>Implement secure user authentication.</a:t>
            </a:r>
          </a:p>
          <a:p>
            <a:pPr algn="l">
              <a:buFont typeface="+mj-lt"/>
              <a:buAutoNum type="arabicPeriod"/>
            </a:pPr>
            <a:r>
              <a:rPr lang="en-US" sz="2800" b="0" i="0" dirty="0">
                <a:effectLst/>
                <a:latin typeface="Söhne"/>
              </a:rPr>
              <a:t>Usability</a:t>
            </a:r>
          </a:p>
          <a:p>
            <a:pPr marL="742950" lvl="1" indent="-285750" algn="l">
              <a:buFont typeface="+mj-lt"/>
              <a:buAutoNum type="arabicPeriod"/>
            </a:pPr>
            <a:r>
              <a:rPr lang="en-US" sz="2800" b="0" i="0" dirty="0">
                <a:effectLst/>
                <a:latin typeface="Söhne"/>
              </a:rPr>
              <a:t>User-friendly interface for desktop and mobile access.</a:t>
            </a:r>
          </a:p>
          <a:p>
            <a:pPr algn="l">
              <a:buFont typeface="+mj-lt"/>
              <a:buAutoNum type="arabicPeriod"/>
            </a:pPr>
            <a:r>
              <a:rPr lang="en-US" sz="2800" b="0" i="0" dirty="0">
                <a:effectLst/>
                <a:latin typeface="Söhne"/>
              </a:rPr>
              <a:t>Performance</a:t>
            </a:r>
          </a:p>
          <a:p>
            <a:pPr marL="742950" lvl="1" indent="-285750" algn="l">
              <a:buFont typeface="+mj-lt"/>
              <a:buAutoNum type="arabicPeriod"/>
            </a:pPr>
            <a:r>
              <a:rPr lang="en-US" sz="2800" b="0" i="0" dirty="0">
                <a:effectLst/>
                <a:latin typeface="Söhne"/>
              </a:rPr>
              <a:t>Handle concurrent users efficiently.</a:t>
            </a:r>
          </a:p>
          <a:p>
            <a:pPr marL="742950" lvl="1" indent="-285750" algn="l">
              <a:buFont typeface="+mj-lt"/>
              <a:buAutoNum type="arabicPeriod"/>
            </a:pPr>
            <a:r>
              <a:rPr lang="en-US" sz="2800" b="0" i="0" dirty="0">
                <a:effectLst/>
                <a:latin typeface="Söhne"/>
              </a:rPr>
              <a:t>Meet acceptable response time standards.</a:t>
            </a:r>
          </a:p>
          <a:p>
            <a:pPr algn="l">
              <a:buFont typeface="+mj-lt"/>
              <a:buAutoNum type="arabicPeriod"/>
            </a:pPr>
            <a:r>
              <a:rPr lang="en-US" sz="2800" b="0" i="0" dirty="0">
                <a:effectLst/>
                <a:latin typeface="Söhne"/>
              </a:rPr>
              <a:t>Scalability</a:t>
            </a:r>
          </a:p>
          <a:p>
            <a:pPr marL="742950" lvl="1" indent="-285750" algn="l">
              <a:buFont typeface="+mj-lt"/>
              <a:buAutoNum type="arabicPeriod"/>
            </a:pPr>
            <a:r>
              <a:rPr lang="en-US" sz="2800" b="0" i="0" dirty="0">
                <a:effectLst/>
                <a:latin typeface="Söhne"/>
              </a:rPr>
              <a:t>Scale to accommodate institutions of various sizes.</a:t>
            </a:r>
          </a:p>
          <a:p>
            <a:pPr algn="l">
              <a:buFont typeface="+mj-lt"/>
              <a:buAutoNum type="arabicPeriod"/>
            </a:pPr>
            <a:r>
              <a:rPr lang="en-US" sz="2800" b="0" i="0" dirty="0">
                <a:effectLst/>
                <a:latin typeface="Söhne"/>
              </a:rPr>
              <a:t>Backup and Redundancy</a:t>
            </a:r>
          </a:p>
          <a:p>
            <a:pPr marL="742950" lvl="1" indent="-285750" algn="l">
              <a:buFont typeface="+mj-lt"/>
              <a:buAutoNum type="arabicPeriod"/>
            </a:pPr>
            <a:r>
              <a:rPr lang="en-US" sz="2800" b="0" i="0" dirty="0">
                <a:effectLst/>
                <a:latin typeface="Söhne"/>
              </a:rPr>
              <a:t>Regular data backups and redundancy measures.</a:t>
            </a:r>
          </a:p>
        </p:txBody>
      </p:sp>
    </p:spTree>
    <p:extLst>
      <p:ext uri="{BB962C8B-B14F-4D97-AF65-F5344CB8AC3E}">
        <p14:creationId xmlns:p14="http://schemas.microsoft.com/office/powerpoint/2010/main" val="37971365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blue and green paper">
            <a:extLst>
              <a:ext uri="{FF2B5EF4-FFF2-40B4-BE49-F238E27FC236}">
                <a16:creationId xmlns:a16="http://schemas.microsoft.com/office/drawing/2014/main" id="{E0C24B27-13FD-C3FC-F166-CD33E1095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 y="-458442"/>
            <a:ext cx="12191810" cy="7316442"/>
          </a:xfrm>
          <a:prstGeom prst="rect">
            <a:avLst/>
          </a:prstGeom>
        </p:spPr>
      </p:pic>
      <p:sp>
        <p:nvSpPr>
          <p:cNvPr id="4" name="TextBox 3">
            <a:extLst>
              <a:ext uri="{FF2B5EF4-FFF2-40B4-BE49-F238E27FC236}">
                <a16:creationId xmlns:a16="http://schemas.microsoft.com/office/drawing/2014/main" id="{E731D10D-72E9-D141-29D2-0CCBB2C1CAE9}"/>
              </a:ext>
            </a:extLst>
          </p:cNvPr>
          <p:cNvSpPr txBox="1"/>
          <p:nvPr/>
        </p:nvSpPr>
        <p:spPr>
          <a:xfrm rot="20635619">
            <a:off x="4456725" y="2783246"/>
            <a:ext cx="3285730" cy="830997"/>
          </a:xfrm>
          <a:prstGeom prst="rect">
            <a:avLst/>
          </a:prstGeom>
          <a:noFill/>
        </p:spPr>
        <p:txBody>
          <a:bodyPr wrap="square" rtlCol="0">
            <a:spAutoFit/>
          </a:bodyPr>
          <a:lstStyle/>
          <a:p>
            <a:pPr algn="l"/>
            <a:r>
              <a:rPr lang="en-IN" sz="4800" b="1" i="0" dirty="0">
                <a:solidFill>
                  <a:schemeClr val="accent1">
                    <a:lumMod val="75000"/>
                  </a:schemeClr>
                </a:solidFill>
                <a:effectLst/>
                <a:latin typeface="Söhne"/>
              </a:rPr>
              <a:t>THANK YOU</a:t>
            </a:r>
          </a:p>
        </p:txBody>
      </p:sp>
    </p:spTree>
    <p:extLst>
      <p:ext uri="{BB962C8B-B14F-4D97-AF65-F5344CB8AC3E}">
        <p14:creationId xmlns:p14="http://schemas.microsoft.com/office/powerpoint/2010/main" val="59514455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88</TotalTime>
  <Words>354</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Söhne</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subham reddy</dc:creator>
  <cp:lastModifiedBy>subham reddy</cp:lastModifiedBy>
  <cp:revision>2</cp:revision>
  <dcterms:created xsi:type="dcterms:W3CDTF">2023-08-12T15:03:51Z</dcterms:created>
  <dcterms:modified xsi:type="dcterms:W3CDTF">2023-08-12T17:18:11Z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2023-08-12T15:48:46Z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d73bfc24-2643-4eb6-b007-4ebb45d8583a</vt:lpwstr>
  </property>
  <property fmtid="{D5CDD505-2E9C-101B-9397-08002B2CF9AE}" pid="7" name="MSIP_Label_defa4170-0d19-0005-0004-bc88714345d2_ActionId">
    <vt:lpwstr>80f1f497-92a4-480f-be25-3be4e1848709</vt:lpwstr>
  </property>
  <property fmtid="{D5CDD505-2E9C-101B-9397-08002B2CF9AE}" pid="8" name="MSIP_Label_defa4170-0d19-0005-0004-bc88714345d2_ContentBits">
    <vt:lpwstr>0</vt:lpwstr>
  </property>
</Properties>
</file>