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8" r:id="rId2"/>
  </p:sldMasterIdLst>
  <p:notesMasterIdLst>
    <p:notesMasterId r:id="rId6"/>
  </p:notesMasterIdLst>
  <p:sldIdLst>
    <p:sldId id="609" r:id="rId3"/>
    <p:sldId id="599" r:id="rId4"/>
    <p:sldId id="610" r:id="rId5"/>
  </p:sldIdLst>
  <p:sldSz cx="6858000" cy="9144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4337" autoAdjust="0"/>
  </p:normalViewPr>
  <p:slideViewPr>
    <p:cSldViewPr showGuides="1">
      <p:cViewPr varScale="1">
        <p:scale>
          <a:sx n="74" d="100"/>
          <a:sy n="74" d="100"/>
        </p:scale>
        <p:origin x="852" y="66"/>
      </p:cViewPr>
      <p:guideLst/>
    </p:cSldViewPr>
  </p:slideViewPr>
  <p:outlineViewPr>
    <p:cViewPr>
      <p:scale>
        <a:sx n="33" d="100"/>
        <a:sy n="33" d="100"/>
      </p:scale>
      <p:origin x="0" y="46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2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6332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6415A9F9-98A9-4E6D-90C7-5299BC1DEAC2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1436" tIns="45718" rIns="91436" bIns="457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6332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6332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A92635B2-98E6-4464-97BE-8CE9D948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61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1974853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505247" y="241998"/>
            <a:ext cx="6172200" cy="316607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045081" y="8543928"/>
            <a:ext cx="1439863" cy="487363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3155826" y="8660495"/>
            <a:ext cx="504056" cy="487363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extLst/>
          </a:lstStyle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#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5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75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502400"/>
            <a:ext cx="5611332" cy="609600"/>
          </a:xfrm>
          <a:prstGeom prst="rect">
            <a:avLst/>
          </a:prstGeo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314700" y="7140136"/>
            <a:ext cx="2980944" cy="1219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685800" y="365760"/>
            <a:ext cx="5609844" cy="6096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155826" y="8589245"/>
            <a:ext cx="504056" cy="487363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#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65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133016" y="366190"/>
            <a:ext cx="1333103" cy="745701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91"/>
            <a:ext cx="4743450" cy="74570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045081" y="8543928"/>
            <a:ext cx="1439863" cy="487363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4538" y="8543928"/>
            <a:ext cx="1763712" cy="48736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155826" y="8589245"/>
            <a:ext cx="504056" cy="487363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#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155826" y="8589245"/>
            <a:ext cx="504056" cy="4873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#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7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31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500063" y="8153400"/>
            <a:ext cx="5929312" cy="1588"/>
          </a:xfrm>
          <a:prstGeom prst="line">
            <a:avLst/>
          </a:prstGeom>
          <a:ln cmpd="thinThick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500063" y="8328025"/>
            <a:ext cx="5929312" cy="1588"/>
          </a:xfrm>
          <a:prstGeom prst="line">
            <a:avLst/>
          </a:prstGeom>
          <a:ln cmpd="thinThick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500063" y="8513766"/>
            <a:ext cx="5929312" cy="1587"/>
          </a:xfrm>
          <a:prstGeom prst="line">
            <a:avLst/>
          </a:prstGeom>
          <a:ln cmpd="thinThick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500063" y="8686800"/>
            <a:ext cx="5929312" cy="1588"/>
          </a:xfrm>
          <a:prstGeom prst="line">
            <a:avLst/>
          </a:prstGeom>
          <a:ln cmpd="thinThick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1974853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3155826" y="8589245"/>
            <a:ext cx="504056" cy="487363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extLst/>
          </a:lstStyle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#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5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27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39552"/>
            <a:ext cx="6858000" cy="3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69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0" r:id="rId6"/>
    <p:sldLayoutId id="2147483671" r:id="rId7"/>
    <p:sldLayoutId id="2147483672" r:id="rId8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00" b="0" kern="1200">
          <a:solidFill>
            <a:schemeClr val="tx1">
              <a:lumMod val="95000"/>
              <a:lumOff val="5000"/>
            </a:schemeClr>
          </a:solidFill>
          <a:effectLst/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5pPr>
      <a:lvl6pPr marL="457198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914395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371592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828789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365123" indent="-255586" algn="l" rtl="0" eaLnBrk="0" fontAlgn="base" latinLnBrk="1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09" indent="-228598" algn="l" rtl="0" eaLnBrk="0" fontAlgn="base" latinLnBrk="1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3" indent="-228598" algn="l" rtl="0" eaLnBrk="0" fontAlgn="base" latinLnBrk="1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93" indent="-228598" algn="l" rtl="0" eaLnBrk="0" fontAlgn="base" latinLnBrk="1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indent="-228598" algn="l" rtl="0" eaLnBrk="0" fontAlgn="base" latinLnBrk="1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191" indent="-228598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789" indent="-228598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388" indent="-228598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87" indent="-228598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3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395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91439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6" indent="-285748" algn="l" defTabSz="9143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8" algn="l" defTabSz="9143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8" algn="l" defTabSz="9143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8" algn="l" defTabSz="91439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82376"/>
              </p:ext>
            </p:extLst>
          </p:nvPr>
        </p:nvGraphicFramePr>
        <p:xfrm>
          <a:off x="589085" y="6668378"/>
          <a:ext cx="5504211" cy="1630347"/>
        </p:xfrm>
        <a:graphic>
          <a:graphicData uri="http://schemas.openxmlformats.org/drawingml/2006/table">
            <a:tbl>
              <a:tblPr/>
              <a:tblGrid>
                <a:gridCol w="1458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5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449">
                <a:tc>
                  <a:txBody>
                    <a:bodyPr/>
                    <a:lstStyle/>
                    <a:p>
                      <a:pPr marL="0" marR="0" lvl="0" indent="0" algn="ctr" defTabSz="9143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4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전공</a:t>
                      </a:r>
                      <a:endParaRPr kumimoji="0" lang="ko-KR" altLang="en-US" sz="1200" b="0" i="0" u="none" strike="noStrike" kern="14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568" marR="36568" marT="36573" marB="36573" anchor="ctr">
                    <a:lnL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400" dirty="0">
                          <a:solidFill>
                            <a:srgbClr val="21212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ITM</a:t>
                      </a:r>
                      <a:r>
                        <a:rPr lang="ko-KR" altLang="en-US" sz="1200" kern="1400" dirty="0">
                          <a:solidFill>
                            <a:srgbClr val="21212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전공</a:t>
                      </a:r>
                    </a:p>
                  </a:txBody>
                  <a:tcPr marL="36568" marR="36568" marT="36573" marB="36573" anchor="ctr">
                    <a:lnL>
                      <a:noFill/>
                    </a:lnL>
                    <a:lnR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53018"/>
                  </a:ext>
                </a:extLst>
              </a:tr>
              <a:tr h="543449"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학번</a:t>
                      </a:r>
                      <a:endParaRPr lang="ko-KR" altLang="en-US" sz="1200" kern="1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568" marR="36568" marT="36573" marB="36573" anchor="ctr">
                    <a:lnL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400" dirty="0">
                          <a:solidFill>
                            <a:srgbClr val="21212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en-US" altLang="ko-KR" sz="1200" kern="1400" dirty="0">
                          <a:solidFill>
                            <a:srgbClr val="21212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21102052</a:t>
                      </a:r>
                      <a:endParaRPr lang="ko-KR" altLang="en-US" sz="1200" kern="1400" dirty="0">
                        <a:solidFill>
                          <a:srgbClr val="21212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568" marR="36568" marT="36573" marB="36573" anchor="ctr">
                    <a:lnL>
                      <a:noFill/>
                    </a:lnL>
                    <a:lnR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449"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ko-KR" altLang="en-US" sz="1200" kern="1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568" marR="36568" marT="36573" marB="36573" anchor="ctr">
                    <a:lnL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400" dirty="0">
                          <a:solidFill>
                            <a:srgbClr val="21212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이정윤</a:t>
                      </a:r>
                    </a:p>
                  </a:txBody>
                  <a:tcPr marL="36568" marR="36568" marT="36573" marB="36573" anchor="ctr">
                    <a:lnL>
                      <a:noFill/>
                    </a:lnL>
                    <a:lnR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9E3039-D79E-42B4-BE9D-53F4DA714E6D}"/>
              </a:ext>
            </a:extLst>
          </p:cNvPr>
          <p:cNvSpPr/>
          <p:nvPr/>
        </p:nvSpPr>
        <p:spPr>
          <a:xfrm>
            <a:off x="541263" y="1907704"/>
            <a:ext cx="5720235" cy="3528392"/>
          </a:xfrm>
          <a:prstGeom prst="rect">
            <a:avLst/>
          </a:prstGeom>
          <a:solidFill>
            <a:sysClr val="windowText" lastClr="000000">
              <a:lumMod val="75000"/>
              <a:lumOff val="25000"/>
              <a:alpha val="94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prstClr val="white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23F5E1A4-6151-4481-BD9E-20BA4826E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03" y="2345185"/>
            <a:ext cx="5664996" cy="13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2923" tIns="0" rIns="166154" bIns="0"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46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alpha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kumimoji="0" lang="ko-KR" altLang="en-US" sz="1846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alpha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학년도 </a:t>
            </a:r>
            <a:r>
              <a:rPr kumimoji="0" lang="en-US" altLang="ko-KR" sz="1846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alpha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846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alpha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endParaRPr kumimoji="0" lang="en-US" altLang="ko-KR" sz="1846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>
                  <a:alpha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취창업진로설계</a:t>
            </a:r>
            <a:endParaRPr kumimoji="0" lang="en-US" altLang="ko-KR" sz="48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39223892-F70B-45A8-9F34-2827E4ABD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95" y="3577467"/>
            <a:ext cx="5664996" cy="13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2923" tIns="0" rIns="166154" bIns="0" anchor="ctr"/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0" lang="ko-KR" altLang="en-US" sz="28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기업분석레포트</a:t>
            </a:r>
            <a:r>
              <a:rPr kumimoji="0"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B6FDC557-A173-4C42-89F0-89B21F538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485775"/>
            <a:ext cx="20923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63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1892" y="129729"/>
            <a:ext cx="6172200" cy="316607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9pPr>
            <a:extLst/>
          </a:lstStyle>
          <a:p>
            <a:r>
              <a:rPr lang="ko-KR" altLang="en-US" sz="1600" dirty="0"/>
              <a:t>진로탐색 </a:t>
            </a:r>
            <a:r>
              <a:rPr lang="en-US" altLang="ko-KR" sz="1600" dirty="0"/>
              <a:t>– </a:t>
            </a:r>
            <a:r>
              <a:rPr lang="ko-KR" altLang="en-US" sz="1600" dirty="0"/>
              <a:t>기업정보 탐색</a:t>
            </a:r>
          </a:p>
        </p:txBody>
      </p:sp>
      <p:graphicFrame>
        <p:nvGraphicFramePr>
          <p:cNvPr id="7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54957"/>
              </p:ext>
            </p:extLst>
          </p:nvPr>
        </p:nvGraphicFramePr>
        <p:xfrm>
          <a:off x="407352" y="1040668"/>
          <a:ext cx="6006465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</a:pPr>
                      <a:r>
                        <a:rPr sz="1100" b="1" spc="-55" dirty="0" err="1">
                          <a:latin typeface="Malgun Gothic"/>
                          <a:cs typeface="Malgun Gothic"/>
                        </a:rPr>
                        <a:t>지원분야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2540" marB="0" anchor="ctr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25" dirty="0">
                          <a:latin typeface="Malgun Gothic"/>
                          <a:cs typeface="Malgun Gothic"/>
                        </a:rPr>
                        <a:t>1순위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51435" marB="0" anchor="ctr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10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분야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BEBEBE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spc="-20" dirty="0">
                          <a:latin typeface="Malgun Gothic"/>
                          <a:cs typeface="Malgun Gothic"/>
                        </a:rPr>
                        <a:t>2순위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52069" marB="0" anchor="ctr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경영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BEBEBE"/>
                      </a:solidFill>
                      <a:prstDash val="solid"/>
                    </a:lnL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4"/>
          <p:cNvSpPr txBox="1"/>
          <p:nvPr/>
        </p:nvSpPr>
        <p:spPr>
          <a:xfrm>
            <a:off x="393687" y="713325"/>
            <a:ext cx="1278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10185">
              <a:lnSpc>
                <a:spcPct val="100000"/>
              </a:lnSpc>
              <a:spcBef>
                <a:spcPts val="100"/>
              </a:spcBef>
              <a:buFont typeface="Wingdings"/>
              <a:buChar char=""/>
              <a:tabLst>
                <a:tab pos="222885" algn="l"/>
              </a:tabLst>
            </a:pPr>
            <a:r>
              <a:rPr sz="1400" b="1" spc="-95" dirty="0">
                <a:latin typeface="Malgun Gothic"/>
                <a:cs typeface="Malgun Gothic"/>
              </a:rPr>
              <a:t>희망</a:t>
            </a:r>
            <a:r>
              <a:rPr sz="1400" b="1" spc="-180" dirty="0">
                <a:latin typeface="Malgun Gothic"/>
                <a:cs typeface="Malgun Gothic"/>
              </a:rPr>
              <a:t> </a:t>
            </a:r>
            <a:r>
              <a:rPr sz="1400" b="1" spc="-100" dirty="0">
                <a:latin typeface="Malgun Gothic"/>
                <a:cs typeface="Malgun Gothic"/>
              </a:rPr>
              <a:t>지원분야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407352" y="1907704"/>
            <a:ext cx="20472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10185">
              <a:lnSpc>
                <a:spcPct val="100000"/>
              </a:lnSpc>
              <a:spcBef>
                <a:spcPts val="100"/>
              </a:spcBef>
              <a:buFont typeface="Wingdings"/>
              <a:buChar char=""/>
              <a:tabLst>
                <a:tab pos="222885" algn="l"/>
              </a:tabLst>
            </a:pPr>
            <a:r>
              <a:rPr sz="1400" b="1" spc="-95" dirty="0">
                <a:latin typeface="Malgun Gothic"/>
                <a:cs typeface="Malgun Gothic"/>
              </a:rPr>
              <a:t>희망 </a:t>
            </a:r>
            <a:r>
              <a:rPr sz="1400" b="1" spc="-100" dirty="0">
                <a:latin typeface="Malgun Gothic"/>
                <a:cs typeface="Malgun Gothic"/>
              </a:rPr>
              <a:t>직무정보 </a:t>
            </a:r>
            <a:r>
              <a:rPr sz="1400" b="1" spc="-95" dirty="0">
                <a:latin typeface="Malgun Gothic"/>
                <a:cs typeface="Malgun Gothic"/>
              </a:rPr>
              <a:t>상세</a:t>
            </a:r>
            <a:r>
              <a:rPr sz="1400" b="1" spc="-150" dirty="0">
                <a:latin typeface="Malgun Gothic"/>
                <a:cs typeface="Malgun Gothic"/>
              </a:rPr>
              <a:t> </a:t>
            </a:r>
            <a:r>
              <a:rPr sz="1400" b="1" spc="-100" dirty="0">
                <a:latin typeface="Malgun Gothic"/>
                <a:cs typeface="Malgun Gothic"/>
              </a:rPr>
              <a:t>탐색</a:t>
            </a:r>
            <a:endParaRPr sz="1400">
              <a:latin typeface="Malgun Gothic"/>
              <a:cs typeface="Malgun Gothic"/>
            </a:endParaRPr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49845"/>
              </p:ext>
            </p:extLst>
          </p:nvPr>
        </p:nvGraphicFramePr>
        <p:xfrm>
          <a:off x="425780" y="2293501"/>
          <a:ext cx="6007098" cy="6598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1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7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5187">
                <a:tc>
                  <a:txBody>
                    <a:bodyPr/>
                    <a:lstStyle/>
                    <a:p>
                      <a:pPr marL="360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100" b="1" spc="-65" dirty="0">
                          <a:latin typeface="Malgun Gothic"/>
                          <a:cs typeface="Malgun Gothic"/>
                        </a:rPr>
                        <a:t>탐색</a:t>
                      </a:r>
                      <a:r>
                        <a:rPr sz="1100" b="1" spc="-1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b="1" spc="-55" dirty="0">
                          <a:latin typeface="Malgun Gothic"/>
                          <a:cs typeface="Malgun Gothic"/>
                        </a:rPr>
                        <a:t>지원분야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146050" marB="0" anchor="ctr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Malgun Gothic"/>
                          <a:cs typeface="Malgun Gothic"/>
                        </a:rPr>
                        <a:t>(직종/</a:t>
                      </a:r>
                      <a:r>
                        <a:rPr sz="1100" spc="-20" dirty="0" err="1">
                          <a:latin typeface="Malgun Gothic"/>
                          <a:cs typeface="Malgun Gothic"/>
                        </a:rPr>
                        <a:t>직무</a:t>
                      </a:r>
                      <a:r>
                        <a:rPr sz="1100" spc="-20" dirty="0">
                          <a:latin typeface="Malgun Gothic"/>
                          <a:cs typeface="Malgun Gothic"/>
                        </a:rPr>
                        <a:t>)</a:t>
                      </a:r>
                      <a:r>
                        <a:rPr lang="en-US" sz="11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100" spc="-20" dirty="0">
                          <a:latin typeface="Malgun Gothic"/>
                          <a:cs typeface="Malgun Gothic"/>
                        </a:rPr>
                        <a:t>소프트웨어 개발자 </a:t>
                      </a:r>
                      <a:r>
                        <a:rPr lang="en-US" altLang="ko-KR" sz="1100" spc="-20" dirty="0">
                          <a:latin typeface="Malgun Gothic"/>
                          <a:cs typeface="Malgun Gothic"/>
                        </a:rPr>
                        <a:t>/ </a:t>
                      </a:r>
                      <a:r>
                        <a:rPr lang="ko-KR" altLang="en-US" sz="1100" spc="-20" dirty="0">
                          <a:latin typeface="Malgun Gothic"/>
                          <a:cs typeface="Malgun Gothic"/>
                        </a:rPr>
                        <a:t>프로그램 혹은 서버 등의 서비스 개발 및 관리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635" marB="0">
                    <a:lnL w="9525">
                      <a:solidFill>
                        <a:srgbClr val="BEBEBE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05">
                <a:tc>
                  <a:txBody>
                    <a:bodyPr/>
                    <a:lstStyle/>
                    <a:p>
                      <a:pPr marL="36000" marR="208279" indent="0" algn="ctr">
                        <a:lnSpc>
                          <a:spcPct val="100699"/>
                        </a:lnSpc>
                        <a:spcBef>
                          <a:spcPts val="0"/>
                        </a:spcBef>
                      </a:pPr>
                      <a:r>
                        <a:rPr sz="1100" b="1" spc="-65" dirty="0" err="1">
                          <a:latin typeface="Malgun Gothic"/>
                          <a:cs typeface="Malgun Gothic"/>
                        </a:rPr>
                        <a:t>하는</a:t>
                      </a:r>
                      <a:r>
                        <a:rPr sz="1100" b="1" spc="-6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b="1" spc="-75" dirty="0">
                          <a:latin typeface="Malgun Gothic"/>
                          <a:cs typeface="Malgun Gothic"/>
                        </a:rPr>
                        <a:t>일</a:t>
                      </a:r>
                      <a:endParaRPr lang="en-US" sz="1100" b="1" spc="-75" dirty="0">
                        <a:latin typeface="Malgun Gothic"/>
                        <a:cs typeface="Malgun Gothic"/>
                      </a:endParaRPr>
                    </a:p>
                    <a:p>
                      <a:pPr marL="36000" marR="208279" indent="0" algn="ctr">
                        <a:lnSpc>
                          <a:spcPct val="100699"/>
                        </a:lnSpc>
                        <a:spcBef>
                          <a:spcPts val="0"/>
                        </a:spcBef>
                      </a:pPr>
                      <a:r>
                        <a:rPr sz="1100" b="1" spc="1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100" b="1" spc="20" dirty="0" err="1">
                          <a:latin typeface="Malgun Gothic"/>
                          <a:cs typeface="Malgun Gothic"/>
                        </a:rPr>
                        <a:t>과업기</a:t>
                      </a:r>
                      <a:r>
                        <a:rPr sz="1100" b="1" spc="25" dirty="0" err="1">
                          <a:latin typeface="Malgun Gothic"/>
                          <a:cs typeface="Malgun Gothic"/>
                        </a:rPr>
                        <a:t>술</a:t>
                      </a:r>
                      <a:r>
                        <a:rPr lang="en-US" sz="1100" b="1" spc="25" dirty="0">
                          <a:latin typeface="Malgun Gothic"/>
                          <a:cs typeface="Malgun Gothic"/>
                        </a:rPr>
                        <a:t>)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kumimoji="0"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제품 정의 참여</a:t>
                      </a:r>
                      <a:r>
                        <a:rPr kumimoji="0"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스펙 정의</a:t>
                      </a:r>
                      <a:r>
                        <a:rPr kumimoji="0"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 사항 분석</a:t>
                      </a:r>
                    </a:p>
                    <a:p>
                      <a:r>
                        <a:rPr kumimoji="0"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 사항을 확정하기 위한 중간 시뮬레이션</a:t>
                      </a:r>
                      <a:r>
                        <a:rPr kumimoji="0"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프로토타입 개발과 개선</a:t>
                      </a:r>
                    </a:p>
                    <a:p>
                      <a:r>
                        <a:rPr kumimoji="0"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 가능성과 경제성 분석</a:t>
                      </a:r>
                      <a:r>
                        <a:rPr kumimoji="0"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애플리케이션 아키텍처와 프레임워크 선택</a:t>
                      </a:r>
                    </a:p>
                    <a:p>
                      <a:r>
                        <a:rPr kumimoji="0"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</a:p>
                    <a:p>
                      <a:r>
                        <a:rPr kumimoji="0"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  <a:r>
                        <a:rPr kumimoji="0"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</a:t>
                      </a:r>
                      <a:r>
                        <a:rPr kumimoji="0"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  <a:r>
                        <a:rPr kumimoji="0"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프로그래밍</a:t>
                      </a:r>
                      <a:r>
                        <a:rPr kumimoji="0"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커스터마이제이션</a:t>
                      </a:r>
                      <a:r>
                        <a:rPr kumimoji="0"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인테그레이션</a:t>
                      </a:r>
                      <a:r>
                        <a:rPr kumimoji="0"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마이그레이션</a:t>
                      </a:r>
                      <a:r>
                        <a:rPr kumimoji="0"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kumimoji="0"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구현 파트너가 읽을 문서 작성</a:t>
                      </a:r>
                    </a:p>
                    <a:p>
                      <a:r>
                        <a:rPr kumimoji="0"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테스트</a:t>
                      </a:r>
                      <a:r>
                        <a:rPr kumimoji="0"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테스트 케이스를 작성하고 테스트를 지원하는 업무 포함</a:t>
                      </a:r>
                    </a:p>
                    <a:p>
                      <a:r>
                        <a:rPr kumimoji="0"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배포와 배포 후 활동 참여</a:t>
                      </a:r>
                      <a:r>
                        <a:rPr kumimoji="0"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데모 프로그램 또는 샘플 개발</a:t>
                      </a:r>
                      <a:r>
                        <a:rPr kumimoji="0"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kumimoji="0"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유지보수</a:t>
                      </a: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443">
                <a:tc rowSpan="2">
                  <a:txBody>
                    <a:bodyPr/>
                    <a:lstStyle/>
                    <a:p>
                      <a:pPr marL="360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100" b="1" spc="-65" dirty="0" err="1">
                          <a:latin typeface="Malgun Gothic"/>
                          <a:cs typeface="Malgun Gothic"/>
                        </a:rPr>
                        <a:t>되는</a:t>
                      </a:r>
                      <a:r>
                        <a:rPr sz="1100" b="1" spc="-114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b="1" spc="-75" dirty="0">
                          <a:latin typeface="Malgun Gothic"/>
                          <a:cs typeface="Malgun Gothic"/>
                        </a:rPr>
                        <a:t>길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Malgun Gothic"/>
                          <a:cs typeface="Malgun Gothic"/>
                        </a:rPr>
                        <a:t>교육.훈련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571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ITM 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전공 과목 이수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인턴 경험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다양한 프로젝트 경험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2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5" dirty="0">
                          <a:latin typeface="Malgun Gothic"/>
                          <a:cs typeface="Malgun Gothic"/>
                        </a:rPr>
                        <a:t>관련자격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635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컴퓨터활용능력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100" dirty="0">
                          <a:latin typeface="Times New Roman"/>
                          <a:cs typeface="Times New Roman"/>
                        </a:rPr>
                        <a:t>OCJP, ADSP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정보처리기사</a:t>
                      </a:r>
                      <a:r>
                        <a:rPr lang="en-US" altLang="ko-KR" sz="1100" dirty="0">
                          <a:latin typeface="Times New Roman"/>
                          <a:cs typeface="Times New Roman"/>
                        </a:rPr>
                        <a:t>, TOEIC, OPIC, IELTS</a:t>
                      </a: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444">
                <a:tc rowSpan="2">
                  <a:txBody>
                    <a:bodyPr/>
                    <a:lstStyle/>
                    <a:p>
                      <a:pPr marL="360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100" b="1" spc="-60" dirty="0" err="1">
                          <a:latin typeface="Malgun Gothic"/>
                          <a:cs typeface="Malgun Gothic"/>
                        </a:rPr>
                        <a:t>요구되는</a:t>
                      </a:r>
                      <a:r>
                        <a:rPr sz="1100" b="1" spc="-17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b="1" spc="-55" dirty="0">
                          <a:latin typeface="Malgun Gothic"/>
                          <a:cs typeface="Malgun Gothic"/>
                        </a:rPr>
                        <a:t>특성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100" spc="-60" dirty="0">
                          <a:latin typeface="Malgun Gothic"/>
                          <a:cs typeface="Malgun Gothic"/>
                        </a:rPr>
                        <a:t>능력 </a:t>
                      </a:r>
                      <a:r>
                        <a:rPr sz="1100" spc="-70" dirty="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sz="1100" spc="-1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5" dirty="0">
                          <a:latin typeface="Malgun Gothic"/>
                          <a:cs typeface="Malgun Gothic"/>
                        </a:rPr>
                        <a:t>지식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635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프로그래밍에 대한 고차원적 이해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클라이언트의 요구 충족할 수 있는 협업 능력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문제 해결 능력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4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60" dirty="0">
                          <a:latin typeface="Malgun Gothic"/>
                          <a:cs typeface="Malgun Gothic"/>
                        </a:rPr>
                        <a:t>성격 </a:t>
                      </a:r>
                      <a:r>
                        <a:rPr sz="1100" spc="-65" dirty="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sz="11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5" dirty="0">
                          <a:latin typeface="Malgun Gothic"/>
                          <a:cs typeface="Malgun Gothic"/>
                        </a:rPr>
                        <a:t>흥미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635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사회성이 좋아야 함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현실에 안주하지 않는 성격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294">
                <a:tc rowSpan="2">
                  <a:txBody>
                    <a:bodyPr/>
                    <a:lstStyle/>
                    <a:p>
                      <a:pPr marL="360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100" b="1" spc="-35" dirty="0" err="1">
                          <a:latin typeface="Malgun Gothic"/>
                          <a:cs typeface="Malgun Gothic"/>
                        </a:rPr>
                        <a:t>보수</a:t>
                      </a:r>
                      <a:r>
                        <a:rPr sz="1100" b="1" spc="-35" dirty="0">
                          <a:latin typeface="Malgun Gothic"/>
                          <a:cs typeface="Malgun Gothic"/>
                        </a:rPr>
                        <a:t>(소득)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5" dirty="0">
                          <a:latin typeface="Malgun Gothic"/>
                          <a:cs typeface="Malgun Gothic"/>
                        </a:rPr>
                        <a:t>희망소득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연 </a:t>
                      </a:r>
                      <a:r>
                        <a:rPr lang="en-US" altLang="ko-KR" sz="1100" dirty="0">
                          <a:latin typeface="Times New Roman"/>
                          <a:cs typeface="Times New Roman"/>
                        </a:rPr>
                        <a:t>6000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만원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100" spc="-55" dirty="0">
                          <a:latin typeface="Malgun Gothic"/>
                          <a:cs typeface="Malgun Gothic"/>
                        </a:rPr>
                        <a:t>신입초봉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연 </a:t>
                      </a:r>
                      <a:r>
                        <a:rPr lang="en-US" altLang="ko-KR" sz="1100" dirty="0">
                          <a:latin typeface="Times New Roman"/>
                          <a:cs typeface="Times New Roman"/>
                        </a:rPr>
                        <a:t>3400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만원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93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Malgun Gothic"/>
                          <a:cs typeface="Malgun Gothic"/>
                        </a:rPr>
                        <a:t>10년 </a:t>
                      </a:r>
                      <a:r>
                        <a:rPr sz="1100" spc="-70" dirty="0">
                          <a:latin typeface="Malgun Gothic"/>
                          <a:cs typeface="Malgun Gothic"/>
                        </a:rPr>
                        <a:t>후</a:t>
                      </a:r>
                      <a:r>
                        <a:rPr sz="1100" spc="-13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5" dirty="0">
                          <a:latin typeface="Malgun Gothic"/>
                          <a:cs typeface="Malgun Gothic"/>
                        </a:rPr>
                        <a:t>소득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연 </a:t>
                      </a:r>
                      <a:r>
                        <a:rPr lang="en-US" altLang="ko-KR" sz="11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억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9384">
                <a:tc>
                  <a:txBody>
                    <a:bodyPr/>
                    <a:lstStyle/>
                    <a:p>
                      <a:pPr marL="360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3600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100" b="1" spc="-65" dirty="0">
                          <a:latin typeface="Malgun Gothic"/>
                          <a:cs typeface="Malgun Gothic"/>
                        </a:rPr>
                        <a:t>향후</a:t>
                      </a:r>
                      <a:r>
                        <a:rPr sz="1100" b="1" spc="-114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b="1" spc="-55" dirty="0">
                          <a:latin typeface="Malgun Gothic"/>
                          <a:cs typeface="Malgun Gothic"/>
                        </a:rPr>
                        <a:t>전망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tabLst>
                          <a:tab pos="1109345" algn="l"/>
                          <a:tab pos="1783080" algn="l"/>
                          <a:tab pos="2456815" algn="l"/>
                          <a:tab pos="3264535" algn="l"/>
                        </a:tabLst>
                      </a:pPr>
                      <a:r>
                        <a:rPr sz="1100" b="1" spc="-65" dirty="0">
                          <a:latin typeface="Malgun Gothic"/>
                          <a:cs typeface="Malgun Gothic"/>
                        </a:rPr>
                        <a:t>①</a:t>
                      </a:r>
                      <a:r>
                        <a:rPr sz="1100" b="1" spc="-7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b="1" spc="-60" dirty="0">
                          <a:latin typeface="Malgun Gothic"/>
                          <a:cs typeface="Malgun Gothic"/>
                        </a:rPr>
                        <a:t>매우</a:t>
                      </a:r>
                      <a:r>
                        <a:rPr sz="1100" b="1" spc="-7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b="1" spc="-60" dirty="0">
                          <a:latin typeface="Malgun Gothic"/>
                          <a:cs typeface="Malgun Gothic"/>
                        </a:rPr>
                        <a:t>밝다</a:t>
                      </a:r>
                      <a:r>
                        <a:rPr sz="1100" spc="-60" dirty="0">
                          <a:latin typeface="Malgun Gothic"/>
                          <a:cs typeface="Malgun Gothic"/>
                        </a:rPr>
                        <a:t>	</a:t>
                      </a:r>
                      <a:r>
                        <a:rPr sz="1100" spc="-65" dirty="0">
                          <a:latin typeface="Malgun Gothic"/>
                          <a:cs typeface="Malgun Gothic"/>
                        </a:rPr>
                        <a:t>②</a:t>
                      </a:r>
                      <a:r>
                        <a:rPr sz="1100" spc="-7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60" dirty="0">
                          <a:latin typeface="Malgun Gothic"/>
                          <a:cs typeface="Malgun Gothic"/>
                        </a:rPr>
                        <a:t>밝다	</a:t>
                      </a:r>
                      <a:r>
                        <a:rPr sz="1100" spc="-65" dirty="0">
                          <a:latin typeface="Malgun Gothic"/>
                          <a:cs typeface="Malgun Gothic"/>
                        </a:rPr>
                        <a:t>③</a:t>
                      </a:r>
                      <a:r>
                        <a:rPr sz="1100" spc="-7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60" dirty="0">
                          <a:latin typeface="Malgun Gothic"/>
                          <a:cs typeface="Malgun Gothic"/>
                        </a:rPr>
                        <a:t>보통	</a:t>
                      </a:r>
                      <a:r>
                        <a:rPr sz="1100" spc="-65" dirty="0">
                          <a:latin typeface="Malgun Gothic"/>
                          <a:cs typeface="Malgun Gothic"/>
                        </a:rPr>
                        <a:t>④</a:t>
                      </a:r>
                      <a:r>
                        <a:rPr sz="1100" spc="-7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60" dirty="0">
                          <a:latin typeface="Malgun Gothic"/>
                          <a:cs typeface="Malgun Gothic"/>
                        </a:rPr>
                        <a:t>어둡다	</a:t>
                      </a:r>
                      <a:r>
                        <a:rPr sz="1100" spc="-65" dirty="0">
                          <a:latin typeface="Malgun Gothic"/>
                          <a:cs typeface="Malgun Gothic"/>
                        </a:rPr>
                        <a:t>⑤ </a:t>
                      </a:r>
                      <a:r>
                        <a:rPr sz="1100" spc="-60" dirty="0">
                          <a:latin typeface="Malgun Gothic"/>
                          <a:cs typeface="Malgun Gothic"/>
                        </a:rPr>
                        <a:t>매우</a:t>
                      </a:r>
                      <a:r>
                        <a:rPr sz="1100" spc="-9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5" dirty="0">
                          <a:latin typeface="Malgun Gothic"/>
                          <a:cs typeface="Malgun Gothic"/>
                        </a:rPr>
                        <a:t>어둡다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635" marB="0">
                    <a:lnL w="9525">
                      <a:solidFill>
                        <a:srgbClr val="BEBEBE"/>
                      </a:solidFill>
                      <a:prstDash val="solid"/>
                    </a:lnL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6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1892" y="129729"/>
            <a:ext cx="6172200" cy="316607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9pPr>
            <a:extLst/>
          </a:lstStyle>
          <a:p>
            <a:r>
              <a:rPr lang="ko-KR" altLang="en-US" sz="1600" dirty="0"/>
              <a:t>진로탐색 </a:t>
            </a:r>
            <a:r>
              <a:rPr lang="en-US" altLang="ko-KR" sz="1600" dirty="0"/>
              <a:t>– </a:t>
            </a:r>
            <a:r>
              <a:rPr lang="ko-KR" altLang="en-US" sz="1600" dirty="0"/>
              <a:t>기업정보 탐색</a:t>
            </a:r>
          </a:p>
        </p:txBody>
      </p:sp>
      <p:graphicFrame>
        <p:nvGraphicFramePr>
          <p:cNvPr id="12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638977"/>
              </p:ext>
            </p:extLst>
          </p:nvPr>
        </p:nvGraphicFramePr>
        <p:xfrm>
          <a:off x="425780" y="1063362"/>
          <a:ext cx="6007099" cy="3652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888">
                <a:tc rowSpan="2"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100" b="1" spc="-50" dirty="0">
                          <a:latin typeface="Malgun Gothic"/>
                          <a:cs typeface="Malgun Gothic"/>
                        </a:rPr>
                        <a:t>지원분야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  <a:p>
                      <a:pPr marL="2952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b="1" spc="-40" dirty="0">
                          <a:latin typeface="Malgun Gothic"/>
                          <a:cs typeface="Malgun Gothic"/>
                        </a:rPr>
                        <a:t>(직종/직무)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14097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b="1" spc="-60" dirty="0">
                          <a:latin typeface="Malgun Gothic"/>
                          <a:cs typeface="Malgun Gothic"/>
                        </a:rPr>
                        <a:t>기업규모 </a:t>
                      </a:r>
                      <a:r>
                        <a:rPr sz="1100" b="1" spc="-40" dirty="0">
                          <a:latin typeface="Malgun Gothic"/>
                          <a:cs typeface="Malgun Gothic"/>
                        </a:rPr>
                        <a:t>(기업명</a:t>
                      </a:r>
                      <a:r>
                        <a:rPr sz="1100" b="1" spc="-2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b="1" spc="-35" dirty="0">
                          <a:latin typeface="Malgun Gothic"/>
                          <a:cs typeface="Malgun Gothic"/>
                        </a:rPr>
                        <a:t>기입)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68580" marB="0">
                    <a:lnL w="9525">
                      <a:solidFill>
                        <a:srgbClr val="BEBEBE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0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097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spc="-50" dirty="0">
                          <a:latin typeface="Malgun Gothic"/>
                          <a:cs typeface="Malgun Gothic"/>
                        </a:rPr>
                        <a:t>대기업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6731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977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spc="-60" dirty="0">
                          <a:latin typeface="Malgun Gothic"/>
                          <a:cs typeface="Malgun Gothic"/>
                        </a:rPr>
                        <a:t>중견/중소기업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67310" marB="0">
                    <a:lnL w="9525">
                      <a:solidFill>
                        <a:srgbClr val="BEBEBE"/>
                      </a:solidFill>
                      <a:prstDash val="solid"/>
                    </a:lnL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IT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소프트웨어 개발자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SAMSING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GOOGLE KOREA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KAKAO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NAVER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COUPANG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APPLE KOREA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COCA-COLA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MUSINSA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 err="1">
                          <a:latin typeface="Times New Roman"/>
                          <a:cs typeface="Times New Roman"/>
                        </a:rPr>
                        <a:t>리파인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이노베이션 아카데미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 err="1">
                          <a:latin typeface="Times New Roman"/>
                          <a:cs typeface="Times New Roman"/>
                        </a:rPr>
                        <a:t>애트니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 err="1">
                          <a:latin typeface="Times New Roman"/>
                          <a:cs typeface="Times New Roman"/>
                        </a:rPr>
                        <a:t>제이드스튜디오스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 err="1">
                          <a:latin typeface="Times New Roman"/>
                          <a:cs typeface="Times New Roman"/>
                        </a:rPr>
                        <a:t>비에스디건설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 err="1">
                          <a:latin typeface="Times New Roman"/>
                          <a:cs typeface="Times New Roman"/>
                        </a:rPr>
                        <a:t>헤렌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79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경영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SAMSUNG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POSCO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SK HYNIX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HYUNDAI MOBIS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KIA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KB BANK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 err="1">
                          <a:latin typeface="Times New Roman"/>
                          <a:cs typeface="Times New Roman"/>
                        </a:rPr>
                        <a:t>컨티넨탈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 타이어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뉴턴그룹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고치자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 err="1">
                          <a:latin typeface="Times New Roman"/>
                          <a:cs typeface="Times New Roman"/>
                        </a:rPr>
                        <a:t>로스타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 err="1">
                          <a:latin typeface="Times New Roman"/>
                          <a:cs typeface="Times New Roman"/>
                        </a:rPr>
                        <a:t>자임당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 바이오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78034"/>
              </p:ext>
            </p:extLst>
          </p:nvPr>
        </p:nvGraphicFramePr>
        <p:xfrm>
          <a:off x="421017" y="5402913"/>
          <a:ext cx="6008369" cy="3057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27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98425" marR="97155">
                        <a:lnSpc>
                          <a:spcPct val="100000"/>
                        </a:lnSpc>
                      </a:pPr>
                      <a:r>
                        <a:rPr sz="1100" b="1" spc="-65" dirty="0">
                          <a:latin typeface="Malgun Gothic"/>
                          <a:cs typeface="Malgun Gothic"/>
                        </a:rPr>
                        <a:t>성공</a:t>
                      </a:r>
                      <a:r>
                        <a:rPr sz="1100" b="1" spc="-1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b="1" spc="-55" dirty="0">
                          <a:latin typeface="Malgun Gothic"/>
                          <a:cs typeface="Malgun Gothic"/>
                        </a:rPr>
                        <a:t>취업 </a:t>
                      </a:r>
                      <a:r>
                        <a:rPr sz="1100" b="1" spc="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b="1" spc="-65" dirty="0">
                          <a:latin typeface="Malgun Gothic"/>
                          <a:cs typeface="Malgun Gothic"/>
                        </a:rPr>
                        <a:t>목표</a:t>
                      </a:r>
                      <a:r>
                        <a:rPr sz="1100" b="1" spc="-1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b="1" spc="-55" dirty="0">
                          <a:latin typeface="Malgun Gothic"/>
                          <a:cs typeface="Malgun Gothic"/>
                        </a:rPr>
                        <a:t>설정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spc="-55" dirty="0">
                          <a:latin typeface="Malgun Gothic"/>
                          <a:cs typeface="Malgun Gothic"/>
                        </a:rPr>
                        <a:t>목표기업</a:t>
                      </a:r>
                      <a:r>
                        <a:rPr sz="1100" spc="-13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5" dirty="0">
                          <a:latin typeface="Malgun Gothic"/>
                          <a:cs typeface="Malgun Gothic"/>
                        </a:rPr>
                        <a:t>직무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10604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spc="-60" dirty="0">
                          <a:latin typeface="Malgun Gothic"/>
                          <a:cs typeface="Malgun Gothic"/>
                        </a:rPr>
                        <a:t>목표</a:t>
                      </a:r>
                      <a:r>
                        <a:rPr sz="1100" spc="-8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5" dirty="0">
                          <a:latin typeface="Malgun Gothic"/>
                          <a:cs typeface="Malgun Gothic"/>
                        </a:rPr>
                        <a:t>고용형태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10604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912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spc="-60" dirty="0">
                          <a:latin typeface="Malgun Gothic"/>
                          <a:cs typeface="Malgun Gothic"/>
                        </a:rPr>
                        <a:t>목표</a:t>
                      </a:r>
                      <a:r>
                        <a:rPr sz="11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5" dirty="0">
                          <a:latin typeface="Malgun Gothic"/>
                          <a:cs typeface="Malgun Gothic"/>
                        </a:rPr>
                        <a:t>연봉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106045" marB="0">
                    <a:lnL w="9525">
                      <a:solidFill>
                        <a:srgbClr val="BEBEBE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94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개발자 </a:t>
                      </a:r>
                      <a:r>
                        <a:rPr lang="en-US" altLang="ko-KR" sz="1100" dirty="0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개발자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정규직 </a:t>
                      </a:r>
                      <a:r>
                        <a:rPr lang="en-US" altLang="ko-KR" sz="1100" dirty="0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정규직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억 </a:t>
                      </a:r>
                      <a:r>
                        <a:rPr lang="en-US" altLang="ko-KR" sz="1100" dirty="0">
                          <a:latin typeface="Times New Roman"/>
                          <a:cs typeface="Times New Roman"/>
                        </a:rPr>
                        <a:t>/ 1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억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1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100" spc="-60" dirty="0">
                          <a:latin typeface="Malgun Gothic"/>
                          <a:cs typeface="Malgun Gothic"/>
                        </a:rPr>
                        <a:t>목표</a:t>
                      </a:r>
                      <a:r>
                        <a:rPr sz="1100" spc="-8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5" dirty="0">
                          <a:latin typeface="Malgun Gothic"/>
                          <a:cs typeface="Malgun Gothic"/>
                        </a:rPr>
                        <a:t>근무지역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12827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5" dirty="0">
                          <a:latin typeface="Malgun Gothic"/>
                          <a:cs typeface="Malgun Gothic"/>
                        </a:rPr>
                        <a:t>중요하게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spc="-60" dirty="0">
                          <a:latin typeface="Malgun Gothic"/>
                          <a:cs typeface="Malgun Gothic"/>
                        </a:rPr>
                        <a:t>고려할</a:t>
                      </a:r>
                      <a:r>
                        <a:rPr sz="11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15" dirty="0">
                          <a:latin typeface="Malgun Gothic"/>
                          <a:cs typeface="Malgun Gothic"/>
                        </a:rPr>
                        <a:t>사항(가치)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0" dirty="0">
                          <a:latin typeface="Malgun Gothic"/>
                          <a:cs typeface="Malgun Gothic"/>
                        </a:rPr>
                        <a:t>성공취업기간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  <a:p>
                      <a:pPr marL="5219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spc="-20" dirty="0">
                          <a:latin typeface="Malgun Gothic"/>
                          <a:cs typeface="Malgun Gothic"/>
                        </a:rPr>
                        <a:t>(년/월까지)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44450" marB="0">
                    <a:lnL w="9525">
                      <a:solidFill>
                        <a:srgbClr val="BEBEBE"/>
                      </a:solidFill>
                      <a:prstDash val="solid"/>
                    </a:lnL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45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서울 </a:t>
                      </a:r>
                      <a:r>
                        <a:rPr lang="en-US" altLang="ko-KR" sz="1100" dirty="0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서울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사내 복지 및 </a:t>
                      </a:r>
                      <a:r>
                        <a:rPr lang="ko-KR" altLang="en-US" sz="1100" dirty="0" err="1">
                          <a:latin typeface="Times New Roman"/>
                          <a:cs typeface="Times New Roman"/>
                        </a:rPr>
                        <a:t>워라밸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ko-KR" sz="1100" dirty="0">
                          <a:latin typeface="Times New Roman"/>
                          <a:cs typeface="Times New Roman"/>
                        </a:rPr>
                        <a:t>/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사내 복지 및 </a:t>
                      </a:r>
                      <a:r>
                        <a:rPr lang="ko-KR" altLang="en-US" sz="1100" dirty="0" err="1">
                          <a:latin typeface="Times New Roman"/>
                          <a:cs typeface="Times New Roman"/>
                        </a:rPr>
                        <a:t>워라밸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2030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년 </a:t>
                      </a:r>
                      <a:r>
                        <a:rPr lang="en-US" altLang="ko-KR" sz="1100" dirty="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월 </a:t>
                      </a:r>
                      <a:r>
                        <a:rPr lang="en-US" altLang="ko-KR" sz="1100" dirty="0">
                          <a:latin typeface="Times New Roman"/>
                          <a:cs typeface="Times New Roman"/>
                        </a:rPr>
                        <a:t>/ 2030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년 </a:t>
                      </a:r>
                      <a:r>
                        <a:rPr lang="en-US" altLang="ko-KR" sz="1100" dirty="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월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0"/>
          <p:cNvSpPr txBox="1"/>
          <p:nvPr/>
        </p:nvSpPr>
        <p:spPr>
          <a:xfrm>
            <a:off x="407352" y="5027755"/>
            <a:ext cx="1284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10185">
              <a:lnSpc>
                <a:spcPct val="100000"/>
              </a:lnSpc>
              <a:spcBef>
                <a:spcPts val="100"/>
              </a:spcBef>
              <a:buFont typeface="Wingdings"/>
              <a:buChar char=""/>
              <a:tabLst>
                <a:tab pos="222885" algn="l"/>
              </a:tabLst>
            </a:pPr>
            <a:r>
              <a:rPr sz="1400" b="1" spc="-100" dirty="0">
                <a:latin typeface="Malgun Gothic"/>
                <a:cs typeface="Malgun Gothic"/>
              </a:rPr>
              <a:t>목표기업</a:t>
            </a:r>
            <a:r>
              <a:rPr sz="1400" b="1" spc="-130" dirty="0">
                <a:latin typeface="Malgun Gothic"/>
                <a:cs typeface="Malgun Gothic"/>
              </a:rPr>
              <a:t> </a:t>
            </a:r>
            <a:r>
              <a:rPr sz="1400" b="1" spc="-105" dirty="0">
                <a:latin typeface="Malgun Gothic"/>
                <a:cs typeface="Malgun Gothic"/>
              </a:rPr>
              <a:t>선정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393687" y="8705599"/>
            <a:ext cx="3737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55" dirty="0">
                <a:latin typeface="Malgun Gothic"/>
                <a:cs typeface="Malgun Gothic"/>
              </a:rPr>
              <a:t>※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60" dirty="0">
                <a:latin typeface="Malgun Gothic"/>
                <a:cs typeface="Malgun Gothic"/>
              </a:rPr>
              <a:t>기업규모</a:t>
            </a:r>
            <a:r>
              <a:rPr sz="1100" spc="-120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별</a:t>
            </a:r>
            <a:r>
              <a:rPr sz="1100" spc="-75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각</a:t>
            </a:r>
            <a:r>
              <a:rPr sz="1100" spc="-7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1개씩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40" dirty="0">
                <a:latin typeface="Malgun Gothic"/>
                <a:cs typeface="Malgun Gothic"/>
              </a:rPr>
              <a:t>선택(대기업</a:t>
            </a:r>
            <a:r>
              <a:rPr sz="1100" spc="-125" dirty="0">
                <a:latin typeface="Malgun Gothic"/>
                <a:cs typeface="Malgun Gothic"/>
              </a:rPr>
              <a:t> </a:t>
            </a:r>
            <a:r>
              <a:rPr sz="1100" spc="-15" dirty="0">
                <a:latin typeface="Malgun Gothic"/>
                <a:cs typeface="Malgun Gothic"/>
              </a:rPr>
              <a:t>1개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/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35" dirty="0">
                <a:latin typeface="Malgun Gothic"/>
                <a:cs typeface="Malgun Gothic"/>
              </a:rPr>
              <a:t>중견,중소기업</a:t>
            </a:r>
            <a:r>
              <a:rPr sz="1100" spc="-120" dirty="0">
                <a:latin typeface="Malgun Gothic"/>
                <a:cs typeface="Malgun Gothic"/>
              </a:rPr>
              <a:t> </a:t>
            </a:r>
            <a:r>
              <a:rPr sz="1100" spc="15" dirty="0">
                <a:latin typeface="Malgun Gothic"/>
                <a:cs typeface="Malgun Gothic"/>
              </a:rPr>
              <a:t>1개)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4"/>
          <p:cNvSpPr txBox="1"/>
          <p:nvPr/>
        </p:nvSpPr>
        <p:spPr>
          <a:xfrm>
            <a:off x="393687" y="713325"/>
            <a:ext cx="1278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10185">
              <a:lnSpc>
                <a:spcPct val="100000"/>
              </a:lnSpc>
              <a:spcBef>
                <a:spcPts val="100"/>
              </a:spcBef>
              <a:buFont typeface="Wingdings"/>
              <a:buChar char=""/>
              <a:tabLst>
                <a:tab pos="222885" algn="l"/>
              </a:tabLst>
            </a:pPr>
            <a:r>
              <a:rPr lang="ko-KR" altLang="en-US" sz="1400" b="1" spc="-95" dirty="0">
                <a:latin typeface="Malgun Gothic"/>
                <a:cs typeface="Malgun Gothic"/>
              </a:rPr>
              <a:t>기업 </a:t>
            </a:r>
            <a:r>
              <a:rPr lang="ko-KR" altLang="en-US" sz="1400" b="1" spc="-95" dirty="0" err="1">
                <a:latin typeface="Malgun Gothic"/>
                <a:cs typeface="Malgun Gothic"/>
              </a:rPr>
              <a:t>목록정리</a:t>
            </a:r>
            <a:endParaRPr sz="14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14889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4244</TotalTime>
  <Words>358</Words>
  <Application>Microsoft Office PowerPoint</Application>
  <PresentationFormat>화면 슬라이드 쇼(4:3)</PresentationFormat>
  <Paragraphs>124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7" baseType="lpstr">
      <vt:lpstr>HY견고딕</vt:lpstr>
      <vt:lpstr>굴림</vt:lpstr>
      <vt:lpstr>나눔스퀘어 ExtraBold</vt:lpstr>
      <vt:lpstr>맑은 고딕</vt:lpstr>
      <vt:lpstr>맑은 고딕</vt:lpstr>
      <vt:lpstr>Arial</vt:lpstr>
      <vt:lpstr>Lucida Sans Unicode</vt:lpstr>
      <vt:lpstr>Times New Roman</vt:lpstr>
      <vt:lpstr>Verdana</vt:lpstr>
      <vt:lpstr>Wingdings</vt:lpstr>
      <vt:lpstr>Wingdings 2</vt:lpstr>
      <vt:lpstr>Wingdings 3</vt:lpstr>
      <vt:lpstr>광장</vt:lpstr>
      <vt:lpstr>디자인 사용자 지정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장시호</dc:creator>
  <cp:lastModifiedBy>이정윤</cp:lastModifiedBy>
  <cp:revision>185</cp:revision>
  <cp:lastPrinted>2022-03-09T11:07:09Z</cp:lastPrinted>
  <dcterms:created xsi:type="dcterms:W3CDTF">2014-02-11T07:26:38Z</dcterms:created>
  <dcterms:modified xsi:type="dcterms:W3CDTF">2022-04-15T14:18:29Z</dcterms:modified>
</cp:coreProperties>
</file>