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376" r:id="rId6"/>
    <p:sldId id="363" r:id="rId7"/>
    <p:sldId id="377" r:id="rId8"/>
    <p:sldId id="378" r:id="rId9"/>
    <p:sldId id="379" r:id="rId10"/>
    <p:sldId id="381" r:id="rId11"/>
    <p:sldId id="382" r:id="rId12"/>
    <p:sldId id="383" r:id="rId13"/>
    <p:sldId id="384" r:id="rId14"/>
    <p:sldId id="385" r:id="rId15"/>
    <p:sldId id="386" r:id="rId16"/>
    <p:sldId id="380" r:id="rId17"/>
    <p:sldId id="387" r:id="rId18"/>
    <p:sldId id="388" r:id="rId19"/>
    <p:sldId id="389" r:id="rId20"/>
    <p:sldId id="390" r:id="rId21"/>
    <p:sldId id="391" r:id="rId22"/>
    <p:sldId id="392" r:id="rId23"/>
    <p:sldId id="393" r:id="rId24"/>
    <p:sldId id="396" r:id="rId25"/>
    <p:sldId id="394" r:id="rId26"/>
  </p:sldIdLst>
  <p:sldSz cx="6858000" cy="9906000" type="A4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Calibri Light" panose="020F0302020204030204" pitchFamily="34" charset="0"/>
      <p:regular r:id="rId31"/>
      <p:italic r:id="rId32"/>
    </p:embeddedFont>
    <p:embeddedFont>
      <p:font typeface="Cambria Math" panose="02040503050406030204" pitchFamily="18" charset="0"/>
      <p:regular r:id="rId3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1BF2"/>
    <a:srgbClr val="8F8F8F"/>
    <a:srgbClr val="0A1F62"/>
    <a:srgbClr val="B900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31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72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340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911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91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50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40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311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479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358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933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05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25D7C-4522-4304-BECD-565BD704D953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54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EoJ4Bvsq7gQ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88B7-C5BC-4488-A3D4-7A31B4773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6977" y="4078827"/>
            <a:ext cx="6244045" cy="2523757"/>
          </a:xfrm>
        </p:spPr>
        <p:txBody>
          <a:bodyPr anchor="t">
            <a:noAutofit/>
          </a:bodyPr>
          <a:lstStyle/>
          <a:p>
            <a:pPr>
              <a:lnSpc>
                <a:spcPts val="3600"/>
              </a:lnSpc>
              <a:spcBef>
                <a:spcPts val="0"/>
              </a:spcBef>
            </a:pPr>
            <a:r>
              <a:rPr lang="en-US" sz="49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Overview</a:t>
            </a:r>
            <a:br>
              <a:rPr lang="en-US" sz="495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Accounting Principles</a:t>
            </a:r>
            <a:endParaRPr lang="en-US" sz="49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5D8F66-E1F3-43BC-90B9-286215981D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7204" y="5617533"/>
            <a:ext cx="4783592" cy="1397860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2022. 2. </a:t>
            </a: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Yangin Yoon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474283-B9CE-4E32-9558-AF09FDC3E504}"/>
              </a:ext>
            </a:extLst>
          </p:cNvPr>
          <p:cNvSpPr/>
          <p:nvPr/>
        </p:nvSpPr>
        <p:spPr>
          <a:xfrm>
            <a:off x="1225118" y="2381250"/>
            <a:ext cx="5325903" cy="1331651"/>
          </a:xfrm>
          <a:prstGeom prst="rect">
            <a:avLst/>
          </a:prstGeom>
          <a:solidFill>
            <a:srgbClr val="B900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D1A3FF6B-47E2-4DDC-82FC-E73DBB203B10}"/>
              </a:ext>
            </a:extLst>
          </p:cNvPr>
          <p:cNvSpPr/>
          <p:nvPr/>
        </p:nvSpPr>
        <p:spPr>
          <a:xfrm rot="10800000">
            <a:off x="2303756" y="2381248"/>
            <a:ext cx="4560206" cy="1751122"/>
          </a:xfrm>
          <a:prstGeom prst="triangle">
            <a:avLst>
              <a:gd name="adj" fmla="val 0"/>
            </a:avLst>
          </a:prstGeom>
          <a:solidFill>
            <a:srgbClr val="8F8F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6CFADFBC-9E32-489C-AD6B-4CA72EC40042}"/>
              </a:ext>
            </a:extLst>
          </p:cNvPr>
          <p:cNvSpPr/>
          <p:nvPr/>
        </p:nvSpPr>
        <p:spPr>
          <a:xfrm rot="5400000">
            <a:off x="655310" y="1712097"/>
            <a:ext cx="2070719" cy="3409025"/>
          </a:xfrm>
          <a:prstGeom prst="triangle">
            <a:avLst>
              <a:gd name="adj" fmla="val 0"/>
            </a:avLst>
          </a:prstGeom>
          <a:solidFill>
            <a:srgbClr val="0A1F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792940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7" y="2655095"/>
            <a:ext cx="6080233" cy="994172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Sibling Case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7" y="3750469"/>
            <a:ext cx="6311822" cy="3263504"/>
          </a:xfrm>
        </p:spPr>
        <p:txBody>
          <a:bodyPr>
            <a:noAutofit/>
          </a:bodyPr>
          <a:lstStyle/>
          <a:p>
            <a:pPr>
              <a:lnSpc>
                <a:spcPts val="1725"/>
              </a:lnSpc>
              <a:spcAft>
                <a:spcPts val="450"/>
              </a:spcAft>
            </a:pPr>
            <a:r>
              <a:rPr lang="en-US" sz="1500" dirty="0">
                <a:latin typeface="Cambria Math" panose="02040503050406030204" pitchFamily="18" charset="0"/>
                <a:ea typeface="Cambria Math" panose="02040503050406030204" pitchFamily="18" charset="0"/>
              </a:rPr>
              <a:t>You have a younger brother (sister). Your parents want to you to guide your brother (sister) to build a desirable habit. </a:t>
            </a:r>
          </a:p>
          <a:p>
            <a:pPr marL="0" indent="0">
              <a:lnSpc>
                <a:spcPts val="1500"/>
              </a:lnSpc>
              <a:spcAft>
                <a:spcPts val="450"/>
              </a:spcAft>
              <a:buNone/>
            </a:pPr>
            <a:r>
              <a:rPr lang="en-US" sz="1500" dirty="0">
                <a:latin typeface="Cambria Math" panose="02040503050406030204" pitchFamily="18" charset="0"/>
                <a:ea typeface="Cambria Math" panose="02040503050406030204" pitchFamily="18" charset="0"/>
              </a:rPr>
              <a:t>  - When should you give praise to your sibling?</a:t>
            </a:r>
          </a:p>
          <a:p>
            <a:pPr marL="0" indent="0">
              <a:lnSpc>
                <a:spcPts val="1500"/>
              </a:lnSpc>
              <a:spcAft>
                <a:spcPts val="450"/>
              </a:spcAft>
              <a:buNone/>
            </a:pPr>
            <a:endParaRPr lang="en-US" sz="15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1500"/>
              </a:lnSpc>
              <a:spcAft>
                <a:spcPts val="450"/>
              </a:spcAft>
              <a:buNone/>
            </a:pPr>
            <a:endParaRPr lang="en-US" sz="15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1500"/>
              </a:lnSpc>
              <a:spcAft>
                <a:spcPts val="450"/>
              </a:spcAft>
              <a:buNone/>
            </a:pPr>
            <a:endParaRPr lang="en-US" sz="15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1500"/>
              </a:lnSpc>
              <a:spcAft>
                <a:spcPts val="450"/>
              </a:spcAft>
              <a:buNone/>
            </a:pPr>
            <a:endParaRPr lang="en-US" sz="15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1500"/>
              </a:lnSpc>
              <a:spcAft>
                <a:spcPts val="450"/>
              </a:spcAft>
              <a:buNone/>
            </a:pPr>
            <a:endParaRPr lang="en-US" sz="15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1500"/>
              </a:lnSpc>
              <a:spcAft>
                <a:spcPts val="450"/>
              </a:spcAft>
              <a:buNone/>
            </a:pPr>
            <a:r>
              <a:rPr lang="en-US" sz="1500" dirty="0">
                <a:latin typeface="Cambria Math" panose="02040503050406030204" pitchFamily="18" charset="0"/>
                <a:ea typeface="Cambria Math" panose="02040503050406030204" pitchFamily="18" charset="0"/>
              </a:rPr>
              <a:t> - How can you improve this situation? </a:t>
            </a:r>
          </a:p>
          <a:p>
            <a:pPr marL="0" indent="0">
              <a:lnSpc>
                <a:spcPts val="1500"/>
              </a:lnSpc>
              <a:spcAft>
                <a:spcPts val="450"/>
              </a:spcAft>
              <a:buNone/>
            </a:pPr>
            <a:r>
              <a:rPr lang="en-US" sz="1500" dirty="0">
                <a:latin typeface="Cambria Math" panose="02040503050406030204" pitchFamily="18" charset="0"/>
                <a:ea typeface="Cambria Math" panose="02040503050406030204" pitchFamily="18" charset="0"/>
              </a:rPr>
              <a:t>    </a:t>
            </a:r>
            <a:r>
              <a:rPr lang="en-US" sz="15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 </a:t>
            </a:r>
            <a:r>
              <a:rPr lang="en-US" sz="1500" dirty="0">
                <a:latin typeface="Cambria Math" panose="02040503050406030204" pitchFamily="18" charset="0"/>
                <a:ea typeface="Cambria Math" panose="02040503050406030204" pitchFamily="18" charset="0"/>
              </a:rPr>
              <a:t>Let’s give some incentives to your sibling.</a:t>
            </a:r>
          </a:p>
          <a:p>
            <a:pPr marL="0" indent="0">
              <a:lnSpc>
                <a:spcPts val="1500"/>
              </a:lnSpc>
              <a:spcAft>
                <a:spcPts val="450"/>
              </a:spcAft>
              <a:buNone/>
            </a:pPr>
            <a:endParaRPr lang="en-US" sz="15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7148514"/>
            <a:ext cx="1543050" cy="273844"/>
          </a:xfrm>
        </p:spPr>
        <p:txBody>
          <a:bodyPr/>
          <a:lstStyle/>
          <a:p>
            <a:fld id="{7C2FE7DF-0F52-4111-9596-32033343E99C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C03E084-7A0F-4256-9AB3-27AB40AB2B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673341"/>
              </p:ext>
            </p:extLst>
          </p:nvPr>
        </p:nvGraphicFramePr>
        <p:xfrm>
          <a:off x="1501743" y="4622691"/>
          <a:ext cx="4106879" cy="17375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8745">
                  <a:extLst>
                    <a:ext uri="{9D8B030D-6E8A-4147-A177-3AD203B41FA5}">
                      <a16:colId xmlns:a16="http://schemas.microsoft.com/office/drawing/2014/main" val="3350164022"/>
                    </a:ext>
                  </a:extLst>
                </a:gridCol>
                <a:gridCol w="1065355">
                  <a:extLst>
                    <a:ext uri="{9D8B030D-6E8A-4147-A177-3AD203B41FA5}">
                      <a16:colId xmlns:a16="http://schemas.microsoft.com/office/drawing/2014/main" val="875248252"/>
                    </a:ext>
                  </a:extLst>
                </a:gridCol>
                <a:gridCol w="960135">
                  <a:extLst>
                    <a:ext uri="{9D8B030D-6E8A-4147-A177-3AD203B41FA5}">
                      <a16:colId xmlns:a16="http://schemas.microsoft.com/office/drawing/2014/main" val="813739655"/>
                    </a:ext>
                  </a:extLst>
                </a:gridCol>
                <a:gridCol w="631322">
                  <a:extLst>
                    <a:ext uri="{9D8B030D-6E8A-4147-A177-3AD203B41FA5}">
                      <a16:colId xmlns:a16="http://schemas.microsoft.com/office/drawing/2014/main" val="1129550019"/>
                    </a:ext>
                  </a:extLst>
                </a:gridCol>
                <a:gridCol w="631322">
                  <a:extLst>
                    <a:ext uri="{9D8B030D-6E8A-4147-A177-3AD203B41FA5}">
                      <a16:colId xmlns:a16="http://schemas.microsoft.com/office/drawing/2014/main" val="382920662"/>
                    </a:ext>
                  </a:extLst>
                </a:gridCol>
              </a:tblGrid>
              <a:tr h="248222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March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April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May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9780271"/>
                  </a:ext>
                </a:extLst>
              </a:tr>
              <a:tr h="24822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(Income)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Allowance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100,000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100,000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100,000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6949446"/>
                  </a:ext>
                </a:extLst>
              </a:tr>
              <a:tr h="248222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6381686"/>
                  </a:ext>
                </a:extLst>
              </a:tr>
              <a:tr h="24822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(Spending)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Transportation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30,000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25,000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30,000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4377529"/>
                  </a:ext>
                </a:extLst>
              </a:tr>
              <a:tr h="248222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Snacks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12,000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40,000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8,000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3370399"/>
                  </a:ext>
                </a:extLst>
              </a:tr>
              <a:tr h="248222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Buying books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30,000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6648634"/>
                  </a:ext>
                </a:extLst>
              </a:tr>
              <a:tr h="248222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344287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6B022F0-AA5A-4E39-BB31-99097EB07D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412818"/>
              </p:ext>
            </p:extLst>
          </p:nvPr>
        </p:nvGraphicFramePr>
        <p:xfrm>
          <a:off x="1500613" y="4621561"/>
          <a:ext cx="4106879" cy="17375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8745">
                  <a:extLst>
                    <a:ext uri="{9D8B030D-6E8A-4147-A177-3AD203B41FA5}">
                      <a16:colId xmlns:a16="http://schemas.microsoft.com/office/drawing/2014/main" val="3350164022"/>
                    </a:ext>
                  </a:extLst>
                </a:gridCol>
                <a:gridCol w="1065355">
                  <a:extLst>
                    <a:ext uri="{9D8B030D-6E8A-4147-A177-3AD203B41FA5}">
                      <a16:colId xmlns:a16="http://schemas.microsoft.com/office/drawing/2014/main" val="875248252"/>
                    </a:ext>
                  </a:extLst>
                </a:gridCol>
                <a:gridCol w="960135">
                  <a:extLst>
                    <a:ext uri="{9D8B030D-6E8A-4147-A177-3AD203B41FA5}">
                      <a16:colId xmlns:a16="http://schemas.microsoft.com/office/drawing/2014/main" val="813739655"/>
                    </a:ext>
                  </a:extLst>
                </a:gridCol>
                <a:gridCol w="631322">
                  <a:extLst>
                    <a:ext uri="{9D8B030D-6E8A-4147-A177-3AD203B41FA5}">
                      <a16:colId xmlns:a16="http://schemas.microsoft.com/office/drawing/2014/main" val="1129550019"/>
                    </a:ext>
                  </a:extLst>
                </a:gridCol>
                <a:gridCol w="631322">
                  <a:extLst>
                    <a:ext uri="{9D8B030D-6E8A-4147-A177-3AD203B41FA5}">
                      <a16:colId xmlns:a16="http://schemas.microsoft.com/office/drawing/2014/main" val="382920662"/>
                    </a:ext>
                  </a:extLst>
                </a:gridCol>
              </a:tblGrid>
              <a:tr h="248222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March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April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May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9780271"/>
                  </a:ext>
                </a:extLst>
              </a:tr>
              <a:tr h="24822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(Income)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Allowance (Cash)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100,000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100,000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100,000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6949446"/>
                  </a:ext>
                </a:extLst>
              </a:tr>
              <a:tr h="248222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6381686"/>
                  </a:ext>
                </a:extLst>
              </a:tr>
              <a:tr h="24822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(Spending)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Transportation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30,000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25,000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30,000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4377529"/>
                  </a:ext>
                </a:extLst>
              </a:tr>
              <a:tr h="248222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Snacks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12,000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40,000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8,000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3370399"/>
                  </a:ext>
                </a:extLst>
              </a:tr>
              <a:tr h="248222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Buying books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30,000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6648634"/>
                  </a:ext>
                </a:extLst>
              </a:tr>
              <a:tr h="248222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Buying game items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70,000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3442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5186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7" y="2655095"/>
            <a:ext cx="6080233" cy="994172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Sibling Case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7" y="3750469"/>
            <a:ext cx="6311822" cy="3263504"/>
          </a:xfrm>
        </p:spPr>
        <p:txBody>
          <a:bodyPr>
            <a:noAutofit/>
          </a:bodyPr>
          <a:lstStyle/>
          <a:p>
            <a:pPr>
              <a:lnSpc>
                <a:spcPts val="1500"/>
              </a:lnSpc>
              <a:spcAft>
                <a:spcPts val="450"/>
              </a:spcAft>
            </a:pPr>
            <a:r>
              <a:rPr lang="en-US" sz="1500" dirty="0">
                <a:latin typeface="Cambria Math" panose="02040503050406030204" pitchFamily="18" charset="0"/>
                <a:ea typeface="Cambria Math" panose="02040503050406030204" pitchFamily="18" charset="0"/>
              </a:rPr>
              <a:t>You and your brother made an agreement. You promised that you will give the same amount of money that your brother have at the end of every month.</a:t>
            </a:r>
          </a:p>
          <a:p>
            <a:pPr marL="0" indent="0">
              <a:lnSpc>
                <a:spcPts val="1500"/>
              </a:lnSpc>
              <a:spcAft>
                <a:spcPts val="450"/>
              </a:spcAft>
              <a:buNone/>
            </a:pPr>
            <a:r>
              <a:rPr lang="en-US" sz="1500" dirty="0">
                <a:latin typeface="Cambria Math" panose="02040503050406030204" pitchFamily="18" charset="0"/>
                <a:ea typeface="Cambria Math" panose="02040503050406030204" pitchFamily="18" charset="0"/>
              </a:rPr>
              <a:t>  - Does this promise make your brother a good boy?</a:t>
            </a:r>
          </a:p>
          <a:p>
            <a:pPr marL="0" indent="0">
              <a:lnSpc>
                <a:spcPts val="1500"/>
              </a:lnSpc>
              <a:spcAft>
                <a:spcPts val="450"/>
              </a:spcAft>
              <a:buNone/>
            </a:pPr>
            <a:endParaRPr lang="en-US" sz="15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1500"/>
              </a:lnSpc>
              <a:spcAft>
                <a:spcPts val="450"/>
              </a:spcAft>
              <a:buNone/>
            </a:pPr>
            <a:endParaRPr lang="en-US" sz="15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1500"/>
              </a:lnSpc>
              <a:spcAft>
                <a:spcPts val="450"/>
              </a:spcAft>
              <a:buNone/>
            </a:pPr>
            <a:endParaRPr lang="en-US" sz="15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1500"/>
              </a:lnSpc>
              <a:spcAft>
                <a:spcPts val="450"/>
              </a:spcAft>
              <a:buNone/>
            </a:pPr>
            <a:endParaRPr lang="en-US" sz="15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1500"/>
              </a:lnSpc>
              <a:spcAft>
                <a:spcPts val="450"/>
              </a:spcAft>
              <a:buNone/>
            </a:pPr>
            <a:endParaRPr lang="en-US" sz="15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1500"/>
              </a:lnSpc>
              <a:spcAft>
                <a:spcPts val="450"/>
              </a:spcAft>
              <a:buNone/>
            </a:pPr>
            <a:r>
              <a:rPr lang="en-US" sz="1500" dirty="0">
                <a:latin typeface="Cambria Math" panose="02040503050406030204" pitchFamily="18" charset="0"/>
                <a:ea typeface="Cambria Math" panose="02040503050406030204" pitchFamily="18" charset="0"/>
              </a:rPr>
              <a:t>  - Are there any unintended consequences?</a:t>
            </a:r>
          </a:p>
          <a:p>
            <a:pPr marL="0" indent="0">
              <a:lnSpc>
                <a:spcPts val="1500"/>
              </a:lnSpc>
              <a:spcAft>
                <a:spcPts val="450"/>
              </a:spcAft>
              <a:buNone/>
            </a:pPr>
            <a:r>
              <a:rPr lang="en-US" sz="1500" dirty="0">
                <a:latin typeface="Cambria Math" panose="02040503050406030204" pitchFamily="18" charset="0"/>
                <a:ea typeface="Cambria Math" panose="02040503050406030204" pitchFamily="18" charset="0"/>
              </a:rPr>
              <a:t>  - How can you improve your agreement with your sibling?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7148514"/>
            <a:ext cx="1543050" cy="273844"/>
          </a:xfrm>
        </p:spPr>
        <p:txBody>
          <a:bodyPr/>
          <a:lstStyle/>
          <a:p>
            <a:fld id="{7C2FE7DF-0F52-4111-9596-32033343E99C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CFECE83-F9FB-454A-97AC-9DF72ACD9D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224091"/>
              </p:ext>
            </p:extLst>
          </p:nvPr>
        </p:nvGraphicFramePr>
        <p:xfrm>
          <a:off x="1190154" y="4891033"/>
          <a:ext cx="4323406" cy="12587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4890">
                  <a:extLst>
                    <a:ext uri="{9D8B030D-6E8A-4147-A177-3AD203B41FA5}">
                      <a16:colId xmlns:a16="http://schemas.microsoft.com/office/drawing/2014/main" val="2322592804"/>
                    </a:ext>
                  </a:extLst>
                </a:gridCol>
                <a:gridCol w="1310820">
                  <a:extLst>
                    <a:ext uri="{9D8B030D-6E8A-4147-A177-3AD203B41FA5}">
                      <a16:colId xmlns:a16="http://schemas.microsoft.com/office/drawing/2014/main" val="1337626545"/>
                    </a:ext>
                  </a:extLst>
                </a:gridCol>
                <a:gridCol w="551924">
                  <a:extLst>
                    <a:ext uri="{9D8B030D-6E8A-4147-A177-3AD203B41FA5}">
                      <a16:colId xmlns:a16="http://schemas.microsoft.com/office/drawing/2014/main" val="12891104"/>
                    </a:ext>
                  </a:extLst>
                </a:gridCol>
                <a:gridCol w="551924">
                  <a:extLst>
                    <a:ext uri="{9D8B030D-6E8A-4147-A177-3AD203B41FA5}">
                      <a16:colId xmlns:a16="http://schemas.microsoft.com/office/drawing/2014/main" val="3769341660"/>
                    </a:ext>
                  </a:extLst>
                </a:gridCol>
                <a:gridCol w="551924">
                  <a:extLst>
                    <a:ext uri="{9D8B030D-6E8A-4147-A177-3AD203B41FA5}">
                      <a16:colId xmlns:a16="http://schemas.microsoft.com/office/drawing/2014/main" val="2116028541"/>
                    </a:ext>
                  </a:extLst>
                </a:gridCol>
                <a:gridCol w="551924">
                  <a:extLst>
                    <a:ext uri="{9D8B030D-6E8A-4147-A177-3AD203B41FA5}">
                      <a16:colId xmlns:a16="http://schemas.microsoft.com/office/drawing/2014/main" val="2735991890"/>
                    </a:ext>
                  </a:extLst>
                </a:gridCol>
              </a:tblGrid>
              <a:tr h="209786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March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April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May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June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3360641"/>
                  </a:ext>
                </a:extLst>
              </a:tr>
              <a:tr h="20978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(Income)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Allowance (Cash)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100,000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100,000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100,000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100,000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5431981"/>
                  </a:ext>
                </a:extLst>
              </a:tr>
              <a:tr h="209786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310252"/>
                  </a:ext>
                </a:extLst>
              </a:tr>
              <a:tr h="20978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(Spending)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Transportation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30,000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25,000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30,000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9721276"/>
                  </a:ext>
                </a:extLst>
              </a:tr>
              <a:tr h="209786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Snacks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12,000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30,000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8,000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2,000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5023209"/>
                  </a:ext>
                </a:extLst>
              </a:tr>
              <a:tr h="209786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Buying books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20,000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40,000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461115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1665BE2-A04A-4B0E-AF5F-A5A38A682E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544785"/>
              </p:ext>
            </p:extLst>
          </p:nvPr>
        </p:nvGraphicFramePr>
        <p:xfrm>
          <a:off x="1189025" y="4889909"/>
          <a:ext cx="4323406" cy="12587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4890">
                  <a:extLst>
                    <a:ext uri="{9D8B030D-6E8A-4147-A177-3AD203B41FA5}">
                      <a16:colId xmlns:a16="http://schemas.microsoft.com/office/drawing/2014/main" val="2322592804"/>
                    </a:ext>
                  </a:extLst>
                </a:gridCol>
                <a:gridCol w="1310820">
                  <a:extLst>
                    <a:ext uri="{9D8B030D-6E8A-4147-A177-3AD203B41FA5}">
                      <a16:colId xmlns:a16="http://schemas.microsoft.com/office/drawing/2014/main" val="1337626545"/>
                    </a:ext>
                  </a:extLst>
                </a:gridCol>
                <a:gridCol w="551924">
                  <a:extLst>
                    <a:ext uri="{9D8B030D-6E8A-4147-A177-3AD203B41FA5}">
                      <a16:colId xmlns:a16="http://schemas.microsoft.com/office/drawing/2014/main" val="12891104"/>
                    </a:ext>
                  </a:extLst>
                </a:gridCol>
                <a:gridCol w="551924">
                  <a:extLst>
                    <a:ext uri="{9D8B030D-6E8A-4147-A177-3AD203B41FA5}">
                      <a16:colId xmlns:a16="http://schemas.microsoft.com/office/drawing/2014/main" val="3769341660"/>
                    </a:ext>
                  </a:extLst>
                </a:gridCol>
                <a:gridCol w="551924">
                  <a:extLst>
                    <a:ext uri="{9D8B030D-6E8A-4147-A177-3AD203B41FA5}">
                      <a16:colId xmlns:a16="http://schemas.microsoft.com/office/drawing/2014/main" val="2116028541"/>
                    </a:ext>
                  </a:extLst>
                </a:gridCol>
                <a:gridCol w="551924">
                  <a:extLst>
                    <a:ext uri="{9D8B030D-6E8A-4147-A177-3AD203B41FA5}">
                      <a16:colId xmlns:a16="http://schemas.microsoft.com/office/drawing/2014/main" val="2735991890"/>
                    </a:ext>
                  </a:extLst>
                </a:gridCol>
              </a:tblGrid>
              <a:tr h="209786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March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April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May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3360641"/>
                  </a:ext>
                </a:extLst>
              </a:tr>
              <a:tr h="20978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(Income)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Allowance (Cash)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100,000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100,000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100,000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5431981"/>
                  </a:ext>
                </a:extLst>
              </a:tr>
              <a:tr h="209786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310252"/>
                  </a:ext>
                </a:extLst>
              </a:tr>
              <a:tr h="20978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(Spending)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Transportation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30,000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25,000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30,000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9721276"/>
                  </a:ext>
                </a:extLst>
              </a:tr>
              <a:tr h="209786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Snacks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12,000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30,000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8,000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5023209"/>
                  </a:ext>
                </a:extLst>
              </a:tr>
              <a:tr h="209786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Buying books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20,000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40,000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4611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5608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7" y="2655095"/>
            <a:ext cx="6080233" cy="994172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Sibling Case #3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7" y="3750469"/>
            <a:ext cx="6311822" cy="3263504"/>
          </a:xfrm>
        </p:spPr>
        <p:txBody>
          <a:bodyPr>
            <a:noAutofit/>
          </a:bodyPr>
          <a:lstStyle/>
          <a:p>
            <a:pPr>
              <a:lnSpc>
                <a:spcPts val="1500"/>
              </a:lnSpc>
              <a:spcAft>
                <a:spcPts val="450"/>
              </a:spcAft>
            </a:pPr>
            <a:r>
              <a:rPr lang="en-US" sz="1500" dirty="0">
                <a:latin typeface="Cambria Math" panose="02040503050406030204" pitchFamily="18" charset="0"/>
                <a:ea typeface="Cambria Math" panose="02040503050406030204" pitchFamily="18" charset="0"/>
              </a:rPr>
              <a:t>You and your brother made an agreement. You promised that you will give the same amount of money that your brother have at the end of every month.</a:t>
            </a:r>
          </a:p>
          <a:p>
            <a:pPr marL="0" indent="0">
              <a:lnSpc>
                <a:spcPts val="1500"/>
              </a:lnSpc>
              <a:spcAft>
                <a:spcPts val="450"/>
              </a:spcAft>
              <a:buNone/>
            </a:pPr>
            <a:r>
              <a:rPr lang="en-US" sz="1500" dirty="0">
                <a:latin typeface="Cambria Math" panose="02040503050406030204" pitchFamily="18" charset="0"/>
                <a:ea typeface="Cambria Math" panose="02040503050406030204" pitchFamily="18" charset="0"/>
              </a:rPr>
              <a:t>  - Does this promise make your brother a good boy?</a:t>
            </a:r>
          </a:p>
          <a:p>
            <a:pPr marL="0" indent="0">
              <a:lnSpc>
                <a:spcPts val="1500"/>
              </a:lnSpc>
              <a:spcAft>
                <a:spcPts val="450"/>
              </a:spcAft>
              <a:buNone/>
            </a:pPr>
            <a:endParaRPr lang="en-US" sz="15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1500"/>
              </a:lnSpc>
              <a:spcAft>
                <a:spcPts val="450"/>
              </a:spcAft>
              <a:buNone/>
            </a:pPr>
            <a:endParaRPr lang="en-US" sz="15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1500"/>
              </a:lnSpc>
              <a:spcAft>
                <a:spcPts val="450"/>
              </a:spcAft>
              <a:buNone/>
            </a:pPr>
            <a:endParaRPr lang="en-US" sz="15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1500"/>
              </a:lnSpc>
              <a:spcAft>
                <a:spcPts val="450"/>
              </a:spcAft>
              <a:buNone/>
            </a:pPr>
            <a:endParaRPr lang="en-US" sz="15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1500"/>
              </a:lnSpc>
              <a:spcAft>
                <a:spcPts val="450"/>
              </a:spcAft>
              <a:buNone/>
            </a:pPr>
            <a:endParaRPr lang="en-US" sz="15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1500"/>
              </a:lnSpc>
              <a:spcAft>
                <a:spcPts val="450"/>
              </a:spcAft>
              <a:buNone/>
            </a:pPr>
            <a:r>
              <a:rPr lang="en-US" sz="1500" dirty="0">
                <a:latin typeface="Cambria Math" panose="02040503050406030204" pitchFamily="18" charset="0"/>
                <a:ea typeface="Cambria Math" panose="02040503050406030204" pitchFamily="18" charset="0"/>
              </a:rPr>
              <a:t>  - Are there any unintended consequences?</a:t>
            </a:r>
          </a:p>
          <a:p>
            <a:pPr marL="0" indent="0">
              <a:lnSpc>
                <a:spcPts val="1500"/>
              </a:lnSpc>
              <a:spcAft>
                <a:spcPts val="450"/>
              </a:spcAft>
              <a:buNone/>
            </a:pPr>
            <a:r>
              <a:rPr lang="en-US" sz="1500" dirty="0">
                <a:latin typeface="Cambria Math" panose="02040503050406030204" pitchFamily="18" charset="0"/>
                <a:ea typeface="Cambria Math" panose="02040503050406030204" pitchFamily="18" charset="0"/>
              </a:rPr>
              <a:t>  - How can you improve your agreement with your sibling?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7148514"/>
            <a:ext cx="1543050" cy="273844"/>
          </a:xfrm>
        </p:spPr>
        <p:txBody>
          <a:bodyPr/>
          <a:lstStyle/>
          <a:p>
            <a:fld id="{7C2FE7DF-0F52-4111-9596-32033343E99C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F085E66-A2A3-43BA-8DA1-0378B75B2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888754"/>
              </p:ext>
            </p:extLst>
          </p:nvPr>
        </p:nvGraphicFramePr>
        <p:xfrm>
          <a:off x="1541353" y="4953000"/>
          <a:ext cx="3469740" cy="11899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0493">
                  <a:extLst>
                    <a:ext uri="{9D8B030D-6E8A-4147-A177-3AD203B41FA5}">
                      <a16:colId xmlns:a16="http://schemas.microsoft.com/office/drawing/2014/main" val="3396738443"/>
                    </a:ext>
                  </a:extLst>
                </a:gridCol>
                <a:gridCol w="1205946">
                  <a:extLst>
                    <a:ext uri="{9D8B030D-6E8A-4147-A177-3AD203B41FA5}">
                      <a16:colId xmlns:a16="http://schemas.microsoft.com/office/drawing/2014/main" val="1081924862"/>
                    </a:ext>
                  </a:extLst>
                </a:gridCol>
                <a:gridCol w="507767">
                  <a:extLst>
                    <a:ext uri="{9D8B030D-6E8A-4147-A177-3AD203B41FA5}">
                      <a16:colId xmlns:a16="http://schemas.microsoft.com/office/drawing/2014/main" val="3040565991"/>
                    </a:ext>
                  </a:extLst>
                </a:gridCol>
                <a:gridCol w="507767">
                  <a:extLst>
                    <a:ext uri="{9D8B030D-6E8A-4147-A177-3AD203B41FA5}">
                      <a16:colId xmlns:a16="http://schemas.microsoft.com/office/drawing/2014/main" val="2821107975"/>
                    </a:ext>
                  </a:extLst>
                </a:gridCol>
                <a:gridCol w="507767">
                  <a:extLst>
                    <a:ext uri="{9D8B030D-6E8A-4147-A177-3AD203B41FA5}">
                      <a16:colId xmlns:a16="http://schemas.microsoft.com/office/drawing/2014/main" val="1766526320"/>
                    </a:ext>
                  </a:extLst>
                </a:gridCol>
              </a:tblGrid>
              <a:tr h="148745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March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April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9337502"/>
                  </a:ext>
                </a:extLst>
              </a:tr>
              <a:tr h="14874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(Income)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Allowance (Cash)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100,000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100,000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6368704"/>
                  </a:ext>
                </a:extLst>
              </a:tr>
              <a:tr h="148745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049763"/>
                  </a:ext>
                </a:extLst>
              </a:tr>
              <a:tr h="14874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(Spending)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Transportation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30,000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25,000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30101"/>
                  </a:ext>
                </a:extLst>
              </a:tr>
              <a:tr h="148745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Snacks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12,000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40,000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9159649"/>
                  </a:ext>
                </a:extLst>
              </a:tr>
              <a:tr h="148745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Buying books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20,000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20,000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4908155"/>
                  </a:ext>
                </a:extLst>
              </a:tr>
              <a:tr h="29749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835619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B46FF3D-9711-437E-856A-AD8916122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608033"/>
              </p:ext>
            </p:extLst>
          </p:nvPr>
        </p:nvGraphicFramePr>
        <p:xfrm>
          <a:off x="1540222" y="4951870"/>
          <a:ext cx="3469740" cy="11899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0493">
                  <a:extLst>
                    <a:ext uri="{9D8B030D-6E8A-4147-A177-3AD203B41FA5}">
                      <a16:colId xmlns:a16="http://schemas.microsoft.com/office/drawing/2014/main" val="3396738443"/>
                    </a:ext>
                  </a:extLst>
                </a:gridCol>
                <a:gridCol w="1205946">
                  <a:extLst>
                    <a:ext uri="{9D8B030D-6E8A-4147-A177-3AD203B41FA5}">
                      <a16:colId xmlns:a16="http://schemas.microsoft.com/office/drawing/2014/main" val="1081924862"/>
                    </a:ext>
                  </a:extLst>
                </a:gridCol>
                <a:gridCol w="507767">
                  <a:extLst>
                    <a:ext uri="{9D8B030D-6E8A-4147-A177-3AD203B41FA5}">
                      <a16:colId xmlns:a16="http://schemas.microsoft.com/office/drawing/2014/main" val="3040565991"/>
                    </a:ext>
                  </a:extLst>
                </a:gridCol>
                <a:gridCol w="507767">
                  <a:extLst>
                    <a:ext uri="{9D8B030D-6E8A-4147-A177-3AD203B41FA5}">
                      <a16:colId xmlns:a16="http://schemas.microsoft.com/office/drawing/2014/main" val="2821107975"/>
                    </a:ext>
                  </a:extLst>
                </a:gridCol>
                <a:gridCol w="507767">
                  <a:extLst>
                    <a:ext uri="{9D8B030D-6E8A-4147-A177-3AD203B41FA5}">
                      <a16:colId xmlns:a16="http://schemas.microsoft.com/office/drawing/2014/main" val="1766526320"/>
                    </a:ext>
                  </a:extLst>
                </a:gridCol>
              </a:tblGrid>
              <a:tr h="148745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March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April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May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9337502"/>
                  </a:ext>
                </a:extLst>
              </a:tr>
              <a:tr h="14874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(Income)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Allowance (Cash)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100,000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100,000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100,000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6368704"/>
                  </a:ext>
                </a:extLst>
              </a:tr>
              <a:tr h="148745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049763"/>
                  </a:ext>
                </a:extLst>
              </a:tr>
              <a:tr h="14874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(Spending)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Transportation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30,000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25,000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30,000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30101"/>
                  </a:ext>
                </a:extLst>
              </a:tr>
              <a:tr h="148745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Snacks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12,000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40,000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20,000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9159649"/>
                  </a:ext>
                </a:extLst>
              </a:tr>
              <a:tr h="148745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Buying books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20,000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20,000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4908155"/>
                  </a:ext>
                </a:extLst>
              </a:tr>
              <a:tr h="29749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(Income)</a:t>
                      </a:r>
                    </a:p>
                    <a:p>
                      <a:pPr algn="l" fontAlgn="b"/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Selling books</a:t>
                      </a:r>
                    </a:p>
                    <a:p>
                      <a:pPr algn="l" fontAlgn="ctr"/>
                      <a:r>
                        <a:rPr lang="en-US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(Carrot Market)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18,000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8356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358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7" y="2655095"/>
            <a:ext cx="6080233" cy="994172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Sibling Case #4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7" y="3750469"/>
            <a:ext cx="6311822" cy="3263504"/>
          </a:xfrm>
        </p:spPr>
        <p:txBody>
          <a:bodyPr>
            <a:noAutofit/>
          </a:bodyPr>
          <a:lstStyle/>
          <a:p>
            <a:pPr>
              <a:lnSpc>
                <a:spcPts val="1500"/>
              </a:lnSpc>
              <a:spcAft>
                <a:spcPts val="450"/>
              </a:spcAft>
            </a:pPr>
            <a:r>
              <a:rPr lang="en-US" sz="1500" dirty="0">
                <a:latin typeface="Cambria Math" panose="02040503050406030204" pitchFamily="18" charset="0"/>
                <a:ea typeface="Cambria Math" panose="02040503050406030204" pitchFamily="18" charset="0"/>
              </a:rPr>
              <a:t>You and your brother made an agreement. You promised that you will give the same amount of money that your brother have at the end of every month.</a:t>
            </a:r>
          </a:p>
          <a:p>
            <a:pPr marL="0" indent="0">
              <a:lnSpc>
                <a:spcPts val="1500"/>
              </a:lnSpc>
              <a:spcAft>
                <a:spcPts val="450"/>
              </a:spcAft>
              <a:buNone/>
            </a:pPr>
            <a:r>
              <a:rPr lang="en-US" sz="1500" dirty="0">
                <a:latin typeface="Cambria Math" panose="02040503050406030204" pitchFamily="18" charset="0"/>
                <a:ea typeface="Cambria Math" panose="02040503050406030204" pitchFamily="18" charset="0"/>
              </a:rPr>
              <a:t>  - Does this promise make your brother a good boy?</a:t>
            </a:r>
          </a:p>
          <a:p>
            <a:pPr marL="0" indent="0">
              <a:lnSpc>
                <a:spcPts val="1500"/>
              </a:lnSpc>
              <a:spcAft>
                <a:spcPts val="450"/>
              </a:spcAft>
              <a:buNone/>
            </a:pPr>
            <a:endParaRPr lang="en-US" sz="15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1500"/>
              </a:lnSpc>
              <a:spcAft>
                <a:spcPts val="450"/>
              </a:spcAft>
              <a:buNone/>
            </a:pPr>
            <a:endParaRPr lang="en-US" sz="15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1500"/>
              </a:lnSpc>
              <a:spcAft>
                <a:spcPts val="450"/>
              </a:spcAft>
              <a:buNone/>
            </a:pPr>
            <a:endParaRPr lang="en-US" sz="15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1500"/>
              </a:lnSpc>
              <a:spcAft>
                <a:spcPts val="450"/>
              </a:spcAft>
              <a:buNone/>
            </a:pPr>
            <a:endParaRPr lang="en-US" sz="15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1500"/>
              </a:lnSpc>
              <a:spcAft>
                <a:spcPts val="450"/>
              </a:spcAft>
              <a:buNone/>
            </a:pPr>
            <a:endParaRPr lang="en-US" sz="15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1500"/>
              </a:lnSpc>
              <a:spcAft>
                <a:spcPts val="450"/>
              </a:spcAft>
              <a:buNone/>
            </a:pPr>
            <a:r>
              <a:rPr lang="en-US" sz="1500" dirty="0">
                <a:latin typeface="Cambria Math" panose="02040503050406030204" pitchFamily="18" charset="0"/>
                <a:ea typeface="Cambria Math" panose="02040503050406030204" pitchFamily="18" charset="0"/>
              </a:rPr>
              <a:t> - Does your brother get more bonus money with sneakers?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7148514"/>
            <a:ext cx="1543050" cy="273844"/>
          </a:xfrm>
        </p:spPr>
        <p:txBody>
          <a:bodyPr/>
          <a:lstStyle/>
          <a:p>
            <a:fld id="{7C2FE7DF-0F52-4111-9596-32033343E99C}" type="slidenum">
              <a:rPr lang="en-US" smtClean="0"/>
              <a:t>13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A7A8D35-0A14-432F-A254-1B3F85B802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822875"/>
              </p:ext>
            </p:extLst>
          </p:nvPr>
        </p:nvGraphicFramePr>
        <p:xfrm>
          <a:off x="1047562" y="4856806"/>
          <a:ext cx="4228346" cy="13744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192">
                  <a:extLst>
                    <a:ext uri="{9D8B030D-6E8A-4147-A177-3AD203B41FA5}">
                      <a16:colId xmlns:a16="http://schemas.microsoft.com/office/drawing/2014/main" val="1835487381"/>
                    </a:ext>
                  </a:extLst>
                </a:gridCol>
                <a:gridCol w="1281998">
                  <a:extLst>
                    <a:ext uri="{9D8B030D-6E8A-4147-A177-3AD203B41FA5}">
                      <a16:colId xmlns:a16="http://schemas.microsoft.com/office/drawing/2014/main" val="2232682462"/>
                    </a:ext>
                  </a:extLst>
                </a:gridCol>
                <a:gridCol w="539789">
                  <a:extLst>
                    <a:ext uri="{9D8B030D-6E8A-4147-A177-3AD203B41FA5}">
                      <a16:colId xmlns:a16="http://schemas.microsoft.com/office/drawing/2014/main" val="1772224108"/>
                    </a:ext>
                  </a:extLst>
                </a:gridCol>
                <a:gridCol w="539789">
                  <a:extLst>
                    <a:ext uri="{9D8B030D-6E8A-4147-A177-3AD203B41FA5}">
                      <a16:colId xmlns:a16="http://schemas.microsoft.com/office/drawing/2014/main" val="2691546343"/>
                    </a:ext>
                  </a:extLst>
                </a:gridCol>
                <a:gridCol w="539789">
                  <a:extLst>
                    <a:ext uri="{9D8B030D-6E8A-4147-A177-3AD203B41FA5}">
                      <a16:colId xmlns:a16="http://schemas.microsoft.com/office/drawing/2014/main" val="529745947"/>
                    </a:ext>
                  </a:extLst>
                </a:gridCol>
                <a:gridCol w="539789">
                  <a:extLst>
                    <a:ext uri="{9D8B030D-6E8A-4147-A177-3AD203B41FA5}">
                      <a16:colId xmlns:a16="http://schemas.microsoft.com/office/drawing/2014/main" val="3928206952"/>
                    </a:ext>
                  </a:extLst>
                </a:gridCol>
              </a:tblGrid>
              <a:tr h="171804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March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April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May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June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4213584"/>
                  </a:ext>
                </a:extLst>
              </a:tr>
              <a:tr h="17180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(Income)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Allowance (Cash)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100,000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100,000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100,000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100,000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818840"/>
                  </a:ext>
                </a:extLst>
              </a:tr>
              <a:tr h="171804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6947476"/>
                  </a:ext>
                </a:extLst>
              </a:tr>
              <a:tr h="17180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(Spending)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Transportation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30,000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25,000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30,000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30,000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6993480"/>
                  </a:ext>
                </a:extLst>
              </a:tr>
              <a:tr h="171804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Snacks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12,000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40,000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20,000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20,000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7393217"/>
                  </a:ext>
                </a:extLst>
              </a:tr>
              <a:tr h="171804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Buying books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20,000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20,000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20,000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20,000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4945363"/>
                  </a:ext>
                </a:extLst>
              </a:tr>
              <a:tr h="171804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4933554"/>
                  </a:ext>
                </a:extLst>
              </a:tr>
              <a:tr h="171804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25458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8220197-C401-4697-A27F-3582E85904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691507"/>
              </p:ext>
            </p:extLst>
          </p:nvPr>
        </p:nvGraphicFramePr>
        <p:xfrm>
          <a:off x="1047563" y="4863598"/>
          <a:ext cx="4228346" cy="13744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192">
                  <a:extLst>
                    <a:ext uri="{9D8B030D-6E8A-4147-A177-3AD203B41FA5}">
                      <a16:colId xmlns:a16="http://schemas.microsoft.com/office/drawing/2014/main" val="1835487381"/>
                    </a:ext>
                  </a:extLst>
                </a:gridCol>
                <a:gridCol w="1281998">
                  <a:extLst>
                    <a:ext uri="{9D8B030D-6E8A-4147-A177-3AD203B41FA5}">
                      <a16:colId xmlns:a16="http://schemas.microsoft.com/office/drawing/2014/main" val="2232682462"/>
                    </a:ext>
                  </a:extLst>
                </a:gridCol>
                <a:gridCol w="539789">
                  <a:extLst>
                    <a:ext uri="{9D8B030D-6E8A-4147-A177-3AD203B41FA5}">
                      <a16:colId xmlns:a16="http://schemas.microsoft.com/office/drawing/2014/main" val="1772224108"/>
                    </a:ext>
                  </a:extLst>
                </a:gridCol>
                <a:gridCol w="539789">
                  <a:extLst>
                    <a:ext uri="{9D8B030D-6E8A-4147-A177-3AD203B41FA5}">
                      <a16:colId xmlns:a16="http://schemas.microsoft.com/office/drawing/2014/main" val="2691546343"/>
                    </a:ext>
                  </a:extLst>
                </a:gridCol>
                <a:gridCol w="539789">
                  <a:extLst>
                    <a:ext uri="{9D8B030D-6E8A-4147-A177-3AD203B41FA5}">
                      <a16:colId xmlns:a16="http://schemas.microsoft.com/office/drawing/2014/main" val="529745947"/>
                    </a:ext>
                  </a:extLst>
                </a:gridCol>
                <a:gridCol w="539789">
                  <a:extLst>
                    <a:ext uri="{9D8B030D-6E8A-4147-A177-3AD203B41FA5}">
                      <a16:colId xmlns:a16="http://schemas.microsoft.com/office/drawing/2014/main" val="3928206952"/>
                    </a:ext>
                  </a:extLst>
                </a:gridCol>
              </a:tblGrid>
              <a:tr h="171804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March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April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May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June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4213584"/>
                  </a:ext>
                </a:extLst>
              </a:tr>
              <a:tr h="17180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(Income)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Allowance (Cash)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100,000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100,000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100,000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100,000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818840"/>
                  </a:ext>
                </a:extLst>
              </a:tr>
              <a:tr h="171804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6947476"/>
                  </a:ext>
                </a:extLst>
              </a:tr>
              <a:tr h="17180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(Spending)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Transportation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30,000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25,000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30,000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30,000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6993480"/>
                  </a:ext>
                </a:extLst>
              </a:tr>
              <a:tr h="171804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Snacks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12,000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40,000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20,000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20,000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7393217"/>
                  </a:ext>
                </a:extLst>
              </a:tr>
              <a:tr h="171804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Buying books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20,000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20,000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20,000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20,000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4945363"/>
                  </a:ext>
                </a:extLst>
              </a:tr>
              <a:tr h="17180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161BF2"/>
                          </a:solidFill>
                          <a:effectLst/>
                          <a:latin typeface="Calibri" panose="020F0502020204030204" pitchFamily="34" charset="0"/>
                        </a:rPr>
                        <a:t>(Spending)</a:t>
                      </a: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solidFill>
                            <a:srgbClr val="161BF2"/>
                          </a:solidFill>
                          <a:effectLst/>
                        </a:rPr>
                        <a:t>Buying sneakers</a:t>
                      </a:r>
                      <a:endParaRPr lang="en-US" sz="800" b="0" i="0" u="none" strike="noStrike" dirty="0">
                        <a:solidFill>
                          <a:srgbClr val="161BF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161BF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161BF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solidFill>
                            <a:srgbClr val="161BF2"/>
                          </a:solidFill>
                          <a:effectLst/>
                        </a:rPr>
                        <a:t>30,000</a:t>
                      </a:r>
                      <a:endParaRPr lang="en-US" sz="800" b="0" i="0" u="none" strike="noStrike" dirty="0">
                        <a:solidFill>
                          <a:srgbClr val="161BF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4933554"/>
                  </a:ext>
                </a:extLst>
              </a:tr>
              <a:tr h="171804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25458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429E92B-44E8-4AA3-BB57-8E261BEE12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656400"/>
              </p:ext>
            </p:extLst>
          </p:nvPr>
        </p:nvGraphicFramePr>
        <p:xfrm>
          <a:off x="1045304" y="4861337"/>
          <a:ext cx="4228346" cy="13744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192">
                  <a:extLst>
                    <a:ext uri="{9D8B030D-6E8A-4147-A177-3AD203B41FA5}">
                      <a16:colId xmlns:a16="http://schemas.microsoft.com/office/drawing/2014/main" val="1835487381"/>
                    </a:ext>
                  </a:extLst>
                </a:gridCol>
                <a:gridCol w="1281998">
                  <a:extLst>
                    <a:ext uri="{9D8B030D-6E8A-4147-A177-3AD203B41FA5}">
                      <a16:colId xmlns:a16="http://schemas.microsoft.com/office/drawing/2014/main" val="2232682462"/>
                    </a:ext>
                  </a:extLst>
                </a:gridCol>
                <a:gridCol w="539789">
                  <a:extLst>
                    <a:ext uri="{9D8B030D-6E8A-4147-A177-3AD203B41FA5}">
                      <a16:colId xmlns:a16="http://schemas.microsoft.com/office/drawing/2014/main" val="1772224108"/>
                    </a:ext>
                  </a:extLst>
                </a:gridCol>
                <a:gridCol w="539789">
                  <a:extLst>
                    <a:ext uri="{9D8B030D-6E8A-4147-A177-3AD203B41FA5}">
                      <a16:colId xmlns:a16="http://schemas.microsoft.com/office/drawing/2014/main" val="2691546343"/>
                    </a:ext>
                  </a:extLst>
                </a:gridCol>
                <a:gridCol w="539789">
                  <a:extLst>
                    <a:ext uri="{9D8B030D-6E8A-4147-A177-3AD203B41FA5}">
                      <a16:colId xmlns:a16="http://schemas.microsoft.com/office/drawing/2014/main" val="529745947"/>
                    </a:ext>
                  </a:extLst>
                </a:gridCol>
                <a:gridCol w="539789">
                  <a:extLst>
                    <a:ext uri="{9D8B030D-6E8A-4147-A177-3AD203B41FA5}">
                      <a16:colId xmlns:a16="http://schemas.microsoft.com/office/drawing/2014/main" val="3928206952"/>
                    </a:ext>
                  </a:extLst>
                </a:gridCol>
              </a:tblGrid>
              <a:tr h="171804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March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April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May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June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4213584"/>
                  </a:ext>
                </a:extLst>
              </a:tr>
              <a:tr h="17180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(Income)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Allowance (Cash)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100,000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100,000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100,000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100,000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818840"/>
                  </a:ext>
                </a:extLst>
              </a:tr>
              <a:tr h="171804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6947476"/>
                  </a:ext>
                </a:extLst>
              </a:tr>
              <a:tr h="17180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(Spending)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Transportation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30,000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25,000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30,000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30,000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6993480"/>
                  </a:ext>
                </a:extLst>
              </a:tr>
              <a:tr h="171804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Snacks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12,000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40,000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20,000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20,000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7393217"/>
                  </a:ext>
                </a:extLst>
              </a:tr>
              <a:tr h="171804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Buying books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20,000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20,000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20,000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20,000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4945363"/>
                  </a:ext>
                </a:extLst>
              </a:tr>
              <a:tr h="17180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(Spending)</a:t>
                      </a: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Buying sneakers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30,000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4933554"/>
                  </a:ext>
                </a:extLst>
              </a:tr>
              <a:tr h="17180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(Income)</a:t>
                      </a: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Selling sneakers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80,000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254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5469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7" y="2655095"/>
            <a:ext cx="6080233" cy="994172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Sibling Case #5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7" y="3750469"/>
            <a:ext cx="6311822" cy="3263504"/>
          </a:xfrm>
        </p:spPr>
        <p:txBody>
          <a:bodyPr>
            <a:noAutofit/>
          </a:bodyPr>
          <a:lstStyle/>
          <a:p>
            <a:pPr>
              <a:lnSpc>
                <a:spcPts val="1500"/>
              </a:lnSpc>
              <a:spcAft>
                <a:spcPts val="450"/>
              </a:spcAft>
            </a:pPr>
            <a:r>
              <a:rPr lang="en-US" sz="1500" dirty="0">
                <a:latin typeface="Cambria Math" panose="02040503050406030204" pitchFamily="18" charset="0"/>
                <a:ea typeface="Cambria Math" panose="02040503050406030204" pitchFamily="18" charset="0"/>
              </a:rPr>
              <a:t>You and your brother made an agreement. You promised that you will give the same amount of money that your brother have at the end of every month.</a:t>
            </a:r>
          </a:p>
          <a:p>
            <a:pPr marL="0" indent="0">
              <a:lnSpc>
                <a:spcPts val="1500"/>
              </a:lnSpc>
              <a:spcAft>
                <a:spcPts val="450"/>
              </a:spcAft>
              <a:buNone/>
            </a:pPr>
            <a:r>
              <a:rPr lang="en-US" sz="1500" dirty="0">
                <a:latin typeface="Cambria Math" panose="02040503050406030204" pitchFamily="18" charset="0"/>
                <a:ea typeface="Cambria Math" panose="02040503050406030204" pitchFamily="18" charset="0"/>
              </a:rPr>
              <a:t>  - Does this promise make your brother a good boy?</a:t>
            </a:r>
          </a:p>
          <a:p>
            <a:pPr marL="0" indent="0">
              <a:lnSpc>
                <a:spcPts val="1500"/>
              </a:lnSpc>
              <a:spcAft>
                <a:spcPts val="450"/>
              </a:spcAft>
              <a:buNone/>
            </a:pPr>
            <a:endParaRPr lang="en-US" sz="15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1500"/>
              </a:lnSpc>
              <a:spcAft>
                <a:spcPts val="450"/>
              </a:spcAft>
              <a:buNone/>
            </a:pPr>
            <a:endParaRPr lang="en-US" sz="15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1500"/>
              </a:lnSpc>
              <a:spcAft>
                <a:spcPts val="450"/>
              </a:spcAft>
              <a:buNone/>
            </a:pPr>
            <a:endParaRPr lang="en-US" sz="15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1500"/>
              </a:lnSpc>
              <a:spcAft>
                <a:spcPts val="450"/>
              </a:spcAft>
              <a:buNone/>
            </a:pPr>
            <a:endParaRPr lang="en-US" sz="15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1500"/>
              </a:lnSpc>
              <a:spcAft>
                <a:spcPts val="450"/>
              </a:spcAft>
              <a:buNone/>
            </a:pPr>
            <a:endParaRPr lang="en-US" sz="15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1500"/>
              </a:lnSpc>
              <a:spcAft>
                <a:spcPts val="450"/>
              </a:spcAft>
              <a:buNone/>
            </a:pPr>
            <a:r>
              <a:rPr lang="en-US" sz="1500" dirty="0">
                <a:latin typeface="Cambria Math" panose="02040503050406030204" pitchFamily="18" charset="0"/>
                <a:ea typeface="Cambria Math" panose="02040503050406030204" pitchFamily="18" charset="0"/>
              </a:rPr>
              <a:t>  - Are there any unintended consequences?</a:t>
            </a:r>
          </a:p>
          <a:p>
            <a:pPr marL="0" indent="0">
              <a:lnSpc>
                <a:spcPts val="1500"/>
              </a:lnSpc>
              <a:spcAft>
                <a:spcPts val="450"/>
              </a:spcAft>
              <a:buNone/>
            </a:pPr>
            <a:r>
              <a:rPr lang="en-US" sz="1500" dirty="0">
                <a:latin typeface="Cambria Math" panose="02040503050406030204" pitchFamily="18" charset="0"/>
                <a:ea typeface="Cambria Math" panose="02040503050406030204" pitchFamily="18" charset="0"/>
              </a:rPr>
              <a:t> - How can you improve your agreement with your sibling?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7148514"/>
            <a:ext cx="1543050" cy="273844"/>
          </a:xfrm>
        </p:spPr>
        <p:txBody>
          <a:bodyPr/>
          <a:lstStyle/>
          <a:p>
            <a:fld id="{7C2FE7DF-0F52-4111-9596-32033343E99C}" type="slidenum">
              <a:rPr lang="en-US" smtClean="0"/>
              <a:t>14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0AF9B50-2E4C-4394-8C01-040BC38164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725103"/>
              </p:ext>
            </p:extLst>
          </p:nvPr>
        </p:nvGraphicFramePr>
        <p:xfrm>
          <a:off x="1091413" y="4810720"/>
          <a:ext cx="4245604" cy="15902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0692">
                  <a:extLst>
                    <a:ext uri="{9D8B030D-6E8A-4147-A177-3AD203B41FA5}">
                      <a16:colId xmlns:a16="http://schemas.microsoft.com/office/drawing/2014/main" val="3350581154"/>
                    </a:ext>
                  </a:extLst>
                </a:gridCol>
                <a:gridCol w="1308294">
                  <a:extLst>
                    <a:ext uri="{9D8B030D-6E8A-4147-A177-3AD203B41FA5}">
                      <a16:colId xmlns:a16="http://schemas.microsoft.com/office/drawing/2014/main" val="4039430270"/>
                    </a:ext>
                  </a:extLst>
                </a:gridCol>
                <a:gridCol w="927238">
                  <a:extLst>
                    <a:ext uri="{9D8B030D-6E8A-4147-A177-3AD203B41FA5}">
                      <a16:colId xmlns:a16="http://schemas.microsoft.com/office/drawing/2014/main" val="3342756836"/>
                    </a:ext>
                  </a:extLst>
                </a:gridCol>
                <a:gridCol w="609690">
                  <a:extLst>
                    <a:ext uri="{9D8B030D-6E8A-4147-A177-3AD203B41FA5}">
                      <a16:colId xmlns:a16="http://schemas.microsoft.com/office/drawing/2014/main" val="3127095339"/>
                    </a:ext>
                  </a:extLst>
                </a:gridCol>
                <a:gridCol w="609690">
                  <a:extLst>
                    <a:ext uri="{9D8B030D-6E8A-4147-A177-3AD203B41FA5}">
                      <a16:colId xmlns:a16="http://schemas.microsoft.com/office/drawing/2014/main" val="4121241690"/>
                    </a:ext>
                  </a:extLst>
                </a:gridCol>
              </a:tblGrid>
              <a:tr h="198784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March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April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May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8695803"/>
                  </a:ext>
                </a:extLst>
              </a:tr>
              <a:tr h="19878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(Income)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Allowance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100,000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100,000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100,000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2132252"/>
                  </a:ext>
                </a:extLst>
              </a:tr>
              <a:tr h="198784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2225640"/>
                  </a:ext>
                </a:extLst>
              </a:tr>
              <a:tr h="19878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(Spending)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Transportation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30,000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25,000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30,000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1667685"/>
                  </a:ext>
                </a:extLst>
              </a:tr>
              <a:tr h="198784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Snacks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12,000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40,000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820936"/>
                  </a:ext>
                </a:extLst>
              </a:tr>
              <a:tr h="198784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Buying books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30,000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20,000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1038017"/>
                  </a:ext>
                </a:extLst>
              </a:tr>
              <a:tr h="198784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7728703"/>
                  </a:ext>
                </a:extLst>
              </a:tr>
              <a:tr h="198784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998078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C80A32F-8819-405D-91F2-DBBDD27B28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162607"/>
              </p:ext>
            </p:extLst>
          </p:nvPr>
        </p:nvGraphicFramePr>
        <p:xfrm>
          <a:off x="1090285" y="4809592"/>
          <a:ext cx="4245604" cy="15902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0692">
                  <a:extLst>
                    <a:ext uri="{9D8B030D-6E8A-4147-A177-3AD203B41FA5}">
                      <a16:colId xmlns:a16="http://schemas.microsoft.com/office/drawing/2014/main" val="3350581154"/>
                    </a:ext>
                  </a:extLst>
                </a:gridCol>
                <a:gridCol w="1308294">
                  <a:extLst>
                    <a:ext uri="{9D8B030D-6E8A-4147-A177-3AD203B41FA5}">
                      <a16:colId xmlns:a16="http://schemas.microsoft.com/office/drawing/2014/main" val="4039430270"/>
                    </a:ext>
                  </a:extLst>
                </a:gridCol>
                <a:gridCol w="927238">
                  <a:extLst>
                    <a:ext uri="{9D8B030D-6E8A-4147-A177-3AD203B41FA5}">
                      <a16:colId xmlns:a16="http://schemas.microsoft.com/office/drawing/2014/main" val="3342756836"/>
                    </a:ext>
                  </a:extLst>
                </a:gridCol>
                <a:gridCol w="609690">
                  <a:extLst>
                    <a:ext uri="{9D8B030D-6E8A-4147-A177-3AD203B41FA5}">
                      <a16:colId xmlns:a16="http://schemas.microsoft.com/office/drawing/2014/main" val="3127095339"/>
                    </a:ext>
                  </a:extLst>
                </a:gridCol>
                <a:gridCol w="609690">
                  <a:extLst>
                    <a:ext uri="{9D8B030D-6E8A-4147-A177-3AD203B41FA5}">
                      <a16:colId xmlns:a16="http://schemas.microsoft.com/office/drawing/2014/main" val="4121241690"/>
                    </a:ext>
                  </a:extLst>
                </a:gridCol>
              </a:tblGrid>
              <a:tr h="198784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March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April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May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8695803"/>
                  </a:ext>
                </a:extLst>
              </a:tr>
              <a:tr h="19878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(Income)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Allowance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100,000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100,000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100,000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2132252"/>
                  </a:ext>
                </a:extLst>
              </a:tr>
              <a:tr h="198784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2225640"/>
                  </a:ext>
                </a:extLst>
              </a:tr>
              <a:tr h="19878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(Spending)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Transportation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30,000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25,000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30,000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1667685"/>
                  </a:ext>
                </a:extLst>
              </a:tr>
              <a:tr h="198784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Snacks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12,000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40,000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820936"/>
                  </a:ext>
                </a:extLst>
              </a:tr>
              <a:tr h="198784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Buying books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30,000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20,000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1038017"/>
                  </a:ext>
                </a:extLst>
              </a:tr>
              <a:tr h="198784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Buying game items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(-)50,000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7728703"/>
                  </a:ext>
                </a:extLst>
              </a:tr>
              <a:tr h="19878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(Other)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Borrow money from his friend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(+)50,000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9980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2864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A499B-1159-41F1-A59C-1E34AE3DF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4242235"/>
            <a:ext cx="5915025" cy="994172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Any Questions?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5D9407AF-8724-4E04-8435-F7E0D0284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7148514"/>
            <a:ext cx="1543050" cy="273844"/>
          </a:xfrm>
        </p:spPr>
        <p:txBody>
          <a:bodyPr/>
          <a:lstStyle/>
          <a:p>
            <a:fld id="{7C2FE7DF-0F52-4111-9596-32033343E99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461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7" y="2655095"/>
            <a:ext cx="6080233" cy="994172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Bakery Case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7" y="3750469"/>
            <a:ext cx="6311822" cy="3263504"/>
          </a:xfrm>
        </p:spPr>
        <p:txBody>
          <a:bodyPr>
            <a:noAutofit/>
          </a:bodyPr>
          <a:lstStyle/>
          <a:p>
            <a:pPr>
              <a:lnSpc>
                <a:spcPts val="1500"/>
              </a:lnSpc>
              <a:spcAft>
                <a:spcPts val="450"/>
              </a:spcAft>
            </a:pPr>
            <a:r>
              <a:rPr lang="en-US" sz="1500" dirty="0">
                <a:latin typeface="Cambria Math" panose="02040503050406030204" pitchFamily="18" charset="0"/>
                <a:ea typeface="Cambria Math" panose="02040503050406030204" pitchFamily="18" charset="0"/>
              </a:rPr>
              <a:t>Setting</a:t>
            </a:r>
          </a:p>
          <a:p>
            <a:pPr marL="258366" indent="-258366">
              <a:lnSpc>
                <a:spcPts val="1500"/>
              </a:lnSpc>
              <a:spcAft>
                <a:spcPts val="450"/>
              </a:spcAft>
              <a:buNone/>
            </a:pPr>
            <a:r>
              <a:rPr lang="en-US" sz="1500" dirty="0">
                <a:latin typeface="Cambria Math" panose="02040503050406030204" pitchFamily="18" charset="0"/>
                <a:ea typeface="Cambria Math" panose="02040503050406030204" pitchFamily="18" charset="0"/>
              </a:rPr>
              <a:t>   - Your uncle won a lottery with 10,000,000 KRW. So, he opened a bakery shop. </a:t>
            </a:r>
          </a:p>
          <a:p>
            <a:pPr marL="0" indent="0">
              <a:lnSpc>
                <a:spcPts val="1500"/>
              </a:lnSpc>
              <a:spcAft>
                <a:spcPts val="450"/>
              </a:spcAft>
              <a:buNone/>
            </a:pPr>
            <a:r>
              <a:rPr lang="en-US" sz="1500" dirty="0">
                <a:latin typeface="Cambria Math" panose="02040503050406030204" pitchFamily="18" charset="0"/>
                <a:ea typeface="Cambria Math" panose="02040503050406030204" pitchFamily="18" charset="0"/>
              </a:rPr>
              <a:t>   - He has two options. Which option would you recommend to your uncle?</a:t>
            </a:r>
          </a:p>
          <a:p>
            <a:pPr marL="0" indent="0">
              <a:lnSpc>
                <a:spcPts val="1500"/>
              </a:lnSpc>
              <a:spcAft>
                <a:spcPts val="450"/>
              </a:spcAft>
              <a:buNone/>
            </a:pPr>
            <a:endParaRPr lang="en-US" sz="15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7148514"/>
            <a:ext cx="1543050" cy="273844"/>
          </a:xfrm>
        </p:spPr>
        <p:txBody>
          <a:bodyPr/>
          <a:lstStyle/>
          <a:p>
            <a:fld id="{7C2FE7DF-0F52-4111-9596-32033343E99C}" type="slidenum">
              <a:rPr lang="en-US" smtClean="0"/>
              <a:t>16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E4CA02E-063F-42FA-BEAB-CB7CC1B3F9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537358"/>
              </p:ext>
            </p:extLst>
          </p:nvPr>
        </p:nvGraphicFramePr>
        <p:xfrm>
          <a:off x="955235" y="5267749"/>
          <a:ext cx="4592276" cy="16221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84168">
                  <a:extLst>
                    <a:ext uri="{9D8B030D-6E8A-4147-A177-3AD203B41FA5}">
                      <a16:colId xmlns:a16="http://schemas.microsoft.com/office/drawing/2014/main" val="3944652523"/>
                    </a:ext>
                  </a:extLst>
                </a:gridCol>
                <a:gridCol w="1021529">
                  <a:extLst>
                    <a:ext uri="{9D8B030D-6E8A-4147-A177-3AD203B41FA5}">
                      <a16:colId xmlns:a16="http://schemas.microsoft.com/office/drawing/2014/main" val="1614596680"/>
                    </a:ext>
                  </a:extLst>
                </a:gridCol>
                <a:gridCol w="1386579">
                  <a:extLst>
                    <a:ext uri="{9D8B030D-6E8A-4147-A177-3AD203B41FA5}">
                      <a16:colId xmlns:a16="http://schemas.microsoft.com/office/drawing/2014/main" val="4058275862"/>
                    </a:ext>
                  </a:extLst>
                </a:gridCol>
              </a:tblGrid>
              <a:tr h="231732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           Option A 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                Option B 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5371561"/>
                  </a:ext>
                </a:extLst>
              </a:tr>
              <a:tr h="231732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solidFill>
                            <a:srgbClr val="161BF2"/>
                          </a:solidFill>
                          <a:effectLst/>
                        </a:rPr>
                        <a:t>            (New oven)</a:t>
                      </a:r>
                      <a:endParaRPr lang="en-US" sz="800" b="1" i="0" u="none" strike="noStrike" dirty="0">
                        <a:solidFill>
                          <a:srgbClr val="161BF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solidFill>
                            <a:srgbClr val="161BF2"/>
                          </a:solidFill>
                          <a:effectLst/>
                        </a:rPr>
                        <a:t>                   (Used oven)</a:t>
                      </a:r>
                      <a:endParaRPr lang="en-US" sz="800" b="1" i="0" u="none" strike="noStrike" dirty="0">
                        <a:solidFill>
                          <a:srgbClr val="161BF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9715540"/>
                  </a:ext>
                </a:extLst>
              </a:tr>
              <a:tr h="23173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Oven price (by cash, one-time)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7,500,000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5,000,000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2777808"/>
                  </a:ext>
                </a:extLst>
              </a:tr>
              <a:tr h="23173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flour, sugar, and egg purchase (by cash, monthly)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2,000,000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2,000,000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9511209"/>
                  </a:ext>
                </a:extLst>
              </a:tr>
              <a:tr h="23173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Bread Sales (by cash, monthly)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5,000,000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4,900,000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4368196"/>
                  </a:ext>
                </a:extLst>
              </a:tr>
              <a:tr h="23173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Shop rent expense (by cash, monthly)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500,000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500,000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5497261"/>
                  </a:ext>
                </a:extLst>
              </a:tr>
              <a:tr h="23173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Interest income (from bank, monthly)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10,000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2946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1866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7" y="2655095"/>
            <a:ext cx="6080233" cy="994172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Business Entity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7" y="3750469"/>
            <a:ext cx="6311822" cy="3263504"/>
          </a:xfrm>
        </p:spPr>
        <p:txBody>
          <a:bodyPr>
            <a:noAutofit/>
          </a:bodyPr>
          <a:lstStyle/>
          <a:p>
            <a:pPr>
              <a:lnSpc>
                <a:spcPts val="1725"/>
              </a:lnSpc>
              <a:spcAft>
                <a:spcPts val="450"/>
              </a:spcAft>
            </a:pPr>
            <a:r>
              <a:rPr lang="en-US" sz="1500" dirty="0">
                <a:latin typeface="Cambria Math" panose="02040503050406030204" pitchFamily="18" charset="0"/>
                <a:ea typeface="Cambria Math" panose="02040503050406030204" pitchFamily="18" charset="0"/>
              </a:rPr>
              <a:t>Corporation</a:t>
            </a:r>
          </a:p>
          <a:p>
            <a:pPr marL="0" indent="0">
              <a:lnSpc>
                <a:spcPts val="1725"/>
              </a:lnSpc>
              <a:spcAft>
                <a:spcPts val="450"/>
              </a:spcAft>
              <a:buNone/>
            </a:pPr>
            <a:r>
              <a:rPr lang="en-US" sz="1500" dirty="0">
                <a:latin typeface="Cambria Math" panose="02040503050406030204" pitchFamily="18" charset="0"/>
                <a:ea typeface="Cambria Math" panose="02040503050406030204" pitchFamily="18" charset="0"/>
              </a:rPr>
              <a:t>   - We usually call a company.</a:t>
            </a:r>
          </a:p>
          <a:p>
            <a:pPr marL="0" indent="0">
              <a:lnSpc>
                <a:spcPts val="1725"/>
              </a:lnSpc>
              <a:spcAft>
                <a:spcPts val="450"/>
              </a:spcAft>
              <a:buNone/>
            </a:pPr>
            <a:r>
              <a:rPr lang="en-US" sz="1500" dirty="0">
                <a:latin typeface="Cambria Math" panose="02040503050406030204" pitchFamily="18" charset="0"/>
                <a:ea typeface="Cambria Math" panose="02040503050406030204" pitchFamily="18" charset="0"/>
              </a:rPr>
              <a:t>   - It can be the entity of rights and obligation, like a person.</a:t>
            </a:r>
          </a:p>
          <a:p>
            <a:pPr marL="216694" indent="-216694">
              <a:lnSpc>
                <a:spcPts val="1725"/>
              </a:lnSpc>
              <a:spcAft>
                <a:spcPts val="450"/>
              </a:spcAft>
              <a:buNone/>
            </a:pPr>
            <a:r>
              <a:rPr lang="en-US" sz="1500" dirty="0">
                <a:latin typeface="Cambria Math" panose="02040503050406030204" pitchFamily="18" charset="0"/>
                <a:ea typeface="Cambria Math" panose="02040503050406030204" pitchFamily="18" charset="0"/>
              </a:rPr>
              <a:t>   - There are owners of a corporation.  The owners can be people or another corporation. Sometimes, government can be an owner of a corporation.</a:t>
            </a:r>
          </a:p>
          <a:p>
            <a:pPr marL="0" indent="0">
              <a:lnSpc>
                <a:spcPts val="1725"/>
              </a:lnSpc>
              <a:spcAft>
                <a:spcPts val="450"/>
              </a:spcAft>
              <a:buNone/>
            </a:pPr>
            <a:r>
              <a:rPr lang="en-US" sz="1500" dirty="0">
                <a:latin typeface="Cambria Math" panose="02040503050406030204" pitchFamily="18" charset="0"/>
                <a:ea typeface="Cambria Math" panose="02040503050406030204" pitchFamily="18" charset="0"/>
              </a:rPr>
              <a:t>   - A corporation runs a business.</a:t>
            </a:r>
          </a:p>
          <a:p>
            <a:pPr marL="0" indent="0">
              <a:lnSpc>
                <a:spcPts val="1725"/>
              </a:lnSpc>
              <a:spcAft>
                <a:spcPts val="450"/>
              </a:spcAft>
              <a:buNone/>
            </a:pPr>
            <a:r>
              <a:rPr lang="en-US" sz="1500" dirty="0">
                <a:latin typeface="Cambria Math" panose="02040503050406030204" pitchFamily="18" charset="0"/>
                <a:ea typeface="Cambria Math" panose="02040503050406030204" pitchFamily="18" charset="0"/>
              </a:rPr>
              <a:t>     (This is the same as a person opens his/her business shop.)</a:t>
            </a:r>
          </a:p>
          <a:p>
            <a:pPr marL="0" indent="0">
              <a:lnSpc>
                <a:spcPts val="1725"/>
              </a:lnSpc>
              <a:spcAft>
                <a:spcPts val="450"/>
              </a:spcAft>
              <a:buNone/>
            </a:pPr>
            <a:r>
              <a:rPr lang="en-US" sz="1500" dirty="0">
                <a:latin typeface="Cambria Math" panose="02040503050406030204" pitchFamily="18" charset="0"/>
                <a:ea typeface="Cambria Math" panose="02040503050406030204" pitchFamily="18" charset="0"/>
              </a:rPr>
              <a:t>  - A corporation can borrow a money from a bank to operate its business.</a:t>
            </a:r>
          </a:p>
          <a:p>
            <a:pPr marL="0" indent="0">
              <a:lnSpc>
                <a:spcPts val="1725"/>
              </a:lnSpc>
              <a:spcAft>
                <a:spcPts val="450"/>
              </a:spcAft>
              <a:buNone/>
            </a:pPr>
            <a:r>
              <a:rPr lang="en-US" sz="1500" dirty="0">
                <a:latin typeface="Cambria Math" panose="02040503050406030204" pitchFamily="18" charset="0"/>
                <a:ea typeface="Cambria Math" panose="02040503050406030204" pitchFamily="18" charset="0"/>
              </a:rPr>
              <a:t>     (The corporation should pay back the money to the bank.)</a:t>
            </a:r>
          </a:p>
          <a:p>
            <a:pPr marL="0" indent="0">
              <a:lnSpc>
                <a:spcPts val="1500"/>
              </a:lnSpc>
              <a:spcAft>
                <a:spcPts val="450"/>
              </a:spcAft>
              <a:buNone/>
            </a:pPr>
            <a:endParaRPr lang="en-US" sz="15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7148514"/>
            <a:ext cx="1543050" cy="273844"/>
          </a:xfrm>
        </p:spPr>
        <p:txBody>
          <a:bodyPr/>
          <a:lstStyle/>
          <a:p>
            <a:fld id="{7C2FE7DF-0F52-4111-9596-32033343E99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127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7" y="2655095"/>
            <a:ext cx="6080233" cy="994172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Business Entity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7" y="3750469"/>
            <a:ext cx="6311822" cy="3263504"/>
          </a:xfrm>
        </p:spPr>
        <p:txBody>
          <a:bodyPr>
            <a:noAutofit/>
          </a:bodyPr>
          <a:lstStyle/>
          <a:p>
            <a:pPr>
              <a:lnSpc>
                <a:spcPts val="1500"/>
              </a:lnSpc>
              <a:spcAft>
                <a:spcPts val="450"/>
              </a:spcAft>
            </a:pPr>
            <a:r>
              <a:rPr lang="en-US" sz="1500" dirty="0">
                <a:latin typeface="Cambria Math" panose="02040503050406030204" pitchFamily="18" charset="0"/>
                <a:ea typeface="Cambria Math" panose="02040503050406030204" pitchFamily="18" charset="0"/>
              </a:rPr>
              <a:t>Corporation is a center of the business.</a:t>
            </a:r>
          </a:p>
          <a:p>
            <a:pPr>
              <a:lnSpc>
                <a:spcPts val="1500"/>
              </a:lnSpc>
              <a:spcAft>
                <a:spcPts val="450"/>
              </a:spcAft>
            </a:pPr>
            <a:r>
              <a:rPr lang="en-US" sz="1500" dirty="0">
                <a:latin typeface="Cambria Math" panose="02040503050406030204" pitchFamily="18" charset="0"/>
                <a:ea typeface="Cambria Math" panose="02040503050406030204" pitchFamily="18" charset="0"/>
              </a:rPr>
              <a:t>Major concept around corporation:</a:t>
            </a:r>
          </a:p>
          <a:p>
            <a:pPr marL="0" indent="0">
              <a:lnSpc>
                <a:spcPts val="1500"/>
              </a:lnSpc>
              <a:spcAft>
                <a:spcPts val="450"/>
              </a:spcAft>
              <a:buNone/>
            </a:pPr>
            <a:r>
              <a:rPr lang="en-US" sz="1500" dirty="0">
                <a:latin typeface="Cambria Math" panose="02040503050406030204" pitchFamily="18" charset="0"/>
                <a:ea typeface="Cambria Math" panose="02040503050406030204" pitchFamily="18" charset="0"/>
              </a:rPr>
              <a:t>   - Shareholder: </a:t>
            </a:r>
            <a:r>
              <a:rPr lang="en-US" sz="1500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People</a:t>
            </a:r>
            <a:r>
              <a:rPr lang="en-US" sz="1500" dirty="0">
                <a:latin typeface="Cambria Math" panose="02040503050406030204" pitchFamily="18" charset="0"/>
                <a:ea typeface="Cambria Math" panose="02040503050406030204" pitchFamily="18" charset="0"/>
              </a:rPr>
              <a:t> who establish a corporation with their money. </a:t>
            </a:r>
          </a:p>
          <a:p>
            <a:pPr marL="0" indent="0">
              <a:lnSpc>
                <a:spcPts val="1500"/>
              </a:lnSpc>
              <a:spcAft>
                <a:spcPts val="450"/>
              </a:spcAft>
              <a:buNone/>
            </a:pPr>
            <a:r>
              <a:rPr lang="en-US" sz="1500" dirty="0">
                <a:latin typeface="Cambria Math" panose="02040503050406030204" pitchFamily="18" charset="0"/>
                <a:ea typeface="Cambria Math" panose="02040503050406030204" pitchFamily="18" charset="0"/>
              </a:rPr>
              <a:t>   - Employee: The corporation can hire </a:t>
            </a:r>
            <a:r>
              <a:rPr lang="en-US" sz="1500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people</a:t>
            </a:r>
            <a:r>
              <a:rPr lang="en-US" sz="1500" dirty="0">
                <a:latin typeface="Cambria Math" panose="02040503050406030204" pitchFamily="18" charset="0"/>
                <a:ea typeface="Cambria Math" panose="02040503050406030204" pitchFamily="18" charset="0"/>
              </a:rPr>
              <a:t> to run a business.</a:t>
            </a:r>
          </a:p>
          <a:p>
            <a:pPr marL="0" indent="0">
              <a:lnSpc>
                <a:spcPts val="1500"/>
              </a:lnSpc>
              <a:spcAft>
                <a:spcPts val="450"/>
              </a:spcAft>
              <a:buNone/>
            </a:pPr>
            <a:r>
              <a:rPr lang="en-US" sz="1500" dirty="0">
                <a:latin typeface="Cambria Math" panose="02040503050406030204" pitchFamily="18" charset="0"/>
                <a:ea typeface="Cambria Math" panose="02040503050406030204" pitchFamily="18" charset="0"/>
              </a:rPr>
              <a:t>   - Facilities: The corporation can buy </a:t>
            </a:r>
            <a:r>
              <a:rPr lang="en-US" sz="1500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a building and a machine</a:t>
            </a:r>
            <a:r>
              <a:rPr lang="en-US" sz="1500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 marL="0" indent="0">
              <a:lnSpc>
                <a:spcPts val="1500"/>
              </a:lnSpc>
              <a:spcAft>
                <a:spcPts val="450"/>
              </a:spcAft>
              <a:buNone/>
            </a:pPr>
            <a:r>
              <a:rPr lang="en-US" sz="1500" dirty="0">
                <a:latin typeface="Cambria Math" panose="02040503050406030204" pitchFamily="18" charset="0"/>
                <a:ea typeface="Cambria Math" panose="02040503050406030204" pitchFamily="18" charset="0"/>
              </a:rPr>
              <a:t>   - Revenue: The corporation </a:t>
            </a:r>
            <a:r>
              <a:rPr lang="en-US" sz="1500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sell goods</a:t>
            </a:r>
            <a:r>
              <a:rPr lang="en-US" sz="1500" dirty="0">
                <a:latin typeface="Cambria Math" panose="02040503050406030204" pitchFamily="18" charset="0"/>
                <a:ea typeface="Cambria Math" panose="02040503050406030204" pitchFamily="18" charset="0"/>
              </a:rPr>
              <a:t> to its customers.</a:t>
            </a:r>
          </a:p>
          <a:p>
            <a:pPr marL="0" indent="0">
              <a:lnSpc>
                <a:spcPts val="1500"/>
              </a:lnSpc>
              <a:spcAft>
                <a:spcPts val="450"/>
              </a:spcAft>
              <a:buNone/>
            </a:pPr>
            <a:r>
              <a:rPr lang="en-US" sz="1500" dirty="0">
                <a:latin typeface="Cambria Math" panose="02040503050406030204" pitchFamily="18" charset="0"/>
                <a:ea typeface="Cambria Math" panose="02040503050406030204" pitchFamily="18" charset="0"/>
              </a:rPr>
              <a:t>   - Salary: The corporation pay </a:t>
            </a:r>
            <a:r>
              <a:rPr lang="en-US" sz="1500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salaries </a:t>
            </a:r>
            <a:r>
              <a:rPr lang="en-US" sz="1500" dirty="0">
                <a:latin typeface="Cambria Math" panose="02040503050406030204" pitchFamily="18" charset="0"/>
                <a:ea typeface="Cambria Math" panose="02040503050406030204" pitchFamily="18" charset="0"/>
              </a:rPr>
              <a:t>to its employees.</a:t>
            </a:r>
          </a:p>
          <a:p>
            <a:pPr marL="258366" indent="-258366">
              <a:lnSpc>
                <a:spcPts val="1500"/>
              </a:lnSpc>
              <a:spcAft>
                <a:spcPts val="450"/>
              </a:spcAft>
              <a:buNone/>
            </a:pPr>
            <a:r>
              <a:rPr lang="en-US" sz="1500" dirty="0">
                <a:latin typeface="Cambria Math" panose="02040503050406030204" pitchFamily="18" charset="0"/>
                <a:ea typeface="Cambria Math" panose="02040503050406030204" pitchFamily="18" charset="0"/>
              </a:rPr>
              <a:t>   - Dividend: The corporation can </a:t>
            </a:r>
            <a:r>
              <a:rPr lang="en-US" sz="1500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return its money to shareholders</a:t>
            </a:r>
            <a:r>
              <a:rPr lang="en-US" sz="1500" dirty="0">
                <a:latin typeface="Cambria Math" panose="02040503050406030204" pitchFamily="18" charset="0"/>
                <a:ea typeface="Cambria Math" panose="02040503050406030204" pitchFamily="18" charset="0"/>
              </a:rPr>
              <a:t>, if the shareholders want.</a:t>
            </a:r>
          </a:p>
          <a:p>
            <a:pPr marL="258366" indent="-258366">
              <a:lnSpc>
                <a:spcPts val="1500"/>
              </a:lnSpc>
              <a:spcAft>
                <a:spcPts val="450"/>
              </a:spcAft>
              <a:buNone/>
            </a:pPr>
            <a:r>
              <a:rPr lang="en-US" sz="1500" dirty="0">
                <a:latin typeface="Cambria Math" panose="02040503050406030204" pitchFamily="18" charset="0"/>
                <a:ea typeface="Cambria Math" panose="02040503050406030204" pitchFamily="18" charset="0"/>
              </a:rPr>
              <a:t>   - Debt: The corporation can </a:t>
            </a:r>
            <a:r>
              <a:rPr lang="en-US" sz="1500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borrow a money </a:t>
            </a:r>
            <a:r>
              <a:rPr lang="en-US" sz="1500" dirty="0">
                <a:latin typeface="Cambria Math" panose="02040503050406030204" pitchFamily="18" charset="0"/>
                <a:ea typeface="Cambria Math" panose="02040503050406030204" pitchFamily="18" charset="0"/>
              </a:rPr>
              <a:t>from a bank. (The corporation should pay back the borrowed money and interests to the bank.)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7148514"/>
            <a:ext cx="1543050" cy="273844"/>
          </a:xfrm>
        </p:spPr>
        <p:txBody>
          <a:bodyPr/>
          <a:lstStyle/>
          <a:p>
            <a:fld id="{7C2FE7DF-0F52-4111-9596-32033343E99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40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7" y="2655095"/>
            <a:ext cx="6080233" cy="994172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Bakery Case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7" y="3750469"/>
            <a:ext cx="6311822" cy="3263504"/>
          </a:xfrm>
        </p:spPr>
        <p:txBody>
          <a:bodyPr>
            <a:noAutofit/>
          </a:bodyPr>
          <a:lstStyle/>
          <a:p>
            <a:pPr>
              <a:lnSpc>
                <a:spcPts val="1500"/>
              </a:lnSpc>
              <a:spcAft>
                <a:spcPts val="450"/>
              </a:spcAft>
            </a:pPr>
            <a:r>
              <a:rPr lang="en-US" sz="1500" dirty="0">
                <a:latin typeface="Cambria Math" panose="02040503050406030204" pitchFamily="18" charset="0"/>
                <a:ea typeface="Cambria Math" panose="02040503050406030204" pitchFamily="18" charset="0"/>
              </a:rPr>
              <a:t>Setting</a:t>
            </a:r>
          </a:p>
          <a:p>
            <a:pPr marL="0" indent="0">
              <a:lnSpc>
                <a:spcPts val="1500"/>
              </a:lnSpc>
              <a:spcAft>
                <a:spcPts val="450"/>
              </a:spcAft>
              <a:buNone/>
            </a:pPr>
            <a:r>
              <a:rPr lang="en-US" sz="1500" dirty="0">
                <a:latin typeface="Cambria Math" panose="02040503050406030204" pitchFamily="18" charset="0"/>
                <a:ea typeface="Cambria Math" panose="02040503050406030204" pitchFamily="18" charset="0"/>
              </a:rPr>
              <a:t>   - Sam, Tom, and Jane studied bakery at the same university.</a:t>
            </a:r>
          </a:p>
          <a:p>
            <a:pPr marL="0" indent="0">
              <a:lnSpc>
                <a:spcPts val="1500"/>
              </a:lnSpc>
              <a:spcAft>
                <a:spcPts val="450"/>
              </a:spcAft>
              <a:buNone/>
            </a:pPr>
            <a:r>
              <a:rPr lang="en-US" sz="1500" dirty="0">
                <a:latin typeface="Cambria Math" panose="02040503050406030204" pitchFamily="18" charset="0"/>
                <a:ea typeface="Cambria Math" panose="02040503050406030204" pitchFamily="18" charset="0"/>
              </a:rPr>
              <a:t>   - Three of them decided to open a bakery shop.</a:t>
            </a:r>
          </a:p>
          <a:p>
            <a:pPr marL="0" indent="0">
              <a:lnSpc>
                <a:spcPts val="1500"/>
              </a:lnSpc>
              <a:spcAft>
                <a:spcPts val="450"/>
              </a:spcAft>
              <a:buNone/>
            </a:pPr>
            <a:r>
              <a:rPr lang="en-US" sz="1500" dirty="0">
                <a:latin typeface="Cambria Math" panose="02040503050406030204" pitchFamily="18" charset="0"/>
                <a:ea typeface="Cambria Math" panose="02040503050406030204" pitchFamily="18" charset="0"/>
              </a:rPr>
              <a:t>   - They invested their own money:</a:t>
            </a:r>
          </a:p>
          <a:p>
            <a:pPr marL="0" indent="0">
              <a:lnSpc>
                <a:spcPts val="1500"/>
              </a:lnSpc>
              <a:spcAft>
                <a:spcPts val="450"/>
              </a:spcAft>
              <a:buNone/>
            </a:pPr>
            <a:r>
              <a:rPr lang="en-US" sz="15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Sam (12,000,000 KRW), Tom (6,000,000 KRW), Jane (2,000,000 KRW)</a:t>
            </a:r>
          </a:p>
          <a:p>
            <a:pPr marL="0" indent="0">
              <a:lnSpc>
                <a:spcPts val="1500"/>
              </a:lnSpc>
              <a:spcAft>
                <a:spcPts val="450"/>
              </a:spcAft>
              <a:buNone/>
            </a:pPr>
            <a:r>
              <a:rPr lang="en-US" sz="1500" dirty="0">
                <a:latin typeface="Cambria Math" panose="02040503050406030204" pitchFamily="18" charset="0"/>
                <a:ea typeface="Cambria Math" panose="02040503050406030204" pitchFamily="18" charset="0"/>
              </a:rPr>
              <a:t>   - They build a corporation for their bakery business with these money.</a:t>
            </a:r>
          </a:p>
          <a:p>
            <a:pPr marL="0" indent="0">
              <a:lnSpc>
                <a:spcPts val="1500"/>
              </a:lnSpc>
              <a:spcAft>
                <a:spcPts val="450"/>
              </a:spcAft>
              <a:buNone/>
            </a:pPr>
            <a:r>
              <a:rPr lang="en-US" sz="15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(The name of the corporation is “AP Bakery Inc.”)</a:t>
            </a:r>
          </a:p>
          <a:p>
            <a:pPr marL="0" indent="0">
              <a:lnSpc>
                <a:spcPts val="1500"/>
              </a:lnSpc>
              <a:spcAft>
                <a:spcPts val="450"/>
              </a:spcAft>
              <a:buNone/>
            </a:pPr>
            <a:r>
              <a:rPr lang="en-US" sz="1500" dirty="0">
                <a:latin typeface="Cambria Math" panose="02040503050406030204" pitchFamily="18" charset="0"/>
                <a:ea typeface="Cambria Math" panose="02040503050406030204" pitchFamily="18" charset="0"/>
              </a:rPr>
              <a:t>   - They open a bank account under the name of AP Bakery Inc.</a:t>
            </a:r>
          </a:p>
          <a:p>
            <a:pPr marL="0" indent="0">
              <a:lnSpc>
                <a:spcPts val="1500"/>
              </a:lnSpc>
              <a:spcAft>
                <a:spcPts val="450"/>
              </a:spcAft>
              <a:buNone/>
            </a:pPr>
            <a:r>
              <a:rPr lang="en-US" sz="1500" dirty="0">
                <a:latin typeface="Cambria Math" panose="02040503050406030204" pitchFamily="18" charset="0"/>
                <a:ea typeface="Cambria Math" panose="02040503050406030204" pitchFamily="18" charset="0"/>
              </a:rPr>
              <a:t>   - For now, only Sam and Tom will work for the bakery.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7148514"/>
            <a:ext cx="1543050" cy="273844"/>
          </a:xfrm>
        </p:spPr>
        <p:txBody>
          <a:bodyPr/>
          <a:lstStyle/>
          <a:p>
            <a:fld id="{7C2FE7DF-0F52-4111-9596-32033343E99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726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Aft>
                <a:spcPts val="450"/>
              </a:spcAft>
            </a:pPr>
            <a:endParaRPr lang="en-US" sz="15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Aft>
                <a:spcPts val="450"/>
              </a:spcAft>
            </a:pPr>
            <a:r>
              <a:rPr lang="en-US" altLang="ko-KR" sz="1500" dirty="0">
                <a:latin typeface="Cambria Math" panose="02040503050406030204" pitchFamily="18" charset="0"/>
                <a:ea typeface="Cambria Math" panose="02040503050406030204" pitchFamily="18" charset="0"/>
              </a:rPr>
              <a:t>Instructor Introduction</a:t>
            </a:r>
          </a:p>
          <a:p>
            <a:pPr>
              <a:spcAft>
                <a:spcPts val="450"/>
              </a:spcAft>
            </a:pPr>
            <a:r>
              <a:rPr lang="en-US" sz="1500" dirty="0">
                <a:latin typeface="Cambria Math" panose="02040503050406030204" pitchFamily="18" charset="0"/>
                <a:ea typeface="Cambria Math" panose="02040503050406030204" pitchFamily="18" charset="0"/>
              </a:rPr>
              <a:t>Course Principles</a:t>
            </a:r>
          </a:p>
          <a:p>
            <a:pPr>
              <a:spcAft>
                <a:spcPts val="450"/>
              </a:spcAft>
            </a:pPr>
            <a:r>
              <a:rPr lang="en-US" sz="1500" dirty="0">
                <a:latin typeface="Cambria Math" panose="02040503050406030204" pitchFamily="18" charset="0"/>
                <a:ea typeface="Cambria Math" panose="02040503050406030204" pitchFamily="18" charset="0"/>
              </a:rPr>
              <a:t>Syllabus Review</a:t>
            </a:r>
          </a:p>
          <a:p>
            <a:pPr>
              <a:spcAft>
                <a:spcPts val="450"/>
              </a:spcAft>
            </a:pPr>
            <a:r>
              <a:rPr lang="en-US" sz="1500" dirty="0">
                <a:latin typeface="Cambria Math" panose="02040503050406030204" pitchFamily="18" charset="0"/>
                <a:ea typeface="Cambria Math" panose="02040503050406030204" pitchFamily="18" charset="0"/>
              </a:rPr>
              <a:t>Course materials: </a:t>
            </a:r>
            <a:r>
              <a:rPr lang="en-US" sz="15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Seoultech</a:t>
            </a:r>
            <a:r>
              <a:rPr lang="en-US" sz="1500" dirty="0">
                <a:latin typeface="Cambria Math" panose="02040503050406030204" pitchFamily="18" charset="0"/>
                <a:ea typeface="Cambria Math" panose="02040503050406030204" pitchFamily="18" charset="0"/>
              </a:rPr>
              <a:t> E-class</a:t>
            </a:r>
          </a:p>
          <a:p>
            <a:pPr>
              <a:spcAft>
                <a:spcPts val="450"/>
              </a:spcAft>
            </a:pPr>
            <a:r>
              <a:rPr lang="en-US" sz="1500" dirty="0">
                <a:latin typeface="Cambria Math" panose="02040503050406030204" pitchFamily="18" charset="0"/>
                <a:ea typeface="Cambria Math" panose="02040503050406030204" pitchFamily="18" charset="0"/>
              </a:rPr>
              <a:t>Accounting Overview – Concept and Role</a:t>
            </a:r>
          </a:p>
          <a:p>
            <a:pPr>
              <a:spcAft>
                <a:spcPts val="450"/>
              </a:spcAft>
            </a:pPr>
            <a:r>
              <a:rPr lang="en-US" sz="1500" dirty="0">
                <a:latin typeface="Cambria Math" panose="02040503050406030204" pitchFamily="18" charset="0"/>
                <a:ea typeface="Cambria Math" panose="02040503050406030204" pitchFamily="18" charset="0"/>
              </a:rPr>
              <a:t>Cases</a:t>
            </a:r>
          </a:p>
        </p:txBody>
      </p:sp>
    </p:spTree>
    <p:extLst>
      <p:ext uri="{BB962C8B-B14F-4D97-AF65-F5344CB8AC3E}">
        <p14:creationId xmlns:p14="http://schemas.microsoft.com/office/powerpoint/2010/main" val="174736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7" y="2655095"/>
            <a:ext cx="6080233" cy="994172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Bakery Case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7" y="3750469"/>
            <a:ext cx="6311822" cy="3263504"/>
          </a:xfrm>
        </p:spPr>
        <p:txBody>
          <a:bodyPr>
            <a:noAutofit/>
          </a:bodyPr>
          <a:lstStyle/>
          <a:p>
            <a:pPr>
              <a:lnSpc>
                <a:spcPts val="1500"/>
              </a:lnSpc>
              <a:spcAft>
                <a:spcPts val="450"/>
              </a:spcAft>
            </a:pPr>
            <a:r>
              <a:rPr lang="en-US" sz="1500" dirty="0">
                <a:latin typeface="Cambria Math" panose="02040503050406030204" pitchFamily="18" charset="0"/>
                <a:ea typeface="Cambria Math" panose="02040503050406030204" pitchFamily="18" charset="0"/>
              </a:rPr>
              <a:t>AP Bakery started its business on 1</a:t>
            </a:r>
            <a:r>
              <a:rPr lang="en-US" sz="15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st</a:t>
            </a:r>
            <a:r>
              <a:rPr lang="en-US" sz="1500" dirty="0">
                <a:latin typeface="Cambria Math" panose="02040503050406030204" pitchFamily="18" charset="0"/>
                <a:ea typeface="Cambria Math" panose="02040503050406030204" pitchFamily="18" charset="0"/>
              </a:rPr>
              <a:t> of November.</a:t>
            </a:r>
          </a:p>
          <a:p>
            <a:pPr marL="0" indent="0">
              <a:lnSpc>
                <a:spcPts val="1500"/>
              </a:lnSpc>
              <a:spcAft>
                <a:spcPts val="450"/>
              </a:spcAft>
              <a:buNone/>
            </a:pPr>
            <a:r>
              <a:rPr lang="en-US" sz="1350" dirty="0">
                <a:latin typeface="Cambria Math" panose="02040503050406030204" pitchFamily="18" charset="0"/>
                <a:ea typeface="Cambria Math" panose="02040503050406030204" pitchFamily="18" charset="0"/>
              </a:rPr>
              <a:t>     - All transactions were made by cash.</a:t>
            </a:r>
          </a:p>
          <a:p>
            <a:pPr marL="0" indent="0">
              <a:lnSpc>
                <a:spcPts val="1500"/>
              </a:lnSpc>
              <a:spcAft>
                <a:spcPts val="450"/>
              </a:spcAft>
              <a:buNone/>
            </a:pPr>
            <a:endParaRPr lang="en-US" sz="15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7148514"/>
            <a:ext cx="1543050" cy="273844"/>
          </a:xfrm>
        </p:spPr>
        <p:txBody>
          <a:bodyPr/>
          <a:lstStyle/>
          <a:p>
            <a:fld id="{7C2FE7DF-0F52-4111-9596-32033343E99C}" type="slidenum">
              <a:rPr lang="en-US" smtClean="0"/>
              <a:t>20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D099AF6-039C-4AF1-85BF-4817215385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939368"/>
              </p:ext>
            </p:extLst>
          </p:nvPr>
        </p:nvGraphicFramePr>
        <p:xfrm>
          <a:off x="369758" y="4430847"/>
          <a:ext cx="6181963" cy="31172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93245">
                  <a:extLst>
                    <a:ext uri="{9D8B030D-6E8A-4147-A177-3AD203B41FA5}">
                      <a16:colId xmlns:a16="http://schemas.microsoft.com/office/drawing/2014/main" val="1456184065"/>
                    </a:ext>
                  </a:extLst>
                </a:gridCol>
                <a:gridCol w="1181846">
                  <a:extLst>
                    <a:ext uri="{9D8B030D-6E8A-4147-A177-3AD203B41FA5}">
                      <a16:colId xmlns:a16="http://schemas.microsoft.com/office/drawing/2014/main" val="1286021605"/>
                    </a:ext>
                  </a:extLst>
                </a:gridCol>
                <a:gridCol w="1284121">
                  <a:extLst>
                    <a:ext uri="{9D8B030D-6E8A-4147-A177-3AD203B41FA5}">
                      <a16:colId xmlns:a16="http://schemas.microsoft.com/office/drawing/2014/main" val="2489368922"/>
                    </a:ext>
                  </a:extLst>
                </a:gridCol>
                <a:gridCol w="1022751">
                  <a:extLst>
                    <a:ext uri="{9D8B030D-6E8A-4147-A177-3AD203B41FA5}">
                      <a16:colId xmlns:a16="http://schemas.microsoft.com/office/drawing/2014/main" val="1849269363"/>
                    </a:ext>
                  </a:extLst>
                </a:gridCol>
              </a:tblGrid>
              <a:tr h="167143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3" marR="7123" marT="712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Nov. 1st~Nov.30th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3" marR="7123" marT="712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Dec. 1st ~ Dec. 31st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3" marR="7123" marT="712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Jan. 1st ~ Jan. 31st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3" marR="7123" marT="712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17115"/>
                  </a:ext>
                </a:extLst>
              </a:tr>
              <a:tr h="32716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Shop rent (deposit to the shop owner)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3" marR="7123" marT="712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1,500,000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3" marR="7123" marT="712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                                           -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3" marR="7123" marT="712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                                 -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3" marR="7123" marT="712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27897"/>
                  </a:ext>
                </a:extLst>
              </a:tr>
              <a:tr h="16714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Shop monthly rent fee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3" marR="7123" marT="712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500,000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3" marR="7123" marT="712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500,000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3" marR="7123" marT="712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500,000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3" marR="7123" marT="7123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842191"/>
                  </a:ext>
                </a:extLst>
              </a:tr>
              <a:tr h="32716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Oven, tables, and chairs purchase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3" marR="7123" marT="712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8,000,000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3" marR="7123" marT="712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                                           -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3" marR="7123" marT="712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                                 -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3" marR="7123" marT="7123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539613"/>
                  </a:ext>
                </a:extLst>
              </a:tr>
              <a:tr h="16714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Flour, sugar, and egg purchase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3" marR="7123" marT="712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3,000,000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3" marR="7123" marT="712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3,000,000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3" marR="7123" marT="712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3,000,000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3" marR="7123" marT="7123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7004513"/>
                  </a:ext>
                </a:extLst>
              </a:tr>
              <a:tr h="16714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Number of baked muffins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3" marR="7123" marT="7123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10,000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3" marR="7123" marT="7123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10,000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3" marR="7123" marT="7123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10,000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3" marR="7123" marT="7123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7338783"/>
                  </a:ext>
                </a:extLst>
              </a:tr>
              <a:tr h="16714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Value of baked muffins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3" marR="7123" marT="7123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10,000,000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3" marR="7123" marT="7123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10,000,000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3" marR="7123" marT="7123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10,000,000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3" marR="7123" marT="7123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040979"/>
                  </a:ext>
                </a:extLst>
              </a:tr>
              <a:tr h="16714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Number of sold muffins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3" marR="7123" marT="7123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8,000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3" marR="7123" marT="7123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9,000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3" marR="7123" marT="7123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9,500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3" marR="7123" marT="7123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904472"/>
                  </a:ext>
                </a:extLst>
              </a:tr>
              <a:tr h="16714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Value of sold muffins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3" marR="7123" marT="7123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8,000,000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3" marR="7123" marT="7123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9,000,000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3" marR="7123" marT="7123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9,500,000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3" marR="7123" marT="7123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821448"/>
                  </a:ext>
                </a:extLst>
              </a:tr>
              <a:tr h="32716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Electricity charge </a:t>
                      </a:r>
                    </a:p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(paid on the 20th of every month)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3" marR="7123" marT="712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200,000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3" marR="7123" marT="712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600,000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3" marR="7123" marT="712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900,000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3" marR="7123" marT="7123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7087460"/>
                  </a:ext>
                </a:extLst>
              </a:tr>
              <a:tr h="16714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Donation of muffins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3" marR="7123" marT="712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 -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3" marR="7123" marT="712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 -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3" marR="7123" marT="712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 -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3" marR="7123" marT="7123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0997160"/>
                  </a:ext>
                </a:extLst>
              </a:tr>
              <a:tr h="16714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Salary for Tom and Sam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3" marR="7123" marT="712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2,000,000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3" marR="7123" marT="712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2,000,000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3" marR="7123" marT="712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2,000,000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3" marR="7123" marT="7123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4027562"/>
                  </a:ext>
                </a:extLst>
              </a:tr>
              <a:tr h="16714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Dividend to the shareholders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3" marR="7123" marT="712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3" marR="7123" marT="712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3,000,000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3" marR="7123" marT="712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3" marR="7123" marT="7123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6329945"/>
                  </a:ext>
                </a:extLst>
              </a:tr>
              <a:tr h="16714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Borrow money from a bank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3" marR="7123" marT="7123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3" marR="7123" marT="7123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3" marR="7123" marT="7123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10,000,000</a:t>
                      </a:r>
                    </a:p>
                  </a:txBody>
                  <a:tcPr marL="7123" marR="7123" marT="7123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0095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73296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7" y="2655095"/>
            <a:ext cx="6080233" cy="994172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Bakery Case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7" y="3750469"/>
            <a:ext cx="6311822" cy="3263504"/>
          </a:xfrm>
        </p:spPr>
        <p:txBody>
          <a:bodyPr>
            <a:noAutofit/>
          </a:bodyPr>
          <a:lstStyle/>
          <a:p>
            <a:pPr>
              <a:lnSpc>
                <a:spcPts val="1500"/>
              </a:lnSpc>
              <a:spcAft>
                <a:spcPts val="450"/>
              </a:spcAft>
            </a:pPr>
            <a:r>
              <a:rPr lang="en-US" sz="1500" dirty="0">
                <a:latin typeface="Cambria Math" panose="02040503050406030204" pitchFamily="18" charset="0"/>
                <a:ea typeface="Cambria Math" panose="02040503050406030204" pitchFamily="18" charset="0"/>
              </a:rPr>
              <a:t>AP Bakery started its business on the 1</a:t>
            </a:r>
            <a:r>
              <a:rPr lang="en-US" sz="15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st</a:t>
            </a:r>
            <a:r>
              <a:rPr lang="en-US" sz="1500" dirty="0">
                <a:latin typeface="Cambria Math" panose="02040503050406030204" pitchFamily="18" charset="0"/>
                <a:ea typeface="Cambria Math" panose="02040503050406030204" pitchFamily="18" charset="0"/>
              </a:rPr>
              <a:t> of November.</a:t>
            </a:r>
          </a:p>
          <a:p>
            <a:pPr marL="0" indent="0">
              <a:lnSpc>
                <a:spcPts val="1800"/>
              </a:lnSpc>
              <a:spcAft>
                <a:spcPts val="450"/>
              </a:spcAft>
              <a:buNone/>
            </a:pPr>
            <a:r>
              <a:rPr lang="en-US" sz="1350" dirty="0">
                <a:latin typeface="Cambria Math" panose="02040503050406030204" pitchFamily="18" charset="0"/>
                <a:ea typeface="Cambria Math" panose="02040503050406030204" pitchFamily="18" charset="0"/>
              </a:rPr>
              <a:t>     1) How much cash does AP Bakery Inc. have at the end of every month?</a:t>
            </a:r>
          </a:p>
          <a:p>
            <a:pPr marL="0" indent="0">
              <a:lnSpc>
                <a:spcPts val="1800"/>
              </a:lnSpc>
              <a:spcAft>
                <a:spcPts val="450"/>
              </a:spcAft>
              <a:buNone/>
            </a:pPr>
            <a:r>
              <a:rPr lang="en-US" sz="1350" dirty="0">
                <a:latin typeface="Cambria Math" panose="02040503050406030204" pitchFamily="18" charset="0"/>
                <a:ea typeface="Cambria Math" panose="02040503050406030204" pitchFamily="18" charset="0"/>
              </a:rPr>
              <a:t>     2) In which month does it make the biggest profit? How much was it?</a:t>
            </a:r>
          </a:p>
          <a:p>
            <a:pPr marL="0" indent="0">
              <a:lnSpc>
                <a:spcPts val="1800"/>
              </a:lnSpc>
              <a:spcAft>
                <a:spcPts val="450"/>
              </a:spcAft>
              <a:buNone/>
            </a:pPr>
            <a:r>
              <a:rPr lang="en-US" sz="1350" dirty="0">
                <a:latin typeface="Cambria Math" panose="02040503050406030204" pitchFamily="18" charset="0"/>
                <a:ea typeface="Cambria Math" panose="02040503050406030204" pitchFamily="18" charset="0"/>
              </a:rPr>
              <a:t>     3) How can we improve this business?</a:t>
            </a:r>
          </a:p>
          <a:p>
            <a:pPr marL="0" indent="0">
              <a:lnSpc>
                <a:spcPts val="1800"/>
              </a:lnSpc>
              <a:spcAft>
                <a:spcPts val="450"/>
              </a:spcAft>
              <a:buNone/>
            </a:pPr>
            <a:r>
              <a:rPr lang="en-US" sz="1350" dirty="0">
                <a:latin typeface="Cambria Math" panose="02040503050406030204" pitchFamily="18" charset="0"/>
                <a:ea typeface="Cambria Math" panose="02040503050406030204" pitchFamily="18" charset="0"/>
              </a:rPr>
              <a:t>     4) How much money did Jane received in December?</a:t>
            </a:r>
          </a:p>
          <a:p>
            <a:pPr marL="386954" indent="-386954">
              <a:lnSpc>
                <a:spcPts val="1800"/>
              </a:lnSpc>
              <a:spcAft>
                <a:spcPts val="450"/>
              </a:spcAft>
              <a:buNone/>
            </a:pPr>
            <a:r>
              <a:rPr lang="en-US" sz="1350" dirty="0">
                <a:latin typeface="Cambria Math" panose="02040503050406030204" pitchFamily="18" charset="0"/>
                <a:ea typeface="Cambria Math" panose="02040503050406030204" pitchFamily="18" charset="0"/>
              </a:rPr>
              <a:t>     5) On Feb. 1</a:t>
            </a:r>
            <a:r>
              <a:rPr lang="en-US" sz="135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st</a:t>
            </a:r>
            <a:r>
              <a:rPr lang="en-US" sz="1350" dirty="0">
                <a:latin typeface="Cambria Math" panose="02040503050406030204" pitchFamily="18" charset="0"/>
                <a:ea typeface="Cambria Math" panose="02040503050406030204" pitchFamily="18" charset="0"/>
              </a:rPr>
              <a:t>, your cousin, Chris, said that he wanted to buy the whole AP Bakery Inc. What would be the appropriate amount for this deal?</a:t>
            </a:r>
          </a:p>
          <a:p>
            <a:pPr marL="0" indent="0">
              <a:lnSpc>
                <a:spcPts val="1500"/>
              </a:lnSpc>
              <a:spcAft>
                <a:spcPts val="450"/>
              </a:spcAft>
              <a:buNone/>
            </a:pPr>
            <a:endParaRPr lang="en-US" sz="135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1500"/>
              </a:lnSpc>
              <a:spcAft>
                <a:spcPts val="450"/>
              </a:spcAft>
              <a:buNone/>
            </a:pPr>
            <a:endParaRPr lang="en-US" sz="135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1500"/>
              </a:lnSpc>
              <a:spcAft>
                <a:spcPts val="450"/>
              </a:spcAft>
              <a:buNone/>
            </a:pPr>
            <a:endParaRPr lang="en-US" sz="15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7148514"/>
            <a:ext cx="1543050" cy="273844"/>
          </a:xfrm>
        </p:spPr>
        <p:txBody>
          <a:bodyPr/>
          <a:lstStyle/>
          <a:p>
            <a:fld id="{7C2FE7DF-0F52-4111-9596-32033343E99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8704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7" y="2655095"/>
            <a:ext cx="6080233" cy="994172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Bakery Case #3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7" y="3750469"/>
            <a:ext cx="6311822" cy="3263504"/>
          </a:xfrm>
        </p:spPr>
        <p:txBody>
          <a:bodyPr>
            <a:noAutofit/>
          </a:bodyPr>
          <a:lstStyle/>
          <a:p>
            <a:pPr>
              <a:lnSpc>
                <a:spcPts val="1500"/>
              </a:lnSpc>
              <a:spcAft>
                <a:spcPts val="450"/>
              </a:spcAft>
            </a:pPr>
            <a:r>
              <a:rPr lang="en-US" sz="1500" dirty="0">
                <a:latin typeface="Cambria Math" panose="02040503050406030204" pitchFamily="18" charset="0"/>
                <a:ea typeface="Cambria Math" panose="02040503050406030204" pitchFamily="18" charset="0"/>
              </a:rPr>
              <a:t>AP Bakery Inc. started its business on 1</a:t>
            </a:r>
            <a:r>
              <a:rPr lang="en-US" sz="15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st</a:t>
            </a:r>
            <a:r>
              <a:rPr lang="en-US" sz="1500" dirty="0">
                <a:latin typeface="Cambria Math" panose="02040503050406030204" pitchFamily="18" charset="0"/>
                <a:ea typeface="Cambria Math" panose="02040503050406030204" pitchFamily="18" charset="0"/>
              </a:rPr>
              <a:t> of November.</a:t>
            </a:r>
          </a:p>
          <a:p>
            <a:pPr marL="0" indent="0">
              <a:lnSpc>
                <a:spcPts val="1500"/>
              </a:lnSpc>
              <a:spcAft>
                <a:spcPts val="450"/>
              </a:spcAft>
              <a:buNone/>
            </a:pPr>
            <a:r>
              <a:rPr lang="en-US" sz="1350" dirty="0">
                <a:latin typeface="Cambria Math" panose="02040503050406030204" pitchFamily="18" charset="0"/>
                <a:ea typeface="Cambria Math" panose="02040503050406030204" pitchFamily="18" charset="0"/>
              </a:rPr>
              <a:t>     - All transactions were made by cash.</a:t>
            </a:r>
          </a:p>
          <a:p>
            <a:pPr marL="0" indent="0">
              <a:lnSpc>
                <a:spcPts val="1500"/>
              </a:lnSpc>
              <a:spcAft>
                <a:spcPts val="450"/>
              </a:spcAft>
              <a:buNone/>
            </a:pPr>
            <a:endParaRPr lang="en-US" sz="15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7148514"/>
            <a:ext cx="1543050" cy="273844"/>
          </a:xfrm>
        </p:spPr>
        <p:txBody>
          <a:bodyPr/>
          <a:lstStyle/>
          <a:p>
            <a:fld id="{7C2FE7DF-0F52-4111-9596-32033343E99C}" type="slidenum">
              <a:rPr lang="en-US" smtClean="0"/>
              <a:t>22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D099AF6-039C-4AF1-85BF-4817215385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231136"/>
              </p:ext>
            </p:extLst>
          </p:nvPr>
        </p:nvGraphicFramePr>
        <p:xfrm>
          <a:off x="369758" y="4390110"/>
          <a:ext cx="6181963" cy="29567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93245">
                  <a:extLst>
                    <a:ext uri="{9D8B030D-6E8A-4147-A177-3AD203B41FA5}">
                      <a16:colId xmlns:a16="http://schemas.microsoft.com/office/drawing/2014/main" val="1456184065"/>
                    </a:ext>
                  </a:extLst>
                </a:gridCol>
                <a:gridCol w="1181846">
                  <a:extLst>
                    <a:ext uri="{9D8B030D-6E8A-4147-A177-3AD203B41FA5}">
                      <a16:colId xmlns:a16="http://schemas.microsoft.com/office/drawing/2014/main" val="1286021605"/>
                    </a:ext>
                  </a:extLst>
                </a:gridCol>
                <a:gridCol w="1284121">
                  <a:extLst>
                    <a:ext uri="{9D8B030D-6E8A-4147-A177-3AD203B41FA5}">
                      <a16:colId xmlns:a16="http://schemas.microsoft.com/office/drawing/2014/main" val="2489368922"/>
                    </a:ext>
                  </a:extLst>
                </a:gridCol>
                <a:gridCol w="1022751">
                  <a:extLst>
                    <a:ext uri="{9D8B030D-6E8A-4147-A177-3AD203B41FA5}">
                      <a16:colId xmlns:a16="http://schemas.microsoft.com/office/drawing/2014/main" val="1849269363"/>
                    </a:ext>
                  </a:extLst>
                </a:gridCol>
              </a:tblGrid>
              <a:tr h="167143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3" marR="7123" marT="712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Nov. 1st~Nov.30th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3" marR="7123" marT="712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Dec. 1st ~ Dec. 31st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3" marR="7123" marT="712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Jan. 1st ~ Jan. 31st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3" marR="7123" marT="712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17115"/>
                  </a:ext>
                </a:extLst>
              </a:tr>
              <a:tr h="16714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Shop rent (deposit)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3" marR="7123" marT="712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1,500,000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3" marR="7123" marT="712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123" marR="7123" marT="712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-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3" marR="7123" marT="712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27897"/>
                  </a:ext>
                </a:extLst>
              </a:tr>
              <a:tr h="16714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Shop monthly rent fee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3" marR="7123" marT="712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500,000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3" marR="7123" marT="712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500,000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3" marR="7123" marT="712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500,000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3" marR="7123" marT="7123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842191"/>
                  </a:ext>
                </a:extLst>
              </a:tr>
              <a:tr h="16714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Oven, tables, and chairs purchase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3" marR="7123" marT="712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8,000,000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3" marR="7123" marT="712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123" marR="7123" marT="712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123" marR="7123" marT="7123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539613"/>
                  </a:ext>
                </a:extLst>
              </a:tr>
              <a:tr h="16714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Flour, sugar, and egg purchase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3" marR="7123" marT="712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3,000,000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3" marR="7123" marT="712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3,000,000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3" marR="7123" marT="712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3,000,000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3" marR="7123" marT="7123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7004513"/>
                  </a:ext>
                </a:extLst>
              </a:tr>
              <a:tr h="16714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Number of baked muffins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3" marR="7123" marT="7123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10,000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3" marR="7123" marT="7123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10,000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3" marR="7123" marT="7123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10,000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3" marR="7123" marT="7123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7338783"/>
                  </a:ext>
                </a:extLst>
              </a:tr>
              <a:tr h="16714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Value of baked muffins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3" marR="7123" marT="7123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10,000,000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3" marR="7123" marT="7123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10,000,000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3" marR="7123" marT="7123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10,000,000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3" marR="7123" marT="7123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040979"/>
                  </a:ext>
                </a:extLst>
              </a:tr>
              <a:tr h="16714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Number of sold muffins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3" marR="7123" marT="7123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8,000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3" marR="7123" marT="7123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9,000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3" marR="7123" marT="7123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9,500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3" marR="7123" marT="7123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904472"/>
                  </a:ext>
                </a:extLst>
              </a:tr>
              <a:tr h="16714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Value of sold muffins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3" marR="7123" marT="7123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8,000,000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3" marR="7123" marT="7123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9,000,000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3" marR="7123" marT="7123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9,500,000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3" marR="7123" marT="7123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821448"/>
                  </a:ext>
                </a:extLst>
              </a:tr>
              <a:tr h="32716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Electricity charge </a:t>
                      </a:r>
                    </a:p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(paid on the 20th of every month)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3" marR="7123" marT="712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200,000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3" marR="7123" marT="712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600,000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3" marR="7123" marT="712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900,000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3" marR="7123" marT="7123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7087460"/>
                  </a:ext>
                </a:extLst>
              </a:tr>
              <a:tr h="16714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Donation of muffins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3" marR="7123" marT="712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 -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3" marR="7123" marT="712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 -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3" marR="7123" marT="712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 -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3" marR="7123" marT="7123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0997160"/>
                  </a:ext>
                </a:extLst>
              </a:tr>
              <a:tr h="16714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Salary for Tom and Sam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3" marR="7123" marT="712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2,000,000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3" marR="7123" marT="712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2,000,000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3" marR="7123" marT="712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2,000,000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3" marR="7123" marT="7123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4027562"/>
                  </a:ext>
                </a:extLst>
              </a:tr>
              <a:tr h="16714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Dividend to the shareholders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3" marR="7123" marT="7123" marB="0" anchor="ctr"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3" marR="7123" marT="7123" marB="0" anchor="ctr"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3,000,000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3" marR="7123" marT="7123" marB="0" anchor="ctr"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3" marR="7123" marT="7123" marB="0" anchor="ctr"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6329945"/>
                  </a:ext>
                </a:extLst>
              </a:tr>
              <a:tr h="16714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Number of muffin </a:t>
                      </a:r>
                      <a:r>
                        <a:rPr lang="en-US" sz="11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gifticons</a:t>
                      </a:r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issued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3" marR="7123" marT="712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3" marR="7123" marT="712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3" marR="7123" marT="712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10,000</a:t>
                      </a:r>
                    </a:p>
                  </a:txBody>
                  <a:tcPr marL="7123" marR="7123" marT="712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0095470"/>
                  </a:ext>
                </a:extLst>
              </a:tr>
              <a:tr h="16714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Received cash for the </a:t>
                      </a:r>
                      <a:r>
                        <a:rPr lang="en-US" sz="11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gifticon</a:t>
                      </a:r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issuance</a:t>
                      </a:r>
                    </a:p>
                  </a:txBody>
                  <a:tcPr marL="7123" marR="7123" marT="712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3" marR="7123" marT="712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3" marR="7123" marT="712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9,000,000</a:t>
                      </a:r>
                    </a:p>
                  </a:txBody>
                  <a:tcPr marL="7123" marR="7123" marT="712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6319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21575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7" y="2655095"/>
            <a:ext cx="6080233" cy="994172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Bakery Case #3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7" y="3750469"/>
            <a:ext cx="6481574" cy="3263504"/>
          </a:xfrm>
        </p:spPr>
        <p:txBody>
          <a:bodyPr>
            <a:noAutofit/>
          </a:bodyPr>
          <a:lstStyle/>
          <a:p>
            <a:pPr>
              <a:lnSpc>
                <a:spcPts val="1650"/>
              </a:lnSpc>
              <a:spcAft>
                <a:spcPts val="450"/>
              </a:spcAft>
            </a:pPr>
            <a:r>
              <a:rPr lang="en-US" sz="1500" dirty="0">
                <a:latin typeface="Cambria Math" panose="02040503050406030204" pitchFamily="18" charset="0"/>
                <a:ea typeface="Cambria Math" panose="02040503050406030204" pitchFamily="18" charset="0"/>
              </a:rPr>
              <a:t>In this case, AP Bakery issued </a:t>
            </a:r>
            <a:r>
              <a:rPr lang="en-US" sz="15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gifiticons</a:t>
            </a:r>
            <a:r>
              <a:rPr lang="en-US" sz="1500" dirty="0">
                <a:latin typeface="Cambria Math" panose="02040503050406030204" pitchFamily="18" charset="0"/>
                <a:ea typeface="Cambria Math" panose="02040503050406030204" pitchFamily="18" charset="0"/>
              </a:rPr>
              <a:t>, instead of borrowing money from a bank on Jan. 31</a:t>
            </a:r>
            <a:r>
              <a:rPr lang="en-US" sz="15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st</a:t>
            </a:r>
            <a:r>
              <a:rPr lang="en-US" sz="1500" dirty="0">
                <a:latin typeface="Cambria Math" panose="02040503050406030204" pitchFamily="18" charset="0"/>
                <a:ea typeface="Cambria Math" panose="02040503050406030204" pitchFamily="18" charset="0"/>
              </a:rPr>
              <a:t>. </a:t>
            </a:r>
          </a:p>
          <a:p>
            <a:pPr marL="386954" indent="-386954">
              <a:lnSpc>
                <a:spcPts val="1650"/>
              </a:lnSpc>
              <a:spcAft>
                <a:spcPts val="450"/>
              </a:spcAft>
              <a:buNone/>
            </a:pPr>
            <a:r>
              <a:rPr lang="en-US" sz="1350" dirty="0">
                <a:latin typeface="Cambria Math" panose="02040503050406030204" pitchFamily="18" charset="0"/>
                <a:ea typeface="Cambria Math" panose="02040503050406030204" pitchFamily="18" charset="0"/>
              </a:rPr>
              <a:t>     1) On Feb. 1</a:t>
            </a:r>
            <a:r>
              <a:rPr lang="en-US" sz="135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st</a:t>
            </a:r>
            <a:r>
              <a:rPr lang="en-US" sz="1350" dirty="0">
                <a:latin typeface="Cambria Math" panose="02040503050406030204" pitchFamily="18" charset="0"/>
                <a:ea typeface="Cambria Math" panose="02040503050406030204" pitchFamily="18" charset="0"/>
              </a:rPr>
              <a:t>, your cousin, Chris, said that he wanted to buy the whole AP Bakery Inc. What would be the appropriate amount for this deal?</a:t>
            </a:r>
          </a:p>
          <a:p>
            <a:pPr marL="386954" indent="-386954">
              <a:lnSpc>
                <a:spcPts val="1650"/>
              </a:lnSpc>
              <a:spcAft>
                <a:spcPts val="450"/>
              </a:spcAft>
              <a:buNone/>
            </a:pPr>
            <a:r>
              <a:rPr lang="en-US" sz="1350" dirty="0">
                <a:latin typeface="Cambria Math" panose="02040503050406030204" pitchFamily="18" charset="0"/>
                <a:ea typeface="Cambria Math" panose="02040503050406030204" pitchFamily="18" charset="0"/>
              </a:rPr>
              <a:t>     2) The </a:t>
            </a:r>
            <a:r>
              <a:rPr lang="en-US" sz="135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gifticons</a:t>
            </a:r>
            <a:r>
              <a:rPr lang="en-US" sz="1350" dirty="0">
                <a:latin typeface="Cambria Math" panose="02040503050406030204" pitchFamily="18" charset="0"/>
                <a:ea typeface="Cambria Math" panose="02040503050406030204" pitchFamily="18" charset="0"/>
              </a:rPr>
              <a:t> were non-refundable. What would be your answer to Question#1?</a:t>
            </a:r>
          </a:p>
          <a:p>
            <a:pPr marL="386954" indent="-386954">
              <a:lnSpc>
                <a:spcPts val="1650"/>
              </a:lnSpc>
              <a:spcAft>
                <a:spcPts val="450"/>
              </a:spcAft>
              <a:buNone/>
            </a:pPr>
            <a:r>
              <a:rPr lang="en-US" sz="1350" dirty="0">
                <a:latin typeface="Cambria Math" panose="02040503050406030204" pitchFamily="18" charset="0"/>
                <a:ea typeface="Cambria Math" panose="02040503050406030204" pitchFamily="18" charset="0"/>
              </a:rPr>
              <a:t>     3) The </a:t>
            </a:r>
            <a:r>
              <a:rPr lang="en-US" sz="135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gifticons</a:t>
            </a:r>
            <a:r>
              <a:rPr lang="en-US" sz="1350" dirty="0">
                <a:latin typeface="Cambria Math" panose="02040503050406030204" pitchFamily="18" charset="0"/>
                <a:ea typeface="Cambria Math" panose="02040503050406030204" pitchFamily="18" charset="0"/>
              </a:rPr>
              <a:t> were fully refundable. What would be your answer to Question#1?</a:t>
            </a:r>
          </a:p>
          <a:p>
            <a:pPr marL="0" indent="0">
              <a:lnSpc>
                <a:spcPts val="1650"/>
              </a:lnSpc>
              <a:spcAft>
                <a:spcPts val="450"/>
              </a:spcAft>
              <a:buNone/>
            </a:pPr>
            <a:r>
              <a:rPr lang="en-US" sz="1350" dirty="0">
                <a:latin typeface="Cambria Math" panose="02040503050406030204" pitchFamily="18" charset="0"/>
                <a:ea typeface="Cambria Math" panose="02040503050406030204" pitchFamily="18" charset="0"/>
              </a:rPr>
              <a:t>     4) Is the amount different from Bakery Case #2?</a:t>
            </a:r>
          </a:p>
          <a:p>
            <a:pPr marL="386954" indent="-386954">
              <a:lnSpc>
                <a:spcPts val="1650"/>
              </a:lnSpc>
              <a:spcAft>
                <a:spcPts val="450"/>
              </a:spcAft>
              <a:buNone/>
            </a:pPr>
            <a:r>
              <a:rPr lang="en-US" sz="1350" dirty="0">
                <a:latin typeface="Cambria Math" panose="02040503050406030204" pitchFamily="18" charset="0"/>
                <a:ea typeface="Cambria Math" panose="02040503050406030204" pitchFamily="18" charset="0"/>
              </a:rPr>
              <a:t>     5) AP Bakery Inc. paid its electricity bill on Jan 20</a:t>
            </a:r>
            <a:r>
              <a:rPr lang="en-US" sz="135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th</a:t>
            </a:r>
            <a:r>
              <a:rPr lang="en-US" sz="1350" dirty="0">
                <a:latin typeface="Cambria Math" panose="02040503050406030204" pitchFamily="18" charset="0"/>
                <a:ea typeface="Cambria Math" panose="02040503050406030204" pitchFamily="18" charset="0"/>
              </a:rPr>
              <a:t>. The bill covered the period between Dec 15</a:t>
            </a:r>
            <a:r>
              <a:rPr lang="en-US" sz="135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th</a:t>
            </a:r>
            <a:r>
              <a:rPr lang="en-US" sz="1350" dirty="0">
                <a:latin typeface="Cambria Math" panose="02040503050406030204" pitchFamily="18" charset="0"/>
                <a:ea typeface="Cambria Math" panose="02040503050406030204" pitchFamily="18" charset="0"/>
              </a:rPr>
              <a:t> and Jan 15</a:t>
            </a:r>
            <a:r>
              <a:rPr lang="en-US" sz="135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th</a:t>
            </a:r>
            <a:r>
              <a:rPr lang="en-US" sz="1350" dirty="0">
                <a:latin typeface="Cambria Math" panose="02040503050406030204" pitchFamily="18" charset="0"/>
                <a:ea typeface="Cambria Math" panose="02040503050406030204" pitchFamily="18" charset="0"/>
              </a:rPr>
              <a:t>. The electricity charge between Jan. 15</a:t>
            </a:r>
            <a:r>
              <a:rPr lang="en-US" sz="135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th</a:t>
            </a:r>
            <a:r>
              <a:rPr lang="en-US" sz="1350" dirty="0">
                <a:latin typeface="Cambria Math" panose="02040503050406030204" pitchFamily="18" charset="0"/>
                <a:ea typeface="Cambria Math" panose="02040503050406030204" pitchFamily="18" charset="0"/>
              </a:rPr>
              <a:t> and Jan. 31</a:t>
            </a:r>
            <a:r>
              <a:rPr lang="en-US" sz="135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st</a:t>
            </a:r>
            <a:r>
              <a:rPr lang="en-US" sz="1350" dirty="0">
                <a:latin typeface="Cambria Math" panose="02040503050406030204" pitchFamily="18" charset="0"/>
                <a:ea typeface="Cambria Math" panose="02040503050406030204" pitchFamily="18" charset="0"/>
              </a:rPr>
              <a:t> would be 500,000 KRW. Does this additional information change the amounts that Chris may offer?</a:t>
            </a:r>
          </a:p>
          <a:p>
            <a:pPr marL="0" indent="0">
              <a:lnSpc>
                <a:spcPts val="1500"/>
              </a:lnSpc>
              <a:spcAft>
                <a:spcPts val="450"/>
              </a:spcAft>
              <a:buNone/>
            </a:pPr>
            <a:endParaRPr lang="en-US" sz="135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1500"/>
              </a:lnSpc>
              <a:spcAft>
                <a:spcPts val="450"/>
              </a:spcAft>
              <a:buNone/>
            </a:pPr>
            <a:endParaRPr lang="en-US" sz="135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1500"/>
              </a:lnSpc>
              <a:spcAft>
                <a:spcPts val="450"/>
              </a:spcAft>
              <a:buNone/>
            </a:pPr>
            <a:endParaRPr lang="en-US" sz="135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1500"/>
              </a:lnSpc>
              <a:spcAft>
                <a:spcPts val="450"/>
              </a:spcAft>
              <a:buNone/>
            </a:pPr>
            <a:endParaRPr lang="en-US" sz="15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7148514"/>
            <a:ext cx="1543050" cy="273844"/>
          </a:xfrm>
        </p:spPr>
        <p:txBody>
          <a:bodyPr/>
          <a:lstStyle/>
          <a:p>
            <a:fld id="{7C2FE7DF-0F52-4111-9596-32033343E99C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6366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7" y="2655095"/>
            <a:ext cx="6080233" cy="994172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Accounting Information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7" y="3750469"/>
            <a:ext cx="6182810" cy="3263504"/>
          </a:xfrm>
        </p:spPr>
        <p:txBody>
          <a:bodyPr>
            <a:noAutofit/>
          </a:bodyPr>
          <a:lstStyle/>
          <a:p>
            <a:pPr>
              <a:lnSpc>
                <a:spcPts val="1650"/>
              </a:lnSpc>
              <a:spcAft>
                <a:spcPts val="450"/>
              </a:spcAft>
            </a:pPr>
            <a:r>
              <a:rPr lang="en-US" sz="1500" dirty="0">
                <a:latin typeface="Cambria Math" panose="02040503050406030204" pitchFamily="18" charset="0"/>
                <a:ea typeface="Cambria Math" panose="02040503050406030204" pitchFamily="18" charset="0"/>
              </a:rPr>
              <a:t>Major stakeholders </a:t>
            </a:r>
          </a:p>
          <a:p>
            <a:pPr marL="386954" indent="-386954">
              <a:lnSpc>
                <a:spcPts val="1650"/>
              </a:lnSpc>
              <a:spcAft>
                <a:spcPts val="450"/>
              </a:spcAft>
              <a:buNone/>
            </a:pPr>
            <a:r>
              <a:rPr lang="en-US" sz="1350" dirty="0">
                <a:latin typeface="Cambria Math" panose="02040503050406030204" pitchFamily="18" charset="0"/>
                <a:ea typeface="Cambria Math" panose="02040503050406030204" pitchFamily="18" charset="0"/>
              </a:rPr>
              <a:t>     1) Shareholders</a:t>
            </a:r>
          </a:p>
          <a:p>
            <a:pPr marL="386954" indent="-386954">
              <a:lnSpc>
                <a:spcPts val="1650"/>
              </a:lnSpc>
              <a:spcAft>
                <a:spcPts val="450"/>
              </a:spcAft>
              <a:buNone/>
            </a:pPr>
            <a:r>
              <a:rPr lang="en-US" sz="1350" dirty="0">
                <a:latin typeface="Cambria Math" panose="02040503050406030204" pitchFamily="18" charset="0"/>
                <a:ea typeface="Cambria Math" panose="02040503050406030204" pitchFamily="18" charset="0"/>
              </a:rPr>
              <a:t>     2) Employees (CEO, CFO, Directives, workers, etc.)</a:t>
            </a:r>
          </a:p>
          <a:p>
            <a:pPr marL="386954" indent="-386954">
              <a:lnSpc>
                <a:spcPts val="1650"/>
              </a:lnSpc>
              <a:spcAft>
                <a:spcPts val="450"/>
              </a:spcAft>
              <a:buNone/>
            </a:pPr>
            <a:r>
              <a:rPr lang="en-US" sz="1350" dirty="0">
                <a:latin typeface="Cambria Math" panose="02040503050406030204" pitchFamily="18" charset="0"/>
                <a:ea typeface="Cambria Math" panose="02040503050406030204" pitchFamily="18" charset="0"/>
              </a:rPr>
              <a:t>     3) Bank, other lenders, etc.</a:t>
            </a:r>
          </a:p>
          <a:p>
            <a:pPr marL="0" indent="0">
              <a:lnSpc>
                <a:spcPts val="1650"/>
              </a:lnSpc>
              <a:spcAft>
                <a:spcPts val="450"/>
              </a:spcAft>
              <a:buNone/>
            </a:pPr>
            <a:r>
              <a:rPr lang="en-US" sz="1350" dirty="0">
                <a:latin typeface="Cambria Math" panose="02040503050406030204" pitchFamily="18" charset="0"/>
                <a:ea typeface="Cambria Math" panose="02040503050406030204" pitchFamily="18" charset="0"/>
              </a:rPr>
              <a:t>     4) Government (tax authority)</a:t>
            </a:r>
          </a:p>
          <a:p>
            <a:pPr marL="386954" indent="-386954">
              <a:lnSpc>
                <a:spcPts val="1650"/>
              </a:lnSpc>
              <a:spcAft>
                <a:spcPts val="450"/>
              </a:spcAft>
              <a:buNone/>
            </a:pPr>
            <a:r>
              <a:rPr lang="en-US" sz="1350" dirty="0">
                <a:latin typeface="Cambria Math" panose="02040503050406030204" pitchFamily="18" charset="0"/>
                <a:ea typeface="Cambria Math" panose="02040503050406030204" pitchFamily="18" charset="0"/>
              </a:rPr>
              <a:t>     5) Potential investors</a:t>
            </a:r>
          </a:p>
          <a:p>
            <a:pPr marL="386954" indent="-386954">
              <a:lnSpc>
                <a:spcPts val="1650"/>
              </a:lnSpc>
              <a:spcAft>
                <a:spcPts val="450"/>
              </a:spcAft>
              <a:buNone/>
            </a:pPr>
            <a:r>
              <a:rPr lang="en-US" sz="1350" dirty="0">
                <a:latin typeface="Cambria Math" panose="02040503050406030204" pitchFamily="18" charset="0"/>
                <a:ea typeface="Cambria Math" panose="02040503050406030204" pitchFamily="18" charset="0"/>
              </a:rPr>
              <a:t>     6) Customers</a:t>
            </a:r>
          </a:p>
          <a:p>
            <a:pPr marL="386954" indent="-386954">
              <a:lnSpc>
                <a:spcPts val="1650"/>
              </a:lnSpc>
              <a:spcAft>
                <a:spcPts val="450"/>
              </a:spcAft>
              <a:buNone/>
            </a:pPr>
            <a:r>
              <a:rPr lang="en-US" sz="1350" dirty="0">
                <a:latin typeface="Cambria Math" panose="02040503050406030204" pitchFamily="18" charset="0"/>
                <a:ea typeface="Cambria Math" panose="02040503050406030204" pitchFamily="18" charset="0"/>
              </a:rPr>
              <a:t>     7) Others (competitors?)</a:t>
            </a:r>
          </a:p>
          <a:p>
            <a:pPr marL="386954" indent="-386954">
              <a:lnSpc>
                <a:spcPts val="1650"/>
              </a:lnSpc>
              <a:spcAft>
                <a:spcPts val="450"/>
              </a:spcAft>
              <a:buNone/>
            </a:pPr>
            <a:endParaRPr lang="en-US" sz="135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1500"/>
              </a:lnSpc>
              <a:spcAft>
                <a:spcPts val="450"/>
              </a:spcAft>
              <a:buNone/>
            </a:pPr>
            <a:endParaRPr lang="en-US" sz="135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1500"/>
              </a:lnSpc>
              <a:spcAft>
                <a:spcPts val="450"/>
              </a:spcAft>
              <a:buNone/>
            </a:pPr>
            <a:endParaRPr lang="en-US" sz="135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1500"/>
              </a:lnSpc>
              <a:spcAft>
                <a:spcPts val="450"/>
              </a:spcAft>
              <a:buNone/>
            </a:pPr>
            <a:endParaRPr lang="en-US" sz="135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1500"/>
              </a:lnSpc>
              <a:spcAft>
                <a:spcPts val="450"/>
              </a:spcAft>
              <a:buNone/>
            </a:pPr>
            <a:endParaRPr lang="en-US" sz="15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7148514"/>
            <a:ext cx="1543050" cy="273844"/>
          </a:xfrm>
        </p:spPr>
        <p:txBody>
          <a:bodyPr/>
          <a:lstStyle/>
          <a:p>
            <a:fld id="{7C2FE7DF-0F52-4111-9596-32033343E99C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7581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A499B-1159-41F1-A59C-1E34AE3DF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4242235"/>
            <a:ext cx="5915025" cy="994172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Any Questions?</a:t>
            </a: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(Recap)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5D9407AF-8724-4E04-8435-F7E0D0284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7148514"/>
            <a:ext cx="1543050" cy="273844"/>
          </a:xfrm>
        </p:spPr>
        <p:txBody>
          <a:bodyPr/>
          <a:lstStyle/>
          <a:p>
            <a:fld id="{7C2FE7DF-0F52-4111-9596-32033343E99C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565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Instructor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0687" y="4021931"/>
            <a:ext cx="4240973" cy="3263504"/>
          </a:xfrm>
        </p:spPr>
        <p:txBody>
          <a:bodyPr>
            <a:noAutofit/>
          </a:bodyPr>
          <a:lstStyle/>
          <a:p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Education</a:t>
            </a:r>
          </a:p>
          <a:p>
            <a:pPr marL="0" indent="0">
              <a:buNone/>
            </a:pPr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- 2020. Ph.D. in Management</a:t>
            </a: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- 2007. B.S. in Industrial Engineering</a:t>
            </a: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Employment</a:t>
            </a:r>
          </a:p>
          <a:p>
            <a:pPr marL="0" indent="0">
              <a:buNone/>
            </a:pPr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- 2022-</a:t>
            </a:r>
            <a:r>
              <a:rPr lang="en-US" sz="12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Present</a:t>
            </a:r>
            <a:r>
              <a:rPr lang="ko-KR" altLang="en-US" sz="1200" dirty="0">
                <a:latin typeface="Cambria Math" panose="02040503050406030204" pitchFamily="18" charset="0"/>
              </a:rPr>
              <a:t> </a:t>
            </a:r>
            <a:r>
              <a:rPr lang="en-US" altLang="ko-KR" sz="1200" dirty="0" err="1">
                <a:latin typeface="Cambria Math" panose="02040503050406030204" pitchFamily="18" charset="0"/>
              </a:rPr>
              <a:t>Seoultech</a:t>
            </a:r>
            <a:r>
              <a:rPr lang="en-US" altLang="ko-KR" sz="1200" dirty="0">
                <a:latin typeface="Cambria Math" panose="02040503050406030204" pitchFamily="18" charset="0"/>
              </a:rPr>
              <a:t> University</a:t>
            </a:r>
          </a:p>
          <a:p>
            <a:pPr marL="0" indent="0">
              <a:buNone/>
            </a:pPr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- 2007-</a:t>
            </a:r>
            <a:r>
              <a:rPr lang="en-US" altLang="ko-KR" sz="1200" dirty="0">
                <a:latin typeface="Cambria Math" panose="02040503050406030204" pitchFamily="18" charset="0"/>
              </a:rPr>
              <a:t>2022</a:t>
            </a:r>
            <a:r>
              <a:rPr lang="ko-KR" altLang="en-US" sz="1200" dirty="0">
                <a:latin typeface="Cambria Math" panose="02040503050406030204" pitchFamily="18" charset="0"/>
              </a:rPr>
              <a:t>      </a:t>
            </a:r>
            <a:r>
              <a:rPr lang="en-US" altLang="ko-KR" sz="1200" dirty="0">
                <a:latin typeface="Cambria Math" panose="02040503050406030204" pitchFamily="18" charset="0"/>
              </a:rPr>
              <a:t>Financial Supervisory Service(</a:t>
            </a:r>
            <a:r>
              <a:rPr lang="ko-KR" altLang="en-US" sz="1200" dirty="0">
                <a:latin typeface="Cambria Math" panose="02040503050406030204" pitchFamily="18" charset="0"/>
              </a:rPr>
              <a:t>금융감독원</a:t>
            </a:r>
            <a:r>
              <a:rPr lang="en-US" altLang="ko-KR" sz="1200" dirty="0">
                <a:latin typeface="Cambria Math" panose="020405030504060302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- 2005-2006      </a:t>
            </a:r>
            <a:r>
              <a:rPr lang="en-US" sz="1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Samil</a:t>
            </a:r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PwC, LLC 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accounting firm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- 2001-2004      Soft-power, Inc.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(</a:t>
            </a:r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ERP Software company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en-US" sz="15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9BA8C-4876-46BB-8900-5F1F5563F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7148514"/>
            <a:ext cx="1543050" cy="273844"/>
          </a:xfrm>
        </p:spPr>
        <p:txBody>
          <a:bodyPr/>
          <a:lstStyle/>
          <a:p>
            <a:fld id="{7C2FE7DF-0F52-4111-9596-32033343E99C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FEF5C9-05AA-42A6-87D5-4E3755BFF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1" y="4156614"/>
            <a:ext cx="2393156" cy="223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955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7" y="143713"/>
            <a:ext cx="6160133" cy="994172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Course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ts val="1800"/>
              </a:lnSpc>
              <a:spcAft>
                <a:spcPts val="1800"/>
              </a:spcAft>
            </a:pPr>
            <a:r>
              <a:rPr lang="en-US" sz="1500" dirty="0">
                <a:latin typeface="Cambria Math" panose="02040503050406030204" pitchFamily="18" charset="0"/>
                <a:ea typeface="Cambria Math" panose="02040503050406030204" pitchFamily="18" charset="0"/>
              </a:rPr>
              <a:t>Grading Policy </a:t>
            </a:r>
          </a:p>
          <a:p>
            <a:pPr>
              <a:lnSpc>
                <a:spcPts val="1800"/>
              </a:lnSpc>
              <a:spcAft>
                <a:spcPts val="1800"/>
              </a:spcAft>
            </a:pPr>
            <a:r>
              <a:rPr lang="en-US" sz="1500" dirty="0">
                <a:latin typeface="Cambria Math" panose="02040503050406030204" pitchFamily="18" charset="0"/>
                <a:ea typeface="Cambria Math" panose="02040503050406030204" pitchFamily="18" charset="0"/>
              </a:rPr>
              <a:t>Class Policy</a:t>
            </a:r>
          </a:p>
          <a:p>
            <a:pPr>
              <a:lnSpc>
                <a:spcPts val="1800"/>
              </a:lnSpc>
              <a:spcAft>
                <a:spcPts val="450"/>
              </a:spcAft>
            </a:pPr>
            <a:r>
              <a:rPr lang="en-US" sz="1500" dirty="0">
                <a:latin typeface="Cambria Math" panose="02040503050406030204" pitchFamily="18" charset="0"/>
                <a:ea typeface="Cambria Math" panose="02040503050406030204" pitchFamily="18" charset="0"/>
              </a:rPr>
              <a:t>Reactions and participations are important.</a:t>
            </a:r>
          </a:p>
          <a:p>
            <a:pPr marL="0" indent="0">
              <a:lnSpc>
                <a:spcPts val="1800"/>
              </a:lnSpc>
              <a:spcAft>
                <a:spcPts val="450"/>
              </a:spcAft>
              <a:buNone/>
            </a:pPr>
            <a:r>
              <a:rPr lang="en-US" sz="1500" dirty="0">
                <a:latin typeface="Cambria Math" panose="02040503050406030204" pitchFamily="18" charset="0"/>
                <a:ea typeface="Cambria Math" panose="02040503050406030204" pitchFamily="18" charset="0"/>
              </a:rPr>
              <a:t>     - Accounting language (glossary) is different.</a:t>
            </a:r>
          </a:p>
          <a:p>
            <a:pPr marL="0" indent="0">
              <a:lnSpc>
                <a:spcPts val="1800"/>
              </a:lnSpc>
              <a:spcAft>
                <a:spcPts val="450"/>
              </a:spcAft>
              <a:buNone/>
            </a:pPr>
            <a:r>
              <a:rPr lang="en-US" sz="1500" dirty="0">
                <a:latin typeface="Cambria Math" panose="02040503050406030204" pitchFamily="18" charset="0"/>
                <a:ea typeface="Cambria Math" panose="02040503050406030204" pitchFamily="18" charset="0"/>
              </a:rPr>
              <a:t>     - Ask questions (Please raise your hand first).</a:t>
            </a:r>
          </a:p>
          <a:p>
            <a:pPr marL="0" indent="0">
              <a:lnSpc>
                <a:spcPts val="1800"/>
              </a:lnSpc>
              <a:spcAft>
                <a:spcPts val="1800"/>
              </a:spcAft>
              <a:buNone/>
            </a:pPr>
            <a:r>
              <a:rPr lang="en-US" sz="1500" dirty="0">
                <a:latin typeface="Cambria Math" panose="02040503050406030204" pitchFamily="18" charset="0"/>
                <a:ea typeface="Cambria Math" panose="02040503050406030204" pitchFamily="18" charset="0"/>
              </a:rPr>
              <a:t>     - Gesture</a:t>
            </a:r>
            <a:r>
              <a:rPr lang="en-US" sz="15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1)</a:t>
            </a:r>
          </a:p>
          <a:p>
            <a:pPr>
              <a:lnSpc>
                <a:spcPts val="1800"/>
              </a:lnSpc>
              <a:spcAft>
                <a:spcPts val="450"/>
              </a:spcAft>
            </a:pPr>
            <a:r>
              <a:rPr lang="en-US" sz="1500" dirty="0">
                <a:latin typeface="Cambria Math" panose="02040503050406030204" pitchFamily="18" charset="0"/>
                <a:ea typeface="Cambria Math" panose="02040503050406030204" pitchFamily="18" charset="0"/>
              </a:rPr>
              <a:t>The whole course will be conducted in English.</a:t>
            </a:r>
          </a:p>
          <a:p>
            <a:pPr>
              <a:lnSpc>
                <a:spcPts val="1800"/>
              </a:lnSpc>
              <a:spcAft>
                <a:spcPts val="450"/>
              </a:spcAft>
            </a:pPr>
            <a:endParaRPr lang="en-US" sz="15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7148514"/>
            <a:ext cx="1543050" cy="273844"/>
          </a:xfrm>
        </p:spPr>
        <p:txBody>
          <a:bodyPr/>
          <a:lstStyle/>
          <a:p>
            <a:fld id="{7C2FE7DF-0F52-4111-9596-32033343E99C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4BB674-B4C4-4A86-A8AF-ED80F0D9B46A}"/>
              </a:ext>
            </a:extLst>
          </p:cNvPr>
          <p:cNvSpPr txBox="1"/>
          <p:nvPr/>
        </p:nvSpPr>
        <p:spPr>
          <a:xfrm>
            <a:off x="518593" y="7135489"/>
            <a:ext cx="50518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8588" indent="-128588">
              <a:buAutoNum type="arabicParenR"/>
            </a:pPr>
            <a:r>
              <a:rPr lang="en-US" sz="1050" dirty="0">
                <a:hlinkClick r:id="rId2"/>
              </a:rPr>
              <a:t>https://www.youtube.com/watch?v=EoJ4Bvsq7gQ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961084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7" y="645991"/>
            <a:ext cx="6160133" cy="994172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Syllabus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ts val="1800"/>
              </a:lnSpc>
              <a:spcAft>
                <a:spcPts val="450"/>
              </a:spcAft>
            </a:pPr>
            <a:r>
              <a:rPr lang="en-US" sz="1500" dirty="0">
                <a:latin typeface="Cambria Math" panose="02040503050406030204" pitchFamily="18" charset="0"/>
                <a:ea typeface="Cambria Math" panose="02040503050406030204" pitchFamily="18" charset="0"/>
              </a:rPr>
              <a:t>Review Syllabus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7148514"/>
            <a:ext cx="1543050" cy="273844"/>
          </a:xfrm>
        </p:spPr>
        <p:txBody>
          <a:bodyPr/>
          <a:lstStyle/>
          <a:p>
            <a:fld id="{7C2FE7DF-0F52-4111-9596-32033343E99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761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7" y="311137"/>
            <a:ext cx="6080233" cy="994172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Course 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7" y="1305309"/>
            <a:ext cx="6454415" cy="8289554"/>
          </a:xfrm>
        </p:spPr>
        <p:txBody>
          <a:bodyPr>
            <a:noAutofit/>
          </a:bodyPr>
          <a:lstStyle/>
          <a:p>
            <a:pPr>
              <a:lnSpc>
                <a:spcPts val="1500"/>
              </a:lnSpc>
              <a:spcAft>
                <a:spcPts val="450"/>
              </a:spcAft>
            </a:pPr>
            <a:r>
              <a:rPr lang="en-US" sz="15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Seoultech</a:t>
            </a:r>
            <a:r>
              <a:rPr lang="en-US" sz="1500" dirty="0">
                <a:latin typeface="Cambria Math" panose="02040503050406030204" pitchFamily="18" charset="0"/>
                <a:ea typeface="Cambria Math" panose="02040503050406030204" pitchFamily="18" charset="0"/>
              </a:rPr>
              <a:t> e-Class</a:t>
            </a:r>
          </a:p>
          <a:p>
            <a:pPr marL="0" indent="0">
              <a:lnSpc>
                <a:spcPts val="1500"/>
              </a:lnSpc>
              <a:spcAft>
                <a:spcPts val="1350"/>
              </a:spcAft>
              <a:buNone/>
            </a:pPr>
            <a:r>
              <a:rPr lang="en-US" sz="1500" dirty="0">
                <a:latin typeface="Cambria Math" panose="02040503050406030204" pitchFamily="18" charset="0"/>
                <a:ea typeface="Cambria Math" panose="02040503050406030204" pitchFamily="18" charset="0"/>
              </a:rPr>
              <a:t>    - Announcement (on-line class notice, etc.)</a:t>
            </a:r>
          </a:p>
          <a:p>
            <a:pPr>
              <a:lnSpc>
                <a:spcPts val="1500"/>
              </a:lnSpc>
              <a:spcAft>
                <a:spcPts val="450"/>
              </a:spcAft>
            </a:pPr>
            <a:r>
              <a:rPr lang="en-US" sz="1500" dirty="0">
                <a:latin typeface="Cambria Math" panose="02040503050406030204" pitchFamily="18" charset="0"/>
                <a:ea typeface="Cambria Math" panose="02040503050406030204" pitchFamily="18" charset="0"/>
              </a:rPr>
              <a:t>Questions</a:t>
            </a:r>
          </a:p>
          <a:p>
            <a:pPr marL="0" indent="0">
              <a:lnSpc>
                <a:spcPts val="1500"/>
              </a:lnSpc>
              <a:spcAft>
                <a:spcPts val="450"/>
              </a:spcAft>
              <a:buNone/>
            </a:pPr>
            <a:r>
              <a:rPr lang="en-US" sz="1500" dirty="0">
                <a:latin typeface="Cambria Math" panose="02040503050406030204" pitchFamily="18" charset="0"/>
                <a:ea typeface="Cambria Math" panose="02040503050406030204" pitchFamily="18" charset="0"/>
              </a:rPr>
              <a:t>    - In-class questions are most welcomed. </a:t>
            </a:r>
          </a:p>
          <a:p>
            <a:pPr marL="0" indent="0">
              <a:lnSpc>
                <a:spcPts val="1500"/>
              </a:lnSpc>
              <a:spcAft>
                <a:spcPts val="450"/>
              </a:spcAft>
              <a:buNone/>
            </a:pPr>
            <a:r>
              <a:rPr lang="en-US" sz="1500" dirty="0">
                <a:latin typeface="Cambria Math" panose="02040503050406030204" pitchFamily="18" charset="0"/>
                <a:ea typeface="Cambria Math" panose="02040503050406030204" pitchFamily="18" charset="0"/>
              </a:rPr>
              <a:t>    - In-class, e-Class (Q&amp;A), email, office hour, etc.</a:t>
            </a:r>
          </a:p>
          <a:p>
            <a:pPr marL="0" indent="0">
              <a:lnSpc>
                <a:spcPts val="1500"/>
              </a:lnSpc>
              <a:spcAft>
                <a:spcPts val="1350"/>
              </a:spcAft>
              <a:buNone/>
            </a:pPr>
            <a:r>
              <a:rPr lang="en-US" sz="1500" dirty="0">
                <a:latin typeface="Cambria Math" panose="02040503050406030204" pitchFamily="18" charset="0"/>
                <a:ea typeface="Cambria Math" panose="02040503050406030204" pitchFamily="18" charset="0"/>
              </a:rPr>
              <a:t>    - The Q&amp;A in e-Class is recommended (anonymous posting is also possible).</a:t>
            </a:r>
          </a:p>
          <a:p>
            <a:pPr>
              <a:lnSpc>
                <a:spcPts val="1500"/>
              </a:lnSpc>
              <a:spcAft>
                <a:spcPts val="450"/>
              </a:spcAft>
            </a:pPr>
            <a:r>
              <a:rPr lang="en-US" sz="1500" dirty="0">
                <a:latin typeface="Cambria Math" panose="02040503050406030204" pitchFamily="18" charset="0"/>
                <a:ea typeface="Cambria Math" panose="02040503050406030204" pitchFamily="18" charset="0"/>
              </a:rPr>
              <a:t>Covid-19 Issues</a:t>
            </a:r>
          </a:p>
          <a:p>
            <a:pPr marL="298847" indent="-298847">
              <a:lnSpc>
                <a:spcPts val="1500"/>
              </a:lnSpc>
              <a:spcAft>
                <a:spcPts val="450"/>
              </a:spcAft>
              <a:buNone/>
            </a:pPr>
            <a:r>
              <a:rPr lang="en-US" sz="1500" dirty="0">
                <a:latin typeface="Cambria Math" panose="02040503050406030204" pitchFamily="18" charset="0"/>
                <a:ea typeface="Cambria Math" panose="02040503050406030204" pitchFamily="18" charset="0"/>
              </a:rPr>
              <a:t>     : Your COVID test results and suspicious symptom are accepted as an excuse. (Hopefully, it will not happen.)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7148514"/>
            <a:ext cx="1543050" cy="273844"/>
          </a:xfrm>
        </p:spPr>
        <p:txBody>
          <a:bodyPr/>
          <a:lstStyle/>
          <a:p>
            <a:fld id="{7C2FE7DF-0F52-4111-9596-32033343E99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137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7" y="2655095"/>
            <a:ext cx="6080233" cy="994172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Accounting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7" y="3750469"/>
            <a:ext cx="6311822" cy="3263504"/>
          </a:xfrm>
        </p:spPr>
        <p:txBody>
          <a:bodyPr>
            <a:noAutofit/>
          </a:bodyPr>
          <a:lstStyle/>
          <a:p>
            <a:pPr>
              <a:lnSpc>
                <a:spcPts val="1950"/>
              </a:lnSpc>
              <a:spcAft>
                <a:spcPts val="450"/>
              </a:spcAft>
            </a:pPr>
            <a:r>
              <a:rPr lang="en-US" sz="1500" dirty="0">
                <a:latin typeface="Cambria Math" panose="02040503050406030204" pitchFamily="18" charset="0"/>
                <a:ea typeface="Cambria Math" panose="02040503050406030204" pitchFamily="18" charset="0"/>
              </a:rPr>
              <a:t>Accounting</a:t>
            </a:r>
          </a:p>
          <a:p>
            <a:pPr marL="258366" indent="-258366">
              <a:lnSpc>
                <a:spcPts val="1950"/>
              </a:lnSpc>
              <a:spcAft>
                <a:spcPts val="450"/>
              </a:spcAft>
              <a:buNone/>
            </a:pPr>
            <a:r>
              <a:rPr lang="en-US" sz="1500" dirty="0">
                <a:latin typeface="Cambria Math" panose="02040503050406030204" pitchFamily="18" charset="0"/>
                <a:ea typeface="Cambria Math" panose="02040503050406030204" pitchFamily="18" charset="0"/>
              </a:rPr>
              <a:t>    - “Accounting, or accountancy, is the measurement, processing, and communication of financial and non-financial information about economic entities” (Needles et al., 2013)</a:t>
            </a:r>
          </a:p>
          <a:p>
            <a:pPr marL="0" indent="0">
              <a:lnSpc>
                <a:spcPts val="1500"/>
              </a:lnSpc>
              <a:spcAft>
                <a:spcPts val="450"/>
              </a:spcAft>
              <a:buNone/>
            </a:pPr>
            <a:endParaRPr lang="en-US" sz="15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1500"/>
              </a:lnSpc>
              <a:spcAft>
                <a:spcPts val="450"/>
              </a:spcAft>
            </a:pPr>
            <a:r>
              <a:rPr lang="en-US" sz="1500" dirty="0">
                <a:latin typeface="Cambria Math" panose="02040503050406030204" pitchFamily="18" charset="0"/>
                <a:ea typeface="Cambria Math" panose="02040503050406030204" pitchFamily="18" charset="0"/>
              </a:rPr>
              <a:t>Alternative definitions about accounting:</a:t>
            </a:r>
          </a:p>
          <a:p>
            <a:pPr marL="0" indent="0">
              <a:lnSpc>
                <a:spcPts val="1500"/>
              </a:lnSpc>
              <a:spcAft>
                <a:spcPts val="450"/>
              </a:spcAft>
              <a:buNone/>
            </a:pPr>
            <a:r>
              <a:rPr lang="en-US" sz="1500" dirty="0">
                <a:latin typeface="Cambria Math" panose="02040503050406030204" pitchFamily="18" charset="0"/>
                <a:ea typeface="Cambria Math" panose="02040503050406030204" pitchFamily="18" charset="0"/>
              </a:rPr>
              <a:t>    - Making a record on an event (to </a:t>
            </a:r>
            <a:r>
              <a:rPr lang="en-US" sz="15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make accounting records)</a:t>
            </a:r>
            <a:endParaRPr lang="en-US" sz="15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1500"/>
              </a:lnSpc>
              <a:spcAft>
                <a:spcPts val="450"/>
              </a:spcAft>
              <a:buNone/>
            </a:pPr>
            <a:r>
              <a:rPr lang="en-US" sz="1500" dirty="0">
                <a:latin typeface="Cambria Math" panose="02040503050406030204" pitchFamily="18" charset="0"/>
                <a:ea typeface="Cambria Math" panose="02040503050406030204" pitchFamily="18" charset="0"/>
              </a:rPr>
              <a:t>    - Measurement (to </a:t>
            </a:r>
            <a:r>
              <a:rPr lang="en-US" sz="15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make accounting records)</a:t>
            </a:r>
            <a:endParaRPr lang="en-US" sz="15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1500"/>
              </a:lnSpc>
              <a:spcAft>
                <a:spcPts val="450"/>
              </a:spcAft>
              <a:buNone/>
            </a:pPr>
            <a:r>
              <a:rPr lang="en-US" sz="1500" dirty="0">
                <a:latin typeface="Cambria Math" panose="02040503050406030204" pitchFamily="18" charset="0"/>
                <a:ea typeface="Cambria Math" panose="02040503050406030204" pitchFamily="18" charset="0"/>
              </a:rPr>
              <a:t>    - Evaluation (</a:t>
            </a:r>
            <a:r>
              <a:rPr lang="en-US" sz="15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based on accounting records)</a:t>
            </a:r>
            <a:endParaRPr lang="en-US" sz="15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1500"/>
              </a:lnSpc>
              <a:spcAft>
                <a:spcPts val="450"/>
              </a:spcAft>
              <a:buNone/>
            </a:pPr>
            <a:r>
              <a:rPr lang="en-US" sz="1500" dirty="0">
                <a:latin typeface="Cambria Math" panose="02040503050406030204" pitchFamily="18" charset="0"/>
                <a:ea typeface="Cambria Math" panose="02040503050406030204" pitchFamily="18" charset="0"/>
              </a:rPr>
              <a:t>    - Economic decision (</a:t>
            </a:r>
            <a:r>
              <a:rPr lang="en-US" sz="15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based on accounting records)</a:t>
            </a:r>
            <a:endParaRPr lang="en-US" sz="15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1500"/>
              </a:lnSpc>
              <a:spcAft>
                <a:spcPts val="450"/>
              </a:spcAft>
              <a:buNone/>
            </a:pPr>
            <a:endParaRPr lang="en-US" sz="15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7148514"/>
            <a:ext cx="1543050" cy="273844"/>
          </a:xfrm>
        </p:spPr>
        <p:txBody>
          <a:bodyPr/>
          <a:lstStyle/>
          <a:p>
            <a:fld id="{7C2FE7DF-0F52-4111-9596-32033343E99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295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7" y="2655095"/>
            <a:ext cx="6080233" cy="994172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Accounting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7" y="3750469"/>
            <a:ext cx="6311822" cy="3263504"/>
          </a:xfrm>
        </p:spPr>
        <p:txBody>
          <a:bodyPr>
            <a:noAutofit/>
          </a:bodyPr>
          <a:lstStyle/>
          <a:p>
            <a:pPr>
              <a:lnSpc>
                <a:spcPts val="1500"/>
              </a:lnSpc>
              <a:spcAft>
                <a:spcPts val="450"/>
              </a:spcAft>
            </a:pPr>
            <a:r>
              <a:rPr lang="en-US" sz="1500" dirty="0">
                <a:latin typeface="Cambria Math" panose="02040503050406030204" pitchFamily="18" charset="0"/>
                <a:ea typeface="Cambria Math" panose="02040503050406030204" pitchFamily="18" charset="0"/>
              </a:rPr>
              <a:t>Alternative definition about accounting</a:t>
            </a:r>
          </a:p>
          <a:p>
            <a:pPr marL="0" indent="0">
              <a:lnSpc>
                <a:spcPts val="1500"/>
              </a:lnSpc>
              <a:spcAft>
                <a:spcPts val="1800"/>
              </a:spcAft>
              <a:buNone/>
            </a:pPr>
            <a:r>
              <a:rPr lang="en-US" sz="1500" dirty="0">
                <a:latin typeface="Cambria Math" panose="02040503050406030204" pitchFamily="18" charset="0"/>
                <a:ea typeface="Cambria Math" panose="02040503050406030204" pitchFamily="18" charset="0"/>
              </a:rPr>
              <a:t>    - Making a record on an event, Measurement, Evaluation, etc.</a:t>
            </a:r>
          </a:p>
          <a:p>
            <a:pPr>
              <a:lnSpc>
                <a:spcPts val="1500"/>
              </a:lnSpc>
              <a:spcAft>
                <a:spcPts val="1800"/>
              </a:spcAft>
            </a:pPr>
            <a:r>
              <a:rPr lang="en-US" sz="1500" dirty="0">
                <a:latin typeface="Cambria Math" panose="02040503050406030204" pitchFamily="18" charset="0"/>
                <a:ea typeface="Cambria Math" panose="02040503050406030204" pitchFamily="18" charset="0"/>
              </a:rPr>
              <a:t>We need </a:t>
            </a:r>
            <a:r>
              <a:rPr lang="en-US" sz="1500" b="1" i="1" u="sng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man-made</a:t>
            </a:r>
            <a:r>
              <a:rPr lang="en-US" sz="1500" dirty="0">
                <a:latin typeface="Cambria Math" panose="02040503050406030204" pitchFamily="18" charset="0"/>
                <a:ea typeface="Cambria Math" panose="02040503050406030204" pitchFamily="18" charset="0"/>
              </a:rPr>
              <a:t>  rules to do this.</a:t>
            </a:r>
          </a:p>
          <a:p>
            <a:pPr>
              <a:lnSpc>
                <a:spcPts val="1500"/>
              </a:lnSpc>
              <a:spcAft>
                <a:spcPts val="450"/>
              </a:spcAft>
            </a:pPr>
            <a:r>
              <a:rPr lang="en-US" sz="1500" dirty="0">
                <a:latin typeface="Cambria Math" panose="02040503050406030204" pitchFamily="18" charset="0"/>
                <a:ea typeface="Cambria Math" panose="02040503050406030204" pitchFamily="18" charset="0"/>
              </a:rPr>
              <a:t>E.g.) GPA (Grade Point Average)</a:t>
            </a:r>
          </a:p>
          <a:p>
            <a:pPr marL="0" indent="0">
              <a:lnSpc>
                <a:spcPts val="1500"/>
              </a:lnSpc>
              <a:spcAft>
                <a:spcPts val="450"/>
              </a:spcAft>
              <a:buNone/>
            </a:pPr>
            <a:r>
              <a:rPr lang="en-US" sz="15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- What is the full point value?  4.3? 4.5?</a:t>
            </a:r>
          </a:p>
          <a:p>
            <a:pPr marL="0" indent="0">
              <a:lnSpc>
                <a:spcPts val="1500"/>
              </a:lnSpc>
              <a:spcAft>
                <a:spcPts val="1800"/>
              </a:spcAft>
              <a:buNone/>
            </a:pPr>
            <a:r>
              <a:rPr lang="en-US" sz="15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- Whole years? Last two semester? Based on major subjects?</a:t>
            </a:r>
          </a:p>
          <a:p>
            <a:pPr>
              <a:lnSpc>
                <a:spcPts val="1500"/>
              </a:lnSpc>
              <a:spcAft>
                <a:spcPts val="450"/>
              </a:spcAft>
            </a:pPr>
            <a:r>
              <a:rPr lang="en-US" sz="1500" dirty="0">
                <a:latin typeface="Cambria Math" panose="02040503050406030204" pitchFamily="18" charset="0"/>
                <a:ea typeface="Cambria Math" panose="02040503050406030204" pitchFamily="18" charset="0"/>
              </a:rPr>
              <a:t>During this course, we will learn many accounting rules.</a:t>
            </a:r>
          </a:p>
          <a:p>
            <a:pPr>
              <a:lnSpc>
                <a:spcPts val="1500"/>
              </a:lnSpc>
              <a:spcAft>
                <a:spcPts val="450"/>
              </a:spcAft>
            </a:pPr>
            <a:endParaRPr lang="en-US" sz="15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1500"/>
              </a:lnSpc>
              <a:spcAft>
                <a:spcPts val="450"/>
              </a:spcAft>
              <a:buNone/>
            </a:pPr>
            <a:endParaRPr lang="en-US" sz="15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7148514"/>
            <a:ext cx="1543050" cy="273844"/>
          </a:xfrm>
        </p:spPr>
        <p:txBody>
          <a:bodyPr/>
          <a:lstStyle/>
          <a:p>
            <a:fld id="{7C2FE7DF-0F52-4111-9596-32033343E99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444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7" y="2655095"/>
            <a:ext cx="6080233" cy="994172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Accounting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7" y="3750469"/>
            <a:ext cx="6311822" cy="3263504"/>
          </a:xfrm>
        </p:spPr>
        <p:txBody>
          <a:bodyPr>
            <a:noAutofit/>
          </a:bodyPr>
          <a:lstStyle/>
          <a:p>
            <a:pPr>
              <a:lnSpc>
                <a:spcPts val="1500"/>
              </a:lnSpc>
              <a:spcAft>
                <a:spcPts val="450"/>
              </a:spcAft>
            </a:pPr>
            <a:r>
              <a:rPr lang="en-US" sz="1500" dirty="0">
                <a:latin typeface="Cambria Math" panose="02040503050406030204" pitchFamily="18" charset="0"/>
                <a:ea typeface="Cambria Math" panose="02040503050406030204" pitchFamily="18" charset="0"/>
              </a:rPr>
              <a:t>Accounting Rules</a:t>
            </a:r>
          </a:p>
          <a:p>
            <a:pPr marL="0" indent="0">
              <a:lnSpc>
                <a:spcPts val="1500"/>
              </a:lnSpc>
              <a:spcAft>
                <a:spcPts val="450"/>
              </a:spcAft>
              <a:buNone/>
            </a:pPr>
            <a:r>
              <a:rPr lang="en-US" sz="1500" dirty="0">
                <a:latin typeface="Cambria Math" panose="02040503050406030204" pitchFamily="18" charset="0"/>
                <a:ea typeface="Cambria Math" panose="02040503050406030204" pitchFamily="18" charset="0"/>
              </a:rPr>
              <a:t>   - Accounting rules are man-made.</a:t>
            </a:r>
          </a:p>
          <a:p>
            <a:pPr marL="298847" indent="-298847">
              <a:lnSpc>
                <a:spcPts val="2025"/>
              </a:lnSpc>
              <a:spcAft>
                <a:spcPts val="450"/>
              </a:spcAft>
              <a:buNone/>
            </a:pPr>
            <a:r>
              <a:rPr lang="en-US" sz="1500" dirty="0">
                <a:latin typeface="Cambria Math" panose="02040503050406030204" pitchFamily="18" charset="0"/>
                <a:ea typeface="Cambria Math" panose="02040503050406030204" pitchFamily="18" charset="0"/>
              </a:rPr>
              <a:t>     (These are different from the natural laws such as gravity, arithmetic, electricity, etc.)</a:t>
            </a:r>
          </a:p>
          <a:p>
            <a:pPr marL="0" indent="0">
              <a:lnSpc>
                <a:spcPts val="1500"/>
              </a:lnSpc>
              <a:spcAft>
                <a:spcPts val="450"/>
              </a:spcAft>
              <a:buNone/>
            </a:pPr>
            <a:r>
              <a:rPr lang="en-US" sz="1500" dirty="0">
                <a:latin typeface="Cambria Math" panose="02040503050406030204" pitchFamily="18" charset="0"/>
                <a:ea typeface="Cambria Math" panose="02040503050406030204" pitchFamily="18" charset="0"/>
              </a:rPr>
              <a:t>   - But these rules have been evolved in a reasonable way.</a:t>
            </a:r>
          </a:p>
          <a:p>
            <a:pPr marL="0" indent="0">
              <a:lnSpc>
                <a:spcPts val="1500"/>
              </a:lnSpc>
              <a:spcAft>
                <a:spcPts val="450"/>
              </a:spcAft>
              <a:buNone/>
            </a:pPr>
            <a:r>
              <a:rPr lang="en-US" sz="1500" dirty="0">
                <a:latin typeface="Cambria Math" panose="02040503050406030204" pitchFamily="18" charset="0"/>
                <a:ea typeface="Cambria Math" panose="02040503050406030204" pitchFamily="18" charset="0"/>
              </a:rPr>
              <a:t>   - So, you come to these accounting rules in the end.</a:t>
            </a:r>
          </a:p>
          <a:p>
            <a:pPr marL="0" indent="0">
              <a:lnSpc>
                <a:spcPts val="1500"/>
              </a:lnSpc>
              <a:spcAft>
                <a:spcPts val="450"/>
              </a:spcAft>
              <a:buNone/>
            </a:pPr>
            <a:endParaRPr lang="en-US" sz="15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indent="-1191">
              <a:lnSpc>
                <a:spcPts val="1500"/>
              </a:lnSpc>
              <a:spcAft>
                <a:spcPts val="450"/>
              </a:spcAft>
              <a:buFont typeface="Wingdings" panose="05000000000000000000" pitchFamily="2" charset="2"/>
              <a:buChar char="à"/>
            </a:pPr>
            <a:r>
              <a:rPr lang="en-US" sz="15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Let’s do this: </a:t>
            </a:r>
          </a:p>
          <a:p>
            <a:pPr marL="170259" indent="0">
              <a:lnSpc>
                <a:spcPts val="1500"/>
              </a:lnSpc>
              <a:spcAft>
                <a:spcPts val="450"/>
              </a:spcAft>
              <a:buNone/>
            </a:pPr>
            <a:r>
              <a:rPr lang="en-US" sz="15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     Making your own accounting rules!</a:t>
            </a:r>
            <a:r>
              <a:rPr lang="en-US" sz="15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marL="0" indent="0">
              <a:lnSpc>
                <a:spcPts val="1500"/>
              </a:lnSpc>
              <a:spcAft>
                <a:spcPts val="450"/>
              </a:spcAft>
              <a:buNone/>
            </a:pPr>
            <a:r>
              <a:rPr lang="en-US" sz="15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(Use your imagination! You may develop multiple answers.)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7148514"/>
            <a:ext cx="1543050" cy="273844"/>
          </a:xfrm>
        </p:spPr>
        <p:txBody>
          <a:bodyPr/>
          <a:lstStyle/>
          <a:p>
            <a:fld id="{7C2FE7DF-0F52-4111-9596-32033343E99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194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16870</TotalTime>
  <Words>2312</Words>
  <Application>Microsoft Office PowerPoint</Application>
  <PresentationFormat>A4 용지(210x297mm)</PresentationFormat>
  <Paragraphs>603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Calibri</vt:lpstr>
      <vt:lpstr>Times New Roman</vt:lpstr>
      <vt:lpstr>Wingdings</vt:lpstr>
      <vt:lpstr>Cambria Math</vt:lpstr>
      <vt:lpstr>Calibri Light</vt:lpstr>
      <vt:lpstr>Arial</vt:lpstr>
      <vt:lpstr>Office Theme</vt:lpstr>
      <vt:lpstr>Course Overview - Accounting Principles</vt:lpstr>
      <vt:lpstr>Agenda</vt:lpstr>
      <vt:lpstr>Instructor Introduction</vt:lpstr>
      <vt:lpstr>Course Principles</vt:lpstr>
      <vt:lpstr>Syllabus Review</vt:lpstr>
      <vt:lpstr>Course Materials</vt:lpstr>
      <vt:lpstr>Accounting Overview</vt:lpstr>
      <vt:lpstr>Accounting Overview</vt:lpstr>
      <vt:lpstr>Accounting Overview</vt:lpstr>
      <vt:lpstr>Sibling Case #1</vt:lpstr>
      <vt:lpstr>Sibling Case #2</vt:lpstr>
      <vt:lpstr>Sibling Case #3</vt:lpstr>
      <vt:lpstr>Sibling Case #4</vt:lpstr>
      <vt:lpstr>Sibling Case #5</vt:lpstr>
      <vt:lpstr>Any Questions?</vt:lpstr>
      <vt:lpstr>Bakery Case #1</vt:lpstr>
      <vt:lpstr>Business Entity #1</vt:lpstr>
      <vt:lpstr>Business Entity #2</vt:lpstr>
      <vt:lpstr>Bakery Case #2</vt:lpstr>
      <vt:lpstr>Bakery Case #2</vt:lpstr>
      <vt:lpstr>Bakery Case #2</vt:lpstr>
      <vt:lpstr>Bakery Case #3</vt:lpstr>
      <vt:lpstr>Bakery Case #3</vt:lpstr>
      <vt:lpstr>Accounting Information Users</vt:lpstr>
      <vt:lpstr>Any Questions? (Recap)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Accounting and textual analysis</dc:title>
  <dc:creator>YoonBen</dc:creator>
  <cp:lastModifiedBy>이정윤</cp:lastModifiedBy>
  <cp:revision>95</cp:revision>
  <dcterms:created xsi:type="dcterms:W3CDTF">2021-07-21T22:11:42Z</dcterms:created>
  <dcterms:modified xsi:type="dcterms:W3CDTF">2022-02-21T07:50:01Z</dcterms:modified>
</cp:coreProperties>
</file>