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69" r:id="rId3"/>
    <p:sldId id="571" r:id="rId4"/>
    <p:sldId id="572" r:id="rId5"/>
    <p:sldId id="574" r:id="rId6"/>
    <p:sldId id="575" r:id="rId7"/>
    <p:sldId id="593" r:id="rId8"/>
    <p:sldId id="594" r:id="rId9"/>
    <p:sldId id="570" r:id="rId10"/>
    <p:sldId id="582" r:id="rId11"/>
    <p:sldId id="606" r:id="rId12"/>
    <p:sldId id="597" r:id="rId13"/>
    <p:sldId id="595" r:id="rId14"/>
    <p:sldId id="598" r:id="rId15"/>
    <p:sldId id="599" r:id="rId16"/>
    <p:sldId id="600" r:id="rId17"/>
    <p:sldId id="601" r:id="rId18"/>
    <p:sldId id="591" r:id="rId19"/>
    <p:sldId id="602" r:id="rId20"/>
    <p:sldId id="603" r:id="rId21"/>
    <p:sldId id="605" r:id="rId22"/>
    <p:sldId id="60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26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and Financial Assets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2022. 4.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Equity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3FE4F-2CE0-41A5-B653-EDA167F08A47}"/>
              </a:ext>
            </a:extLst>
          </p:cNvPr>
          <p:cNvSpPr/>
          <p:nvPr/>
        </p:nvSpPr>
        <p:spPr>
          <a:xfrm>
            <a:off x="2688879" y="2182279"/>
            <a:ext cx="1339913" cy="362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943DB7-213A-4F74-AD50-9947F45BEF46}"/>
              </a:ext>
            </a:extLst>
          </p:cNvPr>
          <p:cNvSpPr/>
          <p:nvPr/>
        </p:nvSpPr>
        <p:spPr>
          <a:xfrm>
            <a:off x="628648" y="5749362"/>
            <a:ext cx="2355410" cy="913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Fair Value through Profit or Loss (FVTPL)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14255C-6E63-465C-A647-86AE94653C77}"/>
              </a:ext>
            </a:extLst>
          </p:cNvPr>
          <p:cNvSpPr/>
          <p:nvPr/>
        </p:nvSpPr>
        <p:spPr>
          <a:xfrm>
            <a:off x="6976356" y="5690836"/>
            <a:ext cx="1252958" cy="972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Equity Method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45861C1-BF50-428C-B148-E790EA361AD8}"/>
              </a:ext>
            </a:extLst>
          </p:cNvPr>
          <p:cNvSpPr/>
          <p:nvPr/>
        </p:nvSpPr>
        <p:spPr>
          <a:xfrm>
            <a:off x="2229036" y="3830482"/>
            <a:ext cx="2263366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Trading purpose?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72CEFA-DDD5-4D7B-9F72-B6326B33D878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1806354" y="4139054"/>
            <a:ext cx="422683" cy="161030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C7D19E-894E-4976-BF8D-3AAA391758E9}"/>
              </a:ext>
            </a:extLst>
          </p:cNvPr>
          <p:cNvSpPr txBox="1"/>
          <p:nvPr/>
        </p:nvSpPr>
        <p:spPr>
          <a:xfrm>
            <a:off x="1655084" y="3758795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673F989-85F8-45A4-B9C2-2BEAD92CF925}"/>
              </a:ext>
            </a:extLst>
          </p:cNvPr>
          <p:cNvSpPr/>
          <p:nvPr/>
        </p:nvSpPr>
        <p:spPr>
          <a:xfrm>
            <a:off x="2109456" y="2824494"/>
            <a:ext cx="2498755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than 20%?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B236A4-DC60-4CBF-8F2C-A594F48B4B5A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>
            <a:off x="4608211" y="3133067"/>
            <a:ext cx="2994624" cy="255776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8F0043-AB7E-4F40-89DB-159B239B0524}"/>
              </a:ext>
            </a:extLst>
          </p:cNvPr>
          <p:cNvSpPr txBox="1"/>
          <p:nvPr/>
        </p:nvSpPr>
        <p:spPr>
          <a:xfrm>
            <a:off x="5061640" y="2696267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BEAD907-B0D1-4E6D-93BB-ADB6479A0749}"/>
              </a:ext>
            </a:extLst>
          </p:cNvPr>
          <p:cNvSpPr/>
          <p:nvPr/>
        </p:nvSpPr>
        <p:spPr>
          <a:xfrm>
            <a:off x="4100838" y="4635634"/>
            <a:ext cx="2671154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Decide to use FVTOCI?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5244053-979E-49B0-97A3-C703BFB42122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4492402" y="4139055"/>
            <a:ext cx="944013" cy="49657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F3B710-AA41-4A11-94B9-53C6E411F404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1806354" y="4944206"/>
            <a:ext cx="2294485" cy="80515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8F54BE-AD21-44DE-AB6D-1369E7F42B1E}"/>
              </a:ext>
            </a:extLst>
          </p:cNvPr>
          <p:cNvSpPr/>
          <p:nvPr/>
        </p:nvSpPr>
        <p:spPr>
          <a:xfrm>
            <a:off x="4256257" y="5690836"/>
            <a:ext cx="2355410" cy="972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Fair Value Through Other Comprehensive Income (FVTOCI)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2C04FDB-95E5-476A-A8CC-4A2E44806884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 rot="5400000">
            <a:off x="5216161" y="5470581"/>
            <a:ext cx="438057" cy="24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3D99DCF-BD5C-467E-AC93-9A78FEDF242F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16200000" flipH="1">
            <a:off x="3165355" y="3635117"/>
            <a:ext cx="388843" cy="18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96A8691-D583-415C-AE0F-B9DA28967D2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218797" y="2684454"/>
            <a:ext cx="280077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89F485-8AE4-42B5-B20F-D830D136113F}"/>
              </a:ext>
            </a:extLst>
          </p:cNvPr>
          <p:cNvSpPr txBox="1"/>
          <p:nvPr/>
        </p:nvSpPr>
        <p:spPr>
          <a:xfrm>
            <a:off x="5438864" y="5242813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AB9101-EB08-4C38-974B-08C8875A30B5}"/>
              </a:ext>
            </a:extLst>
          </p:cNvPr>
          <p:cNvSpPr txBox="1"/>
          <p:nvPr/>
        </p:nvSpPr>
        <p:spPr>
          <a:xfrm>
            <a:off x="3471802" y="4944206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BB0418-087D-4DF2-92C5-D227C20F7312}"/>
              </a:ext>
            </a:extLst>
          </p:cNvPr>
          <p:cNvSpPr txBox="1"/>
          <p:nvPr/>
        </p:nvSpPr>
        <p:spPr>
          <a:xfrm>
            <a:off x="3320352" y="3394543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1855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Equity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Investment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Equity Securities for which the investor holds not for the trading purpose. In addition, the company choose to classify this as FVTOCI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Equity Securities that are held for the trading purpose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Investments in Associates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(Using the Equity Method)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When an investor has significant influence but not control over an investee, the investee is an associate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Significant influence is presumed with a shareholding of between 20% and 50% of the voting rights.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9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Re-evaluating at every period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net-income increases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decreases, the net-income decreases.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We bought </a:t>
            </a:r>
            <a:r>
              <a:rPr lang="en-US" sz="20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two stocks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on 20x0.1.7., and we hold it until 20x2.12.31.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89E2B7-0E98-4CCB-86C7-141C4B4D9A7A}"/>
              </a:ext>
            </a:extLst>
          </p:cNvPr>
          <p:cNvGraphicFramePr>
            <a:graphicFrameLocks noGrp="1"/>
          </p:cNvGraphicFramePr>
          <p:nvPr/>
        </p:nvGraphicFramePr>
        <p:xfrm>
          <a:off x="1390650" y="3578887"/>
          <a:ext cx="6096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FD690-1AEC-4B49-8E55-A94697F31D47}"/>
              </a:ext>
            </a:extLst>
          </p:cNvPr>
          <p:cNvSpPr txBox="1"/>
          <p:nvPr/>
        </p:nvSpPr>
        <p:spPr>
          <a:xfrm>
            <a:off x="2565665" y="32273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475245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(Financial assets)    $800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4741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(assets)                 $800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463626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457306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24888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(assets)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4" y="523831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valuation of FVTPL (gain)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$100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13269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06949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31D48-FD34-420F-94C0-9CB780934CD0}"/>
              </a:ext>
            </a:extLst>
          </p:cNvPr>
          <p:cNvSpPr txBox="1"/>
          <p:nvPr/>
        </p:nvSpPr>
        <p:spPr>
          <a:xfrm>
            <a:off x="1418380" y="5700044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(assets)                       $120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552BB-7A5F-45A8-B341-EEF4953BB727}"/>
              </a:ext>
            </a:extLst>
          </p:cNvPr>
          <p:cNvSpPr txBox="1"/>
          <p:nvPr/>
        </p:nvSpPr>
        <p:spPr>
          <a:xfrm>
            <a:off x="5204711" y="56894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valuation of FVTPL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120F21-54A7-4F77-9CF0-C38996ADDF77}"/>
              </a:ext>
            </a:extLst>
          </p:cNvPr>
          <p:cNvSpPr/>
          <p:nvPr/>
        </p:nvSpPr>
        <p:spPr>
          <a:xfrm>
            <a:off x="1047189" y="5583854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11DE0-85E0-43A0-B6F1-B1B69524D254}"/>
              </a:ext>
            </a:extLst>
          </p:cNvPr>
          <p:cNvSpPr txBox="1"/>
          <p:nvPr/>
        </p:nvSpPr>
        <p:spPr>
          <a:xfrm>
            <a:off x="1069351" y="5520656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70C35-92BC-44D8-8115-A0002AFA4C88}"/>
              </a:ext>
            </a:extLst>
          </p:cNvPr>
          <p:cNvSpPr txBox="1"/>
          <p:nvPr/>
        </p:nvSpPr>
        <p:spPr>
          <a:xfrm>
            <a:off x="1398768" y="6178367"/>
            <a:ext cx="3437302" cy="354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 on valuation of FVTPL (gain)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$320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2E6C9-BC67-46AD-959B-3541CC4D66D3}"/>
              </a:ext>
            </a:extLst>
          </p:cNvPr>
          <p:cNvSpPr txBox="1"/>
          <p:nvPr/>
        </p:nvSpPr>
        <p:spPr>
          <a:xfrm>
            <a:off x="5185098" y="6167804"/>
            <a:ext cx="3361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                          $320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72129-9630-443E-B2D9-AAB2754DC491}"/>
              </a:ext>
            </a:extLst>
          </p:cNvPr>
          <p:cNvSpPr/>
          <p:nvPr/>
        </p:nvSpPr>
        <p:spPr>
          <a:xfrm>
            <a:off x="1027577" y="606217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858C-079D-4691-B615-57BDAFE34F67}"/>
              </a:ext>
            </a:extLst>
          </p:cNvPr>
          <p:cNvSpPr txBox="1"/>
          <p:nvPr/>
        </p:nvSpPr>
        <p:spPr>
          <a:xfrm>
            <a:off x="1049739" y="599897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20x2.12.31.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6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(FVTOCI)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Re-evaluating at every period.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there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change in net-income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the total equity increases.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We bought </a:t>
            </a:r>
            <a:r>
              <a:rPr lang="en-US" sz="20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two stocks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on 20x0.1.7., and the company to choose to use FVTOCI.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89E2B7-0E98-4CCB-86C7-141C4B4D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18477"/>
              </p:ext>
            </p:extLst>
          </p:nvPr>
        </p:nvGraphicFramePr>
        <p:xfrm>
          <a:off x="1390650" y="3578887"/>
          <a:ext cx="6096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FD690-1AEC-4B49-8E55-A94697F31D47}"/>
              </a:ext>
            </a:extLst>
          </p:cNvPr>
          <p:cNvSpPr txBox="1"/>
          <p:nvPr/>
        </p:nvSpPr>
        <p:spPr>
          <a:xfrm>
            <a:off x="2565665" y="32273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5250387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(Financial assets)    $800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52398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$800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513419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507099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746817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               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3" y="5736254"/>
            <a:ext cx="312297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$100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63062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56742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31D48-FD34-420F-94C0-9CB780934CD0}"/>
              </a:ext>
            </a:extLst>
          </p:cNvPr>
          <p:cNvSpPr txBox="1"/>
          <p:nvPr/>
        </p:nvSpPr>
        <p:spPr>
          <a:xfrm>
            <a:off x="1418380" y="6197980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                                      $120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552BB-7A5F-45A8-B341-EEF4953BB727}"/>
              </a:ext>
            </a:extLst>
          </p:cNvPr>
          <p:cNvSpPr txBox="1"/>
          <p:nvPr/>
        </p:nvSpPr>
        <p:spPr>
          <a:xfrm>
            <a:off x="5204711" y="618741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120F21-54A7-4F77-9CF0-C38996ADDF77}"/>
              </a:ext>
            </a:extLst>
          </p:cNvPr>
          <p:cNvSpPr/>
          <p:nvPr/>
        </p:nvSpPr>
        <p:spPr>
          <a:xfrm>
            <a:off x="1047189" y="6081790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11DE0-85E0-43A0-B6F1-B1B69524D254}"/>
              </a:ext>
            </a:extLst>
          </p:cNvPr>
          <p:cNvSpPr txBox="1"/>
          <p:nvPr/>
        </p:nvSpPr>
        <p:spPr>
          <a:xfrm>
            <a:off x="1069351" y="6018592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0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FVTPL vs. FVTOCI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asset sides and total equity are the same.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net-incomes are different.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339C56F9-23BE-4719-982E-E816554D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802"/>
              </p:ext>
            </p:extLst>
          </p:nvPr>
        </p:nvGraphicFramePr>
        <p:xfrm>
          <a:off x="648271" y="2863670"/>
          <a:ext cx="50916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7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D01067-AE6E-4767-AF6A-7A4BCCACAB1E}"/>
              </a:ext>
            </a:extLst>
          </p:cNvPr>
          <p:cNvSpPr txBox="1"/>
          <p:nvPr/>
        </p:nvSpPr>
        <p:spPr>
          <a:xfrm>
            <a:off x="1359997" y="251185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F5130-AFEA-43B4-B5E9-43C06CD2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65" y="4001294"/>
            <a:ext cx="3048000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A2E90-492E-4C07-9F22-D101DE94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15" y="5465927"/>
            <a:ext cx="2933700" cy="1000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946CDC-A039-4CE9-A6D6-04DDC9A6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90" y="3825081"/>
            <a:ext cx="3571875" cy="1200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57CFFF-89D2-4B89-B46E-7632DE51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858" y="5440398"/>
            <a:ext cx="3552825" cy="1085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568102" y="3866358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FVTPL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4AB86-AEA1-4CCB-95D0-EDA386E5D024}"/>
              </a:ext>
            </a:extLst>
          </p:cNvPr>
          <p:cNvSpPr txBox="1"/>
          <p:nvPr/>
        </p:nvSpPr>
        <p:spPr>
          <a:xfrm>
            <a:off x="628647" y="5237004"/>
            <a:ext cx="1462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FVTPL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A6FEA-9E8F-4C8C-94E0-E0F9F3C7C835}"/>
              </a:ext>
            </a:extLst>
          </p:cNvPr>
          <p:cNvSpPr txBox="1"/>
          <p:nvPr/>
        </p:nvSpPr>
        <p:spPr>
          <a:xfrm>
            <a:off x="6102177" y="2222867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20x0.1.1.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36F657-614B-47AC-BE3A-3684F96A2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378" y="2447214"/>
            <a:ext cx="2540833" cy="8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FVTPL vs. FVTOCI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asset sides and total equity are the same.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net-incomes are different.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339C56F9-23BE-4719-982E-E816554D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4304"/>
              </p:ext>
            </p:extLst>
          </p:nvPr>
        </p:nvGraphicFramePr>
        <p:xfrm>
          <a:off x="949345" y="2901000"/>
          <a:ext cx="42134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61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D01067-AE6E-4767-AF6A-7A4BCCACAB1E}"/>
              </a:ext>
            </a:extLst>
          </p:cNvPr>
          <p:cNvSpPr txBox="1"/>
          <p:nvPr/>
        </p:nvSpPr>
        <p:spPr>
          <a:xfrm>
            <a:off x="1049733" y="25564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568102" y="3866358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FVTOCI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4AB86-AEA1-4CCB-95D0-EDA386E5D024}"/>
              </a:ext>
            </a:extLst>
          </p:cNvPr>
          <p:cNvSpPr txBox="1"/>
          <p:nvPr/>
        </p:nvSpPr>
        <p:spPr>
          <a:xfrm>
            <a:off x="628647" y="5237004"/>
            <a:ext cx="16528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FVTOCI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79C75-3454-41CE-8F82-EAA48BFB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5" y="4143357"/>
            <a:ext cx="2905125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978550-D8F3-4E32-89BC-29A5A5E9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5" y="5574103"/>
            <a:ext cx="2905125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FAE5A-4ABB-463A-917C-D02442BF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99" y="3681062"/>
            <a:ext cx="4029075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A3BD5-2ADB-4104-A17B-DC88E073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99" y="5381625"/>
            <a:ext cx="4086225" cy="1476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40CA5F-4A3C-4432-A39A-B7A709EEF7EC}"/>
              </a:ext>
            </a:extLst>
          </p:cNvPr>
          <p:cNvSpPr txBox="1"/>
          <p:nvPr/>
        </p:nvSpPr>
        <p:spPr>
          <a:xfrm>
            <a:off x="5907810" y="2362720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20x0.1.1.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A6018B-4BDB-4564-B6E7-26E887516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011" y="2587067"/>
            <a:ext cx="2540833" cy="8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FVTOCI – Debt Type Financial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13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1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this bond is 9,900 on 2022.12.31,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what is a journal entry for this FVTOCI financial asset.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1308"/>
              </p:ext>
            </p:extLst>
          </p:nvPr>
        </p:nvGraphicFramePr>
        <p:xfrm>
          <a:off x="720725" y="1855868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(asset) 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 (asset)  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(asset)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(gain)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976803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(asset)                                           83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106154" y="5966240"/>
            <a:ext cx="2752253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 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966241"/>
            <a:ext cx="6777400" cy="31834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39BD-0BF5-4596-B5FA-71D666F665F8}"/>
              </a:ext>
            </a:extLst>
          </p:cNvPr>
          <p:cNvSpPr txBox="1"/>
          <p:nvPr/>
        </p:nvSpPr>
        <p:spPr>
          <a:xfrm>
            <a:off x="628648" y="5721981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5E240-9FC9-47DD-9FA5-41E5AFF216A0}"/>
              </a:ext>
            </a:extLst>
          </p:cNvPr>
          <p:cNvSpPr txBox="1"/>
          <p:nvPr/>
        </p:nvSpPr>
        <p:spPr>
          <a:xfrm>
            <a:off x="720725" y="6291778"/>
            <a:ext cx="560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book value of FVTOCI on 2022.12.31.?</a:t>
            </a:r>
          </a:p>
        </p:txBody>
      </p:sp>
    </p:spTree>
    <p:extLst>
      <p:ext uri="{BB962C8B-B14F-4D97-AF65-F5344CB8AC3E}">
        <p14:creationId xmlns:p14="http://schemas.microsoft.com/office/powerpoint/2010/main" val="25783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Method – Equity Type Financial 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Method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When you acquire more than 20% of shares, you need to use equity method.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Gain from the shares is calculated by using the net-income and the ratio of your ownership.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Your company bought the 25% of ABC company’s total stocks on 2020.2.7. (paying $10,000 of cash), and the net-income of ABC in the year 2020 is $2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475245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4741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$10,000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463626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457306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2020.2.7.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24888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$500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4" y="523831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equity method stock (gain)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$500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13269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06949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70C35-92BC-44D8-8115-A0002AFA4C88}"/>
              </a:ext>
            </a:extLst>
          </p:cNvPr>
          <p:cNvSpPr txBox="1"/>
          <p:nvPr/>
        </p:nvSpPr>
        <p:spPr>
          <a:xfrm>
            <a:off x="1398768" y="6178367"/>
            <a:ext cx="3437302" cy="354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$350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2E6C9-BC67-46AD-959B-3541CC4D66D3}"/>
              </a:ext>
            </a:extLst>
          </p:cNvPr>
          <p:cNvSpPr txBox="1"/>
          <p:nvPr/>
        </p:nvSpPr>
        <p:spPr>
          <a:xfrm>
            <a:off x="5185098" y="6167804"/>
            <a:ext cx="3361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$350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72129-9630-443E-B2D9-AAB2754DC491}"/>
              </a:ext>
            </a:extLst>
          </p:cNvPr>
          <p:cNvSpPr/>
          <p:nvPr/>
        </p:nvSpPr>
        <p:spPr>
          <a:xfrm>
            <a:off x="1027577" y="606217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858C-079D-4691-B615-57BDAFE34F67}"/>
              </a:ext>
            </a:extLst>
          </p:cNvPr>
          <p:cNvSpPr txBox="1"/>
          <p:nvPr/>
        </p:nvSpPr>
        <p:spPr>
          <a:xfrm>
            <a:off x="1049739" y="599897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2021.3.20.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CEB81-43DE-43C3-81BF-5E0341F7A357}"/>
              </a:ext>
            </a:extLst>
          </p:cNvPr>
          <p:cNvSpPr txBox="1"/>
          <p:nvPr/>
        </p:nvSpPr>
        <p:spPr>
          <a:xfrm>
            <a:off x="5874397" y="5522937"/>
            <a:ext cx="162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</a:t>
            </a:r>
            <a:r>
              <a:rPr lang="en-US" altLang="ko-KR" sz="1400" dirty="0"/>
              <a:t>,</a:t>
            </a:r>
            <a:r>
              <a:rPr lang="en-US" sz="1400" dirty="0"/>
              <a:t>000 * 25% = 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292A6-FAEC-468E-B291-B14A22D5090A}"/>
              </a:ext>
            </a:extLst>
          </p:cNvPr>
          <p:cNvSpPr txBox="1"/>
          <p:nvPr/>
        </p:nvSpPr>
        <p:spPr>
          <a:xfrm>
            <a:off x="1007301" y="5745923"/>
            <a:ext cx="486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2021.3.20. The ABC company give us $ 350 dividend as cash</a:t>
            </a:r>
          </a:p>
        </p:txBody>
      </p:sp>
    </p:spTree>
    <p:extLst>
      <p:ext uri="{BB962C8B-B14F-4D97-AF65-F5344CB8AC3E}">
        <p14:creationId xmlns:p14="http://schemas.microsoft.com/office/powerpoint/2010/main" val="2914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topic is advance accounting.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We need consolidated financial statements when one company owns another company.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For example, XYZ Company owns 80% of ABC Company.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443620" y="3464583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BEBBE-30D4-42B5-B679-244708797826}"/>
              </a:ext>
            </a:extLst>
          </p:cNvPr>
          <p:cNvSpPr txBox="1"/>
          <p:nvPr/>
        </p:nvSpPr>
        <p:spPr>
          <a:xfrm>
            <a:off x="4981573" y="4105891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D5A6D-1866-4109-83EE-73E45EB40580}"/>
              </a:ext>
            </a:extLst>
          </p:cNvPr>
          <p:cNvSpPr txBox="1"/>
          <p:nvPr/>
        </p:nvSpPr>
        <p:spPr>
          <a:xfrm>
            <a:off x="443620" y="5205517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8E99B-1B01-42C8-9B35-EC0DEB8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6" y="5482516"/>
            <a:ext cx="3870793" cy="132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88139-C329-43FC-8158-049ECEE7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0" y="3729749"/>
            <a:ext cx="3737626" cy="130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2F2C52-0BAB-43AB-874F-2D02CDD4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99" y="4365627"/>
            <a:ext cx="4364711" cy="18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company acquires financial assets,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(recognition journal entry)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it  sells all the financial assets: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How to report in the end of each accounting period?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(If the company holds the Financial assets more than one year)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Historical value (cost) or market value?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1869-1771-45EF-8CAD-81E70D8F9E10}"/>
              </a:ext>
            </a:extLst>
          </p:cNvPr>
          <p:cNvSpPr txBox="1"/>
          <p:nvPr/>
        </p:nvSpPr>
        <p:spPr>
          <a:xfrm>
            <a:off x="1439498" y="298702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8F300-0799-4967-9D81-C2E0A1F5CE4B}"/>
              </a:ext>
            </a:extLst>
          </p:cNvPr>
          <p:cNvSpPr txBox="1"/>
          <p:nvPr/>
        </p:nvSpPr>
        <p:spPr>
          <a:xfrm>
            <a:off x="5225829" y="297645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XXX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629EF-1873-4E4D-9001-38CAF11149C0}"/>
              </a:ext>
            </a:extLst>
          </p:cNvPr>
          <p:cNvSpPr/>
          <p:nvPr/>
        </p:nvSpPr>
        <p:spPr>
          <a:xfrm>
            <a:off x="1068307" y="287083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4DBD2-CEE7-4C3A-90E1-B4B5138B6BD6}"/>
              </a:ext>
            </a:extLst>
          </p:cNvPr>
          <p:cNvSpPr txBox="1"/>
          <p:nvPr/>
        </p:nvSpPr>
        <p:spPr>
          <a:xfrm>
            <a:off x="1483258" y="427021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YYY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992DB-148F-49AD-ACBD-75549BECF1D7}"/>
              </a:ext>
            </a:extLst>
          </p:cNvPr>
          <p:cNvSpPr txBox="1"/>
          <p:nvPr/>
        </p:nvSpPr>
        <p:spPr>
          <a:xfrm>
            <a:off x="4507350" y="425965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CB0F26-EE82-4220-B2F6-4E86E4EFE4DA}"/>
              </a:ext>
            </a:extLst>
          </p:cNvPr>
          <p:cNvSpPr/>
          <p:nvPr/>
        </p:nvSpPr>
        <p:spPr>
          <a:xfrm>
            <a:off x="1112066" y="4154027"/>
            <a:ext cx="7098390" cy="95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385C31-D097-4ED9-8601-6976DE8FAF02}"/>
              </a:ext>
            </a:extLst>
          </p:cNvPr>
          <p:cNvSpPr txBox="1"/>
          <p:nvPr/>
        </p:nvSpPr>
        <p:spPr>
          <a:xfrm>
            <a:off x="4532749" y="4589855"/>
            <a:ext cx="424936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Gains on disposal  of FA     YYY - XXX</a:t>
            </a:r>
          </a:p>
        </p:txBody>
      </p:sp>
    </p:spTree>
    <p:extLst>
      <p:ext uri="{BB962C8B-B14F-4D97-AF65-F5344CB8AC3E}">
        <p14:creationId xmlns:p14="http://schemas.microsoft.com/office/powerpoint/2010/main" val="162181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topic is advance accounting.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We need consolidated financial statements when one company owns another company.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For example, XYZ Company owns 80% of ABC Company.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443620" y="3364998"/>
            <a:ext cx="183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BEBBE-30D4-42B5-B679-244708797826}"/>
              </a:ext>
            </a:extLst>
          </p:cNvPr>
          <p:cNvSpPr txBox="1"/>
          <p:nvPr/>
        </p:nvSpPr>
        <p:spPr>
          <a:xfrm>
            <a:off x="4981573" y="4105891"/>
            <a:ext cx="1853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D5A6D-1866-4109-83EE-73E45EB40580}"/>
              </a:ext>
            </a:extLst>
          </p:cNvPr>
          <p:cNvSpPr txBox="1"/>
          <p:nvPr/>
        </p:nvSpPr>
        <p:spPr>
          <a:xfrm>
            <a:off x="506994" y="5117023"/>
            <a:ext cx="177447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4CC2D-5E3A-424B-A373-A8ADEB2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8" y="5316447"/>
            <a:ext cx="2603437" cy="1405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CDDB-EDA4-4825-9228-E4205B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9" y="3703916"/>
            <a:ext cx="2762756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F732-E668-4B29-9CED-BFB77835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66" y="4441440"/>
            <a:ext cx="2973026" cy="19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75287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3738196" y="1855491"/>
            <a:ext cx="183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4CC2D-5E3A-424B-A373-A8ADEB2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15" y="3683988"/>
            <a:ext cx="2120768" cy="114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CDDB-EDA4-4825-9228-E4205B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96" y="2330777"/>
            <a:ext cx="2041180" cy="957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F732-E668-4B29-9CED-BFB77835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84" y="5282235"/>
            <a:ext cx="2008099" cy="1286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1DF6A-2A8E-40B9-81E5-64021924E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738443"/>
            <a:ext cx="3348601" cy="1144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5B369-8FE0-435E-83F1-6788A513C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4" y="2290867"/>
            <a:ext cx="3425061" cy="1197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038ACF-76E1-425F-9363-172AEF06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206051"/>
            <a:ext cx="3429273" cy="1439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BA383C-4B25-4D09-A675-1E3DB6238276}"/>
              </a:ext>
            </a:extLst>
          </p:cNvPr>
          <p:cNvSpPr txBox="1"/>
          <p:nvPr/>
        </p:nvSpPr>
        <p:spPr>
          <a:xfrm>
            <a:off x="1149790" y="1873509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A48D1-7BBB-4BB5-BE59-7D61732BB5B6}"/>
              </a:ext>
            </a:extLst>
          </p:cNvPr>
          <p:cNvSpPr txBox="1"/>
          <p:nvPr/>
        </p:nvSpPr>
        <p:spPr>
          <a:xfrm>
            <a:off x="6906286" y="1857535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A2C4F-A275-40C6-A148-C6A256CD5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494" y="3628167"/>
            <a:ext cx="2972006" cy="1365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5AB33-34F2-4FA7-94FE-5139A7FA8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0266" y="2150508"/>
            <a:ext cx="2799234" cy="13255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06F44A-B4B7-48F9-B9B7-778C906D23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9796" y="5102729"/>
            <a:ext cx="2773707" cy="17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6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Aft>
                    <a:spcPts val="1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$1 of present has different value from the 1$ of one year later.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𝑃𝑟𝑒𝑠𝑒𝑛𝑡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𝐹𝑢𝑡𝑢𝑒𝑟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r : annual interest rate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n : the number of years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present                   1-year                       2-year                            3-year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0                             500                           500                               10,500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B6B2D6-A86A-4AEC-BB5F-69CB4A6DBE99}"/>
              </a:ext>
            </a:extLst>
          </p:cNvPr>
          <p:cNvCxnSpPr>
            <a:cxnSpLocks/>
          </p:cNvCxnSpPr>
          <p:nvPr/>
        </p:nvCxnSpPr>
        <p:spPr>
          <a:xfrm>
            <a:off x="1143000" y="4978400"/>
            <a:ext cx="61976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9EA04-E3EA-4C3A-AD94-7BE504A7F935}"/>
              </a:ext>
            </a:extLst>
          </p:cNvPr>
          <p:cNvCxnSpPr/>
          <p:nvPr/>
        </p:nvCxnSpPr>
        <p:spPr>
          <a:xfrm>
            <a:off x="11557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87C853-BB3C-4789-A184-7C0E288F7DF5}"/>
              </a:ext>
            </a:extLst>
          </p:cNvPr>
          <p:cNvCxnSpPr/>
          <p:nvPr/>
        </p:nvCxnSpPr>
        <p:spPr>
          <a:xfrm>
            <a:off x="30099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8F9BD-3683-4B4E-8C90-30C101DCEE39}"/>
              </a:ext>
            </a:extLst>
          </p:cNvPr>
          <p:cNvCxnSpPr/>
          <p:nvPr/>
        </p:nvCxnSpPr>
        <p:spPr>
          <a:xfrm>
            <a:off x="49784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68F11-A559-4635-822D-1F72378E8E4E}"/>
              </a:ext>
            </a:extLst>
          </p:cNvPr>
          <p:cNvCxnSpPr/>
          <p:nvPr/>
        </p:nvCxnSpPr>
        <p:spPr>
          <a:xfrm>
            <a:off x="73406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449263" indent="-449263"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- The current annual interest rate is 6%. What is the fair value of this cash flow?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9,733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E9FF9-216D-4FC2-B7D4-DA47F5CFC825}"/>
              </a:ext>
            </a:extLst>
          </p:cNvPr>
          <p:cNvGraphicFramePr>
            <a:graphicFrameLocks noGrp="1"/>
          </p:cNvGraphicFramePr>
          <p:nvPr/>
        </p:nvGraphicFramePr>
        <p:xfrm>
          <a:off x="1168400" y="3886200"/>
          <a:ext cx="70231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61">
                  <a:extLst>
                    <a:ext uri="{9D8B030D-6E8A-4147-A177-3AD203B41FA5}">
                      <a16:colId xmlns:a16="http://schemas.microsoft.com/office/drawing/2014/main" val="149924938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218744129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938274464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855945492"/>
                    </a:ext>
                  </a:extLst>
                </a:gridCol>
                <a:gridCol w="907775">
                  <a:extLst>
                    <a:ext uri="{9D8B030D-6E8A-4147-A177-3AD203B41FA5}">
                      <a16:colId xmlns:a16="http://schemas.microsoft.com/office/drawing/2014/main" val="1635808657"/>
                    </a:ext>
                  </a:extLst>
                </a:gridCol>
                <a:gridCol w="1884444">
                  <a:extLst>
                    <a:ext uri="{9D8B030D-6E8A-4147-A177-3AD203B41FA5}">
                      <a16:colId xmlns:a16="http://schemas.microsoft.com/office/drawing/2014/main" val="403231844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2022.1.1.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2022.12.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2023.12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2024.12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Sum of three years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241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Nominal 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29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Interest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720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Discount factor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76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Present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8,816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9,733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3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2023.12.31.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9,817*0.06 = 589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00721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8953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89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8847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8847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2024.12.31.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9,906*0.06 = 594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473668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94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463105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594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46310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451568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10,000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441005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10,000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44100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983317-384E-4DB2-90AA-57947A163372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00721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6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Debt type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Classifications of Debt Securities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FDD82-9928-4517-8A6A-764D1141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469130"/>
            <a:ext cx="8238875" cy="35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Debt type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three types of accounting methods for debt type financial assets.</a:t>
            </a: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Amortized Cost (AC)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Debt Securities for which the investors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holds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primarily to collect the interest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principal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measured at amortized cost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Debt Securities that are held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collect interest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sell before maturity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measured as fair value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Holding for selling in near future, and other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3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20142</TotalTime>
  <Words>1633</Words>
  <Application>Microsoft Office PowerPoint</Application>
  <PresentationFormat>On-screen Show (4:3)</PresentationFormat>
  <Paragraphs>393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Calibri</vt:lpstr>
      <vt:lpstr>Calibri Light</vt:lpstr>
      <vt:lpstr>Times New Roman</vt:lpstr>
      <vt:lpstr>Office Theme</vt:lpstr>
      <vt:lpstr>Cash and Financial Assets - Accounting Principles</vt:lpstr>
      <vt:lpstr>Recap the last class</vt:lpstr>
      <vt:lpstr>Recap the last class</vt:lpstr>
      <vt:lpstr>Recap the last class</vt:lpstr>
      <vt:lpstr>Recap the last class</vt:lpstr>
      <vt:lpstr>Recap the last class</vt:lpstr>
      <vt:lpstr>Any Questions?</vt:lpstr>
      <vt:lpstr>Financial Assets – Debt type assets</vt:lpstr>
      <vt:lpstr>Financial Assets – Debt type assets</vt:lpstr>
      <vt:lpstr>Financial Assets – Equity Type</vt:lpstr>
      <vt:lpstr>Financial Assets – Equity Type</vt:lpstr>
      <vt:lpstr>Fair Value through Profit or Loss (FVTPL)</vt:lpstr>
      <vt:lpstr>Fair Value Through Other Comprehensive Income (FVTOCI)</vt:lpstr>
      <vt:lpstr>FVTPL vs. FVTOCI</vt:lpstr>
      <vt:lpstr>FVTPL vs. FVTOCI</vt:lpstr>
      <vt:lpstr>FVTOCI – Debt Type Financial Assets</vt:lpstr>
      <vt:lpstr>Equity Method – Equity Type Financial Asset</vt:lpstr>
      <vt:lpstr>Any Questions?</vt:lpstr>
      <vt:lpstr>Consolidated Financial Statements</vt:lpstr>
      <vt:lpstr>Consolidated Financial Statements</vt:lpstr>
      <vt:lpstr>Consolidated Financial Statements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256</cp:revision>
  <dcterms:created xsi:type="dcterms:W3CDTF">2021-07-21T22:11:42Z</dcterms:created>
  <dcterms:modified xsi:type="dcterms:W3CDTF">2022-04-25T00:37:41Z</dcterms:modified>
</cp:coreProperties>
</file>